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70" r:id="rId5"/>
    <p:sldId id="259" r:id="rId6"/>
    <p:sldId id="260" r:id="rId7"/>
    <p:sldId id="278" r:id="rId8"/>
    <p:sldId id="271" r:id="rId9"/>
    <p:sldId id="263" r:id="rId10"/>
    <p:sldId id="272" r:id="rId11"/>
    <p:sldId id="285" r:id="rId12"/>
    <p:sldId id="286" r:id="rId13"/>
    <p:sldId id="283" r:id="rId14"/>
    <p:sldId id="287" r:id="rId15"/>
    <p:sldId id="284" r:id="rId16"/>
    <p:sldId id="265" r:id="rId17"/>
    <p:sldId id="267" r:id="rId18"/>
    <p:sldId id="273" r:id="rId19"/>
    <p:sldId id="274" r:id="rId20"/>
    <p:sldId id="275" r:id="rId21"/>
    <p:sldId id="276" r:id="rId22"/>
    <p:sldId id="277" r:id="rId23"/>
    <p:sldId id="279" r:id="rId24"/>
    <p:sldId id="280" r:id="rId25"/>
    <p:sldId id="281" r:id="rId26"/>
    <p:sldId id="282" r:id="rId27"/>
    <p:sldId id="288" r:id="rId28"/>
    <p:sldId id="269"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76" autoAdjust="0"/>
    <p:restoredTop sz="94660"/>
  </p:normalViewPr>
  <p:slideViewPr>
    <p:cSldViewPr snapToGrid="0" showGuides="1">
      <p:cViewPr varScale="1">
        <p:scale>
          <a:sx n="70" d="100"/>
          <a:sy n="70" d="100"/>
        </p:scale>
        <p:origin x="612" y="54"/>
      </p:cViewPr>
      <p:guideLst>
        <p:guide orient="horz" pos="2183"/>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7CE59E-2374-4D6C-A49D-1B2A3EA22168}"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191973272"/>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C77CE59E-2374-4D6C-A49D-1B2A3EA22168}"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2987196815"/>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77CE59E-2374-4D6C-A49D-1B2A3EA22168}"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3820135743"/>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7CE59E-2374-4D6C-A49D-1B2A3EA22168}" type="datetimeFigureOut">
              <a:rPr lang="lt-LT" smtClean="0"/>
              <a:t>2017-04-10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1838912609"/>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7CE59E-2374-4D6C-A49D-1B2A3EA22168}" type="datetimeFigureOut">
              <a:rPr lang="lt-LT" smtClean="0"/>
              <a:t>2017-04-10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2766279397"/>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C77CE59E-2374-4D6C-A49D-1B2A3EA22168}" type="datetimeFigureOut">
              <a:rPr lang="lt-LT" smtClean="0"/>
              <a:t>2017-04-10</a:t>
            </a:fld>
            <a:endParaRPr lang="lt-LT"/>
          </a:p>
        </p:txBody>
      </p:sp>
      <p:sp>
        <p:nvSpPr>
          <p:cNvPr id="5" name="Footer Placeholder 3"/>
          <p:cNvSpPr>
            <a:spLocks noGrp="1"/>
          </p:cNvSpPr>
          <p:nvPr>
            <p:ph type="ftr" sz="quarter" idx="11"/>
          </p:nvPr>
        </p:nvSpPr>
        <p:spPr/>
        <p:txBody>
          <a:bodyPr/>
          <a:lstStyle/>
          <a:p>
            <a:endParaRPr lang="lt-LT"/>
          </a:p>
        </p:txBody>
      </p:sp>
      <p:sp>
        <p:nvSpPr>
          <p:cNvPr id="6" name="Slide Number Placeholder 4"/>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3592258456"/>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77CE59E-2374-4D6C-A49D-1B2A3EA22168}" type="datetimeFigureOut">
              <a:rPr lang="lt-LT" smtClean="0"/>
              <a:t>2017-04-10</a:t>
            </a:fld>
            <a:endParaRPr lang="lt-LT"/>
          </a:p>
        </p:txBody>
      </p:sp>
      <p:sp>
        <p:nvSpPr>
          <p:cNvPr id="5" name="Footer Placeholder 2"/>
          <p:cNvSpPr>
            <a:spLocks noGrp="1"/>
          </p:cNvSpPr>
          <p:nvPr>
            <p:ph type="ftr" sz="quarter" idx="11"/>
          </p:nvPr>
        </p:nvSpPr>
        <p:spPr/>
        <p:txBody>
          <a:bodyPr/>
          <a:lstStyle/>
          <a:p>
            <a:endParaRPr lang="lt-LT"/>
          </a:p>
        </p:txBody>
      </p:sp>
      <p:sp>
        <p:nvSpPr>
          <p:cNvPr id="6" name="Slide Number Placeholder 3"/>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817202916"/>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C77CE59E-2374-4D6C-A49D-1B2A3EA22168}" type="datetimeFigureOut">
              <a:rPr lang="lt-LT" smtClean="0"/>
              <a:t>2017-04-10</a:t>
            </a:fld>
            <a:endParaRPr lang="lt-LT"/>
          </a:p>
        </p:txBody>
      </p:sp>
      <p:sp>
        <p:nvSpPr>
          <p:cNvPr id="5" name="Footer Placeholder 5"/>
          <p:cNvSpPr>
            <a:spLocks noGrp="1"/>
          </p:cNvSpPr>
          <p:nvPr>
            <p:ph type="ftr" sz="quarter" idx="11"/>
          </p:nvPr>
        </p:nvSpPr>
        <p:spPr/>
        <p:txBody>
          <a:bodyPr/>
          <a:lstStyle/>
          <a:p>
            <a:endParaRPr lang="lt-LT"/>
          </a:p>
        </p:txBody>
      </p:sp>
      <p:sp>
        <p:nvSpPr>
          <p:cNvPr id="6" name="Slide Number Placeholder 6"/>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3084539599"/>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77CE59E-2374-4D6C-A49D-1B2A3EA22168}" type="datetimeFigureOut">
              <a:rPr lang="lt-LT" smtClean="0"/>
              <a:t>2017-04-10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3259020583"/>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77CE59E-2374-4D6C-A49D-1B2A3EA22168}" type="datetimeFigureOut">
              <a:rPr lang="lt-LT" smtClean="0"/>
              <a:t>2017-04-10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2384282694"/>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C77CE59E-2374-4D6C-A49D-1B2A3EA22168}"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745479464"/>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C77CE59E-2374-4D6C-A49D-1B2A3EA22168}"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DB0D59-B062-4C29-A57A-6F9D679D228B}" type="slidenum">
              <a:rPr lang="lt-LT" smtClean="0"/>
              <a:t>‹#›</a:t>
            </a:fld>
            <a:endParaRPr lang="lt-LT"/>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656243525"/>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77CE59E-2374-4D6C-A49D-1B2A3EA22168}"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3988551375"/>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77CE59E-2374-4D6C-A49D-1B2A3EA22168}" type="datetimeFigureOut">
              <a:rPr lang="lt-LT" smtClean="0"/>
              <a:t>2017-04-10</a:t>
            </a:fld>
            <a:endParaRPr lang="lt-LT"/>
          </a:p>
        </p:txBody>
      </p:sp>
      <p:sp>
        <p:nvSpPr>
          <p:cNvPr id="4"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2280893142"/>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77CE59E-2374-4D6C-A49D-1B2A3EA22168}" type="datetimeFigureOut">
              <a:rPr lang="lt-LT" smtClean="0"/>
              <a:t>2017-04-10</a:t>
            </a:fld>
            <a:endParaRPr lang="lt-LT"/>
          </a:p>
        </p:txBody>
      </p:sp>
      <p:sp>
        <p:nvSpPr>
          <p:cNvPr id="4"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263312374"/>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7CE59E-2374-4D6C-A49D-1B2A3EA22168}"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2248400695"/>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7CE59E-2374-4D6C-A49D-1B2A3EA22168}" type="datetimeFigureOut">
              <a:rPr lang="lt-LT" smtClean="0"/>
              <a:t>2017-04-10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4DB0D59-B062-4C29-A57A-6F9D679D228B}" type="slidenum">
              <a:rPr lang="lt-LT" smtClean="0"/>
              <a:t>‹#›</a:t>
            </a:fld>
            <a:endParaRPr lang="lt-LT"/>
          </a:p>
        </p:txBody>
      </p:sp>
    </p:spTree>
    <p:extLst>
      <p:ext uri="{BB962C8B-B14F-4D97-AF65-F5344CB8AC3E}">
        <p14:creationId xmlns:p14="http://schemas.microsoft.com/office/powerpoint/2010/main" val="386525741"/>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6.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20">
                    <a14:imgEffect>
                      <a14:brightnessContrast bright="-10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1" cstate="email">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2" cstate="email">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3" cstate="email">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4" cstate="email">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77CE59E-2374-4D6C-A49D-1B2A3EA22168}" type="datetimeFigureOut">
              <a:rPr lang="lt-LT" smtClean="0"/>
              <a:t>2017-04-10</a:t>
            </a:fld>
            <a:endParaRPr lang="lt-LT"/>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lt-LT"/>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4DB0D59-B062-4C29-A57A-6F9D679D228B}" type="slidenum">
              <a:rPr lang="lt-LT" smtClean="0"/>
              <a:t>‹#›</a:t>
            </a:fld>
            <a:endParaRPr lang="lt-LT"/>
          </a:p>
        </p:txBody>
      </p:sp>
    </p:spTree>
    <p:extLst>
      <p:ext uri="{BB962C8B-B14F-4D97-AF65-F5344CB8AC3E}">
        <p14:creationId xmlns:p14="http://schemas.microsoft.com/office/powerpoint/2010/main" val="17270763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image" Target="../media/image10.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9.pn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www.engineersedge.com/physics/leidenfrost_effect_13089.htm" TargetMode="External"/><Relationship Id="rId13" Type="http://schemas.openxmlformats.org/officeDocument/2006/relationships/hyperlink" Target="https://www.youtube.com/watch?v=4m5JnJBq2AU" TargetMode="External"/><Relationship Id="rId18" Type="http://schemas.openxmlformats.org/officeDocument/2006/relationships/hyperlink" Target="https://lt.wikipedia.org/wiki/Demokritas_Abderietis" TargetMode="External"/><Relationship Id="rId3" Type="http://schemas.openxmlformats.org/officeDocument/2006/relationships/hyperlink" Target="https://www.miniphysics.com/brownian-motion.html" TargetMode="External"/><Relationship Id="rId7" Type="http://schemas.openxmlformats.org/officeDocument/2006/relationships/hyperlink" Target="https://www.youtube.com/watch?v=9oQc-gAvUS4" TargetMode="External"/><Relationship Id="rId12" Type="http://schemas.openxmlformats.org/officeDocument/2006/relationships/hyperlink" Target="https://lt.wikipedia.org/wiki/Temperat%C5%ABra" TargetMode="External"/><Relationship Id="rId17" Type="http://schemas.openxmlformats.org/officeDocument/2006/relationships/hyperlink" Target="https://lt.wikipedia.org/wiki/Aristotelis" TargetMode="External"/><Relationship Id="rId2" Type="http://schemas.openxmlformats.org/officeDocument/2006/relationships/hyperlink" Target="http://www.wou.edu/eps/degrees-programs/physics/" TargetMode="External"/><Relationship Id="rId16" Type="http://schemas.openxmlformats.org/officeDocument/2006/relationships/hyperlink" Target="http://www.fotonas.su.lt/doc_archive/2014-2015m.m._I_kursas_II_turas.pdf" TargetMode="External"/><Relationship Id="rId1" Type="http://schemas.openxmlformats.org/officeDocument/2006/relationships/slideLayout" Target="../slideLayouts/slideLayout2.xml"/><Relationship Id="rId6" Type="http://schemas.openxmlformats.org/officeDocument/2006/relationships/hyperlink" Target="https://lt.wikipedia.org/wiki/Polimeras" TargetMode="External"/><Relationship Id="rId11" Type="http://schemas.openxmlformats.org/officeDocument/2006/relationships/hyperlink" Target="https://lt.wikipedia.org/wiki/Brauno_jud%C4%97jimas" TargetMode="External"/><Relationship Id="rId5" Type="http://schemas.openxmlformats.org/officeDocument/2006/relationships/hyperlink" Target="https://en.wikipedia.org/wiki/Johann_Gottlob_Leidenfrost" TargetMode="External"/><Relationship Id="rId15" Type="http://schemas.openxmlformats.org/officeDocument/2006/relationships/hyperlink" Target="https://www.youtube.com/watch?v=oWhUloW0fRE" TargetMode="External"/><Relationship Id="rId10" Type="http://schemas.openxmlformats.org/officeDocument/2006/relationships/hyperlink" Target="http://www.doc.ic.ac.uk/~nd/surprise_95/journal/vol2/skh1/article2.html" TargetMode="External"/><Relationship Id="rId19" Type="http://schemas.openxmlformats.org/officeDocument/2006/relationships/hyperlink" Target="https://lt.wikipedia.org/wiki/Empedoklis" TargetMode="External"/><Relationship Id="rId4" Type="http://schemas.openxmlformats.org/officeDocument/2006/relationships/hyperlink" Target="https://en.wikipedia.org/wiki/Leidenfrost_effect" TargetMode="External"/><Relationship Id="rId9" Type="http://schemas.openxmlformats.org/officeDocument/2006/relationships/hyperlink" Target="https://www.miniphysics.com/leidenfrost-effect.html" TargetMode="External"/><Relationship Id="rId14" Type="http://schemas.openxmlformats.org/officeDocument/2006/relationships/hyperlink" Target="https://www.youtube.com/watch?v=FAdxd2Iv-U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effectLst>
                  <a:outerShdw blurRad="50800" dist="38100" dir="2700000" algn="tl" rotWithShape="0">
                    <a:prstClr val="black">
                      <a:alpha val="40000"/>
                    </a:prstClr>
                  </a:outerShdw>
                </a:effectLst>
              </a:rPr>
              <a:t>Šiluminis judėjimas</a:t>
            </a:r>
            <a:endParaRPr lang="lt-LT" dirty="0">
              <a:effectLst>
                <a:outerShdw blurRad="50800" dist="38100" dir="2700000" algn="tl" rotWithShape="0">
                  <a:prstClr val="black">
                    <a:alpha val="40000"/>
                  </a:prstClr>
                </a:outerShdw>
              </a:effectLst>
            </a:endParaRPr>
          </a:p>
        </p:txBody>
      </p:sp>
      <p:sp>
        <p:nvSpPr>
          <p:cNvPr id="3" name="Subtitle 2"/>
          <p:cNvSpPr>
            <a:spLocks noGrp="1"/>
          </p:cNvSpPr>
          <p:nvPr>
            <p:ph type="subTitle" idx="1"/>
          </p:nvPr>
        </p:nvSpPr>
        <p:spPr>
          <a:xfrm>
            <a:off x="1154955" y="4777380"/>
            <a:ext cx="9995266" cy="2080620"/>
          </a:xfrm>
        </p:spPr>
        <p:txBody>
          <a:bodyPr>
            <a:normAutofit/>
          </a:bodyPr>
          <a:lstStyle/>
          <a:p>
            <a:pPr>
              <a:spcBef>
                <a:spcPts val="600"/>
              </a:spcBef>
            </a:pPr>
            <a:r>
              <a:rPr lang="lt-LT" dirty="0" smtClean="0">
                <a:effectLst>
                  <a:outerShdw blurRad="50800" dist="38100" dir="2700000" algn="tl" rotWithShape="0">
                    <a:prstClr val="black">
                      <a:alpha val="40000"/>
                    </a:prstClr>
                  </a:outerShdw>
                </a:effectLst>
              </a:rPr>
              <a:t>Alytaus šv. Benedikto gimnazijos</a:t>
            </a:r>
          </a:p>
          <a:p>
            <a:pPr>
              <a:spcBef>
                <a:spcPts val="600"/>
              </a:spcBef>
            </a:pPr>
            <a:r>
              <a:rPr lang="lt-LT" dirty="0" smtClean="0">
                <a:effectLst>
                  <a:outerShdw blurRad="50800" dist="38100" dir="2700000" algn="tl" rotWithShape="0">
                    <a:prstClr val="black">
                      <a:alpha val="40000"/>
                    </a:prstClr>
                  </a:outerShdw>
                </a:effectLst>
              </a:rPr>
              <a:t>iB klasės mokiniai</a:t>
            </a:r>
          </a:p>
          <a:p>
            <a:pPr>
              <a:spcBef>
                <a:spcPts val="600"/>
              </a:spcBef>
            </a:pPr>
            <a:r>
              <a:rPr lang="lt-LT" dirty="0" smtClean="0">
                <a:effectLst>
                  <a:outerShdw blurRad="50800" dist="38100" dir="2700000" algn="tl" rotWithShape="0">
                    <a:prstClr val="black">
                      <a:alpha val="40000"/>
                    </a:prstClr>
                  </a:outerShdw>
                </a:effectLst>
              </a:rPr>
              <a:t>Martynas zubrickas ir ugnius lenkauskas</a:t>
            </a:r>
          </a:p>
          <a:p>
            <a:pPr>
              <a:spcBef>
                <a:spcPts val="600"/>
              </a:spcBef>
            </a:pPr>
            <a:r>
              <a:rPr lang="lt-LT" dirty="0" smtClean="0">
                <a:effectLst>
                  <a:outerShdw blurRad="50800" dist="38100" dir="2700000" algn="tl" rotWithShape="0">
                    <a:prstClr val="black">
                      <a:alpha val="40000"/>
                    </a:prstClr>
                  </a:outerShdw>
                </a:effectLst>
              </a:rPr>
              <a:t>Mokytoja Laimutė grigūnienė</a:t>
            </a:r>
          </a:p>
          <a:p>
            <a:pPr>
              <a:spcBef>
                <a:spcPts val="600"/>
              </a:spcBef>
            </a:pPr>
            <a:r>
              <a:rPr lang="pt-BR" dirty="0">
                <a:effectLst>
                  <a:outerShdw blurRad="50800" dist="38100" dir="2700000" algn="tl" rotWithShape="0">
                    <a:prstClr val="black">
                      <a:alpha val="40000"/>
                    </a:prstClr>
                  </a:outerShdw>
                </a:effectLst>
              </a:rPr>
              <a:t>konkursas "Fizikos bandymai aplink mus 2017"</a:t>
            </a:r>
            <a:endParaRPr lang="lt-LT" dirty="0" smtClean="0">
              <a:effectLst>
                <a:outerShdw blurRad="50800" dist="38100" dir="2700000" algn="tl" rotWithShape="0">
                  <a:prstClr val="black">
                    <a:alpha val="40000"/>
                  </a:prstClr>
                </a:outerShdw>
              </a:effectLst>
            </a:endParaRPr>
          </a:p>
          <a:p>
            <a:pPr>
              <a:spcBef>
                <a:spcPts val="600"/>
              </a:spcBef>
            </a:pPr>
            <a:endParaRPr lang="lt-LT" dirty="0" smtClean="0"/>
          </a:p>
        </p:txBody>
      </p:sp>
    </p:spTree>
    <p:extLst>
      <p:ext uri="{BB962C8B-B14F-4D97-AF65-F5344CB8AC3E}">
        <p14:creationId xmlns:p14="http://schemas.microsoft.com/office/powerpoint/2010/main" val="4107875316"/>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Turinys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normAutofit fontScale="77500" lnSpcReduction="20000"/>
          </a:bodyPr>
          <a:lstStyle/>
          <a:p>
            <a:r>
              <a:rPr lang="lt-LT" dirty="0" smtClean="0">
                <a:effectLst>
                  <a:outerShdw blurRad="50800" dist="38100" dir="2700000" algn="tl" rotWithShape="0">
                    <a:prstClr val="black">
                      <a:alpha val="40000"/>
                    </a:prstClr>
                  </a:outerShdw>
                </a:effectLst>
              </a:rPr>
              <a:t>Įvadas</a:t>
            </a:r>
          </a:p>
          <a:p>
            <a:r>
              <a:rPr lang="lt-LT" dirty="0" smtClean="0">
                <a:effectLst>
                  <a:outerShdw blurRad="50800" dist="38100" dir="2700000" algn="tl" rotWithShape="0">
                    <a:prstClr val="black">
                      <a:alpha val="40000"/>
                    </a:prstClr>
                  </a:outerShdw>
                </a:effectLst>
              </a:rPr>
              <a:t>Kas yra šiluma?</a:t>
            </a:r>
          </a:p>
          <a:p>
            <a:r>
              <a:rPr lang="lt-LT" dirty="0" smtClean="0">
                <a:effectLst>
                  <a:outerShdw blurRad="50800" dist="38100" dir="2700000" algn="tl" rotWithShape="0">
                    <a:prstClr val="black">
                      <a:alpha val="40000"/>
                    </a:prstClr>
                  </a:outerShdw>
                </a:effectLst>
              </a:rPr>
              <a:t>Šiluminis (Brauno) judėjimas</a:t>
            </a:r>
          </a:p>
          <a:p>
            <a:r>
              <a:rPr lang="lt-LT" dirty="0" smtClean="0">
                <a:effectLst>
                  <a:outerShdw blurRad="50800" dist="38100" dir="2700000" algn="tl" rotWithShape="0">
                    <a:prstClr val="black">
                      <a:alpha val="40000"/>
                    </a:prstClr>
                  </a:outerShdw>
                </a:effectLst>
              </a:rPr>
              <a:t>Brauno judėjimo aiškinimas</a:t>
            </a:r>
          </a:p>
          <a:p>
            <a:r>
              <a:rPr lang="lt-LT" dirty="0" smtClean="0">
                <a:effectLst>
                  <a:outerShdw blurRad="50800" dist="38100" dir="2700000" algn="tl" rotWithShape="0">
                    <a:prstClr val="black">
                      <a:alpha val="40000"/>
                    </a:prstClr>
                  </a:outerShdw>
                </a:effectLst>
              </a:rPr>
              <a:t>Bandymo tikslas</a:t>
            </a:r>
          </a:p>
          <a:p>
            <a:r>
              <a:rPr lang="lt-LT" dirty="0" smtClean="0">
                <a:effectLst>
                  <a:outerShdw blurRad="50800" dist="38100" dir="2700000" algn="tl" rotWithShape="0">
                    <a:prstClr val="black">
                      <a:alpha val="40000"/>
                    </a:prstClr>
                  </a:outerShdw>
                </a:effectLst>
              </a:rPr>
              <a:t>Bandymo priemonės</a:t>
            </a:r>
          </a:p>
          <a:p>
            <a:r>
              <a:rPr lang="lt-LT" dirty="0" smtClean="0">
                <a:effectLst>
                  <a:outerShdw blurRad="50800" dist="38100" dir="2700000" algn="tl" rotWithShape="0">
                    <a:prstClr val="black">
                      <a:alpha val="40000"/>
                    </a:prstClr>
                  </a:outerShdw>
                </a:effectLst>
              </a:rPr>
              <a:t>Bandymo eiga</a:t>
            </a:r>
          </a:p>
          <a:p>
            <a:r>
              <a:rPr lang="lt-LT" dirty="0">
                <a:effectLst>
                  <a:outerShdw blurRad="50800" dist="38100" dir="2700000" algn="tl" rotWithShape="0">
                    <a:prstClr val="black">
                      <a:alpha val="40000"/>
                    </a:prstClr>
                  </a:outerShdw>
                </a:effectLst>
              </a:rPr>
              <a:t>Leidenfrosto efektas</a:t>
            </a:r>
          </a:p>
          <a:p>
            <a:r>
              <a:rPr lang="lt-LT" dirty="0" smtClean="0">
                <a:effectLst>
                  <a:outerShdw blurRad="50800" dist="38100" dir="2700000" algn="tl" rotWithShape="0">
                    <a:prstClr val="black">
                      <a:alpha val="40000"/>
                    </a:prstClr>
                  </a:outerShdw>
                </a:effectLst>
              </a:rPr>
              <a:t>Bandymas</a:t>
            </a:r>
          </a:p>
          <a:p>
            <a:r>
              <a:rPr lang="lt-LT" dirty="0" smtClean="0">
                <a:effectLst>
                  <a:outerShdw blurRad="50800" dist="38100" dir="2700000" algn="tl" rotWithShape="0">
                    <a:prstClr val="black">
                      <a:alpha val="40000"/>
                    </a:prstClr>
                  </a:outerShdw>
                </a:effectLst>
              </a:rPr>
              <a:t>Bandymo rezultatų </a:t>
            </a:r>
            <a:r>
              <a:rPr lang="lt-LT" dirty="0" smtClean="0">
                <a:effectLst>
                  <a:outerShdw blurRad="50800" dist="38100" dir="2700000" algn="tl" rotWithShape="0">
                    <a:prstClr val="black">
                      <a:alpha val="40000"/>
                    </a:prstClr>
                  </a:outerShdw>
                </a:effectLst>
              </a:rPr>
              <a:t>analizė ir išvada</a:t>
            </a:r>
            <a:endParaRPr lang="lt-LT" dirty="0" smtClean="0">
              <a:effectLst>
                <a:outerShdw blurRad="50800" dist="38100" dir="2700000" algn="tl" rotWithShape="0">
                  <a:prstClr val="black">
                    <a:alpha val="40000"/>
                  </a:prstClr>
                </a:outerShdw>
              </a:effectLst>
            </a:endParaRPr>
          </a:p>
          <a:p>
            <a:r>
              <a:rPr lang="lt-LT" dirty="0" smtClean="0">
                <a:effectLst>
                  <a:outerShdw blurRad="50800" dist="38100" dir="2700000" algn="tl" rotWithShape="0">
                    <a:prstClr val="black">
                      <a:alpha val="40000"/>
                    </a:prstClr>
                  </a:outerShdw>
                </a:effectLst>
              </a:rPr>
              <a:t>Testas</a:t>
            </a:r>
          </a:p>
          <a:p>
            <a:r>
              <a:rPr lang="lt-LT" dirty="0" smtClean="0">
                <a:effectLst>
                  <a:outerShdw blurRad="50800" dist="38100" dir="2700000" algn="tl" rotWithShape="0">
                    <a:prstClr val="black">
                      <a:alpha val="40000"/>
                    </a:prstClr>
                  </a:outerShdw>
                </a:effectLst>
              </a:rPr>
              <a:t>Išvada</a:t>
            </a:r>
          </a:p>
          <a:p>
            <a:r>
              <a:rPr lang="lt-LT" dirty="0" smtClean="0">
                <a:effectLst>
                  <a:outerShdw blurRad="50800" dist="38100" dir="2700000" algn="tl" rotWithShape="0">
                    <a:prstClr val="black">
                      <a:alpha val="40000"/>
                    </a:prstClr>
                  </a:outerShdw>
                </a:effectLst>
              </a:rPr>
              <a:t>Šaltiniai</a:t>
            </a:r>
          </a:p>
          <a:p>
            <a:endParaRPr lang="lt-LT"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a:p>
        </p:txBody>
      </p:sp>
    </p:spTree>
    <p:extLst>
      <p:ext uri="{BB962C8B-B14F-4D97-AF65-F5344CB8AC3E}">
        <p14:creationId xmlns:p14="http://schemas.microsoft.com/office/powerpoint/2010/main" val="415805381"/>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Įvadas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1103312" y="2052918"/>
            <a:ext cx="9978670" cy="4195481"/>
          </a:xfrm>
        </p:spPr>
        <p:txBody>
          <a:bodyPr>
            <a:normAutofit fontScale="92500" lnSpcReduction="20000"/>
          </a:bodyPr>
          <a:lstStyle/>
          <a:p>
            <a:pPr marL="0" indent="0">
              <a:lnSpc>
                <a:spcPct val="110000"/>
              </a:lnSpc>
              <a:spcBef>
                <a:spcPts val="0"/>
              </a:spcBef>
              <a:buNone/>
            </a:pPr>
            <a:r>
              <a:rPr lang="lt-LT" sz="2200" dirty="0" smtClean="0">
                <a:effectLst>
                  <a:outerShdw blurRad="50800" dist="38100" dir="2700000" algn="tl" rotWithShape="0">
                    <a:prstClr val="black">
                      <a:alpha val="40000"/>
                    </a:prstClr>
                  </a:outerShdw>
                </a:effectLst>
              </a:rPr>
              <a:t>Apsižvalgykime... Kaip ir kodėl visa tai atsirado? Iš ko ir kaip tai sudaryta?</a:t>
            </a:r>
          </a:p>
          <a:p>
            <a:pPr marL="0" indent="0">
              <a:lnSpc>
                <a:spcPct val="110000"/>
              </a:lnSpc>
              <a:spcBef>
                <a:spcPts val="0"/>
              </a:spcBef>
              <a:buNone/>
            </a:pPr>
            <a:endParaRPr lang="lt-LT" sz="2200" dirty="0" smtClean="0">
              <a:effectLst>
                <a:outerShdw blurRad="50800" dist="38100" dir="2700000" algn="tl" rotWithShape="0">
                  <a:prstClr val="black">
                    <a:alpha val="40000"/>
                  </a:prstClr>
                </a:outerShdw>
              </a:effectLst>
            </a:endParaRPr>
          </a:p>
          <a:p>
            <a:pPr marL="0" indent="0">
              <a:lnSpc>
                <a:spcPct val="110000"/>
              </a:lnSpc>
              <a:spcBef>
                <a:spcPts val="0"/>
              </a:spcBef>
              <a:buNone/>
            </a:pPr>
            <a:r>
              <a:rPr lang="lt-LT" sz="2200" dirty="0" smtClean="0">
                <a:effectLst>
                  <a:outerShdw blurRad="50800" dist="38100" dir="2700000" algn="tl" rotWithShape="0">
                    <a:prstClr val="black">
                      <a:alpha val="40000"/>
                    </a:prstClr>
                  </a:outerShdw>
                </a:effectLst>
              </a:rPr>
              <a:t>Pirmieji </a:t>
            </a:r>
            <a:r>
              <a:rPr lang="lt-LT" sz="2200" dirty="0">
                <a:effectLst>
                  <a:outerShdw blurRad="50800" dist="38100" dir="2700000" algn="tl" rotWithShape="0">
                    <a:prstClr val="black">
                      <a:alpha val="40000"/>
                    </a:prstClr>
                  </a:outerShdw>
                </a:effectLst>
              </a:rPr>
              <a:t>atsakymai mus pasiekia </a:t>
            </a:r>
            <a:r>
              <a:rPr lang="lt-LT" sz="2200" dirty="0" smtClean="0">
                <a:effectLst>
                  <a:outerShdw blurRad="50800" dist="38100" dir="2700000" algn="tl" rotWithShape="0">
                    <a:prstClr val="black">
                      <a:alpha val="40000"/>
                    </a:prstClr>
                  </a:outerShdw>
                </a:effectLst>
              </a:rPr>
              <a:t>dar Senovės Graikijoje. </a:t>
            </a:r>
            <a:r>
              <a:rPr lang="lt-LT" sz="2200" dirty="0">
                <a:effectLst>
                  <a:outerShdw blurRad="50800" dist="38100" dir="2700000" algn="tl" rotWithShape="0">
                    <a:prstClr val="black">
                      <a:alpha val="40000"/>
                    </a:prstClr>
                  </a:outerShdw>
                </a:effectLst>
              </a:rPr>
              <a:t>Nuo to </a:t>
            </a:r>
            <a:r>
              <a:rPr lang="lt-LT" sz="2200" dirty="0" smtClean="0">
                <a:effectLst>
                  <a:outerShdw blurRad="50800" dist="38100" dir="2700000" algn="tl" rotWithShape="0">
                    <a:prstClr val="black">
                      <a:alpha val="40000"/>
                    </a:prstClr>
                  </a:outerShdw>
                </a:effectLst>
              </a:rPr>
              <a:t>meto, </a:t>
            </a:r>
            <a:r>
              <a:rPr lang="lt-LT" sz="2200" dirty="0">
                <a:effectLst>
                  <a:outerShdw blurRad="50800" dist="38100" dir="2700000" algn="tl" rotWithShape="0">
                    <a:prstClr val="black">
                      <a:alpha val="40000"/>
                    </a:prstClr>
                  </a:outerShdw>
                </a:effectLst>
              </a:rPr>
              <a:t>ilgam laikui </a:t>
            </a:r>
            <a:r>
              <a:rPr lang="lt-LT" sz="2200" dirty="0" smtClean="0">
                <a:effectLst>
                  <a:outerShdw blurRad="50800" dist="38100" dir="2700000" algn="tl" rotWithShape="0">
                    <a:prstClr val="black">
                      <a:alpha val="40000"/>
                    </a:prstClr>
                  </a:outerShdw>
                </a:effectLst>
              </a:rPr>
              <a:t>įsigaliojo filosofo Empedoklio </a:t>
            </a:r>
            <a:r>
              <a:rPr lang="lt-LT" sz="2200" dirty="0">
                <a:effectLst>
                  <a:outerShdw blurRad="50800" dist="38100" dir="2700000" algn="tl" rotWithShape="0">
                    <a:prstClr val="black">
                      <a:alpha val="40000"/>
                    </a:prstClr>
                  </a:outerShdw>
                </a:effectLst>
              </a:rPr>
              <a:t>įžvalgos; anot jo, visi kūnai sudaryti iš tos pačios materijos, tačiau ji gali įgyti įvairias kokybes, t.y. būsenas. Tų būsenų būta keturių: šiluma, šaltis, drėgnumas, sausumas. Tiesa, V a. pr. m. e. filosofas Demokritas įsitikino, jog kūnai tik atrodo vienalyčiai, o iš tikrųjų jie sudaryti iš mažiausių dalelių, kurių pamatyti neįmanoma. Jas pavadino </a:t>
            </a:r>
            <a:r>
              <a:rPr lang="lt-LT" sz="2200" dirty="0" smtClean="0">
                <a:effectLst>
                  <a:outerShdw blurRad="50800" dist="38100" dir="2700000" algn="tl" rotWithShape="0">
                    <a:prstClr val="black">
                      <a:alpha val="40000"/>
                    </a:prstClr>
                  </a:outerShdw>
                </a:effectLst>
              </a:rPr>
              <a:t>atomais</a:t>
            </a:r>
            <a:r>
              <a:rPr lang="lt-LT" sz="2200" dirty="0">
                <a:effectLst>
                  <a:outerShdw blurRad="50800" dist="38100" dir="2700000" algn="tl" rotWithShape="0">
                    <a:prstClr val="black">
                      <a:alpha val="40000"/>
                    </a:prstClr>
                  </a:outerShdw>
                </a:effectLst>
              </a:rPr>
              <a:t>.</a:t>
            </a:r>
            <a:endParaRPr lang="lt-LT" sz="2200" dirty="0" smtClean="0">
              <a:effectLst>
                <a:outerShdw blurRad="50800" dist="38100" dir="2700000" algn="tl" rotWithShape="0">
                  <a:prstClr val="black">
                    <a:alpha val="40000"/>
                  </a:prstClr>
                </a:outerShdw>
              </a:effectLst>
            </a:endParaRPr>
          </a:p>
          <a:p>
            <a:pPr marL="0" indent="0">
              <a:lnSpc>
                <a:spcPct val="110000"/>
              </a:lnSpc>
              <a:spcBef>
                <a:spcPts val="0"/>
              </a:spcBef>
              <a:buNone/>
            </a:pPr>
            <a:endParaRPr lang="lt-LT" sz="2200" dirty="0">
              <a:effectLst>
                <a:outerShdw blurRad="50800" dist="38100" dir="2700000" algn="tl" rotWithShape="0">
                  <a:prstClr val="black">
                    <a:alpha val="40000"/>
                  </a:prstClr>
                </a:outerShdw>
              </a:effectLst>
            </a:endParaRPr>
          </a:p>
          <a:p>
            <a:pPr marL="0" indent="0">
              <a:lnSpc>
                <a:spcPct val="110000"/>
              </a:lnSpc>
              <a:spcBef>
                <a:spcPts val="0"/>
              </a:spcBef>
              <a:buNone/>
            </a:pPr>
            <a:r>
              <a:rPr lang="lt-LT" sz="2200" dirty="0" smtClean="0">
                <a:effectLst>
                  <a:outerShdw blurRad="50800" dist="38100" dir="2700000" algn="tl" rotWithShape="0">
                    <a:prstClr val="black">
                      <a:alpha val="40000"/>
                    </a:prstClr>
                  </a:outerShdw>
                </a:effectLst>
              </a:rPr>
              <a:t>Tačiau, kas yra šiluma? Kuo skiriasi karštas kūnas nuo šalto</a:t>
            </a:r>
            <a:r>
              <a:rPr lang="lt-LT" sz="2200" dirty="0">
                <a:effectLst>
                  <a:outerShdw blurRad="50800" dist="38100" dir="2700000" algn="tl" rotWithShape="0">
                    <a:prstClr val="black">
                      <a:alpha val="40000"/>
                    </a:prstClr>
                  </a:outerShdw>
                </a:effectLst>
              </a:rPr>
              <a:t>? XVIII a</a:t>
            </a:r>
            <a:r>
              <a:rPr lang="lt-LT" sz="2200" dirty="0" smtClean="0">
                <a:effectLst>
                  <a:outerShdw blurRad="50800" dist="38100" dir="2700000" algn="tl" rotWithShape="0">
                    <a:prstClr val="black">
                      <a:alpha val="40000"/>
                    </a:prstClr>
                  </a:outerShdw>
                </a:effectLst>
              </a:rPr>
              <a:t>. - XIX a. pr. buvo aiškinama, jog karštame kūne yra daugiau kaloriko negu šaltame (panašiai kaip sūriame vandenyje yra daugiau druskų). Kalorikas, pasak </a:t>
            </a:r>
            <a:r>
              <a:rPr lang="lt-LT" sz="2200" dirty="0">
                <a:effectLst>
                  <a:outerShdw blurRad="50800" dist="38100" dir="2700000" algn="tl" rotWithShape="0">
                    <a:prstClr val="black">
                      <a:alpha val="40000"/>
                    </a:prstClr>
                  </a:outerShdw>
                </a:effectLst>
              </a:rPr>
              <a:t>tuo metu vyravusių </a:t>
            </a:r>
            <a:r>
              <a:rPr lang="lt-LT" sz="2200" dirty="0" smtClean="0">
                <a:effectLst>
                  <a:outerShdw blurRad="50800" dist="38100" dir="2700000" algn="tl" rotWithShape="0">
                    <a:prstClr val="black">
                      <a:alpha val="40000"/>
                    </a:prstClr>
                  </a:outerShdw>
                </a:effectLst>
              </a:rPr>
              <a:t>pažiūrų, yra šiluminė, masės neturinti, kiekviename kūne esanti ir šiluminį judėjimą sukelianti materija</a:t>
            </a:r>
            <a:r>
              <a:rPr lang="lt-LT" sz="2200" dirty="0">
                <a:effectLst>
                  <a:outerShdw blurRad="50800" dist="38100" dir="2700000" algn="tl" rotWithShape="0">
                    <a:prstClr val="black">
                      <a:alpha val="40000"/>
                    </a:prstClr>
                  </a:outerShdw>
                </a:effectLst>
              </a:rPr>
              <a:t>.</a:t>
            </a:r>
            <a:endParaRPr lang="lt-LT" dirty="0">
              <a:effectLst>
                <a:outerShdw blurRad="50800" dist="38100" dir="2700000" algn="tl" rotWithShape="0">
                  <a:prstClr val="black">
                    <a:alpha val="40000"/>
                  </a:prstClr>
                </a:outerShdw>
              </a:effectLst>
            </a:endParaRPr>
          </a:p>
          <a:p>
            <a:pPr marL="0" indent="0">
              <a:spcBef>
                <a:spcPts val="600"/>
              </a:spcBef>
              <a:buNone/>
            </a:pPr>
            <a:endParaRPr lang="lt-LT"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205413816"/>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fontScale="92500" lnSpcReduction="10000"/>
          </a:bodyPr>
          <a:lstStyle/>
          <a:p>
            <a:pPr marL="0" indent="0">
              <a:buNone/>
            </a:pPr>
            <a:endParaRPr lang="lt-LT" dirty="0"/>
          </a:p>
          <a:p>
            <a:pPr marL="0" indent="0">
              <a:buNone/>
            </a:pPr>
            <a:endParaRPr lang="lt-LT" sz="2200" dirty="0">
              <a:effectLst>
                <a:outerShdw blurRad="50800" dist="38100" dir="2700000" algn="tl" rotWithShape="0">
                  <a:prstClr val="black">
                    <a:alpha val="40000"/>
                  </a:prstClr>
                </a:outerShdw>
              </a:effectLst>
            </a:endParaRPr>
          </a:p>
          <a:p>
            <a:pPr marL="0" indent="0">
              <a:buNone/>
            </a:pPr>
            <a:endParaRPr lang="lt-LT" sz="2200" dirty="0" smtClean="0">
              <a:effectLst>
                <a:outerShdw blurRad="50800" dist="38100" dir="2700000" algn="tl" rotWithShape="0">
                  <a:prstClr val="black">
                    <a:alpha val="40000"/>
                  </a:prstClr>
                </a:outerShdw>
              </a:effectLst>
            </a:endParaRPr>
          </a:p>
          <a:p>
            <a:pPr marL="0" indent="0">
              <a:buNone/>
            </a:pPr>
            <a:r>
              <a:rPr lang="lt-LT" sz="2200" dirty="0" smtClean="0">
                <a:effectLst>
                  <a:outerShdw blurRad="50800" dist="38100" dir="2700000" algn="tl" rotWithShape="0">
                    <a:prstClr val="black">
                      <a:alpha val="40000"/>
                    </a:prstClr>
                  </a:outerShdw>
                </a:effectLst>
              </a:rPr>
              <a:t>XIX a. viduryje paneigtas kaloriko egzistavimas ir buvo rašoma, kad šiluma yra vidinis materijos dalelių judėjimas. Tačiau tuomet kodėl jo nematome? Dalelės juda, o kūnas – ne. Kaip tai gali būti?</a:t>
            </a:r>
          </a:p>
          <a:p>
            <a:pPr marL="0" indent="0">
              <a:buNone/>
            </a:pPr>
            <a:r>
              <a:rPr lang="lt-LT" sz="2200" dirty="0" smtClean="0">
                <a:effectLst>
                  <a:outerShdw blurRad="50800" dist="38100" dir="2700000" algn="tl" rotWithShape="0">
                    <a:prstClr val="black">
                      <a:alpha val="40000"/>
                    </a:prstClr>
                  </a:outerShdw>
                </a:effectLst>
              </a:rPr>
              <a:t>Ar kada esate matę mašalų spiečių? Tylų vakarą jis tarsi kabo ore, kai tuo tarpu, spiečiaus viduje vyksta intensyvus judėjimas. Dalis vabzdžių lekia kairėn, kiti – dešinėn, tačiau spiečius lieka toje pačioje vietoje.</a:t>
            </a:r>
          </a:p>
          <a:p>
            <a:pPr marL="0" indent="0">
              <a:buNone/>
            </a:pPr>
            <a:r>
              <a:rPr lang="lt-LT" sz="2200" dirty="0" smtClean="0">
                <a:effectLst>
                  <a:outerShdw blurRad="50800" dist="38100" dir="2700000" algn="tl" rotWithShape="0">
                    <a:prstClr val="black">
                      <a:alpha val="40000"/>
                    </a:prstClr>
                  </a:outerShdw>
                </a:effectLst>
              </a:rPr>
              <a:t>Atomų ir molekulių judėjimas yra toks pat - chaotiškas, netvarkingas, kone nepastebimas. Tačiau retas susimąsto, jog būtent tai ir priverčia pasaulį suktis...</a:t>
            </a:r>
          </a:p>
          <a:p>
            <a:pPr marL="0" indent="0">
              <a:buNone/>
            </a:pPr>
            <a:endParaRPr lang="lt-LT" dirty="0">
              <a:effectLst>
                <a:outerShdw blurRad="50800" dist="38100" dir="2700000" algn="tl" rotWithShape="0">
                  <a:prstClr val="black">
                    <a:alpha val="40000"/>
                  </a:prstClr>
                </a:outerShdw>
              </a:effectLst>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71525" y="658800"/>
            <a:ext cx="3521975" cy="2003883"/>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3763645478"/>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Kas yra šiluma?</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normAutofit/>
          </a:bodyPr>
          <a:lstStyle/>
          <a:p>
            <a:pPr marL="0" indent="0">
              <a:buNone/>
            </a:pPr>
            <a:endParaRPr lang="lt-LT" dirty="0" smtClean="0">
              <a:effectLst>
                <a:outerShdw blurRad="50800" dist="38100" dir="2700000" algn="tl" rotWithShape="0">
                  <a:prstClr val="black">
                    <a:alpha val="40000"/>
                  </a:prstClr>
                </a:outerShdw>
              </a:effectLst>
            </a:endParaRPr>
          </a:p>
          <a:p>
            <a:pPr marL="0" indent="0">
              <a:buNone/>
            </a:pPr>
            <a:endParaRPr lang="lt-LT" dirty="0">
              <a:effectLst>
                <a:outerShdw blurRad="50800" dist="38100" dir="2700000" algn="tl" rotWithShape="0">
                  <a:prstClr val="black">
                    <a:alpha val="40000"/>
                  </a:prstClr>
                </a:outerShdw>
              </a:effectLst>
            </a:endParaRPr>
          </a:p>
          <a:p>
            <a:pPr marL="0" indent="0">
              <a:buNone/>
            </a:pPr>
            <a:endParaRPr lang="lt-LT" dirty="0" smtClean="0">
              <a:effectLst>
                <a:outerShdw blurRad="50800" dist="38100" dir="2700000" algn="tl" rotWithShape="0">
                  <a:prstClr val="black">
                    <a:alpha val="40000"/>
                  </a:prstClr>
                </a:outerShdw>
              </a:effectLst>
            </a:endParaRPr>
          </a:p>
          <a:p>
            <a:pPr marL="0" indent="0">
              <a:buNone/>
            </a:pPr>
            <a:endParaRPr lang="lt-LT" dirty="0" smtClean="0">
              <a:effectLst>
                <a:outerShdw blurRad="50800" dist="38100" dir="2700000" algn="tl" rotWithShape="0">
                  <a:prstClr val="black">
                    <a:alpha val="40000"/>
                  </a:prstClr>
                </a:outerShdw>
              </a:effectLst>
            </a:endParaRPr>
          </a:p>
          <a:p>
            <a:pPr marL="0" indent="0">
              <a:buNone/>
            </a:pPr>
            <a:r>
              <a:rPr lang="lt-LT" dirty="0" smtClean="0">
                <a:effectLst>
                  <a:outerShdw blurRad="50800" dist="38100" dir="2700000" algn="tl" rotWithShape="0">
                    <a:prstClr val="black">
                      <a:alpha val="40000"/>
                    </a:prstClr>
                  </a:outerShdw>
                </a:effectLst>
              </a:rPr>
              <a:t>Šiluma - energija</a:t>
            </a:r>
            <a:r>
              <a:rPr lang="lt-LT" dirty="0">
                <a:effectLst>
                  <a:outerShdw blurRad="50800" dist="38100" dir="2700000" algn="tl" rotWithShape="0">
                    <a:prstClr val="black">
                      <a:alpha val="40000"/>
                    </a:prstClr>
                  </a:outerShdw>
                </a:effectLst>
              </a:rPr>
              <a:t>, kuri savaime perduodama iš aukštesnės temperatūros vietos į žemesnės temperatūros </a:t>
            </a:r>
            <a:r>
              <a:rPr lang="lt-LT" dirty="0" smtClean="0">
                <a:effectLst>
                  <a:outerShdw blurRad="50800" dist="38100" dir="2700000" algn="tl" rotWithShape="0">
                    <a:prstClr val="black">
                      <a:alpha val="40000"/>
                    </a:prstClr>
                  </a:outerShdw>
                </a:effectLst>
              </a:rPr>
              <a:t>vietą, šilumos </a:t>
            </a:r>
            <a:r>
              <a:rPr lang="lt-LT" dirty="0">
                <a:effectLst>
                  <a:outerShdw blurRad="50800" dist="38100" dir="2700000" algn="tl" rotWithShape="0">
                    <a:prstClr val="black">
                      <a:alpha val="40000"/>
                    </a:prstClr>
                  </a:outerShdw>
                </a:effectLst>
              </a:rPr>
              <a:t>laidumo, konvekcijos arba spinduliavimo </a:t>
            </a:r>
            <a:r>
              <a:rPr lang="lt-LT" dirty="0" smtClean="0">
                <a:effectLst>
                  <a:outerShdw blurRad="50800" dist="38100" dir="2700000" algn="tl" rotWithShape="0">
                    <a:prstClr val="black">
                      <a:alpha val="40000"/>
                    </a:prstClr>
                  </a:outerShdw>
                </a:effectLst>
              </a:rPr>
              <a:t>būdu. </a:t>
            </a:r>
          </a:p>
          <a:p>
            <a:pPr marL="0" indent="0">
              <a:buNone/>
            </a:pPr>
            <a:r>
              <a:rPr lang="lt-LT" dirty="0" smtClean="0">
                <a:effectLst>
                  <a:outerShdw blurRad="50800" dist="38100" dir="2700000" algn="tl" rotWithShape="0">
                    <a:prstClr val="black">
                      <a:alpha val="40000"/>
                    </a:prstClr>
                  </a:outerShdw>
                </a:effectLst>
              </a:rPr>
              <a:t>Tai energija</a:t>
            </a:r>
            <a:r>
              <a:rPr lang="lt-LT" dirty="0">
                <a:effectLst>
                  <a:outerShdw blurRad="50800" dist="38100" dir="2700000" algn="tl" rotWithShape="0">
                    <a:prstClr val="black">
                      <a:alpha val="40000"/>
                    </a:prstClr>
                  </a:outerShdw>
                </a:effectLst>
              </a:rPr>
              <a:t>, </a:t>
            </a:r>
            <a:r>
              <a:rPr lang="lt-LT" dirty="0" smtClean="0">
                <a:effectLst>
                  <a:outerShdw blurRad="50800" dist="38100" dir="2700000" algn="tl" rotWithShape="0">
                    <a:prstClr val="black">
                      <a:alpha val="40000"/>
                    </a:prstClr>
                  </a:outerShdw>
                </a:effectLst>
              </a:rPr>
              <a:t>todėl, </a:t>
            </a:r>
            <a:r>
              <a:rPr lang="lt-LT" dirty="0">
                <a:effectLst>
                  <a:outerShdw blurRad="50800" dist="38100" dir="2700000" algn="tl" rotWithShape="0">
                    <a:prstClr val="black">
                      <a:alpha val="40000"/>
                    </a:prstClr>
                  </a:outerShdw>
                </a:effectLst>
              </a:rPr>
              <a:t>kaip ir bet kurios kitos rūšies </a:t>
            </a:r>
            <a:r>
              <a:rPr lang="lt-LT" dirty="0" smtClean="0">
                <a:effectLst>
                  <a:outerShdw blurRad="50800" dist="38100" dir="2700000" algn="tl" rotWithShape="0">
                    <a:prstClr val="black">
                      <a:alpha val="40000"/>
                    </a:prstClr>
                  </a:outerShdw>
                </a:effectLst>
              </a:rPr>
              <a:t>energija, neišnykdama </a:t>
            </a:r>
            <a:r>
              <a:rPr lang="lt-LT" dirty="0">
                <a:effectLst>
                  <a:outerShdw blurRad="50800" dist="38100" dir="2700000" algn="tl" rotWithShape="0">
                    <a:prstClr val="black">
                      <a:alpha val="40000"/>
                    </a:prstClr>
                  </a:outerShdw>
                </a:effectLst>
              </a:rPr>
              <a:t>bei </a:t>
            </a:r>
            <a:r>
              <a:rPr lang="lt-LT" dirty="0" smtClean="0">
                <a:effectLst>
                  <a:outerShdw blurRad="50800" dist="38100" dir="2700000" algn="tl" rotWithShape="0">
                    <a:prstClr val="black">
                      <a:alpha val="40000"/>
                    </a:prstClr>
                  </a:outerShdw>
                </a:effectLst>
              </a:rPr>
              <a:t>nesusikurdama ji </a:t>
            </a:r>
            <a:r>
              <a:rPr lang="lt-LT" dirty="0">
                <a:effectLst>
                  <a:outerShdw blurRad="50800" dist="38100" dir="2700000" algn="tl" rotWithShape="0">
                    <a:prstClr val="black">
                      <a:alpha val="40000"/>
                    </a:prstClr>
                  </a:outerShdw>
                </a:effectLst>
              </a:rPr>
              <a:t>gali virsti kitos rūšies energija (energijos tvermės ir </a:t>
            </a:r>
            <a:r>
              <a:rPr lang="lt-LT" dirty="0" smtClean="0">
                <a:effectLst>
                  <a:outerShdw blurRad="50800" dist="38100" dir="2700000" algn="tl" rotWithShape="0">
                    <a:prstClr val="black">
                      <a:alpha val="40000"/>
                    </a:prstClr>
                  </a:outerShdw>
                </a:effectLst>
              </a:rPr>
              <a:t>virsmo dėsnis). Šilumos kiekis </a:t>
            </a:r>
            <a:r>
              <a:rPr lang="lt-LT" dirty="0">
                <a:effectLst>
                  <a:outerShdw blurRad="50800" dist="38100" dir="2700000" algn="tl" rotWithShape="0">
                    <a:prstClr val="black">
                      <a:alpha val="40000"/>
                    </a:prstClr>
                  </a:outerShdw>
                </a:effectLst>
              </a:rPr>
              <a:t>lygus perduotos ar gautos </a:t>
            </a:r>
            <a:r>
              <a:rPr lang="lt-LT" dirty="0" smtClean="0">
                <a:effectLst>
                  <a:outerShdw blurRad="50800" dist="38100" dir="2700000" algn="tl" rotWithShape="0">
                    <a:prstClr val="black">
                      <a:alpha val="40000"/>
                    </a:prstClr>
                  </a:outerShdw>
                </a:effectLst>
              </a:rPr>
              <a:t>energijos kiekiui. </a:t>
            </a: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348472" y="660348"/>
            <a:ext cx="4135385" cy="2385799"/>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1336433208"/>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38100" dist="38100" dir="2700000" algn="tl">
                    <a:srgbClr val="000000">
                      <a:alpha val="43137"/>
                    </a:srgbClr>
                  </a:outerShdw>
                </a:effectLst>
              </a:rPr>
              <a:t>Šiluminis (Brauno) judėjimas</a:t>
            </a:r>
            <a:r>
              <a:rPr lang="lt-LT" dirty="0">
                <a:effectLst>
                  <a:outerShdw blurRad="38100" dist="38100" dir="2700000" algn="tl">
                    <a:srgbClr val="000000">
                      <a:alpha val="43137"/>
                    </a:srgbClr>
                  </a:outerShdw>
                </a:effectLst>
              </a:rPr>
              <a:t/>
            </a:r>
            <a:br>
              <a:rPr lang="lt-LT" dirty="0">
                <a:effectLst>
                  <a:outerShdw blurRad="38100" dist="38100" dir="2700000" algn="tl">
                    <a:srgbClr val="000000">
                      <a:alpha val="43137"/>
                    </a:srgbClr>
                  </a:outerShdw>
                </a:effectLst>
              </a:rPr>
            </a:b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0" indent="0">
              <a:buNone/>
            </a:pPr>
            <a:endParaRPr lang="lt-LT" dirty="0" smtClean="0">
              <a:effectLst>
                <a:outerShdw blurRad="50800" dist="38100" dir="2700000" algn="tl" rotWithShape="0">
                  <a:prstClr val="black">
                    <a:alpha val="40000"/>
                  </a:prstClr>
                </a:outerShdw>
              </a:effectLst>
            </a:endParaRPr>
          </a:p>
          <a:p>
            <a:pPr marL="0" indent="0">
              <a:buNone/>
            </a:pPr>
            <a:endParaRPr lang="lt-LT" dirty="0">
              <a:effectLst>
                <a:outerShdw blurRad="50800" dist="38100" dir="2700000" algn="tl" rotWithShape="0">
                  <a:prstClr val="black">
                    <a:alpha val="40000"/>
                  </a:prstClr>
                </a:outerShdw>
              </a:effectLst>
            </a:endParaRPr>
          </a:p>
          <a:p>
            <a:pPr marL="0" indent="0">
              <a:buNone/>
            </a:pPr>
            <a:endParaRPr lang="lt-LT" dirty="0" smtClean="0">
              <a:effectLst>
                <a:outerShdw blurRad="50800" dist="38100" dir="2700000" algn="tl" rotWithShape="0">
                  <a:prstClr val="black">
                    <a:alpha val="40000"/>
                  </a:prstClr>
                </a:outerShdw>
              </a:effectLst>
            </a:endParaRPr>
          </a:p>
          <a:p>
            <a:pPr marL="0" indent="0">
              <a:buNone/>
            </a:pPr>
            <a:endParaRPr lang="lt-LT" dirty="0">
              <a:effectLst>
                <a:outerShdw blurRad="50800" dist="38100" dir="2700000" algn="tl" rotWithShape="0">
                  <a:prstClr val="black">
                    <a:alpha val="40000"/>
                  </a:prstClr>
                </a:outerShdw>
              </a:effectLst>
            </a:endParaRPr>
          </a:p>
          <a:p>
            <a:pPr marL="0" indent="0">
              <a:buNone/>
            </a:pPr>
            <a:r>
              <a:rPr lang="lt-LT" dirty="0" smtClean="0">
                <a:effectLst>
                  <a:outerShdw blurRad="50800" dist="38100" dir="2700000" algn="tl" rotWithShape="0">
                    <a:prstClr val="black">
                      <a:alpha val="40000"/>
                    </a:prstClr>
                  </a:outerShdw>
                </a:effectLst>
              </a:rPr>
              <a:t>Tai netvarkingas kūną sudarančių dalelių (atomų, molekulių) judėjimas</a:t>
            </a:r>
            <a:r>
              <a:rPr lang="lt-LT" dirty="0">
                <a:effectLst>
                  <a:outerShdw blurRad="50800" dist="38100" dir="2700000" algn="tl" rotWithShape="0">
                    <a:prstClr val="black">
                      <a:alpha val="40000"/>
                    </a:prstClr>
                  </a:outerShdw>
                </a:effectLst>
              </a:rPr>
              <a:t>. Pirmą kartą šį reiškinį 1827 metais pastebėjo anglų botanikas Robertas </a:t>
            </a:r>
            <a:r>
              <a:rPr lang="lt-LT" dirty="0" smtClean="0">
                <a:effectLst>
                  <a:outerShdw blurRad="50800" dist="38100" dir="2700000" algn="tl" rotWithShape="0">
                    <a:prstClr val="black">
                      <a:alpha val="40000"/>
                    </a:prstClr>
                  </a:outerShdw>
                </a:effectLst>
              </a:rPr>
              <a:t>Braunas, tyrinėdamas </a:t>
            </a:r>
            <a:r>
              <a:rPr lang="lt-LT" dirty="0">
                <a:effectLst>
                  <a:outerShdw blurRad="50800" dist="38100" dir="2700000" algn="tl" rotWithShape="0">
                    <a:prstClr val="black">
                      <a:alpha val="40000"/>
                    </a:prstClr>
                  </a:outerShdw>
                </a:effectLst>
              </a:rPr>
              <a:t>pro mikroskopą vandenyje plaukiojančias pataisų </a:t>
            </a:r>
            <a:r>
              <a:rPr lang="lt-LT" dirty="0" smtClean="0">
                <a:effectLst>
                  <a:outerShdw blurRad="50800" dist="38100" dir="2700000" algn="tl" rotWithShape="0">
                    <a:prstClr val="black">
                      <a:alpha val="40000"/>
                    </a:prstClr>
                  </a:outerShdw>
                </a:effectLst>
              </a:rPr>
              <a:t>sporas</a:t>
            </a:r>
            <a:r>
              <a:rPr lang="lt-LT" dirty="0">
                <a:effectLst>
                  <a:outerShdw blurRad="50800" dist="38100" dir="2700000" algn="tl" rotWithShape="0">
                    <a:prstClr val="black">
                      <a:alpha val="40000"/>
                    </a:prstClr>
                  </a:outerShdw>
                </a:effectLst>
              </a:rPr>
              <a:t>. Nuostabiausia ir neįprasta yra tai, kad šis judėjimas niekada nenutrūksta. Mes esame pripratę, kad bet kuris judantis kūnas anksčiau ar vėliau sustoja. Brauno judėjimas yra šiluminis judėjimas ir jis negali nutrūkti. Kylant temperatūrai judėjimas intensyvėja</a:t>
            </a:r>
            <a:r>
              <a:rPr lang="lt-LT" dirty="0" smtClean="0">
                <a:effectLst>
                  <a:outerShdw blurRad="50800" dist="38100" dir="2700000" algn="tl" rotWithShape="0">
                    <a:prstClr val="black">
                      <a:alpha val="40000"/>
                    </a:prstClr>
                  </a:outerShdw>
                </a:effectLst>
              </a:rPr>
              <a:t>.</a:t>
            </a: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697310" y="1488487"/>
            <a:ext cx="1760396" cy="2094872"/>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1426786939"/>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Brauno judėjimo aiškinimas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lvl="0" indent="0">
              <a:buClr>
                <a:srgbClr val="1E5155">
                  <a:lumMod val="40000"/>
                  <a:lumOff val="60000"/>
                </a:srgbClr>
              </a:buClr>
              <a:buNone/>
            </a:pPr>
            <a:r>
              <a:rPr lang="lt-LT" dirty="0">
                <a:solidFill>
                  <a:prstClr val="white"/>
                </a:solidFill>
                <a:effectLst>
                  <a:outerShdw blurRad="50800" dist="38100" dir="2700000" algn="tl" rotWithShape="0">
                    <a:prstClr val="black">
                      <a:alpha val="40000"/>
                    </a:prstClr>
                  </a:outerShdw>
                </a:effectLst>
              </a:rPr>
              <a:t>Brauno judėjimą galima paaiškinti, tik remiantis molekuline kinetine teorija. Dalelė juda, nes molekulių smūgiai į ją, nekompensuoja vienas kito. Netvarkingai judančios molekulės perduoda dalelei nevienodą impulsą iš įvarių krypčių. Todėl jėgų atstojamoji nėra lygi nuliui, ir ta jėga keičia dalelės trajektoriją.</a:t>
            </a:r>
          </a:p>
          <a:p>
            <a:pPr marL="0" indent="0">
              <a:buNone/>
            </a:pPr>
            <a:endParaRPr lang="lt-LT" dirty="0"/>
          </a:p>
        </p:txBody>
      </p:sp>
    </p:spTree>
    <p:extLst>
      <p:ext uri="{BB962C8B-B14F-4D97-AF65-F5344CB8AC3E}">
        <p14:creationId xmlns:p14="http://schemas.microsoft.com/office/powerpoint/2010/main" val="3611464674"/>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23157" y="1228397"/>
            <a:ext cx="3784171" cy="4093428"/>
          </a:xfrm>
          <a:prstGeom prst="rect">
            <a:avLst/>
          </a:prstGeom>
          <a:noFill/>
        </p:spPr>
        <p:txBody>
          <a:bodyPr wrap="square" rtlCol="0">
            <a:spAutoFit/>
          </a:bodyPr>
          <a:lstStyle/>
          <a:p>
            <a:r>
              <a:rPr lang="lt-LT" sz="2000" dirty="0" smtClean="0">
                <a:effectLst>
                  <a:outerShdw blurRad="50800" dist="38100" dir="2700000" algn="tl" rotWithShape="0">
                    <a:prstClr val="black">
                      <a:alpha val="40000"/>
                    </a:prstClr>
                  </a:outerShdw>
                </a:effectLst>
              </a:rPr>
              <a:t>Vaizdo įraše (2 pavyzdys) matome šiluminį žiedadulkių judėjimą vandenyje. Tačiau, priešingai, nei pirmajame vaizdo įraše (1 pavyzdys), šiame neįžvelgiame dalelių, priverčiančių žiedadulkes judėti. Taip yra todėl, kadangi iš tikrųjų medžiagas, sudarančios dalelės (šiuo atveju vandens molekulės) yra neįtikėtinai mažos ir jas pamatyti sunku. </a:t>
            </a:r>
            <a:endParaRPr lang="lt-LT" sz="2000" dirty="0">
              <a:effectLst>
                <a:outerShdw blurRad="50800" dist="38100" dir="2700000" algn="tl" rotWithShape="0">
                  <a:prstClr val="black">
                    <a:alpha val="40000"/>
                  </a:prstClr>
                </a:outerShdw>
              </a:effectLst>
            </a:endParaRPr>
          </a:p>
        </p:txBody>
      </p:sp>
      <p:sp>
        <p:nvSpPr>
          <p:cNvPr id="6" name="TextBox 5"/>
          <p:cNvSpPr txBox="1"/>
          <p:nvPr/>
        </p:nvSpPr>
        <p:spPr>
          <a:xfrm>
            <a:off x="807842" y="3309109"/>
            <a:ext cx="2634017" cy="400110"/>
          </a:xfrm>
          <a:prstGeom prst="rect">
            <a:avLst/>
          </a:prstGeom>
          <a:noFill/>
        </p:spPr>
        <p:txBody>
          <a:bodyPr wrap="square" rtlCol="0">
            <a:spAutoFit/>
          </a:bodyPr>
          <a:lstStyle/>
          <a:p>
            <a:r>
              <a:rPr lang="lt-LT" sz="2000" dirty="0" smtClean="0">
                <a:effectLst>
                  <a:outerShdw blurRad="50800" dist="38100" dir="2700000" algn="tl" rotWithShape="0">
                    <a:prstClr val="black">
                      <a:alpha val="40000"/>
                    </a:prstClr>
                  </a:outerShdw>
                </a:effectLst>
              </a:rPr>
              <a:t>2 pavyzdys</a:t>
            </a:r>
            <a:endParaRPr lang="lt-LT" sz="2000" dirty="0">
              <a:effectLst>
                <a:outerShdw blurRad="50800" dist="38100" dir="2700000" algn="tl" rotWithShape="0">
                  <a:prstClr val="black">
                    <a:alpha val="40000"/>
                  </a:prstClr>
                </a:outerShdw>
              </a:effectLst>
            </a:endParaRPr>
          </a:p>
        </p:txBody>
      </p:sp>
      <p:sp>
        <p:nvSpPr>
          <p:cNvPr id="8" name="TextBox 7"/>
          <p:cNvSpPr txBox="1"/>
          <p:nvPr/>
        </p:nvSpPr>
        <p:spPr>
          <a:xfrm>
            <a:off x="807842" y="280658"/>
            <a:ext cx="3234520" cy="400110"/>
          </a:xfrm>
          <a:prstGeom prst="rect">
            <a:avLst/>
          </a:prstGeom>
          <a:noFill/>
        </p:spPr>
        <p:txBody>
          <a:bodyPr wrap="square" rtlCol="0">
            <a:spAutoFit/>
          </a:bodyPr>
          <a:lstStyle/>
          <a:p>
            <a:r>
              <a:rPr lang="lt-LT" sz="2000" dirty="0" smtClean="0">
                <a:effectLst>
                  <a:outerShdw blurRad="50800" dist="38100" dir="2700000" algn="tl" rotWithShape="0">
                    <a:prstClr val="black">
                      <a:alpha val="40000"/>
                    </a:prstClr>
                  </a:outerShdw>
                </a:effectLst>
              </a:rPr>
              <a:t>1 pavyzdys</a:t>
            </a:r>
            <a:endParaRPr lang="lt-LT" sz="2000" dirty="0">
              <a:effectLst>
                <a:outerShdw blurRad="50800" dist="38100" dir="2700000" algn="tl" rotWithShape="0">
                  <a:prstClr val="black">
                    <a:alpha val="40000"/>
                  </a:prstClr>
                </a:outerShdw>
              </a:effectLst>
            </a:endParaRPr>
          </a:p>
        </p:txBody>
      </p:sp>
      <p:pic>
        <p:nvPicPr>
          <p:cNvPr id="9" name="Picture 8"/>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07842" y="680768"/>
            <a:ext cx="2428536" cy="2441318"/>
          </a:xfrm>
          <a:prstGeom prst="rect">
            <a:avLst/>
          </a:prstGeom>
          <a:ln>
            <a:noFill/>
          </a:ln>
          <a:effectLst>
            <a:outerShdw blurRad="149987" dist="250190" dir="8460000" algn="ctr">
              <a:srgbClr val="000000">
                <a:alpha val="28000"/>
              </a:srgbClr>
            </a:outerShdw>
          </a:effectLst>
        </p:spPr>
      </p:pic>
      <p:pic>
        <p:nvPicPr>
          <p:cNvPr id="2" name="Žiedadulkės (online-video-cutter.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07842" y="3722867"/>
            <a:ext cx="4406921" cy="2459957"/>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874318055"/>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Bandymo tikslas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indent="0">
              <a:buNone/>
            </a:pPr>
            <a:r>
              <a:rPr lang="lt-LT" dirty="0" smtClean="0">
                <a:effectLst>
                  <a:outerShdw blurRad="50800" dist="38100" dir="2700000" algn="tl" rotWithShape="0">
                    <a:prstClr val="black">
                      <a:alpha val="40000"/>
                    </a:prstClr>
                  </a:outerShdw>
                </a:effectLst>
              </a:rPr>
              <a:t>Pademonstruoti ir išsiaiškinti kaip vyksta šiluminis (Brauno) judėjimas; nuo ko priklauso jo greitis. Susipažinti su Leidenfrosto efektu.</a:t>
            </a:r>
            <a:endParaRPr lang="lt-LT"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664367131"/>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Bandymo priemonės</a:t>
            </a:r>
            <a:endParaRPr lang="lt-LT" dirty="0">
              <a:effectLst>
                <a:outerShdw blurRad="50800" dist="38100" dir="2700000" algn="tl" rotWithShape="0">
                  <a:prstClr val="black">
                    <a:alpha val="40000"/>
                  </a:prstClr>
                </a:outerShdw>
              </a:effectLst>
            </a:endParaRPr>
          </a:p>
        </p:txBody>
      </p:sp>
      <p:sp>
        <p:nvSpPr>
          <p:cNvPr id="4" name="TextBox 3"/>
          <p:cNvSpPr txBox="1"/>
          <p:nvPr/>
        </p:nvSpPr>
        <p:spPr>
          <a:xfrm>
            <a:off x="2995655" y="3593613"/>
            <a:ext cx="4705634" cy="400110"/>
          </a:xfrm>
          <a:prstGeom prst="rect">
            <a:avLst/>
          </a:prstGeom>
          <a:noFill/>
        </p:spPr>
        <p:txBody>
          <a:bodyPr wrap="square" rtlCol="0">
            <a:spAutoFit/>
          </a:bodyPr>
          <a:lstStyle/>
          <a:p>
            <a:pPr algn="ctr"/>
            <a:r>
              <a:rPr lang="lt-LT" sz="2000" dirty="0" smtClean="0">
                <a:effectLst>
                  <a:outerShdw blurRad="38100" dist="38100" dir="2700000" algn="tl">
                    <a:srgbClr val="000000">
                      <a:alpha val="43137"/>
                    </a:srgbClr>
                  </a:outerShdw>
                </a:effectLst>
              </a:rPr>
              <a:t>Poliakrilamido rutuliukai</a:t>
            </a:r>
            <a:endParaRPr lang="lt-LT" sz="2000" dirty="0">
              <a:effectLst>
                <a:outerShdw blurRad="38100" dist="38100" dir="2700000" algn="tl">
                  <a:srgbClr val="000000">
                    <a:alpha val="43137"/>
                  </a:srgbClr>
                </a:outerShdw>
              </a:effectLst>
            </a:endParaRPr>
          </a:p>
        </p:txBody>
      </p:sp>
      <p:sp>
        <p:nvSpPr>
          <p:cNvPr id="9" name="Right Arrow 8"/>
          <p:cNvSpPr/>
          <p:nvPr/>
        </p:nvSpPr>
        <p:spPr>
          <a:xfrm>
            <a:off x="4258214" y="1993975"/>
            <a:ext cx="1741133" cy="8624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TextBox 10"/>
          <p:cNvSpPr txBox="1"/>
          <p:nvPr/>
        </p:nvSpPr>
        <p:spPr>
          <a:xfrm>
            <a:off x="777923" y="6331095"/>
            <a:ext cx="5580749" cy="400110"/>
          </a:xfrm>
          <a:prstGeom prst="rect">
            <a:avLst/>
          </a:prstGeom>
          <a:noFill/>
        </p:spPr>
        <p:txBody>
          <a:bodyPr wrap="square" rtlCol="0">
            <a:spAutoFit/>
          </a:bodyPr>
          <a:lstStyle/>
          <a:p>
            <a:r>
              <a:rPr lang="lt-LT" sz="2000" dirty="0" smtClean="0">
                <a:effectLst>
                  <a:outerShdw blurRad="38100" dist="38100" dir="2700000" algn="tl">
                    <a:srgbClr val="000000">
                      <a:alpha val="43137"/>
                    </a:srgbClr>
                  </a:outerShdw>
                </a:effectLst>
              </a:rPr>
              <a:t>Nerūdijančio plieno ir duraliuminio keptuvė</a:t>
            </a:r>
            <a:endParaRPr lang="lt-LT" sz="2000" dirty="0">
              <a:effectLst>
                <a:outerShdw blurRad="38100" dist="38100" dir="2700000" algn="tl">
                  <a:srgbClr val="000000">
                    <a:alpha val="43137"/>
                  </a:srgbClr>
                </a:outerShdw>
              </a:effectLst>
            </a:endParaRPr>
          </a:p>
        </p:txBody>
      </p:sp>
      <p:sp>
        <p:nvSpPr>
          <p:cNvPr id="13" name="TextBox 12"/>
          <p:cNvSpPr txBox="1"/>
          <p:nvPr/>
        </p:nvSpPr>
        <p:spPr>
          <a:xfrm>
            <a:off x="6643088" y="6329247"/>
            <a:ext cx="2552131" cy="400110"/>
          </a:xfrm>
          <a:prstGeom prst="rect">
            <a:avLst/>
          </a:prstGeom>
          <a:noFill/>
        </p:spPr>
        <p:txBody>
          <a:bodyPr wrap="square" rtlCol="0">
            <a:spAutoFit/>
          </a:bodyPr>
          <a:lstStyle/>
          <a:p>
            <a:r>
              <a:rPr lang="lt-LT" sz="2000" dirty="0" smtClean="0">
                <a:effectLst>
                  <a:outerShdw blurRad="38100" dist="38100" dir="2700000" algn="tl">
                    <a:srgbClr val="000000">
                      <a:alpha val="43137"/>
                    </a:srgbClr>
                  </a:outerShdw>
                </a:effectLst>
              </a:rPr>
              <a:t>Guminis šokliukas</a:t>
            </a:r>
            <a:endParaRPr lang="lt-LT" sz="2000"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7923" y="1384870"/>
            <a:ext cx="3121152" cy="2078736"/>
          </a:xfrm>
          <a:prstGeom prst="rect">
            <a:avLst/>
          </a:prstGeom>
          <a:ln>
            <a:noFill/>
          </a:ln>
          <a:effectLst>
            <a:outerShdw blurRad="149987" dist="250190" dir="8460000" algn="ctr">
              <a:srgbClr val="000000">
                <a:alpha val="28000"/>
              </a:srgbClr>
            </a:outerShdw>
          </a:effectLst>
        </p:spPr>
      </p:pic>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58486" y="1386777"/>
            <a:ext cx="3121152" cy="2078736"/>
          </a:xfrm>
          <a:prstGeom prst="rect">
            <a:avLst/>
          </a:prstGeom>
          <a:ln>
            <a:noFill/>
          </a:ln>
          <a:effectLst>
            <a:outerShdw blurRad="149987" dist="250190" dir="8460000" algn="ctr">
              <a:srgbClr val="000000">
                <a:alpha val="28000"/>
              </a:srgbClr>
            </a:outerShdw>
          </a:effectLst>
        </p:spPr>
      </p:pic>
      <p:pic>
        <p:nvPicPr>
          <p:cNvPr id="14" name="Picture 1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7923" y="4117987"/>
            <a:ext cx="3121152" cy="2084832"/>
          </a:xfrm>
          <a:prstGeom prst="rect">
            <a:avLst/>
          </a:prstGeom>
          <a:ln>
            <a:noFill/>
          </a:ln>
          <a:effectLst>
            <a:outerShdw blurRad="149987" dist="250190" dir="8460000" algn="ctr">
              <a:srgbClr val="000000">
                <a:alpha val="28000"/>
              </a:srgbClr>
            </a:outerShdw>
          </a:effectLst>
        </p:spPr>
      </p:pic>
      <p:pic>
        <p:nvPicPr>
          <p:cNvPr id="15" name="Picture 1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358486" y="4117987"/>
            <a:ext cx="3121152" cy="2084832"/>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1227765514"/>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38100" dist="38100" dir="2700000" algn="tl">
                    <a:srgbClr val="000000">
                      <a:alpha val="43137"/>
                    </a:srgbClr>
                  </a:outerShdw>
                </a:effectLst>
              </a:rPr>
              <a:t>Bandymo eiga</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103312" y="2052918"/>
            <a:ext cx="9487351" cy="4195481"/>
          </a:xfrm>
        </p:spPr>
        <p:txBody>
          <a:bodyPr>
            <a:normAutofit fontScale="92500" lnSpcReduction="10000"/>
          </a:bodyPr>
          <a:lstStyle/>
          <a:p>
            <a:pPr marL="0" indent="0">
              <a:buNone/>
            </a:pPr>
            <a:endParaRPr lang="lt-LT" dirty="0" smtClean="0"/>
          </a:p>
          <a:p>
            <a:pPr marL="0" indent="0">
              <a:buNone/>
            </a:pPr>
            <a:endParaRPr lang="lt-LT" dirty="0"/>
          </a:p>
          <a:p>
            <a:pPr marL="0" indent="0">
              <a:buNone/>
            </a:pPr>
            <a:endParaRPr lang="lt-LT" dirty="0" smtClean="0"/>
          </a:p>
          <a:p>
            <a:pPr marL="0" indent="0">
              <a:buNone/>
            </a:pPr>
            <a:endParaRPr lang="lt-LT" dirty="0"/>
          </a:p>
          <a:p>
            <a:pPr marL="0" indent="0">
              <a:buNone/>
            </a:pPr>
            <a:endParaRPr lang="lt-LT" dirty="0" smtClean="0"/>
          </a:p>
          <a:p>
            <a:pPr marL="0" indent="0">
              <a:buNone/>
            </a:pPr>
            <a:endParaRPr lang="lt-LT" dirty="0"/>
          </a:p>
          <a:p>
            <a:pPr marL="0" indent="0">
              <a:buNone/>
            </a:pPr>
            <a:r>
              <a:rPr lang="lt-LT" sz="2200" dirty="0" smtClean="0">
                <a:effectLst>
                  <a:outerShdw blurRad="38100" dist="38100" dir="2700000" algn="tl">
                    <a:srgbClr val="000000">
                      <a:alpha val="43137"/>
                    </a:srgbClr>
                  </a:outerShdw>
                </a:effectLst>
              </a:rPr>
              <a:t>Visų pirma, poliakrilamido rutuliukus (skirtus dekoratyviniam gėlių auginimui) patalpiname į indą su vandeniu ir paliekame juos mažiausiai 8 valandoms. Kadangi poliakrilamidas sudarytas iš molekulių, kurios susijungdamos sudaro didelius tarpus, todėl per tam tikrą laiką į tas ertmes patenka vandens. Tokiu būdu kamuoliukų tūris padidėja net keliasdešimt kartų. </a:t>
            </a:r>
          </a:p>
          <a:p>
            <a:pPr marL="0" indent="0">
              <a:buNone/>
            </a:pPr>
            <a:r>
              <a:rPr lang="lt-LT" sz="2200" dirty="0" smtClean="0">
                <a:effectLst>
                  <a:outerShdw blurRad="38100" dist="38100" dir="2700000" algn="tl">
                    <a:srgbClr val="000000">
                      <a:alpha val="43137"/>
                    </a:srgbClr>
                  </a:outerShdw>
                </a:effectLst>
              </a:rPr>
              <a:t>Tuomet įkatiname keptuvę...</a:t>
            </a:r>
            <a:endParaRPr lang="lt-LT" sz="2200" dirty="0">
              <a:effectLst>
                <a:outerShdw blurRad="38100" dist="38100" dir="2700000" algn="tl">
                  <a:srgbClr val="000000">
                    <a:alpha val="43137"/>
                  </a:srgbClr>
                </a:outerShdw>
              </a:effectLst>
            </a:endParaRPr>
          </a:p>
        </p:txBody>
      </p:sp>
      <p:pic>
        <p:nvPicPr>
          <p:cNvPr id="6" name="Media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43001" y="1243629"/>
            <a:ext cx="5207833" cy="2907029"/>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4227474003"/>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9662" y="128584"/>
            <a:ext cx="8946541" cy="4195481"/>
          </a:xfrm>
        </p:spPr>
        <p:txBody>
          <a:bodyPr/>
          <a:lstStyle/>
          <a:p>
            <a:pPr marL="0" indent="0">
              <a:buNone/>
            </a:pPr>
            <a:endParaRPr lang="lt-LT" dirty="0" smtClean="0"/>
          </a:p>
          <a:p>
            <a:pPr marL="0" indent="0">
              <a:buNone/>
            </a:pPr>
            <a:r>
              <a:rPr lang="lt-LT" dirty="0" smtClean="0">
                <a:effectLst>
                  <a:outerShdw blurRad="50800" dist="38100" dir="2700000" algn="tl" rotWithShape="0">
                    <a:prstClr val="black">
                      <a:alpha val="40000"/>
                    </a:prstClr>
                  </a:outerShdw>
                </a:effectLst>
              </a:rPr>
              <a:t>Štai kas nutinka kai šis kamuoliukas susiduria su dideliu šilumos kiekiu...</a:t>
            </a:r>
            <a:endParaRPr lang="lt-LT" dirty="0">
              <a:effectLst>
                <a:outerShdw blurRad="50800" dist="38100" dir="2700000" algn="tl" rotWithShape="0">
                  <a:prstClr val="black">
                    <a:alpha val="40000"/>
                  </a:prstClr>
                </a:outerShdw>
              </a:effectLst>
            </a:endParaRPr>
          </a:p>
        </p:txBody>
      </p:sp>
      <p:sp>
        <p:nvSpPr>
          <p:cNvPr id="5" name="TextBox 4"/>
          <p:cNvSpPr txBox="1"/>
          <p:nvPr/>
        </p:nvSpPr>
        <p:spPr>
          <a:xfrm>
            <a:off x="1089662" y="5576301"/>
            <a:ext cx="8052179" cy="400110"/>
          </a:xfrm>
          <a:prstGeom prst="rect">
            <a:avLst/>
          </a:prstGeom>
          <a:noFill/>
        </p:spPr>
        <p:txBody>
          <a:bodyPr wrap="square" rtlCol="0">
            <a:spAutoFit/>
          </a:bodyPr>
          <a:lstStyle/>
          <a:p>
            <a:r>
              <a:rPr lang="lt-LT" sz="2000" dirty="0" smtClean="0">
                <a:effectLst>
                  <a:outerShdw blurRad="38100" dist="38100" dir="2700000" algn="tl">
                    <a:srgbClr val="000000">
                      <a:alpha val="43137"/>
                    </a:srgbClr>
                  </a:outerShdw>
                </a:effectLst>
              </a:rPr>
              <a:t>Tačiau kodėl įvyksta tokia reakcija?</a:t>
            </a:r>
            <a:endParaRPr lang="lt-LT" sz="2000" dirty="0">
              <a:effectLst>
                <a:outerShdw blurRad="38100" dist="38100" dir="2700000" algn="tl">
                  <a:srgbClr val="000000">
                    <a:alpha val="43137"/>
                  </a:srgbClr>
                </a:outerShdw>
              </a:effectLst>
            </a:endParaRPr>
          </a:p>
        </p:txBody>
      </p:sp>
      <p:pic>
        <p:nvPicPr>
          <p:cNvPr id="6" name="DSC_6983 (online-video-cutter.com)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50501" y="1399607"/>
            <a:ext cx="6530499" cy="3673406"/>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374222191"/>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38100" dist="38100" dir="2700000" algn="tl">
                    <a:srgbClr val="000000">
                      <a:alpha val="43137"/>
                    </a:srgbClr>
                  </a:outerShdw>
                </a:effectLst>
              </a:rPr>
              <a:t>Leidenfrosto efektas</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None/>
            </a:pPr>
            <a:r>
              <a:rPr lang="lt-LT" dirty="0" smtClean="0">
                <a:effectLst>
                  <a:outerShdw blurRad="38100" dist="38100" dir="2700000" algn="tl">
                    <a:srgbClr val="000000">
                      <a:alpha val="43137"/>
                    </a:srgbClr>
                  </a:outerShdw>
                </a:effectLst>
              </a:rPr>
              <a:t>Tai fizikinis fenomenas, kurio metu skystis (šiuo atveju vanduo) sąveikauja su kūnu (šiuo atveju įkaitinta keptuve), kurio temperatūra keletą kartų viršija skysčio virimo temperatūrą. To pasekoje, iš skysčio išsiskiria izoliacinis garų sluoksnis, kuris ir neleidžia jam staigiai užvirti.</a:t>
            </a:r>
            <a:endParaRPr lang="lt-LT"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213616" y="3613726"/>
            <a:ext cx="3849703" cy="2834343"/>
          </a:xfrm>
          <a:prstGeom prst="rect">
            <a:avLst/>
          </a:prstGeom>
          <a:ln>
            <a:noFill/>
          </a:ln>
          <a:effectLst>
            <a:outerShdw blurRad="149987" dist="250190" dir="8460000" algn="ctr">
              <a:srgbClr val="000000">
                <a:alpha val="28000"/>
              </a:srgbClr>
            </a:outerShdw>
          </a:effectLst>
        </p:spPr>
      </p:pic>
      <p:pic>
        <p:nvPicPr>
          <p:cNvPr id="6" name="Leidenfrost effect - Wikipedia– „Google Chrome“ 2017-04-09 23_04_07 (online-video-cutter.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2519" r="12608" b="3105"/>
          <a:stretch/>
        </p:blipFill>
        <p:spPr>
          <a:xfrm>
            <a:off x="6132513" y="3613726"/>
            <a:ext cx="3923577" cy="2834343"/>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2654772069"/>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marL="0" indent="0">
              <a:buNone/>
            </a:pPr>
            <a:endParaRPr lang="lt-LT" dirty="0" smtClean="0">
              <a:effectLst>
                <a:outerShdw blurRad="50800" dist="38100" dir="2700000" algn="tl" rotWithShape="0">
                  <a:prstClr val="black">
                    <a:alpha val="40000"/>
                  </a:prstClr>
                </a:outerShdw>
              </a:effectLst>
            </a:endParaRPr>
          </a:p>
          <a:p>
            <a:pPr marL="0" indent="0">
              <a:buNone/>
            </a:pPr>
            <a:endParaRPr lang="lt-LT" dirty="0">
              <a:effectLst>
                <a:outerShdw blurRad="50800" dist="38100" dir="2700000" algn="tl" rotWithShape="0">
                  <a:prstClr val="black">
                    <a:alpha val="40000"/>
                  </a:prstClr>
                </a:outerShdw>
              </a:effectLst>
            </a:endParaRPr>
          </a:p>
          <a:p>
            <a:pPr marL="0" indent="0">
              <a:buNone/>
            </a:pPr>
            <a:endParaRPr lang="lt-LT" dirty="0" smtClean="0">
              <a:effectLst>
                <a:outerShdw blurRad="50800" dist="38100" dir="2700000" algn="tl" rotWithShape="0">
                  <a:prstClr val="black">
                    <a:alpha val="40000"/>
                  </a:prstClr>
                </a:outerShdw>
              </a:effectLst>
            </a:endParaRPr>
          </a:p>
          <a:p>
            <a:pPr marL="0" indent="0">
              <a:buNone/>
            </a:pPr>
            <a:endParaRPr lang="lt-LT" dirty="0">
              <a:effectLst>
                <a:outerShdw blurRad="50800" dist="38100" dir="2700000" algn="tl" rotWithShape="0">
                  <a:prstClr val="black">
                    <a:alpha val="40000"/>
                  </a:prstClr>
                </a:outerShdw>
              </a:effectLst>
            </a:endParaRPr>
          </a:p>
          <a:p>
            <a:pPr marL="0" indent="0">
              <a:buNone/>
            </a:pPr>
            <a:endParaRPr lang="lt-LT" dirty="0" smtClean="0">
              <a:effectLst>
                <a:outerShdw blurRad="50800" dist="38100" dir="2700000" algn="tl" rotWithShape="0">
                  <a:prstClr val="black">
                    <a:alpha val="40000"/>
                  </a:prstClr>
                </a:outerShdw>
              </a:effectLst>
            </a:endParaRPr>
          </a:p>
          <a:p>
            <a:pPr marL="0" indent="0">
              <a:buNone/>
            </a:pPr>
            <a:r>
              <a:rPr lang="lt-LT" dirty="0" smtClean="0">
                <a:effectLst>
                  <a:outerShdw blurRad="50800" dist="38100" dir="2700000" algn="tl" rotWithShape="0">
                    <a:prstClr val="black">
                      <a:alpha val="40000"/>
                    </a:prstClr>
                  </a:outerShdw>
                </a:effectLst>
              </a:rPr>
              <a:t>Būtent tai vyksta ir su poliakrilamido kamuoliuku. Tiesa, šiuo atveju garų sluoksnis susiformuoja rutuliuko viduje, o </a:t>
            </a:r>
            <a:r>
              <a:rPr lang="lt-LT" dirty="0">
                <a:effectLst>
                  <a:outerShdw blurRad="50800" dist="38100" dir="2700000" algn="tl" rotWithShape="0">
                    <a:prstClr val="black">
                      <a:alpha val="40000"/>
                    </a:prstClr>
                  </a:outerShdw>
                </a:effectLst>
              </a:rPr>
              <a:t>k</a:t>
            </a:r>
            <a:r>
              <a:rPr lang="lt-LT" dirty="0" smtClean="0">
                <a:effectLst>
                  <a:outerShdw blurRad="50800" dist="38100" dir="2700000" algn="tl" rotWithShape="0">
                    <a:prstClr val="black">
                      <a:alpha val="40000"/>
                    </a:prstClr>
                  </a:outerShdw>
                </a:effectLst>
              </a:rPr>
              <a:t>adangi garai kyla į viršų kartu su jais pakyla ir mažos masės rutuliukas. </a:t>
            </a:r>
          </a:p>
          <a:p>
            <a:pPr marL="0" indent="0">
              <a:buNone/>
            </a:pPr>
            <a:r>
              <a:rPr lang="lt-LT" dirty="0" smtClean="0">
                <a:effectLst>
                  <a:outerShdw blurRad="50800" dist="38100" dir="2700000" algn="tl" rotWithShape="0">
                    <a:prstClr val="black">
                      <a:alpha val="40000"/>
                    </a:prstClr>
                  </a:outerShdw>
                </a:effectLst>
              </a:rPr>
              <a:t>Reiškinys pavadintas vokiečių daktaro ir teologo Johano Gotlobo Leidenfrosto garbei, kuris šį fenomeną pirmą kartą aprašė 1756 metais.</a:t>
            </a:r>
            <a:endParaRPr lang="lt-LT" dirty="0">
              <a:effectLst>
                <a:outerShdw blurRad="50800" dist="38100" dir="2700000" algn="tl" rotWithShape="0">
                  <a:prstClr val="black">
                    <a:alpha val="40000"/>
                  </a:prstClr>
                </a:outerShdw>
              </a:effectLst>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613047" y="1473200"/>
            <a:ext cx="1927069" cy="2425699"/>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3935896082"/>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38100" dist="38100" dir="2700000" algn="tl">
                    <a:srgbClr val="000000">
                      <a:alpha val="43137"/>
                    </a:srgbClr>
                  </a:outerShdw>
                </a:effectLst>
              </a:rPr>
              <a:t>Bandymas</a:t>
            </a:r>
            <a:endParaRPr lang="lt-LT" dirty="0">
              <a:effectLst>
                <a:outerShdw blurRad="38100" dist="38100" dir="2700000" algn="tl">
                  <a:srgbClr val="000000">
                    <a:alpha val="43137"/>
                  </a:srgbClr>
                </a:outerShdw>
              </a:effectLst>
            </a:endParaRPr>
          </a:p>
        </p:txBody>
      </p:sp>
      <p:pic>
        <p:nvPicPr>
          <p:cNvPr id="3" name="DSC_6989 (online-video-cutter.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45527" y="1341810"/>
            <a:ext cx="9005889" cy="506581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289559702"/>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Bandymo rezultatų </a:t>
            </a:r>
            <a:r>
              <a:rPr lang="lt-LT" dirty="0" smtClean="0">
                <a:effectLst>
                  <a:outerShdw blurRad="50800" dist="38100" dir="2700000" algn="tl" rotWithShape="0">
                    <a:prstClr val="black">
                      <a:alpha val="40000"/>
                    </a:prstClr>
                  </a:outerShdw>
                </a:effectLst>
              </a:rPr>
              <a:t>analizė ir išvada</a:t>
            </a:r>
            <a:endParaRPr lang="lt-LT" dirty="0">
              <a:effectLst>
                <a:outerShdw blurRad="50800" dist="38100" dir="2700000" algn="tl" rotWithShape="0">
                  <a:prstClr val="black">
                    <a:alpha val="40000"/>
                  </a:prstClr>
                </a:outerShdw>
              </a:effectLst>
            </a:endParaRPr>
          </a:p>
        </p:txBody>
      </p:sp>
      <p:sp>
        <p:nvSpPr>
          <p:cNvPr id="5" name="Content Placeholder 4"/>
          <p:cNvSpPr>
            <a:spLocks noGrp="1"/>
          </p:cNvSpPr>
          <p:nvPr>
            <p:ph idx="1"/>
          </p:nvPr>
        </p:nvSpPr>
        <p:spPr>
          <a:xfrm>
            <a:off x="1103312" y="2052918"/>
            <a:ext cx="8946541" cy="5160682"/>
          </a:xfrm>
        </p:spPr>
        <p:txBody>
          <a:bodyPr>
            <a:noAutofit/>
          </a:bodyPr>
          <a:lstStyle/>
          <a:p>
            <a:pPr marL="0" indent="0">
              <a:buNone/>
            </a:pPr>
            <a:r>
              <a:rPr lang="lt-LT" sz="1700" dirty="0" smtClean="0">
                <a:effectLst>
                  <a:outerShdw blurRad="38100" dist="38100" dir="2700000" algn="tl">
                    <a:srgbClr val="000000">
                      <a:alpha val="43137"/>
                    </a:srgbClr>
                  </a:outerShdw>
                </a:effectLst>
              </a:rPr>
              <a:t>Vaizdo įraše matome, kaip netvarkingai judantys poliakrilamido kamuoliukai (vandens molekulės) smūgiuoja guminį šokliuką (žiedadulkė). Kadangi iš įvairių krypčių perduodamas </a:t>
            </a:r>
            <a:r>
              <a:rPr lang="lt-LT" sz="1700" dirty="0" smtClean="0">
                <a:solidFill>
                  <a:prstClr val="white"/>
                </a:solidFill>
                <a:effectLst>
                  <a:outerShdw blurRad="38100" dist="38100" dir="2700000" algn="tl">
                    <a:srgbClr val="000000">
                      <a:alpha val="43137"/>
                    </a:srgbClr>
                  </a:outerShdw>
                </a:effectLst>
              </a:rPr>
              <a:t>impulsas yra</a:t>
            </a:r>
            <a:r>
              <a:rPr lang="lt-LT" sz="1700" dirty="0" smtClean="0">
                <a:effectLst>
                  <a:outerShdw blurRad="38100" dist="38100" dir="2700000" algn="tl">
                    <a:srgbClr val="000000">
                      <a:alpha val="43137"/>
                    </a:srgbClr>
                  </a:outerShdw>
                </a:effectLst>
              </a:rPr>
              <a:t> </a:t>
            </a:r>
            <a:r>
              <a:rPr lang="lt-LT" sz="1700" dirty="0" smtClean="0">
                <a:solidFill>
                  <a:prstClr val="white"/>
                </a:solidFill>
                <a:effectLst>
                  <a:outerShdw blurRad="38100" dist="38100" dir="2700000" algn="tl">
                    <a:srgbClr val="000000">
                      <a:alpha val="43137"/>
                    </a:srgbClr>
                  </a:outerShdw>
                </a:effectLst>
              </a:rPr>
              <a:t>nevienodas, jėgų </a:t>
            </a:r>
            <a:r>
              <a:rPr lang="lt-LT" sz="1700" dirty="0">
                <a:solidFill>
                  <a:prstClr val="white"/>
                </a:solidFill>
                <a:effectLst>
                  <a:outerShdw blurRad="38100" dist="38100" dir="2700000" algn="tl">
                    <a:srgbClr val="000000">
                      <a:alpha val="43137"/>
                    </a:srgbClr>
                  </a:outerShdw>
                </a:effectLst>
              </a:rPr>
              <a:t>atstojamoji nėra lygi nuliui, ir ta jėga keičia </a:t>
            </a:r>
            <a:r>
              <a:rPr lang="lt-LT" sz="1700" dirty="0" smtClean="0">
                <a:solidFill>
                  <a:prstClr val="white"/>
                </a:solidFill>
                <a:effectLst>
                  <a:outerShdw blurRad="38100" dist="38100" dir="2700000" algn="tl">
                    <a:srgbClr val="000000">
                      <a:alpha val="43137"/>
                    </a:srgbClr>
                  </a:outerShdw>
                </a:effectLst>
              </a:rPr>
              <a:t>šokliuko </a:t>
            </a:r>
            <a:r>
              <a:rPr lang="lt-LT" sz="1700" dirty="0">
                <a:solidFill>
                  <a:prstClr val="white"/>
                </a:solidFill>
                <a:effectLst>
                  <a:outerShdw blurRad="38100" dist="38100" dir="2700000" algn="tl">
                    <a:srgbClr val="000000">
                      <a:alpha val="43137"/>
                    </a:srgbClr>
                  </a:outerShdw>
                </a:effectLst>
              </a:rPr>
              <a:t>trajektoriją</a:t>
            </a:r>
            <a:r>
              <a:rPr lang="lt-LT" sz="1700" dirty="0" smtClean="0">
                <a:solidFill>
                  <a:prstClr val="white"/>
                </a:solidFill>
                <a:effectLst>
                  <a:outerShdw blurRad="38100" dist="38100" dir="2700000" algn="tl">
                    <a:srgbClr val="000000">
                      <a:alpha val="43137"/>
                    </a:srgbClr>
                  </a:outerShdw>
                </a:effectLst>
              </a:rPr>
              <a:t>.</a:t>
            </a:r>
            <a:endParaRPr lang="lt-LT" sz="1700" dirty="0" smtClean="0">
              <a:solidFill>
                <a:prstClr val="white"/>
              </a:solidFill>
              <a:effectLst>
                <a:outerShdw blurRad="38100" dist="38100" dir="2700000" algn="tl">
                  <a:srgbClr val="000000">
                    <a:alpha val="43137"/>
                  </a:srgbClr>
                </a:outerShdw>
              </a:effectLst>
            </a:endParaRPr>
          </a:p>
          <a:p>
            <a:pPr marL="0" indent="0">
              <a:buNone/>
            </a:pPr>
            <a:r>
              <a:rPr lang="lt-LT" sz="1700" dirty="0" smtClean="0">
                <a:solidFill>
                  <a:prstClr val="white"/>
                </a:solidFill>
                <a:effectLst>
                  <a:outerShdw blurRad="38100" dist="38100" dir="2700000" algn="tl">
                    <a:srgbClr val="000000">
                      <a:alpha val="43137"/>
                    </a:srgbClr>
                  </a:outerShdw>
                </a:effectLst>
              </a:rPr>
              <a:t>Atlikdami bandymą susidūrėme su keliais sunkumais:</a:t>
            </a:r>
          </a:p>
          <a:p>
            <a:pPr marL="457200" indent="-457200">
              <a:buFont typeface="+mj-lt"/>
              <a:buAutoNum type="arabicPeriod"/>
            </a:pPr>
            <a:r>
              <a:rPr lang="lt-LT" sz="1700" dirty="0" smtClean="0">
                <a:solidFill>
                  <a:prstClr val="white"/>
                </a:solidFill>
                <a:effectLst>
                  <a:outerShdw blurRad="38100" dist="38100" dir="2700000" algn="tl">
                    <a:srgbClr val="000000">
                      <a:alpha val="43137"/>
                    </a:srgbClr>
                  </a:outerShdw>
                </a:effectLst>
              </a:rPr>
              <a:t>Kadangi reikia pasiekti itin aukštą temperatūrą, įprasta keptuvė, su neprisvylančia danga (kuri paskirsto karštį) bandymui atlikti netiko.</a:t>
            </a:r>
          </a:p>
          <a:p>
            <a:pPr marL="457200" indent="-457200">
              <a:buFont typeface="+mj-lt"/>
              <a:buAutoNum type="arabicPeriod"/>
            </a:pPr>
            <a:r>
              <a:rPr lang="lt-LT" sz="1700" dirty="0" smtClean="0">
                <a:solidFill>
                  <a:prstClr val="white"/>
                </a:solidFill>
                <a:effectLst>
                  <a:outerShdw blurRad="38100" dist="38100" dir="2700000" algn="tl">
                    <a:srgbClr val="000000">
                      <a:alpha val="43137"/>
                    </a:srgbClr>
                  </a:outerShdw>
                </a:effectLst>
              </a:rPr>
              <a:t>Reikėjo nulyginti keptuvės paviršių, nes bet koks nelygumas trukdė poliakrilamido kamuoliukams judėti ir jie tiesiog prisvildavo.</a:t>
            </a:r>
          </a:p>
          <a:p>
            <a:pPr marL="457200" indent="-457200">
              <a:buFont typeface="+mj-lt"/>
              <a:buAutoNum type="arabicPeriod"/>
            </a:pPr>
            <a:r>
              <a:rPr lang="lt-LT" sz="1700" dirty="0" smtClean="0">
                <a:solidFill>
                  <a:prstClr val="white"/>
                </a:solidFill>
                <a:effectLst>
                  <a:outerShdw blurRad="38100" dist="38100" dir="2700000" algn="tl">
                    <a:srgbClr val="000000">
                      <a:alpha val="43137"/>
                    </a:srgbClr>
                  </a:outerShdw>
                </a:effectLst>
              </a:rPr>
              <a:t>Keptuvės paviršius yra lenktas (išgaubtas), tad įdėjus guminį šokliuką jis riedėdavo kraštų link. Tačiau taip pat matome, jog šokliukas likdavo keptuvės viduryje, tai tik įrodo, kad kamuoliukai keitė jo judėjimo kryptį</a:t>
            </a:r>
            <a:r>
              <a:rPr lang="lt-LT" sz="1700" dirty="0" smtClean="0">
                <a:solidFill>
                  <a:prstClr val="white"/>
                </a:solidFill>
                <a:effectLst>
                  <a:outerShdw blurRad="38100" dist="38100" dir="2700000" algn="tl">
                    <a:srgbClr val="000000">
                      <a:alpha val="43137"/>
                    </a:srgbClr>
                  </a:outerShdw>
                </a:effectLst>
              </a:rPr>
              <a:t>.</a:t>
            </a:r>
          </a:p>
          <a:p>
            <a:pPr marL="0" indent="0">
              <a:buNone/>
            </a:pPr>
            <a:r>
              <a:rPr lang="lt-LT" sz="1700" dirty="0" smtClean="0">
                <a:solidFill>
                  <a:prstClr val="white"/>
                </a:solidFill>
                <a:effectLst>
                  <a:outerShdw blurRad="38100" dist="38100" dir="2700000" algn="tl">
                    <a:srgbClr val="000000">
                      <a:alpha val="43137"/>
                    </a:srgbClr>
                  </a:outerShdw>
                </a:effectLst>
              </a:rPr>
              <a:t>Iš viso to matome, jog su šiluminiu judėjimu ir kai kuriais fizikos fenomenais susiduria ir žmonės, kurie galbūt net nėra girdėję apie vienus ar kitus fizikinės teorijos aspektus. Tai tik dar kartą įrodo, kad fizika – neatskiriama žmogaus gyvenimo dalis.</a:t>
            </a:r>
            <a:endParaRPr lang="lt-LT" sz="1700" dirty="0" smtClean="0">
              <a:solidFill>
                <a:prstClr val="white"/>
              </a:solidFill>
              <a:effectLst>
                <a:outerShdw blurRad="38100" dist="38100" dir="2700000" algn="tl">
                  <a:srgbClr val="000000">
                    <a:alpha val="43137"/>
                  </a:srgbClr>
                </a:outerShdw>
              </a:effectLst>
            </a:endParaRPr>
          </a:p>
          <a:p>
            <a:pPr marL="457200" indent="-457200">
              <a:buFont typeface="+mj-lt"/>
              <a:buAutoNum type="arabicPeriod"/>
            </a:pPr>
            <a:endParaRPr lang="lt-LT" sz="1700" dirty="0" smtClean="0">
              <a:solidFill>
                <a:prstClr val="white"/>
              </a:solidFill>
              <a:effectLst>
                <a:outerShdw blurRad="38100" dist="38100" dir="2700000" algn="tl">
                  <a:srgbClr val="000000">
                    <a:alpha val="43137"/>
                  </a:srgbClr>
                </a:outerShdw>
              </a:effectLst>
            </a:endParaRPr>
          </a:p>
          <a:p>
            <a:pPr marL="0" indent="0">
              <a:buNone/>
            </a:pPr>
            <a:endParaRPr lang="lt-LT" sz="1700" dirty="0" smtClean="0">
              <a:solidFill>
                <a:prstClr val="white"/>
              </a:solidFill>
              <a:effectLst>
                <a:outerShdw blurRad="38100" dist="38100" dir="2700000" algn="tl">
                  <a:srgbClr val="000000">
                    <a:alpha val="43137"/>
                  </a:srgbClr>
                </a:outerShdw>
              </a:effectLst>
            </a:endParaRPr>
          </a:p>
          <a:p>
            <a:pPr marL="457200" indent="-457200">
              <a:buFont typeface="+mj-lt"/>
              <a:buAutoNum type="arabicPeriod"/>
            </a:pPr>
            <a:endParaRPr lang="lt-LT" sz="1700" dirty="0">
              <a:solidFill>
                <a:prstClr val="white"/>
              </a:solidFill>
              <a:effectLst>
                <a:outerShdw blurRad="38100" dist="38100" dir="2700000" algn="tl">
                  <a:srgbClr val="000000">
                    <a:alpha val="43137"/>
                  </a:srgbClr>
                </a:outerShdw>
              </a:effectLst>
            </a:endParaRPr>
          </a:p>
          <a:p>
            <a:pPr marL="0" indent="0">
              <a:buNone/>
            </a:pPr>
            <a:r>
              <a:rPr lang="lt-LT" sz="1700" dirty="0" smtClean="0">
                <a:effectLst>
                  <a:outerShdw blurRad="38100" dist="38100" dir="2700000" algn="tl">
                    <a:srgbClr val="000000">
                      <a:alpha val="43137"/>
                    </a:srgbClr>
                  </a:outerShdw>
                </a:effectLst>
              </a:rPr>
              <a:t> </a:t>
            </a:r>
            <a:endParaRPr lang="lt-LT" sz="17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68107144"/>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Testas. 1 klausimas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indent="0">
              <a:buNone/>
            </a:pPr>
            <a:r>
              <a:rPr lang="lt-LT" dirty="0" smtClean="0">
                <a:effectLst>
                  <a:outerShdw blurRad="38100" dist="38100" dir="2700000" algn="tl">
                    <a:srgbClr val="000000">
                      <a:alpha val="43137"/>
                    </a:srgbClr>
                  </a:outerShdw>
                </a:effectLst>
              </a:rPr>
              <a:t>Šiluma tai?</a:t>
            </a:r>
          </a:p>
          <a:p>
            <a:pPr marL="457200" indent="-457200">
              <a:buFont typeface="+mj-lt"/>
              <a:buAutoNum type="alphaUcPeriod"/>
            </a:pPr>
            <a:endParaRPr lang="lt-LT" dirty="0" smtClean="0"/>
          </a:p>
          <a:p>
            <a:pPr marL="457200" indent="-457200">
              <a:buFont typeface="+mj-lt"/>
              <a:buAutoNum type="alphaUcPeriod"/>
            </a:pPr>
            <a:r>
              <a:rPr lang="lt-LT" dirty="0" smtClean="0">
                <a:effectLst>
                  <a:outerShdw blurRad="38100" dist="38100" dir="2700000" algn="tl">
                    <a:srgbClr val="000000">
                      <a:alpha val="43137"/>
                    </a:srgbClr>
                  </a:outerShdw>
                </a:effectLst>
              </a:rPr>
              <a:t>Energijos forma</a:t>
            </a:r>
          </a:p>
          <a:p>
            <a:pPr marL="457200" indent="-457200">
              <a:buFont typeface="+mj-lt"/>
              <a:buAutoNum type="alphaUcPeriod"/>
            </a:pPr>
            <a:r>
              <a:rPr lang="lt-LT" dirty="0" smtClean="0">
                <a:effectLst>
                  <a:outerShdw blurRad="38100" dist="38100" dir="2700000" algn="tl">
                    <a:srgbClr val="000000">
                      <a:alpha val="43137"/>
                    </a:srgbClr>
                  </a:outerShdw>
                </a:effectLst>
              </a:rPr>
              <a:t>Jėga</a:t>
            </a:r>
          </a:p>
          <a:p>
            <a:pPr marL="457200" indent="-457200">
              <a:buFont typeface="+mj-lt"/>
              <a:buAutoNum type="alphaUcPeriod"/>
            </a:pPr>
            <a:r>
              <a:rPr lang="lt-LT" dirty="0" smtClean="0">
                <a:effectLst>
                  <a:outerShdw blurRad="38100" dist="38100" dir="2700000" algn="tl">
                    <a:srgbClr val="000000">
                      <a:alpha val="43137"/>
                    </a:srgbClr>
                  </a:outerShdw>
                </a:effectLst>
              </a:rPr>
              <a:t>Energijos perdavimo būdas</a:t>
            </a:r>
          </a:p>
          <a:p>
            <a:pPr marL="457200" indent="-457200">
              <a:buFont typeface="+mj-lt"/>
              <a:buAutoNum type="alphaUcPeriod"/>
            </a:pPr>
            <a:endParaRPr lang="lt-LT"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1705825"/>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00B050"/>
                                        </p:clrVal>
                                      </p:to>
                                    </p:set>
                                    <p:set>
                                      <p:cBhvr>
                                        <p:cTn id="7" dur="500" fill="hold"/>
                                        <p:tgtEl>
                                          <p:spTgt spid="3">
                                            <p:txEl>
                                              <p:pRg st="2" end="2"/>
                                            </p:txEl>
                                          </p:spTgt>
                                        </p:tgtEl>
                                        <p:attrNameLst>
                                          <p:attrName>fillcolor</p:attrName>
                                        </p:attrNameLst>
                                      </p:cBhvr>
                                      <p:to>
                                        <p:clrVal>
                                          <a:srgbClr val="00B05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Testas. 2 klausimas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indent="0">
              <a:buNone/>
            </a:pPr>
            <a:r>
              <a:rPr lang="lt-LT" dirty="0">
                <a:effectLst>
                  <a:outerShdw blurRad="38100" dist="38100" dir="2700000" algn="tl">
                    <a:srgbClr val="000000">
                      <a:alpha val="43137"/>
                    </a:srgbClr>
                  </a:outerShdw>
                </a:effectLst>
              </a:rPr>
              <a:t>Atomų ir molekulių judėjimas </a:t>
            </a:r>
            <a:r>
              <a:rPr lang="lt-LT" dirty="0" smtClean="0">
                <a:effectLst>
                  <a:outerShdw blurRad="38100" dist="38100" dir="2700000" algn="tl">
                    <a:srgbClr val="000000">
                      <a:alpha val="43137"/>
                    </a:srgbClr>
                  </a:outerShdw>
                </a:effectLst>
              </a:rPr>
              <a:t>yra:</a:t>
            </a:r>
          </a:p>
          <a:p>
            <a:pPr marL="457200" indent="-457200">
              <a:buFont typeface="+mj-lt"/>
              <a:buAutoNum type="alphaUcPeriod"/>
            </a:pPr>
            <a:endParaRPr lang="lt-LT" dirty="0" smtClean="0">
              <a:effectLst>
                <a:outerShdw blurRad="38100" dist="38100" dir="2700000" algn="tl">
                  <a:srgbClr val="000000">
                    <a:alpha val="43137"/>
                  </a:srgbClr>
                </a:outerShdw>
              </a:effectLst>
            </a:endParaRPr>
          </a:p>
          <a:p>
            <a:pPr marL="457200" indent="-457200">
              <a:buFont typeface="+mj-lt"/>
              <a:buAutoNum type="alphaUcPeriod"/>
            </a:pPr>
            <a:r>
              <a:rPr lang="lt-LT" dirty="0" smtClean="0">
                <a:effectLst>
                  <a:outerShdw blurRad="38100" dist="38100" dir="2700000" algn="tl">
                    <a:srgbClr val="000000">
                      <a:alpha val="43137"/>
                    </a:srgbClr>
                  </a:outerShdw>
                </a:effectLst>
              </a:rPr>
              <a:t>Tvarkingas, nuoseklus</a:t>
            </a:r>
          </a:p>
          <a:p>
            <a:pPr marL="457200" indent="-457200">
              <a:buFont typeface="+mj-lt"/>
              <a:buAutoNum type="alphaUcPeriod"/>
            </a:pPr>
            <a:r>
              <a:rPr lang="lt-LT" dirty="0" smtClean="0">
                <a:effectLst>
                  <a:outerShdw blurRad="38100" dist="38100" dir="2700000" algn="tl">
                    <a:srgbClr val="000000">
                      <a:alpha val="43137"/>
                    </a:srgbClr>
                  </a:outerShdw>
                </a:effectLst>
              </a:rPr>
              <a:t>Atomai ir molekulės nejuda</a:t>
            </a:r>
          </a:p>
          <a:p>
            <a:pPr marL="457200" indent="-457200">
              <a:buFont typeface="+mj-lt"/>
              <a:buAutoNum type="alphaUcPeriod"/>
            </a:pPr>
            <a:r>
              <a:rPr lang="lt-LT" dirty="0" smtClean="0">
                <a:effectLst>
                  <a:outerShdw blurRad="38100" dist="38100" dir="2700000" algn="tl">
                    <a:srgbClr val="000000">
                      <a:alpha val="43137"/>
                    </a:srgbClr>
                  </a:outerShdw>
                </a:effectLst>
              </a:rPr>
              <a:t>Chaotiškas, netvarkingas </a:t>
            </a:r>
            <a:endParaRPr lang="lt-LT" dirty="0">
              <a:effectLst>
                <a:outerShdw blurRad="38100" dist="38100" dir="2700000" algn="tl">
                  <a:srgbClr val="000000">
                    <a:alpha val="43137"/>
                  </a:srgbClr>
                </a:outerShdw>
              </a:effectLst>
            </a:endParaRPr>
          </a:p>
          <a:p>
            <a:pPr marL="457200" indent="-457200">
              <a:buFont typeface="+mj-lt"/>
              <a:buAutoNum type="alphaUcPeriod"/>
            </a:pPr>
            <a:endParaRPr lang="lt-LT" dirty="0" smtClean="0"/>
          </a:p>
        </p:txBody>
      </p:sp>
    </p:spTree>
    <p:extLst>
      <p:ext uri="{BB962C8B-B14F-4D97-AF65-F5344CB8AC3E}">
        <p14:creationId xmlns:p14="http://schemas.microsoft.com/office/powerpoint/2010/main" val="424833531"/>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4" end="4"/>
                                            </p:txEl>
                                          </p:spTgt>
                                        </p:tgtEl>
                                        <p:attrNameLst>
                                          <p:attrName>style.color</p:attrName>
                                        </p:attrNameLst>
                                      </p:cBhvr>
                                      <p:to>
                                        <p:clrVal>
                                          <a:srgbClr val="00B050"/>
                                        </p:clrVal>
                                      </p:to>
                                    </p:set>
                                    <p:set>
                                      <p:cBhvr>
                                        <p:cTn id="7" dur="500" fill="hold"/>
                                        <p:tgtEl>
                                          <p:spTgt spid="3">
                                            <p:txEl>
                                              <p:pRg st="4" end="4"/>
                                            </p:txEl>
                                          </p:spTgt>
                                        </p:tgtEl>
                                        <p:attrNameLst>
                                          <p:attrName>fillcolor</p:attrName>
                                        </p:attrNameLst>
                                      </p:cBhvr>
                                      <p:to>
                                        <p:clrVal>
                                          <a:srgbClr val="00B050"/>
                                        </p:clrVal>
                                      </p:to>
                                    </p:set>
                                    <p:set>
                                      <p:cBhvr>
                                        <p:cTn id="8"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Testas. 3 klausimas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indent="0">
              <a:buNone/>
            </a:pPr>
            <a:r>
              <a:rPr lang="lt-LT" dirty="0" smtClean="0">
                <a:effectLst>
                  <a:outerShdw blurRad="50800" dist="38100" dir="2700000" algn="tl" rotWithShape="0">
                    <a:prstClr val="black">
                      <a:alpha val="40000"/>
                    </a:prstClr>
                  </a:outerShdw>
                </a:effectLst>
              </a:rPr>
              <a:t>Pirmasis šiluminį judėjimą pastebėjo:</a:t>
            </a:r>
          </a:p>
          <a:p>
            <a:pPr marL="457200" indent="-457200">
              <a:buFont typeface="+mj-lt"/>
              <a:buAutoNum type="alphaUcPeriod"/>
            </a:pPr>
            <a:endParaRPr lang="lt-LT" dirty="0" smtClean="0">
              <a:effectLst>
                <a:outerShdw blurRad="50800" dist="38100" dir="2700000" algn="tl" rotWithShape="0">
                  <a:prstClr val="black">
                    <a:alpha val="40000"/>
                  </a:prstClr>
                </a:outerShdw>
              </a:effectLst>
            </a:endParaRPr>
          </a:p>
          <a:p>
            <a:pPr marL="457200" indent="-457200">
              <a:buFont typeface="+mj-lt"/>
              <a:buAutoNum type="alphaUcPeriod"/>
            </a:pPr>
            <a:r>
              <a:rPr lang="lt-LT" dirty="0" smtClean="0">
                <a:effectLst>
                  <a:outerShdw blurRad="50800" dist="38100" dir="2700000" algn="tl" rotWithShape="0">
                    <a:prstClr val="black">
                      <a:alpha val="40000"/>
                    </a:prstClr>
                  </a:outerShdw>
                </a:effectLst>
              </a:rPr>
              <a:t>Izaokas Niutonas</a:t>
            </a:r>
          </a:p>
          <a:p>
            <a:pPr marL="457200" indent="-457200">
              <a:buFont typeface="+mj-lt"/>
              <a:buAutoNum type="alphaUcPeriod"/>
            </a:pPr>
            <a:r>
              <a:rPr lang="lt-LT" dirty="0" smtClean="0">
                <a:effectLst>
                  <a:outerShdw blurRad="50800" dist="38100" dir="2700000" algn="tl" rotWithShape="0">
                    <a:prstClr val="black">
                      <a:alpha val="40000"/>
                    </a:prstClr>
                  </a:outerShdw>
                </a:effectLst>
              </a:rPr>
              <a:t>Robertas Braunas</a:t>
            </a:r>
          </a:p>
          <a:p>
            <a:pPr marL="457200" indent="-457200">
              <a:buFont typeface="+mj-lt"/>
              <a:buAutoNum type="alphaUcPeriod"/>
            </a:pPr>
            <a:r>
              <a:rPr lang="lt-LT" dirty="0" smtClean="0">
                <a:effectLst>
                  <a:outerShdw blurRad="38100" dist="38100" dir="2700000" algn="tl">
                    <a:srgbClr val="000000">
                      <a:alpha val="43137"/>
                    </a:srgbClr>
                  </a:outerShdw>
                </a:effectLst>
              </a:rPr>
              <a:t>Johanas Gotlobas Leidenfrostas</a:t>
            </a:r>
          </a:p>
        </p:txBody>
      </p:sp>
    </p:spTree>
    <p:extLst>
      <p:ext uri="{BB962C8B-B14F-4D97-AF65-F5344CB8AC3E}">
        <p14:creationId xmlns:p14="http://schemas.microsoft.com/office/powerpoint/2010/main" val="2787050722"/>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00B050"/>
                                        </p:clrVal>
                                      </p:to>
                                    </p:set>
                                    <p:set>
                                      <p:cBhvr>
                                        <p:cTn id="7" dur="500" fill="hold"/>
                                        <p:tgtEl>
                                          <p:spTgt spid="3">
                                            <p:txEl>
                                              <p:pRg st="3" end="3"/>
                                            </p:txEl>
                                          </p:spTgt>
                                        </p:tgtEl>
                                        <p:attrNameLst>
                                          <p:attrName>fillcolor</p:attrName>
                                        </p:attrNameLst>
                                      </p:cBhvr>
                                      <p:to>
                                        <p:clrVal>
                                          <a:srgbClr val="00B05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Testas. 4 klausimas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indent="0">
              <a:buNone/>
            </a:pPr>
            <a:r>
              <a:rPr lang="lt-LT" dirty="0" smtClean="0">
                <a:effectLst>
                  <a:outerShdw blurRad="50800" dist="38100" dir="2700000" algn="tl" rotWithShape="0">
                    <a:prstClr val="black">
                      <a:alpha val="40000"/>
                    </a:prstClr>
                  </a:outerShdw>
                </a:effectLst>
              </a:rPr>
              <a:t>Šiluma gali būti perduodama:</a:t>
            </a:r>
          </a:p>
          <a:p>
            <a:pPr marL="457200" indent="-457200">
              <a:buFont typeface="+mj-lt"/>
              <a:buAutoNum type="alphaUcPeriod"/>
            </a:pPr>
            <a:endParaRPr lang="lt-LT" dirty="0" smtClean="0">
              <a:effectLst>
                <a:outerShdw blurRad="50800" dist="38100" dir="2700000" algn="tl" rotWithShape="0">
                  <a:prstClr val="black">
                    <a:alpha val="40000"/>
                  </a:prstClr>
                </a:outerShdw>
              </a:effectLst>
            </a:endParaRPr>
          </a:p>
          <a:p>
            <a:pPr marL="457200" indent="-457200">
              <a:buFont typeface="+mj-lt"/>
              <a:buAutoNum type="alphaUcPeriod"/>
            </a:pPr>
            <a:r>
              <a:rPr lang="lt-LT" dirty="0" smtClean="0">
                <a:effectLst>
                  <a:outerShdw blurRad="50800" dist="38100" dir="2700000" algn="tl" rotWithShape="0">
                    <a:prstClr val="black">
                      <a:alpha val="40000"/>
                    </a:prstClr>
                  </a:outerShdw>
                </a:effectLst>
              </a:rPr>
              <a:t>Konvekcijos būdu</a:t>
            </a:r>
          </a:p>
          <a:p>
            <a:pPr marL="457200" indent="-457200">
              <a:buFont typeface="+mj-lt"/>
              <a:buAutoNum type="alphaUcPeriod"/>
            </a:pPr>
            <a:r>
              <a:rPr lang="lt-LT" dirty="0" smtClean="0">
                <a:effectLst>
                  <a:outerShdw blurRad="50800" dist="38100" dir="2700000" algn="tl" rotWithShape="0">
                    <a:prstClr val="black">
                      <a:alpha val="40000"/>
                    </a:prstClr>
                  </a:outerShdw>
                </a:effectLst>
              </a:rPr>
              <a:t>Šiluminio laidumo būdu</a:t>
            </a:r>
          </a:p>
          <a:p>
            <a:pPr marL="457200" indent="-457200">
              <a:buFont typeface="+mj-lt"/>
              <a:buAutoNum type="alphaUcPeriod"/>
            </a:pPr>
            <a:r>
              <a:rPr lang="lt-LT" dirty="0" smtClean="0">
                <a:effectLst>
                  <a:outerShdw blurRad="50800" dist="38100" dir="2700000" algn="tl" rotWithShape="0">
                    <a:prstClr val="black">
                      <a:alpha val="40000"/>
                    </a:prstClr>
                  </a:outerShdw>
                </a:effectLst>
              </a:rPr>
              <a:t>Šiluminio spinduliavimo būdu</a:t>
            </a:r>
          </a:p>
          <a:p>
            <a:pPr marL="457200" indent="-457200">
              <a:buFont typeface="+mj-lt"/>
              <a:buAutoNum type="alphaUcPeriod"/>
            </a:pPr>
            <a:r>
              <a:rPr lang="lt-LT" dirty="0" smtClean="0">
                <a:effectLst>
                  <a:outerShdw blurRad="50800" dist="38100" dir="2700000" algn="tl" rotWithShape="0">
                    <a:prstClr val="black">
                      <a:alpha val="40000"/>
                    </a:prstClr>
                  </a:outerShdw>
                </a:effectLst>
              </a:rPr>
              <a:t>Visi atsakymai teisingi</a:t>
            </a:r>
          </a:p>
          <a:p>
            <a:pPr marL="457200" indent="-457200">
              <a:buFont typeface="+mj-lt"/>
              <a:buAutoNum type="alphaUcPeriod"/>
            </a:pPr>
            <a:endParaRPr lang="lt-LT" dirty="0">
              <a:effectLst>
                <a:outerShdw blurRad="50800" dist="38100" dir="2700000" algn="tl" rotWithShape="0">
                  <a:prstClr val="black">
                    <a:alpha val="40000"/>
                  </a:prstClr>
                </a:outerShdw>
              </a:effectLst>
            </a:endParaRPr>
          </a:p>
          <a:p>
            <a:pPr marL="457200" indent="-457200">
              <a:buFont typeface="+mj-lt"/>
              <a:buAutoNum type="alphaUcPeriod"/>
            </a:pPr>
            <a:endParaRPr lang="lt-LT" dirty="0" smtClean="0"/>
          </a:p>
        </p:txBody>
      </p:sp>
    </p:spTree>
    <p:extLst>
      <p:ext uri="{BB962C8B-B14F-4D97-AF65-F5344CB8AC3E}">
        <p14:creationId xmlns:p14="http://schemas.microsoft.com/office/powerpoint/2010/main" val="2664966341"/>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5" end="5"/>
                                            </p:txEl>
                                          </p:spTgt>
                                        </p:tgtEl>
                                        <p:attrNameLst>
                                          <p:attrName>style.color</p:attrName>
                                        </p:attrNameLst>
                                      </p:cBhvr>
                                      <p:to>
                                        <p:clrVal>
                                          <a:srgbClr val="00B050"/>
                                        </p:clrVal>
                                      </p:to>
                                    </p:set>
                                    <p:set>
                                      <p:cBhvr>
                                        <p:cTn id="7" dur="500" fill="hold"/>
                                        <p:tgtEl>
                                          <p:spTgt spid="3">
                                            <p:txEl>
                                              <p:pRg st="5" end="5"/>
                                            </p:txEl>
                                          </p:spTgt>
                                        </p:tgtEl>
                                        <p:attrNameLst>
                                          <p:attrName>fillcolor</p:attrName>
                                        </p:attrNameLst>
                                      </p:cBhvr>
                                      <p:to>
                                        <p:clrVal>
                                          <a:srgbClr val="00B050"/>
                                        </p:clrVal>
                                      </p:to>
                                    </p:set>
                                    <p:set>
                                      <p:cBhvr>
                                        <p:cTn id="8" dur="500" fill="hold"/>
                                        <p:tgtEl>
                                          <p:spTgt spid="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Testas. 5 klausimas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indent="0">
              <a:buNone/>
            </a:pPr>
            <a:r>
              <a:rPr lang="lt-LT" dirty="0" smtClean="0">
                <a:effectLst>
                  <a:outerShdw blurRad="50800" dist="38100" dir="2700000" algn="tl" rotWithShape="0">
                    <a:prstClr val="black">
                      <a:alpha val="40000"/>
                    </a:prstClr>
                  </a:outerShdw>
                </a:effectLst>
              </a:rPr>
              <a:t>Kas matoma vaizdo įraše?</a:t>
            </a:r>
          </a:p>
          <a:p>
            <a:pPr marL="457200" indent="-457200">
              <a:buFont typeface="+mj-lt"/>
              <a:buAutoNum type="alphaUcPeriod"/>
            </a:pPr>
            <a:endParaRPr lang="lt-LT" dirty="0" smtClean="0">
              <a:effectLst>
                <a:outerShdw blurRad="50800" dist="38100" dir="2700000" algn="tl" rotWithShape="0">
                  <a:prstClr val="black">
                    <a:alpha val="40000"/>
                  </a:prstClr>
                </a:outerShdw>
              </a:effectLst>
            </a:endParaRPr>
          </a:p>
          <a:p>
            <a:pPr marL="457200" indent="-457200">
              <a:buFont typeface="+mj-lt"/>
              <a:buAutoNum type="alphaUcPeriod"/>
            </a:pPr>
            <a:r>
              <a:rPr lang="lt-LT" dirty="0" smtClean="0">
                <a:effectLst>
                  <a:outerShdw blurRad="50800" dist="38100" dir="2700000" algn="tl" rotWithShape="0">
                    <a:prstClr val="black">
                      <a:alpha val="40000"/>
                    </a:prstClr>
                  </a:outerShdw>
                </a:effectLst>
              </a:rPr>
              <a:t>Šiluminis vandens molekulių judėjimas</a:t>
            </a:r>
          </a:p>
          <a:p>
            <a:pPr marL="457200" indent="-457200">
              <a:buFont typeface="+mj-lt"/>
              <a:buAutoNum type="alphaUcPeriod"/>
            </a:pPr>
            <a:r>
              <a:rPr lang="lt-LT" dirty="0" smtClean="0">
                <a:effectLst>
                  <a:outerShdw blurRad="50800" dist="38100" dir="2700000" algn="tl" rotWithShape="0">
                    <a:prstClr val="black">
                      <a:alpha val="40000"/>
                    </a:prstClr>
                  </a:outerShdw>
                </a:effectLst>
              </a:rPr>
              <a:t>Vienas iš šilumos perdavimo būdų</a:t>
            </a:r>
          </a:p>
          <a:p>
            <a:pPr marL="457200" indent="-457200">
              <a:buFont typeface="+mj-lt"/>
              <a:buAutoNum type="alphaUcPeriod"/>
            </a:pPr>
            <a:r>
              <a:rPr lang="lt-LT" dirty="0" smtClean="0">
                <a:effectLst>
                  <a:outerShdw blurRad="50800" dist="38100" dir="2700000" algn="tl" rotWithShape="0">
                    <a:prstClr val="black">
                      <a:alpha val="40000"/>
                    </a:prstClr>
                  </a:outerShdw>
                </a:effectLst>
              </a:rPr>
              <a:t>Šiluminis žiedadulkių judėjimas vandenyje</a:t>
            </a:r>
          </a:p>
        </p:txBody>
      </p:sp>
      <p:pic>
        <p:nvPicPr>
          <p:cNvPr id="5" name="Žiedadulkės (online-video-cutter.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003926" y="2052918"/>
            <a:ext cx="4406921" cy="2459957"/>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551005318"/>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2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6" presetClass="emph" presetSubtype="0" fill="hold" nodeType="clickEffect">
                                  <p:stCondLst>
                                    <p:cond delay="0"/>
                                  </p:stCondLst>
                                  <p:iterate type="lt">
                                    <p:tmPct val="4000"/>
                                  </p:iterate>
                                  <p:childTnLst>
                                    <p:set>
                                      <p:cBhvr override="childStyle">
                                        <p:cTn id="10" dur="500" fill="hold"/>
                                        <p:tgtEl>
                                          <p:spTgt spid="3">
                                            <p:txEl>
                                              <p:pRg st="4" end="4"/>
                                            </p:txEl>
                                          </p:spTgt>
                                        </p:tgtEl>
                                        <p:attrNameLst>
                                          <p:attrName>style.color</p:attrName>
                                        </p:attrNameLst>
                                      </p:cBhvr>
                                      <p:to>
                                        <p:clrVal>
                                          <a:srgbClr val="00B050"/>
                                        </p:clrVal>
                                      </p:to>
                                    </p:set>
                                    <p:set>
                                      <p:cBhvr>
                                        <p:cTn id="11" dur="500" fill="hold"/>
                                        <p:tgtEl>
                                          <p:spTgt spid="3">
                                            <p:txEl>
                                              <p:pRg st="4" end="4"/>
                                            </p:txEl>
                                          </p:spTgt>
                                        </p:tgtEl>
                                        <p:attrNameLst>
                                          <p:attrName>fillcolor</p:attrName>
                                        </p:attrNameLst>
                                      </p:cBhvr>
                                      <p:to>
                                        <p:clrVal>
                                          <a:srgbClr val="00B050"/>
                                        </p:clrVal>
                                      </p:to>
                                    </p:set>
                                    <p:set>
                                      <p:cBhvr>
                                        <p:cTn id="12"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Testas. 6 klausimas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indent="0">
              <a:buNone/>
            </a:pPr>
            <a:r>
              <a:rPr lang="lt-LT" dirty="0" smtClean="0">
                <a:effectLst>
                  <a:outerShdw blurRad="50800" dist="38100" dir="2700000" algn="tl" rotWithShape="0">
                    <a:prstClr val="black">
                      <a:alpha val="40000"/>
                    </a:prstClr>
                  </a:outerShdw>
                </a:effectLst>
              </a:rPr>
              <a:t>Kuriuo skaičiumi pažymėtas konvekcinis šilumos perdavimo būdas?</a:t>
            </a:r>
          </a:p>
          <a:p>
            <a:pPr marL="457200" indent="-457200">
              <a:buFont typeface="+mj-lt"/>
              <a:buAutoNum type="alphaUcPeriod"/>
            </a:pPr>
            <a:endParaRPr lang="lt-LT" dirty="0" smtClean="0">
              <a:effectLst>
                <a:outerShdw blurRad="50800" dist="38100" dir="2700000" algn="tl" rotWithShape="0">
                  <a:prstClr val="black">
                    <a:alpha val="40000"/>
                  </a:prstClr>
                </a:outerShdw>
              </a:effectLst>
            </a:endParaRPr>
          </a:p>
          <a:p>
            <a:pPr marL="457200" indent="-457200">
              <a:buFont typeface="+mj-lt"/>
              <a:buAutoNum type="alphaUcPeriod"/>
            </a:pPr>
            <a:r>
              <a:rPr lang="lt-LT" dirty="0" smtClean="0">
                <a:effectLst>
                  <a:outerShdw blurRad="50800" dist="38100" dir="2700000" algn="tl" rotWithShape="0">
                    <a:prstClr val="black">
                      <a:alpha val="40000"/>
                    </a:prstClr>
                  </a:outerShdw>
                </a:effectLst>
              </a:rPr>
              <a:t>2</a:t>
            </a:r>
          </a:p>
          <a:p>
            <a:pPr marL="457200" indent="-457200">
              <a:buFont typeface="+mj-lt"/>
              <a:buAutoNum type="alphaUcPeriod"/>
            </a:pPr>
            <a:r>
              <a:rPr lang="lt-LT" dirty="0" smtClean="0">
                <a:effectLst>
                  <a:outerShdw blurRad="50800" dist="38100" dir="2700000" algn="tl" rotWithShape="0">
                    <a:prstClr val="black">
                      <a:alpha val="40000"/>
                    </a:prstClr>
                  </a:outerShdw>
                </a:effectLst>
              </a:rPr>
              <a:t>1</a:t>
            </a:r>
          </a:p>
          <a:p>
            <a:pPr marL="457200" indent="-457200">
              <a:buFont typeface="+mj-lt"/>
              <a:buAutoNum type="alphaUcPeriod"/>
            </a:pPr>
            <a:r>
              <a:rPr lang="lt-LT" dirty="0">
                <a:effectLst>
                  <a:outerShdw blurRad="50800" dist="38100" dir="2700000" algn="tl" rotWithShape="0">
                    <a:prstClr val="black">
                      <a:alpha val="40000"/>
                    </a:prstClr>
                  </a:outerShdw>
                </a:effectLst>
              </a:rPr>
              <a:t>3</a:t>
            </a:r>
            <a:endParaRPr lang="lt-LT" dirty="0" smtClean="0">
              <a:effectLst>
                <a:outerShdw blurRad="50800" dist="38100" dir="2700000" algn="tl" rotWithShape="0">
                  <a:prstClr val="black">
                    <a:alpha val="40000"/>
                  </a:prstClr>
                </a:outerShdw>
              </a:effectLst>
            </a:endParaRPr>
          </a:p>
          <a:p>
            <a:pPr marL="457200" indent="-457200">
              <a:buFont typeface="+mj-lt"/>
              <a:buAutoNum type="alphaUcPeriod"/>
            </a:pPr>
            <a:endParaRPr lang="lt-LT" dirty="0" smtClean="0"/>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337764" y="2756848"/>
            <a:ext cx="5712089" cy="3295436"/>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2513579437"/>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00B050"/>
                                        </p:clrVal>
                                      </p:to>
                                    </p:set>
                                    <p:set>
                                      <p:cBhvr>
                                        <p:cTn id="7" dur="500" fill="hold"/>
                                        <p:tgtEl>
                                          <p:spTgt spid="3">
                                            <p:txEl>
                                              <p:pRg st="2" end="2"/>
                                            </p:txEl>
                                          </p:spTgt>
                                        </p:tgtEl>
                                        <p:attrNameLst>
                                          <p:attrName>fillcolor</p:attrName>
                                        </p:attrNameLst>
                                      </p:cBhvr>
                                      <p:to>
                                        <p:clrVal>
                                          <a:srgbClr val="00B05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Testas. 7 klausimas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indent="0">
              <a:buNone/>
            </a:pPr>
            <a:r>
              <a:rPr lang="lt-LT" dirty="0" smtClean="0">
                <a:effectLst>
                  <a:outerShdw blurRad="50800" dist="38100" dir="2700000" algn="tl" rotWithShape="0">
                    <a:prstClr val="black">
                      <a:alpha val="40000"/>
                    </a:prstClr>
                  </a:outerShdw>
                </a:effectLst>
              </a:rPr>
              <a:t>Medžiaga, iš kurios pagaminti šie rutuliukai:</a:t>
            </a:r>
          </a:p>
          <a:p>
            <a:pPr marL="457200" indent="-457200">
              <a:buFont typeface="+mj-lt"/>
              <a:buAutoNum type="alphaUcPeriod"/>
            </a:pPr>
            <a:endParaRPr lang="lt-LT" dirty="0" smtClean="0">
              <a:effectLst>
                <a:outerShdw blurRad="50800" dist="38100" dir="2700000" algn="tl" rotWithShape="0">
                  <a:prstClr val="black">
                    <a:alpha val="40000"/>
                  </a:prstClr>
                </a:outerShdw>
              </a:effectLst>
            </a:endParaRPr>
          </a:p>
          <a:p>
            <a:pPr marL="457200" indent="-457200">
              <a:buFont typeface="+mj-lt"/>
              <a:buAutoNum type="alphaUcPeriod"/>
            </a:pPr>
            <a:r>
              <a:rPr lang="lt-LT" dirty="0" smtClean="0">
                <a:effectLst>
                  <a:outerShdw blurRad="50800" dist="38100" dir="2700000" algn="tl" rotWithShape="0">
                    <a:prstClr val="black">
                      <a:alpha val="40000"/>
                    </a:prstClr>
                  </a:outerShdw>
                </a:effectLst>
              </a:rPr>
              <a:t>Polietenas</a:t>
            </a:r>
            <a:endParaRPr lang="lt-LT" dirty="0">
              <a:effectLst>
                <a:outerShdw blurRad="38100" dist="38100" dir="2700000" algn="tl">
                  <a:srgbClr val="000000">
                    <a:alpha val="43137"/>
                  </a:srgbClr>
                </a:outerShdw>
              </a:effectLst>
            </a:endParaRPr>
          </a:p>
          <a:p>
            <a:pPr marL="457200" indent="-457200">
              <a:buFont typeface="+mj-lt"/>
              <a:buAutoNum type="alphaUcPeriod"/>
            </a:pPr>
            <a:r>
              <a:rPr lang="lt-LT" dirty="0" smtClean="0">
                <a:effectLst>
                  <a:outerShdw blurRad="38100" dist="38100" dir="2700000" algn="tl">
                    <a:srgbClr val="000000">
                      <a:alpha val="43137"/>
                    </a:srgbClr>
                  </a:outerShdw>
                </a:effectLst>
              </a:rPr>
              <a:t>Poliakrilamidas</a:t>
            </a:r>
          </a:p>
          <a:p>
            <a:pPr marL="457200" indent="-457200">
              <a:buFont typeface="+mj-lt"/>
              <a:buAutoNum type="alphaUcPeriod"/>
            </a:pPr>
            <a:r>
              <a:rPr lang="lt-LT" dirty="0" smtClean="0">
                <a:effectLst>
                  <a:outerShdw blurRad="38100" dist="38100" dir="2700000" algn="tl">
                    <a:srgbClr val="000000">
                      <a:alpha val="43137"/>
                    </a:srgbClr>
                  </a:outerShdw>
                </a:effectLst>
              </a:rPr>
              <a:t>Poliesteris</a:t>
            </a:r>
          </a:p>
        </p:txBody>
      </p:sp>
      <p:pic>
        <p:nvPicPr>
          <p:cNvPr id="5" name="Pictur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928701" y="2052918"/>
            <a:ext cx="3121152" cy="2078736"/>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122287916"/>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00B050"/>
                                        </p:clrVal>
                                      </p:to>
                                    </p:set>
                                    <p:set>
                                      <p:cBhvr>
                                        <p:cTn id="7" dur="500" fill="hold"/>
                                        <p:tgtEl>
                                          <p:spTgt spid="3">
                                            <p:txEl>
                                              <p:pRg st="3" end="3"/>
                                            </p:txEl>
                                          </p:spTgt>
                                        </p:tgtEl>
                                        <p:attrNameLst>
                                          <p:attrName>fillcolor</p:attrName>
                                        </p:attrNameLst>
                                      </p:cBhvr>
                                      <p:to>
                                        <p:clrVal>
                                          <a:srgbClr val="00B05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Testas. 8 klausimas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indent="0">
              <a:buNone/>
            </a:pPr>
            <a:r>
              <a:rPr lang="lt-LT" dirty="0" smtClean="0">
                <a:effectLst>
                  <a:outerShdw blurRad="50800" dist="38100" dir="2700000" algn="tl" rotWithShape="0">
                    <a:prstClr val="black">
                      <a:alpha val="40000"/>
                    </a:prstClr>
                  </a:outerShdw>
                </a:effectLst>
              </a:rPr>
              <a:t>Kaip vadinamas šis fenomenas?</a:t>
            </a:r>
          </a:p>
          <a:p>
            <a:pPr marL="457200" indent="-457200">
              <a:buFont typeface="+mj-lt"/>
              <a:buAutoNum type="alphaUcPeriod"/>
            </a:pPr>
            <a:endParaRPr lang="lt-LT" dirty="0" smtClean="0">
              <a:effectLst>
                <a:outerShdw blurRad="50800" dist="38100" dir="2700000" algn="tl" rotWithShape="0">
                  <a:prstClr val="black">
                    <a:alpha val="40000"/>
                  </a:prstClr>
                </a:outerShdw>
              </a:effectLst>
            </a:endParaRPr>
          </a:p>
          <a:p>
            <a:pPr marL="457200" indent="-457200">
              <a:buFont typeface="+mj-lt"/>
              <a:buAutoNum type="alphaUcPeriod"/>
            </a:pPr>
            <a:r>
              <a:rPr lang="lt-LT" dirty="0" smtClean="0">
                <a:effectLst>
                  <a:outerShdw blurRad="50800" dist="38100" dir="2700000" algn="tl" rotWithShape="0">
                    <a:prstClr val="black">
                      <a:alpha val="40000"/>
                    </a:prstClr>
                  </a:outerShdw>
                </a:effectLst>
              </a:rPr>
              <a:t>Brauno efektu</a:t>
            </a:r>
          </a:p>
          <a:p>
            <a:pPr marL="457200" indent="-457200">
              <a:buFont typeface="+mj-lt"/>
              <a:buAutoNum type="alphaUcPeriod"/>
            </a:pPr>
            <a:r>
              <a:rPr lang="lt-LT" dirty="0" smtClean="0">
                <a:effectLst>
                  <a:outerShdw blurRad="50800" dist="38100" dir="2700000" algn="tl" rotWithShape="0">
                    <a:prstClr val="black">
                      <a:alpha val="40000"/>
                    </a:prstClr>
                  </a:outerShdw>
                </a:effectLst>
              </a:rPr>
              <a:t>Empedoklio efektu</a:t>
            </a:r>
          </a:p>
          <a:p>
            <a:pPr marL="457200" indent="-457200">
              <a:buFont typeface="+mj-lt"/>
              <a:buAutoNum type="alphaUcPeriod"/>
            </a:pPr>
            <a:r>
              <a:rPr lang="lt-LT" dirty="0" smtClean="0">
                <a:effectLst>
                  <a:outerShdw blurRad="50800" dist="38100" dir="2700000" algn="tl" rotWithShape="0">
                    <a:prstClr val="black">
                      <a:alpha val="40000"/>
                    </a:prstClr>
                  </a:outerShdw>
                </a:effectLst>
              </a:rPr>
              <a:t>Leidenfrosto efektu</a:t>
            </a:r>
            <a:endParaRPr lang="lt-LT" dirty="0">
              <a:effectLst>
                <a:outerShdw blurRad="50800" dist="38100" dir="2700000" algn="tl" rotWithShape="0">
                  <a:prstClr val="black">
                    <a:alpha val="40000"/>
                  </a:prstClr>
                </a:outerShdw>
              </a:effectLst>
            </a:endParaRPr>
          </a:p>
          <a:p>
            <a:pPr marL="457200" indent="-457200">
              <a:buFont typeface="+mj-lt"/>
              <a:buAutoNum type="alphaUcPeriod"/>
            </a:pPr>
            <a:endParaRPr lang="lt-LT" dirty="0" smtClean="0"/>
          </a:p>
        </p:txBody>
      </p:sp>
      <p:pic>
        <p:nvPicPr>
          <p:cNvPr id="5" name="Leidenfrost effect - Wikipedia– „Google Chrome“ 2017-04-09 23_04_07 (online-video-cutter.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12519" r="12608" b="3105"/>
          <a:stretch/>
        </p:blipFill>
        <p:spPr>
          <a:xfrm>
            <a:off x="6132513" y="2052918"/>
            <a:ext cx="3923577" cy="2834343"/>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1802884341"/>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0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6" presetClass="emph" presetSubtype="0" fill="hold" nodeType="clickEffect">
                                  <p:stCondLst>
                                    <p:cond delay="0"/>
                                  </p:stCondLst>
                                  <p:iterate type="lt">
                                    <p:tmPct val="4000"/>
                                  </p:iterate>
                                  <p:childTnLst>
                                    <p:set>
                                      <p:cBhvr override="childStyle">
                                        <p:cTn id="10" dur="500" fill="hold"/>
                                        <p:tgtEl>
                                          <p:spTgt spid="3">
                                            <p:txEl>
                                              <p:pRg st="4" end="4"/>
                                            </p:txEl>
                                          </p:spTgt>
                                        </p:tgtEl>
                                        <p:attrNameLst>
                                          <p:attrName>style.color</p:attrName>
                                        </p:attrNameLst>
                                      </p:cBhvr>
                                      <p:to>
                                        <p:clrVal>
                                          <a:srgbClr val="00B050"/>
                                        </p:clrVal>
                                      </p:to>
                                    </p:set>
                                    <p:set>
                                      <p:cBhvr>
                                        <p:cTn id="11" dur="500" fill="hold"/>
                                        <p:tgtEl>
                                          <p:spTgt spid="3">
                                            <p:txEl>
                                              <p:pRg st="4" end="4"/>
                                            </p:txEl>
                                          </p:spTgt>
                                        </p:tgtEl>
                                        <p:attrNameLst>
                                          <p:attrName>fillcolor</p:attrName>
                                        </p:attrNameLst>
                                      </p:cBhvr>
                                      <p:to>
                                        <p:clrVal>
                                          <a:srgbClr val="00B050"/>
                                        </p:clrVal>
                                      </p:to>
                                    </p:set>
                                    <p:set>
                                      <p:cBhvr>
                                        <p:cTn id="12"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5"/>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Testas. 9 klausimas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1103313" y="2052918"/>
            <a:ext cx="4611688" cy="4195481"/>
          </a:xfrm>
        </p:spPr>
        <p:txBody>
          <a:bodyPr/>
          <a:lstStyle/>
          <a:p>
            <a:pPr marL="0" indent="0">
              <a:buNone/>
            </a:pPr>
            <a:r>
              <a:rPr lang="lt-LT" dirty="0" smtClean="0">
                <a:effectLst>
                  <a:outerShdw blurRad="50800" dist="38100" dir="2700000" algn="tl" rotWithShape="0">
                    <a:prstClr val="black">
                      <a:alpha val="40000"/>
                    </a:prstClr>
                  </a:outerShdw>
                </a:effectLst>
              </a:rPr>
              <a:t>Kas pažymėta skaičiumi 1?</a:t>
            </a:r>
          </a:p>
          <a:p>
            <a:pPr marL="457200" indent="-457200">
              <a:buFont typeface="+mj-lt"/>
              <a:buAutoNum type="alphaUcPeriod"/>
            </a:pPr>
            <a:endParaRPr lang="lt-LT" dirty="0" smtClean="0">
              <a:effectLst>
                <a:outerShdw blurRad="38100" dist="38100" dir="2700000" algn="tl">
                  <a:srgbClr val="000000">
                    <a:alpha val="43137"/>
                  </a:srgbClr>
                </a:outerShdw>
              </a:effectLst>
            </a:endParaRPr>
          </a:p>
          <a:p>
            <a:pPr marL="457200" indent="-457200">
              <a:buFont typeface="+mj-lt"/>
              <a:buAutoNum type="alphaUcPeriod"/>
            </a:pPr>
            <a:r>
              <a:rPr lang="lt-LT" dirty="0" smtClean="0">
                <a:effectLst>
                  <a:outerShdw blurRad="38100" dist="38100" dir="2700000" algn="tl">
                    <a:srgbClr val="000000">
                      <a:alpha val="43137"/>
                    </a:srgbClr>
                  </a:outerShdw>
                </a:effectLst>
              </a:rPr>
              <a:t>Garų sluoksnis</a:t>
            </a:r>
          </a:p>
          <a:p>
            <a:pPr marL="457200" indent="-457200">
              <a:buFont typeface="+mj-lt"/>
              <a:buAutoNum type="alphaUcPeriod"/>
            </a:pPr>
            <a:r>
              <a:rPr lang="lt-LT" dirty="0" smtClean="0">
                <a:effectLst>
                  <a:outerShdw blurRad="38100" dist="38100" dir="2700000" algn="tl">
                    <a:srgbClr val="000000">
                      <a:alpha val="43137"/>
                    </a:srgbClr>
                  </a:outerShdw>
                </a:effectLst>
              </a:rPr>
              <a:t>Aukštos temperatūros zona</a:t>
            </a:r>
          </a:p>
          <a:p>
            <a:pPr marL="457200" indent="-457200">
              <a:buFont typeface="+mj-lt"/>
              <a:buAutoNum type="alphaUcPeriod"/>
            </a:pPr>
            <a:r>
              <a:rPr lang="lt-LT" dirty="0" smtClean="0">
                <a:effectLst>
                  <a:outerShdw blurRad="38100" dist="38100" dir="2700000" algn="tl">
                    <a:srgbClr val="000000">
                      <a:alpha val="43137"/>
                    </a:srgbClr>
                  </a:outerShdw>
                </a:effectLst>
              </a:rPr>
              <a:t>Žemos temperatūros zona</a:t>
            </a: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32513" y="2052919"/>
            <a:ext cx="3917340" cy="2884142"/>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288119519"/>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00B050"/>
                                        </p:clrVal>
                                      </p:to>
                                    </p:set>
                                    <p:set>
                                      <p:cBhvr>
                                        <p:cTn id="7" dur="500" fill="hold"/>
                                        <p:tgtEl>
                                          <p:spTgt spid="3">
                                            <p:txEl>
                                              <p:pRg st="2" end="2"/>
                                            </p:txEl>
                                          </p:spTgt>
                                        </p:tgtEl>
                                        <p:attrNameLst>
                                          <p:attrName>fillcolor</p:attrName>
                                        </p:attrNameLst>
                                      </p:cBhvr>
                                      <p:to>
                                        <p:clrVal>
                                          <a:srgbClr val="00B05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Testas. 10 klausimas</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lstStyle/>
          <a:p>
            <a:pPr marL="0" indent="0">
              <a:buNone/>
            </a:pPr>
            <a:r>
              <a:rPr lang="lt-LT" dirty="0" smtClean="0">
                <a:effectLst>
                  <a:outerShdw blurRad="50800" dist="38100" dir="2700000" algn="tl" rotWithShape="0">
                    <a:prstClr val="black">
                      <a:alpha val="40000"/>
                    </a:prstClr>
                  </a:outerShdw>
                </a:effectLst>
              </a:rPr>
              <a:t>Filosofas, teigęs, jog visi kūnai sudaryti iš tos pačios medžiagos.</a:t>
            </a:r>
          </a:p>
          <a:p>
            <a:pPr marL="457200" indent="-457200">
              <a:buFont typeface="+mj-lt"/>
              <a:buAutoNum type="alphaUcPeriod"/>
            </a:pPr>
            <a:endParaRPr lang="lt-LT" dirty="0" smtClean="0">
              <a:effectLst>
                <a:outerShdw blurRad="50800" dist="38100" dir="2700000" algn="tl" rotWithShape="0">
                  <a:prstClr val="black">
                    <a:alpha val="40000"/>
                  </a:prstClr>
                </a:outerShdw>
              </a:effectLst>
            </a:endParaRPr>
          </a:p>
          <a:p>
            <a:pPr marL="457200" indent="-457200">
              <a:buFont typeface="+mj-lt"/>
              <a:buAutoNum type="alphaUcPeriod"/>
            </a:pPr>
            <a:r>
              <a:rPr lang="lt-LT" dirty="0" smtClean="0">
                <a:effectLst>
                  <a:outerShdw blurRad="50800" dist="38100" dir="2700000" algn="tl" rotWithShape="0">
                    <a:prstClr val="black">
                      <a:alpha val="40000"/>
                    </a:prstClr>
                  </a:outerShdw>
                </a:effectLst>
              </a:rPr>
              <a:t>Aristotelis</a:t>
            </a:r>
          </a:p>
          <a:p>
            <a:pPr marL="457200" indent="-457200">
              <a:buFont typeface="+mj-lt"/>
              <a:buAutoNum type="alphaUcPeriod"/>
            </a:pPr>
            <a:r>
              <a:rPr lang="lt-LT" dirty="0" smtClean="0">
                <a:effectLst>
                  <a:outerShdw blurRad="50800" dist="38100" dir="2700000" algn="tl" rotWithShape="0">
                    <a:prstClr val="black">
                      <a:alpha val="40000"/>
                    </a:prstClr>
                  </a:outerShdw>
                </a:effectLst>
              </a:rPr>
              <a:t>Empedoklis</a:t>
            </a:r>
          </a:p>
          <a:p>
            <a:pPr marL="457200" indent="-457200">
              <a:buFont typeface="+mj-lt"/>
              <a:buAutoNum type="alphaUcPeriod"/>
            </a:pPr>
            <a:r>
              <a:rPr lang="lt-LT" dirty="0" smtClean="0">
                <a:effectLst>
                  <a:outerShdw blurRad="50800" dist="38100" dir="2700000" algn="tl" rotWithShape="0">
                    <a:prstClr val="black">
                      <a:alpha val="40000"/>
                    </a:prstClr>
                  </a:outerShdw>
                </a:effectLst>
              </a:rPr>
              <a:t>Demokritas</a:t>
            </a:r>
            <a:endParaRPr lang="lt-LT" dirty="0">
              <a:effectLst>
                <a:outerShdw blurRad="50800" dist="38100" dir="2700000" algn="tl" rotWithShape="0">
                  <a:prstClr val="black">
                    <a:alpha val="40000"/>
                  </a:prstClr>
                </a:outerShdw>
              </a:effectLst>
            </a:endParaRPr>
          </a:p>
          <a:p>
            <a:pPr marL="457200" indent="-457200">
              <a:buFont typeface="+mj-lt"/>
              <a:buAutoNum type="alphaUcPeriod"/>
            </a:pPr>
            <a:endParaRPr lang="lt-LT" dirty="0" smtClean="0"/>
          </a:p>
        </p:txBody>
      </p:sp>
      <p:pic>
        <p:nvPicPr>
          <p:cNvPr id="5" name="Pictur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733014" y="2483618"/>
            <a:ext cx="2371344" cy="3560064"/>
          </a:xfrm>
          <a:prstGeom prst="rect">
            <a:avLst/>
          </a:prstGeom>
          <a:ln>
            <a:noFill/>
          </a:ln>
          <a:effectLst>
            <a:outerShdw blurRad="149987" dist="250190" dir="8460000" algn="ctr">
              <a:srgbClr val="000000">
                <a:alpha val="28000"/>
              </a:srgbClr>
            </a:outerShdw>
          </a:effectLst>
        </p:spPr>
      </p:pic>
    </p:spTree>
    <p:extLst>
      <p:ext uri="{BB962C8B-B14F-4D97-AF65-F5344CB8AC3E}">
        <p14:creationId xmlns:p14="http://schemas.microsoft.com/office/powerpoint/2010/main" val="3874809953"/>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00B050"/>
                                        </p:clrVal>
                                      </p:to>
                                    </p:set>
                                    <p:set>
                                      <p:cBhvr>
                                        <p:cTn id="7" dur="500" fill="hold"/>
                                        <p:tgtEl>
                                          <p:spTgt spid="3">
                                            <p:txEl>
                                              <p:pRg st="3" end="3"/>
                                            </p:txEl>
                                          </p:spTgt>
                                        </p:tgtEl>
                                        <p:attrNameLst>
                                          <p:attrName>fillcolor</p:attrName>
                                        </p:attrNameLst>
                                      </p:cBhvr>
                                      <p:to>
                                        <p:clrVal>
                                          <a:srgbClr val="00B05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Išvada</a:t>
            </a:r>
            <a:endParaRPr lang="lt-LT" dirty="0"/>
          </a:p>
        </p:txBody>
      </p:sp>
      <p:sp>
        <p:nvSpPr>
          <p:cNvPr id="3" name="Content Placeholder 2"/>
          <p:cNvSpPr>
            <a:spLocks noGrp="1"/>
          </p:cNvSpPr>
          <p:nvPr>
            <p:ph idx="1"/>
          </p:nvPr>
        </p:nvSpPr>
        <p:spPr/>
        <p:txBody>
          <a:bodyPr>
            <a:normAutofit lnSpcReduction="10000"/>
          </a:bodyPr>
          <a:lstStyle/>
          <a:p>
            <a:pPr marL="0" indent="0">
              <a:buNone/>
            </a:pPr>
            <a:r>
              <a:rPr lang="lt-LT" dirty="0" smtClean="0">
                <a:effectLst>
                  <a:outerShdw blurRad="38100" dist="38100" dir="2700000" algn="tl">
                    <a:srgbClr val="000000">
                      <a:alpha val="43137"/>
                    </a:srgbClr>
                  </a:outerShdw>
                </a:effectLst>
              </a:rPr>
              <a:t>Pagrindinės Brauno judėjimo pritaikymo sritys:</a:t>
            </a:r>
          </a:p>
          <a:p>
            <a:r>
              <a:rPr lang="lt-LT" dirty="0" smtClean="0">
                <a:effectLst>
                  <a:outerShdw blurRad="38100" dist="38100" dir="2700000" algn="tl">
                    <a:srgbClr val="000000">
                      <a:alpha val="43137"/>
                    </a:srgbClr>
                  </a:outerShdw>
                </a:effectLst>
              </a:rPr>
              <a:t>Komunikacija – optimalūs kelių tiesimo sprendimai.</a:t>
            </a:r>
            <a:endParaRPr lang="lt-LT" dirty="0">
              <a:effectLst>
                <a:outerShdw blurRad="38100" dist="38100" dir="2700000" algn="tl">
                  <a:srgbClr val="000000">
                    <a:alpha val="43137"/>
                  </a:srgbClr>
                </a:outerShdw>
              </a:effectLst>
            </a:endParaRPr>
          </a:p>
          <a:p>
            <a:r>
              <a:rPr lang="lt-LT" dirty="0" smtClean="0">
                <a:effectLst>
                  <a:outerShdw blurRad="38100" dist="38100" dir="2700000" algn="tl">
                    <a:srgbClr val="000000">
                      <a:alpha val="43137"/>
                    </a:srgbClr>
                  </a:outerShdw>
                </a:effectLst>
              </a:rPr>
              <a:t>Robotika – robotų orientacija trimatėje erdvėje, medžiagų ir paviršių tyrimai.</a:t>
            </a:r>
            <a:endParaRPr lang="lt-LT" dirty="0">
              <a:effectLst>
                <a:outerShdw blurRad="38100" dist="38100" dir="2700000" algn="tl">
                  <a:srgbClr val="000000">
                    <a:alpha val="43137"/>
                  </a:srgbClr>
                </a:outerShdw>
              </a:effectLst>
            </a:endParaRPr>
          </a:p>
          <a:p>
            <a:r>
              <a:rPr lang="lt-LT" dirty="0" smtClean="0">
                <a:effectLst>
                  <a:outerShdw blurRad="38100" dist="38100" dir="2700000" algn="tl">
                    <a:srgbClr val="000000">
                      <a:alpha val="43137"/>
                    </a:srgbClr>
                  </a:outerShdw>
                </a:effectLst>
              </a:rPr>
              <a:t>Medicina – vyksta bandymai, kuriais siekiama atskirti vėžines ląsteles nuo sveikų.</a:t>
            </a:r>
          </a:p>
          <a:p>
            <a:pPr marL="0" indent="0">
              <a:buNone/>
            </a:pPr>
            <a:endParaRPr lang="lt-LT" dirty="0">
              <a:effectLst>
                <a:outerShdw blurRad="38100" dist="38100" dir="2700000" algn="tl">
                  <a:srgbClr val="000000">
                    <a:alpha val="43137"/>
                  </a:srgbClr>
                </a:outerShdw>
              </a:effectLst>
            </a:endParaRPr>
          </a:p>
          <a:p>
            <a:pPr marL="0" indent="0">
              <a:buNone/>
            </a:pPr>
            <a:r>
              <a:rPr lang="lt-LT" dirty="0" smtClean="0">
                <a:effectLst>
                  <a:outerShdw blurRad="38100" dist="38100" dir="2700000" algn="tl">
                    <a:srgbClr val="000000">
                      <a:alpha val="43137"/>
                    </a:srgbClr>
                  </a:outerShdw>
                </a:effectLst>
              </a:rPr>
              <a:t>Šie pavyzdžiai – tik lašas jūroje. Mokslininkai bei tyrėjai iki šiol stengiasi </a:t>
            </a:r>
            <a:r>
              <a:rPr lang="lt-LT" dirty="0" smtClean="0">
                <a:effectLst>
                  <a:outerShdw blurRad="38100" dist="38100" dir="2700000" algn="tl">
                    <a:srgbClr val="000000">
                      <a:alpha val="43137"/>
                    </a:srgbClr>
                  </a:outerShdw>
                </a:effectLst>
              </a:rPr>
              <a:t>išsiaiškinti gamtos </a:t>
            </a:r>
            <a:r>
              <a:rPr lang="lt-LT" dirty="0" smtClean="0">
                <a:effectLst>
                  <a:outerShdw blurRad="38100" dist="38100" dir="2700000" algn="tl">
                    <a:srgbClr val="000000">
                      <a:alpha val="43137"/>
                    </a:srgbClr>
                  </a:outerShdw>
                </a:effectLst>
              </a:rPr>
              <a:t>paslaptis. Vedami troškimo atrasti, bei suprasdami, jog daugelis aplink mus vykstančių reiškinių </a:t>
            </a:r>
            <a:r>
              <a:rPr lang="lt-LT" smtClean="0">
                <a:effectLst>
                  <a:outerShdw blurRad="38100" dist="38100" dir="2700000" algn="tl">
                    <a:srgbClr val="000000">
                      <a:alpha val="43137"/>
                    </a:srgbClr>
                  </a:outerShdw>
                </a:effectLst>
              </a:rPr>
              <a:t>kyla </a:t>
            </a:r>
            <a:r>
              <a:rPr lang="lt-LT" smtClean="0">
                <a:effectLst>
                  <a:outerShdw blurRad="38100" dist="38100" dir="2700000" algn="tl">
                    <a:srgbClr val="000000">
                      <a:alpha val="43137"/>
                    </a:srgbClr>
                  </a:outerShdw>
                </a:effectLst>
              </a:rPr>
              <a:t>iš chaotiškos gamtos</a:t>
            </a:r>
            <a:r>
              <a:rPr lang="lt-LT">
                <a:effectLst>
                  <a:outerShdw blurRad="38100" dist="38100" dir="2700000" algn="tl">
                    <a:srgbClr val="000000">
                      <a:alpha val="43137"/>
                    </a:srgbClr>
                  </a:outerShdw>
                </a:effectLst>
              </a:rPr>
              <a:t> </a:t>
            </a:r>
            <a:r>
              <a:rPr lang="lt-LT" smtClean="0">
                <a:effectLst>
                  <a:outerShdw blurRad="38100" dist="38100" dir="2700000" algn="tl">
                    <a:srgbClr val="000000">
                      <a:alpha val="43137"/>
                    </a:srgbClr>
                  </a:outerShdw>
                </a:effectLst>
              </a:rPr>
              <a:t>(atsitiktinio judėjimo),</a:t>
            </a:r>
            <a:r>
              <a:rPr lang="lt-LT" smtClean="0">
                <a:effectLst>
                  <a:outerShdw blurRad="38100" dist="38100" dir="2700000" algn="tl">
                    <a:srgbClr val="000000">
                      <a:alpha val="43137"/>
                    </a:srgbClr>
                  </a:outerShdw>
                </a:effectLst>
              </a:rPr>
              <a:t> </a:t>
            </a:r>
            <a:r>
              <a:rPr lang="lt-LT" dirty="0" smtClean="0">
                <a:effectLst>
                  <a:outerShdw blurRad="38100" dist="38100" dir="2700000" algn="tl">
                    <a:srgbClr val="000000">
                      <a:alpha val="43137"/>
                    </a:srgbClr>
                  </a:outerShdw>
                </a:effectLst>
              </a:rPr>
              <a:t>jie tęsia savo paieškas, tikėdamiesi tolesnio žmonijos tobulėjimo. Tobulėjimo iš gamtos...</a:t>
            </a:r>
            <a:endParaRPr lang="lt-LT" dirty="0">
              <a:effectLst>
                <a:outerShdw blurRad="38100" dist="38100" dir="2700000" algn="tl">
                  <a:srgbClr val="000000">
                    <a:alpha val="43137"/>
                  </a:srgbClr>
                </a:outerShdw>
              </a:effectLst>
            </a:endParaRPr>
          </a:p>
          <a:p>
            <a:pPr marL="0" indent="0">
              <a:buNone/>
            </a:pPr>
            <a:endParaRPr lang="lt-LT" dirty="0">
              <a:effectLst>
                <a:outerShdw blurRad="38100" dist="38100" dir="2700000" algn="tl">
                  <a:srgbClr val="000000">
                    <a:alpha val="43137"/>
                  </a:srgbClr>
                </a:outerShdw>
              </a:effectLst>
            </a:endParaRPr>
          </a:p>
          <a:p>
            <a:endParaRPr lang="lt-LT" dirty="0" smtClean="0"/>
          </a:p>
        </p:txBody>
      </p:sp>
    </p:spTree>
    <p:extLst>
      <p:ext uri="{BB962C8B-B14F-4D97-AF65-F5344CB8AC3E}">
        <p14:creationId xmlns:p14="http://schemas.microsoft.com/office/powerpoint/2010/main" val="2654689263"/>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50800" dist="38100" dir="2700000" algn="tl" rotWithShape="0">
                    <a:prstClr val="black">
                      <a:alpha val="40000"/>
                    </a:prstClr>
                  </a:outerShdw>
                </a:effectLst>
              </a:rPr>
              <a:t>Šaltiniai</a:t>
            </a:r>
            <a:endParaRPr lang="lt-LT" dirty="0">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1103312" y="2052918"/>
            <a:ext cx="5029201" cy="4195481"/>
          </a:xfrm>
        </p:spPr>
        <p:txBody>
          <a:bodyPr>
            <a:normAutofit fontScale="55000" lnSpcReduction="20000"/>
          </a:bodyPr>
          <a:lstStyle/>
          <a:p>
            <a:r>
              <a:rPr lang="lt-LT" sz="2800" dirty="0" smtClean="0">
                <a:effectLst>
                  <a:outerShdw blurRad="50800" dist="38100" dir="2700000" algn="tl" rotWithShape="0">
                    <a:prstClr val="black">
                      <a:alpha val="40000"/>
                    </a:prstClr>
                  </a:outerShdw>
                </a:effectLst>
                <a:hlinkClick r:id="rId2"/>
              </a:rPr>
              <a:t>http://www.wou.edu/eps/degrees-programs/physics/</a:t>
            </a:r>
            <a:endParaRPr lang="lt-LT" sz="2800" dirty="0" smtClean="0">
              <a:effectLst>
                <a:outerShdw blurRad="50800" dist="38100" dir="2700000" algn="tl" rotWithShape="0">
                  <a:prstClr val="black">
                    <a:alpha val="40000"/>
                  </a:prstClr>
                </a:outerShdw>
              </a:effectLst>
            </a:endParaRPr>
          </a:p>
          <a:p>
            <a:r>
              <a:rPr lang="lt-LT" sz="2800" dirty="0" smtClean="0">
                <a:effectLst>
                  <a:outerShdw blurRad="50800" dist="38100" dir="2700000" algn="tl" rotWithShape="0">
                    <a:prstClr val="black">
                      <a:alpha val="40000"/>
                    </a:prstClr>
                  </a:outerShdw>
                </a:effectLst>
                <a:hlinkClick r:id="rId3"/>
              </a:rPr>
              <a:t>https://www.miniphysics.com/brownian-motion.html</a:t>
            </a:r>
            <a:endParaRPr lang="lt-LT" sz="2800" dirty="0" smtClean="0">
              <a:effectLst>
                <a:outerShdw blurRad="50800" dist="38100" dir="2700000" algn="tl" rotWithShape="0">
                  <a:prstClr val="black">
                    <a:alpha val="40000"/>
                  </a:prstClr>
                </a:outerShdw>
              </a:effectLst>
            </a:endParaRPr>
          </a:p>
          <a:p>
            <a:r>
              <a:rPr lang="lt-LT" sz="2800" dirty="0" smtClean="0">
                <a:effectLst>
                  <a:outerShdw blurRad="50800" dist="38100" dir="2700000" algn="tl" rotWithShape="0">
                    <a:prstClr val="black">
                      <a:alpha val="40000"/>
                    </a:prstClr>
                  </a:outerShdw>
                </a:effectLst>
                <a:hlinkClick r:id="rId4"/>
              </a:rPr>
              <a:t>https://en.wikipedia.org/wiki/Leidenfrost_effect</a:t>
            </a:r>
            <a:endParaRPr lang="lt-LT" sz="2800" dirty="0" smtClean="0">
              <a:effectLst>
                <a:outerShdw blurRad="50800" dist="38100" dir="2700000" algn="tl" rotWithShape="0">
                  <a:prstClr val="black">
                    <a:alpha val="40000"/>
                  </a:prstClr>
                </a:outerShdw>
              </a:effectLst>
            </a:endParaRPr>
          </a:p>
          <a:p>
            <a:r>
              <a:rPr lang="lt-LT" sz="2800" dirty="0" smtClean="0">
                <a:effectLst>
                  <a:outerShdw blurRad="50800" dist="38100" dir="2700000" algn="tl" rotWithShape="0">
                    <a:prstClr val="black">
                      <a:alpha val="40000"/>
                    </a:prstClr>
                  </a:outerShdw>
                </a:effectLst>
                <a:hlinkClick r:id="rId5"/>
              </a:rPr>
              <a:t>https://en.wikipedia.org/wiki/Johann_Gottlob_Leidenfrost</a:t>
            </a:r>
            <a:endParaRPr lang="lt-LT" sz="2800" dirty="0" smtClean="0">
              <a:effectLst>
                <a:outerShdw blurRad="50800" dist="38100" dir="2700000" algn="tl" rotWithShape="0">
                  <a:prstClr val="black">
                    <a:alpha val="40000"/>
                  </a:prstClr>
                </a:outerShdw>
              </a:effectLst>
            </a:endParaRPr>
          </a:p>
          <a:p>
            <a:r>
              <a:rPr lang="lt-LT" sz="2800" dirty="0" smtClean="0">
                <a:effectLst>
                  <a:outerShdw blurRad="50800" dist="38100" dir="2700000" algn="tl" rotWithShape="0">
                    <a:prstClr val="black">
                      <a:alpha val="40000"/>
                    </a:prstClr>
                  </a:outerShdw>
                </a:effectLst>
                <a:hlinkClick r:id="rId6"/>
              </a:rPr>
              <a:t>https://lt.wikipedia.org/wiki/Polimeras</a:t>
            </a:r>
            <a:endParaRPr lang="lt-LT" sz="2800" dirty="0" smtClean="0">
              <a:effectLst>
                <a:outerShdw blurRad="50800" dist="38100" dir="2700000" algn="tl" rotWithShape="0">
                  <a:prstClr val="black">
                    <a:alpha val="40000"/>
                  </a:prstClr>
                </a:outerShdw>
              </a:effectLst>
            </a:endParaRPr>
          </a:p>
          <a:p>
            <a:r>
              <a:rPr lang="lt-LT" sz="2800" dirty="0" smtClean="0">
                <a:effectLst>
                  <a:outerShdw blurRad="50800" dist="38100" dir="2700000" algn="tl" rotWithShape="0">
                    <a:prstClr val="black">
                      <a:alpha val="40000"/>
                    </a:prstClr>
                  </a:outerShdw>
                </a:effectLst>
                <a:hlinkClick r:id="rId7"/>
              </a:rPr>
              <a:t>https://www.youtube.com/watch?v=9oQc-gAvUS4</a:t>
            </a:r>
            <a:endParaRPr lang="lt-LT" sz="2800" dirty="0" smtClean="0">
              <a:effectLst>
                <a:outerShdw blurRad="50800" dist="38100" dir="2700000" algn="tl" rotWithShape="0">
                  <a:prstClr val="black">
                    <a:alpha val="40000"/>
                  </a:prstClr>
                </a:outerShdw>
              </a:effectLst>
            </a:endParaRPr>
          </a:p>
          <a:p>
            <a:r>
              <a:rPr lang="lt-LT" sz="2800" dirty="0" smtClean="0">
                <a:effectLst>
                  <a:outerShdw blurRad="50800" dist="38100" dir="2700000" algn="tl" rotWithShape="0">
                    <a:prstClr val="black">
                      <a:alpha val="40000"/>
                    </a:prstClr>
                  </a:outerShdw>
                </a:effectLst>
                <a:hlinkClick r:id="rId8"/>
              </a:rPr>
              <a:t>http://www.engineersedge.com/physics/leidenfrost_effect_13089.htm</a:t>
            </a:r>
            <a:endParaRPr lang="lt-LT" sz="2800" dirty="0" smtClean="0">
              <a:effectLst>
                <a:outerShdw blurRad="50800" dist="38100" dir="2700000" algn="tl" rotWithShape="0">
                  <a:prstClr val="black">
                    <a:alpha val="40000"/>
                  </a:prstClr>
                </a:outerShdw>
              </a:effectLst>
            </a:endParaRPr>
          </a:p>
          <a:p>
            <a:r>
              <a:rPr lang="lt-LT" sz="2800" dirty="0" smtClean="0">
                <a:effectLst>
                  <a:outerShdw blurRad="50800" dist="38100" dir="2700000" algn="tl" rotWithShape="0">
                    <a:prstClr val="black">
                      <a:alpha val="40000"/>
                    </a:prstClr>
                  </a:outerShdw>
                </a:effectLst>
                <a:hlinkClick r:id="rId9"/>
              </a:rPr>
              <a:t>https://www.miniphysics.com/leidenfrost-effect.html</a:t>
            </a:r>
            <a:endParaRPr lang="lt-LT" sz="2800" dirty="0" smtClean="0">
              <a:effectLst>
                <a:outerShdw blurRad="50800" dist="38100" dir="2700000" algn="tl" rotWithShape="0">
                  <a:prstClr val="black">
                    <a:alpha val="40000"/>
                  </a:prstClr>
                </a:outerShdw>
              </a:effectLst>
            </a:endParaRPr>
          </a:p>
          <a:p>
            <a:r>
              <a:rPr lang="lt-LT" sz="2800" dirty="0">
                <a:effectLst>
                  <a:outerShdw blurRad="50800" dist="38100" dir="2700000" algn="tl" rotWithShape="0">
                    <a:prstClr val="black">
                      <a:alpha val="40000"/>
                    </a:prstClr>
                  </a:outerShdw>
                </a:effectLst>
                <a:hlinkClick r:id="rId10"/>
              </a:rPr>
              <a:t>http://www.doc.ic.ac.uk/~</a:t>
            </a:r>
            <a:r>
              <a:rPr lang="lt-LT" sz="2800" dirty="0" smtClean="0">
                <a:effectLst>
                  <a:outerShdw blurRad="50800" dist="38100" dir="2700000" algn="tl" rotWithShape="0">
                    <a:prstClr val="black">
                      <a:alpha val="40000"/>
                    </a:prstClr>
                  </a:outerShdw>
                </a:effectLst>
                <a:hlinkClick r:id="rId10"/>
              </a:rPr>
              <a:t>nd/surprise_95/journal/vol2/skh1/article2.html</a:t>
            </a:r>
            <a:endParaRPr lang="lt-LT" sz="2800" dirty="0" smtClean="0">
              <a:effectLst>
                <a:outerShdw blurRad="50800" dist="38100" dir="2700000" algn="tl" rotWithShape="0">
                  <a:prstClr val="black">
                    <a:alpha val="40000"/>
                  </a:prstClr>
                </a:outerShdw>
              </a:effectLst>
            </a:endParaRPr>
          </a:p>
          <a:p>
            <a:endParaRPr lang="lt-LT" sz="2800"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p>
          <a:p>
            <a:endParaRPr lang="lt-LT" dirty="0" smtClean="0"/>
          </a:p>
          <a:p>
            <a:endParaRPr lang="lt-LT" dirty="0"/>
          </a:p>
        </p:txBody>
      </p:sp>
      <p:sp>
        <p:nvSpPr>
          <p:cNvPr id="6" name="Content Placeholder 2"/>
          <p:cNvSpPr txBox="1">
            <a:spLocks/>
          </p:cNvSpPr>
          <p:nvPr/>
        </p:nvSpPr>
        <p:spPr>
          <a:xfrm>
            <a:off x="6132513" y="2052917"/>
            <a:ext cx="5029201"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endParaRPr lang="lt-LT" sz="2800"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p>
          <a:p>
            <a:endParaRPr lang="lt-LT" dirty="0" smtClean="0"/>
          </a:p>
          <a:p>
            <a:endParaRPr lang="lt-LT" dirty="0"/>
          </a:p>
        </p:txBody>
      </p:sp>
      <p:sp>
        <p:nvSpPr>
          <p:cNvPr id="8" name="Content Placeholder 2"/>
          <p:cNvSpPr txBox="1">
            <a:spLocks/>
          </p:cNvSpPr>
          <p:nvPr/>
        </p:nvSpPr>
        <p:spPr>
          <a:xfrm>
            <a:off x="6132513" y="1853248"/>
            <a:ext cx="5029201" cy="4195481"/>
          </a:xfrm>
          <a:prstGeom prst="rect">
            <a:avLst/>
          </a:prstGeom>
        </p:spPr>
        <p:txBody>
          <a:bodyPr vert="horz" lIns="91440" tIns="45720" rIns="91440" bIns="45720" rtlCol="0">
            <a:normAutofit fontScale="55000" lnSpcReduction="2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endParaRPr lang="lt-LT" sz="2800" dirty="0" smtClean="0">
              <a:effectLst>
                <a:outerShdw blurRad="50800" dist="38100" dir="2700000" algn="tl" rotWithShape="0">
                  <a:prstClr val="black">
                    <a:alpha val="40000"/>
                  </a:prstClr>
                </a:outerShdw>
              </a:effectLst>
            </a:endParaRPr>
          </a:p>
          <a:p>
            <a:r>
              <a:rPr lang="lt-LT" sz="2800" dirty="0">
                <a:effectLst>
                  <a:outerShdw blurRad="50800" dist="38100" dir="2700000" algn="tl" rotWithShape="0">
                    <a:prstClr val="black">
                      <a:alpha val="40000"/>
                    </a:prstClr>
                  </a:outerShdw>
                </a:effectLst>
                <a:hlinkClick r:id="rId11"/>
              </a:rPr>
              <a:t>https://lt.wikipedia.org/wiki/Brauno_jud%C4%97jimas</a:t>
            </a:r>
            <a:endParaRPr lang="lt-LT" sz="2800" dirty="0">
              <a:effectLst>
                <a:outerShdw blurRad="50800" dist="38100" dir="2700000" algn="tl" rotWithShape="0">
                  <a:prstClr val="black">
                    <a:alpha val="40000"/>
                  </a:prstClr>
                </a:outerShdw>
              </a:effectLst>
            </a:endParaRPr>
          </a:p>
          <a:p>
            <a:r>
              <a:rPr lang="lt-LT" sz="2800" dirty="0">
                <a:effectLst>
                  <a:outerShdw blurRad="50800" dist="38100" dir="2700000" algn="tl" rotWithShape="0">
                    <a:prstClr val="black">
                      <a:alpha val="40000"/>
                    </a:prstClr>
                  </a:outerShdw>
                </a:effectLst>
                <a:hlinkClick r:id="rId12"/>
              </a:rPr>
              <a:t>https://lt.wikipedia.org/wiki/Temperat%C5%ABra</a:t>
            </a:r>
            <a:endParaRPr lang="lt-LT" sz="2800" dirty="0">
              <a:effectLst>
                <a:outerShdw blurRad="50800" dist="38100" dir="2700000" algn="tl" rotWithShape="0">
                  <a:prstClr val="black">
                    <a:alpha val="40000"/>
                  </a:prstClr>
                </a:outerShdw>
              </a:effectLst>
            </a:endParaRPr>
          </a:p>
          <a:p>
            <a:r>
              <a:rPr lang="lt-LT" sz="2800" dirty="0">
                <a:effectLst>
                  <a:outerShdw blurRad="50800" dist="38100" dir="2700000" algn="tl" rotWithShape="0">
                    <a:prstClr val="black">
                      <a:alpha val="40000"/>
                    </a:prstClr>
                  </a:outerShdw>
                </a:effectLst>
                <a:hlinkClick r:id="rId13"/>
              </a:rPr>
              <a:t>https://www.youtube.com/watch?v=4m5JnJBq2AU</a:t>
            </a:r>
            <a:endParaRPr lang="lt-LT" sz="2800" dirty="0">
              <a:effectLst>
                <a:outerShdw blurRad="50800" dist="38100" dir="2700000" algn="tl" rotWithShape="0">
                  <a:prstClr val="black">
                    <a:alpha val="40000"/>
                  </a:prstClr>
                </a:outerShdw>
              </a:effectLst>
            </a:endParaRPr>
          </a:p>
          <a:p>
            <a:r>
              <a:rPr lang="lt-LT" sz="2800" dirty="0">
                <a:effectLst>
                  <a:outerShdw blurRad="50800" dist="38100" dir="2700000" algn="tl" rotWithShape="0">
                    <a:prstClr val="black">
                      <a:alpha val="40000"/>
                    </a:prstClr>
                  </a:outerShdw>
                </a:effectLst>
                <a:hlinkClick r:id="rId14"/>
              </a:rPr>
              <a:t>https://www.youtube.com/watch?v=FAdxd2Iv-UA</a:t>
            </a:r>
            <a:endParaRPr lang="lt-LT" sz="2800" dirty="0">
              <a:effectLst>
                <a:outerShdw blurRad="50800" dist="38100" dir="2700000" algn="tl" rotWithShape="0">
                  <a:prstClr val="black">
                    <a:alpha val="40000"/>
                  </a:prstClr>
                </a:outerShdw>
              </a:effectLst>
            </a:endParaRPr>
          </a:p>
          <a:p>
            <a:r>
              <a:rPr lang="lt-LT" sz="2800" dirty="0">
                <a:effectLst>
                  <a:outerShdw blurRad="50800" dist="38100" dir="2700000" algn="tl" rotWithShape="0">
                    <a:prstClr val="black">
                      <a:alpha val="40000"/>
                    </a:prstClr>
                  </a:outerShdw>
                </a:effectLst>
                <a:hlinkClick r:id="rId15"/>
              </a:rPr>
              <a:t>https://www.youtube.com/watch?v=oWhUloW0fRE</a:t>
            </a:r>
            <a:endParaRPr lang="lt-LT" sz="2800" dirty="0">
              <a:effectLst>
                <a:outerShdw blurRad="50800" dist="38100" dir="2700000" algn="tl" rotWithShape="0">
                  <a:prstClr val="black">
                    <a:alpha val="40000"/>
                  </a:prstClr>
                </a:outerShdw>
              </a:effectLst>
            </a:endParaRPr>
          </a:p>
          <a:p>
            <a:r>
              <a:rPr lang="lt-LT" sz="2800" dirty="0">
                <a:effectLst>
                  <a:outerShdw blurRad="50800" dist="38100" dir="2700000" algn="tl" rotWithShape="0">
                    <a:prstClr val="black">
                      <a:alpha val="40000"/>
                    </a:prstClr>
                  </a:outerShdw>
                </a:effectLst>
                <a:hlinkClick r:id="rId16"/>
              </a:rPr>
              <a:t>http://www.fotonas.su.lt/doc_archive/2014-2015m.m._I_kursas_II_turas.pdf</a:t>
            </a:r>
            <a:endParaRPr lang="lt-LT" sz="2800" dirty="0">
              <a:effectLst>
                <a:outerShdw blurRad="50800" dist="38100" dir="2700000" algn="tl" rotWithShape="0">
                  <a:prstClr val="black">
                    <a:alpha val="40000"/>
                  </a:prstClr>
                </a:outerShdw>
              </a:effectLst>
            </a:endParaRPr>
          </a:p>
          <a:p>
            <a:r>
              <a:rPr lang="lt-LT" sz="2800" dirty="0">
                <a:effectLst>
                  <a:outerShdw blurRad="50800" dist="38100" dir="2700000" algn="tl" rotWithShape="0">
                    <a:prstClr val="black">
                      <a:alpha val="40000"/>
                    </a:prstClr>
                  </a:outerShdw>
                </a:effectLst>
                <a:hlinkClick r:id="rId17"/>
              </a:rPr>
              <a:t>https://lt.wikipedia.org/wiki/Aristotelis</a:t>
            </a:r>
            <a:endParaRPr lang="lt-LT" sz="2800" dirty="0">
              <a:effectLst>
                <a:outerShdw blurRad="50800" dist="38100" dir="2700000" algn="tl" rotWithShape="0">
                  <a:prstClr val="black">
                    <a:alpha val="40000"/>
                  </a:prstClr>
                </a:outerShdw>
              </a:effectLst>
            </a:endParaRPr>
          </a:p>
          <a:p>
            <a:r>
              <a:rPr lang="lt-LT" sz="2800" dirty="0">
                <a:effectLst>
                  <a:outerShdw blurRad="50800" dist="38100" dir="2700000" algn="tl" rotWithShape="0">
                    <a:prstClr val="black">
                      <a:alpha val="40000"/>
                    </a:prstClr>
                  </a:outerShdw>
                </a:effectLst>
                <a:hlinkClick r:id="rId18"/>
              </a:rPr>
              <a:t>https://lt.wikipedia.org/wiki/Demokritas_Abderietis</a:t>
            </a:r>
            <a:endParaRPr lang="lt-LT" sz="2800" dirty="0">
              <a:effectLst>
                <a:outerShdw blurRad="50800" dist="38100" dir="2700000" algn="tl" rotWithShape="0">
                  <a:prstClr val="black">
                    <a:alpha val="40000"/>
                  </a:prstClr>
                </a:outerShdw>
              </a:effectLst>
            </a:endParaRPr>
          </a:p>
          <a:p>
            <a:r>
              <a:rPr lang="lt-LT" sz="2800" dirty="0">
                <a:effectLst>
                  <a:outerShdw blurRad="50800" dist="38100" dir="2700000" algn="tl" rotWithShape="0">
                    <a:prstClr val="black">
                      <a:alpha val="40000"/>
                    </a:prstClr>
                  </a:outerShdw>
                </a:effectLst>
                <a:hlinkClick r:id="rId19"/>
              </a:rPr>
              <a:t>https://lt.wikipedia.org/wiki/Empedoklis</a:t>
            </a:r>
            <a:endParaRPr lang="lt-LT" sz="2800" dirty="0">
              <a:effectLst>
                <a:outerShdw blurRad="50800" dist="38100" dir="2700000" algn="tl" rotWithShape="0">
                  <a:prstClr val="black">
                    <a:alpha val="40000"/>
                  </a:prstClr>
                </a:outerShdw>
              </a:effectLst>
            </a:endParaRPr>
          </a:p>
          <a:p>
            <a:endParaRPr lang="lt-LT" sz="2800"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effectLst>
                <a:outerShdw blurRad="50800" dist="38100" dir="2700000" algn="tl" rotWithShape="0">
                  <a:prstClr val="black">
                    <a:alpha val="40000"/>
                  </a:prstClr>
                </a:outerShdw>
              </a:effectLst>
            </a:endParaRPr>
          </a:p>
          <a:p>
            <a:endParaRPr lang="lt-LT" dirty="0" smtClean="0"/>
          </a:p>
          <a:p>
            <a:endParaRPr lang="lt-LT" dirty="0" smtClean="0"/>
          </a:p>
          <a:p>
            <a:endParaRPr lang="lt-LT" dirty="0"/>
          </a:p>
        </p:txBody>
      </p:sp>
    </p:spTree>
    <p:extLst>
      <p:ext uri="{BB962C8B-B14F-4D97-AF65-F5344CB8AC3E}">
        <p14:creationId xmlns:p14="http://schemas.microsoft.com/office/powerpoint/2010/main" val="4260305815"/>
      </p:ext>
    </p:extLst>
  </p:cSld>
  <p:clrMapOvr>
    <a:masterClrMapping/>
  </p:clrMapOvr>
  <mc:AlternateContent xmlns:mc="http://schemas.openxmlformats.org/markup-compatibility/2006" xmlns:p14="http://schemas.microsoft.com/office/powerpoint/2010/main">
    <mc:Choice Requires="p14">
      <p:transition spd="slow">
        <p14:prism dir="d" isContent="1" isInverted="1"/>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997</TotalTime>
  <Words>1311</Words>
  <Application>Microsoft Office PowerPoint</Application>
  <PresentationFormat>Widescreen</PresentationFormat>
  <Paragraphs>196</Paragraphs>
  <Slides>28</Slides>
  <Notes>0</Notes>
  <HiddenSlides>0</HiddenSlides>
  <MMClips>7</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Century Gothic</vt:lpstr>
      <vt:lpstr>Wingdings 3</vt:lpstr>
      <vt:lpstr>Ion</vt:lpstr>
      <vt:lpstr>Šiluminis judėjimas</vt:lpstr>
      <vt:lpstr>Turinys</vt:lpstr>
      <vt:lpstr>Įvadas</vt:lpstr>
      <vt:lpstr>PowerPoint Presentation</vt:lpstr>
      <vt:lpstr>Kas yra šiluma?</vt:lpstr>
      <vt:lpstr>Šiluminis (Brauno) judėjimas </vt:lpstr>
      <vt:lpstr>Brauno judėjimo aiškinimas</vt:lpstr>
      <vt:lpstr>PowerPoint Presentation</vt:lpstr>
      <vt:lpstr>Bandymo tikslas</vt:lpstr>
      <vt:lpstr>Bandymo priemonės</vt:lpstr>
      <vt:lpstr>Bandymo eiga</vt:lpstr>
      <vt:lpstr>PowerPoint Presentation</vt:lpstr>
      <vt:lpstr>Leidenfrosto efektas</vt:lpstr>
      <vt:lpstr>PowerPoint Presentation</vt:lpstr>
      <vt:lpstr>Bandymas</vt:lpstr>
      <vt:lpstr>Bandymo rezultatų analizė ir išvada</vt:lpstr>
      <vt:lpstr>Testas. 1 klausimas</vt:lpstr>
      <vt:lpstr>Testas. 2 klausimas</vt:lpstr>
      <vt:lpstr>Testas. 3 klausimas</vt:lpstr>
      <vt:lpstr>Testas. 4 klausimas</vt:lpstr>
      <vt:lpstr>Testas. 5 klausimas</vt:lpstr>
      <vt:lpstr>Testas. 6 klausimas</vt:lpstr>
      <vt:lpstr>Testas. 7 klausimas</vt:lpstr>
      <vt:lpstr>Testas. 8 klausimas</vt:lpstr>
      <vt:lpstr>Testas. 9 klausimas</vt:lpstr>
      <vt:lpstr>Testas. 10 klausimas</vt:lpstr>
      <vt:lpstr>Išvada</vt:lpstr>
      <vt:lpstr>Šaltiniai</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dc:title>
  <dc:creator>Vartotojas</dc:creator>
  <cp:lastModifiedBy>Vartotojas</cp:lastModifiedBy>
  <cp:revision>85</cp:revision>
  <dcterms:created xsi:type="dcterms:W3CDTF">2017-04-03T16:33:10Z</dcterms:created>
  <dcterms:modified xsi:type="dcterms:W3CDTF">2017-04-10T19:32:56Z</dcterms:modified>
</cp:coreProperties>
</file>