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59"/>
  </p:notesMasterIdLst>
  <p:sldIdLst>
    <p:sldId id="256" r:id="rId2"/>
    <p:sldId id="292" r:id="rId3"/>
    <p:sldId id="257" r:id="rId4"/>
    <p:sldId id="258" r:id="rId5"/>
    <p:sldId id="265" r:id="rId6"/>
    <p:sldId id="259" r:id="rId7"/>
    <p:sldId id="262" r:id="rId8"/>
    <p:sldId id="293" r:id="rId9"/>
    <p:sldId id="264" r:id="rId10"/>
    <p:sldId id="269" r:id="rId11"/>
    <p:sldId id="261" r:id="rId12"/>
    <p:sldId id="296" r:id="rId13"/>
    <p:sldId id="295" r:id="rId14"/>
    <p:sldId id="297" r:id="rId15"/>
    <p:sldId id="298" r:id="rId16"/>
    <p:sldId id="272" r:id="rId17"/>
    <p:sldId id="294" r:id="rId18"/>
    <p:sldId id="310" r:id="rId19"/>
    <p:sldId id="313" r:id="rId20"/>
    <p:sldId id="314" r:id="rId21"/>
    <p:sldId id="331" r:id="rId22"/>
    <p:sldId id="315" r:id="rId23"/>
    <p:sldId id="316" r:id="rId24"/>
    <p:sldId id="323" r:id="rId25"/>
    <p:sldId id="324" r:id="rId26"/>
    <p:sldId id="328" r:id="rId27"/>
    <p:sldId id="329" r:id="rId28"/>
    <p:sldId id="330" r:id="rId29"/>
    <p:sldId id="273" r:id="rId30"/>
    <p:sldId id="311" r:id="rId31"/>
    <p:sldId id="275" r:id="rId32"/>
    <p:sldId id="276" r:id="rId33"/>
    <p:sldId id="278" r:id="rId34"/>
    <p:sldId id="282" r:id="rId35"/>
    <p:sldId id="284" r:id="rId36"/>
    <p:sldId id="287" r:id="rId37"/>
    <p:sldId id="288" r:id="rId38"/>
    <p:sldId id="289" r:id="rId39"/>
    <p:sldId id="291" r:id="rId40"/>
    <p:sldId id="318" r:id="rId41"/>
    <p:sldId id="299" r:id="rId42"/>
    <p:sldId id="319" r:id="rId43"/>
    <p:sldId id="300" r:id="rId44"/>
    <p:sldId id="303" r:id="rId45"/>
    <p:sldId id="301" r:id="rId46"/>
    <p:sldId id="302" r:id="rId47"/>
    <p:sldId id="304" r:id="rId48"/>
    <p:sldId id="320" r:id="rId49"/>
    <p:sldId id="305" r:id="rId50"/>
    <p:sldId id="321" r:id="rId51"/>
    <p:sldId id="306" r:id="rId52"/>
    <p:sldId id="307" r:id="rId53"/>
    <p:sldId id="308" r:id="rId54"/>
    <p:sldId id="309" r:id="rId55"/>
    <p:sldId id="312" r:id="rId56"/>
    <p:sldId id="322" r:id="rId57"/>
    <p:sldId id="317" r:id="rId5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8" autoAdjust="0"/>
    <p:restoredTop sz="94675" autoAdjust="0"/>
  </p:normalViewPr>
  <p:slideViewPr>
    <p:cSldViewPr>
      <p:cViewPr>
        <p:scale>
          <a:sx n="74" d="100"/>
          <a:sy n="74" d="100"/>
        </p:scale>
        <p:origin x="-1032" y="108"/>
      </p:cViewPr>
      <p:guideLst>
        <p:guide orient="horz" pos="2160"/>
        <p:guide pos="2880"/>
      </p:guideLst>
    </p:cSldViewPr>
  </p:slideViewPr>
  <p:outlineViewPr>
    <p:cViewPr>
      <p:scale>
        <a:sx n="33" d="100"/>
        <a:sy n="33" d="100"/>
      </p:scale>
      <p:origin x="0" y="9780"/>
    </p:cViewPr>
  </p:outlineViewPr>
  <p:notesTextViewPr>
    <p:cViewPr>
      <p:scale>
        <a:sx n="100" d="100"/>
        <a:sy n="100" d="100"/>
      </p:scale>
      <p:origin x="0" y="0"/>
    </p:cViewPr>
  </p:notesTextViewPr>
  <p:sorterViewPr>
    <p:cViewPr>
      <p:scale>
        <a:sx n="66" d="100"/>
        <a:sy n="66" d="100"/>
      </p:scale>
      <p:origin x="0" y="133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OMANTAS\Downloads\Book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DOMANTAS\Downloads\Book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lt-LT"/>
  <c:style val="1"/>
  <c:chart>
    <c:autoTitleDeleted val="1"/>
    <c:plotArea>
      <c:layout/>
      <c:lineChart>
        <c:grouping val="standard"/>
        <c:ser>
          <c:idx val="0"/>
          <c:order val="0"/>
          <c:tx>
            <c:strRef>
              <c:f>Sheet1!$B$1</c:f>
              <c:strCache>
                <c:ptCount val="1"/>
                <c:pt idx="0">
                  <c:v>Oro temperatūra(°C)</c:v>
                </c:pt>
              </c:strCache>
            </c:strRef>
          </c:tx>
          <c:spPr>
            <a:ln w="25400" cap="flat" cmpd="sng" algn="ctr">
              <a:solidFill>
                <a:schemeClr val="dk1"/>
              </a:solidFill>
              <a:prstDash val="solid"/>
            </a:ln>
            <a:effectLst/>
          </c:spPr>
          <c:marker>
            <c:symbol val="none"/>
          </c:marker>
          <c:cat>
            <c:numRef>
              <c:f>Sheet1!$A$2:$A$12</c:f>
              <c:numCache>
                <c:formatCode>General</c:formatCode>
                <c:ptCount val="11"/>
                <c:pt idx="0">
                  <c:v>0</c:v>
                </c:pt>
                <c:pt idx="1">
                  <c:v>30</c:v>
                </c:pt>
                <c:pt idx="2">
                  <c:v>60</c:v>
                </c:pt>
                <c:pt idx="3">
                  <c:v>90</c:v>
                </c:pt>
                <c:pt idx="4">
                  <c:v>120</c:v>
                </c:pt>
                <c:pt idx="5">
                  <c:v>150</c:v>
                </c:pt>
                <c:pt idx="6">
                  <c:v>180</c:v>
                </c:pt>
                <c:pt idx="7">
                  <c:v>210</c:v>
                </c:pt>
                <c:pt idx="8">
                  <c:v>240</c:v>
                </c:pt>
                <c:pt idx="9">
                  <c:v>270</c:v>
                </c:pt>
                <c:pt idx="10">
                  <c:v>300</c:v>
                </c:pt>
              </c:numCache>
            </c:numRef>
          </c:cat>
          <c:val>
            <c:numRef>
              <c:f>Sheet1!$B$2:$B$12</c:f>
              <c:numCache>
                <c:formatCode>General</c:formatCode>
                <c:ptCount val="11"/>
                <c:pt idx="0">
                  <c:v>23</c:v>
                </c:pt>
                <c:pt idx="1">
                  <c:v>23.5</c:v>
                </c:pt>
                <c:pt idx="2">
                  <c:v>24</c:v>
                </c:pt>
                <c:pt idx="3">
                  <c:v>24.5</c:v>
                </c:pt>
                <c:pt idx="4">
                  <c:v>25.5</c:v>
                </c:pt>
                <c:pt idx="5">
                  <c:v>27</c:v>
                </c:pt>
                <c:pt idx="6">
                  <c:v>29</c:v>
                </c:pt>
                <c:pt idx="7">
                  <c:v>30</c:v>
                </c:pt>
                <c:pt idx="8">
                  <c:v>31.5</c:v>
                </c:pt>
                <c:pt idx="9">
                  <c:v>32</c:v>
                </c:pt>
                <c:pt idx="10">
                  <c:v>33</c:v>
                </c:pt>
              </c:numCache>
            </c:numRef>
          </c:val>
        </c:ser>
        <c:ser>
          <c:idx val="1"/>
          <c:order val="1"/>
          <c:tx>
            <c:strRef>
              <c:f>Sheet1!$C$1</c:f>
              <c:strCache>
                <c:ptCount val="1"/>
                <c:pt idx="0">
                  <c:v>Vandens Temperatūra (°C) </c:v>
                </c:pt>
              </c:strCache>
            </c:strRef>
          </c:tx>
          <c:spPr>
            <a:ln w="25400" cap="flat" cmpd="sng" algn="ctr">
              <a:solidFill>
                <a:schemeClr val="accent1"/>
              </a:solidFill>
              <a:prstDash val="solid"/>
            </a:ln>
            <a:effectLst/>
          </c:spPr>
          <c:marker>
            <c:symbol val="none"/>
          </c:marker>
          <c:cat>
            <c:numRef>
              <c:f>Sheet1!$A$2:$A$12</c:f>
              <c:numCache>
                <c:formatCode>General</c:formatCode>
                <c:ptCount val="11"/>
                <c:pt idx="0">
                  <c:v>0</c:v>
                </c:pt>
                <c:pt idx="1">
                  <c:v>30</c:v>
                </c:pt>
                <c:pt idx="2">
                  <c:v>60</c:v>
                </c:pt>
                <c:pt idx="3">
                  <c:v>90</c:v>
                </c:pt>
                <c:pt idx="4">
                  <c:v>120</c:v>
                </c:pt>
                <c:pt idx="5">
                  <c:v>150</c:v>
                </c:pt>
                <c:pt idx="6">
                  <c:v>180</c:v>
                </c:pt>
                <c:pt idx="7">
                  <c:v>210</c:v>
                </c:pt>
                <c:pt idx="8">
                  <c:v>240</c:v>
                </c:pt>
                <c:pt idx="9">
                  <c:v>270</c:v>
                </c:pt>
                <c:pt idx="10">
                  <c:v>300</c:v>
                </c:pt>
              </c:numCache>
            </c:numRef>
          </c:cat>
          <c:val>
            <c:numRef>
              <c:f>Sheet1!$C$2:$C$12</c:f>
              <c:numCache>
                <c:formatCode>General</c:formatCode>
                <c:ptCount val="11"/>
                <c:pt idx="0">
                  <c:v>21</c:v>
                </c:pt>
                <c:pt idx="1">
                  <c:v>30</c:v>
                </c:pt>
                <c:pt idx="2">
                  <c:v>38</c:v>
                </c:pt>
                <c:pt idx="3">
                  <c:v>44</c:v>
                </c:pt>
                <c:pt idx="4">
                  <c:v>47</c:v>
                </c:pt>
                <c:pt idx="5">
                  <c:v>49</c:v>
                </c:pt>
                <c:pt idx="6">
                  <c:v>54</c:v>
                </c:pt>
                <c:pt idx="7">
                  <c:v>59</c:v>
                </c:pt>
                <c:pt idx="8">
                  <c:v>66</c:v>
                </c:pt>
                <c:pt idx="9">
                  <c:v>72</c:v>
                </c:pt>
                <c:pt idx="10">
                  <c:v>79</c:v>
                </c:pt>
              </c:numCache>
            </c:numRef>
          </c:val>
        </c:ser>
        <c:marker val="1"/>
        <c:axId val="68707456"/>
        <c:axId val="68709376"/>
      </c:lineChart>
      <c:catAx>
        <c:axId val="68707456"/>
        <c:scaling>
          <c:orientation val="minMax"/>
        </c:scaling>
        <c:axPos val="b"/>
        <c:title>
          <c:tx>
            <c:rich>
              <a:bodyPr rot="0" vert="horz"/>
              <a:lstStyle/>
              <a:p>
                <a:pPr>
                  <a:defRPr/>
                </a:pPr>
                <a:r>
                  <a:rPr lang="en-US"/>
                  <a:t>Laikas</a:t>
                </a:r>
                <a:r>
                  <a:rPr lang="lt-LT"/>
                  <a:t> (s)</a:t>
                </a:r>
                <a:endParaRPr lang="en-US"/>
              </a:p>
            </c:rich>
          </c:tx>
        </c:title>
        <c:numFmt formatCode="General" sourceLinked="1"/>
        <c:majorTickMark val="none"/>
        <c:tickLblPos val="nextTo"/>
        <c:txPr>
          <a:bodyPr rot="-60000000" vert="horz"/>
          <a:lstStyle/>
          <a:p>
            <a:pPr>
              <a:defRPr/>
            </a:pPr>
            <a:endParaRPr lang="lt-LT"/>
          </a:p>
        </c:txPr>
        <c:crossAx val="68709376"/>
        <c:crossesAt val="0"/>
        <c:auto val="1"/>
        <c:lblAlgn val="ctr"/>
        <c:lblOffset val="100"/>
      </c:catAx>
      <c:valAx>
        <c:axId val="68709376"/>
        <c:scaling>
          <c:orientation val="minMax"/>
        </c:scaling>
        <c:axPos val="l"/>
        <c:majorGridlines/>
        <c:title>
          <c:tx>
            <c:rich>
              <a:bodyPr rot="-5400000" vert="horz"/>
              <a:lstStyle/>
              <a:p>
                <a:pPr>
                  <a:defRPr/>
                </a:pPr>
                <a:r>
                  <a:rPr lang="en-US"/>
                  <a:t>Temperat</a:t>
                </a:r>
                <a:r>
                  <a:rPr lang="lt-LT"/>
                  <a:t>ūra</a:t>
                </a:r>
                <a:endParaRPr lang="en-US"/>
              </a:p>
            </c:rich>
          </c:tx>
        </c:title>
        <c:numFmt formatCode="General" sourceLinked="1"/>
        <c:majorTickMark val="none"/>
        <c:tickLblPos val="nextTo"/>
        <c:txPr>
          <a:bodyPr rot="-60000000" vert="horz"/>
          <a:lstStyle/>
          <a:p>
            <a:pPr>
              <a:defRPr/>
            </a:pPr>
            <a:endParaRPr lang="lt-LT"/>
          </a:p>
        </c:txPr>
        <c:crossAx val="68707456"/>
        <c:crossesAt val="1"/>
        <c:crossBetween val="between"/>
      </c:valAx>
    </c:plotArea>
    <c:legend>
      <c:legendPos val="b"/>
      <c:txPr>
        <a:bodyPr rot="0" vert="horz"/>
        <a:lstStyle/>
        <a:p>
          <a:pPr>
            <a:defRPr/>
          </a:pPr>
          <a:endParaRPr lang="lt-LT"/>
        </a:p>
      </c:txPr>
    </c:legend>
    <c:plotVisOnly val="1"/>
    <c:dispBlanksAs val="gap"/>
  </c:chart>
  <c:spPr>
    <a:gradFill rotWithShape="1">
      <a:gsLst>
        <a:gs pos="20000">
          <a:schemeClr val="dk1">
            <a:tint val="9000"/>
          </a:schemeClr>
        </a:gs>
        <a:gs pos="100000">
          <a:schemeClr val="dk1">
            <a:tint val="70000"/>
            <a:satMod val="100000"/>
          </a:schemeClr>
        </a:gs>
      </a:gsLst>
      <a:path path="circle">
        <a:fillToRect l="-15000" t="-15000" r="115000" b="115000"/>
      </a:path>
    </a:gradFill>
    <a:ln w="9525" cap="flat" cmpd="sng" algn="ctr">
      <a:solidFill>
        <a:schemeClr val="dk1">
          <a:shade val="48000"/>
          <a:satMod val="110000"/>
        </a:schemeClr>
      </a:solidFill>
      <a:prstDash val="solid"/>
    </a:ln>
    <a:effectLst>
      <a:outerShdw blurRad="130000" dist="101600" dir="2700000" algn="tl" rotWithShape="0">
        <a:srgbClr val="000000">
          <a:alpha val="35000"/>
        </a:srgbClr>
      </a:outerShdw>
    </a:effectLst>
  </c:spPr>
  <c:txPr>
    <a:bodyPr/>
    <a:lstStyle/>
    <a:p>
      <a:pPr>
        <a:defRPr>
          <a:solidFill>
            <a:schemeClr val="dk1"/>
          </a:solidFill>
          <a:latin typeface="+mn-lt"/>
          <a:ea typeface="+mn-ea"/>
          <a:cs typeface="+mn-cs"/>
        </a:defRPr>
      </a:pPr>
      <a:endParaRPr lang="lt-LT"/>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lt-LT"/>
  <c:chart>
    <c:autoTitleDeleted val="1"/>
    <c:plotArea>
      <c:layout>
        <c:manualLayout>
          <c:layoutTarget val="inner"/>
          <c:xMode val="edge"/>
          <c:yMode val="edge"/>
          <c:x val="0.15081714785651806"/>
          <c:y val="3.7037037037037056E-2"/>
          <c:w val="0.8186272965879271"/>
          <c:h val="0.74350320793234159"/>
        </c:manualLayout>
      </c:layout>
      <c:lineChart>
        <c:grouping val="standard"/>
        <c:ser>
          <c:idx val="0"/>
          <c:order val="0"/>
          <c:tx>
            <c:v>Varis</c:v>
          </c:tx>
          <c:spPr>
            <a:effectLst/>
          </c:spPr>
          <c:marker>
            <c:symbol val="none"/>
          </c:marker>
          <c:dLbls>
            <c:dLbl>
              <c:idx val="0"/>
              <c:tx>
                <c:rich>
                  <a:bodyPr/>
                  <a:lstStyle/>
                  <a:p>
                    <a:r>
                      <a:rPr lang="en-US"/>
                      <a:t>9</a:t>
                    </a:r>
                    <a:r>
                      <a:rPr lang="lt-LT"/>
                      <a:t>s</a:t>
                    </a:r>
                    <a:endParaRPr lang="en-US"/>
                  </a:p>
                </c:rich>
              </c:tx>
              <c:dLblPos val="t"/>
              <c:showVal val="1"/>
            </c:dLbl>
            <c:dLbl>
              <c:idx val="1"/>
              <c:tx>
                <c:rich>
                  <a:bodyPr/>
                  <a:lstStyle/>
                  <a:p>
                    <a:r>
                      <a:rPr lang="lt-LT"/>
                      <a:t>20</a:t>
                    </a:r>
                    <a:r>
                      <a:rPr lang="en-US"/>
                      <a:t>s</a:t>
                    </a:r>
                  </a:p>
                </c:rich>
              </c:tx>
              <c:dLblPos val="t"/>
              <c:showVal val="1"/>
            </c:dLbl>
            <c:dLbl>
              <c:idx val="2"/>
              <c:layout>
                <c:manualLayout>
                  <c:x val="-7.6458442694663148E-2"/>
                  <c:y val="-9.733887430737824E-3"/>
                </c:manualLayout>
              </c:layout>
              <c:tx>
                <c:rich>
                  <a:bodyPr/>
                  <a:lstStyle/>
                  <a:p>
                    <a:r>
                      <a:rPr lang="lt-LT"/>
                      <a:t>37s</a:t>
                    </a:r>
                    <a:endParaRPr lang="en-US"/>
                  </a:p>
                </c:rich>
              </c:tx>
              <c:dLblPos val="r"/>
              <c:showVal val="1"/>
            </c:dLbl>
            <c:dLbl>
              <c:idx val="3"/>
              <c:tx>
                <c:rich>
                  <a:bodyPr/>
                  <a:lstStyle/>
                  <a:p>
                    <a:r>
                      <a:rPr lang="en-US"/>
                      <a:t>90</a:t>
                    </a:r>
                    <a:r>
                      <a:rPr lang="lt-LT"/>
                      <a:t>s</a:t>
                    </a:r>
                    <a:endParaRPr lang="en-US"/>
                  </a:p>
                </c:rich>
              </c:tx>
              <c:dLblPos val="t"/>
              <c:showVal val="1"/>
            </c:dLbl>
            <c:dLblPos val="t"/>
            <c:showVal val="1"/>
          </c:dLbls>
          <c:val>
            <c:numRef>
              <c:f>Sheet1!$B$3:$B$6</c:f>
              <c:numCache>
                <c:formatCode>General</c:formatCode>
                <c:ptCount val="4"/>
                <c:pt idx="0">
                  <c:v>9</c:v>
                </c:pt>
                <c:pt idx="1">
                  <c:v>20</c:v>
                </c:pt>
                <c:pt idx="2">
                  <c:v>37</c:v>
                </c:pt>
                <c:pt idx="3">
                  <c:v>90</c:v>
                </c:pt>
              </c:numCache>
            </c:numRef>
          </c:val>
        </c:ser>
        <c:ser>
          <c:idx val="1"/>
          <c:order val="1"/>
          <c:tx>
            <c:v>Aliuminis</c:v>
          </c:tx>
          <c:spPr>
            <a:effectLst/>
          </c:spPr>
          <c:marker>
            <c:symbol val="none"/>
          </c:marker>
          <c:dLbls>
            <c:dLbl>
              <c:idx val="0"/>
              <c:layout>
                <c:manualLayout>
                  <c:x val="-1.1111111111111124E-2"/>
                  <c:y val="-8.4875562720133801E-17"/>
                </c:manualLayout>
              </c:layout>
              <c:tx>
                <c:rich>
                  <a:bodyPr/>
                  <a:lstStyle/>
                  <a:p>
                    <a:r>
                      <a:rPr lang="lt-LT"/>
                      <a:t>9</a:t>
                    </a:r>
                    <a:r>
                      <a:rPr lang="en-US"/>
                      <a:t>s</a:t>
                    </a:r>
                  </a:p>
                </c:rich>
              </c:tx>
              <c:showVal val="1"/>
            </c:dLbl>
            <c:dLbl>
              <c:idx val="1"/>
              <c:tx>
                <c:rich>
                  <a:bodyPr/>
                  <a:lstStyle/>
                  <a:p>
                    <a:r>
                      <a:rPr lang="lt-LT"/>
                      <a:t>34</a:t>
                    </a:r>
                    <a:r>
                      <a:rPr lang="en-US"/>
                      <a:t>s</a:t>
                    </a:r>
                  </a:p>
                </c:rich>
              </c:tx>
              <c:showVal val="1"/>
            </c:dLbl>
            <c:dLbl>
              <c:idx val="2"/>
              <c:layout>
                <c:manualLayout>
                  <c:x val="0"/>
                  <c:y val="-5.0925925925925888E-2"/>
                </c:manualLayout>
              </c:layout>
              <c:tx>
                <c:rich>
                  <a:bodyPr/>
                  <a:lstStyle/>
                  <a:p>
                    <a:r>
                      <a:rPr lang="en-US"/>
                      <a:t>78</a:t>
                    </a:r>
                    <a:r>
                      <a:rPr lang="lt-LT"/>
                      <a:t>s</a:t>
                    </a:r>
                    <a:endParaRPr lang="en-US"/>
                  </a:p>
                </c:rich>
              </c:tx>
              <c:showVal val="1"/>
            </c:dLbl>
            <c:dLbl>
              <c:idx val="3"/>
              <c:tx>
                <c:rich>
                  <a:bodyPr/>
                  <a:lstStyle/>
                  <a:p>
                    <a:r>
                      <a:rPr lang="en-US"/>
                      <a:t>3840</a:t>
                    </a:r>
                    <a:r>
                      <a:rPr lang="lt-LT"/>
                      <a:t>s</a:t>
                    </a:r>
                    <a:endParaRPr lang="en-US"/>
                  </a:p>
                </c:rich>
              </c:tx>
              <c:showVal val="1"/>
            </c:dLbl>
            <c:showVal val="1"/>
          </c:dLbls>
          <c:val>
            <c:numRef>
              <c:f>Sheet1!$C$3:$C$6</c:f>
              <c:numCache>
                <c:formatCode>General</c:formatCode>
                <c:ptCount val="4"/>
                <c:pt idx="0">
                  <c:v>9</c:v>
                </c:pt>
                <c:pt idx="1">
                  <c:v>34</c:v>
                </c:pt>
                <c:pt idx="2">
                  <c:v>78</c:v>
                </c:pt>
                <c:pt idx="3">
                  <c:v>3840</c:v>
                </c:pt>
              </c:numCache>
            </c:numRef>
          </c:val>
        </c:ser>
        <c:ser>
          <c:idx val="2"/>
          <c:order val="2"/>
          <c:tx>
            <c:v>Plienas</c:v>
          </c:tx>
          <c:spPr>
            <a:effectLst/>
          </c:spPr>
          <c:marker>
            <c:symbol val="none"/>
          </c:marker>
          <c:dLbls>
            <c:dLbl>
              <c:idx val="0"/>
              <c:layout>
                <c:manualLayout>
                  <c:x val="3.0555555555555575E-2"/>
                  <c:y val="0"/>
                </c:manualLayout>
              </c:layout>
              <c:tx>
                <c:rich>
                  <a:bodyPr/>
                  <a:lstStyle/>
                  <a:p>
                    <a:r>
                      <a:rPr lang="en-US"/>
                      <a:t>60</a:t>
                    </a:r>
                    <a:r>
                      <a:rPr lang="lt-LT"/>
                      <a:t>s</a:t>
                    </a:r>
                    <a:endParaRPr lang="en-US"/>
                  </a:p>
                </c:rich>
              </c:tx>
              <c:showVal val="1"/>
            </c:dLbl>
            <c:dLbl>
              <c:idx val="1"/>
              <c:layout>
                <c:manualLayout>
                  <c:x val="2.2222222222222247E-2"/>
                  <c:y val="-3.7037037037037056E-2"/>
                </c:manualLayout>
              </c:layout>
              <c:tx>
                <c:rich>
                  <a:bodyPr/>
                  <a:lstStyle/>
                  <a:p>
                    <a:r>
                      <a:rPr lang="en-US"/>
                      <a:t>540</a:t>
                    </a:r>
                    <a:r>
                      <a:rPr lang="lt-LT"/>
                      <a:t>s</a:t>
                    </a:r>
                    <a:endParaRPr lang="en-US"/>
                  </a:p>
                </c:rich>
              </c:tx>
              <c:showVal val="1"/>
            </c:dLbl>
            <c:dLbl>
              <c:idx val="2"/>
              <c:layout>
                <c:manualLayout>
                  <c:x val="-6.3888888888888884E-2"/>
                  <c:y val="-7.4074438611840251E-2"/>
                </c:manualLayout>
              </c:layout>
              <c:tx>
                <c:rich>
                  <a:bodyPr/>
                  <a:lstStyle/>
                  <a:p>
                    <a:r>
                      <a:rPr lang="en-US"/>
                      <a:t>1</a:t>
                    </a:r>
                    <a:r>
                      <a:rPr lang="lt-LT"/>
                      <a:t>200s</a:t>
                    </a:r>
                    <a:endParaRPr lang="en-US"/>
                  </a:p>
                </c:rich>
              </c:tx>
              <c:showVal val="1"/>
            </c:dLbl>
            <c:dLbl>
              <c:idx val="3"/>
              <c:tx>
                <c:rich>
                  <a:bodyPr/>
                  <a:lstStyle/>
                  <a:p>
                    <a:r>
                      <a:rPr lang="lt-LT"/>
                      <a:t>4800s</a:t>
                    </a:r>
                    <a:endParaRPr lang="en-US"/>
                  </a:p>
                </c:rich>
              </c:tx>
              <c:showVal val="1"/>
            </c:dLbl>
            <c:showVal val="1"/>
          </c:dLbls>
          <c:val>
            <c:numRef>
              <c:f>Sheet1!$D$3:$D$6</c:f>
              <c:numCache>
                <c:formatCode>General</c:formatCode>
                <c:ptCount val="4"/>
                <c:pt idx="0">
                  <c:v>60</c:v>
                </c:pt>
                <c:pt idx="1">
                  <c:v>540</c:v>
                </c:pt>
                <c:pt idx="2">
                  <c:v>1200</c:v>
                </c:pt>
                <c:pt idx="3">
                  <c:v>4800</c:v>
                </c:pt>
              </c:numCache>
            </c:numRef>
          </c:val>
        </c:ser>
        <c:dLbls>
          <c:showVal val="1"/>
        </c:dLbls>
        <c:marker val="1"/>
        <c:axId val="70924160"/>
        <c:axId val="70963200"/>
      </c:lineChart>
      <c:catAx>
        <c:axId val="70924160"/>
        <c:scaling>
          <c:orientation val="minMax"/>
        </c:scaling>
        <c:axPos val="b"/>
        <c:title>
          <c:tx>
            <c:rich>
              <a:bodyPr rot="0" vert="horz"/>
              <a:lstStyle/>
              <a:p>
                <a:pPr>
                  <a:defRPr sz="1400"/>
                </a:pPr>
                <a:r>
                  <a:rPr lang="lt-LT" sz="1400"/>
                  <a:t>Rutuliukų sk.</a:t>
                </a:r>
                <a:endParaRPr lang="en-US" sz="1400"/>
              </a:p>
            </c:rich>
          </c:tx>
          <c:spPr>
            <a:noFill/>
            <a:ln>
              <a:noFill/>
            </a:ln>
            <a:effectLst/>
          </c:spPr>
        </c:title>
        <c:maj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lt-LT"/>
          </a:p>
        </c:txPr>
        <c:crossAx val="70963200"/>
        <c:crosses val="autoZero"/>
        <c:auto val="1"/>
        <c:lblAlgn val="ctr"/>
        <c:lblOffset val="100"/>
      </c:catAx>
      <c:valAx>
        <c:axId val="70963200"/>
        <c:scaling>
          <c:orientation val="minMax"/>
        </c:scaling>
        <c:axPos val="l"/>
        <c:majorGridlines>
          <c:spPr>
            <a:ln w="9525" cap="flat" cmpd="sng" algn="ctr">
              <a:solidFill>
                <a:schemeClr val="tx1">
                  <a:lumMod val="15000"/>
                  <a:lumOff val="85000"/>
                </a:schemeClr>
              </a:solidFill>
              <a:round/>
            </a:ln>
            <a:effectLst/>
          </c:spPr>
        </c:majorGridlines>
        <c:title>
          <c:tx>
            <c:rich>
              <a:bodyPr rot="-5400000" vert="horz"/>
              <a:lstStyle/>
              <a:p>
                <a:pPr>
                  <a:defRPr sz="1400"/>
                </a:pPr>
                <a:r>
                  <a:rPr lang="lt-LT" sz="1400"/>
                  <a:t>Laikas</a:t>
                </a:r>
                <a:endParaRPr lang="en-US" sz="1400"/>
              </a:p>
            </c:rich>
          </c:tx>
          <c:spPr>
            <a:noFill/>
            <a:ln>
              <a:noFill/>
            </a:ln>
            <a:effectLst/>
          </c:spPr>
        </c:title>
        <c:numFmt formatCode="General" sourceLinked="1"/>
        <c:majorTickMark val="none"/>
        <c:tickLblPos val="nextTo"/>
        <c:spPr>
          <a:noFill/>
          <a:ln>
            <a:noFill/>
          </a:ln>
          <a:effectLst/>
        </c:spPr>
        <c:txPr>
          <a:bodyPr rot="-60000000" vert="horz"/>
          <a:lstStyle/>
          <a:p>
            <a:pPr>
              <a:defRPr/>
            </a:pPr>
            <a:endParaRPr lang="lt-LT"/>
          </a:p>
        </c:txPr>
        <c:crossAx val="70924160"/>
        <c:crosses val="autoZero"/>
        <c:crossBetween val="between"/>
      </c:valAx>
      <c:spPr>
        <a:noFill/>
        <a:ln>
          <a:noFill/>
        </a:ln>
        <a:effectLst/>
      </c:spPr>
    </c:plotArea>
    <c:legend>
      <c:legendPos val="t"/>
      <c:overlay val="1"/>
      <c:spPr>
        <a:noFill/>
        <a:ln>
          <a:noFill/>
        </a:ln>
        <a:effectLst/>
      </c:spPr>
      <c:txPr>
        <a:bodyPr rot="0" vert="horz"/>
        <a:lstStyle/>
        <a:p>
          <a:pPr>
            <a:defRPr sz="1200"/>
          </a:pPr>
          <a:endParaRPr lang="lt-LT"/>
        </a:p>
      </c:txPr>
    </c:legend>
    <c:plotVisOnly val="1"/>
    <c:dispBlanksAs val="gap"/>
  </c:chart>
  <c:spPr>
    <a:gradFill rotWithShape="1">
      <a:gsLst>
        <a:gs pos="20000">
          <a:schemeClr val="dk1">
            <a:tint val="9000"/>
          </a:schemeClr>
        </a:gs>
        <a:gs pos="100000">
          <a:schemeClr val="dk1">
            <a:tint val="70000"/>
            <a:satMod val="100000"/>
          </a:schemeClr>
        </a:gs>
      </a:gsLst>
      <a:path path="circle">
        <a:fillToRect l="-15000" t="-15000" r="115000" b="115000"/>
      </a:path>
    </a:gradFill>
    <a:ln w="9525" cap="flat" cmpd="sng" algn="ctr">
      <a:solidFill>
        <a:schemeClr val="dk1">
          <a:shade val="48000"/>
          <a:satMod val="110000"/>
        </a:schemeClr>
      </a:solidFill>
      <a:prstDash val="solid"/>
    </a:ln>
    <a:effectLst>
      <a:outerShdw blurRad="130000" dist="101600" dir="2700000" algn="tl" rotWithShape="0">
        <a:srgbClr val="000000">
          <a:alpha val="35000"/>
        </a:srgbClr>
      </a:outerShdw>
    </a:effectLst>
  </c:spPr>
  <c:txPr>
    <a:bodyPr/>
    <a:lstStyle/>
    <a:p>
      <a:pPr>
        <a:defRPr>
          <a:solidFill>
            <a:schemeClr val="dk1"/>
          </a:solidFill>
          <a:latin typeface="+mn-lt"/>
          <a:ea typeface="+mn-ea"/>
          <a:cs typeface="+mn-cs"/>
        </a:defRPr>
      </a:pPr>
      <a:endParaRPr lang="lt-LT"/>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1C5906-DE85-468D-8913-C8E2D2EA78EE}" type="datetimeFigureOut">
              <a:rPr lang="lt-LT" smtClean="0"/>
              <a:pPr/>
              <a:t>2017.04.09</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60CCC3-E0D8-48EE-B2FC-E59022E3BFB4}" type="slidenum">
              <a:rPr lang="lt-LT" smtClean="0"/>
              <a:pPr/>
              <a:t>‹#›</a:t>
            </a:fld>
            <a:endParaRPr lang="lt-LT"/>
          </a:p>
        </p:txBody>
      </p:sp>
    </p:spTree>
    <p:extLst>
      <p:ext uri="{BB962C8B-B14F-4D97-AF65-F5344CB8AC3E}">
        <p14:creationId xmlns="" xmlns:p14="http://schemas.microsoft.com/office/powerpoint/2010/main" val="368550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4CBEAF9-9E58-4CC8-A6FF-6DD8A58DEEA4}" type="datetimeFigureOut">
              <a:rPr lang="en-US" smtClean="0"/>
              <a:pPr/>
              <a:t>4/9/2017</a:t>
            </a:fld>
            <a:endParaRPr lang="en-US"/>
          </a:p>
        </p:txBody>
      </p:sp>
      <p:sp>
        <p:nvSpPr>
          <p:cNvPr id="17" name="Footer Placeholder 16"/>
          <p:cNvSpPr>
            <a:spLocks noGrp="1"/>
          </p:cNvSpPr>
          <p:nvPr>
            <p:ph type="ftr" sz="quarter" idx="11"/>
          </p:nvPr>
        </p:nvSpPr>
        <p:spPr/>
        <p:txBody>
          <a:bodyPr/>
          <a:lstStyle/>
          <a:p>
            <a:endParaRPr kumimoji="0" lang="en-US"/>
          </a:p>
        </p:txBody>
      </p:sp>
      <p:sp>
        <p:nvSpPr>
          <p:cNvPr id="29" name="Slide Number Placeholder 28"/>
          <p:cNvSpPr>
            <a:spLocks noGrp="1"/>
          </p:cNvSpPr>
          <p:nvPr>
            <p:ph type="sldNum" sz="quarter" idx="12"/>
          </p:nvPr>
        </p:nvSpPr>
        <p:spPr/>
        <p:txBody>
          <a:bodyPr/>
          <a:lstStyle/>
          <a:p>
            <a:fld id="{CA15C064-DD44-4CAC-873E-2D1F54821676}" type="slidenum">
              <a:rPr kumimoji="0" lang="en-US" smtClean="0"/>
              <a:pPr/>
              <a:t>‹#›</a:t>
            </a:fld>
            <a:endParaRPr kumimoji="0"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dirty="0"/>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4CBEAF9-9E58-4CC8-A6FF-6DD8A58DEEA4}"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7924800" y="6416675"/>
            <a:ext cx="762000" cy="365125"/>
          </a:xfrm>
        </p:spPr>
        <p:txBody>
          <a:bodyPr/>
          <a:lstStyle/>
          <a:p>
            <a:fld id="{CA15C064-DD44-4CAC-873E-2D1F54821676}"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CBEAF9-9E58-4CC8-A6FF-6DD8A58DEEA4}"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85FE031-1C8B-4ECC-A578-F8D9814F244B}" type="datetimeFigureOut">
              <a:rPr lang="lt-LT" smtClean="0"/>
              <a:pPr/>
              <a:t>2017.04.09</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788AF9ED-656C-485B-B1FA-B6126168E05C}" type="slidenum">
              <a:rPr lang="lt-LT" smtClean="0"/>
              <a:pPr/>
              <a:t>‹#›</a:t>
            </a:fld>
            <a:endParaRPr lang="lt-LT"/>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85FE031-1C8B-4ECC-A578-F8D9814F244B}" type="datetimeFigureOut">
              <a:rPr lang="lt-LT" smtClean="0"/>
              <a:pPr/>
              <a:t>2017.04.09</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788AF9ED-656C-485B-B1FA-B6126168E05C}" type="slidenum">
              <a:rPr lang="lt-LT" smtClean="0"/>
              <a:pPr/>
              <a:t>‹#›</a:t>
            </a:fld>
            <a:endParaRPr lang="lt-LT"/>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BEAF9-9E58-4CC8-A6FF-6DD8A58DEEA4}" type="datetimeFigureOut">
              <a:rPr lang="en-US" smtClean="0"/>
              <a:pPr/>
              <a:t>4/9/2017</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4CBEAF9-9E58-4CC8-A6FF-6DD8A58DEEA4}"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kumimoji="0" lang="en-US" dirty="0"/>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4CBEAF9-9E58-4CC8-A6FF-6DD8A58DEEA4}" type="datetimeFigureOut">
              <a:rPr lang="en-US" smtClean="0"/>
              <a:pPr/>
              <a:t>4/9/2017</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4CBEAF9-9E58-4CC8-A6FF-6DD8A58DEEA4}" type="datetimeFigureOut">
              <a:rPr lang="en-US" smtClean="0"/>
              <a:pPr/>
              <a:t>4/9/2017</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CA15C064-DD44-4CAC-873E-2D1F54821676}" type="slidenum">
              <a:rPr kumimoji="0" lang="en-US" smtClean="0"/>
              <a:pPr/>
              <a:t>‹#›</a:t>
            </a:fld>
            <a:endParaRPr kumimoji="0" lang="en-U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lgn="l" eaLnBrk="1" latinLnBrk="0" hangingPunct="1"/>
            <a:fld id="{74CBEAF9-9E58-4CC8-A6FF-6DD8A58DEEA4}" type="datetimeFigureOut">
              <a:rPr lang="en-US" smtClean="0"/>
              <a:pPr algn="l" eaLnBrk="1" latinLnBrk="0" hangingPunct="1"/>
              <a:t>4/9/2017</a:t>
            </a:fld>
            <a:endParaRPr lang="en-US" dirty="0">
              <a:solidFill>
                <a:schemeClr val="accent1">
                  <a:shade val="75000"/>
                </a:scheme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lgn="r" eaLnBrk="1" latinLnBrk="0" hangingPunct="1"/>
            <a:endParaRPr kumimoji="0" lang="en-US" dirty="0">
              <a:solidFill>
                <a:schemeClr val="accent1">
                  <a:shade val="75000"/>
                </a:scheme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A15C064-DD44-4CAC-873E-2D1F54821676}" type="slidenum">
              <a:rPr kumimoji="0" lang="en-US" smtClean="0"/>
              <a:pPr/>
              <a:t>‹#›</a:t>
            </a:fld>
            <a:endParaRPr kumimoji="0" lang="en-US" dirty="0">
              <a:solidFill>
                <a:schemeClr val="accent1">
                  <a:shade val="75000"/>
                </a:schemeClr>
              </a:solidFill>
            </a:endParaRPr>
          </a:p>
        </p:txBody>
      </p:sp>
    </p:spTree>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ransition>
    <p:dissolve/>
  </p:transition>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lt.wikipedia.org/wiki/%C5%A0iluminis_laidumas"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764704"/>
            <a:ext cx="8229600" cy="1828800"/>
          </a:xfrm>
        </p:spPr>
        <p:txBody>
          <a:bodyPr/>
          <a:lstStyle/>
          <a:p>
            <a:r>
              <a:rPr lang="lt-LT" sz="5400" i="1"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Šilumos</a:t>
            </a:r>
            <a:r>
              <a:rPr lang="lt-LT" i="1" dirty="0" smtClean="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 laidumas</a:t>
            </a:r>
            <a:endParaRPr lang="lt-LT" i="1"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a:xfrm>
            <a:off x="2483768" y="4149080"/>
            <a:ext cx="6440760" cy="1969510"/>
          </a:xfrm>
        </p:spPr>
        <p:txBody>
          <a:bodyPr>
            <a:normAutofit fontScale="92500" lnSpcReduction="10000"/>
          </a:bodyPr>
          <a:lstStyle/>
          <a:p>
            <a:r>
              <a:rPr lang="lt-LT" dirty="0" smtClean="0"/>
              <a:t>Kuršėnų Lauryno Ivinskio gimnazija</a:t>
            </a:r>
            <a:endParaRPr lang="lt-LT" sz="2400" dirty="0" smtClean="0"/>
          </a:p>
          <a:p>
            <a:r>
              <a:rPr lang="lt-LT" sz="2400" dirty="0" smtClean="0"/>
              <a:t>Domantas Jakas 1Gb, Kamilė Teresaitė 1Ga</a:t>
            </a:r>
          </a:p>
          <a:p>
            <a:endParaRPr lang="lt-LT" sz="2400" dirty="0"/>
          </a:p>
          <a:p>
            <a:r>
              <a:rPr lang="lt-LT" sz="2400" dirty="0" smtClean="0"/>
              <a:t>Mokytoja: Violeta Čibinskienė</a:t>
            </a:r>
          </a:p>
          <a:p>
            <a:r>
              <a:rPr lang="lt-LT" sz="2400" dirty="0" smtClean="0"/>
              <a:t>2017m.</a:t>
            </a:r>
            <a:endParaRPr lang="lt-LT" sz="2400" dirty="0"/>
          </a:p>
        </p:txBody>
      </p:sp>
    </p:spTree>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Turinys</a:t>
            </a:r>
            <a:endParaRPr lang="lt-LT" dirty="0">
              <a:solidFill>
                <a:schemeClr val="tx1">
                  <a:lumMod val="95000"/>
                </a:schemeClr>
              </a:solidFill>
            </a:endParaRPr>
          </a:p>
        </p:txBody>
      </p:sp>
      <p:sp>
        <p:nvSpPr>
          <p:cNvPr id="3" name="Content Placeholder 2"/>
          <p:cNvSpPr>
            <a:spLocks noGrp="1"/>
          </p:cNvSpPr>
          <p:nvPr>
            <p:ph idx="1"/>
          </p:nvPr>
        </p:nvSpPr>
        <p:spPr/>
        <p:txBody>
          <a:bodyPr>
            <a:normAutofit fontScale="92500"/>
          </a:bodyPr>
          <a:lstStyle/>
          <a:p>
            <a:r>
              <a:rPr lang="lt-LT" dirty="0" smtClean="0">
                <a:latin typeface="Times New Roman" pitchFamily="18" charset="0"/>
                <a:cs typeface="Times New Roman" pitchFamily="18" charset="0"/>
              </a:rPr>
              <a:t>Šilumos laidumas.....................................................3</a:t>
            </a:r>
          </a:p>
          <a:p>
            <a:r>
              <a:rPr lang="lt-LT" dirty="0">
                <a:latin typeface="Times New Roman" pitchFamily="18" charset="0"/>
                <a:cs typeface="Times New Roman" pitchFamily="18" charset="0"/>
              </a:rPr>
              <a:t>Kas lemia šilumos laidumą</a:t>
            </a:r>
            <a:r>
              <a:rPr lang="lt-LT" dirty="0" smtClean="0">
                <a:latin typeface="Times New Roman" pitchFamily="18" charset="0"/>
                <a:cs typeface="Times New Roman" pitchFamily="18" charset="0"/>
              </a:rPr>
              <a:t>?.....................................5</a:t>
            </a:r>
          </a:p>
          <a:p>
            <a:r>
              <a:rPr lang="lt-LT" dirty="0" smtClean="0">
                <a:latin typeface="Times New Roman" pitchFamily="18" charset="0"/>
                <a:cs typeface="Times New Roman" pitchFamily="18" charset="0"/>
              </a:rPr>
              <a:t>Šilumos laidininkai ir izoliatoriai.............................6</a:t>
            </a:r>
          </a:p>
          <a:p>
            <a:r>
              <a:rPr lang="lt-LT" dirty="0" smtClean="0">
                <a:latin typeface="Times New Roman" pitchFamily="18" charset="0"/>
                <a:cs typeface="Times New Roman" pitchFamily="18" charset="0"/>
              </a:rPr>
              <a:t>Šilumos laidumo reikšmė.......................................13</a:t>
            </a:r>
          </a:p>
          <a:p>
            <a:r>
              <a:rPr lang="lt-LT" dirty="0" smtClean="0">
                <a:latin typeface="Times New Roman" pitchFamily="18" charset="0"/>
                <a:cs typeface="Times New Roman" pitchFamily="18" charset="0"/>
              </a:rPr>
              <a:t>Teorinis testas.........................................................18 </a:t>
            </a:r>
          </a:p>
          <a:p>
            <a:r>
              <a:rPr lang="lt-LT" dirty="0" smtClean="0">
                <a:latin typeface="Times New Roman" pitchFamily="18" charset="0"/>
                <a:cs typeface="Times New Roman" pitchFamily="18" charset="0"/>
              </a:rPr>
              <a:t>Užduotys.................................................................29</a:t>
            </a:r>
          </a:p>
          <a:p>
            <a:r>
              <a:rPr lang="lt-LT" dirty="0" smtClean="0">
                <a:latin typeface="Times New Roman" pitchFamily="18" charset="0"/>
                <a:cs typeface="Times New Roman" pitchFamily="18" charset="0"/>
              </a:rPr>
              <a:t>Bandymas Nr.1.......................................................40</a:t>
            </a:r>
          </a:p>
          <a:p>
            <a:r>
              <a:rPr lang="lt-LT" dirty="0" smtClean="0">
                <a:latin typeface="Times New Roman" pitchFamily="18" charset="0"/>
                <a:cs typeface="Times New Roman" pitchFamily="18" charset="0"/>
              </a:rPr>
              <a:t>Bandymas Nr.2.......................................................48</a:t>
            </a:r>
          </a:p>
          <a:p>
            <a:r>
              <a:rPr lang="lt-LT" dirty="0" smtClean="0">
                <a:latin typeface="Times New Roman" pitchFamily="18" charset="0"/>
                <a:cs typeface="Times New Roman" pitchFamily="18" charset="0"/>
              </a:rPr>
              <a:t>Literatūra.................................................................56</a:t>
            </a:r>
            <a:br>
              <a:rPr lang="lt-LT" dirty="0" smtClean="0">
                <a:latin typeface="Times New Roman" pitchFamily="18" charset="0"/>
                <a:cs typeface="Times New Roman" pitchFamily="18" charset="0"/>
              </a:rPr>
            </a:br>
            <a:r>
              <a:rPr lang="lt-LT" dirty="0" smtClean="0">
                <a:latin typeface="Times New Roman" pitchFamily="18" charset="0"/>
                <a:cs typeface="Times New Roman" pitchFamily="18" charset="0"/>
              </a:rPr>
              <a:t> </a:t>
            </a:r>
          </a:p>
          <a:p>
            <a:endParaRPr lang="lt-LT" dirty="0" smtClean="0"/>
          </a:p>
          <a:p>
            <a:endParaRPr lang="lt-LT" dirty="0" smtClean="0"/>
          </a:p>
          <a:p>
            <a:endParaRPr lang="lt-LT" dirty="0" smtClean="0"/>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Šilumos laidumas</a:t>
            </a:r>
            <a:endParaRPr lang="lt-LT" dirty="0">
              <a:solidFill>
                <a:schemeClr val="tx1">
                  <a:lumMod val="95000"/>
                </a:schemeClr>
              </a:solidFill>
            </a:endParaRPr>
          </a:p>
        </p:txBody>
      </p:sp>
      <p:sp>
        <p:nvSpPr>
          <p:cNvPr id="3" name="Content Placeholder 2"/>
          <p:cNvSpPr>
            <a:spLocks noGrp="1"/>
          </p:cNvSpPr>
          <p:nvPr>
            <p:ph idx="1"/>
          </p:nvPr>
        </p:nvSpPr>
        <p:spPr/>
        <p:txBody>
          <a:bodyPr/>
          <a:lstStyle/>
          <a:p>
            <a:pPr marL="137160" indent="0">
              <a:buNone/>
            </a:pPr>
            <a:r>
              <a:rPr lang="lt-LT" b="1" dirty="0"/>
              <a:t>Šiluminis laidumas</a:t>
            </a:r>
            <a:r>
              <a:rPr lang="lt-LT" dirty="0"/>
              <a:t> (šiluminis laidis) – medžiagos savybė praleisti šilumą, t. y. termoizoliacinė medžiagos savybė. </a:t>
            </a:r>
          </a:p>
        </p:txBody>
      </p:sp>
      <p:pic>
        <p:nvPicPr>
          <p:cNvPr id="5122" name="Picture 2" descr="C:\Users\DOMANTAS\Desktop\200px-Et_baal.jpg"/>
          <p:cNvPicPr>
            <a:picLocks noChangeAspect="1" noChangeArrowheads="1"/>
          </p:cNvPicPr>
          <p:nvPr/>
        </p:nvPicPr>
        <p:blipFill>
          <a:blip r:embed="rId2" cstate="print"/>
          <a:srcRect/>
          <a:stretch>
            <a:fillRect/>
          </a:stretch>
        </p:blipFill>
        <p:spPr bwMode="auto">
          <a:xfrm>
            <a:off x="4211960" y="3212975"/>
            <a:ext cx="3760273" cy="3637863"/>
          </a:xfrm>
          <a:prstGeom prst="rect">
            <a:avLst/>
          </a:prstGeom>
          <a:noFill/>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smtClean="0">
                <a:solidFill>
                  <a:schemeClr val="tx1">
                    <a:lumMod val="95000"/>
                  </a:schemeClr>
                </a:solidFill>
              </a:rPr>
              <a:t>Šilumos laidumas</a:t>
            </a:r>
            <a:endParaRPr lang="lt-LT" dirty="0">
              <a:solidFill>
                <a:schemeClr val="tx1">
                  <a:lumMod val="95000"/>
                </a:schemeClr>
              </a:solidFill>
            </a:endParaRPr>
          </a:p>
        </p:txBody>
      </p:sp>
      <p:sp>
        <p:nvSpPr>
          <p:cNvPr id="4" name="Content Placeholder 3"/>
          <p:cNvSpPr>
            <a:spLocks noGrp="1"/>
          </p:cNvSpPr>
          <p:nvPr>
            <p:ph idx="1"/>
          </p:nvPr>
        </p:nvSpPr>
        <p:spPr/>
        <p:txBody>
          <a:bodyPr>
            <a:normAutofit/>
          </a:bodyPr>
          <a:lstStyle/>
          <a:p>
            <a:r>
              <a:rPr lang="lt-LT" dirty="0" smtClean="0"/>
              <a:t>Šiluma perduodama iš šiltesnių to paties kūno vietų į šaltesnes arba iš šiltesnių kūnų į susiliečiančius su jais šaltesnius kūnus.</a:t>
            </a:r>
          </a:p>
          <a:p>
            <a:r>
              <a:rPr lang="lt-LT" dirty="0"/>
              <a:t>Šiluma plinta kietaisiais kūnais, skysčiais ir dujomis</a:t>
            </a:r>
            <a:r>
              <a:rPr lang="lt-LT" dirty="0" smtClean="0"/>
              <a:t>.</a:t>
            </a:r>
            <a:endParaRPr lang="lt-LT" dirty="0"/>
          </a:p>
        </p:txBody>
      </p:sp>
      <p:pic>
        <p:nvPicPr>
          <p:cNvPr id="307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70922" y="3933056"/>
            <a:ext cx="3240360" cy="24271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Kas lemia šilumos laidumą?</a:t>
            </a:r>
            <a:endParaRPr lang="lt-LT" dirty="0">
              <a:solidFill>
                <a:schemeClr val="tx1">
                  <a:lumMod val="95000"/>
                </a:schemeClr>
              </a:solidFill>
            </a:endParaRPr>
          </a:p>
        </p:txBody>
      </p:sp>
      <p:sp>
        <p:nvSpPr>
          <p:cNvPr id="3" name="Content Placeholder 2"/>
          <p:cNvSpPr>
            <a:spLocks noGrp="1"/>
          </p:cNvSpPr>
          <p:nvPr>
            <p:ph idx="1"/>
          </p:nvPr>
        </p:nvSpPr>
        <p:spPr/>
        <p:txBody>
          <a:bodyPr/>
          <a:lstStyle/>
          <a:p>
            <a:pPr marL="137160" indent="0">
              <a:buNone/>
            </a:pPr>
            <a:r>
              <a:rPr lang="lt-LT" dirty="0" smtClean="0"/>
              <a:t>Kodėl vienos medžiagos yra laidžios šilumai, o kitos – ne? Tai galima paaiškinti remiantis vidine medžiagų sandara. Metalai yra geri šilumos laidininkai, nes juose daug laisvųjų elektronų. Kaitinant metalą, laisvųjų elektronų kinetinė energija didėja, todėl,greitai judėdami metalu, jie sparčiau perduoda energiją metalo atomams (jonams).</a:t>
            </a:r>
            <a:endParaRPr lang="lt-LT" dirty="0"/>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88224" y="4626968"/>
            <a:ext cx="2176463" cy="2200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lt-LT" dirty="0" smtClean="0">
                <a:solidFill>
                  <a:schemeClr val="tx1">
                    <a:lumMod val="95000"/>
                  </a:schemeClr>
                </a:solidFill>
              </a:rPr>
              <a:t>Šilumos laidininkai ir izoliatoriai</a:t>
            </a:r>
            <a:endParaRPr lang="lt-LT" dirty="0">
              <a:solidFill>
                <a:schemeClr val="tx1">
                  <a:lumMod val="95000"/>
                </a:schemeClr>
              </a:solidFill>
            </a:endParaRPr>
          </a:p>
        </p:txBody>
      </p:sp>
      <p:sp>
        <p:nvSpPr>
          <p:cNvPr id="3" name="Content Placeholder 2"/>
          <p:cNvSpPr>
            <a:spLocks noGrp="1"/>
          </p:cNvSpPr>
          <p:nvPr>
            <p:ph idx="1"/>
          </p:nvPr>
        </p:nvSpPr>
        <p:spPr/>
        <p:txBody>
          <a:bodyPr>
            <a:normAutofit/>
          </a:bodyPr>
          <a:lstStyle/>
          <a:p>
            <a:pPr marL="137160" indent="0">
              <a:buNone/>
            </a:pPr>
            <a:r>
              <a:rPr lang="lt-LT" dirty="0" smtClean="0"/>
              <a:t>Įvairiomis medžiagomis šiluma sklinda nevienodai: vienomis – greičiau, kitomis – lėčiau, dar kitomis beveik visai nesklinda. </a:t>
            </a:r>
          </a:p>
          <a:p>
            <a:pPr marL="137160" indent="0">
              <a:buNone/>
            </a:pPr>
            <a:r>
              <a:rPr lang="lt-LT" dirty="0" smtClean="0"/>
              <a:t>Pagal tai medžiagos skirtomos į </a:t>
            </a:r>
            <a:r>
              <a:rPr lang="lt-LT" i="1" dirty="0" smtClean="0"/>
              <a:t>šilumos laidininkus</a:t>
            </a:r>
            <a:r>
              <a:rPr lang="lt-LT" dirty="0" smtClean="0"/>
              <a:t> ir </a:t>
            </a:r>
            <a:r>
              <a:rPr lang="lt-LT" i="1" dirty="0" smtClean="0"/>
              <a:t>izoliatorius</a:t>
            </a:r>
            <a:r>
              <a:rPr lang="lt-LT" dirty="0" smtClean="0"/>
              <a:t>.</a:t>
            </a:r>
          </a:p>
        </p:txBody>
      </p:sp>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220072" y="3933056"/>
            <a:ext cx="3556852" cy="27089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11560" y="3959880"/>
            <a:ext cx="3672408" cy="26820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a:xfrm>
            <a:off x="251520" y="1600200"/>
            <a:ext cx="8435280" cy="4709160"/>
          </a:xfrm>
        </p:spPr>
        <p:txBody>
          <a:bodyPr/>
          <a:lstStyle/>
          <a:p>
            <a:pPr>
              <a:buNone/>
            </a:pPr>
            <a:r>
              <a:rPr lang="lt-LT" dirty="0" smtClean="0"/>
              <a:t>    Šilumos </a:t>
            </a:r>
            <a:r>
              <a:rPr lang="lt-LT" dirty="0"/>
              <a:t>laidininkai – medžiagos, kurios </a:t>
            </a:r>
            <a:r>
              <a:rPr lang="lt-LT" dirty="0" smtClean="0"/>
              <a:t>gerai praleidžia šilumą. Nuo </a:t>
            </a:r>
            <a:r>
              <a:rPr lang="lt-LT" dirty="0"/>
              <a:t>karštos arbatos įšyla ir metalinio šaukštelio kotelis, nes metalais šiluma plinta greitai. Todėl metalai laikomi gerais šilumos laidininkais. </a:t>
            </a:r>
          </a:p>
        </p:txBody>
      </p:sp>
      <p:pic>
        <p:nvPicPr>
          <p:cNvPr id="4099"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08104" y="3496320"/>
            <a:ext cx="3361680" cy="33616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a:xfrm>
            <a:off x="457200" y="1600200"/>
            <a:ext cx="8795320" cy="4709160"/>
          </a:xfrm>
        </p:spPr>
        <p:txBody>
          <a:bodyPr/>
          <a:lstStyle/>
          <a:p>
            <a:pPr marL="137160" indent="0">
              <a:buNone/>
            </a:pPr>
            <a:r>
              <a:rPr lang="lt-LT" dirty="0" smtClean="0"/>
              <a:t>Paimkime bet kokią metalinę monetą pirštų galiukais ir šildykime ją iš kitos pusės. Po kurio laiko visa moneta įkais ir jos nebegalėsime nulaikyti. (Metalas labai geras šilumos laidininkas)</a:t>
            </a:r>
            <a:endParaRPr lang="lt-LT" dirty="0"/>
          </a:p>
        </p:txBody>
      </p:sp>
      <p:pic>
        <p:nvPicPr>
          <p:cNvPr id="1026" name="Picture 2" descr="Vaizdo rezultatas pagal užklausą „coin in fire“"/>
          <p:cNvPicPr>
            <a:picLocks noChangeAspect="1" noChangeArrowheads="1"/>
          </p:cNvPicPr>
          <p:nvPr/>
        </p:nvPicPr>
        <p:blipFill>
          <a:blip r:embed="rId2" cstate="print"/>
          <a:srcRect/>
          <a:stretch>
            <a:fillRect/>
          </a:stretch>
        </p:blipFill>
        <p:spPr bwMode="auto">
          <a:xfrm>
            <a:off x="3491880" y="3645024"/>
            <a:ext cx="3581400" cy="2971801"/>
          </a:xfrm>
          <a:prstGeom prst="rect">
            <a:avLst/>
          </a:prstGeom>
          <a:noFill/>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p:txBody>
          <a:bodyPr>
            <a:normAutofit/>
          </a:bodyPr>
          <a:lstStyle/>
          <a:p>
            <a:pPr marL="137160" indent="0">
              <a:buNone/>
            </a:pPr>
            <a:r>
              <a:rPr lang="lt-LT" dirty="0" smtClean="0"/>
              <a:t>Įmerktas į arbatą šaukštelis sušyla, nes metalas yra geras šilumos laidininkas. </a:t>
            </a:r>
            <a:endParaRPr lang="lt-LT" dirty="0"/>
          </a:p>
        </p:txBody>
      </p:sp>
      <p:pic>
        <p:nvPicPr>
          <p:cNvPr id="4098" name="Picture 2" descr="C:\Users\DOMANTAS\Desktop\958675854-teaspoon-cafe-au-lait-saccharose-adding.jpg"/>
          <p:cNvPicPr>
            <a:picLocks noChangeAspect="1" noChangeArrowheads="1"/>
          </p:cNvPicPr>
          <p:nvPr/>
        </p:nvPicPr>
        <p:blipFill>
          <a:blip r:embed="rId2" cstate="print"/>
          <a:srcRect/>
          <a:stretch>
            <a:fillRect/>
          </a:stretch>
        </p:blipFill>
        <p:spPr bwMode="auto">
          <a:xfrm rot="21307857">
            <a:off x="3275856" y="3068960"/>
            <a:ext cx="4572000" cy="2571750"/>
          </a:xfrm>
          <a:prstGeom prst="rect">
            <a:avLst/>
          </a:prstGeom>
          <a:noFill/>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p:txBody>
          <a:bodyPr/>
          <a:lstStyle/>
          <a:p>
            <a:pPr marL="137160" indent="0">
              <a:buNone/>
            </a:pPr>
            <a:r>
              <a:rPr lang="lt-LT" dirty="0" smtClean="0"/>
              <a:t>Medžiagos, kurios blogai </a:t>
            </a:r>
            <a:r>
              <a:rPr lang="lt-LT" dirty="0"/>
              <a:t>praleidžia </a:t>
            </a:r>
            <a:r>
              <a:rPr lang="lt-LT" dirty="0" smtClean="0"/>
              <a:t>šilumą, vadinamos izoliatoriais.  Kuo</a:t>
            </a:r>
            <a:r>
              <a:rPr lang="lt-LT" dirty="0"/>
              <a:t> šilumos laidumas mažesnis, tuo geresnė </a:t>
            </a:r>
            <a:r>
              <a:rPr lang="lt-LT" dirty="0" smtClean="0"/>
              <a:t>termoizoliacija. Labiausiai termoizoliacijai tinka: mediena (ąžuolo), vilna, veltinis, stiklo vata, polistirolas.</a:t>
            </a:r>
            <a:endParaRPr lang="lt-LT" dirty="0"/>
          </a:p>
        </p:txBody>
      </p:sp>
      <p:pic>
        <p:nvPicPr>
          <p:cNvPr id="6146" name="Picture 2" descr="C:\Users\DOMANTAS\Pictures\1024.jpg"/>
          <p:cNvPicPr>
            <a:picLocks noChangeAspect="1" noChangeArrowheads="1"/>
          </p:cNvPicPr>
          <p:nvPr/>
        </p:nvPicPr>
        <p:blipFill>
          <a:blip r:embed="rId2" cstate="print"/>
          <a:srcRect/>
          <a:stretch>
            <a:fillRect/>
          </a:stretch>
        </p:blipFill>
        <p:spPr bwMode="auto">
          <a:xfrm rot="741117">
            <a:off x="4971213" y="4240599"/>
            <a:ext cx="2955709" cy="1970473"/>
          </a:xfrm>
          <a:prstGeom prst="rect">
            <a:avLst/>
          </a:prstGeom>
          <a:noFill/>
        </p:spPr>
      </p:pic>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20059869">
            <a:off x="760550" y="4254287"/>
            <a:ext cx="2590800" cy="1943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a:xfrm>
            <a:off x="179512" y="980728"/>
            <a:ext cx="8373616" cy="4709160"/>
          </a:xfrm>
        </p:spPr>
        <p:txBody>
          <a:bodyPr>
            <a:normAutofit fontScale="92500" lnSpcReduction="10000"/>
          </a:bodyPr>
          <a:lstStyle/>
          <a:p>
            <a:pPr marL="137160" indent="0">
              <a:buNone/>
            </a:pPr>
            <a:r>
              <a:rPr lang="lt-LT" dirty="0"/>
              <a:t>Palietus ranka metalinę durų rankeną atrodo, kad ji yra daug šaltesnė negu medinės durys. Jų temperatūra tikrai vienoda, nes ir duris, ir rankeną supa kambario oras. Kambario oras yra maždaug 20 °C, o mūsų kūno temperatūra 37 °C. Šiltesni kūnai visada perduoda šilumą šaltesniems. Palietus ranka duris ar rankeną, rankos oda netenka šilumos. Kadangi mediena šilumą praleidžia 600 kartų blogiau negu metalas, tai rankos temperatūra išlieka maždaug tokia pati. Palietus metalą, rankos temperatūra staiga nukrinta, mes jaučiame vėsą, nes „nutekėjo“ daug mūsų rankos šilumos.</a:t>
            </a:r>
          </a:p>
        </p:txBody>
      </p:sp>
      <p:pic>
        <p:nvPicPr>
          <p:cNvPr id="14338" name="Picture 2" descr="Susijęs vaizdas"/>
          <p:cNvPicPr>
            <a:picLocks noChangeAspect="1" noChangeArrowheads="1"/>
          </p:cNvPicPr>
          <p:nvPr/>
        </p:nvPicPr>
        <p:blipFill>
          <a:blip r:embed="rId2" cstate="print"/>
          <a:srcRect/>
          <a:stretch>
            <a:fillRect/>
          </a:stretch>
        </p:blipFill>
        <p:spPr bwMode="auto">
          <a:xfrm>
            <a:off x="5796136" y="4941168"/>
            <a:ext cx="3120619" cy="2135883"/>
          </a:xfrm>
          <a:prstGeom prst="rect">
            <a:avLst/>
          </a:prstGeom>
          <a:noFill/>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1143000"/>
          </a:xfrm>
        </p:spPr>
        <p:txBody>
          <a:bodyPr>
            <a:normAutofit fontScale="90000"/>
          </a:bodyPr>
          <a:lstStyle/>
          <a:p>
            <a:r>
              <a:rPr lang="lt-LT" dirty="0">
                <a:solidFill>
                  <a:schemeClr val="tx1">
                    <a:lumMod val="95000"/>
                  </a:schemeClr>
                </a:solidFill>
              </a:rPr>
              <a:t>Šilumos laidininkai ir izoliatoriai</a:t>
            </a:r>
            <a:endParaRPr lang="lt-LT" dirty="0"/>
          </a:p>
        </p:txBody>
      </p:sp>
      <p:sp>
        <p:nvSpPr>
          <p:cNvPr id="3" name="Content Placeholder 2"/>
          <p:cNvSpPr>
            <a:spLocks noGrp="1"/>
          </p:cNvSpPr>
          <p:nvPr>
            <p:ph idx="1"/>
          </p:nvPr>
        </p:nvSpPr>
        <p:spPr>
          <a:xfrm>
            <a:off x="323528" y="1052736"/>
            <a:ext cx="8229600" cy="4709160"/>
          </a:xfrm>
        </p:spPr>
        <p:txBody>
          <a:bodyPr/>
          <a:lstStyle/>
          <a:p>
            <a:pPr marL="137160" indent="0">
              <a:buNone/>
            </a:pPr>
            <a:r>
              <a:rPr lang="lt-LT" dirty="0" smtClean="0"/>
              <a:t>Kiek kartų įvairios medžiagos šilumą praleidžia geriau negu oras: </a:t>
            </a:r>
            <a:endParaRPr lang="lt-LT" dirty="0"/>
          </a:p>
        </p:txBody>
      </p:sp>
      <p:graphicFrame>
        <p:nvGraphicFramePr>
          <p:cNvPr id="5" name="Table 4"/>
          <p:cNvGraphicFramePr>
            <a:graphicFrameLocks noGrp="1"/>
          </p:cNvGraphicFramePr>
          <p:nvPr/>
        </p:nvGraphicFramePr>
        <p:xfrm>
          <a:off x="2267744" y="2060848"/>
          <a:ext cx="3960440" cy="4104452"/>
        </p:xfrm>
        <a:graphic>
          <a:graphicData uri="http://schemas.openxmlformats.org/drawingml/2006/table">
            <a:tbl>
              <a:tblPr firstRow="1" bandRow="1">
                <a:tableStyleId>{5C22544A-7EE6-4342-B048-85BDC9FD1C3A}</a:tableStyleId>
              </a:tblPr>
              <a:tblGrid>
                <a:gridCol w="2553308"/>
                <a:gridCol w="1407132"/>
              </a:tblGrid>
              <a:tr h="373132">
                <a:tc>
                  <a:txBody>
                    <a:bodyPr/>
                    <a:lstStyle/>
                    <a:p>
                      <a:r>
                        <a:rPr lang="lt-LT" sz="1800" b="0" dirty="0" smtClean="0">
                          <a:solidFill>
                            <a:schemeClr val="bg1"/>
                          </a:solidFill>
                          <a:latin typeface="Times New Roman" pitchFamily="18" charset="0"/>
                          <a:cs typeface="Times New Roman" pitchFamily="18" charset="0"/>
                        </a:rPr>
                        <a:t>Vakumas(tuštuma)</a:t>
                      </a:r>
                      <a:endParaRPr lang="lt-LT" sz="1800" b="0" dirty="0">
                        <a:solidFill>
                          <a:schemeClr val="bg1"/>
                        </a:solidFill>
                        <a:latin typeface="Times New Roman" pitchFamily="18" charset="0"/>
                        <a:cs typeface="Times New Roman" pitchFamily="18" charset="0"/>
                      </a:endParaRPr>
                    </a:p>
                  </a:txBody>
                  <a:tcPr>
                    <a:solidFill>
                      <a:schemeClr val="accent1">
                        <a:lumMod val="20000"/>
                        <a:lumOff val="80000"/>
                      </a:schemeClr>
                    </a:solidFill>
                  </a:tcPr>
                </a:tc>
                <a:tc>
                  <a:txBody>
                    <a:bodyPr/>
                    <a:lstStyle/>
                    <a:p>
                      <a:r>
                        <a:rPr lang="lt-LT" sz="1800" b="0" dirty="0" smtClean="0">
                          <a:solidFill>
                            <a:schemeClr val="bg1"/>
                          </a:solidFill>
                          <a:latin typeface="Times New Roman" pitchFamily="18" charset="0"/>
                          <a:cs typeface="Times New Roman" pitchFamily="18" charset="0"/>
                        </a:rPr>
                        <a:t>0,0</a:t>
                      </a:r>
                      <a:endParaRPr lang="lt-LT" sz="1800" b="0" dirty="0">
                        <a:solidFill>
                          <a:schemeClr val="bg1"/>
                        </a:solidFill>
                        <a:latin typeface="Times New Roman" pitchFamily="18" charset="0"/>
                        <a:cs typeface="Times New Roman" pitchFamily="18" charset="0"/>
                      </a:endParaRPr>
                    </a:p>
                  </a:txBody>
                  <a:tcPr>
                    <a:solidFill>
                      <a:schemeClr val="accent1">
                        <a:lumMod val="20000"/>
                        <a:lumOff val="80000"/>
                      </a:schemeClr>
                    </a:solidFill>
                  </a:tcPr>
                </a:tc>
              </a:tr>
              <a:tr h="373132">
                <a:tc>
                  <a:txBody>
                    <a:bodyPr/>
                    <a:lstStyle/>
                    <a:p>
                      <a:r>
                        <a:rPr lang="lt-LT" sz="1800" b="1" dirty="0" smtClean="0">
                          <a:solidFill>
                            <a:schemeClr val="tx1"/>
                          </a:solidFill>
                          <a:latin typeface="Times New Roman" pitchFamily="18" charset="0"/>
                          <a:cs typeface="Times New Roman" pitchFamily="18" charset="0"/>
                        </a:rPr>
                        <a:t>Oras</a:t>
                      </a:r>
                      <a:endParaRPr lang="lt-LT" sz="1800" b="1" dirty="0">
                        <a:solidFill>
                          <a:schemeClr val="tx1"/>
                        </a:solidFill>
                        <a:latin typeface="Times New Roman" pitchFamily="18" charset="0"/>
                        <a:cs typeface="Times New Roman" pitchFamily="18" charset="0"/>
                      </a:endParaRPr>
                    </a:p>
                  </a:txBody>
                  <a:tcPr>
                    <a:solidFill>
                      <a:schemeClr val="accent1">
                        <a:lumMod val="75000"/>
                      </a:schemeClr>
                    </a:solidFill>
                  </a:tcPr>
                </a:tc>
                <a:tc>
                  <a:txBody>
                    <a:bodyPr/>
                    <a:lstStyle/>
                    <a:p>
                      <a:r>
                        <a:rPr lang="lt-LT" sz="1800" b="1" dirty="0" smtClean="0">
                          <a:solidFill>
                            <a:schemeClr val="tx1"/>
                          </a:solidFill>
                          <a:latin typeface="Times New Roman" pitchFamily="18" charset="0"/>
                          <a:cs typeface="Times New Roman" pitchFamily="18" charset="0"/>
                        </a:rPr>
                        <a:t>1,0</a:t>
                      </a:r>
                      <a:endParaRPr lang="lt-LT" sz="1800" b="1" dirty="0">
                        <a:solidFill>
                          <a:schemeClr val="tx1"/>
                        </a:solidFill>
                        <a:latin typeface="Times New Roman" pitchFamily="18" charset="0"/>
                        <a:cs typeface="Times New Roman" pitchFamily="18" charset="0"/>
                      </a:endParaRPr>
                    </a:p>
                  </a:txBody>
                  <a:tcPr>
                    <a:solidFill>
                      <a:schemeClr val="accent1">
                        <a:lumMod val="75000"/>
                      </a:schemeClr>
                    </a:solidFill>
                  </a:tcPr>
                </a:tc>
              </a:tr>
              <a:tr h="373132">
                <a:tc>
                  <a:txBody>
                    <a:bodyPr/>
                    <a:lstStyle/>
                    <a:p>
                      <a:r>
                        <a:rPr lang="lt-LT" sz="1800" dirty="0" smtClean="0">
                          <a:latin typeface="Times New Roman" pitchFamily="18" charset="0"/>
                          <a:cs typeface="Times New Roman" pitchFamily="18" charset="0"/>
                        </a:rPr>
                        <a:t>Stiklo vata</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2,0</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Popierius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5,4</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Medis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9,0</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Vanduo</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23</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Stiklas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32</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Geležis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2000</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Aliuminis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9100</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Varis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15000</a:t>
                      </a:r>
                      <a:endParaRPr lang="lt-LT" sz="1800" dirty="0">
                        <a:latin typeface="Times New Roman" pitchFamily="18" charset="0"/>
                        <a:cs typeface="Times New Roman" pitchFamily="18" charset="0"/>
                      </a:endParaRPr>
                    </a:p>
                  </a:txBody>
                  <a:tcPr/>
                </a:tc>
              </a:tr>
              <a:tr h="373132">
                <a:tc>
                  <a:txBody>
                    <a:bodyPr/>
                    <a:lstStyle/>
                    <a:p>
                      <a:r>
                        <a:rPr lang="lt-LT" sz="1800" dirty="0" smtClean="0">
                          <a:latin typeface="Times New Roman" pitchFamily="18" charset="0"/>
                          <a:cs typeface="Times New Roman" pitchFamily="18" charset="0"/>
                        </a:rPr>
                        <a:t>Sidabras</a:t>
                      </a:r>
                      <a:endParaRPr lang="lt-LT" sz="1800" dirty="0">
                        <a:latin typeface="Times New Roman" pitchFamily="18" charset="0"/>
                        <a:cs typeface="Times New Roman" pitchFamily="18" charset="0"/>
                      </a:endParaRPr>
                    </a:p>
                  </a:txBody>
                  <a:tcPr/>
                </a:tc>
                <a:tc>
                  <a:txBody>
                    <a:bodyPr/>
                    <a:lstStyle/>
                    <a:p>
                      <a:r>
                        <a:rPr lang="lt-LT" sz="1800" dirty="0" smtClean="0">
                          <a:latin typeface="Times New Roman" pitchFamily="18" charset="0"/>
                          <a:cs typeface="Times New Roman" pitchFamily="18" charset="0"/>
                        </a:rPr>
                        <a:t>18000</a:t>
                      </a:r>
                      <a:endParaRPr lang="lt-LT" sz="1800" dirty="0">
                        <a:latin typeface="Times New Roman" pitchFamily="18" charset="0"/>
                        <a:cs typeface="Times New Roman" pitchFamily="18" charset="0"/>
                      </a:endParaRPr>
                    </a:p>
                  </a:txBody>
                  <a:tcPr/>
                </a:tc>
              </a:tr>
            </a:tbl>
          </a:graphicData>
        </a:graphic>
      </p:graphicFrame>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Šilumos laidumo reikšmė</a:t>
            </a:r>
            <a:endParaRPr lang="lt-LT" dirty="0">
              <a:solidFill>
                <a:schemeClr val="tx1">
                  <a:lumMod val="95000"/>
                </a:schemeClr>
              </a:solidFill>
            </a:endParaRPr>
          </a:p>
        </p:txBody>
      </p:sp>
      <p:sp>
        <p:nvSpPr>
          <p:cNvPr id="3" name="Content Placeholder 2"/>
          <p:cNvSpPr>
            <a:spLocks noGrp="1"/>
          </p:cNvSpPr>
          <p:nvPr>
            <p:ph idx="1"/>
          </p:nvPr>
        </p:nvSpPr>
        <p:spPr/>
        <p:txBody>
          <a:bodyPr/>
          <a:lstStyle/>
          <a:p>
            <a:pPr marL="137160" indent="0">
              <a:buNone/>
            </a:pPr>
            <a:r>
              <a:rPr lang="lt-LT" dirty="0" smtClean="0"/>
              <a:t>Kai kūnai turi greitai įkaisti, jie gaminami iš gerų šilumos laidininkų. Pavyzdžiui keptuvės, puodai, lygintuvų padas, radiatoriai, virdulių kaitinamasis elementas paprastai būna metaliniai.</a:t>
            </a:r>
            <a:endParaRPr lang="lt-LT" dirty="0"/>
          </a:p>
        </p:txBody>
      </p:sp>
      <p:pic>
        <p:nvPicPr>
          <p:cNvPr id="717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148064" y="3356992"/>
            <a:ext cx="2916287" cy="33869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chemeClr val="tx1">
                    <a:lumMod val="95000"/>
                  </a:schemeClr>
                </a:solidFill>
              </a:rPr>
              <a:t>Šilumos laidumo reikšmė</a:t>
            </a:r>
            <a:endParaRPr lang="lt-LT" dirty="0"/>
          </a:p>
        </p:txBody>
      </p:sp>
      <p:sp>
        <p:nvSpPr>
          <p:cNvPr id="3" name="Content Placeholder 2"/>
          <p:cNvSpPr>
            <a:spLocks noGrp="1"/>
          </p:cNvSpPr>
          <p:nvPr>
            <p:ph idx="1"/>
          </p:nvPr>
        </p:nvSpPr>
        <p:spPr/>
        <p:txBody>
          <a:bodyPr/>
          <a:lstStyle/>
          <a:p>
            <a:pPr marL="137160" indent="0">
              <a:buNone/>
            </a:pPr>
            <a:r>
              <a:rPr lang="lt-LT" dirty="0" smtClean="0"/>
              <a:t>Kūnams apsaugoti nuo perkaitimo ar atšalimo  naudojamos įvairios izoliacinės medžiagos, trukdančios perduoti šilumą laidumo būdu. Pavyzdžiui, keptuvių ar puodų rankenos gaminamos iš gerų šilumos izoliatorių, nes turi neįkaisti.</a:t>
            </a:r>
            <a:endParaRPr lang="lt-LT" dirty="0"/>
          </a:p>
        </p:txBody>
      </p:sp>
      <p:pic>
        <p:nvPicPr>
          <p:cNvPr id="46082" name="Picture 2" descr="Vaizdo rezultatas pagal užklausą „puodai“"/>
          <p:cNvPicPr>
            <a:picLocks noChangeAspect="1" noChangeArrowheads="1"/>
          </p:cNvPicPr>
          <p:nvPr/>
        </p:nvPicPr>
        <p:blipFill>
          <a:blip r:embed="rId2" cstate="print"/>
          <a:srcRect/>
          <a:stretch>
            <a:fillRect/>
          </a:stretch>
        </p:blipFill>
        <p:spPr bwMode="auto">
          <a:xfrm>
            <a:off x="3923928" y="3861048"/>
            <a:ext cx="4212467" cy="2808312"/>
          </a:xfrm>
          <a:prstGeom prst="rect">
            <a:avLst/>
          </a:prstGeom>
          <a:noFill/>
        </p:spPr>
      </p:pic>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4" name="Picture 8" descr="C:\Users\DOMANTAS\Pictures\profilis_gealan.jpg"/>
          <p:cNvPicPr>
            <a:picLocks noChangeAspect="1" noChangeArrowheads="1"/>
          </p:cNvPicPr>
          <p:nvPr/>
        </p:nvPicPr>
        <p:blipFill>
          <a:blip r:embed="rId2" cstate="print"/>
          <a:srcRect/>
          <a:stretch>
            <a:fillRect/>
          </a:stretch>
        </p:blipFill>
        <p:spPr bwMode="auto">
          <a:xfrm>
            <a:off x="6300192" y="3381708"/>
            <a:ext cx="2403997" cy="3395060"/>
          </a:xfrm>
          <a:prstGeom prst="rect">
            <a:avLst/>
          </a:prstGeom>
          <a:noFill/>
        </p:spPr>
      </p:pic>
      <p:sp>
        <p:nvSpPr>
          <p:cNvPr id="2" name="Title 1"/>
          <p:cNvSpPr>
            <a:spLocks noGrp="1"/>
          </p:cNvSpPr>
          <p:nvPr>
            <p:ph type="title"/>
          </p:nvPr>
        </p:nvSpPr>
        <p:spPr/>
        <p:txBody>
          <a:bodyPr/>
          <a:lstStyle/>
          <a:p>
            <a:r>
              <a:rPr lang="lt-LT" dirty="0">
                <a:solidFill>
                  <a:schemeClr val="tx1">
                    <a:lumMod val="95000"/>
                  </a:schemeClr>
                </a:solidFill>
              </a:rPr>
              <a:t>Šilumos laidumo reikšmė</a:t>
            </a:r>
            <a:endParaRPr lang="lt-LT" dirty="0"/>
          </a:p>
        </p:txBody>
      </p:sp>
      <p:sp>
        <p:nvSpPr>
          <p:cNvPr id="3" name="Content Placeholder 2"/>
          <p:cNvSpPr>
            <a:spLocks noGrp="1"/>
          </p:cNvSpPr>
          <p:nvPr>
            <p:ph idx="1"/>
          </p:nvPr>
        </p:nvSpPr>
        <p:spPr>
          <a:xfrm>
            <a:off x="251520" y="1556792"/>
            <a:ext cx="8229600" cy="4709160"/>
          </a:xfrm>
        </p:spPr>
        <p:txBody>
          <a:bodyPr/>
          <a:lstStyle/>
          <a:p>
            <a:pPr marL="137160" indent="0">
              <a:buNone/>
            </a:pPr>
            <a:r>
              <a:rPr lang="lt-LT" dirty="0" smtClean="0"/>
              <a:t>Kad oras butuose neatvėstų, stiklinami balkonai, dedami langai su dvigubais ar trigubais stiklais, taip pat su stiklo paketais, akytomis medžiagomis (putplasčiu, stiklo ar akmens vata).Oras, esantis tarp dvigubų lango stiklų ar akytos </a:t>
            </a:r>
          </a:p>
          <a:p>
            <a:pPr marL="137160" indent="0">
              <a:buNone/>
            </a:pPr>
            <a:r>
              <a:rPr lang="lt-LT" dirty="0" smtClean="0"/>
              <a:t>medžiagos porose, yra prastas </a:t>
            </a:r>
          </a:p>
          <a:p>
            <a:pPr marL="137160" indent="0">
              <a:buNone/>
            </a:pPr>
            <a:r>
              <a:rPr lang="lt-LT" dirty="0" smtClean="0"/>
              <a:t>šilumos laidininkas, todėl sulaiko</a:t>
            </a:r>
          </a:p>
          <a:p>
            <a:pPr marL="137160" indent="0">
              <a:buNone/>
            </a:pPr>
            <a:r>
              <a:rPr lang="lt-LT" dirty="0" smtClean="0"/>
              <a:t> šilumą patalpose ir neleidžia jai </a:t>
            </a:r>
          </a:p>
          <a:p>
            <a:pPr marL="137160" indent="0">
              <a:buNone/>
            </a:pPr>
            <a:r>
              <a:rPr lang="lt-LT" dirty="0" smtClean="0"/>
              <a:t>skverbtis laukan. </a:t>
            </a:r>
            <a:endParaRPr lang="lt-LT"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DOMANTAS\Pictures\vilnoniai-suns-vilnos-gaminiai.jpg"/>
          <p:cNvPicPr>
            <a:picLocks noChangeAspect="1" noChangeArrowheads="1"/>
          </p:cNvPicPr>
          <p:nvPr/>
        </p:nvPicPr>
        <p:blipFill>
          <a:blip r:embed="rId2" cstate="print"/>
          <a:srcRect/>
          <a:stretch>
            <a:fillRect/>
          </a:stretch>
        </p:blipFill>
        <p:spPr bwMode="auto">
          <a:xfrm rot="942771">
            <a:off x="5100638" y="1747351"/>
            <a:ext cx="2376264" cy="3168352"/>
          </a:xfrm>
          <a:prstGeom prst="rect">
            <a:avLst/>
          </a:prstGeom>
          <a:noFill/>
        </p:spPr>
      </p:pic>
      <p:sp>
        <p:nvSpPr>
          <p:cNvPr id="2" name="Title 1"/>
          <p:cNvSpPr>
            <a:spLocks noGrp="1"/>
          </p:cNvSpPr>
          <p:nvPr>
            <p:ph type="title"/>
          </p:nvPr>
        </p:nvSpPr>
        <p:spPr/>
        <p:txBody>
          <a:bodyPr>
            <a:normAutofit/>
          </a:bodyPr>
          <a:lstStyle/>
          <a:p>
            <a:r>
              <a:rPr lang="lt-LT" dirty="0">
                <a:solidFill>
                  <a:schemeClr val="tx1">
                    <a:lumMod val="95000"/>
                  </a:schemeClr>
                </a:solidFill>
              </a:rPr>
              <a:t>Šilumos laidumo reikšmė</a:t>
            </a:r>
            <a:endParaRPr lang="lt-LT" dirty="0"/>
          </a:p>
        </p:txBody>
      </p:sp>
      <p:sp>
        <p:nvSpPr>
          <p:cNvPr id="3" name="Content Placeholder 2"/>
          <p:cNvSpPr>
            <a:spLocks noGrp="1"/>
          </p:cNvSpPr>
          <p:nvPr>
            <p:ph idx="1"/>
          </p:nvPr>
        </p:nvSpPr>
        <p:spPr>
          <a:xfrm>
            <a:off x="457200" y="1600200"/>
            <a:ext cx="4330824" cy="4925144"/>
          </a:xfrm>
        </p:spPr>
        <p:txBody>
          <a:bodyPr/>
          <a:lstStyle/>
          <a:p>
            <a:pPr marL="137160" indent="0">
              <a:buNone/>
            </a:pPr>
            <a:r>
              <a:rPr lang="lt-LT" dirty="0" smtClean="0"/>
              <a:t>Vilnonės kojinės labai gerai šildo kojas, nes tarp vilnos plaukelių yra oro, kuris blogas šilumos laidininkas. </a:t>
            </a:r>
            <a:endParaRPr lang="lt-LT"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dirty="0">
                <a:solidFill>
                  <a:schemeClr val="tx1">
                    <a:lumMod val="95000"/>
                  </a:schemeClr>
                </a:solidFill>
              </a:rPr>
              <a:t>Šilumos laidumo reikšmė</a:t>
            </a:r>
            <a:endParaRPr lang="lt-LT" dirty="0"/>
          </a:p>
        </p:txBody>
      </p:sp>
      <p:sp>
        <p:nvSpPr>
          <p:cNvPr id="3" name="Content Placeholder 2"/>
          <p:cNvSpPr>
            <a:spLocks noGrp="1"/>
          </p:cNvSpPr>
          <p:nvPr>
            <p:ph idx="1"/>
          </p:nvPr>
        </p:nvSpPr>
        <p:spPr/>
        <p:txBody>
          <a:bodyPr/>
          <a:lstStyle/>
          <a:p>
            <a:pPr marL="137160" indent="0">
              <a:buNone/>
            </a:pPr>
            <a:r>
              <a:rPr lang="lt-LT" dirty="0" smtClean="0"/>
              <a:t>Termosas – tai į plastikinį ar metalinį korpusą įtvirtintas indas su dvigubomis sienelėmis, tarp kurių yra vakuumas. Vakuumas yra nelaidus  šilumai, todėl termose </a:t>
            </a:r>
          </a:p>
          <a:p>
            <a:pPr marL="137160" indent="0">
              <a:buNone/>
            </a:pPr>
            <a:r>
              <a:rPr lang="lt-LT" dirty="0" smtClean="0"/>
              <a:t>laikomas karštas maistas </a:t>
            </a:r>
          </a:p>
          <a:p>
            <a:pPr marL="137160" indent="0">
              <a:buNone/>
            </a:pPr>
            <a:r>
              <a:rPr lang="lt-LT" dirty="0" smtClean="0"/>
              <a:t>ilgai neatvėsta, o ledas</a:t>
            </a:r>
          </a:p>
          <a:p>
            <a:pPr marL="137160" indent="0">
              <a:buNone/>
            </a:pPr>
            <a:r>
              <a:rPr lang="lt-LT" dirty="0" smtClean="0"/>
              <a:t> netirpsta. </a:t>
            </a:r>
            <a:endParaRPr lang="lt-LT" dirty="0"/>
          </a:p>
        </p:txBody>
      </p:sp>
      <p:pic>
        <p:nvPicPr>
          <p:cNvPr id="17410" name="Picture 2" descr="Vaizdo rezultatas pagal užklausą „termosas“"/>
          <p:cNvPicPr>
            <a:picLocks noChangeAspect="1" noChangeArrowheads="1"/>
          </p:cNvPicPr>
          <p:nvPr/>
        </p:nvPicPr>
        <p:blipFill>
          <a:blip r:embed="rId2" cstate="print"/>
          <a:srcRect/>
          <a:stretch>
            <a:fillRect/>
          </a:stretch>
        </p:blipFill>
        <p:spPr bwMode="auto">
          <a:xfrm>
            <a:off x="5436096" y="3068960"/>
            <a:ext cx="3528392" cy="3528392"/>
          </a:xfrm>
          <a:prstGeom prst="rect">
            <a:avLst/>
          </a:prstGeom>
          <a:noFill/>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Teorinis testas</a:t>
            </a:r>
            <a:endParaRPr lang="lt-LT" dirty="0">
              <a:solidFill>
                <a:schemeClr val="tx1">
                  <a:lumMod val="95000"/>
                </a:schemeClr>
              </a:solidFill>
            </a:endParaRPr>
          </a:p>
        </p:txBody>
      </p:sp>
      <p:pic>
        <p:nvPicPr>
          <p:cNvPr id="1026" name="Picture 2" descr="Vaizdo rezultatas pagal užklausą „testas“"/>
          <p:cNvPicPr>
            <a:picLocks noChangeAspect="1" noChangeArrowheads="1"/>
          </p:cNvPicPr>
          <p:nvPr/>
        </p:nvPicPr>
        <p:blipFill>
          <a:blip r:embed="rId2" cstate="print"/>
          <a:srcRect/>
          <a:stretch>
            <a:fillRect/>
          </a:stretch>
        </p:blipFill>
        <p:spPr bwMode="auto">
          <a:xfrm>
            <a:off x="1115616" y="1628800"/>
            <a:ext cx="6602258" cy="4418533"/>
          </a:xfrm>
          <a:prstGeom prst="rect">
            <a:avLst/>
          </a:prstGeom>
          <a:noFill/>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tx1">
                    <a:lumMod val="95000"/>
                  </a:schemeClr>
                </a:solidFill>
              </a:rPr>
              <a:t>1.Ką vadiname šilumos laidumu?</a:t>
            </a:r>
            <a:endParaRPr lang="lt-LT" dirty="0">
              <a:solidFill>
                <a:schemeClr val="tx1">
                  <a:lumMod val="95000"/>
                </a:schemeClr>
              </a:solidFill>
            </a:endParaRPr>
          </a:p>
        </p:txBody>
      </p:sp>
      <p:sp>
        <p:nvSpPr>
          <p:cNvPr id="3" name="Content Placeholder 2"/>
          <p:cNvSpPr>
            <a:spLocks noGrp="1"/>
          </p:cNvSpPr>
          <p:nvPr>
            <p:ph idx="1"/>
          </p:nvPr>
        </p:nvSpPr>
        <p:spPr>
          <a:xfrm>
            <a:off x="611560" y="1484784"/>
            <a:ext cx="8229600" cy="3384376"/>
          </a:xfrm>
        </p:spPr>
        <p:txBody>
          <a:bodyPr/>
          <a:lstStyle/>
          <a:p>
            <a:pPr>
              <a:buNone/>
            </a:pPr>
            <a:r>
              <a:rPr lang="lt-LT" dirty="0" smtClean="0"/>
              <a:t>a)Vidinės energijos perdavimas iš šaltesnio kūno į šiltesnį tiesiogiai jiems liečiantis.</a:t>
            </a:r>
          </a:p>
          <a:p>
            <a:pPr>
              <a:buNone/>
            </a:pPr>
            <a:r>
              <a:rPr lang="lt-LT" dirty="0" smtClean="0"/>
              <a:t>b)Vidinės energijos perdavimas iš šaltesnės kūno vietos į šiltesnę.</a:t>
            </a:r>
          </a:p>
          <a:p>
            <a:pPr>
              <a:buNone/>
            </a:pPr>
            <a:r>
              <a:rPr lang="lt-LT" dirty="0" smtClean="0"/>
              <a:t>c)Vidinės energijos perdavimas iš šiltesnio kūno į šaltesnį arba iš šiltesnės kūno vietos į šaltesnę tiesiogiai jiems liečiantis.</a:t>
            </a:r>
          </a:p>
          <a:p>
            <a:pPr>
              <a:buNone/>
            </a:pPr>
            <a:endParaRPr lang="lt-LT" dirty="0"/>
          </a:p>
        </p:txBody>
      </p:sp>
      <p:sp>
        <p:nvSpPr>
          <p:cNvPr id="4" name="TextBox 3"/>
          <p:cNvSpPr txBox="1"/>
          <p:nvPr/>
        </p:nvSpPr>
        <p:spPr>
          <a:xfrm>
            <a:off x="971600" y="5013176"/>
            <a:ext cx="7128792" cy="1200329"/>
          </a:xfrm>
          <a:prstGeom prst="rect">
            <a:avLst/>
          </a:prstGeom>
          <a:noFill/>
        </p:spPr>
        <p:txBody>
          <a:bodyPr wrap="square" rtlCol="0">
            <a:spAutoFit/>
          </a:bodyPr>
          <a:lstStyle/>
          <a:p>
            <a:r>
              <a:rPr lang="lt-LT" sz="2400" dirty="0" smtClean="0"/>
              <a:t>Ats.:c) Vidinės energijos perdavimas iš šiltesnio kūno į šaltesnį arba iš šiltesnės kūno vietos į šaltesnę tiesiogiai jiems liečiantis.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p:spPr>
        <p:txBody>
          <a:bodyPr>
            <a:normAutofit fontScale="90000"/>
          </a:bodyPr>
          <a:lstStyle/>
          <a:p>
            <a:r>
              <a:rPr lang="lt-LT" dirty="0" smtClean="0">
                <a:solidFill>
                  <a:schemeClr val="tx1">
                    <a:lumMod val="95000"/>
                  </a:schemeClr>
                </a:solidFill>
              </a:rPr>
              <a:t>2. Pagal šilumos laidumą medžiagos skirstomos į:</a:t>
            </a:r>
            <a:endParaRPr lang="lt-LT" dirty="0">
              <a:solidFill>
                <a:schemeClr val="tx1">
                  <a:lumMod val="95000"/>
                </a:schemeClr>
              </a:solidFill>
            </a:endParaRPr>
          </a:p>
        </p:txBody>
      </p:sp>
      <p:sp>
        <p:nvSpPr>
          <p:cNvPr id="3" name="Content Placeholder 2"/>
          <p:cNvSpPr>
            <a:spLocks noGrp="1"/>
          </p:cNvSpPr>
          <p:nvPr>
            <p:ph idx="1"/>
          </p:nvPr>
        </p:nvSpPr>
        <p:spPr>
          <a:xfrm>
            <a:off x="457200" y="1600200"/>
            <a:ext cx="8229600" cy="1972816"/>
          </a:xfrm>
        </p:spPr>
        <p:txBody>
          <a:bodyPr>
            <a:normAutofit/>
          </a:bodyPr>
          <a:lstStyle/>
          <a:p>
            <a:pPr>
              <a:buNone/>
            </a:pPr>
            <a:r>
              <a:rPr lang="lt-LT" dirty="0" smtClean="0"/>
              <a:t>a) Šiluminius izoliatorius ir laidinius</a:t>
            </a:r>
          </a:p>
          <a:p>
            <a:pPr>
              <a:buNone/>
            </a:pPr>
            <a:r>
              <a:rPr lang="lt-LT" dirty="0" smtClean="0"/>
              <a:t>b) Šilumos laidininkus ir izoliatorius</a:t>
            </a:r>
          </a:p>
          <a:p>
            <a:pPr>
              <a:buNone/>
            </a:pPr>
            <a:r>
              <a:rPr lang="lt-LT" dirty="0" smtClean="0"/>
              <a:t>c) Šilumos pernešėjus ir kaupėjus</a:t>
            </a:r>
            <a:endParaRPr lang="lt-LT" dirty="0"/>
          </a:p>
        </p:txBody>
      </p:sp>
      <p:sp>
        <p:nvSpPr>
          <p:cNvPr id="4" name="TextBox 3"/>
          <p:cNvSpPr txBox="1"/>
          <p:nvPr/>
        </p:nvSpPr>
        <p:spPr>
          <a:xfrm>
            <a:off x="395536" y="3841857"/>
            <a:ext cx="8424936" cy="461665"/>
          </a:xfrm>
          <a:prstGeom prst="rect">
            <a:avLst/>
          </a:prstGeom>
          <a:noFill/>
        </p:spPr>
        <p:txBody>
          <a:bodyPr wrap="square" rtlCol="0">
            <a:spAutoFit/>
          </a:bodyPr>
          <a:lstStyle/>
          <a:p>
            <a:r>
              <a:rPr lang="lt-LT" sz="2400" dirty="0" smtClean="0"/>
              <a:t>Ats.: b) Šilumos laidininkus ir izoliatorius</a:t>
            </a:r>
            <a:endParaRPr lang="lt-LT"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143000"/>
          </a:xfrm>
        </p:spPr>
        <p:txBody>
          <a:bodyPr>
            <a:normAutofit fontScale="90000"/>
          </a:bodyPr>
          <a:lstStyle/>
          <a:p>
            <a:r>
              <a:rPr lang="lt-LT" dirty="0" smtClean="0">
                <a:solidFill>
                  <a:schemeClr val="bg2">
                    <a:lumMod val="20000"/>
                    <a:lumOff val="80000"/>
                  </a:schemeClr>
                </a:solidFill>
              </a:rPr>
              <a:t>3. Kuris požymis rodo, kad kūno vidinė energija padidėjo?</a:t>
            </a:r>
            <a:endParaRPr lang="lt-LT" dirty="0">
              <a:solidFill>
                <a:schemeClr val="bg2">
                  <a:lumMod val="20000"/>
                  <a:lumOff val="80000"/>
                </a:schemeClr>
              </a:solidFill>
            </a:endParaRPr>
          </a:p>
        </p:txBody>
      </p:sp>
      <p:sp>
        <p:nvSpPr>
          <p:cNvPr id="3" name="Content Placeholder 2"/>
          <p:cNvSpPr>
            <a:spLocks noGrp="1"/>
          </p:cNvSpPr>
          <p:nvPr>
            <p:ph idx="1"/>
          </p:nvPr>
        </p:nvSpPr>
        <p:spPr>
          <a:xfrm>
            <a:off x="457200" y="1600200"/>
            <a:ext cx="8229600" cy="2404864"/>
          </a:xfrm>
        </p:spPr>
        <p:txBody>
          <a:bodyPr/>
          <a:lstStyle/>
          <a:p>
            <a:pPr marL="651510" indent="-514350">
              <a:buNone/>
            </a:pPr>
            <a:r>
              <a:rPr lang="lt-LT" dirty="0" smtClean="0"/>
              <a:t>a) Padidėjusi kūno temperatūra </a:t>
            </a:r>
          </a:p>
          <a:p>
            <a:pPr marL="651510" indent="-514350">
              <a:buNone/>
            </a:pPr>
            <a:r>
              <a:rPr lang="lt-LT" dirty="0" smtClean="0"/>
              <a:t>b) Sumažėjusi kūno temperatūra</a:t>
            </a:r>
          </a:p>
          <a:p>
            <a:pPr marL="651510" indent="-514350">
              <a:buNone/>
            </a:pPr>
            <a:r>
              <a:rPr lang="lt-LT" dirty="0" smtClean="0"/>
              <a:t>c) Padidėjęs kūno judėjimo greitis</a:t>
            </a:r>
          </a:p>
          <a:p>
            <a:pPr marL="651510" indent="-514350">
              <a:buNone/>
            </a:pPr>
            <a:r>
              <a:rPr lang="lt-LT" dirty="0" smtClean="0"/>
              <a:t>d) Padidėjusi kūno masė</a:t>
            </a:r>
          </a:p>
          <a:p>
            <a:pPr marL="651510" indent="-514350">
              <a:buNone/>
            </a:pPr>
            <a:endParaRPr lang="lt-LT" dirty="0"/>
          </a:p>
        </p:txBody>
      </p:sp>
      <p:sp>
        <p:nvSpPr>
          <p:cNvPr id="4" name="TextBox 3"/>
          <p:cNvSpPr txBox="1"/>
          <p:nvPr/>
        </p:nvSpPr>
        <p:spPr>
          <a:xfrm>
            <a:off x="467544" y="4509120"/>
            <a:ext cx="7920880" cy="461665"/>
          </a:xfrm>
          <a:prstGeom prst="rect">
            <a:avLst/>
          </a:prstGeom>
          <a:noFill/>
        </p:spPr>
        <p:txBody>
          <a:bodyPr wrap="square" rtlCol="0">
            <a:spAutoFit/>
          </a:bodyPr>
          <a:lstStyle/>
          <a:p>
            <a:r>
              <a:rPr lang="lt-LT" sz="2400" dirty="0" smtClean="0"/>
              <a:t>Ats.: a) Padidėjusi kūno temperatūra.</a:t>
            </a:r>
            <a:endParaRPr lang="lt-LT"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tx1">
                    <a:lumMod val="95000"/>
                  </a:schemeClr>
                </a:solidFill>
              </a:rPr>
              <a:t>4. Kas gerai praleidžia šilumą?</a:t>
            </a:r>
            <a:endParaRPr lang="lt-LT" dirty="0">
              <a:solidFill>
                <a:schemeClr val="tx1">
                  <a:lumMod val="95000"/>
                </a:schemeClr>
              </a:solidFill>
            </a:endParaRPr>
          </a:p>
        </p:txBody>
      </p:sp>
      <p:sp>
        <p:nvSpPr>
          <p:cNvPr id="3" name="Content Placeholder 2"/>
          <p:cNvSpPr>
            <a:spLocks noGrp="1"/>
          </p:cNvSpPr>
          <p:nvPr>
            <p:ph idx="1"/>
          </p:nvPr>
        </p:nvSpPr>
        <p:spPr>
          <a:xfrm>
            <a:off x="457200" y="1600200"/>
            <a:ext cx="8229600" cy="2188840"/>
          </a:xfrm>
        </p:spPr>
        <p:txBody>
          <a:bodyPr/>
          <a:lstStyle/>
          <a:p>
            <a:pPr>
              <a:buNone/>
            </a:pPr>
            <a:r>
              <a:rPr lang="lt-LT" dirty="0" smtClean="0"/>
              <a:t>a)Vakumas ir oras</a:t>
            </a:r>
          </a:p>
          <a:p>
            <a:pPr>
              <a:buNone/>
            </a:pPr>
            <a:r>
              <a:rPr lang="lt-LT" dirty="0" smtClean="0"/>
              <a:t>b) Medis ir medvilnė</a:t>
            </a:r>
          </a:p>
          <a:p>
            <a:pPr>
              <a:buNone/>
            </a:pPr>
            <a:r>
              <a:rPr lang="lt-LT" dirty="0" smtClean="0"/>
              <a:t>c)  Metalas ir stiklas</a:t>
            </a:r>
            <a:endParaRPr lang="lt-LT" dirty="0"/>
          </a:p>
        </p:txBody>
      </p:sp>
      <p:sp>
        <p:nvSpPr>
          <p:cNvPr id="4" name="TextBox 3"/>
          <p:cNvSpPr txBox="1"/>
          <p:nvPr/>
        </p:nvSpPr>
        <p:spPr>
          <a:xfrm>
            <a:off x="539552" y="4365104"/>
            <a:ext cx="7848872" cy="461665"/>
          </a:xfrm>
          <a:prstGeom prst="rect">
            <a:avLst/>
          </a:prstGeom>
          <a:noFill/>
        </p:spPr>
        <p:txBody>
          <a:bodyPr wrap="square" rtlCol="0">
            <a:spAutoFit/>
          </a:bodyPr>
          <a:lstStyle/>
          <a:p>
            <a:r>
              <a:rPr lang="lt-LT" sz="2400" dirty="0" smtClean="0"/>
              <a:t>Ats.: c) Metalas ir stiklas</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solidFill>
                  <a:schemeClr val="tx1">
                    <a:lumMod val="95000"/>
                  </a:schemeClr>
                </a:solidFill>
              </a:rPr>
              <a:t>5. Kodėl metalas gerai praleidžia šilumą?</a:t>
            </a:r>
            <a:endParaRPr lang="lt-LT" dirty="0">
              <a:solidFill>
                <a:schemeClr val="tx1">
                  <a:lumMod val="95000"/>
                </a:schemeClr>
              </a:solidFill>
            </a:endParaRPr>
          </a:p>
        </p:txBody>
      </p:sp>
      <p:sp>
        <p:nvSpPr>
          <p:cNvPr id="3" name="Content Placeholder 2"/>
          <p:cNvSpPr>
            <a:spLocks noGrp="1"/>
          </p:cNvSpPr>
          <p:nvPr>
            <p:ph idx="1"/>
          </p:nvPr>
        </p:nvSpPr>
        <p:spPr>
          <a:xfrm>
            <a:off x="457200" y="1600200"/>
            <a:ext cx="8229600" cy="1828800"/>
          </a:xfrm>
        </p:spPr>
        <p:txBody>
          <a:bodyPr/>
          <a:lstStyle/>
          <a:p>
            <a:pPr marL="651510" indent="-514350">
              <a:buNone/>
            </a:pPr>
            <a:r>
              <a:rPr lang="lt-LT" dirty="0" smtClean="0"/>
              <a:t>a) Nes jis blizgus</a:t>
            </a:r>
          </a:p>
          <a:p>
            <a:pPr marL="651510" indent="-514350">
              <a:buNone/>
            </a:pPr>
            <a:r>
              <a:rPr lang="lt-LT" dirty="0" smtClean="0"/>
              <a:t>b)Nes metale daug laisvųjų elektronų</a:t>
            </a:r>
          </a:p>
          <a:p>
            <a:pPr>
              <a:buNone/>
            </a:pPr>
            <a:r>
              <a:rPr lang="lt-LT" dirty="0" smtClean="0"/>
              <a:t>c) Nes metalas yra kietas</a:t>
            </a:r>
          </a:p>
          <a:p>
            <a:pPr>
              <a:buNone/>
            </a:pPr>
            <a:endParaRPr lang="lt-LT" dirty="0" smtClean="0"/>
          </a:p>
        </p:txBody>
      </p:sp>
      <p:sp>
        <p:nvSpPr>
          <p:cNvPr id="4" name="TextBox 3"/>
          <p:cNvSpPr txBox="1"/>
          <p:nvPr/>
        </p:nvSpPr>
        <p:spPr>
          <a:xfrm>
            <a:off x="611560" y="3789040"/>
            <a:ext cx="7920880" cy="461665"/>
          </a:xfrm>
          <a:prstGeom prst="rect">
            <a:avLst/>
          </a:prstGeom>
          <a:noFill/>
        </p:spPr>
        <p:txBody>
          <a:bodyPr wrap="square" rtlCol="0">
            <a:spAutoFit/>
          </a:bodyPr>
          <a:lstStyle/>
          <a:p>
            <a:r>
              <a:rPr lang="lt-LT" sz="2400" dirty="0" smtClean="0"/>
              <a:t>Ats.: b) Nes metale daug laisvųjų elektronų.</a:t>
            </a:r>
            <a:endParaRPr lang="lt-LT"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548680"/>
            <a:ext cx="8229600" cy="1143000"/>
          </a:xfrm>
        </p:spPr>
        <p:txBody>
          <a:bodyPr>
            <a:normAutofit fontScale="90000"/>
          </a:bodyPr>
          <a:lstStyle/>
          <a:p>
            <a:r>
              <a:rPr lang="lt-LT" dirty="0" smtClean="0">
                <a:solidFill>
                  <a:schemeClr val="tx1">
                    <a:lumMod val="95000"/>
                  </a:schemeClr>
                </a:solidFill>
              </a:rPr>
              <a:t>6. Kas geriausia šilumos laidininkas iš išvardintų medžiagų? </a:t>
            </a:r>
            <a:endParaRPr lang="lt-LT" dirty="0">
              <a:solidFill>
                <a:schemeClr val="tx1">
                  <a:lumMod val="95000"/>
                </a:schemeClr>
              </a:solidFill>
            </a:endParaRPr>
          </a:p>
        </p:txBody>
      </p:sp>
      <p:sp>
        <p:nvSpPr>
          <p:cNvPr id="3" name="Turinio vietos rezervavimo ženklas 2"/>
          <p:cNvSpPr>
            <a:spLocks noGrp="1"/>
          </p:cNvSpPr>
          <p:nvPr>
            <p:ph idx="1"/>
          </p:nvPr>
        </p:nvSpPr>
        <p:spPr>
          <a:xfrm>
            <a:off x="539552" y="1988840"/>
            <a:ext cx="8229600" cy="2376264"/>
          </a:xfrm>
        </p:spPr>
        <p:txBody>
          <a:bodyPr/>
          <a:lstStyle/>
          <a:p>
            <a:pPr marL="651510" indent="-514350">
              <a:buNone/>
            </a:pPr>
            <a:r>
              <a:rPr lang="lt-LT" dirty="0" smtClean="0"/>
              <a:t>a) Vakumas</a:t>
            </a:r>
          </a:p>
          <a:p>
            <a:pPr marL="651510" indent="-514350">
              <a:buNone/>
            </a:pPr>
            <a:r>
              <a:rPr lang="lt-LT" dirty="0" smtClean="0"/>
              <a:t>b) Vanduo</a:t>
            </a:r>
          </a:p>
          <a:p>
            <a:pPr marL="651510" indent="-514350">
              <a:buNone/>
            </a:pPr>
            <a:r>
              <a:rPr lang="lt-LT" dirty="0" smtClean="0"/>
              <a:t>c) Auksas</a:t>
            </a:r>
          </a:p>
          <a:p>
            <a:pPr marL="651510" indent="-514350">
              <a:buNone/>
            </a:pPr>
            <a:r>
              <a:rPr lang="lt-LT" dirty="0" smtClean="0"/>
              <a:t>d) Medis </a:t>
            </a:r>
          </a:p>
        </p:txBody>
      </p:sp>
      <p:sp>
        <p:nvSpPr>
          <p:cNvPr id="4" name="TextBox 3"/>
          <p:cNvSpPr txBox="1"/>
          <p:nvPr/>
        </p:nvSpPr>
        <p:spPr>
          <a:xfrm>
            <a:off x="539552" y="4509120"/>
            <a:ext cx="7920880" cy="461665"/>
          </a:xfrm>
          <a:prstGeom prst="rect">
            <a:avLst/>
          </a:prstGeom>
          <a:noFill/>
        </p:spPr>
        <p:txBody>
          <a:bodyPr wrap="square" rtlCol="0">
            <a:spAutoFit/>
          </a:bodyPr>
          <a:lstStyle/>
          <a:p>
            <a:r>
              <a:rPr lang="lt-LT" sz="2400" dirty="0" smtClean="0"/>
              <a:t>Ats.: c) Auksas</a:t>
            </a:r>
            <a:endParaRPr lang="lt-LT" sz="2400" dirty="0"/>
          </a:p>
        </p:txBody>
      </p:sp>
    </p:spTree>
    <p:extLst>
      <p:ext uri="{BB962C8B-B14F-4D97-AF65-F5344CB8AC3E}">
        <p14:creationId xmlns="" xmlns:p14="http://schemas.microsoft.com/office/powerpoint/2010/main" val="414550562"/>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23528" y="980728"/>
            <a:ext cx="8229600" cy="1143000"/>
          </a:xfrm>
        </p:spPr>
        <p:txBody>
          <a:bodyPr>
            <a:normAutofit fontScale="90000"/>
          </a:bodyPr>
          <a:lstStyle/>
          <a:p>
            <a:r>
              <a:rPr lang="lt-LT" dirty="0" smtClean="0">
                <a:solidFill>
                  <a:schemeClr val="tx1">
                    <a:lumMod val="95000"/>
                  </a:schemeClr>
                </a:solidFill>
              </a:rPr>
              <a:t>7. Kas geriausias šilumos izoliatorius iš išvardintų medžiagų?  </a:t>
            </a:r>
            <a:endParaRPr lang="lt-LT" dirty="0">
              <a:solidFill>
                <a:schemeClr val="tx1">
                  <a:lumMod val="95000"/>
                </a:schemeClr>
              </a:solidFill>
            </a:endParaRPr>
          </a:p>
        </p:txBody>
      </p:sp>
      <p:sp>
        <p:nvSpPr>
          <p:cNvPr id="3" name="Turinio vietos rezervavimo ženklas 2"/>
          <p:cNvSpPr>
            <a:spLocks noGrp="1"/>
          </p:cNvSpPr>
          <p:nvPr>
            <p:ph idx="1"/>
          </p:nvPr>
        </p:nvSpPr>
        <p:spPr>
          <a:xfrm>
            <a:off x="539552" y="2492896"/>
            <a:ext cx="8229600" cy="2448272"/>
          </a:xfrm>
        </p:spPr>
        <p:txBody>
          <a:bodyPr/>
          <a:lstStyle/>
          <a:p>
            <a:pPr>
              <a:buNone/>
            </a:pPr>
            <a:r>
              <a:rPr lang="lt-LT" dirty="0" smtClean="0"/>
              <a:t>a) Vakumas</a:t>
            </a:r>
          </a:p>
          <a:p>
            <a:pPr>
              <a:buNone/>
            </a:pPr>
            <a:r>
              <a:rPr lang="lt-LT" dirty="0" smtClean="0"/>
              <a:t>b) Oras</a:t>
            </a:r>
          </a:p>
          <a:p>
            <a:pPr>
              <a:buNone/>
            </a:pPr>
            <a:r>
              <a:rPr lang="lt-LT" dirty="0" smtClean="0"/>
              <a:t>c) Stiklas</a:t>
            </a:r>
          </a:p>
          <a:p>
            <a:pPr>
              <a:buNone/>
            </a:pPr>
            <a:r>
              <a:rPr lang="lt-LT" dirty="0" smtClean="0"/>
              <a:t>d) Medis</a:t>
            </a:r>
            <a:endParaRPr lang="lt-LT" dirty="0"/>
          </a:p>
        </p:txBody>
      </p:sp>
      <p:sp>
        <p:nvSpPr>
          <p:cNvPr id="6" name="TextBox 5"/>
          <p:cNvSpPr txBox="1"/>
          <p:nvPr/>
        </p:nvSpPr>
        <p:spPr>
          <a:xfrm>
            <a:off x="539552" y="4797152"/>
            <a:ext cx="7920880" cy="461665"/>
          </a:xfrm>
          <a:prstGeom prst="rect">
            <a:avLst/>
          </a:prstGeom>
          <a:noFill/>
        </p:spPr>
        <p:txBody>
          <a:bodyPr wrap="square" rtlCol="0">
            <a:spAutoFit/>
          </a:bodyPr>
          <a:lstStyle/>
          <a:p>
            <a:r>
              <a:rPr lang="lt-LT" sz="2400" dirty="0" smtClean="0"/>
              <a:t>Ats.: a) Vakumas</a:t>
            </a:r>
            <a:endParaRPr lang="lt-LT" sz="2400" dirty="0"/>
          </a:p>
        </p:txBody>
      </p:sp>
    </p:spTree>
    <p:extLst>
      <p:ext uri="{BB962C8B-B14F-4D97-AF65-F5344CB8AC3E}">
        <p14:creationId xmlns="" xmlns:p14="http://schemas.microsoft.com/office/powerpoint/2010/main" val="11257925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linds(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404664"/>
            <a:ext cx="8229600" cy="1143000"/>
          </a:xfrm>
        </p:spPr>
        <p:txBody>
          <a:bodyPr>
            <a:normAutofit fontScale="90000"/>
          </a:bodyPr>
          <a:lstStyle/>
          <a:p>
            <a:r>
              <a:rPr lang="lt-LT" dirty="0" smtClean="0">
                <a:solidFill>
                  <a:schemeClr val="tx1">
                    <a:lumMod val="95000"/>
                  </a:schemeClr>
                </a:solidFill>
              </a:rPr>
              <a:t>8. Kuris šilumos laidumo teiginys yra teisingas? </a:t>
            </a:r>
            <a:endParaRPr lang="lt-LT" dirty="0">
              <a:solidFill>
                <a:schemeClr val="tx1">
                  <a:lumMod val="95000"/>
                </a:schemeClr>
              </a:solidFill>
            </a:endParaRPr>
          </a:p>
        </p:txBody>
      </p:sp>
      <p:sp>
        <p:nvSpPr>
          <p:cNvPr id="3" name="Turinio vietos rezervavimo ženklas 2"/>
          <p:cNvSpPr>
            <a:spLocks noGrp="1"/>
          </p:cNvSpPr>
          <p:nvPr>
            <p:ph idx="1"/>
          </p:nvPr>
        </p:nvSpPr>
        <p:spPr>
          <a:xfrm>
            <a:off x="457200" y="1600200"/>
            <a:ext cx="8229600" cy="3340968"/>
          </a:xfrm>
        </p:spPr>
        <p:txBody>
          <a:bodyPr/>
          <a:lstStyle/>
          <a:p>
            <a:pPr marL="651510" indent="-514350">
              <a:buNone/>
            </a:pPr>
            <a:r>
              <a:rPr lang="lt-LT" dirty="0" smtClean="0"/>
              <a:t>a)Visų kūną sudarančių dalelių judėjimo (kinetinė) ir sąveikos (potencinė) energija vadinama šiluminiu judėjimu</a:t>
            </a:r>
          </a:p>
          <a:p>
            <a:pPr>
              <a:buNone/>
            </a:pPr>
            <a:r>
              <a:rPr lang="lt-LT" dirty="0" smtClean="0"/>
              <a:t>b)  Kaitinant metalą, laisvųjų elektronų kinetinė energija didėja, todėl, greitai judėdami metalu, jie sparčiau perduoda energiją metalo atomams.</a:t>
            </a:r>
            <a:endParaRPr lang="lt-LT" dirty="0"/>
          </a:p>
        </p:txBody>
      </p:sp>
      <p:sp>
        <p:nvSpPr>
          <p:cNvPr id="4" name="TextBox 3"/>
          <p:cNvSpPr txBox="1"/>
          <p:nvPr/>
        </p:nvSpPr>
        <p:spPr>
          <a:xfrm>
            <a:off x="539552" y="4797152"/>
            <a:ext cx="7920880" cy="1200329"/>
          </a:xfrm>
          <a:prstGeom prst="rect">
            <a:avLst/>
          </a:prstGeom>
          <a:noFill/>
        </p:spPr>
        <p:txBody>
          <a:bodyPr wrap="square" rtlCol="0">
            <a:spAutoFit/>
          </a:bodyPr>
          <a:lstStyle/>
          <a:p>
            <a:r>
              <a:rPr lang="lt-LT" sz="2400" dirty="0" smtClean="0"/>
              <a:t>Ats.: b)  Kaitinant metalą, laisvųjų elektronų kinetinė energija didėja, todėl, greitai judėdami metalu, jie sparčiau perduoda energiją metalo atomams. </a:t>
            </a:r>
            <a:endParaRPr lang="lt-LT" sz="2400" dirty="0"/>
          </a:p>
        </p:txBody>
      </p:sp>
    </p:spTree>
    <p:extLst>
      <p:ext uri="{BB962C8B-B14F-4D97-AF65-F5344CB8AC3E}">
        <p14:creationId xmlns="" xmlns:p14="http://schemas.microsoft.com/office/powerpoint/2010/main" val="119292610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404664"/>
            <a:ext cx="8229600" cy="1143000"/>
          </a:xfrm>
        </p:spPr>
        <p:txBody>
          <a:bodyPr>
            <a:normAutofit fontScale="90000"/>
          </a:bodyPr>
          <a:lstStyle/>
          <a:p>
            <a:r>
              <a:rPr lang="lt-LT" dirty="0" smtClean="0">
                <a:solidFill>
                  <a:schemeClr val="tx1">
                    <a:lumMod val="95000"/>
                  </a:schemeClr>
                </a:solidFill>
              </a:rPr>
              <a:t>9. Kokios medžaigos labiausiai tinka termoizoliacijai?</a:t>
            </a:r>
            <a:r>
              <a:rPr lang="lt-LT" dirty="0" smtClean="0"/>
              <a:t> </a:t>
            </a:r>
            <a:endParaRPr lang="lt-LT" dirty="0"/>
          </a:p>
        </p:txBody>
      </p:sp>
      <p:sp>
        <p:nvSpPr>
          <p:cNvPr id="3" name="Turinio vietos rezervavimo ženklas 2"/>
          <p:cNvSpPr>
            <a:spLocks noGrp="1"/>
          </p:cNvSpPr>
          <p:nvPr>
            <p:ph idx="1"/>
          </p:nvPr>
        </p:nvSpPr>
        <p:spPr>
          <a:xfrm>
            <a:off x="457200" y="1600200"/>
            <a:ext cx="8229600" cy="1972816"/>
          </a:xfrm>
        </p:spPr>
        <p:txBody>
          <a:bodyPr/>
          <a:lstStyle/>
          <a:p>
            <a:pPr marL="651510" indent="-514350">
              <a:buNone/>
            </a:pPr>
            <a:r>
              <a:rPr lang="lt-LT" dirty="0" smtClean="0"/>
              <a:t>a) Vilna, veltinis, stiklo vata</a:t>
            </a:r>
          </a:p>
          <a:p>
            <a:pPr marL="651510" indent="-514350">
              <a:buNone/>
            </a:pPr>
            <a:r>
              <a:rPr lang="lt-LT" dirty="0" smtClean="0"/>
              <a:t>b) Stiklo vata, sidabras, vilna</a:t>
            </a:r>
          </a:p>
          <a:p>
            <a:pPr marL="651510" indent="-514350">
              <a:buNone/>
            </a:pPr>
            <a:r>
              <a:rPr lang="lt-LT" dirty="0" smtClean="0"/>
              <a:t>c) Veltinis, oras, aliuminis, pūkai</a:t>
            </a:r>
          </a:p>
        </p:txBody>
      </p:sp>
      <p:sp>
        <p:nvSpPr>
          <p:cNvPr id="4" name="TextBox 3"/>
          <p:cNvSpPr txBox="1"/>
          <p:nvPr/>
        </p:nvSpPr>
        <p:spPr>
          <a:xfrm>
            <a:off x="467544" y="4005064"/>
            <a:ext cx="7920880" cy="461665"/>
          </a:xfrm>
          <a:prstGeom prst="rect">
            <a:avLst/>
          </a:prstGeom>
          <a:noFill/>
        </p:spPr>
        <p:txBody>
          <a:bodyPr wrap="square" rtlCol="0">
            <a:spAutoFit/>
          </a:bodyPr>
          <a:lstStyle/>
          <a:p>
            <a:r>
              <a:rPr lang="lt-LT" sz="2400" dirty="0" smtClean="0"/>
              <a:t>Ats.: a) Vilna, veltinis, stiklo vata.</a:t>
            </a:r>
            <a:endParaRPr lang="lt-LT" sz="2400" dirty="0"/>
          </a:p>
        </p:txBody>
      </p:sp>
    </p:spTree>
    <p:extLst>
      <p:ext uri="{BB962C8B-B14F-4D97-AF65-F5344CB8AC3E}">
        <p14:creationId xmlns="" xmlns:p14="http://schemas.microsoft.com/office/powerpoint/2010/main" val="2712685727"/>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620688"/>
            <a:ext cx="8229600" cy="1143000"/>
          </a:xfrm>
        </p:spPr>
        <p:txBody>
          <a:bodyPr>
            <a:normAutofit fontScale="90000"/>
          </a:bodyPr>
          <a:lstStyle/>
          <a:p>
            <a:r>
              <a:rPr lang="lt-LT" dirty="0" smtClean="0">
                <a:solidFill>
                  <a:schemeClr val="tx1">
                    <a:lumMod val="95000"/>
                  </a:schemeClr>
                </a:solidFill>
              </a:rPr>
              <a:t>10. Kodėl radiatoriai, virdulių kaitinimo elementai, keptuvės gaminami iš metalų?</a:t>
            </a:r>
            <a:endParaRPr lang="lt-LT" dirty="0">
              <a:solidFill>
                <a:schemeClr val="tx1">
                  <a:lumMod val="95000"/>
                </a:schemeClr>
              </a:solidFill>
            </a:endParaRPr>
          </a:p>
        </p:txBody>
      </p:sp>
      <p:sp>
        <p:nvSpPr>
          <p:cNvPr id="3" name="Turinio vietos rezervavimo ženklas 2"/>
          <p:cNvSpPr>
            <a:spLocks noGrp="1"/>
          </p:cNvSpPr>
          <p:nvPr>
            <p:ph idx="1"/>
          </p:nvPr>
        </p:nvSpPr>
        <p:spPr>
          <a:xfrm>
            <a:off x="467544" y="2148840"/>
            <a:ext cx="8229600" cy="2216264"/>
          </a:xfrm>
        </p:spPr>
        <p:txBody>
          <a:bodyPr/>
          <a:lstStyle/>
          <a:p>
            <a:pPr marL="651510" indent="-514350">
              <a:buNone/>
            </a:pPr>
            <a:r>
              <a:rPr lang="lt-LT" dirty="0" smtClean="0"/>
              <a:t>a) Kad blizgėtų</a:t>
            </a:r>
          </a:p>
          <a:p>
            <a:pPr marL="651510" indent="-514350">
              <a:buNone/>
            </a:pPr>
            <a:r>
              <a:rPr lang="lt-LT" dirty="0" smtClean="0"/>
              <a:t>b) Kad kūnai greitai įkaistų</a:t>
            </a:r>
          </a:p>
          <a:p>
            <a:pPr marL="651510" indent="-514350">
              <a:buNone/>
            </a:pPr>
            <a:r>
              <a:rPr lang="lt-LT" dirty="0" smtClean="0"/>
              <a:t>c) Kad būtų patogu paimti</a:t>
            </a:r>
          </a:p>
        </p:txBody>
      </p:sp>
      <p:sp>
        <p:nvSpPr>
          <p:cNvPr id="4" name="TextBox 3"/>
          <p:cNvSpPr txBox="1"/>
          <p:nvPr/>
        </p:nvSpPr>
        <p:spPr>
          <a:xfrm>
            <a:off x="539552" y="4797152"/>
            <a:ext cx="7920880" cy="461665"/>
          </a:xfrm>
          <a:prstGeom prst="rect">
            <a:avLst/>
          </a:prstGeom>
          <a:noFill/>
        </p:spPr>
        <p:txBody>
          <a:bodyPr wrap="square" rtlCol="0">
            <a:spAutoFit/>
          </a:bodyPr>
          <a:lstStyle/>
          <a:p>
            <a:r>
              <a:rPr lang="lt-LT" sz="2400" dirty="0" smtClean="0"/>
              <a:t>Ats.: b) Kad kūnai greitai įkaistų.</a:t>
            </a:r>
            <a:endParaRPr lang="lt-LT" sz="2400" dirty="0"/>
          </a:p>
        </p:txBody>
      </p:sp>
    </p:spTree>
    <p:extLst>
      <p:ext uri="{BB962C8B-B14F-4D97-AF65-F5344CB8AC3E}">
        <p14:creationId xmlns="" xmlns:p14="http://schemas.microsoft.com/office/powerpoint/2010/main" val="1776552880"/>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linds(horizontal)">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DOMANTAS\Pictures\idomus_klausimai_linksmi_atsakymai.jpg"/>
          <p:cNvPicPr>
            <a:picLocks noChangeAspect="1" noChangeArrowheads="1"/>
          </p:cNvPicPr>
          <p:nvPr/>
        </p:nvPicPr>
        <p:blipFill>
          <a:blip r:embed="rId2" cstate="print"/>
          <a:srcRect/>
          <a:stretch>
            <a:fillRect/>
          </a:stretch>
        </p:blipFill>
        <p:spPr bwMode="auto">
          <a:xfrm rot="514006">
            <a:off x="3887495" y="1319055"/>
            <a:ext cx="4914230" cy="4963537"/>
          </a:xfrm>
          <a:prstGeom prst="rect">
            <a:avLst/>
          </a:prstGeom>
          <a:noFill/>
        </p:spPr>
      </p:pic>
      <p:sp>
        <p:nvSpPr>
          <p:cNvPr id="2" name="Title 1"/>
          <p:cNvSpPr>
            <a:spLocks noGrp="1"/>
          </p:cNvSpPr>
          <p:nvPr>
            <p:ph type="title"/>
          </p:nvPr>
        </p:nvSpPr>
        <p:spPr>
          <a:xfrm>
            <a:off x="-1620688" y="-171401"/>
            <a:ext cx="8229600" cy="2304256"/>
          </a:xfrm>
        </p:spPr>
        <p:txBody>
          <a:bodyPr>
            <a:normAutofit/>
          </a:bodyPr>
          <a:lstStyle/>
          <a:p>
            <a:r>
              <a:rPr lang="lt-LT" sz="6000" b="1" dirty="0" smtClean="0">
                <a:solidFill>
                  <a:schemeClr val="tx1">
                    <a:lumMod val="95000"/>
                  </a:schemeClr>
                </a:solidFill>
              </a:rPr>
              <a:t>Užduotys</a:t>
            </a:r>
            <a:endParaRPr lang="lt-LT" sz="6000" b="1" dirty="0">
              <a:solidFill>
                <a:schemeClr val="tx1">
                  <a:lumMod val="95000"/>
                </a:schemeClr>
              </a:solidFill>
            </a:endParaRPr>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Vaizdo rezultatas pagal užklausą „polietileno plevele virs augalu“"/>
          <p:cNvPicPr>
            <a:picLocks noChangeAspect="1" noChangeArrowheads="1"/>
          </p:cNvPicPr>
          <p:nvPr/>
        </p:nvPicPr>
        <p:blipFill>
          <a:blip r:embed="rId2" cstate="print"/>
          <a:srcRect/>
          <a:stretch>
            <a:fillRect/>
          </a:stretch>
        </p:blipFill>
        <p:spPr bwMode="auto">
          <a:xfrm>
            <a:off x="6371184" y="1844824"/>
            <a:ext cx="2772816" cy="2772816"/>
          </a:xfrm>
          <a:prstGeom prst="rect">
            <a:avLst/>
          </a:prstGeom>
          <a:noFill/>
        </p:spPr>
      </p:pic>
      <p:sp>
        <p:nvSpPr>
          <p:cNvPr id="2" name="Title 1"/>
          <p:cNvSpPr>
            <a:spLocks noGrp="1"/>
          </p:cNvSpPr>
          <p:nvPr>
            <p:ph type="title"/>
          </p:nvPr>
        </p:nvSpPr>
        <p:spPr>
          <a:xfrm>
            <a:off x="467544" y="1412776"/>
            <a:ext cx="8496944" cy="1828800"/>
          </a:xfrm>
        </p:spPr>
        <p:txBody>
          <a:bodyPr>
            <a:normAutofit fontScale="90000"/>
          </a:bodyPr>
          <a:lstStyle/>
          <a:p>
            <a:pPr algn="ctr"/>
            <a:r>
              <a:rPr lang="lt-LT" sz="4400" dirty="0" smtClean="0">
                <a:solidFill>
                  <a:schemeClr val="tx1">
                    <a:lumMod val="95000"/>
                  </a:schemeClr>
                </a:solidFill>
              </a:rPr>
              <a:t>1. Kodėl plona polietileno plėvelė saugo augalus nuo nakties šalnų?</a:t>
            </a:r>
            <a:r>
              <a:rPr lang="lt-LT" dirty="0" smtClean="0">
                <a:solidFill>
                  <a:schemeClr val="tx1">
                    <a:lumMod val="95000"/>
                  </a:schemeClr>
                </a:solidFill>
              </a:rPr>
              <a:t/>
            </a:r>
            <a:br>
              <a:rPr lang="lt-LT" dirty="0" smtClean="0">
                <a:solidFill>
                  <a:schemeClr val="tx1">
                    <a:lumMod val="95000"/>
                  </a:schemeClr>
                </a:solidFill>
              </a:rPr>
            </a:br>
            <a:endParaRPr lang="lt-LT" dirty="0">
              <a:solidFill>
                <a:schemeClr val="tx1">
                  <a:lumMod val="95000"/>
                </a:schemeClr>
              </a:solidFill>
            </a:endParaRPr>
          </a:p>
        </p:txBody>
      </p:sp>
      <p:sp>
        <p:nvSpPr>
          <p:cNvPr id="3" name="Text Placeholder 2"/>
          <p:cNvSpPr>
            <a:spLocks noGrp="1"/>
          </p:cNvSpPr>
          <p:nvPr>
            <p:ph type="body" idx="1"/>
          </p:nvPr>
        </p:nvSpPr>
        <p:spPr>
          <a:xfrm>
            <a:off x="971600" y="4509120"/>
            <a:ext cx="7086600" cy="1509712"/>
          </a:xfrm>
        </p:spPr>
        <p:txBody>
          <a:bodyPr>
            <a:normAutofit/>
          </a:bodyPr>
          <a:lstStyle/>
          <a:p>
            <a:r>
              <a:rPr lang="lt-LT" sz="2400" dirty="0" smtClean="0"/>
              <a:t>Ats.: Dieną, kai daug saulės spindulių, jie sušildo po plevele esantį orą, o plevelė neišleidžia šilumos ir neįsileidžia šalčio.</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626"/>
                                        </p:tgtEl>
                                        <p:attrNameLst>
                                          <p:attrName>style.visibility</p:attrName>
                                        </p:attrNameLst>
                                      </p:cBhvr>
                                      <p:to>
                                        <p:strVal val="visible"/>
                                      </p:to>
                                    </p:set>
                                    <p:anim calcmode="lin" valueType="num">
                                      <p:cBhvr additive="base">
                                        <p:cTn id="13" dur="500" fill="hold"/>
                                        <p:tgtEl>
                                          <p:spTgt spid="26626"/>
                                        </p:tgtEl>
                                        <p:attrNameLst>
                                          <p:attrName>ppt_x</p:attrName>
                                        </p:attrNameLst>
                                      </p:cBhvr>
                                      <p:tavLst>
                                        <p:tav tm="0">
                                          <p:val>
                                            <p:strVal val="#ppt_x"/>
                                          </p:val>
                                        </p:tav>
                                        <p:tav tm="100000">
                                          <p:val>
                                            <p:strVal val="#ppt_x"/>
                                          </p:val>
                                        </p:tav>
                                      </p:tavLst>
                                    </p:anim>
                                    <p:anim calcmode="lin" valueType="num">
                                      <p:cBhvr additive="base">
                                        <p:cTn id="14"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052736"/>
            <a:ext cx="8229600" cy="1143000"/>
          </a:xfrm>
        </p:spPr>
        <p:txBody>
          <a:bodyPr>
            <a:normAutofit fontScale="90000"/>
          </a:bodyPr>
          <a:lstStyle/>
          <a:p>
            <a:r>
              <a:rPr lang="lt-LT" sz="4400" dirty="0" smtClean="0">
                <a:solidFill>
                  <a:schemeClr val="tx1">
                    <a:lumMod val="95000"/>
                  </a:schemeClr>
                </a:solidFill>
              </a:rPr>
              <a:t>2. Į kurį dubenėlį: plieninį ar porcelianinį turėtumėte pilti karštą sriubą,kad ji atauštų grečiau? Paaiškinkite kodėl.</a:t>
            </a:r>
            <a:r>
              <a:rPr lang="lt-LT" dirty="0" smtClean="0"/>
              <a:t/>
            </a:r>
            <a:br>
              <a:rPr lang="lt-LT" dirty="0" smtClean="0"/>
            </a:br>
            <a:endParaRPr lang="lt-LT" dirty="0"/>
          </a:p>
        </p:txBody>
      </p:sp>
      <p:sp>
        <p:nvSpPr>
          <p:cNvPr id="4" name="Rectangle 3"/>
          <p:cNvSpPr/>
          <p:nvPr/>
        </p:nvSpPr>
        <p:spPr>
          <a:xfrm>
            <a:off x="538387" y="3148135"/>
            <a:ext cx="6192688" cy="830997"/>
          </a:xfrm>
          <a:prstGeom prst="rect">
            <a:avLst/>
          </a:prstGeom>
        </p:spPr>
        <p:txBody>
          <a:bodyPr wrap="square">
            <a:spAutoFit/>
          </a:bodyPr>
          <a:lstStyle/>
          <a:p>
            <a:r>
              <a:rPr lang="lt-LT" sz="2400" dirty="0" smtClean="0">
                <a:cs typeface="Times New Roman" pitchFamily="18" charset="0"/>
              </a:rPr>
              <a:t>Ats.:Į plieninį, nes jis laidesnis šilumai negu porcialeninis.</a:t>
            </a:r>
            <a:endParaRPr lang="lt-LT" sz="2400" dirty="0">
              <a:cs typeface="Times New Roman" pitchFamily="18" charset="0"/>
            </a:endParaRPr>
          </a:p>
        </p:txBody>
      </p:sp>
      <p:pic>
        <p:nvPicPr>
          <p:cNvPr id="51202" name="Picture 2" descr="Vaizdo rezultatas pagal užklausą „hot soup“"/>
          <p:cNvPicPr>
            <a:picLocks noChangeAspect="1" noChangeArrowheads="1"/>
          </p:cNvPicPr>
          <p:nvPr/>
        </p:nvPicPr>
        <p:blipFill>
          <a:blip r:embed="rId2" cstate="print"/>
          <a:srcRect/>
          <a:stretch>
            <a:fillRect/>
          </a:stretch>
        </p:blipFill>
        <p:spPr bwMode="auto">
          <a:xfrm>
            <a:off x="4572000" y="3563634"/>
            <a:ext cx="4392488" cy="3294366"/>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02"/>
                                        </p:tgtEl>
                                        <p:attrNameLst>
                                          <p:attrName>style.visibility</p:attrName>
                                        </p:attrNameLst>
                                      </p:cBhvr>
                                      <p:to>
                                        <p:strVal val="visible"/>
                                      </p:to>
                                    </p:set>
                                    <p:animEffect transition="in" filter="blinds(horizontal)">
                                      <p:cBhvr>
                                        <p:cTn id="12" dur="500"/>
                                        <p:tgtEl>
                                          <p:spTgt spid="5120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56792"/>
            <a:ext cx="8640960" cy="1143000"/>
          </a:xfrm>
        </p:spPr>
        <p:txBody>
          <a:bodyPr>
            <a:noAutofit/>
          </a:bodyPr>
          <a:lstStyle/>
          <a:p>
            <a:r>
              <a:rPr lang="lt-LT" sz="4000" dirty="0" smtClean="0">
                <a:solidFill>
                  <a:schemeClr val="tx1">
                    <a:lumMod val="95000"/>
                  </a:schemeClr>
                </a:solidFill>
              </a:rPr>
              <a:t>3. Kurią dirvą Saulė įšildo greičiau: drėgną ar sausą? Kodėl?</a:t>
            </a:r>
            <a:endParaRPr lang="lt-LT" sz="4000" dirty="0">
              <a:solidFill>
                <a:schemeClr val="tx1">
                  <a:lumMod val="95000"/>
                </a:schemeClr>
              </a:solidFill>
            </a:endParaRPr>
          </a:p>
        </p:txBody>
      </p:sp>
      <p:sp>
        <p:nvSpPr>
          <p:cNvPr id="3" name="Rectangle 2"/>
          <p:cNvSpPr/>
          <p:nvPr/>
        </p:nvSpPr>
        <p:spPr>
          <a:xfrm>
            <a:off x="683568" y="3441315"/>
            <a:ext cx="6894512" cy="461665"/>
          </a:xfrm>
          <a:prstGeom prst="rect">
            <a:avLst/>
          </a:prstGeom>
        </p:spPr>
        <p:txBody>
          <a:bodyPr wrap="square">
            <a:spAutoFit/>
          </a:bodyPr>
          <a:lstStyle/>
          <a:p>
            <a:r>
              <a:rPr lang="lt-LT" sz="2400" b="0" dirty="0" smtClean="0">
                <a:solidFill>
                  <a:schemeClr val="tx1"/>
                </a:solidFill>
                <a:effectLst/>
                <a:cs typeface="Times New Roman" pitchFamily="18" charset="0"/>
              </a:rPr>
              <a:t>Ats.: Drėgną, nes jos šilumos laidumas didesnis.</a:t>
            </a:r>
            <a:endParaRPr lang="lt-LT" dirty="0"/>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9552" y="4005064"/>
            <a:ext cx="3837806" cy="27412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788024" y="4005064"/>
            <a:ext cx="4092739" cy="27175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 calcmode="lin" valueType="num">
                                      <p:cBhvr additive="base">
                                        <p:cTn id="12" dur="500" fill="hold"/>
                                        <p:tgtEl>
                                          <p:spTgt spid="5122"/>
                                        </p:tgtEl>
                                        <p:attrNameLst>
                                          <p:attrName>ppt_x</p:attrName>
                                        </p:attrNameLst>
                                      </p:cBhvr>
                                      <p:tavLst>
                                        <p:tav tm="0">
                                          <p:val>
                                            <p:strVal val="#ppt_x"/>
                                          </p:val>
                                        </p:tav>
                                        <p:tav tm="100000">
                                          <p:val>
                                            <p:strVal val="#ppt_x"/>
                                          </p:val>
                                        </p:tav>
                                      </p:tavLst>
                                    </p:anim>
                                    <p:anim calcmode="lin" valueType="num">
                                      <p:cBhvr additive="base">
                                        <p:cTn id="13" dur="500" fill="hold"/>
                                        <p:tgtEl>
                                          <p:spTgt spid="5122"/>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123"/>
                                        </p:tgtEl>
                                        <p:attrNameLst>
                                          <p:attrName>style.visibility</p:attrName>
                                        </p:attrNameLst>
                                      </p:cBhvr>
                                      <p:to>
                                        <p:strVal val="visible"/>
                                      </p:to>
                                    </p:set>
                                    <p:anim calcmode="lin" valueType="num">
                                      <p:cBhvr additive="base">
                                        <p:cTn id="16" dur="500" fill="hold"/>
                                        <p:tgtEl>
                                          <p:spTgt spid="5123"/>
                                        </p:tgtEl>
                                        <p:attrNameLst>
                                          <p:attrName>ppt_x</p:attrName>
                                        </p:attrNameLst>
                                      </p:cBhvr>
                                      <p:tavLst>
                                        <p:tav tm="0">
                                          <p:val>
                                            <p:strVal val="#ppt_x"/>
                                          </p:val>
                                        </p:tav>
                                        <p:tav tm="100000">
                                          <p:val>
                                            <p:strVal val="#ppt_x"/>
                                          </p:val>
                                        </p:tav>
                                      </p:tavLst>
                                    </p:anim>
                                    <p:anim calcmode="lin" valueType="num">
                                      <p:cBhvr additive="base">
                                        <p:cTn id="17"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764704"/>
            <a:ext cx="8424936" cy="1828800"/>
          </a:xfrm>
        </p:spPr>
        <p:txBody>
          <a:bodyPr>
            <a:noAutofit/>
          </a:bodyPr>
          <a:lstStyle/>
          <a:p>
            <a:pPr algn="ctr"/>
            <a:r>
              <a:rPr lang="lt-LT" sz="4000" dirty="0" smtClean="0">
                <a:solidFill>
                  <a:schemeClr val="tx1">
                    <a:lumMod val="95000"/>
                  </a:schemeClr>
                </a:solidFill>
              </a:rPr>
              <a:t>4.Ar galima visą kūno vidinę energiją paversti jo mechanine energija? Atsakymą pagrįskite. </a:t>
            </a:r>
            <a:endParaRPr lang="lt-LT" sz="4000" dirty="0">
              <a:solidFill>
                <a:schemeClr val="tx1">
                  <a:lumMod val="95000"/>
                </a:schemeClr>
              </a:solidFill>
            </a:endParaRPr>
          </a:p>
        </p:txBody>
      </p:sp>
      <p:sp>
        <p:nvSpPr>
          <p:cNvPr id="3" name="Text Placeholder 2"/>
          <p:cNvSpPr>
            <a:spLocks noGrp="1"/>
          </p:cNvSpPr>
          <p:nvPr>
            <p:ph type="body" idx="1"/>
          </p:nvPr>
        </p:nvSpPr>
        <p:spPr>
          <a:xfrm>
            <a:off x="683568" y="3645024"/>
            <a:ext cx="7086600" cy="1509712"/>
          </a:xfrm>
        </p:spPr>
        <p:txBody>
          <a:bodyPr>
            <a:normAutofit/>
          </a:bodyPr>
          <a:lstStyle/>
          <a:p>
            <a:r>
              <a:rPr lang="lt-LT" sz="2400" dirty="0" smtClean="0">
                <a:cs typeface="Times New Roman" pitchFamily="18" charset="0"/>
              </a:rPr>
              <a:t>Ats.: Negalima, nes kūną sudarančios dalelės vis tiek sąveikaus ir judės netvarkingai.</a:t>
            </a:r>
            <a:endParaRPr lang="lt-LT" sz="2400" dirty="0">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332656"/>
            <a:ext cx="8712968" cy="3773016"/>
          </a:xfrm>
        </p:spPr>
        <p:txBody>
          <a:bodyPr/>
          <a:lstStyle/>
          <a:p>
            <a:pPr algn="ctr"/>
            <a:r>
              <a:rPr lang="lt-LT" sz="4000" dirty="0" smtClean="0">
                <a:solidFill>
                  <a:schemeClr val="tx1">
                    <a:lumMod val="95000"/>
                  </a:schemeClr>
                </a:solidFill>
                <a:cs typeface="Times New Roman" pitchFamily="18" charset="0"/>
              </a:rPr>
              <a:t>5. Į kambarį įnešami du ledėsiai. Vienas jų apklojamas kailiniais, kitas paliekamas „nuogas“. Kuris ledėsis ištirps greičiau? Kodėl?</a:t>
            </a:r>
            <a:r>
              <a:rPr lang="lt-LT" dirty="0" smtClean="0"/>
              <a:t/>
            </a:r>
            <a:br>
              <a:rPr lang="lt-LT" dirty="0" smtClean="0"/>
            </a:br>
            <a:endParaRPr lang="lt-LT" dirty="0"/>
          </a:p>
        </p:txBody>
      </p:sp>
      <p:sp>
        <p:nvSpPr>
          <p:cNvPr id="3" name="Text Placeholder 2"/>
          <p:cNvSpPr>
            <a:spLocks noGrp="1"/>
          </p:cNvSpPr>
          <p:nvPr>
            <p:ph type="body" idx="1"/>
          </p:nvPr>
        </p:nvSpPr>
        <p:spPr>
          <a:xfrm>
            <a:off x="683568" y="4365104"/>
            <a:ext cx="7086600" cy="1509712"/>
          </a:xfrm>
        </p:spPr>
        <p:txBody>
          <a:bodyPr>
            <a:normAutofit/>
          </a:bodyPr>
          <a:lstStyle/>
          <a:p>
            <a:r>
              <a:rPr lang="lt-LT" sz="2400" dirty="0" smtClean="0">
                <a:cs typeface="Times New Roman" pitchFamily="18" charset="0"/>
              </a:rPr>
              <a:t>Ats.: Neapdengtas, nes jis nėra izoliuotas nuo šilto kambario oro.</a:t>
            </a:r>
            <a:endParaRPr lang="lt-LT" sz="2400" dirty="0">
              <a:cs typeface="Times New Roman" pitchFamily="18" charset="0"/>
            </a:endParaRPr>
          </a:p>
        </p:txBody>
      </p:sp>
      <p:pic>
        <p:nvPicPr>
          <p:cNvPr id="22530" name="Picture 2" descr="Vaizdo rezultatas pagal užklausą „ledas“"/>
          <p:cNvPicPr>
            <a:picLocks noChangeAspect="1" noChangeArrowheads="1"/>
          </p:cNvPicPr>
          <p:nvPr/>
        </p:nvPicPr>
        <p:blipFill>
          <a:blip r:embed="rId2" cstate="print"/>
          <a:srcRect/>
          <a:stretch>
            <a:fillRect/>
          </a:stretch>
        </p:blipFill>
        <p:spPr bwMode="auto">
          <a:xfrm>
            <a:off x="5940152" y="4838699"/>
            <a:ext cx="2857500" cy="2019301"/>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530"/>
                                        </p:tgtEl>
                                        <p:attrNameLst>
                                          <p:attrName>style.visibility</p:attrName>
                                        </p:attrNameLst>
                                      </p:cBhvr>
                                      <p:to>
                                        <p:strVal val="visible"/>
                                      </p:to>
                                    </p:set>
                                    <p:anim calcmode="lin" valueType="num">
                                      <p:cBhvr additive="base">
                                        <p:cTn id="12" dur="500" fill="hold"/>
                                        <p:tgtEl>
                                          <p:spTgt spid="22530"/>
                                        </p:tgtEl>
                                        <p:attrNameLst>
                                          <p:attrName>ppt_x</p:attrName>
                                        </p:attrNameLst>
                                      </p:cBhvr>
                                      <p:tavLst>
                                        <p:tav tm="0">
                                          <p:val>
                                            <p:strVal val="#ppt_x"/>
                                          </p:val>
                                        </p:tav>
                                        <p:tav tm="100000">
                                          <p:val>
                                            <p:strVal val="#ppt_x"/>
                                          </p:val>
                                        </p:tav>
                                      </p:tavLst>
                                    </p:anim>
                                    <p:anim calcmode="lin" valueType="num">
                                      <p:cBhvr additive="base">
                                        <p:cTn id="13"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usijęs vaizdas"/>
          <p:cNvPicPr>
            <a:picLocks noChangeAspect="1" noChangeArrowheads="1"/>
          </p:cNvPicPr>
          <p:nvPr/>
        </p:nvPicPr>
        <p:blipFill>
          <a:blip r:embed="rId2" cstate="print"/>
          <a:srcRect/>
          <a:stretch>
            <a:fillRect/>
          </a:stretch>
        </p:blipFill>
        <p:spPr bwMode="auto">
          <a:xfrm>
            <a:off x="5687616" y="2132856"/>
            <a:ext cx="3456384" cy="3993976"/>
          </a:xfrm>
          <a:prstGeom prst="rect">
            <a:avLst/>
          </a:prstGeom>
          <a:noFill/>
        </p:spPr>
      </p:pic>
      <p:sp>
        <p:nvSpPr>
          <p:cNvPr id="2" name="Title 1"/>
          <p:cNvSpPr>
            <a:spLocks noGrp="1"/>
          </p:cNvSpPr>
          <p:nvPr>
            <p:ph type="title"/>
          </p:nvPr>
        </p:nvSpPr>
        <p:spPr>
          <a:xfrm>
            <a:off x="467544" y="620688"/>
            <a:ext cx="8496944" cy="1828800"/>
          </a:xfrm>
        </p:spPr>
        <p:txBody>
          <a:bodyPr/>
          <a:lstStyle/>
          <a:p>
            <a:pPr algn="ctr"/>
            <a:r>
              <a:rPr lang="lt-LT" sz="4000" dirty="0" smtClean="0">
                <a:solidFill>
                  <a:schemeClr val="tx1">
                    <a:lumMod val="95000"/>
                  </a:schemeClr>
                </a:solidFill>
                <a:cs typeface="Times New Roman" pitchFamily="18" charset="0"/>
              </a:rPr>
              <a:t>6. Kodėl žmonės žiemą mūvi pirštines? Juk jos tikrai nešildo!</a:t>
            </a:r>
            <a:br>
              <a:rPr lang="lt-LT" sz="4000" dirty="0" smtClean="0">
                <a:solidFill>
                  <a:schemeClr val="tx1">
                    <a:lumMod val="95000"/>
                  </a:schemeClr>
                </a:solidFill>
                <a:cs typeface="Times New Roman" pitchFamily="18" charset="0"/>
              </a:rPr>
            </a:br>
            <a:endParaRPr lang="lt-LT" sz="4000" dirty="0">
              <a:solidFill>
                <a:schemeClr val="tx1">
                  <a:lumMod val="95000"/>
                </a:schemeClr>
              </a:solidFill>
              <a:cs typeface="Times New Roman" pitchFamily="18" charset="0"/>
            </a:endParaRPr>
          </a:p>
        </p:txBody>
      </p:sp>
      <p:sp>
        <p:nvSpPr>
          <p:cNvPr id="3" name="Text Placeholder 2"/>
          <p:cNvSpPr>
            <a:spLocks noGrp="1"/>
          </p:cNvSpPr>
          <p:nvPr>
            <p:ph type="body" idx="1"/>
          </p:nvPr>
        </p:nvSpPr>
        <p:spPr>
          <a:xfrm>
            <a:off x="539552" y="3284984"/>
            <a:ext cx="5256584" cy="1509712"/>
          </a:xfrm>
        </p:spPr>
        <p:txBody>
          <a:bodyPr>
            <a:noAutofit/>
          </a:bodyPr>
          <a:lstStyle/>
          <a:p>
            <a:pPr algn="just"/>
            <a:r>
              <a:rPr lang="lt-LT" sz="2400" dirty="0" smtClean="0">
                <a:cs typeface="Times New Roman" pitchFamily="18" charset="0"/>
              </a:rPr>
              <a:t>Ats.: Pirštinės tikrai nešildo, tačiau jose esantys oro tarpeliai tarp rankų ir pirštinės audinio siūlų ar kailio plaukelių neleidžia šalčiui skverbtis prie rankų. Štai kodėl praktiškesnės vilnonės ar kailinės pirštinės</a:t>
            </a:r>
            <a:endParaRPr lang="lt-LT" sz="2400" dirty="0">
              <a:cs typeface="Times New Roman" pitchFamily="18" charset="0"/>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1746"/>
                                        </p:tgtEl>
                                        <p:attrNameLst>
                                          <p:attrName>style.visibility</p:attrName>
                                        </p:attrNameLst>
                                      </p:cBhvr>
                                      <p:to>
                                        <p:strVal val="visible"/>
                                      </p:to>
                                    </p:set>
                                    <p:animEffect transition="in" filter="blinds(horizontal)">
                                      <p:cBhvr>
                                        <p:cTn id="12" dur="500"/>
                                        <p:tgtEl>
                                          <p:spTgt spid="3174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340768"/>
            <a:ext cx="8640960" cy="2537792"/>
          </a:xfrm>
        </p:spPr>
        <p:txBody>
          <a:bodyPr/>
          <a:lstStyle/>
          <a:p>
            <a:r>
              <a:rPr lang="lt-LT" sz="4000" dirty="0" smtClean="0">
                <a:solidFill>
                  <a:schemeClr val="tx1">
                    <a:lumMod val="95000"/>
                  </a:schemeClr>
                </a:solidFill>
              </a:rPr>
              <a:t>7. Karštą arbatą maišant aliumininiu šaukšteliu, galima nusideginti pirštus, o naudojant legiruoto (nerūdijančio) plieno šaukštelį, taip neatsitinka. Kodėl?</a:t>
            </a:r>
            <a:endParaRPr lang="lt-LT" sz="4000" dirty="0">
              <a:solidFill>
                <a:schemeClr val="tx1">
                  <a:lumMod val="95000"/>
                </a:schemeClr>
              </a:solidFill>
            </a:endParaRPr>
          </a:p>
        </p:txBody>
      </p:sp>
      <p:sp>
        <p:nvSpPr>
          <p:cNvPr id="3" name="Text Placeholder 2"/>
          <p:cNvSpPr>
            <a:spLocks noGrp="1"/>
          </p:cNvSpPr>
          <p:nvPr>
            <p:ph type="body" idx="1"/>
          </p:nvPr>
        </p:nvSpPr>
        <p:spPr>
          <a:xfrm>
            <a:off x="611560" y="4293096"/>
            <a:ext cx="7086600" cy="1509712"/>
          </a:xfrm>
        </p:spPr>
        <p:txBody>
          <a:bodyPr>
            <a:normAutofit/>
          </a:bodyPr>
          <a:lstStyle/>
          <a:p>
            <a:r>
              <a:rPr lang="lt-LT" sz="2400" dirty="0" smtClean="0"/>
              <a:t>Ats.:Aliumininio šaukštelio šilumos laidumas didesnis nei legiruoto plieno šaukštelio.</a:t>
            </a:r>
            <a:endParaRPr lang="lt-LT" sz="2400" dirty="0"/>
          </a:p>
        </p:txBody>
      </p:sp>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092280" y="4725144"/>
            <a:ext cx="1893193" cy="18931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additive="base">
                                        <p:cTn id="13" dur="500" fill="hold"/>
                                        <p:tgtEl>
                                          <p:spTgt spid="6146"/>
                                        </p:tgtEl>
                                        <p:attrNameLst>
                                          <p:attrName>ppt_x</p:attrName>
                                        </p:attrNameLst>
                                      </p:cBhvr>
                                      <p:tavLst>
                                        <p:tav tm="0">
                                          <p:val>
                                            <p:strVal val="#ppt_x"/>
                                          </p:val>
                                        </p:tav>
                                        <p:tav tm="100000">
                                          <p:val>
                                            <p:strVal val="#ppt_x"/>
                                          </p:val>
                                        </p:tav>
                                      </p:tavLst>
                                    </p:anim>
                                    <p:anim calcmode="lin" valueType="num">
                                      <p:cBhvr additive="base">
                                        <p:cTn id="14"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1700808"/>
            <a:ext cx="8712968" cy="2219672"/>
          </a:xfrm>
        </p:spPr>
        <p:txBody>
          <a:bodyPr>
            <a:noAutofit/>
          </a:bodyPr>
          <a:lstStyle/>
          <a:p>
            <a:r>
              <a:rPr lang="lt-LT" sz="4000" dirty="0" smtClean="0">
                <a:solidFill>
                  <a:schemeClr val="tx1">
                    <a:lumMod val="95000"/>
                  </a:schemeClr>
                </a:solidFill>
              </a:rPr>
              <a:t>8. Miegodamas apsirengęs žmogus kartais sužvarbsta. Tačiau, nusirengus ir apsiklojus tais pačiais drabužiais, miegančiajam pakankamai šilta. Kodėl ?</a:t>
            </a:r>
            <a:endParaRPr lang="lt-LT" sz="4000" dirty="0">
              <a:solidFill>
                <a:schemeClr val="tx1">
                  <a:lumMod val="95000"/>
                </a:schemeClr>
              </a:solidFill>
            </a:endParaRPr>
          </a:p>
        </p:txBody>
      </p:sp>
      <p:sp>
        <p:nvSpPr>
          <p:cNvPr id="3" name="Subtitle 2"/>
          <p:cNvSpPr>
            <a:spLocks noGrp="1"/>
          </p:cNvSpPr>
          <p:nvPr>
            <p:ph type="subTitle" idx="1"/>
          </p:nvPr>
        </p:nvSpPr>
        <p:spPr>
          <a:xfrm>
            <a:off x="539552" y="4221088"/>
            <a:ext cx="6408712" cy="1752600"/>
          </a:xfrm>
        </p:spPr>
        <p:txBody>
          <a:bodyPr>
            <a:normAutofit/>
          </a:bodyPr>
          <a:lstStyle/>
          <a:p>
            <a:pPr algn="just"/>
            <a:r>
              <a:rPr lang="lt-LT" sz="2400" dirty="0" smtClean="0"/>
              <a:t>Ats. :Užsiklojęs nusirengtais drabužiais, žmogus padidina oro tarpelį tarp</a:t>
            </a:r>
            <a:br>
              <a:rPr lang="lt-LT" sz="2400" dirty="0" smtClean="0"/>
            </a:br>
            <a:r>
              <a:rPr lang="lt-LT" sz="2400" dirty="0" smtClean="0"/>
              <a:t>aplinkos ir savo kūno, o oras yra geras šilumos izoliatorius.</a:t>
            </a:r>
            <a:endParaRPr lang="lt-LT"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568952" cy="1143000"/>
          </a:xfrm>
        </p:spPr>
        <p:txBody>
          <a:bodyPr>
            <a:noAutofit/>
          </a:bodyPr>
          <a:lstStyle/>
          <a:p>
            <a:r>
              <a:rPr lang="lt-LT" sz="4800" dirty="0" smtClean="0">
                <a:solidFill>
                  <a:schemeClr val="tx1">
                    <a:lumMod val="95000"/>
                  </a:schemeClr>
                </a:solidFill>
              </a:rPr>
              <a:t>9. </a:t>
            </a:r>
            <a:r>
              <a:rPr lang="lt-LT" sz="4000" dirty="0" smtClean="0">
                <a:solidFill>
                  <a:schemeClr val="tx1">
                    <a:lumMod val="95000"/>
                  </a:schemeClr>
                </a:solidFill>
              </a:rPr>
              <a:t>Kartais galima išgirsti aiškinimą, kad kailiniai šildo. Ar tai tiesa? Kaip yra iš tikrųjų</a:t>
            </a:r>
            <a:r>
              <a:rPr lang="lt-LT" sz="4800" dirty="0" smtClean="0">
                <a:solidFill>
                  <a:schemeClr val="tx1">
                    <a:lumMod val="95000"/>
                  </a:schemeClr>
                </a:solidFill>
              </a:rPr>
              <a:t>?</a:t>
            </a:r>
            <a:endParaRPr lang="lt-LT" sz="4800" dirty="0">
              <a:solidFill>
                <a:schemeClr val="tx1">
                  <a:lumMod val="95000"/>
                </a:schemeClr>
              </a:solidFill>
            </a:endParaRPr>
          </a:p>
        </p:txBody>
      </p:sp>
      <p:sp>
        <p:nvSpPr>
          <p:cNvPr id="3" name="Content Placeholder 2"/>
          <p:cNvSpPr>
            <a:spLocks noGrp="1"/>
          </p:cNvSpPr>
          <p:nvPr>
            <p:ph idx="1"/>
          </p:nvPr>
        </p:nvSpPr>
        <p:spPr>
          <a:xfrm>
            <a:off x="251520" y="2276872"/>
            <a:ext cx="8858924" cy="2476872"/>
          </a:xfrm>
        </p:spPr>
        <p:txBody>
          <a:bodyPr>
            <a:normAutofit/>
          </a:bodyPr>
          <a:lstStyle/>
          <a:p>
            <a:pPr marL="137160" indent="0">
              <a:buNone/>
            </a:pPr>
            <a:r>
              <a:rPr lang="lt-LT" sz="2400" dirty="0" smtClean="0"/>
              <a:t>Ats.:Kailiniai nešildo, tačiau labai sulėtina šilumokaitą tarp kūno ir aplinkos oro, nes tarp kailio plaukelių esantis oras nepraleidžia šilumos.</a:t>
            </a:r>
            <a:endParaRPr lang="lt-LT" sz="2400" dirty="0"/>
          </a:p>
        </p:txBody>
      </p:sp>
      <p:pic>
        <p:nvPicPr>
          <p:cNvPr id="54274" name="Picture 2" descr="Vaizdo rezultatas pagal užklausą „furry coat tumblr“"/>
          <p:cNvPicPr>
            <a:picLocks noChangeAspect="1" noChangeArrowheads="1"/>
          </p:cNvPicPr>
          <p:nvPr/>
        </p:nvPicPr>
        <p:blipFill>
          <a:blip r:embed="rId2" cstate="print"/>
          <a:srcRect/>
          <a:stretch>
            <a:fillRect/>
          </a:stretch>
        </p:blipFill>
        <p:spPr bwMode="auto">
          <a:xfrm>
            <a:off x="5653583" y="3121149"/>
            <a:ext cx="2701549" cy="3573016"/>
          </a:xfrm>
          <a:prstGeom prst="rect">
            <a:avLst/>
          </a:prstGeom>
          <a:noFill/>
        </p:spPr>
      </p:pic>
      <p:pic>
        <p:nvPicPr>
          <p:cNvPr id="54276" name="Picture 4" descr="Vaizdo rezultatas pagal užklausą „furry coat tumblr“"/>
          <p:cNvPicPr>
            <a:picLocks noChangeAspect="1" noChangeArrowheads="1"/>
          </p:cNvPicPr>
          <p:nvPr/>
        </p:nvPicPr>
        <p:blipFill>
          <a:blip r:embed="rId3" cstate="print"/>
          <a:srcRect/>
          <a:stretch>
            <a:fillRect/>
          </a:stretch>
        </p:blipFill>
        <p:spPr bwMode="auto">
          <a:xfrm>
            <a:off x="2771800" y="3448818"/>
            <a:ext cx="2601597" cy="3245347"/>
          </a:xfrm>
          <a:prstGeom prst="rect">
            <a:avLst/>
          </a:prstGeom>
          <a:noFill/>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274"/>
                                        </p:tgtEl>
                                        <p:attrNameLst>
                                          <p:attrName>style.visibility</p:attrName>
                                        </p:attrNameLst>
                                      </p:cBhvr>
                                      <p:to>
                                        <p:strVal val="visible"/>
                                      </p:to>
                                    </p:set>
                                    <p:anim calcmode="lin" valueType="num">
                                      <p:cBhvr additive="base">
                                        <p:cTn id="13" dur="500" fill="hold"/>
                                        <p:tgtEl>
                                          <p:spTgt spid="54274"/>
                                        </p:tgtEl>
                                        <p:attrNameLst>
                                          <p:attrName>ppt_x</p:attrName>
                                        </p:attrNameLst>
                                      </p:cBhvr>
                                      <p:tavLst>
                                        <p:tav tm="0">
                                          <p:val>
                                            <p:strVal val="#ppt_x"/>
                                          </p:val>
                                        </p:tav>
                                        <p:tav tm="100000">
                                          <p:val>
                                            <p:strVal val="#ppt_x"/>
                                          </p:val>
                                        </p:tav>
                                      </p:tavLst>
                                    </p:anim>
                                    <p:anim calcmode="lin" valueType="num">
                                      <p:cBhvr additive="base">
                                        <p:cTn id="14" dur="500" fill="hold"/>
                                        <p:tgtEl>
                                          <p:spTgt spid="542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276"/>
                                        </p:tgtEl>
                                        <p:attrNameLst>
                                          <p:attrName>style.visibility</p:attrName>
                                        </p:attrNameLst>
                                      </p:cBhvr>
                                      <p:to>
                                        <p:strVal val="visible"/>
                                      </p:to>
                                    </p:set>
                                    <p:anim calcmode="lin" valueType="num">
                                      <p:cBhvr additive="base">
                                        <p:cTn id="25" dur="500" fill="hold"/>
                                        <p:tgtEl>
                                          <p:spTgt spid="54276"/>
                                        </p:tgtEl>
                                        <p:attrNameLst>
                                          <p:attrName>ppt_x</p:attrName>
                                        </p:attrNameLst>
                                      </p:cBhvr>
                                      <p:tavLst>
                                        <p:tav tm="0">
                                          <p:val>
                                            <p:strVal val="#ppt_x"/>
                                          </p:val>
                                        </p:tav>
                                        <p:tav tm="100000">
                                          <p:val>
                                            <p:strVal val="#ppt_x"/>
                                          </p:val>
                                        </p:tav>
                                      </p:tavLst>
                                    </p:anim>
                                    <p:anim calcmode="lin" valueType="num">
                                      <p:cBhvr additive="base">
                                        <p:cTn id="26" dur="500" fill="hold"/>
                                        <p:tgtEl>
                                          <p:spTgt spid="54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2348880"/>
            <a:ext cx="8229600" cy="1828800"/>
          </a:xfrm>
        </p:spPr>
        <p:txBody>
          <a:bodyPr>
            <a:noAutofit/>
          </a:bodyPr>
          <a:lstStyle/>
          <a:p>
            <a:r>
              <a:rPr lang="lt-LT" sz="3200" dirty="0" smtClean="0">
                <a:solidFill>
                  <a:schemeClr val="tx1">
                    <a:lumMod val="95000"/>
                  </a:schemeClr>
                </a:solidFill>
              </a:rPr>
              <a:t>10. Kuriame elektriniame arbatinyje kaitinamas vanduo sušyla greičiau: naujame ar sename, ant kurio sienelių ir kaitinimo elemento yra nuovirų? Kodėl? O gal nuoviros ant arbatinio sienelių yra naudingos energijos požiūriu?</a:t>
            </a:r>
            <a:endParaRPr lang="lt-LT" sz="3200" dirty="0">
              <a:solidFill>
                <a:schemeClr val="tx1">
                  <a:lumMod val="95000"/>
                </a:schemeClr>
              </a:solidFill>
            </a:endParaRPr>
          </a:p>
        </p:txBody>
      </p:sp>
      <p:sp>
        <p:nvSpPr>
          <p:cNvPr id="3" name="Subtitle 2"/>
          <p:cNvSpPr>
            <a:spLocks noGrp="1"/>
          </p:cNvSpPr>
          <p:nvPr>
            <p:ph type="subTitle" idx="1"/>
          </p:nvPr>
        </p:nvSpPr>
        <p:spPr>
          <a:xfrm>
            <a:off x="323528" y="4653136"/>
            <a:ext cx="8568952" cy="1752600"/>
          </a:xfrm>
        </p:spPr>
        <p:txBody>
          <a:bodyPr>
            <a:noAutofit/>
          </a:bodyPr>
          <a:lstStyle/>
          <a:p>
            <a:pPr algn="l"/>
            <a:r>
              <a:rPr lang="lt-LT" sz="2400" dirty="0" smtClean="0"/>
              <a:t>Ats. :Vanduo greičiau užvirs naujame arbatinyje, nes ant jo kaitinimo elemento nėra izoliuojančio sluoksnio — nuovirų. Nuoviros ant elektrinio arbatinio sienelių energijos požiūriu tikrai naudingos, nes toks arbatinis per vienetinį laiko tarpą į aplinką išspinduliuoja mažiau energijos.</a:t>
            </a:r>
            <a:endParaRPr lang="lt-LT" sz="2400"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2060848"/>
            <a:ext cx="8229600" cy="1143000"/>
          </a:xfrm>
        </p:spPr>
        <p:txBody>
          <a:bodyPr>
            <a:normAutofit/>
          </a:bodyPr>
          <a:lstStyle/>
          <a:p>
            <a:r>
              <a:rPr lang="lt-LT" sz="4800" dirty="0" smtClean="0">
                <a:solidFill>
                  <a:schemeClr val="tx1">
                    <a:lumMod val="95000"/>
                  </a:schemeClr>
                </a:solidFill>
              </a:rPr>
              <a:t>Bandymas </a:t>
            </a:r>
            <a:r>
              <a:rPr lang="lt-LT" sz="4800" dirty="0" err="1" smtClean="0">
                <a:solidFill>
                  <a:schemeClr val="tx1">
                    <a:lumMod val="95000"/>
                  </a:schemeClr>
                </a:solidFill>
              </a:rPr>
              <a:t>Nr</a:t>
            </a:r>
            <a:r>
              <a:rPr lang="lt-LT" sz="4800" dirty="0" smtClean="0">
                <a:solidFill>
                  <a:schemeClr val="tx1">
                    <a:lumMod val="95000"/>
                  </a:schemeClr>
                </a:solidFill>
              </a:rPr>
              <a:t>. 1</a:t>
            </a:r>
            <a:endParaRPr lang="lt-LT" sz="4800" dirty="0">
              <a:solidFill>
                <a:schemeClr val="tx1">
                  <a:lumMod val="95000"/>
                </a:schemeClr>
              </a:solidFill>
            </a:endParaRPr>
          </a:p>
        </p:txBody>
      </p:sp>
    </p:spTree>
    <p:extLst>
      <p:ext uri="{BB962C8B-B14F-4D97-AF65-F5344CB8AC3E}">
        <p14:creationId xmlns="" xmlns:p14="http://schemas.microsoft.com/office/powerpoint/2010/main" val="1308279176"/>
      </p:ext>
    </p:extLst>
  </p:cSld>
  <p:clrMapOvr>
    <a:masterClrMapping/>
  </p:clrMapOvr>
  <p:transition>
    <p:dissolv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Tikslas</a:t>
            </a:r>
            <a:endParaRPr lang="lt-LT" dirty="0">
              <a:solidFill>
                <a:schemeClr val="tx1">
                  <a:lumMod val="95000"/>
                </a:schemeClr>
              </a:solidFill>
            </a:endParaRPr>
          </a:p>
        </p:txBody>
      </p:sp>
      <p:sp>
        <p:nvSpPr>
          <p:cNvPr id="3" name="Content Placeholder 2"/>
          <p:cNvSpPr>
            <a:spLocks noGrp="1"/>
          </p:cNvSpPr>
          <p:nvPr>
            <p:ph idx="1"/>
          </p:nvPr>
        </p:nvSpPr>
        <p:spPr/>
        <p:txBody>
          <a:bodyPr/>
          <a:lstStyle/>
          <a:p>
            <a:pPr marL="137160" indent="0">
              <a:buNone/>
            </a:pPr>
            <a:r>
              <a:rPr lang="lt-LT" sz="3200" dirty="0" smtClean="0"/>
              <a:t> </a:t>
            </a:r>
          </a:p>
          <a:p>
            <a:pPr marL="137160" indent="0">
              <a:buNone/>
            </a:pPr>
            <a:r>
              <a:rPr lang="lt-LT" dirty="0" smtClean="0"/>
              <a:t>Nustatyti, kuri medžiaga: oras ar vanduo, geriau praleidžia šilumą.</a:t>
            </a: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476672"/>
            <a:ext cx="8229600" cy="1143000"/>
          </a:xfrm>
        </p:spPr>
        <p:txBody>
          <a:bodyPr>
            <a:normAutofit fontScale="90000"/>
          </a:bodyPr>
          <a:lstStyle/>
          <a:p>
            <a:r>
              <a:rPr lang="lt-LT" sz="4400" dirty="0" smtClean="0">
                <a:solidFill>
                  <a:schemeClr val="tx1">
                    <a:lumMod val="95000"/>
                  </a:schemeClr>
                </a:solidFill>
              </a:rPr>
              <a:t>Priemonės</a:t>
            </a:r>
            <a:r>
              <a:rPr lang="lt-LT" sz="4400" dirty="0">
                <a:solidFill>
                  <a:schemeClr val="tx1">
                    <a:lumMod val="95000"/>
                  </a:schemeClr>
                </a:solidFill>
              </a:rPr>
              <a:t/>
            </a:r>
            <a:br>
              <a:rPr lang="lt-LT" sz="4400" dirty="0">
                <a:solidFill>
                  <a:schemeClr val="tx1">
                    <a:lumMod val="95000"/>
                  </a:schemeClr>
                </a:solidFill>
              </a:rPr>
            </a:br>
            <a:endParaRPr lang="lt-LT" dirty="0">
              <a:solidFill>
                <a:schemeClr val="tx1">
                  <a:lumMod val="95000"/>
                </a:schemeClr>
              </a:solidFill>
            </a:endParaRPr>
          </a:p>
        </p:txBody>
      </p:sp>
      <p:sp>
        <p:nvSpPr>
          <p:cNvPr id="3" name="Turinio vietos rezervavimo ženklas 2"/>
          <p:cNvSpPr>
            <a:spLocks noGrp="1"/>
          </p:cNvSpPr>
          <p:nvPr>
            <p:ph idx="1"/>
          </p:nvPr>
        </p:nvSpPr>
        <p:spPr>
          <a:xfrm>
            <a:off x="539552" y="2204864"/>
            <a:ext cx="8229600" cy="4709160"/>
          </a:xfrm>
        </p:spPr>
        <p:txBody>
          <a:bodyPr/>
          <a:lstStyle/>
          <a:p>
            <a:pPr>
              <a:buFont typeface="Wingdings" pitchFamily="2" charset="2"/>
              <a:buChar char="q"/>
            </a:pPr>
            <a:r>
              <a:rPr lang="lt-LT" dirty="0" smtClean="0"/>
              <a:t>2 </a:t>
            </a:r>
            <a:r>
              <a:rPr lang="lt-LT" dirty="0"/>
              <a:t>mėgintuvėliai</a:t>
            </a:r>
          </a:p>
          <a:p>
            <a:pPr>
              <a:buFont typeface="Wingdings" pitchFamily="2" charset="2"/>
              <a:buChar char="q"/>
            </a:pPr>
            <a:r>
              <a:rPr lang="lt-LT" dirty="0"/>
              <a:t>Mėgintuvėlio laikiklis</a:t>
            </a:r>
          </a:p>
          <a:p>
            <a:pPr>
              <a:buFont typeface="Wingdings" pitchFamily="2" charset="2"/>
              <a:buChar char="q"/>
            </a:pPr>
            <a:r>
              <a:rPr lang="lt-LT" dirty="0"/>
              <a:t>Spiritinė lemputė</a:t>
            </a:r>
          </a:p>
          <a:p>
            <a:pPr>
              <a:buFont typeface="Wingdings" pitchFamily="2" charset="2"/>
              <a:buChar char="q"/>
            </a:pPr>
            <a:r>
              <a:rPr lang="lt-LT" dirty="0"/>
              <a:t>Chronometras (laikui matuoti)</a:t>
            </a:r>
          </a:p>
          <a:p>
            <a:endParaRPr lang="lt-LT" dirty="0"/>
          </a:p>
        </p:txBody>
      </p:sp>
    </p:spTree>
    <p:extLst>
      <p:ext uri="{BB962C8B-B14F-4D97-AF65-F5344CB8AC3E}">
        <p14:creationId xmlns="" xmlns:p14="http://schemas.microsoft.com/office/powerpoint/2010/main" val="4130934039"/>
      </p:ext>
    </p:extLst>
  </p:cSld>
  <p:clrMapOvr>
    <a:masterClrMapping/>
  </p:clrMapOvr>
  <p:transition>
    <p:dissolv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37160" indent="0"/>
            <a:r>
              <a:rPr lang="lt-LT" sz="4400" dirty="0">
                <a:solidFill>
                  <a:schemeClr val="tx1">
                    <a:lumMod val="95000"/>
                  </a:schemeClr>
                </a:solidFill>
                <a:effectLst>
                  <a:outerShdw blurRad="38100" dist="38100" dir="2700000" algn="tl">
                    <a:srgbClr val="000000">
                      <a:alpha val="43137"/>
                    </a:srgbClr>
                  </a:outerShdw>
                </a:effectLst>
              </a:rPr>
              <a:t>Darbo eiga:</a:t>
            </a:r>
          </a:p>
        </p:txBody>
      </p:sp>
      <p:sp>
        <p:nvSpPr>
          <p:cNvPr id="3" name="Content Placeholder 2"/>
          <p:cNvSpPr>
            <a:spLocks noGrp="1"/>
          </p:cNvSpPr>
          <p:nvPr>
            <p:ph idx="1"/>
          </p:nvPr>
        </p:nvSpPr>
        <p:spPr/>
        <p:txBody>
          <a:bodyPr/>
          <a:lstStyle/>
          <a:p>
            <a:pPr>
              <a:buFont typeface="Wingdings" pitchFamily="2" charset="2"/>
              <a:buChar char="q"/>
            </a:pPr>
            <a:r>
              <a:rPr lang="lt-LT" dirty="0" smtClean="0"/>
              <a:t>Į mėgintuvėlį idėjome termometrą ir izoliavome vata (kad šiltas oras neprasiskverbtų iš mėgintuvėlio) ir šildėmė 5 minutes.</a:t>
            </a:r>
          </a:p>
          <a:p>
            <a:pPr>
              <a:buFont typeface="Wingdings" pitchFamily="2" charset="2"/>
              <a:buChar char="q"/>
            </a:pPr>
            <a:r>
              <a:rPr lang="lt-LT" dirty="0" smtClean="0"/>
              <a:t> Į kitą mėgintuvėlį </a:t>
            </a:r>
            <a:r>
              <a:rPr lang="lt-LT" dirty="0" err="1" smtClean="0"/>
              <a:t>įpylėmė</a:t>
            </a:r>
            <a:r>
              <a:rPr lang="lt-LT" dirty="0" smtClean="0"/>
              <a:t> vandens, idėjome termometrą ir taip pat šildėme 5 minutes. Termometro rodmenis rašėme kas 30s.</a:t>
            </a:r>
          </a:p>
          <a:p>
            <a:pPr>
              <a:buFont typeface="Wingdings" pitchFamily="2" charset="2"/>
              <a:buChar char="q"/>
            </a:pPr>
            <a:r>
              <a:rPr lang="lt-LT" dirty="0" smtClean="0"/>
              <a:t>Duomenis surašyti į lentelę ir nubrėžti grafiką.</a:t>
            </a:r>
          </a:p>
          <a:p>
            <a:pPr>
              <a:buFont typeface="Wingdings" pitchFamily="2" charset="2"/>
              <a:buChar char="q"/>
            </a:pPr>
            <a:r>
              <a:rPr lang="lt-LT" dirty="0" smtClean="0"/>
              <a:t>Padaryti išvadą.</a:t>
            </a:r>
          </a:p>
          <a:p>
            <a:endParaRPr lang="lt-LT" dirty="0"/>
          </a:p>
        </p:txBody>
      </p:sp>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Nuotraukos</a:t>
            </a:r>
            <a:endParaRPr lang="lt-LT" dirty="0">
              <a:solidFill>
                <a:schemeClr val="tx1">
                  <a:lumMod val="95000"/>
                </a:schemeClr>
              </a:solidFill>
            </a:endParaRPr>
          </a:p>
        </p:txBody>
      </p:sp>
      <p:sp>
        <p:nvSpPr>
          <p:cNvPr id="3" name="Content Placeholder 2"/>
          <p:cNvSpPr>
            <a:spLocks noGrp="1"/>
          </p:cNvSpPr>
          <p:nvPr>
            <p:ph idx="1"/>
          </p:nvPr>
        </p:nvSpPr>
        <p:spPr/>
        <p:txBody>
          <a:bodyPr/>
          <a:lstStyle/>
          <a:p>
            <a:endParaRPr lang="lt-LT"/>
          </a:p>
        </p:txBody>
      </p:sp>
      <p:pic>
        <p:nvPicPr>
          <p:cNvPr id="1026" name="Picture 2" descr="C:\Users\DOMANTAS\Desktop\17778680_1345862502174314_1754609266_o.jpg"/>
          <p:cNvPicPr>
            <a:picLocks noChangeAspect="1" noChangeArrowheads="1"/>
          </p:cNvPicPr>
          <p:nvPr/>
        </p:nvPicPr>
        <p:blipFill>
          <a:blip r:embed="rId2" cstate="print"/>
          <a:srcRect/>
          <a:stretch>
            <a:fillRect/>
          </a:stretch>
        </p:blipFill>
        <p:spPr bwMode="auto">
          <a:xfrm rot="21375797">
            <a:off x="4934523" y="1664523"/>
            <a:ext cx="3456385" cy="4608513"/>
          </a:xfrm>
          <a:prstGeom prst="rect">
            <a:avLst/>
          </a:prstGeom>
          <a:noFill/>
        </p:spPr>
      </p:pic>
      <p:pic>
        <p:nvPicPr>
          <p:cNvPr id="1027" name="Picture 3" descr="C:\Users\DOMANTAS\Desktop\17820443_1345862658840965_629781951_o.jpg"/>
          <p:cNvPicPr>
            <a:picLocks noChangeAspect="1" noChangeArrowheads="1"/>
          </p:cNvPicPr>
          <p:nvPr/>
        </p:nvPicPr>
        <p:blipFill>
          <a:blip r:embed="rId3" cstate="print"/>
          <a:srcRect/>
          <a:stretch>
            <a:fillRect/>
          </a:stretch>
        </p:blipFill>
        <p:spPr bwMode="auto">
          <a:xfrm rot="303992">
            <a:off x="819795" y="1492776"/>
            <a:ext cx="3658294" cy="4877725"/>
          </a:xfrm>
          <a:prstGeom prst="rect">
            <a:avLst/>
          </a:prstGeom>
          <a:noFill/>
        </p:spPr>
      </p:pic>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1143000"/>
          </a:xfrm>
        </p:spPr>
        <p:txBody>
          <a:bodyPr/>
          <a:lstStyle/>
          <a:p>
            <a:r>
              <a:rPr lang="lt-LT" sz="4400" dirty="0" smtClean="0">
                <a:solidFill>
                  <a:schemeClr val="tx1">
                    <a:lumMod val="95000"/>
                  </a:schemeClr>
                </a:solidFill>
              </a:rPr>
              <a:t>Rezultatai</a:t>
            </a:r>
            <a:endParaRPr lang="lt-LT" dirty="0">
              <a:solidFill>
                <a:schemeClr val="tx1">
                  <a:lumMod val="95000"/>
                </a:schemeClr>
              </a:solidFill>
            </a:endParaRPr>
          </a:p>
        </p:txBody>
      </p:sp>
      <p:sp>
        <p:nvSpPr>
          <p:cNvPr id="3" name="Content Placeholder 2"/>
          <p:cNvSpPr>
            <a:spLocks noGrp="1"/>
          </p:cNvSpPr>
          <p:nvPr>
            <p:ph idx="1"/>
          </p:nvPr>
        </p:nvSpPr>
        <p:spPr>
          <a:xfrm>
            <a:off x="467544" y="980728"/>
            <a:ext cx="8229600" cy="4709160"/>
          </a:xfrm>
        </p:spPr>
        <p:txBody>
          <a:bodyPr>
            <a:normAutofit/>
          </a:bodyPr>
          <a:lstStyle/>
          <a:p>
            <a:pPr marL="137160" indent="0">
              <a:buNone/>
            </a:pPr>
            <a:r>
              <a:rPr lang="lt-LT" sz="3200" u="sng" dirty="0" smtClean="0"/>
              <a:t>                         </a:t>
            </a:r>
            <a:endParaRPr lang="lt-LT" sz="3200" u="sng" dirty="0"/>
          </a:p>
        </p:txBody>
      </p:sp>
      <p:graphicFrame>
        <p:nvGraphicFramePr>
          <p:cNvPr id="6" name="Table 5"/>
          <p:cNvGraphicFramePr>
            <a:graphicFrameLocks noGrp="1"/>
          </p:cNvGraphicFramePr>
          <p:nvPr/>
        </p:nvGraphicFramePr>
        <p:xfrm>
          <a:off x="251520" y="1628800"/>
          <a:ext cx="3600400" cy="4824534"/>
        </p:xfrm>
        <a:graphic>
          <a:graphicData uri="http://schemas.openxmlformats.org/drawingml/2006/table">
            <a:tbl>
              <a:tblPr firstRow="1" bandRow="1">
                <a:tableStyleId>{5C22544A-7EE6-4342-B048-85BDC9FD1C3A}</a:tableStyleId>
              </a:tblPr>
              <a:tblGrid>
                <a:gridCol w="2078883"/>
                <a:gridCol w="1521517"/>
              </a:tblGrid>
              <a:tr h="732391">
                <a:tc>
                  <a:txBody>
                    <a:bodyPr/>
                    <a:lstStyle/>
                    <a:p>
                      <a:r>
                        <a:rPr lang="lt-LT" dirty="0" smtClean="0"/>
                        <a:t>Oro</a:t>
                      </a:r>
                      <a:r>
                        <a:rPr lang="lt-LT" baseline="0" dirty="0" smtClean="0"/>
                        <a:t> t</a:t>
                      </a:r>
                      <a:r>
                        <a:rPr lang="lt-LT" dirty="0" smtClean="0"/>
                        <a:t>emperatūra(</a:t>
                      </a:r>
                      <a:r>
                        <a:rPr kumimoji="0" lang="lt-LT" b="1" i="0" kern="1200" dirty="0" smtClean="0">
                          <a:solidFill>
                            <a:schemeClr val="lt1"/>
                          </a:solidFill>
                          <a:latin typeface="+mn-lt"/>
                          <a:ea typeface="+mn-ea"/>
                          <a:cs typeface="+mn-cs"/>
                        </a:rPr>
                        <a:t>°C)</a:t>
                      </a:r>
                    </a:p>
                  </a:txBody>
                  <a:tcPr/>
                </a:tc>
                <a:tc>
                  <a:txBody>
                    <a:bodyPr/>
                    <a:lstStyle/>
                    <a:p>
                      <a:r>
                        <a:rPr lang="lt-LT" dirty="0" smtClean="0"/>
                        <a:t>Laikas(s)</a:t>
                      </a:r>
                      <a:endParaRPr lang="lt-LT" dirty="0"/>
                    </a:p>
                  </a:txBody>
                  <a:tcPr/>
                </a:tc>
              </a:tr>
              <a:tr h="372013">
                <a:tc>
                  <a:txBody>
                    <a:bodyPr/>
                    <a:lstStyle/>
                    <a:p>
                      <a:r>
                        <a:rPr lang="lt-LT" dirty="0" smtClean="0"/>
                        <a:t>23</a:t>
                      </a:r>
                      <a:endParaRPr lang="lt-LT" dirty="0"/>
                    </a:p>
                  </a:txBody>
                  <a:tcPr/>
                </a:tc>
                <a:tc>
                  <a:txBody>
                    <a:bodyPr/>
                    <a:lstStyle/>
                    <a:p>
                      <a:r>
                        <a:rPr lang="lt-LT" dirty="0" smtClean="0"/>
                        <a:t>0</a:t>
                      </a:r>
                      <a:endParaRPr lang="lt-LT" dirty="0"/>
                    </a:p>
                  </a:txBody>
                  <a:tcPr/>
                </a:tc>
              </a:tr>
              <a:tr h="372013">
                <a:tc>
                  <a:txBody>
                    <a:bodyPr/>
                    <a:lstStyle/>
                    <a:p>
                      <a:r>
                        <a:rPr lang="lt-LT" dirty="0" smtClean="0"/>
                        <a:t>23,5</a:t>
                      </a:r>
                      <a:endParaRPr lang="lt-LT" dirty="0"/>
                    </a:p>
                  </a:txBody>
                  <a:tcPr/>
                </a:tc>
                <a:tc>
                  <a:txBody>
                    <a:bodyPr/>
                    <a:lstStyle/>
                    <a:p>
                      <a:r>
                        <a:rPr lang="lt-LT" dirty="0" smtClean="0"/>
                        <a:t>30</a:t>
                      </a:r>
                      <a:endParaRPr lang="lt-LT" dirty="0"/>
                    </a:p>
                  </a:txBody>
                  <a:tcPr/>
                </a:tc>
              </a:tr>
              <a:tr h="372013">
                <a:tc>
                  <a:txBody>
                    <a:bodyPr/>
                    <a:lstStyle/>
                    <a:p>
                      <a:r>
                        <a:rPr lang="lt-LT" dirty="0" smtClean="0"/>
                        <a:t>24</a:t>
                      </a:r>
                      <a:endParaRPr lang="lt-LT" dirty="0"/>
                    </a:p>
                  </a:txBody>
                  <a:tcPr/>
                </a:tc>
                <a:tc>
                  <a:txBody>
                    <a:bodyPr/>
                    <a:lstStyle/>
                    <a:p>
                      <a:r>
                        <a:rPr lang="lt-LT" dirty="0" smtClean="0"/>
                        <a:t>60</a:t>
                      </a:r>
                      <a:endParaRPr lang="lt-LT" dirty="0"/>
                    </a:p>
                  </a:txBody>
                  <a:tcPr/>
                </a:tc>
              </a:tr>
              <a:tr h="372013">
                <a:tc>
                  <a:txBody>
                    <a:bodyPr/>
                    <a:lstStyle/>
                    <a:p>
                      <a:r>
                        <a:rPr lang="lt-LT" dirty="0" smtClean="0"/>
                        <a:t>24,5</a:t>
                      </a:r>
                      <a:endParaRPr lang="lt-LT" dirty="0"/>
                    </a:p>
                  </a:txBody>
                  <a:tcPr/>
                </a:tc>
                <a:tc>
                  <a:txBody>
                    <a:bodyPr/>
                    <a:lstStyle/>
                    <a:p>
                      <a:r>
                        <a:rPr lang="lt-LT" dirty="0" smtClean="0"/>
                        <a:t>90</a:t>
                      </a:r>
                      <a:endParaRPr lang="lt-LT" dirty="0"/>
                    </a:p>
                  </a:txBody>
                  <a:tcPr/>
                </a:tc>
              </a:tr>
              <a:tr h="372013">
                <a:tc>
                  <a:txBody>
                    <a:bodyPr/>
                    <a:lstStyle/>
                    <a:p>
                      <a:r>
                        <a:rPr lang="lt-LT" dirty="0" smtClean="0"/>
                        <a:t>25,5</a:t>
                      </a:r>
                      <a:endParaRPr lang="lt-LT" dirty="0"/>
                    </a:p>
                  </a:txBody>
                  <a:tcPr/>
                </a:tc>
                <a:tc>
                  <a:txBody>
                    <a:bodyPr/>
                    <a:lstStyle/>
                    <a:p>
                      <a:r>
                        <a:rPr lang="lt-LT" dirty="0" smtClean="0"/>
                        <a:t>120</a:t>
                      </a:r>
                      <a:endParaRPr lang="lt-LT" dirty="0"/>
                    </a:p>
                  </a:txBody>
                  <a:tcPr/>
                </a:tc>
              </a:tr>
              <a:tr h="372013">
                <a:tc>
                  <a:txBody>
                    <a:bodyPr/>
                    <a:lstStyle/>
                    <a:p>
                      <a:r>
                        <a:rPr lang="lt-LT" dirty="0" smtClean="0"/>
                        <a:t>27</a:t>
                      </a:r>
                      <a:endParaRPr lang="lt-LT" dirty="0"/>
                    </a:p>
                  </a:txBody>
                  <a:tcPr/>
                </a:tc>
                <a:tc>
                  <a:txBody>
                    <a:bodyPr/>
                    <a:lstStyle/>
                    <a:p>
                      <a:r>
                        <a:rPr lang="lt-LT" dirty="0" smtClean="0"/>
                        <a:t>150</a:t>
                      </a:r>
                      <a:endParaRPr lang="lt-LT" dirty="0"/>
                    </a:p>
                  </a:txBody>
                  <a:tcPr/>
                </a:tc>
              </a:tr>
              <a:tr h="372013">
                <a:tc>
                  <a:txBody>
                    <a:bodyPr/>
                    <a:lstStyle/>
                    <a:p>
                      <a:r>
                        <a:rPr lang="lt-LT" dirty="0" smtClean="0"/>
                        <a:t>29</a:t>
                      </a:r>
                      <a:endParaRPr lang="lt-LT" dirty="0"/>
                    </a:p>
                  </a:txBody>
                  <a:tcPr/>
                </a:tc>
                <a:tc>
                  <a:txBody>
                    <a:bodyPr/>
                    <a:lstStyle/>
                    <a:p>
                      <a:r>
                        <a:rPr lang="lt-LT" dirty="0" smtClean="0"/>
                        <a:t>180</a:t>
                      </a:r>
                      <a:endParaRPr lang="lt-LT" dirty="0"/>
                    </a:p>
                  </a:txBody>
                  <a:tcPr/>
                </a:tc>
              </a:tr>
              <a:tr h="372013">
                <a:tc>
                  <a:txBody>
                    <a:bodyPr/>
                    <a:lstStyle/>
                    <a:p>
                      <a:r>
                        <a:rPr lang="lt-LT" dirty="0" smtClean="0"/>
                        <a:t>30</a:t>
                      </a:r>
                      <a:endParaRPr lang="lt-LT" dirty="0"/>
                    </a:p>
                  </a:txBody>
                  <a:tcPr/>
                </a:tc>
                <a:tc>
                  <a:txBody>
                    <a:bodyPr/>
                    <a:lstStyle/>
                    <a:p>
                      <a:r>
                        <a:rPr lang="lt-LT" dirty="0" smtClean="0"/>
                        <a:t>210</a:t>
                      </a:r>
                      <a:endParaRPr lang="lt-LT" dirty="0"/>
                    </a:p>
                  </a:txBody>
                  <a:tcPr/>
                </a:tc>
              </a:tr>
              <a:tr h="372013">
                <a:tc>
                  <a:txBody>
                    <a:bodyPr/>
                    <a:lstStyle/>
                    <a:p>
                      <a:r>
                        <a:rPr lang="lt-LT" dirty="0" smtClean="0"/>
                        <a:t>31,5</a:t>
                      </a:r>
                      <a:endParaRPr lang="lt-LT" dirty="0"/>
                    </a:p>
                  </a:txBody>
                  <a:tcPr/>
                </a:tc>
                <a:tc>
                  <a:txBody>
                    <a:bodyPr/>
                    <a:lstStyle/>
                    <a:p>
                      <a:r>
                        <a:rPr lang="lt-LT" dirty="0" smtClean="0"/>
                        <a:t>240</a:t>
                      </a:r>
                      <a:endParaRPr lang="lt-LT" dirty="0"/>
                    </a:p>
                  </a:txBody>
                  <a:tcPr/>
                </a:tc>
              </a:tr>
              <a:tr h="372013">
                <a:tc>
                  <a:txBody>
                    <a:bodyPr/>
                    <a:lstStyle/>
                    <a:p>
                      <a:r>
                        <a:rPr lang="lt-LT" dirty="0" smtClean="0"/>
                        <a:t>32</a:t>
                      </a:r>
                      <a:endParaRPr lang="lt-LT" dirty="0"/>
                    </a:p>
                  </a:txBody>
                  <a:tcPr/>
                </a:tc>
                <a:tc>
                  <a:txBody>
                    <a:bodyPr/>
                    <a:lstStyle/>
                    <a:p>
                      <a:r>
                        <a:rPr lang="lt-LT" dirty="0" smtClean="0"/>
                        <a:t>270</a:t>
                      </a:r>
                      <a:endParaRPr lang="lt-LT" dirty="0"/>
                    </a:p>
                  </a:txBody>
                  <a:tcPr/>
                </a:tc>
              </a:tr>
              <a:tr h="372013">
                <a:tc>
                  <a:txBody>
                    <a:bodyPr/>
                    <a:lstStyle/>
                    <a:p>
                      <a:r>
                        <a:rPr lang="lt-LT" dirty="0" smtClean="0"/>
                        <a:t>33</a:t>
                      </a:r>
                      <a:endParaRPr lang="lt-LT" dirty="0"/>
                    </a:p>
                  </a:txBody>
                  <a:tcPr/>
                </a:tc>
                <a:tc>
                  <a:txBody>
                    <a:bodyPr/>
                    <a:lstStyle/>
                    <a:p>
                      <a:r>
                        <a:rPr lang="lt-LT" dirty="0" smtClean="0"/>
                        <a:t>300</a:t>
                      </a:r>
                      <a:endParaRPr lang="lt-LT" dirty="0"/>
                    </a:p>
                  </a:txBody>
                  <a:tcPr/>
                </a:tc>
              </a:tr>
            </a:tbl>
          </a:graphicData>
        </a:graphic>
      </p:graphicFrame>
      <p:graphicFrame>
        <p:nvGraphicFramePr>
          <p:cNvPr id="7" name="Table 6"/>
          <p:cNvGraphicFramePr>
            <a:graphicFrameLocks noGrp="1"/>
          </p:cNvGraphicFramePr>
          <p:nvPr/>
        </p:nvGraphicFramePr>
        <p:xfrm>
          <a:off x="4499992" y="1628801"/>
          <a:ext cx="3384376" cy="4824791"/>
        </p:xfrm>
        <a:graphic>
          <a:graphicData uri="http://schemas.openxmlformats.org/drawingml/2006/table">
            <a:tbl>
              <a:tblPr firstRow="1" bandRow="1">
                <a:tableStyleId>{5C22544A-7EE6-4342-B048-85BDC9FD1C3A}</a:tableStyleId>
              </a:tblPr>
              <a:tblGrid>
                <a:gridCol w="2204183"/>
                <a:gridCol w="1180193"/>
              </a:tblGrid>
              <a:tr h="801431">
                <a:tc>
                  <a:txBody>
                    <a:bodyPr/>
                    <a:lstStyle/>
                    <a:p>
                      <a:r>
                        <a:rPr lang="lt-LT" dirty="0" smtClean="0"/>
                        <a:t>Vandens Temperatūra (</a:t>
                      </a:r>
                      <a:r>
                        <a:rPr kumimoji="0" lang="lt-LT" b="1" i="0" kern="1200" dirty="0" smtClean="0">
                          <a:solidFill>
                            <a:schemeClr val="lt1"/>
                          </a:solidFill>
                          <a:latin typeface="+mn-lt"/>
                          <a:ea typeface="+mn-ea"/>
                          <a:cs typeface="+mn-cs"/>
                        </a:rPr>
                        <a:t>°C)</a:t>
                      </a:r>
                      <a:endParaRPr lang="lt-LT" dirty="0"/>
                    </a:p>
                  </a:txBody>
                  <a:tcPr/>
                </a:tc>
                <a:tc>
                  <a:txBody>
                    <a:bodyPr/>
                    <a:lstStyle/>
                    <a:p>
                      <a:r>
                        <a:rPr lang="lt-LT" dirty="0" smtClean="0"/>
                        <a:t>Laikas(s)</a:t>
                      </a:r>
                      <a:endParaRPr lang="lt-LT" dirty="0"/>
                    </a:p>
                  </a:txBody>
                  <a:tcPr/>
                </a:tc>
              </a:tr>
              <a:tr h="352644">
                <a:tc>
                  <a:txBody>
                    <a:bodyPr/>
                    <a:lstStyle/>
                    <a:p>
                      <a:r>
                        <a:rPr lang="lt-LT" dirty="0" smtClean="0"/>
                        <a:t>21</a:t>
                      </a:r>
                      <a:endParaRPr lang="lt-LT" dirty="0"/>
                    </a:p>
                  </a:txBody>
                  <a:tcPr/>
                </a:tc>
                <a:tc>
                  <a:txBody>
                    <a:bodyPr/>
                    <a:lstStyle/>
                    <a:p>
                      <a:r>
                        <a:rPr lang="lt-LT" dirty="0" smtClean="0"/>
                        <a:t>0</a:t>
                      </a:r>
                      <a:endParaRPr lang="lt-LT" dirty="0"/>
                    </a:p>
                  </a:txBody>
                  <a:tcPr/>
                </a:tc>
              </a:tr>
              <a:tr h="352644">
                <a:tc>
                  <a:txBody>
                    <a:bodyPr/>
                    <a:lstStyle/>
                    <a:p>
                      <a:r>
                        <a:rPr lang="lt-LT" dirty="0" smtClean="0"/>
                        <a:t>30</a:t>
                      </a:r>
                      <a:endParaRPr lang="lt-LT" dirty="0"/>
                    </a:p>
                  </a:txBody>
                  <a:tcPr/>
                </a:tc>
                <a:tc>
                  <a:txBody>
                    <a:bodyPr/>
                    <a:lstStyle/>
                    <a:p>
                      <a:r>
                        <a:rPr lang="lt-LT" dirty="0" smtClean="0"/>
                        <a:t>30</a:t>
                      </a:r>
                      <a:endParaRPr lang="lt-LT" dirty="0"/>
                    </a:p>
                  </a:txBody>
                  <a:tcPr/>
                </a:tc>
              </a:tr>
              <a:tr h="352644">
                <a:tc>
                  <a:txBody>
                    <a:bodyPr/>
                    <a:lstStyle/>
                    <a:p>
                      <a:r>
                        <a:rPr lang="lt-LT" dirty="0" smtClean="0"/>
                        <a:t>38</a:t>
                      </a:r>
                      <a:endParaRPr lang="lt-LT" dirty="0"/>
                    </a:p>
                  </a:txBody>
                  <a:tcPr/>
                </a:tc>
                <a:tc>
                  <a:txBody>
                    <a:bodyPr/>
                    <a:lstStyle/>
                    <a:p>
                      <a:r>
                        <a:rPr lang="lt-LT" dirty="0" smtClean="0"/>
                        <a:t>60</a:t>
                      </a:r>
                      <a:endParaRPr lang="lt-LT" dirty="0"/>
                    </a:p>
                  </a:txBody>
                  <a:tcPr/>
                </a:tc>
              </a:tr>
              <a:tr h="352644">
                <a:tc>
                  <a:txBody>
                    <a:bodyPr/>
                    <a:lstStyle/>
                    <a:p>
                      <a:r>
                        <a:rPr lang="lt-LT" dirty="0" smtClean="0"/>
                        <a:t>44</a:t>
                      </a:r>
                      <a:endParaRPr lang="lt-LT" dirty="0"/>
                    </a:p>
                  </a:txBody>
                  <a:tcPr/>
                </a:tc>
                <a:tc>
                  <a:txBody>
                    <a:bodyPr/>
                    <a:lstStyle/>
                    <a:p>
                      <a:r>
                        <a:rPr lang="lt-LT" dirty="0" smtClean="0"/>
                        <a:t>90</a:t>
                      </a:r>
                      <a:endParaRPr lang="lt-LT" dirty="0"/>
                    </a:p>
                  </a:txBody>
                  <a:tcPr/>
                </a:tc>
              </a:tr>
              <a:tr h="352644">
                <a:tc>
                  <a:txBody>
                    <a:bodyPr/>
                    <a:lstStyle/>
                    <a:p>
                      <a:r>
                        <a:rPr lang="lt-LT" dirty="0" smtClean="0"/>
                        <a:t>47</a:t>
                      </a:r>
                      <a:endParaRPr lang="lt-LT" dirty="0"/>
                    </a:p>
                  </a:txBody>
                  <a:tcPr/>
                </a:tc>
                <a:tc>
                  <a:txBody>
                    <a:bodyPr/>
                    <a:lstStyle/>
                    <a:p>
                      <a:r>
                        <a:rPr lang="lt-LT" dirty="0" smtClean="0"/>
                        <a:t>120</a:t>
                      </a:r>
                      <a:endParaRPr lang="lt-LT" dirty="0"/>
                    </a:p>
                  </a:txBody>
                  <a:tcPr/>
                </a:tc>
              </a:tr>
              <a:tr h="352644">
                <a:tc>
                  <a:txBody>
                    <a:bodyPr/>
                    <a:lstStyle/>
                    <a:p>
                      <a:r>
                        <a:rPr lang="lt-LT" dirty="0" smtClean="0"/>
                        <a:t>49</a:t>
                      </a:r>
                      <a:endParaRPr lang="lt-LT" dirty="0"/>
                    </a:p>
                  </a:txBody>
                  <a:tcPr/>
                </a:tc>
                <a:tc>
                  <a:txBody>
                    <a:bodyPr/>
                    <a:lstStyle/>
                    <a:p>
                      <a:r>
                        <a:rPr lang="lt-LT" dirty="0" smtClean="0"/>
                        <a:t>150</a:t>
                      </a:r>
                      <a:endParaRPr lang="lt-LT" dirty="0"/>
                    </a:p>
                  </a:txBody>
                  <a:tcPr/>
                </a:tc>
              </a:tr>
              <a:tr h="352644">
                <a:tc>
                  <a:txBody>
                    <a:bodyPr/>
                    <a:lstStyle/>
                    <a:p>
                      <a:r>
                        <a:rPr lang="lt-LT" dirty="0" smtClean="0"/>
                        <a:t>54</a:t>
                      </a:r>
                      <a:endParaRPr lang="lt-LT" dirty="0"/>
                    </a:p>
                  </a:txBody>
                  <a:tcPr/>
                </a:tc>
                <a:tc>
                  <a:txBody>
                    <a:bodyPr/>
                    <a:lstStyle/>
                    <a:p>
                      <a:r>
                        <a:rPr lang="lt-LT" dirty="0" smtClean="0"/>
                        <a:t>180</a:t>
                      </a:r>
                      <a:endParaRPr lang="lt-LT" dirty="0"/>
                    </a:p>
                  </a:txBody>
                  <a:tcPr/>
                </a:tc>
              </a:tr>
              <a:tr h="352644">
                <a:tc>
                  <a:txBody>
                    <a:bodyPr/>
                    <a:lstStyle/>
                    <a:p>
                      <a:r>
                        <a:rPr lang="lt-LT" dirty="0" smtClean="0"/>
                        <a:t>59</a:t>
                      </a:r>
                      <a:endParaRPr lang="lt-LT" dirty="0"/>
                    </a:p>
                  </a:txBody>
                  <a:tcPr/>
                </a:tc>
                <a:tc>
                  <a:txBody>
                    <a:bodyPr/>
                    <a:lstStyle/>
                    <a:p>
                      <a:r>
                        <a:rPr lang="lt-LT" dirty="0" smtClean="0"/>
                        <a:t>210</a:t>
                      </a:r>
                      <a:endParaRPr lang="lt-LT" dirty="0"/>
                    </a:p>
                  </a:txBody>
                  <a:tcPr/>
                </a:tc>
              </a:tr>
              <a:tr h="352644">
                <a:tc>
                  <a:txBody>
                    <a:bodyPr/>
                    <a:lstStyle/>
                    <a:p>
                      <a:r>
                        <a:rPr lang="lt-LT" dirty="0" smtClean="0"/>
                        <a:t>66</a:t>
                      </a:r>
                      <a:endParaRPr lang="lt-LT" dirty="0"/>
                    </a:p>
                  </a:txBody>
                  <a:tcPr/>
                </a:tc>
                <a:tc>
                  <a:txBody>
                    <a:bodyPr/>
                    <a:lstStyle/>
                    <a:p>
                      <a:r>
                        <a:rPr lang="lt-LT" dirty="0" smtClean="0"/>
                        <a:t>240</a:t>
                      </a:r>
                      <a:endParaRPr lang="lt-LT" dirty="0"/>
                    </a:p>
                  </a:txBody>
                  <a:tcPr/>
                </a:tc>
              </a:tr>
              <a:tr h="352644">
                <a:tc>
                  <a:txBody>
                    <a:bodyPr/>
                    <a:lstStyle/>
                    <a:p>
                      <a:r>
                        <a:rPr lang="lt-LT" dirty="0" smtClean="0"/>
                        <a:t>72</a:t>
                      </a:r>
                      <a:endParaRPr lang="lt-LT" dirty="0"/>
                    </a:p>
                  </a:txBody>
                  <a:tcPr/>
                </a:tc>
                <a:tc>
                  <a:txBody>
                    <a:bodyPr/>
                    <a:lstStyle/>
                    <a:p>
                      <a:r>
                        <a:rPr lang="lt-LT" dirty="0" smtClean="0"/>
                        <a:t>270</a:t>
                      </a:r>
                      <a:endParaRPr lang="lt-LT" dirty="0"/>
                    </a:p>
                  </a:txBody>
                  <a:tcPr/>
                </a:tc>
              </a:tr>
              <a:tr h="352644">
                <a:tc>
                  <a:txBody>
                    <a:bodyPr/>
                    <a:lstStyle/>
                    <a:p>
                      <a:r>
                        <a:rPr lang="lt-LT" dirty="0" smtClean="0"/>
                        <a:t>79</a:t>
                      </a:r>
                      <a:endParaRPr lang="lt-LT" dirty="0"/>
                    </a:p>
                  </a:txBody>
                  <a:tcPr/>
                </a:tc>
                <a:tc>
                  <a:txBody>
                    <a:bodyPr/>
                    <a:lstStyle/>
                    <a:p>
                      <a:r>
                        <a:rPr lang="lt-LT" dirty="0" smtClean="0"/>
                        <a:t>300</a:t>
                      </a:r>
                      <a:endParaRPr lang="lt-LT" dirty="0"/>
                    </a:p>
                  </a:txBody>
                  <a:tcPr/>
                </a:tc>
              </a:tr>
            </a:tbl>
          </a:graphicData>
        </a:graphic>
      </p:graphicFrame>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Grafikas</a:t>
            </a:r>
            <a:endParaRPr lang="lt-LT" dirty="0">
              <a:solidFill>
                <a:schemeClr val="tx1">
                  <a:lumMod val="95000"/>
                </a:schemeClr>
              </a:solidFill>
            </a:endParaRPr>
          </a:p>
        </p:txBody>
      </p:sp>
      <p:sp>
        <p:nvSpPr>
          <p:cNvPr id="13" name="Content Placeholder 12"/>
          <p:cNvSpPr>
            <a:spLocks noGrp="1"/>
          </p:cNvSpPr>
          <p:nvPr>
            <p:ph idx="1"/>
          </p:nvPr>
        </p:nvSpPr>
        <p:spPr/>
        <p:txBody>
          <a:bodyPr/>
          <a:lstStyle/>
          <a:p>
            <a:endParaRPr lang="lt-LT"/>
          </a:p>
        </p:txBody>
      </p:sp>
      <p:graphicFrame>
        <p:nvGraphicFramePr>
          <p:cNvPr id="4" name="Chart 3"/>
          <p:cNvGraphicFramePr/>
          <p:nvPr/>
        </p:nvGraphicFramePr>
        <p:xfrm>
          <a:off x="251520" y="1484784"/>
          <a:ext cx="8352928"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Išvada</a:t>
            </a:r>
            <a:endParaRPr lang="lt-LT" dirty="0">
              <a:solidFill>
                <a:schemeClr val="tx1">
                  <a:lumMod val="95000"/>
                </a:schemeClr>
              </a:solidFill>
            </a:endParaRPr>
          </a:p>
        </p:txBody>
      </p:sp>
      <p:sp>
        <p:nvSpPr>
          <p:cNvPr id="3" name="Content Placeholder 2"/>
          <p:cNvSpPr>
            <a:spLocks noGrp="1"/>
          </p:cNvSpPr>
          <p:nvPr>
            <p:ph idx="1"/>
          </p:nvPr>
        </p:nvSpPr>
        <p:spPr/>
        <p:txBody>
          <a:bodyPr/>
          <a:lstStyle/>
          <a:p>
            <a:pPr marL="137160" indent="0">
              <a:buNone/>
            </a:pPr>
            <a:r>
              <a:rPr lang="lt-LT" dirty="0" smtClean="0"/>
              <a:t>Pagal mūsų atliktą bandymą galima matyti, jog vanduo žymiai geresnis šilumos laidininkas už orą.</a:t>
            </a:r>
            <a:endParaRPr lang="lt-LT" dirty="0"/>
          </a:p>
        </p:txBody>
      </p:sp>
      <p:pic>
        <p:nvPicPr>
          <p:cNvPr id="2050" name="Picture 2" descr="Vaizdo rezultatas pagal užklausą „vanduo mėgintuvėlyje“"/>
          <p:cNvPicPr>
            <a:picLocks noChangeAspect="1" noChangeArrowheads="1"/>
          </p:cNvPicPr>
          <p:nvPr/>
        </p:nvPicPr>
        <p:blipFill>
          <a:blip r:embed="rId2" cstate="print"/>
          <a:srcRect/>
          <a:stretch>
            <a:fillRect/>
          </a:stretch>
        </p:blipFill>
        <p:spPr bwMode="auto">
          <a:xfrm rot="21220944">
            <a:off x="3834245" y="3603719"/>
            <a:ext cx="3312368" cy="2479069"/>
          </a:xfrm>
          <a:prstGeom prst="rect">
            <a:avLst/>
          </a:prstGeom>
          <a:noFill/>
        </p:spPr>
      </p:pic>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2060848"/>
            <a:ext cx="8229600" cy="1143000"/>
          </a:xfrm>
        </p:spPr>
        <p:txBody>
          <a:bodyPr>
            <a:normAutofit/>
          </a:bodyPr>
          <a:lstStyle/>
          <a:p>
            <a:r>
              <a:rPr lang="lt-LT" sz="4800" dirty="0" smtClean="0">
                <a:solidFill>
                  <a:schemeClr val="tx1">
                    <a:lumMod val="95000"/>
                  </a:schemeClr>
                </a:solidFill>
              </a:rPr>
              <a:t>Bandymas </a:t>
            </a:r>
            <a:r>
              <a:rPr lang="lt-LT" sz="4800" dirty="0" err="1" smtClean="0">
                <a:solidFill>
                  <a:schemeClr val="tx1">
                    <a:lumMod val="95000"/>
                  </a:schemeClr>
                </a:solidFill>
              </a:rPr>
              <a:t>Nr</a:t>
            </a:r>
            <a:r>
              <a:rPr lang="lt-LT" sz="4800" dirty="0" smtClean="0">
                <a:solidFill>
                  <a:schemeClr val="tx1">
                    <a:lumMod val="95000"/>
                  </a:schemeClr>
                </a:solidFill>
              </a:rPr>
              <a:t>. 2</a:t>
            </a:r>
            <a:endParaRPr lang="lt-LT" sz="4800" dirty="0">
              <a:solidFill>
                <a:schemeClr val="tx1">
                  <a:lumMod val="95000"/>
                </a:schemeClr>
              </a:solidFill>
            </a:endParaRPr>
          </a:p>
        </p:txBody>
      </p:sp>
    </p:spTree>
    <p:extLst>
      <p:ext uri="{BB962C8B-B14F-4D97-AF65-F5344CB8AC3E}">
        <p14:creationId xmlns="" xmlns:p14="http://schemas.microsoft.com/office/powerpoint/2010/main" val="2425067007"/>
      </p:ext>
    </p:extLst>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normAutofit fontScale="90000"/>
          </a:bodyPr>
          <a:lstStyle/>
          <a:p>
            <a:r>
              <a:rPr lang="lt-LT" dirty="0" smtClean="0">
                <a:solidFill>
                  <a:schemeClr val="tx1">
                    <a:lumMod val="95000"/>
                  </a:schemeClr>
                </a:solidFill>
              </a:rPr>
              <a:t>Tikslas</a:t>
            </a:r>
            <a:r>
              <a:rPr lang="lt-LT" dirty="0">
                <a:solidFill>
                  <a:schemeClr val="tx1">
                    <a:lumMod val="95000"/>
                  </a:schemeClr>
                </a:solidFill>
              </a:rPr>
              <a:t/>
            </a:r>
            <a:br>
              <a:rPr lang="lt-LT" dirty="0">
                <a:solidFill>
                  <a:schemeClr val="tx1">
                    <a:lumMod val="95000"/>
                  </a:schemeClr>
                </a:solidFill>
              </a:rPr>
            </a:br>
            <a:endParaRPr lang="lt-LT" dirty="0">
              <a:solidFill>
                <a:schemeClr val="tx1">
                  <a:lumMod val="95000"/>
                </a:schemeClr>
              </a:solidFill>
            </a:endParaRPr>
          </a:p>
        </p:txBody>
      </p:sp>
      <p:sp>
        <p:nvSpPr>
          <p:cNvPr id="3" name="Content Placeholder 2"/>
          <p:cNvSpPr>
            <a:spLocks noGrp="1"/>
          </p:cNvSpPr>
          <p:nvPr>
            <p:ph idx="1"/>
          </p:nvPr>
        </p:nvSpPr>
        <p:spPr>
          <a:xfrm>
            <a:off x="1187624" y="2348880"/>
            <a:ext cx="6912768" cy="5661248"/>
          </a:xfrm>
        </p:spPr>
        <p:txBody>
          <a:bodyPr>
            <a:normAutofit/>
          </a:bodyPr>
          <a:lstStyle/>
          <a:p>
            <a:pPr marL="137160" indent="0">
              <a:buNone/>
            </a:pPr>
            <a:r>
              <a:rPr lang="lt-LT" dirty="0" smtClean="0"/>
              <a:t>Nustatyti, kuri medžiaga: varis, plienas ar aliuminis geriausiai praleidžia šilumą.</a:t>
            </a:r>
          </a:p>
        </p:txBody>
      </p:sp>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764704"/>
            <a:ext cx="8229600" cy="1143000"/>
          </a:xfrm>
        </p:spPr>
        <p:txBody>
          <a:bodyPr>
            <a:normAutofit fontScale="90000"/>
          </a:bodyPr>
          <a:lstStyle/>
          <a:p>
            <a:r>
              <a:rPr lang="lt-LT" dirty="0" smtClean="0">
                <a:solidFill>
                  <a:schemeClr val="tx1">
                    <a:lumMod val="95000"/>
                  </a:schemeClr>
                </a:solidFill>
              </a:rPr>
              <a:t>Priemonės</a:t>
            </a:r>
            <a:r>
              <a:rPr lang="lt-LT" dirty="0">
                <a:solidFill>
                  <a:schemeClr val="tx1">
                    <a:lumMod val="95000"/>
                  </a:schemeClr>
                </a:solidFill>
              </a:rPr>
              <a:t/>
            </a:r>
            <a:br>
              <a:rPr lang="lt-LT" dirty="0">
                <a:solidFill>
                  <a:schemeClr val="tx1">
                    <a:lumMod val="95000"/>
                  </a:schemeClr>
                </a:solidFill>
              </a:rPr>
            </a:br>
            <a:endParaRPr lang="lt-LT" dirty="0">
              <a:solidFill>
                <a:schemeClr val="tx1">
                  <a:lumMod val="95000"/>
                </a:schemeClr>
              </a:solidFill>
            </a:endParaRPr>
          </a:p>
        </p:txBody>
      </p:sp>
      <p:sp>
        <p:nvSpPr>
          <p:cNvPr id="3" name="Turinio vietos rezervavimo ženklas 2"/>
          <p:cNvSpPr>
            <a:spLocks noGrp="1"/>
          </p:cNvSpPr>
          <p:nvPr>
            <p:ph idx="1"/>
          </p:nvPr>
        </p:nvSpPr>
        <p:spPr>
          <a:xfrm>
            <a:off x="611560" y="2060848"/>
            <a:ext cx="8229600" cy="4709160"/>
          </a:xfrm>
        </p:spPr>
        <p:txBody>
          <a:bodyPr/>
          <a:lstStyle/>
          <a:p>
            <a:pPr>
              <a:buFont typeface="Wingdings" pitchFamily="2" charset="2"/>
              <a:buChar char="q"/>
            </a:pPr>
            <a:r>
              <a:rPr lang="lt-LT" dirty="0" smtClean="0"/>
              <a:t>Aliuminio </a:t>
            </a:r>
            <a:r>
              <a:rPr lang="lt-LT" dirty="0"/>
              <a:t>viela</a:t>
            </a:r>
          </a:p>
          <a:p>
            <a:pPr>
              <a:buFont typeface="Wingdings" pitchFamily="2" charset="2"/>
              <a:buChar char="q"/>
            </a:pPr>
            <a:r>
              <a:rPr lang="lt-LT" dirty="0"/>
              <a:t>Plieno viela</a:t>
            </a:r>
          </a:p>
          <a:p>
            <a:pPr>
              <a:buFont typeface="Wingdings" pitchFamily="2" charset="2"/>
              <a:buChar char="q"/>
            </a:pPr>
            <a:r>
              <a:rPr lang="lt-LT" dirty="0"/>
              <a:t>Vario viela</a:t>
            </a:r>
          </a:p>
          <a:p>
            <a:pPr>
              <a:buFont typeface="Wingdings" pitchFamily="2" charset="2"/>
              <a:buChar char="q"/>
            </a:pPr>
            <a:r>
              <a:rPr lang="lt-LT" dirty="0"/>
              <a:t>Spiritinė lemputė</a:t>
            </a:r>
          </a:p>
          <a:p>
            <a:pPr>
              <a:buFont typeface="Wingdings" pitchFamily="2" charset="2"/>
              <a:buChar char="q"/>
            </a:pPr>
            <a:r>
              <a:rPr lang="lt-LT" dirty="0"/>
              <a:t>Chronometras (laikui matuoti) </a:t>
            </a:r>
          </a:p>
          <a:p>
            <a:pPr>
              <a:buFont typeface="Wingdings" pitchFamily="2" charset="2"/>
              <a:buChar char="q"/>
            </a:pPr>
            <a:r>
              <a:rPr lang="lt-LT" dirty="0"/>
              <a:t>Plastilino rutuliukai</a:t>
            </a:r>
          </a:p>
          <a:p>
            <a:pPr>
              <a:buFont typeface="Wingdings" pitchFamily="2" charset="2"/>
              <a:buChar char="q"/>
            </a:pPr>
            <a:r>
              <a:rPr lang="lt-LT" dirty="0"/>
              <a:t>Stovas</a:t>
            </a:r>
          </a:p>
          <a:p>
            <a:endParaRPr lang="lt-LT" dirty="0"/>
          </a:p>
        </p:txBody>
      </p:sp>
    </p:spTree>
    <p:extLst>
      <p:ext uri="{BB962C8B-B14F-4D97-AF65-F5344CB8AC3E}">
        <p14:creationId xmlns="" xmlns:p14="http://schemas.microsoft.com/office/powerpoint/2010/main" val="2687404995"/>
      </p:ext>
    </p:extLst>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lt-LT" dirty="0">
                <a:solidFill>
                  <a:schemeClr val="tx1">
                    <a:lumMod val="95000"/>
                  </a:schemeClr>
                </a:solidFill>
              </a:rPr>
              <a:t>Darbo </a:t>
            </a:r>
            <a:r>
              <a:rPr lang="lt-LT" dirty="0" smtClean="0">
                <a:solidFill>
                  <a:schemeClr val="tx1">
                    <a:lumMod val="95000"/>
                  </a:schemeClr>
                </a:solidFill>
              </a:rPr>
              <a:t>eiga</a:t>
            </a:r>
            <a:r>
              <a:rPr lang="lt-LT" dirty="0">
                <a:solidFill>
                  <a:schemeClr val="tx1">
                    <a:lumMod val="95000"/>
                  </a:schemeClr>
                </a:solidFill>
              </a:rPr>
              <a:t/>
            </a:r>
            <a:br>
              <a:rPr lang="lt-LT" dirty="0">
                <a:solidFill>
                  <a:schemeClr val="tx1">
                    <a:lumMod val="95000"/>
                  </a:schemeClr>
                </a:solidFill>
              </a:rPr>
            </a:br>
            <a:endParaRPr lang="lt-LT" dirty="0">
              <a:solidFill>
                <a:schemeClr val="tx1">
                  <a:lumMod val="95000"/>
                </a:schemeClr>
              </a:solidFill>
            </a:endParaRPr>
          </a:p>
        </p:txBody>
      </p:sp>
      <p:sp>
        <p:nvSpPr>
          <p:cNvPr id="3" name="Content Placeholder 2"/>
          <p:cNvSpPr>
            <a:spLocks noGrp="1"/>
          </p:cNvSpPr>
          <p:nvPr>
            <p:ph idx="1"/>
          </p:nvPr>
        </p:nvSpPr>
        <p:spPr/>
        <p:txBody>
          <a:bodyPr/>
          <a:lstStyle/>
          <a:p>
            <a:r>
              <a:rPr lang="lt-LT" dirty="0" smtClean="0"/>
              <a:t>Ant vienodo ilgio skirtingo metalo (aliuminio, plieno, vario) vielos prilipdėme po 4 plastilino rutuliukus (lipdėme kas 3 cm).</a:t>
            </a:r>
          </a:p>
          <a:p>
            <a:r>
              <a:rPr lang="lt-LT" dirty="0" smtClean="0"/>
              <a:t>Pritvirtinome vielą su rutuliukais prie stovo ir šildėme spiritine lempute. Naudodamiesi chronometru stebėjome po kiek laiko nukrito kiekvienas rutuliukas.</a:t>
            </a:r>
          </a:p>
          <a:p>
            <a:r>
              <a:rPr lang="lt-LT" dirty="0" smtClean="0"/>
              <a:t>Duomenis surašėme į lentelę ir nubrėžėme grafiką.</a:t>
            </a:r>
          </a:p>
          <a:p>
            <a:r>
              <a:rPr lang="lt-LT" dirty="0" smtClean="0"/>
              <a:t>Padarėme išvadą.</a:t>
            </a:r>
            <a:endParaRPr lang="lt-LT" dirty="0"/>
          </a:p>
        </p:txBody>
      </p:sp>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Nuotraukos</a:t>
            </a:r>
            <a:endParaRPr lang="lt-LT" dirty="0">
              <a:solidFill>
                <a:schemeClr val="tx1">
                  <a:lumMod val="95000"/>
                </a:schemeClr>
              </a:solidFill>
            </a:endParaRPr>
          </a:p>
        </p:txBody>
      </p:sp>
      <p:pic>
        <p:nvPicPr>
          <p:cNvPr id="49154" name="Picture 2" descr="C:\Users\DOMANTAS\Desktop\17820340_1345862528840978_1903791480_o.jpg"/>
          <p:cNvPicPr>
            <a:picLocks noChangeAspect="1" noChangeArrowheads="1"/>
          </p:cNvPicPr>
          <p:nvPr/>
        </p:nvPicPr>
        <p:blipFill>
          <a:blip r:embed="rId2" cstate="print"/>
          <a:srcRect/>
          <a:stretch>
            <a:fillRect/>
          </a:stretch>
        </p:blipFill>
        <p:spPr bwMode="auto">
          <a:xfrm rot="411305">
            <a:off x="3369092" y="2209172"/>
            <a:ext cx="5760641" cy="4320480"/>
          </a:xfrm>
          <a:prstGeom prst="rect">
            <a:avLst/>
          </a:prstGeom>
          <a:noFill/>
        </p:spPr>
      </p:pic>
      <p:pic>
        <p:nvPicPr>
          <p:cNvPr id="49155" name="Picture 3" descr="C:\Users\DOMANTAS\Desktop\17776613_1345862585507639_1935173085_o.jpg"/>
          <p:cNvPicPr>
            <a:picLocks noChangeAspect="1" noChangeArrowheads="1"/>
          </p:cNvPicPr>
          <p:nvPr/>
        </p:nvPicPr>
        <p:blipFill>
          <a:blip r:embed="rId3" cstate="print"/>
          <a:srcRect/>
          <a:stretch>
            <a:fillRect/>
          </a:stretch>
        </p:blipFill>
        <p:spPr bwMode="auto">
          <a:xfrm rot="21263545">
            <a:off x="0" y="1052736"/>
            <a:ext cx="3186353" cy="4248471"/>
          </a:xfrm>
          <a:prstGeom prst="rect">
            <a:avLst/>
          </a:prstGeom>
          <a:noFill/>
        </p:spPr>
      </p:pic>
    </p:spTree>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Rezultatai</a:t>
            </a:r>
            <a:endParaRPr lang="lt-LT" dirty="0">
              <a:solidFill>
                <a:schemeClr val="tx1">
                  <a:lumMod val="95000"/>
                </a:schemeClr>
              </a:solidFill>
            </a:endParaRPr>
          </a:p>
        </p:txBody>
      </p:sp>
      <p:graphicFrame>
        <p:nvGraphicFramePr>
          <p:cNvPr id="8" name="Content Placeholder 7"/>
          <p:cNvGraphicFramePr>
            <a:graphicFrameLocks noGrp="1"/>
          </p:cNvGraphicFramePr>
          <p:nvPr>
            <p:ph idx="1"/>
          </p:nvPr>
        </p:nvGraphicFramePr>
        <p:xfrm>
          <a:off x="683568" y="1484784"/>
          <a:ext cx="3034680" cy="2494280"/>
        </p:xfrm>
        <a:graphic>
          <a:graphicData uri="http://schemas.openxmlformats.org/drawingml/2006/table">
            <a:tbl>
              <a:tblPr firstRow="1" bandRow="1">
                <a:tableStyleId>{5C22544A-7EE6-4342-B048-85BDC9FD1C3A}</a:tableStyleId>
              </a:tblPr>
              <a:tblGrid>
                <a:gridCol w="1517340"/>
                <a:gridCol w="1517340"/>
              </a:tblGrid>
              <a:tr h="370840">
                <a:tc gridSpan="2">
                  <a:txBody>
                    <a:bodyPr/>
                    <a:lstStyle/>
                    <a:p>
                      <a:pPr algn="ctr"/>
                      <a:r>
                        <a:rPr lang="lt-LT" dirty="0" smtClean="0"/>
                        <a:t>Varis</a:t>
                      </a:r>
                      <a:endParaRPr lang="lt-LT" dirty="0"/>
                    </a:p>
                  </a:txBody>
                  <a:tcPr/>
                </a:tc>
                <a:tc hMerge="1">
                  <a:txBody>
                    <a:bodyPr/>
                    <a:lstStyle/>
                    <a:p>
                      <a:endParaRPr lang="lt-LT" dirty="0"/>
                    </a:p>
                  </a:txBody>
                  <a:tcPr/>
                </a:tc>
              </a:tr>
              <a:tr h="370840">
                <a:tc>
                  <a:txBody>
                    <a:bodyPr/>
                    <a:lstStyle/>
                    <a:p>
                      <a:r>
                        <a:rPr lang="lt-LT" b="1" dirty="0" smtClean="0"/>
                        <a:t>Rutuliuko sk.</a:t>
                      </a:r>
                      <a:endParaRPr lang="lt-LT" b="1" dirty="0"/>
                    </a:p>
                  </a:txBody>
                  <a:tcPr>
                    <a:solidFill>
                      <a:schemeClr val="accent2"/>
                    </a:solidFill>
                  </a:tcPr>
                </a:tc>
                <a:tc>
                  <a:txBody>
                    <a:bodyPr/>
                    <a:lstStyle/>
                    <a:p>
                      <a:r>
                        <a:rPr lang="lt-LT" b="1" dirty="0" smtClean="0"/>
                        <a:t>Laikas (s)</a:t>
                      </a:r>
                      <a:endParaRPr lang="lt-LT" b="1" dirty="0"/>
                    </a:p>
                  </a:txBody>
                  <a:tcPr>
                    <a:solidFill>
                      <a:schemeClr val="accent2"/>
                    </a:solidFill>
                  </a:tcPr>
                </a:tc>
              </a:tr>
              <a:tr h="370840">
                <a:tc>
                  <a:txBody>
                    <a:bodyPr/>
                    <a:lstStyle/>
                    <a:p>
                      <a:r>
                        <a:rPr lang="lt-LT" dirty="0" smtClean="0"/>
                        <a:t>1</a:t>
                      </a:r>
                      <a:endParaRPr lang="lt-LT" dirty="0"/>
                    </a:p>
                  </a:txBody>
                  <a:tcPr/>
                </a:tc>
                <a:tc>
                  <a:txBody>
                    <a:bodyPr/>
                    <a:lstStyle/>
                    <a:p>
                      <a:r>
                        <a:rPr lang="lt-LT" dirty="0" smtClean="0"/>
                        <a:t>9</a:t>
                      </a:r>
                      <a:endParaRPr lang="lt-LT" dirty="0"/>
                    </a:p>
                  </a:txBody>
                  <a:tcPr/>
                </a:tc>
              </a:tr>
              <a:tr h="370840">
                <a:tc>
                  <a:txBody>
                    <a:bodyPr/>
                    <a:lstStyle/>
                    <a:p>
                      <a:r>
                        <a:rPr lang="lt-LT" dirty="0" smtClean="0"/>
                        <a:t>2</a:t>
                      </a:r>
                      <a:endParaRPr lang="lt-LT" dirty="0"/>
                    </a:p>
                  </a:txBody>
                  <a:tcPr/>
                </a:tc>
                <a:tc>
                  <a:txBody>
                    <a:bodyPr/>
                    <a:lstStyle/>
                    <a:p>
                      <a:r>
                        <a:rPr lang="lt-LT" dirty="0" smtClean="0"/>
                        <a:t>20</a:t>
                      </a:r>
                      <a:endParaRPr lang="lt-LT" dirty="0"/>
                    </a:p>
                  </a:txBody>
                  <a:tcPr/>
                </a:tc>
              </a:tr>
              <a:tr h="370840">
                <a:tc>
                  <a:txBody>
                    <a:bodyPr/>
                    <a:lstStyle/>
                    <a:p>
                      <a:r>
                        <a:rPr lang="lt-LT" dirty="0" smtClean="0"/>
                        <a:t>3</a:t>
                      </a:r>
                      <a:endParaRPr lang="lt-LT" dirty="0"/>
                    </a:p>
                  </a:txBody>
                  <a:tcPr/>
                </a:tc>
                <a:tc>
                  <a:txBody>
                    <a:bodyPr/>
                    <a:lstStyle/>
                    <a:p>
                      <a:r>
                        <a:rPr lang="lt-LT" dirty="0" smtClean="0"/>
                        <a:t>37</a:t>
                      </a:r>
                      <a:endParaRPr lang="lt-LT" dirty="0"/>
                    </a:p>
                  </a:txBody>
                  <a:tcPr/>
                </a:tc>
              </a:tr>
              <a:tr h="370840">
                <a:tc>
                  <a:txBody>
                    <a:bodyPr/>
                    <a:lstStyle/>
                    <a:p>
                      <a:r>
                        <a:rPr lang="lt-LT" dirty="0" smtClean="0"/>
                        <a:t>4</a:t>
                      </a:r>
                      <a:endParaRPr lang="lt-LT" dirty="0"/>
                    </a:p>
                  </a:txBody>
                  <a:tcPr/>
                </a:tc>
                <a:tc>
                  <a:txBody>
                    <a:bodyPr/>
                    <a:lstStyle/>
                    <a:p>
                      <a:r>
                        <a:rPr lang="lt-LT" dirty="0" smtClean="0"/>
                        <a:t>90</a:t>
                      </a:r>
                      <a:endParaRPr lang="lt-LT" dirty="0"/>
                    </a:p>
                  </a:txBody>
                  <a:tcPr/>
                </a:tc>
              </a:tr>
            </a:tbl>
          </a:graphicData>
        </a:graphic>
      </p:graphicFrame>
      <p:graphicFrame>
        <p:nvGraphicFramePr>
          <p:cNvPr id="9" name="Table 8"/>
          <p:cNvGraphicFramePr>
            <a:graphicFrameLocks noGrp="1"/>
          </p:cNvGraphicFramePr>
          <p:nvPr/>
        </p:nvGraphicFramePr>
        <p:xfrm>
          <a:off x="4716016" y="1484784"/>
          <a:ext cx="3034680" cy="2494280"/>
        </p:xfrm>
        <a:graphic>
          <a:graphicData uri="http://schemas.openxmlformats.org/drawingml/2006/table">
            <a:tbl>
              <a:tblPr firstRow="1" bandRow="1">
                <a:tableStyleId>{5C22544A-7EE6-4342-B048-85BDC9FD1C3A}</a:tableStyleId>
              </a:tblPr>
              <a:tblGrid>
                <a:gridCol w="1517340"/>
                <a:gridCol w="1517340"/>
              </a:tblGrid>
              <a:tr h="370840">
                <a:tc gridSpan="2">
                  <a:txBody>
                    <a:bodyPr/>
                    <a:lstStyle/>
                    <a:p>
                      <a:pPr algn="ctr"/>
                      <a:r>
                        <a:rPr lang="lt-LT" dirty="0" smtClean="0"/>
                        <a:t>Aliumnis</a:t>
                      </a:r>
                      <a:endParaRPr lang="lt-LT" dirty="0"/>
                    </a:p>
                  </a:txBody>
                  <a:tcPr/>
                </a:tc>
                <a:tc hMerge="1">
                  <a:txBody>
                    <a:bodyPr/>
                    <a:lstStyle/>
                    <a:p>
                      <a:endParaRPr lang="lt-LT" dirty="0"/>
                    </a:p>
                  </a:txBody>
                  <a:tcPr/>
                </a:tc>
              </a:tr>
              <a:tr h="370840">
                <a:tc>
                  <a:txBody>
                    <a:bodyPr/>
                    <a:lstStyle/>
                    <a:p>
                      <a:r>
                        <a:rPr lang="lt-LT" b="1" dirty="0" smtClean="0"/>
                        <a:t>Rutuliuko sk.</a:t>
                      </a:r>
                      <a:endParaRPr lang="lt-LT" b="1" dirty="0"/>
                    </a:p>
                  </a:txBody>
                  <a:tcPr>
                    <a:solidFill>
                      <a:schemeClr val="accent2"/>
                    </a:solidFill>
                  </a:tcPr>
                </a:tc>
                <a:tc>
                  <a:txBody>
                    <a:bodyPr/>
                    <a:lstStyle/>
                    <a:p>
                      <a:r>
                        <a:rPr lang="lt-LT" b="1" dirty="0" smtClean="0"/>
                        <a:t>Laikas (s)</a:t>
                      </a:r>
                      <a:endParaRPr lang="lt-LT" b="1" dirty="0"/>
                    </a:p>
                  </a:txBody>
                  <a:tcPr>
                    <a:solidFill>
                      <a:schemeClr val="accent2"/>
                    </a:solidFill>
                  </a:tcPr>
                </a:tc>
              </a:tr>
              <a:tr h="370840">
                <a:tc>
                  <a:txBody>
                    <a:bodyPr/>
                    <a:lstStyle/>
                    <a:p>
                      <a:r>
                        <a:rPr lang="lt-LT" dirty="0" smtClean="0"/>
                        <a:t>1</a:t>
                      </a:r>
                      <a:endParaRPr lang="lt-LT" dirty="0"/>
                    </a:p>
                  </a:txBody>
                  <a:tcPr/>
                </a:tc>
                <a:tc>
                  <a:txBody>
                    <a:bodyPr/>
                    <a:lstStyle/>
                    <a:p>
                      <a:r>
                        <a:rPr lang="lt-LT" dirty="0" smtClean="0"/>
                        <a:t>9</a:t>
                      </a:r>
                      <a:endParaRPr lang="lt-LT" dirty="0"/>
                    </a:p>
                  </a:txBody>
                  <a:tcPr/>
                </a:tc>
              </a:tr>
              <a:tr h="370840">
                <a:tc>
                  <a:txBody>
                    <a:bodyPr/>
                    <a:lstStyle/>
                    <a:p>
                      <a:r>
                        <a:rPr lang="lt-LT" dirty="0" smtClean="0"/>
                        <a:t>2</a:t>
                      </a:r>
                      <a:endParaRPr lang="lt-LT" dirty="0"/>
                    </a:p>
                  </a:txBody>
                  <a:tcPr/>
                </a:tc>
                <a:tc>
                  <a:txBody>
                    <a:bodyPr/>
                    <a:lstStyle/>
                    <a:p>
                      <a:r>
                        <a:rPr lang="lt-LT" dirty="0" smtClean="0"/>
                        <a:t>34</a:t>
                      </a:r>
                      <a:endParaRPr lang="lt-LT" dirty="0"/>
                    </a:p>
                  </a:txBody>
                  <a:tcPr/>
                </a:tc>
              </a:tr>
              <a:tr h="370840">
                <a:tc>
                  <a:txBody>
                    <a:bodyPr/>
                    <a:lstStyle/>
                    <a:p>
                      <a:r>
                        <a:rPr lang="lt-LT" dirty="0" smtClean="0"/>
                        <a:t>3</a:t>
                      </a:r>
                      <a:endParaRPr lang="lt-LT" dirty="0"/>
                    </a:p>
                  </a:txBody>
                  <a:tcPr/>
                </a:tc>
                <a:tc>
                  <a:txBody>
                    <a:bodyPr/>
                    <a:lstStyle/>
                    <a:p>
                      <a:r>
                        <a:rPr lang="lt-LT" dirty="0" smtClean="0"/>
                        <a:t>78</a:t>
                      </a:r>
                      <a:endParaRPr lang="lt-LT" dirty="0"/>
                    </a:p>
                  </a:txBody>
                  <a:tcPr/>
                </a:tc>
              </a:tr>
              <a:tr h="370840">
                <a:tc>
                  <a:txBody>
                    <a:bodyPr/>
                    <a:lstStyle/>
                    <a:p>
                      <a:r>
                        <a:rPr lang="lt-LT" dirty="0" smtClean="0"/>
                        <a:t>4</a:t>
                      </a:r>
                      <a:endParaRPr lang="lt-LT" dirty="0"/>
                    </a:p>
                  </a:txBody>
                  <a:tcPr/>
                </a:tc>
                <a:tc>
                  <a:txBody>
                    <a:bodyPr/>
                    <a:lstStyle/>
                    <a:p>
                      <a:r>
                        <a:rPr lang="lt-LT" dirty="0" smtClean="0"/>
                        <a:t>3840</a:t>
                      </a:r>
                      <a:endParaRPr lang="lt-LT" dirty="0"/>
                    </a:p>
                  </a:txBody>
                  <a:tcPr/>
                </a:tc>
              </a:tr>
            </a:tbl>
          </a:graphicData>
        </a:graphic>
      </p:graphicFrame>
      <p:graphicFrame>
        <p:nvGraphicFramePr>
          <p:cNvPr id="10" name="Table 9"/>
          <p:cNvGraphicFramePr>
            <a:graphicFrameLocks noGrp="1"/>
          </p:cNvGraphicFramePr>
          <p:nvPr/>
        </p:nvGraphicFramePr>
        <p:xfrm>
          <a:off x="2627784" y="4149080"/>
          <a:ext cx="3034680" cy="2494280"/>
        </p:xfrm>
        <a:graphic>
          <a:graphicData uri="http://schemas.openxmlformats.org/drawingml/2006/table">
            <a:tbl>
              <a:tblPr firstRow="1" bandRow="1">
                <a:tableStyleId>{5C22544A-7EE6-4342-B048-85BDC9FD1C3A}</a:tableStyleId>
              </a:tblPr>
              <a:tblGrid>
                <a:gridCol w="1517340"/>
                <a:gridCol w="1517340"/>
              </a:tblGrid>
              <a:tr h="370840">
                <a:tc gridSpan="2">
                  <a:txBody>
                    <a:bodyPr/>
                    <a:lstStyle/>
                    <a:p>
                      <a:pPr algn="ctr"/>
                      <a:r>
                        <a:rPr lang="lt-LT" dirty="0" smtClean="0"/>
                        <a:t>Plienas</a:t>
                      </a:r>
                      <a:endParaRPr lang="lt-LT" dirty="0"/>
                    </a:p>
                  </a:txBody>
                  <a:tcPr/>
                </a:tc>
                <a:tc hMerge="1">
                  <a:txBody>
                    <a:bodyPr/>
                    <a:lstStyle/>
                    <a:p>
                      <a:endParaRPr lang="lt-LT" dirty="0"/>
                    </a:p>
                  </a:txBody>
                  <a:tcPr/>
                </a:tc>
              </a:tr>
              <a:tr h="370840">
                <a:tc>
                  <a:txBody>
                    <a:bodyPr/>
                    <a:lstStyle/>
                    <a:p>
                      <a:r>
                        <a:rPr lang="lt-LT" b="1" dirty="0" smtClean="0"/>
                        <a:t>Rutuliuko sk.</a:t>
                      </a:r>
                      <a:endParaRPr lang="lt-LT" b="1" dirty="0"/>
                    </a:p>
                  </a:txBody>
                  <a:tcPr>
                    <a:solidFill>
                      <a:schemeClr val="accent2"/>
                    </a:solidFill>
                  </a:tcPr>
                </a:tc>
                <a:tc>
                  <a:txBody>
                    <a:bodyPr/>
                    <a:lstStyle/>
                    <a:p>
                      <a:r>
                        <a:rPr lang="lt-LT" b="1" dirty="0" smtClean="0"/>
                        <a:t>Laikas (s)</a:t>
                      </a:r>
                      <a:endParaRPr lang="lt-LT" b="1" dirty="0"/>
                    </a:p>
                  </a:txBody>
                  <a:tcPr>
                    <a:solidFill>
                      <a:schemeClr val="accent2"/>
                    </a:solidFill>
                  </a:tcPr>
                </a:tc>
              </a:tr>
              <a:tr h="370840">
                <a:tc>
                  <a:txBody>
                    <a:bodyPr/>
                    <a:lstStyle/>
                    <a:p>
                      <a:r>
                        <a:rPr lang="lt-LT" dirty="0" smtClean="0"/>
                        <a:t>1</a:t>
                      </a:r>
                      <a:endParaRPr lang="lt-LT" dirty="0"/>
                    </a:p>
                  </a:txBody>
                  <a:tcPr/>
                </a:tc>
                <a:tc>
                  <a:txBody>
                    <a:bodyPr/>
                    <a:lstStyle/>
                    <a:p>
                      <a:r>
                        <a:rPr lang="lt-LT" dirty="0" smtClean="0"/>
                        <a:t>60</a:t>
                      </a:r>
                      <a:endParaRPr lang="lt-LT" dirty="0"/>
                    </a:p>
                  </a:txBody>
                  <a:tcPr/>
                </a:tc>
              </a:tr>
              <a:tr h="370840">
                <a:tc>
                  <a:txBody>
                    <a:bodyPr/>
                    <a:lstStyle/>
                    <a:p>
                      <a:r>
                        <a:rPr lang="lt-LT" dirty="0" smtClean="0"/>
                        <a:t>2</a:t>
                      </a:r>
                      <a:endParaRPr lang="lt-LT" dirty="0"/>
                    </a:p>
                  </a:txBody>
                  <a:tcPr/>
                </a:tc>
                <a:tc>
                  <a:txBody>
                    <a:bodyPr/>
                    <a:lstStyle/>
                    <a:p>
                      <a:r>
                        <a:rPr lang="lt-LT" dirty="0" smtClean="0"/>
                        <a:t>540</a:t>
                      </a:r>
                      <a:endParaRPr lang="lt-LT" dirty="0"/>
                    </a:p>
                  </a:txBody>
                  <a:tcPr/>
                </a:tc>
              </a:tr>
              <a:tr h="370840">
                <a:tc>
                  <a:txBody>
                    <a:bodyPr/>
                    <a:lstStyle/>
                    <a:p>
                      <a:r>
                        <a:rPr lang="lt-LT" dirty="0" smtClean="0"/>
                        <a:t>3</a:t>
                      </a:r>
                      <a:endParaRPr lang="lt-LT" dirty="0"/>
                    </a:p>
                  </a:txBody>
                  <a:tcPr/>
                </a:tc>
                <a:tc>
                  <a:txBody>
                    <a:bodyPr/>
                    <a:lstStyle/>
                    <a:p>
                      <a:r>
                        <a:rPr lang="lt-LT" dirty="0" smtClean="0"/>
                        <a:t>1200</a:t>
                      </a:r>
                      <a:endParaRPr lang="lt-LT" dirty="0"/>
                    </a:p>
                  </a:txBody>
                  <a:tcPr/>
                </a:tc>
              </a:tr>
              <a:tr h="370840">
                <a:tc>
                  <a:txBody>
                    <a:bodyPr/>
                    <a:lstStyle/>
                    <a:p>
                      <a:r>
                        <a:rPr lang="lt-LT" dirty="0" smtClean="0"/>
                        <a:t>4</a:t>
                      </a:r>
                      <a:endParaRPr lang="lt-LT" dirty="0"/>
                    </a:p>
                  </a:txBody>
                  <a:tcPr/>
                </a:tc>
                <a:tc>
                  <a:txBody>
                    <a:bodyPr/>
                    <a:lstStyle/>
                    <a:p>
                      <a:r>
                        <a:rPr lang="lt-LT" dirty="0" smtClean="0"/>
                        <a:t>4800</a:t>
                      </a:r>
                      <a:endParaRPr lang="lt-LT" dirty="0"/>
                    </a:p>
                  </a:txBody>
                  <a:tcPr/>
                </a:tc>
              </a:tr>
            </a:tbl>
          </a:graphicData>
        </a:graphic>
      </p:graphicFrame>
    </p:spTree>
  </p:cSld>
  <p:clrMapOvr>
    <a:masterClrMapping/>
  </p:clrMapOvr>
  <p:transition>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solidFill>
                  <a:schemeClr val="tx1">
                    <a:lumMod val="95000"/>
                  </a:schemeClr>
                </a:solidFill>
              </a:rPr>
              <a:t>Grafikas</a:t>
            </a:r>
            <a:endParaRPr lang="lt-LT" dirty="0">
              <a:solidFill>
                <a:schemeClr val="tx1">
                  <a:lumMod val="95000"/>
                </a:schemeClr>
              </a:solidFill>
            </a:endParaRPr>
          </a:p>
        </p:txBody>
      </p:sp>
      <p:sp>
        <p:nvSpPr>
          <p:cNvPr id="3" name="Content Placeholder 2"/>
          <p:cNvSpPr>
            <a:spLocks noGrp="1"/>
          </p:cNvSpPr>
          <p:nvPr>
            <p:ph idx="1"/>
          </p:nvPr>
        </p:nvSpPr>
        <p:spPr/>
        <p:txBody>
          <a:bodyPr/>
          <a:lstStyle/>
          <a:p>
            <a:endParaRPr lang="lt-LT" dirty="0"/>
          </a:p>
        </p:txBody>
      </p:sp>
      <p:graphicFrame>
        <p:nvGraphicFramePr>
          <p:cNvPr id="6" name="Chart 5"/>
          <p:cNvGraphicFramePr/>
          <p:nvPr/>
        </p:nvGraphicFramePr>
        <p:xfrm>
          <a:off x="539552" y="1556792"/>
          <a:ext cx="8208912" cy="48965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dissolv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fontScale="90000"/>
          </a:bodyPr>
          <a:lstStyle/>
          <a:p>
            <a:r>
              <a:rPr lang="lt-LT" dirty="0" smtClean="0">
                <a:solidFill>
                  <a:schemeClr val="tx1">
                    <a:lumMod val="95000"/>
                  </a:schemeClr>
                </a:solidFill>
              </a:rPr>
              <a:t>Išvada</a:t>
            </a:r>
            <a:r>
              <a:rPr lang="lt-LT" dirty="0"/>
              <a:t/>
            </a:r>
            <a:br>
              <a:rPr lang="lt-LT" dirty="0"/>
            </a:br>
            <a:endParaRPr lang="lt-LT" dirty="0"/>
          </a:p>
        </p:txBody>
      </p:sp>
      <p:sp>
        <p:nvSpPr>
          <p:cNvPr id="3" name="Content Placeholder 2"/>
          <p:cNvSpPr>
            <a:spLocks noGrp="1"/>
          </p:cNvSpPr>
          <p:nvPr>
            <p:ph idx="1"/>
          </p:nvPr>
        </p:nvSpPr>
        <p:spPr/>
        <p:txBody>
          <a:bodyPr/>
          <a:lstStyle/>
          <a:p>
            <a:pPr marL="137160" indent="0">
              <a:buNone/>
            </a:pPr>
            <a:r>
              <a:rPr lang="lt-LT" dirty="0" smtClean="0"/>
              <a:t>Mūsų atliktame bandyme matome, jog rutuliukai nuo vario vielos nukrito greičiausiai, o nuo plieno lėčiausiai. Pagal tai, galime daryti išvadą, jog varis geresnis šilumos laidininkas už aliuminį, o aliuminis geriau praleidžia šilumą už plieną.</a:t>
            </a:r>
            <a:endParaRPr lang="lt-LT" dirty="0"/>
          </a:p>
        </p:txBody>
      </p:sp>
      <p:pic>
        <p:nvPicPr>
          <p:cNvPr id="1026" name="Picture 2" descr="Vaizdo rezultatas pagal užklausą „varis“"/>
          <p:cNvPicPr>
            <a:picLocks noChangeAspect="1" noChangeArrowheads="1"/>
          </p:cNvPicPr>
          <p:nvPr/>
        </p:nvPicPr>
        <p:blipFill>
          <a:blip r:embed="rId2" cstate="print"/>
          <a:srcRect/>
          <a:stretch>
            <a:fillRect/>
          </a:stretch>
        </p:blipFill>
        <p:spPr bwMode="auto">
          <a:xfrm rot="5132388">
            <a:off x="4452378" y="3816702"/>
            <a:ext cx="2249963" cy="2996952"/>
          </a:xfrm>
          <a:prstGeom prst="rect">
            <a:avLst/>
          </a:prstGeom>
          <a:noFill/>
        </p:spPr>
      </p:pic>
    </p:spTree>
  </p:cSld>
  <p:clrMapOvr>
    <a:masterClrMapping/>
  </p:clrMapOvr>
  <p:transition>
    <p:dissolv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tx1">
                    <a:lumMod val="95000"/>
                  </a:schemeClr>
                </a:solidFill>
              </a:rPr>
              <a:t>Literatūra</a:t>
            </a:r>
            <a:endParaRPr lang="lt-LT" dirty="0">
              <a:solidFill>
                <a:schemeClr val="tx1">
                  <a:lumMod val="95000"/>
                </a:schemeClr>
              </a:solidFill>
            </a:endParaRPr>
          </a:p>
        </p:txBody>
      </p:sp>
      <p:sp>
        <p:nvSpPr>
          <p:cNvPr id="3" name="Turinio vietos rezervavimo ženklas 2"/>
          <p:cNvSpPr>
            <a:spLocks noGrp="1"/>
          </p:cNvSpPr>
          <p:nvPr>
            <p:ph idx="1"/>
          </p:nvPr>
        </p:nvSpPr>
        <p:spPr/>
        <p:txBody>
          <a:bodyPr/>
          <a:lstStyle/>
          <a:p>
            <a:r>
              <a:rPr lang="lt-LT" dirty="0" smtClean="0"/>
              <a:t>Povilas </a:t>
            </a:r>
            <a:r>
              <a:rPr lang="lt-LT" dirty="0" err="1" smtClean="0"/>
              <a:t>Sirtauskas</a:t>
            </a:r>
            <a:r>
              <a:rPr lang="lt-LT" dirty="0" smtClean="0"/>
              <a:t>. Kokybinės fizikos užduotys IX klasei. Kaunas 2003 m.</a:t>
            </a:r>
          </a:p>
          <a:p>
            <a:r>
              <a:rPr lang="lt-LT" dirty="0" smtClean="0"/>
              <a:t>Vladas Valentinavičius, Zita Šliavaitė.</a:t>
            </a:r>
            <a:r>
              <a:rPr lang="lt-LT" i="1" dirty="0" smtClean="0"/>
              <a:t>„Fizika 9“</a:t>
            </a:r>
          </a:p>
          <a:p>
            <a:r>
              <a:rPr lang="lt-LT" dirty="0" smtClean="0">
                <a:hlinkClick r:id="rId2"/>
              </a:rPr>
              <a:t>https://lt.wikipedia.org/wiki/%C5%A0iluminis_laidumas</a:t>
            </a:r>
            <a:endParaRPr lang="lt-LT" dirty="0" smtClean="0"/>
          </a:p>
          <a:p>
            <a:r>
              <a:rPr lang="lt-LT" dirty="0" smtClean="0">
                <a:hlinkClick r:id="rId2"/>
              </a:rPr>
              <a:t>https://lt.wikipedia.org/wiki/%C5%A0iluminis_laidumas</a:t>
            </a:r>
            <a:endParaRPr lang="lt-LT" dirty="0" smtClean="0"/>
          </a:p>
          <a:p>
            <a:pPr>
              <a:buNone/>
            </a:pPr>
            <a:endParaRPr lang="lt-LT" dirty="0" smtClean="0"/>
          </a:p>
          <a:p>
            <a:endParaRPr lang="lt-LT" dirty="0"/>
          </a:p>
        </p:txBody>
      </p:sp>
    </p:spTree>
    <p:extLst>
      <p:ext uri="{BB962C8B-B14F-4D97-AF65-F5344CB8AC3E}">
        <p14:creationId xmlns="" xmlns:p14="http://schemas.microsoft.com/office/powerpoint/2010/main" val="2504660043"/>
      </p:ext>
    </p:extLst>
  </p:cSld>
  <p:clrMapOvr>
    <a:masterClrMapping/>
  </p:clrMapOvr>
  <p:transition>
    <p:dissolv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Vaizdo rezultatas pagal užklausą „ačiū uz demesi“"/>
          <p:cNvPicPr>
            <a:picLocks noChangeAspect="1" noChangeArrowheads="1"/>
          </p:cNvPicPr>
          <p:nvPr/>
        </p:nvPicPr>
        <p:blipFill>
          <a:blip r:embed="rId2" cstate="print"/>
          <a:srcRect/>
          <a:stretch>
            <a:fillRect/>
          </a:stretch>
        </p:blipFill>
        <p:spPr bwMode="auto">
          <a:xfrm>
            <a:off x="539552" y="1412776"/>
            <a:ext cx="7791875" cy="4866246"/>
          </a:xfrm>
          <a:prstGeom prst="rect">
            <a:avLst/>
          </a:prstGeom>
          <a:noFill/>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823</TotalTime>
  <Words>1787</Words>
  <Application>Microsoft Office PowerPoint</Application>
  <PresentationFormat>On-screen Show (4:3)</PresentationFormat>
  <Paragraphs>295</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Apex</vt:lpstr>
      <vt:lpstr>Šilumos laidumas</vt:lpstr>
      <vt:lpstr>Turinys</vt:lpstr>
      <vt:lpstr>Šilumos laidumas</vt:lpstr>
      <vt:lpstr>Šilumos laidumas</vt:lpstr>
      <vt:lpstr>Kas lemia šilumos laidumą?</vt:lpstr>
      <vt:lpstr>Šilumos laidininkai ir izoliatoriai</vt:lpstr>
      <vt:lpstr>Šilumos laidininkai ir izoliatoriai</vt:lpstr>
      <vt:lpstr>Šilumos laidininkai ir izoliatoriai</vt:lpstr>
      <vt:lpstr>Šilumos laidininkai ir izoliatoriai</vt:lpstr>
      <vt:lpstr>Šilumos laidininkai ir izoliatoriai</vt:lpstr>
      <vt:lpstr>Šilumos laidininkai ir izoliatoriai</vt:lpstr>
      <vt:lpstr>Šilumos laidininkai ir izoliatoriai</vt:lpstr>
      <vt:lpstr>Šilumos laidumo reikšmė</vt:lpstr>
      <vt:lpstr>Šilumos laidumo reikšmė</vt:lpstr>
      <vt:lpstr>Šilumos laidumo reikšmė</vt:lpstr>
      <vt:lpstr>Šilumos laidumo reikšmė</vt:lpstr>
      <vt:lpstr>Šilumos laidumo reikšmė</vt:lpstr>
      <vt:lpstr>Teorinis testas</vt:lpstr>
      <vt:lpstr>1.Ką vadiname šilumos laidumu?</vt:lpstr>
      <vt:lpstr>2. Pagal šilumos laidumą medžiagos skirstomos į:</vt:lpstr>
      <vt:lpstr>3. Kuris požymis rodo, kad kūno vidinė energija padidėjo?</vt:lpstr>
      <vt:lpstr>4. Kas gerai praleidžia šilumą?</vt:lpstr>
      <vt:lpstr>5. Kodėl metalas gerai praleidžia šilumą?</vt:lpstr>
      <vt:lpstr>6. Kas geriausia šilumos laidininkas iš išvardintų medžiagų? </vt:lpstr>
      <vt:lpstr>7. Kas geriausias šilumos izoliatorius iš išvardintų medžiagų?  </vt:lpstr>
      <vt:lpstr>8. Kuris šilumos laidumo teiginys yra teisingas? </vt:lpstr>
      <vt:lpstr>9. Kokios medžaigos labiausiai tinka termoizoliacijai? </vt:lpstr>
      <vt:lpstr>10. Kodėl radiatoriai, virdulių kaitinimo elementai, keptuvės gaminami iš metalų?</vt:lpstr>
      <vt:lpstr>Užduotys</vt:lpstr>
      <vt:lpstr>1. Kodėl plona polietileno plėvelė saugo augalus nuo nakties šalnų? </vt:lpstr>
      <vt:lpstr>2. Į kurį dubenėlį: plieninį ar porcelianinį turėtumėte pilti karštą sriubą,kad ji atauštų grečiau? Paaiškinkite kodėl. </vt:lpstr>
      <vt:lpstr>3. Kurią dirvą Saulė įšildo greičiau: drėgną ar sausą? Kodėl?</vt:lpstr>
      <vt:lpstr>4.Ar galima visą kūno vidinę energiją paversti jo mechanine energija? Atsakymą pagrįskite. </vt:lpstr>
      <vt:lpstr>5. Į kambarį įnešami du ledėsiai. Vienas jų apklojamas kailiniais, kitas paliekamas „nuogas“. Kuris ledėsis ištirps greičiau? Kodėl? </vt:lpstr>
      <vt:lpstr>6. Kodėl žmonės žiemą mūvi pirštines? Juk jos tikrai nešildo! </vt:lpstr>
      <vt:lpstr>7. Karštą arbatą maišant aliumininiu šaukšteliu, galima nusideginti pirštus, o naudojant legiruoto (nerūdijančio) plieno šaukštelį, taip neatsitinka. Kodėl?</vt:lpstr>
      <vt:lpstr>8. Miegodamas apsirengęs žmogus kartais sužvarbsta. Tačiau, nusirengus ir apsiklojus tais pačiais drabužiais, miegančiajam pakankamai šilta. Kodėl ?</vt:lpstr>
      <vt:lpstr>9. Kartais galima išgirsti aiškinimą, kad kailiniai šildo. Ar tai tiesa? Kaip yra iš tikrųjų?</vt:lpstr>
      <vt:lpstr>10. Kuriame elektriniame arbatinyje kaitinamas vanduo sušyla greičiau: naujame ar sename, ant kurio sienelių ir kaitinimo elemento yra nuovirų? Kodėl? O gal nuoviros ant arbatinio sienelių yra naudingos energijos požiūriu?</vt:lpstr>
      <vt:lpstr>Bandymas Nr. 1</vt:lpstr>
      <vt:lpstr>Tikslas</vt:lpstr>
      <vt:lpstr>Priemonės </vt:lpstr>
      <vt:lpstr>Darbo eiga:</vt:lpstr>
      <vt:lpstr>Nuotraukos</vt:lpstr>
      <vt:lpstr>Rezultatai</vt:lpstr>
      <vt:lpstr>Grafikas</vt:lpstr>
      <vt:lpstr>Išvada</vt:lpstr>
      <vt:lpstr>Bandymas Nr. 2</vt:lpstr>
      <vt:lpstr>Tikslas </vt:lpstr>
      <vt:lpstr>Priemonės </vt:lpstr>
      <vt:lpstr>Darbo eiga </vt:lpstr>
      <vt:lpstr>Nuotraukos</vt:lpstr>
      <vt:lpstr>Rezultatai</vt:lpstr>
      <vt:lpstr>Grafikas</vt:lpstr>
      <vt:lpstr>Išvada </vt:lpstr>
      <vt:lpstr>Literatūra</vt:lpstr>
      <vt:lpstr>Slide 57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Šilumos laidumas</dc:title>
  <dc:creator>DOMANTAS</dc:creator>
  <cp:lastModifiedBy>DOMANTAS</cp:lastModifiedBy>
  <cp:revision>87</cp:revision>
  <dcterms:created xsi:type="dcterms:W3CDTF">2017-04-04T11:55:27Z</dcterms:created>
  <dcterms:modified xsi:type="dcterms:W3CDTF">2017-04-09T17:28:48Z</dcterms:modified>
</cp:coreProperties>
</file>