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20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68" r:id="rId4"/>
    <p:sldId id="272" r:id="rId5"/>
    <p:sldId id="258" r:id="rId6"/>
    <p:sldId id="259" r:id="rId7"/>
    <p:sldId id="269" r:id="rId8"/>
    <p:sldId id="260" r:id="rId9"/>
    <p:sldId id="261" r:id="rId10"/>
    <p:sldId id="270" r:id="rId11"/>
    <p:sldId id="279" r:id="rId12"/>
    <p:sldId id="262" r:id="rId13"/>
    <p:sldId id="263" r:id="rId14"/>
    <p:sldId id="276" r:id="rId15"/>
    <p:sldId id="277" r:id="rId16"/>
    <p:sldId id="275" r:id="rId17"/>
    <p:sldId id="278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80" r:id="rId29"/>
    <p:sldId id="267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94" autoAdjust="0"/>
    <p:restoredTop sz="94343" autoAdjust="0"/>
  </p:normalViewPr>
  <p:slideViewPr>
    <p:cSldViewPr snapToGrid="0">
      <p:cViewPr>
        <p:scale>
          <a:sx n="60" d="100"/>
          <a:sy n="60" d="100"/>
        </p:scale>
        <p:origin x="-1062" y="-7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144785AC-D747-4267-AE32-5EC212CB0330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46E49515-F019-49B9-B5EF-0A02F729F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8522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85AC-D747-4267-AE32-5EC212CB0330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9515-F019-49B9-B5EF-0A02F729F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12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85AC-D747-4267-AE32-5EC212CB0330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9515-F019-49B9-B5EF-0A02F729F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07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85AC-D747-4267-AE32-5EC212CB0330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9515-F019-49B9-B5EF-0A02F729F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16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85AC-D747-4267-AE32-5EC212CB0330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9515-F019-49B9-B5EF-0A02F729F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84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85AC-D747-4267-AE32-5EC212CB0330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9515-F019-49B9-B5EF-0A02F729F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951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85AC-D747-4267-AE32-5EC212CB0330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9515-F019-49B9-B5EF-0A02F729F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85AC-D747-4267-AE32-5EC212CB0330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9515-F019-49B9-B5EF-0A02F729F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300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85AC-D747-4267-AE32-5EC212CB0330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9515-F019-49B9-B5EF-0A02F729F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454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85AC-D747-4267-AE32-5EC212CB0330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9515-F019-49B9-B5EF-0A02F729F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53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85AC-D747-4267-AE32-5EC212CB0330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9515-F019-49B9-B5EF-0A02F729F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709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85AC-D747-4267-AE32-5EC212CB0330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9515-F019-49B9-B5EF-0A02F729F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826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85AC-D747-4267-AE32-5EC212CB0330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9515-F019-49B9-B5EF-0A02F729F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9644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85AC-D747-4267-AE32-5EC212CB0330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9515-F019-49B9-B5EF-0A02F729F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637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85AC-D747-4267-AE32-5EC212CB0330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9515-F019-49B9-B5EF-0A02F729F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4934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85AC-D747-4267-AE32-5EC212CB0330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9515-F019-49B9-B5EF-0A02F729FF7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06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85AC-D747-4267-AE32-5EC212CB0330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49515-F019-49B9-B5EF-0A02F729F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58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44785AC-D747-4267-AE32-5EC212CB0330}" type="datetimeFigureOut">
              <a:rPr lang="en-US" smtClean="0"/>
              <a:t>4/4/2017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6E49515-F019-49B9-B5EF-0A02F729F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813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2229" y="566937"/>
            <a:ext cx="9470571" cy="2421464"/>
          </a:xfrm>
        </p:spPr>
        <p:txBody>
          <a:bodyPr>
            <a:normAutofit/>
          </a:bodyPr>
          <a:lstStyle/>
          <a:p>
            <a:pPr algn="ctr"/>
            <a:r>
              <a:rPr lang="lt-LT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Elektros srovės </a:t>
            </a:r>
            <a:r>
              <a:rPr lang="en-GB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lt-LT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magnetinis laukas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3732" y="3790406"/>
            <a:ext cx="9947564" cy="1909947"/>
          </a:xfrm>
        </p:spPr>
        <p:txBody>
          <a:bodyPr>
            <a:noAutofit/>
          </a:bodyPr>
          <a:lstStyle/>
          <a:p>
            <a:pPr algn="ctr"/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Pristatymą parengė </a:t>
            </a:r>
          </a:p>
          <a:p>
            <a:pPr algn="ctr"/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Vilniaus Lazdynų mokyklos </a:t>
            </a:r>
          </a:p>
          <a:p>
            <a:pPr algn="ctr"/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9l klasės mokinė </a:t>
            </a:r>
            <a:r>
              <a:rPr lang="lt-LT" b="1" dirty="0" err="1" smtClean="0">
                <a:latin typeface="Times New Roman" pitchFamily="18" charset="0"/>
                <a:cs typeface="Times New Roman" pitchFamily="18" charset="0"/>
              </a:rPr>
              <a:t>Iwona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 Cudak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Mokytoja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Svetlana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Liutkevi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č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lt-LT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5914" y="5700353"/>
            <a:ext cx="2743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en-GB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endParaRPr lang="en-US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1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158" y="-212756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lt-LT" sz="3500" b="1" dirty="0" smtClean="0">
                <a:latin typeface="Times New Roman" pitchFamily="18" charset="0"/>
                <a:cs typeface="Times New Roman" pitchFamily="18" charset="0"/>
              </a:rPr>
              <a:t>turinys</a:t>
            </a:r>
            <a:endParaRPr lang="en-US" sz="3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802879"/>
            <a:ext cx="11102830" cy="5944762"/>
          </a:xfrm>
        </p:spPr>
        <p:txBody>
          <a:bodyPr anchor="t">
            <a:noAutofit/>
          </a:bodyPr>
          <a:lstStyle/>
          <a:p>
            <a:pPr marL="0" indent="0" algn="ctr">
              <a:buSzPct val="100000"/>
              <a:buNone/>
            </a:pPr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Tikslai ir uždaviniai</a:t>
            </a:r>
          </a:p>
          <a:p>
            <a:pPr marL="0" indent="0" algn="ctr">
              <a:buNone/>
            </a:pPr>
            <a:r>
              <a:rPr lang="lt-LT" b="1" dirty="0">
                <a:latin typeface="Times New Roman" pitchFamily="18" charset="0"/>
                <a:cs typeface="Times New Roman" pitchFamily="18" charset="0"/>
              </a:rPr>
              <a:t>Kas pradininkas?</a:t>
            </a:r>
            <a:endParaRPr lang="lt-LT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SzPct val="100000"/>
              <a:buNone/>
            </a:pPr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Magnetinis laukas  (Bandymas)</a:t>
            </a:r>
          </a:p>
          <a:p>
            <a:pPr marL="0" indent="0" algn="ctr">
              <a:buNone/>
            </a:pPr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Magnetinės linijos</a:t>
            </a:r>
          </a:p>
          <a:p>
            <a:pPr marL="0" indent="0" algn="ctr">
              <a:buNone/>
            </a:pPr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Dešiniosios rankos </a:t>
            </a:r>
            <a:r>
              <a:rPr lang="lt-L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taisyklė (Bandymas)</a:t>
            </a:r>
            <a:endParaRPr lang="lt-LT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Elektromagnetas</a:t>
            </a:r>
          </a:p>
          <a:p>
            <a:pPr marL="0" indent="0" algn="ctr">
              <a:buNone/>
            </a:pP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Elektromagneto veikimo principas </a:t>
            </a:r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lt-L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Bandymas</a:t>
            </a:r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lt-LT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elegrafas</a:t>
            </a:r>
            <a:endParaRPr lang="lt-LT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Elektromagneto rūšys</a:t>
            </a:r>
          </a:p>
          <a:p>
            <a:pPr marL="0" indent="0" algn="ctr">
              <a:buNone/>
            </a:pPr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Elektromagnetų panaudojimas</a:t>
            </a:r>
          </a:p>
          <a:p>
            <a:pPr marL="0" indent="0" algn="ctr">
              <a:buNone/>
            </a:pP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Nuolatiniai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magnetai</a:t>
            </a:r>
            <a:endParaRPr lang="lt-LT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Elektros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variklis</a:t>
            </a:r>
            <a:r>
              <a:rPr lang="lt-L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(Bandymas</a:t>
            </a:r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lt-LT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lt-LT" b="1" dirty="0">
                <a:latin typeface="Times New Roman" pitchFamily="18" charset="0"/>
                <a:cs typeface="Times New Roman" pitchFamily="18" charset="0"/>
              </a:rPr>
              <a:t>Žemės magnetinis </a:t>
            </a: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laukas</a:t>
            </a:r>
          </a:p>
          <a:p>
            <a:pPr marL="0" indent="0" algn="ctr">
              <a:buNone/>
            </a:pPr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Testas</a:t>
            </a:r>
          </a:p>
          <a:p>
            <a:pPr marL="0" indent="0" algn="ctr">
              <a:buNone/>
            </a:pPr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Šaltiniai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Font typeface="+mj-lt"/>
              <a:buAutoNum type="arabicPeriod"/>
            </a:pP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95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691" y="420413"/>
            <a:ext cx="10131425" cy="1456267"/>
          </a:xfrm>
        </p:spPr>
        <p:txBody>
          <a:bodyPr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Tikslai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8050" y="1718441"/>
            <a:ext cx="10131425" cy="4067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Susipažinti su: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agnetinio lauko sąvoka;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nuolatiniais magnetais: strypiniu, pasagiškuoju;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elektromagnetų panaudojimu;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lektros variklio veikimo principu;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yšio priemonėmis;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emės magnetiniu lauku.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73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558" y="308666"/>
            <a:ext cx="9905998" cy="1478570"/>
          </a:xfrm>
        </p:spPr>
        <p:txBody>
          <a:bodyPr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Kas pradininkas?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9153" y="1481959"/>
            <a:ext cx="8757661" cy="470842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Hansas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Kristianas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Erstedas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danų mokslininkas ir farmacininkas, pirmasis </a:t>
            </a: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atradęs ryšį tarp elektros ir magnetizmo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1820 </a:t>
            </a: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skaitydamas paskaitas Kopenhagos universitete, jis prijungė prie akumuliatoriaus vielą, gulėjusią šalia kompaso. Kompaso rodyklė pasisuko, ir tada Erstedas suvokė, kad srovė sukuria magnetinį lauką. Šį revoliucinį atradimą jis paskelbė 1821 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  <a:endParaRPr lang="en-US" sz="3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69" y="2184555"/>
            <a:ext cx="2622468" cy="3671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192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36716" y="217347"/>
            <a:ext cx="10131425" cy="1456267"/>
          </a:xfrm>
        </p:spPr>
        <p:txBody>
          <a:bodyPr/>
          <a:lstStyle/>
          <a:p>
            <a:pPr algn="ctr"/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Magnetinis laukas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509" y="3751569"/>
            <a:ext cx="11220773" cy="181187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lt-LT" altLang="en-US" sz="3000" b="1" dirty="0" smtClean="0">
                <a:latin typeface="Times New Roman" pitchFamily="18" charset="0"/>
                <a:cs typeface="Times New Roman" pitchFamily="18" charset="0"/>
              </a:rPr>
              <a:t>Magnetinis laukas</a:t>
            </a:r>
            <a:r>
              <a:rPr lang="lt-LT" altLang="en-US" sz="3000" dirty="0" smtClean="0">
                <a:latin typeface="Times New Roman" pitchFamily="18" charset="0"/>
                <a:cs typeface="Times New Roman" pitchFamily="18" charset="0"/>
              </a:rPr>
              <a:t> – tai erdvė aplink nuolatinius magnetus, judančius elektros krūvius bei laidininkus, kuriais teka elektros srovė. </a:t>
            </a:r>
          </a:p>
          <a:p>
            <a:pPr marL="0" indent="0">
              <a:lnSpc>
                <a:spcPct val="80000"/>
              </a:lnSpc>
              <a:buNone/>
            </a:pPr>
            <a:endParaRPr lang="lt-LT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lt-LT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alt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altLang="en-US" sz="2400" dirty="0"/>
          </a:p>
          <a:p>
            <a:pPr marL="0" indent="0">
              <a:buNone/>
            </a:pPr>
            <a:endParaRPr lang="lt-L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t-LT" sz="2400" dirty="0"/>
          </a:p>
          <a:p>
            <a:pPr marL="0" indent="0">
              <a:buNone/>
            </a:pPr>
            <a:endParaRPr lang="lt-LT" sz="2400" dirty="0" smtClean="0"/>
          </a:p>
          <a:p>
            <a:pPr marL="0" indent="0">
              <a:buNone/>
            </a:pPr>
            <a:endParaRPr lang="lt-LT" sz="2400" dirty="0"/>
          </a:p>
          <a:p>
            <a:pPr marL="0" indent="0">
              <a:buNone/>
            </a:pPr>
            <a:endParaRPr lang="lt-LT" sz="2400" dirty="0" smtClean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14302" t="20903" r="39474" b="18644"/>
          <a:stretch/>
        </p:blipFill>
        <p:spPr bwMode="auto">
          <a:xfrm>
            <a:off x="3329937" y="2851688"/>
            <a:ext cx="5070145" cy="28051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24328" y="5915656"/>
            <a:ext cx="11220773" cy="66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t-LT" sz="3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Vaizdo medžiaga:</a:t>
            </a:r>
            <a:r>
              <a:rPr lang="en-GB" sz="3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://www.youtube.com/watch?v=4rfNLAOc0eI</a:t>
            </a:r>
            <a:endParaRPr lang="lt-LT" sz="3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endParaRPr lang="lt-LT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lt-LT" alt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lt-LT" alt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92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0"/>
            <a:ext cx="9905998" cy="1478570"/>
          </a:xfrm>
        </p:spPr>
        <p:txBody>
          <a:bodyPr/>
          <a:lstStyle/>
          <a:p>
            <a:pPr algn="ctr"/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Magnetinės linijos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608" y="242763"/>
            <a:ext cx="11384444" cy="308366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lt-LT" sz="3000" b="1" dirty="0" smtClean="0">
                <a:latin typeface="Times New Roman" pitchFamily="18" charset="0"/>
                <a:cs typeface="Times New Roman" pitchFamily="18" charset="0"/>
              </a:rPr>
              <a:t>	 Magnetinės linijos </a:t>
            </a:r>
            <a:r>
              <a:rPr lang="lt-LT" sz="3000" dirty="0" smtClean="0">
                <a:latin typeface="Times New Roman" pitchFamily="18" charset="0"/>
                <a:cs typeface="Times New Roman" pitchFamily="18" charset="0"/>
              </a:rPr>
              <a:t>– tai linijos, išilgai kurių magnetiniame lauke išsidėsto magnetinės rodyklės, vadinamos magnetinio lauko jėgų linijomis arba magnetinėmis linijomis.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256" y="2963818"/>
            <a:ext cx="4460518" cy="2947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552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989" y="475397"/>
            <a:ext cx="10131425" cy="1456267"/>
          </a:xfrm>
        </p:spPr>
        <p:txBody>
          <a:bodyPr/>
          <a:lstStyle/>
          <a:p>
            <a:pPr algn="ctr"/>
            <a:r>
              <a:rPr lang="lt-LT" b="1" dirty="0">
                <a:latin typeface="Times New Roman" pitchFamily="18" charset="0"/>
                <a:cs typeface="Times New Roman" pitchFamily="18" charset="0"/>
              </a:rPr>
              <a:t>Magnetinės linijos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745" y="910441"/>
            <a:ext cx="10657489" cy="4031674"/>
          </a:xfrm>
        </p:spPr>
        <p:txBody>
          <a:bodyPr/>
          <a:lstStyle/>
          <a:p>
            <a:pPr marL="0" indent="0" algn="just">
              <a:buNone/>
            </a:pPr>
            <a:r>
              <a:rPr lang="lt-LT" sz="3000" dirty="0" smtClean="0">
                <a:latin typeface="Times New Roman" pitchFamily="18" charset="0"/>
                <a:cs typeface="Times New Roman" pitchFamily="18" charset="0"/>
              </a:rPr>
              <a:t>	Šios </a:t>
            </a:r>
            <a:r>
              <a:rPr lang="lt-LT" sz="3000" dirty="0">
                <a:latin typeface="Times New Roman" pitchFamily="18" charset="0"/>
                <a:cs typeface="Times New Roman" pitchFamily="18" charset="0"/>
              </a:rPr>
              <a:t>linijos yra begalinės bei uždaros – neturi nei pradžios, nei pabaigos. Magnetinių linijų kryptis susijusi su elektros srovės kryptimi.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7544" y="3675123"/>
            <a:ext cx="4047917" cy="26816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825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228" y="408396"/>
            <a:ext cx="10131425" cy="1456267"/>
          </a:xfrm>
        </p:spPr>
        <p:txBody>
          <a:bodyPr/>
          <a:lstStyle/>
          <a:p>
            <a:pPr algn="ctr"/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Dešiniosios rankos taisyklė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607" y="832064"/>
            <a:ext cx="11388431" cy="285706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sz="3000" dirty="0" smtClean="0">
                <a:latin typeface="Times New Roman" pitchFamily="18" charset="0"/>
                <a:cs typeface="Times New Roman" pitchFamily="18" charset="0"/>
              </a:rPr>
              <a:t>	 Jei laidininką, kuriuo teka elektros srovė, apimsime dešine ranka taip, kad ištiestas nykštys rodytų srovės kryptį, kiti keturi pirštai rodys magnetinių linijų kryptį.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051" y="3241357"/>
            <a:ext cx="2781813" cy="23181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236483" y="5662739"/>
            <a:ext cx="1179260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Vaizdo medžiaga:</a:t>
            </a:r>
            <a:r>
              <a:rPr lang="en-GB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https://www.youtube.com/watch?v=9k7zywli4Vg</a:t>
            </a:r>
            <a:endParaRPr lang="en-US" sz="300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38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106643"/>
            <a:ext cx="9905998" cy="1478570"/>
          </a:xfrm>
        </p:spPr>
        <p:txBody>
          <a:bodyPr/>
          <a:lstStyle/>
          <a:p>
            <a:pPr algn="ctr"/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ELEKTROMAGNETAS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002" y="646976"/>
            <a:ext cx="10786820" cy="26133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600" dirty="0" smtClean="0"/>
              <a:t> </a:t>
            </a:r>
            <a:r>
              <a:rPr lang="lt-LT" sz="3000" dirty="0" smtClean="0">
                <a:latin typeface="Times New Roman" pitchFamily="18" charset="0"/>
                <a:cs typeface="Times New Roman" pitchFamily="18" charset="0"/>
              </a:rPr>
              <a:t>Ritė, kurios viduje yra geležinė šerdis, </a:t>
            </a:r>
            <a:r>
              <a:rPr lang="lt-LT" sz="3000" b="1" dirty="0" smtClean="0">
                <a:latin typeface="Times New Roman" pitchFamily="18" charset="0"/>
                <a:cs typeface="Times New Roman" pitchFamily="18" charset="0"/>
              </a:rPr>
              <a:t>vadinama elektromagnetu.</a:t>
            </a:r>
          </a:p>
          <a:p>
            <a:pPr marL="0" indent="0"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249" y="2155114"/>
            <a:ext cx="2608551" cy="2390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5470" y="3760450"/>
            <a:ext cx="4223183" cy="26183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6" descr="http://images.wisegeek.com/electromagne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62" y="2166100"/>
            <a:ext cx="2736850" cy="290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175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948" y="437504"/>
            <a:ext cx="10131425" cy="1456267"/>
          </a:xfrm>
        </p:spPr>
        <p:txBody>
          <a:bodyPr/>
          <a:lstStyle/>
          <a:p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ELEKTROMAGNETo veikimo principas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014" y="1597668"/>
            <a:ext cx="11288110" cy="4860284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lt-LT" sz="3500" dirty="0" smtClean="0">
                <a:latin typeface="Times New Roman" pitchFamily="18" charset="0"/>
                <a:cs typeface="Times New Roman" pitchFamily="18" charset="0"/>
              </a:rPr>
              <a:t>	Rite </a:t>
            </a:r>
            <a:r>
              <a:rPr lang="lt-LT" sz="3500" dirty="0">
                <a:latin typeface="Times New Roman" pitchFamily="18" charset="0"/>
                <a:cs typeface="Times New Roman" pitchFamily="18" charset="0"/>
              </a:rPr>
              <a:t>tekanti elektros srovė sukuria magnetinį lauką. Dingus elektros srovei, prietaisas praranda magneto savybes. </a:t>
            </a:r>
            <a:endParaRPr lang="en-US" sz="3500" dirty="0">
              <a:latin typeface="Times New Roman" pitchFamily="18" charset="0"/>
              <a:cs typeface="Times New Roman" pitchFamily="18" charset="0"/>
            </a:endParaRPr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 algn="ctr">
              <a:buNone/>
            </a:pP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GB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lt-LT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Vaizdo medžiaga: </a:t>
            </a: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://www.youtube.com/watch?v=oGZ2FMvC6h0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492" y="3315264"/>
            <a:ext cx="5187022" cy="1961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222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475" y="-130629"/>
            <a:ext cx="9905998" cy="1478570"/>
          </a:xfrm>
        </p:spPr>
        <p:txBody>
          <a:bodyPr/>
          <a:lstStyle/>
          <a:p>
            <a:pPr algn="ctr"/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TELEGRAFAS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80" y="956695"/>
            <a:ext cx="7546738" cy="44774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lt-LT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Telegrafas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elektrinio ryšio sistema, perduodanti raidinius skaitmeninius pranešimus arba nejudančius atvaizdus laidais sklindančiais elektriniais signalais arba radijo signalais.</a:t>
            </a:r>
          </a:p>
          <a:p>
            <a:pPr marL="0" indent="0">
              <a:buNone/>
            </a:pPr>
            <a:r>
              <a:rPr 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Telegrafo </a:t>
            </a: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aparatą 1837 m. sukonstravo amerikietis Samuelis Morzė (S. Morse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kuris </a:t>
            </a:r>
            <a:r>
              <a:rPr lang="en-GB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taip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pat </a:t>
            </a:r>
            <a:r>
              <a:rPr lang="en-GB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kūrė kodavimo sistemą, vadinamą Morzės abėcėle. </a:t>
            </a:r>
            <a:endParaRPr lang="en-GB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157" y="988225"/>
            <a:ext cx="3000375" cy="3867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704" y="4855375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6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6901" y="649624"/>
            <a:ext cx="10131425" cy="1456267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ElektromagnetŲ RŪŠYS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33661" y="3394456"/>
            <a:ext cx="2298643" cy="5539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lt-LT" sz="3000" dirty="0">
                <a:latin typeface="Times New Roman" pitchFamily="18" charset="0"/>
                <a:cs typeface="Times New Roman" pitchFamily="18" charset="0"/>
              </a:rPr>
              <a:t>STRYPINIAI</a:t>
            </a:r>
          </a:p>
        </p:txBody>
      </p:sp>
      <p:sp>
        <p:nvSpPr>
          <p:cNvPr id="5" name="Rectangle 4"/>
          <p:cNvSpPr/>
          <p:nvPr/>
        </p:nvSpPr>
        <p:spPr>
          <a:xfrm>
            <a:off x="4878816" y="3410681"/>
            <a:ext cx="2683748" cy="5539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lt-LT" sz="3000" dirty="0">
                <a:latin typeface="Times New Roman" pitchFamily="18" charset="0"/>
                <a:cs typeface="Times New Roman" pitchFamily="18" charset="0"/>
              </a:rPr>
              <a:t>CILINDRINIAI</a:t>
            </a:r>
          </a:p>
        </p:txBody>
      </p:sp>
      <p:sp>
        <p:nvSpPr>
          <p:cNvPr id="6" name="Rectangle 5"/>
          <p:cNvSpPr/>
          <p:nvPr/>
        </p:nvSpPr>
        <p:spPr>
          <a:xfrm>
            <a:off x="8544463" y="3410681"/>
            <a:ext cx="2663863" cy="5539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lt-LT" sz="3000" dirty="0">
                <a:latin typeface="Times New Roman" pitchFamily="18" charset="0"/>
                <a:cs typeface="Times New Roman" pitchFamily="18" charset="0"/>
              </a:rPr>
              <a:t>PASAGIŠKIEJI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Straight Arrow Connector 8"/>
          <p:cNvCxnSpPr>
            <a:endCxn id="4" idx="0"/>
          </p:cNvCxnSpPr>
          <p:nvPr/>
        </p:nvCxnSpPr>
        <p:spPr>
          <a:xfrm flipH="1">
            <a:off x="2382983" y="2105891"/>
            <a:ext cx="886690" cy="1288565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220690" y="2105891"/>
            <a:ext cx="0" cy="135897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9448800" y="2105891"/>
            <a:ext cx="692727" cy="1288565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159" y="4054249"/>
            <a:ext cx="2383145" cy="2383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92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785" y="4386022"/>
            <a:ext cx="1997809" cy="1907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451" b="97098" l="726" r="100000">
                        <a14:foregroundMark x1="40145" y1="87995" x2="93954" y2="941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715915" y="4095706"/>
            <a:ext cx="2101311" cy="1925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054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0416" y="370545"/>
            <a:ext cx="9905998" cy="1478570"/>
          </a:xfrm>
        </p:spPr>
        <p:txBody>
          <a:bodyPr/>
          <a:lstStyle/>
          <a:p>
            <a:pPr algn="ctr"/>
            <a:r>
              <a:rPr lang="lt-LT" b="1" dirty="0" smtClean="0">
                <a:latin typeface="Times New Roman" pitchFamily="18" charset="0"/>
                <a:cs typeface="Times New Roman" pitchFamily="18" charset="0"/>
              </a:rPr>
              <a:t>ElektromagnetŲ PANAUDOJIMAS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456841"/>
            <a:ext cx="9905999" cy="433436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lt-LT" sz="3000" dirty="0" smtClean="0">
                <a:latin typeface="Times New Roman" pitchFamily="18" charset="0"/>
                <a:cs typeface="Times New Roman" pitchFamily="18" charset="0"/>
              </a:rPr>
              <a:t>Telegrafuose;</a:t>
            </a:r>
          </a:p>
          <a:p>
            <a:pPr>
              <a:buFont typeface="Wingdings" pitchFamily="2" charset="2"/>
              <a:buChar char="ü"/>
            </a:pPr>
            <a:r>
              <a:rPr lang="lt-LT" sz="3000" dirty="0" smtClean="0">
                <a:latin typeface="Times New Roman" pitchFamily="18" charset="0"/>
                <a:cs typeface="Times New Roman" pitchFamily="18" charset="0"/>
              </a:rPr>
              <a:t>Telefonuose;</a:t>
            </a:r>
            <a:endParaRPr lang="lt-LT" sz="3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3000" dirty="0" smtClean="0">
                <a:latin typeface="Times New Roman" pitchFamily="18" charset="0"/>
                <a:cs typeface="Times New Roman" pitchFamily="18" charset="0"/>
              </a:rPr>
              <a:t>Geležiniams dirbiniams pakelti;</a:t>
            </a:r>
          </a:p>
          <a:p>
            <a:pPr>
              <a:buFont typeface="Wingdings" pitchFamily="2" charset="2"/>
              <a:buChar char="ü"/>
            </a:pPr>
            <a:r>
              <a:rPr lang="lt-LT" sz="3000" dirty="0" smtClean="0">
                <a:latin typeface="Times New Roman" pitchFamily="18" charset="0"/>
                <a:cs typeface="Times New Roman" pitchFamily="18" charset="0"/>
              </a:rPr>
              <a:t>Geležinėms priemaišoms iš grūdų valyti;</a:t>
            </a:r>
          </a:p>
          <a:p>
            <a:pPr>
              <a:buFont typeface="Wingdings" pitchFamily="2" charset="2"/>
              <a:buChar char="ü"/>
            </a:pPr>
            <a:r>
              <a:rPr lang="lt-LT" sz="3000" dirty="0" smtClean="0">
                <a:latin typeface="Times New Roman" pitchFamily="18" charset="0"/>
                <a:cs typeface="Times New Roman" pitchFamily="18" charset="0"/>
              </a:rPr>
              <a:t>Bei kituose elektroniniuose prietaisuose.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6631" y="3861194"/>
            <a:ext cx="3582452" cy="2686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020" y="1613051"/>
            <a:ext cx="2604717" cy="1856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578" y="4881967"/>
            <a:ext cx="2987814" cy="166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97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29491" y="-174171"/>
            <a:ext cx="10131425" cy="1456267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Nuolatiniai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magnetai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09229" y="930164"/>
            <a:ext cx="7331640" cy="488731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lt-LT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Nuolatiniais magnetais 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vadinami ilgai neišsimagnetinantys kūnai. Tokių savybių turi magnetinės medžiagos – feromagnetikai. Tai geležis, nikelis, kobaltas. </a:t>
            </a:r>
            <a:endParaRPr 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Nuolatinis </a:t>
            </a: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magnetas, kaip ir ritė, kuria teka elektros srovė, turi du polius: šiaurinį ir pietinį. Vienodi magnetų poliai vienas kitą stumia, o skirtingi – traukia.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7390" y="2185609"/>
            <a:ext cx="4314610" cy="2895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8990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1" y="0"/>
            <a:ext cx="10131425" cy="1456267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Elektros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variklis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20170" y="1087821"/>
            <a:ext cx="11051720" cy="22579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lt-LT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</a:t>
            </a:r>
            <a:r>
              <a:rPr lang="lt-LT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variklis </a:t>
            </a: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yra įrenginys, vartojantis elektros srovę judesiui sukurti. Paprasčiausias elektros variklis yra vielos ritė, kuri yra įtaisyta magneto ar elektromagneto magnetiniame lauke.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44" b="100000" l="0" r="96322">
                        <a14:foregroundMark x1="43281" y1="17448" x2="71853" y2="60026"/>
                        <a14:foregroundMark x1="45827" y1="85938" x2="48515" y2="83984"/>
                        <a14:foregroundMark x1="67044" y1="86328" x2="67044" y2="86328"/>
                        <a14:foregroundMark x1="76662" y1="85417" x2="76662" y2="85417"/>
                        <a14:foregroundMark x1="62801" y1="85938" x2="62801" y2="85938"/>
                        <a14:foregroundMark x1="83027" y1="72656" x2="93635" y2="84375"/>
                        <a14:foregroundMark x1="73975" y1="70313" x2="75106" y2="74219"/>
                        <a14:foregroundMark x1="74399" y1="87891" x2="74399" y2="87891"/>
                        <a14:foregroundMark x1="79066" y1="88802" x2="79066" y2="88802"/>
                        <a14:foregroundMark x1="75106" y1="89583" x2="77511" y2="88932"/>
                        <a14:foregroundMark x1="62235" y1="87630" x2="67044" y2="86719"/>
                        <a14:foregroundMark x1="73409" y1="88021" x2="78218" y2="8919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87196" y="2846126"/>
            <a:ext cx="2401539" cy="2608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tačiakampis 4"/>
          <p:cNvSpPr/>
          <p:nvPr/>
        </p:nvSpPr>
        <p:spPr>
          <a:xfrm>
            <a:off x="173420" y="5607568"/>
            <a:ext cx="120185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Vaizdo </a:t>
            </a:r>
            <a:r>
              <a:rPr lang="en-US" sz="3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</a:t>
            </a:r>
            <a:r>
              <a:rPr lang="lt-LT" sz="3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žiaga:</a:t>
            </a:r>
            <a:r>
              <a:rPr lang="lt-LT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://mkp.emokykla.lt/fizika9-10/fobjects/view/23/#up</a:t>
            </a:r>
          </a:p>
        </p:txBody>
      </p:sp>
    </p:spTree>
    <p:extLst>
      <p:ext uri="{BB962C8B-B14F-4D97-AF65-F5344CB8AC3E}">
        <p14:creationId xmlns:p14="http://schemas.microsoft.com/office/powerpoint/2010/main" val="423796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1221877"/>
          </a:xfrm>
        </p:spPr>
        <p:txBody>
          <a:bodyPr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Žemės magnetinis laukas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3421" y="930167"/>
            <a:ext cx="11839903" cy="370015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Žemė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turi gana stiprų magnetinį lauką, kurio ašis pakrypusi į Žemės sukimosi ašį 11,5° kampu, bet ji pamažu keičiasi. </a:t>
            </a:r>
            <a:endParaRPr lang="lt-LT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Žemės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paviršiaus ir magnetinio lauko ašies susikirtimo taškai vadinami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geomagnetiniais poliais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Šiaurės magnetinis polius dabar yra šiaurės rytų Kanadoje, už 1600 km nuo geografinio šiaurės ašigalio. </a:t>
            </a:r>
            <a:endParaRPr lang="lt-LT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Magnetinis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laukas susidaro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elektrai    laidžiame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išoriniame Žemės branduolyje dėl Žemės sukimosi apie ašį ir skystų masių konvekcinio judėjimo aukštyn ir žemyn.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33" y="4705709"/>
            <a:ext cx="3341517" cy="1885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360" y="4705709"/>
            <a:ext cx="3330054" cy="18852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4078" y="4721474"/>
            <a:ext cx="2992860" cy="1869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186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1" y="268406"/>
            <a:ext cx="10131425" cy="1456267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1" y="1356656"/>
            <a:ext cx="11540358" cy="1659972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rabicPeriod"/>
            </a:pPr>
            <a:r>
              <a:rPr lang="en-GB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Kuriame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ėžinyje teisingai pavaizduotas magnetinių rodyklių išsidėstymas aplink tiesų laidininką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GB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kuriuo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teka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elektros</a:t>
            </a:r>
            <a:r>
              <a:rPr lang="en-GB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srov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ė?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488" y="3005137"/>
            <a:ext cx="8936060" cy="174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9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1" y="241112"/>
            <a:ext cx="10131425" cy="1456267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75280" y="1350538"/>
            <a:ext cx="10682784" cy="1659972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rabicPeriod" startAt="2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Kuria kryptimi nukreiptos magnetinio lauko jėgų linijos taške P šalia laido, kuriuo teka srovė I?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0222" y="3619215"/>
            <a:ext cx="4152900" cy="2362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4268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61480" y="241112"/>
            <a:ext cx="10131425" cy="1456267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3413" y="1254676"/>
            <a:ext cx="10942916" cy="1659972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rabicPeriod" startAt="3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Kuriame brėžinyje neteisingai nubrėžtos magnetinio lauko linijos?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851" y="2914648"/>
            <a:ext cx="10374040" cy="181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35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1" y="443295"/>
            <a:ext cx="10131425" cy="1456267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48863" y="1529256"/>
            <a:ext cx="9399895" cy="3566066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rabicPeriod" startAt="4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Kokie brėžinyje pavaizduoto elektromagneto poliai?</a:t>
            </a: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Viršuje šiaurinis, apačioje pietinis.</a:t>
            </a: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Viršuje pietinis, apačioje šiaurinis.</a:t>
            </a: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Viršuje neigiamasis, apačioje teigiamasis.</a:t>
            </a: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Viršuje teigiamasis, apačioje neigiamasis.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9726862" y="2688284"/>
            <a:ext cx="1997977" cy="1649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96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99448" y="241112"/>
            <a:ext cx="10131425" cy="1456267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62720" y="1445131"/>
            <a:ext cx="9399895" cy="3816317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rabicPeriod" startAt="5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Kuria kryptimi ritėse teka elektros srovė ?</a:t>
            </a: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– iš viršaus į apačią, II – iš apačios į viršų.</a:t>
            </a: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- </a:t>
            </a: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 apačios į 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viršų, II - </a:t>
            </a: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 viršaus į apačią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ir II – iš viršaus į apačią.</a:t>
            </a: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ir II – iš apačios į viršų.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4543" y="2593098"/>
            <a:ext cx="2586179" cy="2028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2492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99448" y="309349"/>
            <a:ext cx="10131425" cy="1456267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3538" y="551793"/>
            <a:ext cx="11929280" cy="5152973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rabicPeriod" startAt="6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Ritės, kuria teka elektros srovė, magnetinį lauką galima susilpninti, jei:</a:t>
            </a: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Ištrauksime iš ritės geležinę šerdį.</a:t>
            </a: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Padidinsime rite tekančios elektros srovės stiprį.</a:t>
            </a: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Įkišime į ritę geležinę šerdį.</a:t>
            </a: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Padidinsime rite tekančios srovės stiprį ir į</a:t>
            </a: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įkišime </a:t>
            </a: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 ritę geležinę šerdį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92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99449" y="404885"/>
            <a:ext cx="10131425" cy="1456267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835572"/>
            <a:ext cx="12224981" cy="4841897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rabicPeriod" startAt="7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Kokie energijos virsmai vyksta mikrofone, kai kalbasi du pašnekovai?</a:t>
            </a:r>
          </a:p>
          <a:p>
            <a:pPr marL="514350" indent="-514350" algn="ctr">
              <a:buFont typeface="+mj-lt"/>
              <a:buAutoNum type="arabicPeriod" startAt="7"/>
            </a:pPr>
            <a:endParaRPr lang="lt-LT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Garso energija – magnetinė membranos energija – elektros energija</a:t>
            </a:r>
          </a:p>
          <a:p>
            <a:pPr marL="514350" indent="-514350" algn="ctr">
              <a:buAutoNum type="alphaUcPeriod"/>
            </a:pP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Garso 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energija – mechaninė membranos energija - </a:t>
            </a: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energija</a:t>
            </a:r>
            <a:endParaRPr lang="lt-LT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Magnetinė energija - </a:t>
            </a: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mechaninė membranos energija 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energija</a:t>
            </a:r>
            <a:endParaRPr lang="lt-LT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Garso energija – magnetinė energija – elektros energija.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89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67687" y="363941"/>
            <a:ext cx="10131425" cy="1456267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974049"/>
            <a:ext cx="12224981" cy="2620490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rabicPeriod" startAt="8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Kuriame brėžinyje teisingai pavaizduoti strypinių magnetų magnetiniai laukai?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68" y="3095459"/>
            <a:ext cx="11615132" cy="17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15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03914" y="377591"/>
            <a:ext cx="10131425" cy="1456267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0250" y="1833858"/>
            <a:ext cx="10003809" cy="3816317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rabicPeriod" startAt="9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Kokiu poliumi magnetas atsuktas į magnetinę rodyklę?</a:t>
            </a:r>
            <a:endParaRPr lang="lt-L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Teigiamuoju.</a:t>
            </a: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Neigiamuoju.</a:t>
            </a: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Pietiniu.</a:t>
            </a:r>
          </a:p>
          <a:p>
            <a:pPr marL="514350" indent="-514350" algn="ctr">
              <a:buAutoNum type="alphaU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Šiauriniu.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374126" y="3189513"/>
            <a:ext cx="4386396" cy="101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58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72154" y="308321"/>
            <a:ext cx="10131425" cy="1456267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8615" y="1473959"/>
            <a:ext cx="10931857" cy="2460639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rabicPeriod" startAt="10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Kokia kryptimi magnetiniame lauke judės laidininkas, kuriuo teka elektros srovė?</a:t>
            </a:r>
            <a:endParaRPr lang="lt-L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491" y="3677006"/>
            <a:ext cx="2968104" cy="1423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3960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4041" y="17692"/>
            <a:ext cx="10131425" cy="1456267"/>
          </a:xfrm>
        </p:spPr>
        <p:txBody>
          <a:bodyPr/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atsakymai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53824" y="1473959"/>
            <a:ext cx="10931857" cy="5554638"/>
          </a:xfrm>
        </p:spPr>
        <p:txBody>
          <a:bodyPr>
            <a:normAutofit lnSpcReduction="10000"/>
          </a:bodyPr>
          <a:lstStyle/>
          <a:p>
            <a:pPr marL="514350" indent="-514350" algn="ctr">
              <a:buFont typeface="+mj-lt"/>
              <a:buAutoNum type="arabicPeriod"/>
            </a:pP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lt-L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lt-L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lt-LT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ctr">
              <a:buFont typeface="+mj-lt"/>
              <a:buAutoNum type="arabicPeriod"/>
            </a:pPr>
            <a:endParaRPr lang="lt-L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94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ŠALTINIAI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8732" y="1998858"/>
            <a:ext cx="11756745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://mkp.emokykla.lt/fizika9-10/fobjects/view/23/#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up</a:t>
            </a:r>
            <a:endParaRPr lang="lt-LT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2. https</a:t>
            </a:r>
            <a:r>
              <a:rPr lang="lt-LT" sz="2400" dirty="0">
                <a:latin typeface="Times New Roman" pitchFamily="18" charset="0"/>
                <a:cs typeface="Times New Roman" pitchFamily="18" charset="0"/>
              </a:rPr>
              <a:t>://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www.youtube.com/watch?v=9k7zywli4Vg</a:t>
            </a:r>
            <a:endParaRPr lang="lt-LT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2400" dirty="0">
                <a:latin typeface="Times New Roman" pitchFamily="18" charset="0"/>
                <a:cs typeface="Times New Roman" pitchFamily="18" charset="0"/>
              </a:rPr>
              <a:t>3. https://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lt.wikipedia.org/wiki/Magnetinis_laukas</a:t>
            </a:r>
          </a:p>
          <a:p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lt-LT" sz="2400" dirty="0">
                <a:latin typeface="Times New Roman" pitchFamily="18" charset="0"/>
                <a:cs typeface="Times New Roman" pitchFamily="18" charset="0"/>
              </a:rPr>
              <a:t>. https://fizika.jimdo.com/fizika/elektrodinamika/%</a:t>
            </a:r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C5%BEem%C4%97s-magnetinis-laukas</a:t>
            </a:r>
            <a:r>
              <a:rPr lang="lt-LT" sz="2400" dirty="0">
                <a:latin typeface="Times New Roman" pitchFamily="18" charset="0"/>
                <a:cs typeface="Times New Roman" pitchFamily="18" charset="0"/>
              </a:rPr>
              <a:t>/</a:t>
            </a:r>
            <a:endParaRPr lang="lt-LT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5. „Fizikos testai“ 2004 m., Albinas Ivanauskas, Laimutė Leonavičienė.</a:t>
            </a:r>
          </a:p>
          <a:p>
            <a:r>
              <a:rPr lang="lt-LT" sz="2400" dirty="0" smtClean="0">
                <a:latin typeface="Times New Roman" pitchFamily="18" charset="0"/>
                <a:cs typeface="Times New Roman" pitchFamily="18" charset="0"/>
              </a:rPr>
              <a:t>6. ,,Fizika“ 9 klasės vadovėlis, 2005 m., Vladas Valentinavičius.</a:t>
            </a:r>
            <a:endParaRPr lang="lt-LT" sz="2400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35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67" y="2475028"/>
            <a:ext cx="9905998" cy="1478570"/>
          </a:xfrm>
        </p:spPr>
        <p:txBody>
          <a:bodyPr>
            <a:noAutofit/>
          </a:bodyPr>
          <a:lstStyle/>
          <a:p>
            <a:pPr algn="ctr"/>
            <a:r>
              <a:rPr lang="en-GB" b="1" spc="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lt-LT" b="1" spc="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ĖKOJ</a:t>
            </a:r>
            <a:r>
              <a:rPr lang="en-GB" b="1" spc="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AME</a:t>
            </a:r>
            <a:r>
              <a:rPr lang="lt-LT" b="1" spc="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UŽ </a:t>
            </a:r>
            <a:r>
              <a:rPr lang="lt-LT" b="1" spc="6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DĖMeSį</a:t>
            </a:r>
            <a:r>
              <a:rPr lang="en-GB" b="1" spc="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endParaRPr lang="en-US" b="1" spc="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69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572</TotalTime>
  <Words>540</Words>
  <Application>Microsoft Office PowerPoint</Application>
  <PresentationFormat>Custom</PresentationFormat>
  <Paragraphs>156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Celestial</vt:lpstr>
      <vt:lpstr>Elektros srovės  magnetinis laukas</vt:lpstr>
      <vt:lpstr>turinys</vt:lpstr>
      <vt:lpstr>Tikslai</vt:lpstr>
      <vt:lpstr>Kas pradininkas?</vt:lpstr>
      <vt:lpstr>Magnetinis laukas</vt:lpstr>
      <vt:lpstr>Magnetinės linijos</vt:lpstr>
      <vt:lpstr>Magnetinės linijos</vt:lpstr>
      <vt:lpstr>Dešiniosios rankos taisyklė</vt:lpstr>
      <vt:lpstr>ELEKTROMAGNETAS</vt:lpstr>
      <vt:lpstr>ELEKTROMAGNETo veikimo principas</vt:lpstr>
      <vt:lpstr>TELEGRAFAS</vt:lpstr>
      <vt:lpstr>ElektromagnetŲ RŪŠYS</vt:lpstr>
      <vt:lpstr>ElektromagnetŲ PANAUDOJIMAS</vt:lpstr>
      <vt:lpstr>Nuolatiniai magnetai</vt:lpstr>
      <vt:lpstr>Elektros variklis</vt:lpstr>
      <vt:lpstr>Žemės magnetinis laukas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tESTo atsakymai</vt:lpstr>
      <vt:lpstr>ŠALTINIAI</vt:lpstr>
      <vt:lpstr>DĖKOJAME UŽ DĖMeSį!!!</vt:lpstr>
    </vt:vector>
  </TitlesOfParts>
  <Company>Sil-art Rycho444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Elektros srovės magnetinis laukas</dc:title>
  <dc:creator>Amy Smile</dc:creator>
  <cp:lastModifiedBy>Volvo</cp:lastModifiedBy>
  <cp:revision>58</cp:revision>
  <dcterms:created xsi:type="dcterms:W3CDTF">2017-03-12T16:20:53Z</dcterms:created>
  <dcterms:modified xsi:type="dcterms:W3CDTF">2017-04-04T09:53:38Z</dcterms:modified>
</cp:coreProperties>
</file>