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7" r:id="rId31"/>
    <p:sldId id="286" r:id="rId32"/>
    <p:sldId id="285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457350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3438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0665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50167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097219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9905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042670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736941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841008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0648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9288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334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147415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3521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09473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545017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9618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781FC-EC25-4B11-84CA-5DC9B6988FD4}" type="datetimeFigureOut">
              <a:rPr lang="lt-LT" smtClean="0"/>
              <a:t>2017-04-03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F15FCD-28ED-43D4-A1C4-9BFEDEF8C8B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94718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30087"/>
            <a:ext cx="9144000" cy="993913"/>
          </a:xfrm>
        </p:spPr>
        <p:txBody>
          <a:bodyPr>
            <a:normAutofit fontScale="90000"/>
          </a:bodyPr>
          <a:lstStyle/>
          <a:p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Elektrėnų sav. Semeliškių gimnazija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279374"/>
            <a:ext cx="9144000" cy="4346713"/>
          </a:xfrm>
        </p:spPr>
        <p:txBody>
          <a:bodyPr>
            <a:normAutofit/>
          </a:bodyPr>
          <a:lstStyle/>
          <a:p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Lygiagrečiojo laidininkų jungimo tyrimas</a:t>
            </a:r>
          </a:p>
          <a:p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Konkursas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t-B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Fizikos bandymai aplink mus 2017</a:t>
            </a:r>
            <a:r>
              <a:rPr lang="lt-LT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endParaRPr lang="pt-BR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Parengė: 9 – os klasės mokinė Danielė Ustilaitė</a:t>
            </a:r>
          </a:p>
          <a:p>
            <a:pPr algn="l"/>
            <a:r>
              <a:rPr lang="lt-LT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Fizikos mokytoja Snieguolė Klimovičienė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2017 m.</a:t>
            </a:r>
            <a:endParaRPr lang="lt-LT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90803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Turinys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43270"/>
            <a:ext cx="10820400" cy="5009321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AutoNum type="arabicPeriod"/>
            </a:pP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Srovės stipris lygiagrečioje grandinėje</a:t>
            </a: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Lygiagrečiosios grandinės įtampa</a:t>
            </a: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Lygiagrečiosios grandinės varža</a:t>
            </a: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Ampermetras</a:t>
            </a: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Voltmetras</a:t>
            </a: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Lygiagrečiojo laidininkų jungimo tyrimas</a:t>
            </a: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užduotis</a:t>
            </a: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užduoties atsakymas</a:t>
            </a: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užduotis</a:t>
            </a: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u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duoties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u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duotis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u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duoties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sprendimas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Klausimynas</a:t>
            </a:r>
            <a:endParaRPr lang="lt-LT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Vaizdinės medžiagos nuorodos</a:t>
            </a:r>
          </a:p>
          <a:p>
            <a:pPr marL="514350" indent="-514350">
              <a:buAutoNum type="arabicPeriod"/>
            </a:pP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Naudota</a:t>
            </a:r>
            <a:r>
              <a:rPr lang="en-US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literat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ū</a:t>
            </a: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</a:t>
            </a:r>
            <a:endParaRPr lang="lt-LT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095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08162"/>
          </a:xfrm>
        </p:spPr>
        <p:txBody>
          <a:bodyPr>
            <a:normAutofit/>
          </a:bodyPr>
          <a:lstStyle/>
          <a:p>
            <a:pPr algn="ctr"/>
            <a:b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</a:t>
            </a:r>
            <a:r>
              <a:rPr lang="lt-LT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ČIOJO LAIDININKŲ JUNGIMO TYRIMAS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002157"/>
            <a:ext cx="10515600" cy="136497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dirty="0"/>
              <a:t> </a:t>
            </a:r>
            <a:r>
              <a:rPr lang="lt-LT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Darbo tikslas: patikrinti lygiagrečiojo jungimo dėsningumus.</a:t>
            </a:r>
          </a:p>
        </p:txBody>
      </p:sp>
    </p:spTree>
    <p:extLst>
      <p:ext uri="{BB962C8B-B14F-4D97-AF65-F5344CB8AC3E}">
        <p14:creationId xmlns:p14="http://schemas.microsoft.com/office/powerpoint/2010/main" val="316601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574" y="764373"/>
            <a:ext cx="11055626" cy="2321727"/>
          </a:xfrm>
        </p:spPr>
        <p:txBody>
          <a:bodyPr>
            <a:normAutofit fontScale="90000"/>
          </a:bodyPr>
          <a:lstStyle/>
          <a:p>
            <a:pPr algn="ctr"/>
            <a:br>
              <a:rPr lang="lt-L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Teorinis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pagrindimas</a:t>
            </a: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SROV</a:t>
            </a:r>
            <a:r>
              <a:rPr lang="lt-LT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 STIPRIS LYGIAGREČIOJE GRANDINĖJE</a:t>
            </a: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902226"/>
            <a:ext cx="10820400" cy="363109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Srovės stipris nešakotinėje grandinės dalyje lygus srovės stiprių atskirose lygiagrečiai sujungtuose laidininkuose sumai.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I</a:t>
            </a:r>
            <a:r>
              <a:rPr lang="en-US" sz="4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r>
              <a:rPr lang="en-US" sz="4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 I</a:t>
            </a:r>
            <a:r>
              <a:rPr lang="en-US" sz="4000" b="1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lt-LT" sz="40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0271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5" y="764373"/>
            <a:ext cx="10684565" cy="1293028"/>
          </a:xfrm>
        </p:spPr>
        <p:txBody>
          <a:bodyPr>
            <a:noAutofit/>
          </a:bodyPr>
          <a:lstStyle/>
          <a:p>
            <a:pPr algn="ctr"/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Lygiagre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čios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ios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grandinės įtampa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Lygiagre</a:t>
            </a: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čiai sujungtų laidininkų galų ir visos šakotinės grandinės dalies įtampa yra vienoda.</a:t>
            </a:r>
            <a:endParaRPr lang="en-US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lt-LT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 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U</a:t>
            </a:r>
            <a:r>
              <a:rPr lang="en-US" sz="40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sz="40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U</a:t>
            </a:r>
            <a:r>
              <a:rPr lang="en-US" sz="4000" b="1" baseline="-25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endParaRPr lang="lt-LT" sz="40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769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5287"/>
            <a:ext cx="10668000" cy="1656522"/>
          </a:xfrm>
        </p:spPr>
        <p:txBody>
          <a:bodyPr>
            <a:noAutofit/>
          </a:bodyPr>
          <a:lstStyle/>
          <a:p>
            <a:pPr algn="ctr"/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Lygiagre</a:t>
            </a: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čiosios grandinės </a:t>
            </a:r>
            <a:b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varža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02365" y="2133600"/>
                <a:ext cx="10651435" cy="4724399"/>
              </a:xfrm>
            </p:spPr>
            <p:txBody>
              <a:bodyPr>
                <a:normAutofit fontScale="32500" lnSpcReduction="20000"/>
              </a:bodyPr>
              <a:lstStyle/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lt-LT" sz="6000" i="1" dirty="0">
                  <a:latin typeface="Cambria Math" panose="020405030504060302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sz="7400" i="1" smtClean="0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den>
                    </m:f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         arba      </a:t>
                </a:r>
                <a14:m>
                  <m:oMath xmlns:m="http://schemas.openxmlformats.org/officeDocument/2006/math"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endParaRPr lang="en-US" sz="7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Šios formulės susieja lygiagrečiosios grandinės pilnutinę varžą su atskirų jos dalių varžomis.</a:t>
                </a: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Kai lygiagrečiai sujungti du vienodus varžos laidininkai, tai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sSub>
                      <m:sSub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</m:e>
                      <m:sub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ir pilnutinė grandinės varža</a:t>
                </a: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r>
                      <a:rPr lang="lt-LT" sz="7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lt-LT" sz="7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 </m:t>
                    </m:r>
                    <m:f>
                      <m:fPr>
                        <m:ctrlPr>
                          <a:rPr lang="lt-LT" sz="7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7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7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sz="7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</m:t>
                    </m:r>
                    <m:r>
                      <m:rPr>
                        <m:sty m:val="p"/>
                      </m:rPr>
                      <a:rPr lang="lt-LT" sz="7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arba</m:t>
                    </m:r>
                    <m:r>
                      <a:rPr lang="lt-LT" sz="7400" b="0" i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           </m:t>
                    </m:r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𝑅</m:t>
                    </m:r>
                    <m:r>
                      <a:rPr lang="lt-LT" sz="74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74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lt-LT" sz="7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lt-LT" sz="7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lt-LT" sz="7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Lygiagrečiai sujungus laidininkus, pilnutinė grandinės varža sumažėja.</a:t>
                </a:r>
              </a:p>
              <a:p>
                <a:pPr marL="0" indent="0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60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endParaRPr lang="lt-LT" sz="6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02365" y="2133600"/>
                <a:ext cx="10651435" cy="4724399"/>
              </a:xfrm>
              <a:blipFill>
                <a:blip r:embed="rId2"/>
                <a:stretch>
                  <a:fillRect l="-85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1097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0661" y="764373"/>
            <a:ext cx="10525539" cy="1293028"/>
          </a:xfrm>
        </p:spPr>
        <p:txBody>
          <a:bodyPr>
            <a:normAutofit/>
          </a:bodyPr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359683" cy="2225870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Ampermetras į elektros grandinę jungiamas nuosekliai. Jo varža maža, todėl jis nekeičia elektros srovės stiprio grandinėje.</a:t>
            </a: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r>
              <a:rPr lang="lt-LT" sz="36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Negalima</a:t>
            </a:r>
            <a:r>
              <a:rPr lang="lt-LT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ampermetro jungti prie srovės šaltinio gnybtų be kurio nors srovės imtuvo, nuosekliai sujungto su ampermetru.</a:t>
            </a:r>
            <a:endParaRPr lang="en-US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  <a:tabLst>
                <a:tab pos="457200" algn="l"/>
              </a:tabLst>
            </a:pPr>
            <a:endParaRPr lang="lt-LT" sz="3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294" y="3768335"/>
            <a:ext cx="3520272" cy="2969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306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Voltmetras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lt-LT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Voltmetras į elektros grandinę jungiamas lygiagrečiai. Jo varža didelė. Matuojant srovės šaltinio įtampą, voltmetras tiesiai prijungiamas prie srovės šaltinio gnybtų.</a:t>
            </a:r>
          </a:p>
          <a:p>
            <a:pPr marL="0" indent="0">
              <a:buNone/>
            </a:pPr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0342" y="3703102"/>
            <a:ext cx="3731315" cy="29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3683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904" y="764373"/>
            <a:ext cx="10565296" cy="1621018"/>
          </a:xfrm>
        </p:spPr>
        <p:txBody>
          <a:bodyPr>
            <a:noAutofit/>
          </a:bodyPr>
          <a:lstStyle/>
          <a:p>
            <a:pPr algn="ctr"/>
            <a:br>
              <a:rPr lang="lt-LT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Lygiagrečiojo laidininkų jungimo tyrimas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Priemonės: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baterija;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trijų vielinių rezistorių rinkinys;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šliaužiklinis reostatas;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ampermetras;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5.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voltmetras;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jungiklis;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7.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jungiamieji laidai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5182" y="3890319"/>
            <a:ext cx="4180680" cy="2848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211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035" y="764373"/>
            <a:ext cx="10537165" cy="1293028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Darbo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eiga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Sujungti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grandinę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paveiksle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pavaizduotą schemą.</a:t>
            </a:r>
          </a:p>
          <a:p>
            <a:pPr algn="ctr"/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423" y="2883877"/>
            <a:ext cx="3956497" cy="338084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203" y="2883877"/>
            <a:ext cx="5840818" cy="3294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146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Voltmetru išmatuoti įtampą U tarp lygiagrečiai sujungtų laidininkų galų.</a:t>
            </a:r>
          </a:p>
          <a:p>
            <a:pPr marL="0" indent="0" algn="ctr">
              <a:buNone/>
            </a:pPr>
            <a:r>
              <a:rPr lang="lt-LT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0,6 V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Ampermetr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 įjung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iš eilės į pagrindinę grandinę ir į lygiagrečiai sujungtas jos šakas,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išmatuo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srovės stiprį I,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en-U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</a:t>
            </a:r>
            <a:r>
              <a:rPr lang="en-US" baseline="-25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0,6 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1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 = 0,3 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 = 0,2 A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baseline="-250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I</a:t>
            </a:r>
            <a:r>
              <a:rPr lang="en-US" b="1" baseline="-25000" dirty="0">
                <a:latin typeface="Times New Roman" panose="02020603050405020304" pitchFamily="18" charset="0"/>
                <a:ea typeface="Calibri" panose="020F0502020204030204" pitchFamily="34" charset="0"/>
              </a:rPr>
              <a:t>3</a:t>
            </a:r>
            <a:r>
              <a:rPr lang="en-US" b="1" dirty="0">
                <a:latin typeface="Times New Roman" panose="02020603050405020304" pitchFamily="18" charset="0"/>
                <a:ea typeface="Calibri" panose="020F0502020204030204" pitchFamily="34" charset="0"/>
              </a:rPr>
              <a:t> = 0,1 A</a:t>
            </a:r>
            <a:endParaRPr lang="lt-LT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066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85800" y="1465730"/>
                <a:ext cx="10820400" cy="5257800"/>
              </a:xfrm>
            </p:spPr>
            <p:txBody>
              <a:bodyPr>
                <a:normAutofit fontScale="92500" lnSpcReduction="20000"/>
              </a:bodyPr>
              <a:lstStyle/>
              <a:p>
                <a:pPr marL="514350" indent="-514350" algn="ctr">
                  <a:lnSpc>
                    <a:spcPct val="107000"/>
                  </a:lnSpc>
                  <a:spcAft>
                    <a:spcPts val="800"/>
                  </a:spcAft>
                  <a:buAutoNum type="arabicPeriod" startAt="5"/>
                </a:pP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Remiantis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duomenimis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apskai</a:t>
                </a:r>
                <a:r>
                  <a:rPr lang="lt-LT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čiuoti pilnutinę grandinės varžą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𝑅</m:t>
                    </m:r>
                    <m:d>
                      <m:dPr>
                        <m:ctrlPr>
                          <a:rPr lang="lt-LT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lt-LT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lt-LT" sz="2400" b="0" i="0" smtClean="0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U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𝐼</m:t>
                            </m:r>
                          </m:den>
                        </m:f>
                      </m:e>
                    </m:d>
                  </m:oMath>
                </a14:m>
                <a:r>
                  <a:rPr lang="lt-LT" sz="2400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lt-LT" sz="24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ir kiekvieno lygiagrečiai sujungtų rezistorių varžą </a:t>
                </a:r>
                <a:endParaRPr lang="en-US" sz="2400" dirty="0"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R</a:t>
                </a:r>
                <a:r>
                  <a:rPr lang="en-US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,</a:t>
                </a:r>
                <a:r>
                  <a:rPr lang="en-US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</a:t>
                </a:r>
                <a:r>
                  <a:rPr lang="en-US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  </a:t>
                </a:r>
                <a:r>
                  <a:rPr lang="en-US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ir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</a:t>
                </a:r>
                <a:r>
                  <a:rPr lang="en-US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21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R</a:t>
                </a:r>
                <a:r>
                  <a:rPr lang="en-US" sz="2100" b="1" baseline="-25000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1</a:t>
                </a:r>
                <a:r>
                  <a:rPr lang="en-US" sz="2100" b="1" dirty="0">
                    <a:latin typeface="Times New Roman" panose="02020603050405020304" pitchFamily="18" charset="0"/>
                    <a:ea typeface="Calibri" panose="020F0502020204030204" pitchFamily="34" charset="0"/>
                  </a:rPr>
                  <a:t> </a:t>
                </a:r>
                <a:r>
                  <a:rPr lang="en-US" sz="21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1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r>
                  <a:rPr lang="en-US" sz="21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1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𝟐</m:t>
                    </m:r>
                  </m:oMath>
                </a14:m>
                <a:r>
                  <a:rPr lang="el-GR" sz="2100" b="1" dirty="0"/>
                  <a:t> Ω</a:t>
                </a:r>
                <a:endParaRPr lang="en-US" sz="2100" b="1" dirty="0"/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21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</a:t>
                </a:r>
                <a:r>
                  <a:rPr lang="en-US" sz="2100" b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2  </a:t>
                </a:r>
                <a:r>
                  <a:rPr lang="en-US" sz="21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1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sz="2100" b="1" dirty="0"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21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sz="2100" b="1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𝟑</m:t>
                    </m:r>
                  </m:oMath>
                </a14:m>
                <a:r>
                  <a:rPr lang="el-GR" sz="2100" b="1" dirty="0">
                    <a:solidFill>
                      <a:prstClr val="black"/>
                    </a:solidFill>
                  </a:rPr>
                  <a:t> Ω</a:t>
                </a:r>
                <a:endParaRPr lang="en-US" sz="2100" b="1" dirty="0">
                  <a:solidFill>
                    <a:prstClr val="black"/>
                  </a:solidFill>
                </a:endParaRP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r>
                  <a:rPr lang="en-US" sz="21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R</a:t>
                </a:r>
                <a:r>
                  <a:rPr lang="en-US" sz="2100" b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3</a:t>
                </a:r>
                <a:r>
                  <a:rPr lang="en-US" sz="2100" b="1" dirty="0"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1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𝟔</m:t>
                        </m:r>
                      </m:num>
                      <m:den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100" b="1" i="1" smtClean="0">
                            <a:latin typeface="Cambria Math" panose="02040503050406030204" pitchFamily="18" charset="0"/>
                          </a:rPr>
                          <m:t>𝟏</m:t>
                        </m:r>
                      </m:den>
                    </m:f>
                    <m:r>
                      <a:rPr lang="en-US" sz="21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1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𝟔</m:t>
                    </m:r>
                  </m:oMath>
                </a14:m>
                <a:r>
                  <a:rPr lang="el-GR" sz="2100" b="1" dirty="0">
                    <a:solidFill>
                      <a:prstClr val="black"/>
                    </a:solidFill>
                  </a:rPr>
                  <a:t> Ω</a:t>
                </a:r>
                <a:endParaRPr lang="en-US" sz="2100" b="1" dirty="0">
                  <a:solidFill>
                    <a:prstClr val="black"/>
                  </a:solidFill>
                </a:endParaRP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lt-LT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lt-LT" sz="2100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lt-LT" sz="2100" b="0" i="1">
                            <a:latin typeface="Cambria Math" panose="02040503050406030204" pitchFamily="18" charset="0"/>
                          </a:rPr>
                          <m:t>R</m:t>
                        </m:r>
                      </m:den>
                    </m:f>
                    <m:r>
                      <a:rPr lang="lt-LT" sz="2100" b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d>
                              <m:dPr>
                                <m:endChr m:val=""/>
                                <m:ctrlPr>
                                  <a:rPr lang="lt-LT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lt-LT" sz="2100" b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lt-LT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d>
                              <m:dPr>
                                <m:endChr m:val=""/>
                                <m:ctrlPr>
                                  <a:rPr lang="lt-LT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lang="lt-LT" sz="2100" b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lt-LT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d>
                              <m:dPr>
                                <m:endChr m:val=""/>
                                <m:ctrlPr>
                                  <a:rPr lang="lt-LT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lt-LT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R</m:t>
                                    </m:r>
                                  </m:e>
                                  <m:sub>
                                    <m:r>
                                      <a:rPr lang="lt-LT" sz="2100" b="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sup>
                        </m:sSup>
                      </m:num>
                      <m:den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sz="2100" b="0" i="0" smtClean="0">
                        <a:latin typeface="Cambria Math" panose="02040503050406030204" pitchFamily="18" charset="0"/>
                      </a:rPr>
                      <m:t>;       </m:t>
                    </m:r>
                    <m:r>
                      <m:rPr>
                        <m:sty m:val="p"/>
                      </m:rPr>
                      <a:rPr lang="lt-LT" sz="2100" b="0" i="1">
                        <a:latin typeface="Cambria Math" panose="02040503050406030204" pitchFamily="18" charset="0"/>
                      </a:rPr>
                      <m:t>R</m:t>
                    </m:r>
                    <m:r>
                      <a:rPr lang="lt-LT" sz="2100" b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lt-LT" sz="21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lt-LT" sz="2100" b="0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lt-LT" sz="2100" b="0">
                            <a:latin typeface="Cambria Math" panose="020405030504060302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lt-LT" sz="2100" b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lt-LT" sz="2100" b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lt-LT" sz="21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lt-LT" sz="2100" b="0" i="1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b>
                            <m:r>
                              <a:rPr lang="lt-LT" sz="2100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100" dirty="0">
                    <a:solidFill>
                      <a:prstClr val="black"/>
                    </a:solidFill>
                  </a:rPr>
                  <a:t> </a:t>
                </a: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:endParaRPr lang="en-US" sz="2100" b="1" i="0" dirty="0">
                  <a:latin typeface="Cambria Math" panose="02040503050406030204" pitchFamily="18" charset="0"/>
                </a:endParaRPr>
              </a:p>
              <a:p>
                <a:pPr marL="0" indent="0" algn="ctr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lt-LT" sz="2100" b="1" i="0">
                          <a:latin typeface="Cambria Math" panose="02040503050406030204" pitchFamily="18" charset="0"/>
                        </a:rPr>
                        <m:t>𝐑</m:t>
                      </m:r>
                      <m:r>
                        <a:rPr lang="lt-LT" sz="2100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1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𝟔</m:t>
                          </m:r>
                        </m:num>
                        <m:den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∙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</m:t>
                          </m:r>
                        </m:den>
                      </m:f>
                      <m:r>
                        <a:rPr lang="lt-LT" sz="21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1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𝟏𝟖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𝟔</m:t>
                          </m:r>
                        </m:den>
                      </m:f>
                      <m:r>
                        <a:rPr lang="lt-LT" sz="2100" b="1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lt-LT" sz="21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𝟑𝟔</m:t>
                          </m:r>
                        </m:num>
                        <m:den>
                          <m:r>
                            <a:rPr lang="lt-LT" sz="2100" b="1" i="0">
                              <a:latin typeface="Cambria Math" panose="02040503050406030204" pitchFamily="18" charset="0"/>
                            </a:rPr>
                            <m:t>𝟑𝟔</m:t>
                          </m:r>
                        </m:den>
                      </m:f>
                      <m:r>
                        <a:rPr lang="lt-LT" sz="2100" b="1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100" b="1" i="0">
                          <a:latin typeface="Cambria Math" panose="02040503050406030204" pitchFamily="18" charset="0"/>
                        </a:rPr>
                        <m:t>𝟏</m:t>
                      </m:r>
                      <m:r>
                        <m:rPr>
                          <m:nor/>
                        </m:rPr>
                        <a:rPr lang="el-GR" sz="2100" b="1" dirty="0">
                          <a:solidFill>
                            <a:prstClr val="black"/>
                          </a:solidFill>
                        </a:rPr>
                        <m:t>Ω</m:t>
                      </m:r>
                    </m:oMath>
                  </m:oMathPara>
                </a14:m>
                <a:endParaRPr lang="lt-LT" b="1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07000"/>
                  </a:lnSpc>
                  <a:spcAft>
                    <a:spcPts val="800"/>
                  </a:spcAft>
                </a:pPr>
                <a:endParaRPr lang="lt-LT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1465730"/>
                <a:ext cx="10820400" cy="52578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763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097" y="825539"/>
            <a:ext cx="11224590" cy="1231861"/>
          </a:xfrm>
        </p:spPr>
        <p:txBody>
          <a:bodyPr>
            <a:normAutofit/>
          </a:bodyPr>
          <a:lstStyle/>
          <a:p>
            <a:pPr lvl="0" algn="l">
              <a:spcBef>
                <a:spcPts val="1000"/>
              </a:spcBef>
            </a:pPr>
            <a:br>
              <a:rPr lang="en-US" sz="29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en-US" sz="29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6. </a:t>
            </a:r>
            <a:r>
              <a:rPr lang="en-US" sz="2400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Patikrinti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lang="en-US" sz="2400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ar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pasitvirtino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en-US" sz="2400" cap="none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lygiagre</a:t>
            </a:r>
            <a:r>
              <a:rPr lang="lt-LT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čiojo laidininkų jungimo dėsningumai:</a:t>
            </a:r>
            <a:br>
              <a:rPr lang="lt-LT" sz="2400" cap="none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lt-LT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83096" y="2194560"/>
                <a:ext cx="11476381" cy="4024125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I = I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1</a:t>
                </a:r>
                <a:r>
                  <a:rPr lang="en-US" sz="1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I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2</a:t>
                </a:r>
                <a:r>
                  <a:rPr lang="en-US" sz="1800" b="1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+ I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3 ,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    0,6 A = 0,3 A + 0,2 A + 0,1 A</a:t>
                </a:r>
              </a:p>
              <a:p>
                <a:pPr marL="0" indent="0">
                  <a:buNone/>
                </a:pP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U = U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U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800" b="1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= U</a:t>
                </a:r>
                <a:r>
                  <a:rPr lang="en-US" sz="1800" b="1" baseline="-250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US" sz="18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                                                  0,6 V = 0,6 V = 0,6 V = 0,6 V</a:t>
                </a:r>
              </a:p>
              <a:p>
                <a:pPr marL="0" indent="0">
                  <a:buNone/>
                </a:pPr>
                <a:endParaRPr lang="en-US" sz="1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sz="1800" b="1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𝑼</m:t>
                        </m:r>
                      </m:num>
                      <m:den>
                        <m:r>
                          <a:rPr lang="en-US" sz="1800" b="1" i="1" smtClean="0">
                            <a:latin typeface="Cambria Math" panose="02040503050406030204" pitchFamily="18" charset="0"/>
                          </a:rPr>
                          <m:t>𝑰</m:t>
                        </m:r>
                      </m:den>
                    </m:f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den>
                    </m:f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den>
                    </m:f>
                    <m:r>
                      <a:rPr lang="en-US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sSub>
                          <m:sSubPr>
                            <m:ctrlP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𝑹</m:t>
                            </m:r>
                          </m:e>
                          <m:sub>
                            <m:r>
                              <a:rPr lang="en-US" sz="18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den>
                    </m:f>
                    <m:r>
                      <a:rPr lang="en-US" sz="1800" b="1" i="0" smtClean="0">
                        <a:latin typeface="Cambria Math" panose="02040503050406030204" pitchFamily="18" charset="0"/>
                      </a:rPr>
                      <m:t>;</m:t>
                    </m:r>
                  </m:oMath>
                </a14:m>
                <a:r>
                  <a:rPr lang="en-US" sz="1800" b="1" dirty="0"/>
                  <a:t> </a:t>
                </a:r>
                <a14:m>
                  <m:oMath xmlns:m="http://schemas.openxmlformats.org/officeDocument/2006/math">
                    <m:r>
                      <a:rPr lang="en-US" sz="1800" b="1" i="0" smtClean="0">
                        <a:latin typeface="Cambria Math" panose="02040503050406030204" pitchFamily="18" charset="0"/>
                      </a:rPr>
                      <m:t>                                             </m:t>
                    </m:r>
                    <m:r>
                      <a:rPr lang="en-US" sz="1800" b="1" i="1" smtClean="0">
                        <a:latin typeface="Cambria Math" panose="02040503050406030204" pitchFamily="18" charset="0"/>
                      </a:rPr>
                      <m:t>                      </m:t>
                    </m:r>
                    <m:r>
                      <a:rPr lang="lt-LT" sz="1800" b="1" i="1">
                        <a:latin typeface="Cambria Math" panose="02040503050406030204" pitchFamily="18" charset="0"/>
                      </a:rPr>
                      <m:t>𝟏</m:t>
                    </m:r>
                    <m:r>
                      <m:rPr>
                        <m:nor/>
                      </m:rPr>
                      <a:rPr lang="el-GR" sz="1800" b="1" dirty="0">
                        <a:solidFill>
                          <a:prstClr val="black"/>
                        </a:solidFill>
                      </a:rPr>
                      <m:t>Ω</m:t>
                    </m:r>
                    <m:r>
                      <a:rPr lang="lt-LT" sz="1800" b="1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lt-LT" sz="1800" b="1" i="1">
                        <a:latin typeface="Cambria Math" panose="02040503050406030204" pitchFamily="18" charset="0"/>
                      </a:rPr>
                      <m:t>𝟏</m:t>
                    </m:r>
                  </m:oMath>
                </a14:m>
                <a:r>
                  <a:rPr lang="el-GR" sz="1800" b="1" dirty="0">
                    <a:solidFill>
                      <a:prstClr val="black"/>
                    </a:solidFill>
                  </a:rPr>
                  <a:t>Ω</a:t>
                </a:r>
                <a:endParaRPr lang="en-US" sz="1800" b="1" dirty="0">
                  <a:solidFill>
                    <a:prstClr val="black"/>
                  </a:solidFill>
                </a:endParaRPr>
              </a:p>
              <a:p>
                <a:pPr marL="0" indent="0">
                  <a:buNone/>
                </a:pPr>
                <a:endParaRPr lang="en-US" sz="1600" b="1" dirty="0"/>
              </a:p>
              <a:p>
                <a:pPr marL="0" indent="0">
                  <a:buNone/>
                </a:pPr>
                <a:r>
                  <a:rPr lang="en-US" sz="2000" b="1" dirty="0"/>
                  <a:t>                                                                      </a:t>
                </a:r>
                <a:endParaRPr lang="en-US" sz="2000" b="1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3096" y="2194560"/>
                <a:ext cx="11476381" cy="4024125"/>
              </a:xfrm>
              <a:blipFill>
                <a:blip r:embed="rId2"/>
                <a:stretch>
                  <a:fillRect t="-136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5942" y="4677266"/>
            <a:ext cx="1217528" cy="14678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942" y="2302248"/>
            <a:ext cx="1243692" cy="17070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5942" y="3405488"/>
            <a:ext cx="1243692" cy="170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379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1635" y="764373"/>
            <a:ext cx="10684565" cy="1293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žduotis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Kaip į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paveiksle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pavaizduot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ą grandinės schemą įjungtos lemputės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?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Kaip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sujungta su ampermetru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su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ampermetru</m:t>
                    </m:r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?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ą rodo ampermetrai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𝑖𝑟</m:t>
                    </m:r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jei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1 </m:t>
                        </m:r>
                      </m:sub>
                    </m:sSub>
                  </m:oMath>
                </a14:m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teka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0,2 A, o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lempute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2 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−0,3 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stiprio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srov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ė? Ką tada rodo ampermetras A?</a:t>
                </a:r>
              </a:p>
              <a:p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32" t="-181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2510" y="3404750"/>
            <a:ext cx="2988383" cy="3059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20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žduoties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atsakymas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Lemputės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lt-LT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𝑖𝑟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į grandinę įjungtos lygiagrečiai.</a:t>
                </a:r>
              </a:p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lt-LT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ampermetru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ir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lemput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ampermetru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sujungtos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nuosekliai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lt-LT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sub>
                    </m:sSub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0,2 A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b>
                    </m:sSub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0,3 A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0,5 A</a:t>
                </a:r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32" t="-1818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4036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4157" y="764373"/>
            <a:ext cx="10552043" cy="1293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žduotis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Paveiksle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pavaizduota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šešių vienodų lempučių grandinės jungimo schema.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1, 2,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lempute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tekančios srovės stipris nurodytas schemoje. Kokio stiprio srovė teka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3, 5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lempute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9647" y="2944813"/>
            <a:ext cx="2925884" cy="3411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23314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žduoties atsakymas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lemput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0,5 A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lemputė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1 A</a:t>
            </a:r>
          </a:p>
          <a:p>
            <a:pPr marL="0" indent="0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lemputė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2,5 A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949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u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žduotis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Grandinės, sujungtos pagal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paveiksle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pateikt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ą schemą, kiekviena lempute per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0,5 min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prateka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120 C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krūvis. Kokį srovės stiprį rodo grandinėje įjungtas ampermetras A?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110" y="3076611"/>
            <a:ext cx="2875664" cy="3142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6210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0"/>
            <a:ext cx="10668000" cy="1295400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užduoties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sprendimas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sz="half" idx="2"/>
              </p:nvPr>
            </p:nvSpPr>
            <p:spPr>
              <a:xfrm>
                <a:off x="839789" y="1815548"/>
                <a:ext cx="3294890" cy="450573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Duota: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lt-LT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lt-LT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0,5 min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30 s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120 C</a:t>
                </a:r>
              </a:p>
              <a:p>
                <a:pPr marL="0" indent="0">
                  <a:buNone/>
                </a:pPr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Rasti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 I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?</m:t>
                    </m:r>
                  </m:oMath>
                </a14:m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839789" y="1815548"/>
                <a:ext cx="3294890" cy="4505739"/>
              </a:xfrm>
              <a:blipFill>
                <a:blip r:embed="rId2"/>
                <a:stretch>
                  <a:fillRect l="-2407" t="-1624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ontent Placeholder 11"/>
              <p:cNvSpPr>
                <a:spLocks noGrp="1"/>
              </p:cNvSpPr>
              <p:nvPr>
                <p:ph sz="quarter" idx="4"/>
              </p:nvPr>
            </p:nvSpPr>
            <p:spPr>
              <a:xfrm>
                <a:off x="4228374" y="1815547"/>
                <a:ext cx="5183188" cy="4691269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Sprendimas:</a:t>
                </a: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𝑞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120 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30 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𝑠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 A</a:t>
                </a:r>
              </a:p>
              <a:p>
                <a:pPr marL="0" indent="0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I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</m:oMath>
                </a14:m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4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4 =8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𝐴</m:t>
                    </m:r>
                  </m:oMath>
                </a14:m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        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.: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ampermetras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rodo</a:t>
                </a:r>
                <a: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8 A.</a:t>
                </a:r>
              </a:p>
              <a:p>
                <a:pPr marL="0" indent="0">
                  <a:buNone/>
                </a:pPr>
                <a:endParaRPr lang="lt-LT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Content Placeholder 1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4"/>
              </p:nvPr>
            </p:nvSpPr>
            <p:spPr>
              <a:xfrm>
                <a:off x="4228374" y="1815547"/>
                <a:ext cx="5183188" cy="4691269"/>
              </a:xfrm>
              <a:blipFill>
                <a:blip r:embed="rId3"/>
                <a:stretch>
                  <a:fillRect l="-1529" t="-1560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Connector 4"/>
          <p:cNvCxnSpPr/>
          <p:nvPr/>
        </p:nvCxnSpPr>
        <p:spPr>
          <a:xfrm>
            <a:off x="3829878" y="1815548"/>
            <a:ext cx="0" cy="299499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38200" y="3339548"/>
            <a:ext cx="299167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86139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Klausimynas</a:t>
            </a:r>
            <a:endParaRPr lang="lt-LT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Koks srovės stipris įvairiose  grandinės dalyse, kai laidininkai sujungti lygiagrečiai?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Srovės stipris nešakotinėje grandinės dalyje lygus srovės stiprių  atskiruose lygiagrečiai sujungtuose  laidininkuose sumai.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7441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Kokia įtampa yra  įvairiose grandinės dalyse lygiagretaus</a:t>
            </a: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jungimo atveju?</a:t>
            </a: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Aft>
                <a:spcPts val="0"/>
              </a:spcAft>
              <a:buFont typeface="+mj-lt"/>
              <a:buAutoNum type="arabicPeriod"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Lygiagrečiai sujungtų laidininkų galų ir visos šakotinės grandinės dalies įtampa yra vienoda.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79226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pPr marL="0" lvl="0"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en-US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3. </a:t>
                </a:r>
                <a:r>
                  <a:rPr lang="lt-LT" sz="3200" dirty="0"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Kaip apskaičiuojama pilnutinė varža lygiagrečioje grandinėje?</a:t>
                </a:r>
                <a:endParaRPr lang="lt-LT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endParaRPr lang="en-US" sz="3200" dirty="0"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lt-LT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𝑅</m:t>
                        </m:r>
                        <m: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 </m:t>
                        </m:r>
                      </m:den>
                    </m:f>
                    <m:r>
                      <a:rPr lang="lt-LT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den>
                    </m:f>
                    <m:r>
                      <a:rPr lang="lt-LT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lt-LT" sz="32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lt-LT" sz="3200" i="1">
                                <a:latin typeface="Cambria Math" panose="02040503050406030204" pitchFamily="18" charset="0"/>
                                <a:ea typeface="Calibri" panose="020F0502020204030204" pitchFamily="34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lt-LT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  arba  R</a:t>
                </a:r>
                <a14:m>
                  <m:oMath xmlns:m="http://schemas.openxmlformats.org/officeDocument/2006/math">
                    <m:r>
                      <a:rPr lang="lt-LT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lt-LT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1 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∙</m:t>
                        </m:r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endParaRPr lang="lt-LT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0">
                  <a:lnSpc>
                    <a:spcPct val="115000"/>
                  </a:lnSpc>
                  <a:spcAft>
                    <a:spcPts val="0"/>
                  </a:spcAft>
                  <a:buNone/>
                </a:pP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Jei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laidininkų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varžos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vienodos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R</a:t>
                </a:r>
                <a14:m>
                  <m:oMath xmlns:m="http://schemas.openxmlformats.org/officeDocument/2006/math">
                    <m:r>
                      <a:rPr lang="lt-LT" sz="3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lt-LT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lt-LT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sz="32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sz="32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lt-LT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indent="0">
                  <a:lnSpc>
                    <a:spcPct val="115000"/>
                  </a:lnSpc>
                  <a:spcAft>
                    <a:spcPts val="1000"/>
                  </a:spcAft>
                  <a:buNone/>
                </a:pP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n-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laidininkų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varžų</a:t>
                </a:r>
                <a:r>
                  <a:rPr lang="en-US" sz="3200" dirty="0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3200" dirty="0" err="1"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skaičius</a:t>
                </a:r>
                <a:endParaRPr lang="lt-LT" sz="32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endParaRPr lang="lt-LT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65" t="-2273" r="-901"/>
                </a:stretch>
              </a:blipFill>
            </p:spPr>
            <p:txBody>
              <a:bodyPr/>
              <a:lstStyle/>
              <a:p>
                <a:r>
                  <a:rPr lang="lt-L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37498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Kaip į elektros grandinę jungiamas ampermetras?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Ampermetras į elektros grandinę jungiamas nuosekliai.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4079317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Kaip į elektros grandinę jungiamas voltmetras?</a:t>
            </a: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Voltmetras į grandinę jungiamas lygiagrečiai. Jo gnybtai prijungiami prie tų grandinės taškų, tarp kurių reikia išmatuoti įtampą.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977841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Kokios yra ampermetro ir voltmetro varžos?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 Ampermetro- maža, voltmetro- didelė.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2785628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7.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Kuriuo atveju voltmetras rodys daugiau: prijungtas toje pačioje grandinėje prie lempos ar prie ampermetro?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Didesnę įtampą rodys prijungtas prie lempos.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894452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en-US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 </a:t>
            </a: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Kuo patogus lygiagretus jungimas?</a:t>
            </a:r>
            <a:endParaRPr lang="en-US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15000"/>
              </a:lnSpc>
              <a:spcAft>
                <a:spcPts val="0"/>
              </a:spcAft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Patogus tuo, kad išjungus vieną imtuvą, kiti veikia.</a:t>
            </a:r>
            <a:endParaRPr lang="lt-LT" sz="3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5256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Kaip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sujungtos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lemput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pavaizduotose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elektrin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ėse schemose?</a:t>
            </a: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indent="0"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a- nuosekliai, b ir c – lygiagrečiai.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2700" y="3193366"/>
            <a:ext cx="6031016" cy="1914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432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lt-LT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Paveiksle pateikros trys elektros lempučių lygiagrečiojo jungimo schemos. Kurioje schemoje yra klaidų?</a:t>
            </a: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lt-LT" sz="3200" dirty="0">
                <a:latin typeface="Times New Roman" panose="02020603050405020304" pitchFamily="18" charset="0"/>
                <a:ea typeface="Calibri" panose="020F0502020204030204" pitchFamily="34" charset="0"/>
              </a:rPr>
              <a:t>b- lemputės sujungtos nuosekliai.</a:t>
            </a:r>
            <a:endParaRPr lang="lt-LT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4978" y="3306489"/>
            <a:ext cx="6382043" cy="2105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914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/>
          <a:lstStyle/>
          <a:p>
            <a:pPr algn="ctr"/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VAIZDINĖS MEDŽIAGOS nuorodos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ttps://www.youtube.com/watch?v=CZgqGTxL9cA</a:t>
            </a: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lt-LT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https://www.youtube.com/watch?v=vxWLNA4fzEo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endParaRPr lang="lt-LT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2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667508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/>
          </a:bodyPr>
          <a:lstStyle/>
          <a:p>
            <a:pPr algn="ctr"/>
            <a:r>
              <a:rPr lang="en-US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Naudota</a:t>
            </a:r>
            <a:r>
              <a:rPr lang="en-US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literat</a:t>
            </a:r>
            <a:r>
              <a:rPr lang="lt-LT" sz="4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ūra: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http://media.rs-online.com/t_large/F1638814-01.jpg</a:t>
            </a:r>
          </a:p>
          <a:p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http://www.12volt.com.au/General%20Htmls/webcat2003/arrid%20large%2030300.gif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Vladas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Valentinavi</a:t>
            </a:r>
            <a:r>
              <a:rPr lang="lt-LT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čius, 9 – os klasės fizikos vadovėlis</a:t>
            </a: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70048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lt-LT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</a:t>
            </a:r>
            <a:r>
              <a:rPr lang="en-US" sz="9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lt-LT"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7348"/>
      </p:ext>
    </p:extLst>
  </p:cSld>
  <p:clrMapOvr>
    <a:masterClrMapping/>
  </p:clrMapOvr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703</TotalTime>
  <Words>1030</Words>
  <Application>Microsoft Office PowerPoint</Application>
  <PresentationFormat>Widescreen</PresentationFormat>
  <Paragraphs>169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Arial</vt:lpstr>
      <vt:lpstr>Calibri</vt:lpstr>
      <vt:lpstr>Cambria Math</vt:lpstr>
      <vt:lpstr>Century Gothic</vt:lpstr>
      <vt:lpstr>Times New Roman</vt:lpstr>
      <vt:lpstr>Vapor Trail</vt:lpstr>
      <vt:lpstr>Elektrėnų sav. Semeliškių gimnazija</vt:lpstr>
      <vt:lpstr>Turinys</vt:lpstr>
      <vt:lpstr> LYGIAGREČIOJO LAIDININKŲ JUNGIMO TYRIMAS</vt:lpstr>
      <vt:lpstr>   Teorinis darbo pagrindimas  SROVĖS STIPRIS LYGIAGREČIOJE GRANDINĖJE   </vt:lpstr>
      <vt:lpstr>  Lygiagrečiosios grandinės įtampa</vt:lpstr>
      <vt:lpstr>  Lygiagrečiosios grandinės  varža</vt:lpstr>
      <vt:lpstr>Ampermetras</vt:lpstr>
      <vt:lpstr>Voltmetras</vt:lpstr>
      <vt:lpstr> Lygiagrečiojo laidininkų jungimo tyrimas</vt:lpstr>
      <vt:lpstr>Darbo eiga</vt:lpstr>
      <vt:lpstr>PowerPoint Presentation</vt:lpstr>
      <vt:lpstr>PowerPoint Presentation</vt:lpstr>
      <vt:lpstr>     6. Patikrinti, ar pasitvirtino lygiagrečiojo laidininkų jungimo dėsningumai: </vt:lpstr>
      <vt:lpstr>1 užduotis</vt:lpstr>
      <vt:lpstr>1 užduoties atsakymas</vt:lpstr>
      <vt:lpstr>2 užduotis</vt:lpstr>
      <vt:lpstr>2 užduoties atsakymas</vt:lpstr>
      <vt:lpstr>3 užduotis</vt:lpstr>
      <vt:lpstr>3 užduoties sprendimas</vt:lpstr>
      <vt:lpstr>Klausimynas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VAIZDINĖS MEDŽIAGOS nuorodos</vt:lpstr>
      <vt:lpstr>Naudota literatūra: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Elektrėnų sav., Semeliškių gimnazija</dc:title>
  <dc:creator>Ustilai</dc:creator>
  <cp:lastModifiedBy>Ustilai</cp:lastModifiedBy>
  <cp:revision>77</cp:revision>
  <dcterms:created xsi:type="dcterms:W3CDTF">2017-03-07T16:25:25Z</dcterms:created>
  <dcterms:modified xsi:type="dcterms:W3CDTF">2017-04-03T16:27:25Z</dcterms:modified>
</cp:coreProperties>
</file>