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90" r:id="rId4"/>
    <p:sldId id="291" r:id="rId5"/>
    <p:sldId id="257" r:id="rId6"/>
    <p:sldId id="261" r:id="rId7"/>
    <p:sldId id="274" r:id="rId8"/>
    <p:sldId id="275" r:id="rId9"/>
    <p:sldId id="292" r:id="rId10"/>
    <p:sldId id="260" r:id="rId11"/>
    <p:sldId id="278" r:id="rId12"/>
    <p:sldId id="280" r:id="rId13"/>
    <p:sldId id="281" r:id="rId14"/>
    <p:sldId id="279" r:id="rId15"/>
    <p:sldId id="282" r:id="rId16"/>
    <p:sldId id="289" r:id="rId17"/>
    <p:sldId id="284" r:id="rId18"/>
    <p:sldId id="293" r:id="rId19"/>
    <p:sldId id="294" r:id="rId20"/>
    <p:sldId id="295" r:id="rId21"/>
    <p:sldId id="263" r:id="rId22"/>
    <p:sldId id="264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96" r:id="rId33"/>
    <p:sldId id="297" r:id="rId34"/>
    <p:sldId id="298" r:id="rId35"/>
    <p:sldId id="299" r:id="rId36"/>
    <p:sldId id="300" r:id="rId37"/>
    <p:sldId id="288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tačiakampis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tačiakampis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aantraštė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28" name="Datos vietos rezervavimo ženklas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iesioji jungtis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tačiakampis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as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Antraštė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urinio vietos rezervavimo ženklas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Stačiakampis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tačiakampis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13" name="Stačiakampis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tačiakampis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as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as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esioji jungtis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Turinio vietos rezervavimo ženklas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2" name="Turinio vietos rezervavimo ženklas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esioji jungtis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tačiakampis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Stačiakampis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Stačiakampis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Stačiakampis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ačiakampis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esioji jungtis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Turinio vietos rezervavimo ženklas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6" name="Turinio vietos rezervavimo ženklas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25" name="Ovalas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as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Antraštė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tačiakampis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tačiakampis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tačiakampis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Stačiakampis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tačiakampis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Stačiakampis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Stačiakampis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Turinio vietos rezervavimo ženklas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10" name="Ovalas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as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Stačiakampis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esioji jungtis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Stačiakampis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Stačiakampis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tačiakampis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as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as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22" name="Stačiakampis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tačiakampis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tačiakampis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Stačiakampis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Stačiakampis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Tiesioji jungtis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as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as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tačiakampis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Stačiakampis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Stačiakampis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Stačiakampis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tačiakampis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3/25/2017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tačiakampis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Tiesioji jungtis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as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as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kaidrės numerio vietos rezervavimo ženklas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Pavadinimo vietos rezervavimo ženklas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13" name="Teksto vietos rezervavimo ženklas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fizikavisiems.lt/2015/9/9-Laboratorinis-darbas-Nuosekliojo-laidinink%C5%B3-jungimo-tyrimas-PPT-30.ppt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lt/search?q=nuoseklus+laidininku+jungimas" TargetMode="External"/><Relationship Id="rId2" Type="http://schemas.openxmlformats.org/officeDocument/2006/relationships/hyperlink" Target="http://ik.su.lt/~mariusbm/Elektra/teorija/laidininku_jungimo_budai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4800"/>
            <a:ext cx="6400800" cy="1752600"/>
          </a:xfrm>
        </p:spPr>
        <p:txBody>
          <a:bodyPr/>
          <a:lstStyle/>
          <a:p>
            <a:r>
              <a:rPr lang="pt-BR" b="1" dirty="0">
                <a:solidFill>
                  <a:schemeClr val="bg1"/>
                </a:solidFill>
              </a:rPr>
              <a:t>„Fizikos bandymai aplink mus 2016</a:t>
            </a:r>
            <a:r>
              <a:rPr lang="pt-BR" b="1" dirty="0" smtClean="0">
                <a:solidFill>
                  <a:schemeClr val="bg1"/>
                </a:solidFill>
              </a:rPr>
              <a:t>“</a:t>
            </a:r>
            <a:r>
              <a:rPr lang="lt-LT" b="1" dirty="0" smtClean="0">
                <a:solidFill>
                  <a:schemeClr val="bg1"/>
                </a:solidFill>
              </a:rPr>
              <a:t> </a:t>
            </a:r>
            <a:endParaRPr lang="lt-LT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438400"/>
            <a:ext cx="7696200" cy="2003425"/>
          </a:xfrm>
        </p:spPr>
        <p:txBody>
          <a:bodyPr>
            <a:normAutofit fontScale="90000"/>
          </a:bodyPr>
          <a:lstStyle/>
          <a:p>
            <a:r>
              <a:rPr lang="lt-LT" b="1" u="sng" dirty="0">
                <a:hlinkClick r:id="rId2"/>
              </a:rPr>
              <a:t/>
            </a:r>
            <a:br>
              <a:rPr lang="lt-LT" b="1" u="sng" dirty="0">
                <a:hlinkClick r:id="rId2"/>
              </a:rPr>
            </a:br>
            <a:r>
              <a:rPr lang="lt-LT" b="1" dirty="0" smtClean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lt-LT" b="1" dirty="0" smtClean="0"/>
              <a:t> 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FIZIKOS TIRIAMASIS DARBAS</a:t>
            </a:r>
            <a:r>
              <a:rPr lang="lt-LT" b="1" dirty="0" smtClean="0">
                <a:solidFill>
                  <a:schemeClr val="bg2">
                    <a:lumMod val="75000"/>
                  </a:schemeClr>
                </a:solidFill>
              </a:rPr>
              <a:t/>
            </a:r>
            <a:br>
              <a:rPr lang="lt-LT" b="1" dirty="0" smtClean="0">
                <a:solidFill>
                  <a:schemeClr val="bg2">
                    <a:lumMod val="75000"/>
                  </a:schemeClr>
                </a:solidFill>
              </a:rPr>
            </a:br>
            <a:r>
              <a:rPr lang="lt-LT" sz="2700" b="1" dirty="0" smtClean="0">
                <a:solidFill>
                  <a:schemeClr val="bg2">
                    <a:lumMod val="75000"/>
                  </a:schemeClr>
                </a:solidFill>
              </a:rPr>
              <a:t>PPT - 30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lt-LT" b="1" dirty="0" smtClean="0">
                <a:solidFill>
                  <a:schemeClr val="bg2">
                    <a:lumMod val="50000"/>
                  </a:schemeClr>
                </a:solidFill>
              </a:rPr>
              <a:t>Nuosekliojo laidininkų jungimo tyrimas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5" name="TextBox 4"/>
          <p:cNvSpPr txBox="1"/>
          <p:nvPr/>
        </p:nvSpPr>
        <p:spPr>
          <a:xfrm>
            <a:off x="3581400" y="4267200"/>
            <a:ext cx="533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tx2">
                    <a:lumMod val="50000"/>
                  </a:schemeClr>
                </a:solidFill>
              </a:rPr>
              <a:t>Raseinių r. Viduklės S.Stanevičiaus gimnazija</a:t>
            </a:r>
          </a:p>
          <a:p>
            <a:r>
              <a:rPr lang="lt-LT" dirty="0" smtClean="0">
                <a:solidFill>
                  <a:schemeClr val="tx2">
                    <a:lumMod val="50000"/>
                  </a:schemeClr>
                </a:solidFill>
              </a:rPr>
              <a:t>Mokinys: Eglė </a:t>
            </a:r>
            <a:r>
              <a:rPr lang="lt-LT" dirty="0" err="1" smtClean="0">
                <a:solidFill>
                  <a:schemeClr val="tx2">
                    <a:lumMod val="50000"/>
                  </a:schemeClr>
                </a:solidFill>
              </a:rPr>
              <a:t>Šlinkšytė</a:t>
            </a:r>
            <a:r>
              <a:rPr lang="en-US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lt-LT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lt-LT" dirty="0" err="1" smtClean="0">
                <a:solidFill>
                  <a:schemeClr val="tx2">
                    <a:lumMod val="50000"/>
                  </a:schemeClr>
                </a:solidFill>
              </a:rPr>
              <a:t>Ia</a:t>
            </a:r>
            <a:r>
              <a:rPr lang="lt-LT" dirty="0" smtClean="0">
                <a:solidFill>
                  <a:schemeClr val="tx2">
                    <a:lumMod val="50000"/>
                  </a:schemeClr>
                </a:solidFill>
              </a:rPr>
              <a:t> klasė</a:t>
            </a:r>
          </a:p>
          <a:p>
            <a:r>
              <a:rPr lang="lt-LT" dirty="0" smtClean="0">
                <a:solidFill>
                  <a:schemeClr val="tx2">
                    <a:lumMod val="50000"/>
                  </a:schemeClr>
                </a:solidFill>
              </a:rPr>
              <a:t>Mokytojas: Odeta Lukauskaitė</a:t>
            </a:r>
            <a:endParaRPr lang="lt-LT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56388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</a:rPr>
              <a:t>Fizikos bandymai aplink mus</a:t>
            </a:r>
          </a:p>
          <a:p>
            <a:pPr algn="ctr"/>
            <a:r>
              <a:rPr lang="lt-LT" sz="2400" dirty="0" smtClean="0">
                <a:solidFill>
                  <a:schemeClr val="tx2">
                    <a:lumMod val="50000"/>
                  </a:schemeClr>
                </a:solidFill>
              </a:rPr>
              <a:t>2017</a:t>
            </a:r>
            <a:endParaRPr lang="lt-LT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b="1" dirty="0" smtClean="0"/>
              <a:t>T</a:t>
            </a:r>
            <a:r>
              <a:rPr lang="lt-LT" b="1" dirty="0"/>
              <a:t>u</a:t>
            </a:r>
            <a:r>
              <a:rPr lang="en-US" b="1" dirty="0" err="1" smtClean="0"/>
              <a:t>rinys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1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Tikslas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Hipotezė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Tyrimo priemonės 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Tyrimo atlikimo metodika 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Tyrimo eiga, rezultatai ir jų analizė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Išvados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Praktinis pritaikymas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Testas</a:t>
            </a:r>
          </a:p>
          <a:p>
            <a:pPr>
              <a:buNone/>
            </a:pP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    9.Uždavinių sprendimo pavyzdžiai</a:t>
            </a:r>
            <a:br>
              <a:rPr lang="lt-LT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800" dirty="0" smtClean="0">
                <a:latin typeface="Times New Roman" pitchFamily="18" charset="0"/>
                <a:cs typeface="Times New Roman" pitchFamily="18" charset="0"/>
              </a:rPr>
              <a:t>Naudota literatūra</a:t>
            </a: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Tikslas 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2057399"/>
          </a:xfrm>
        </p:spPr>
        <p:txBody>
          <a:bodyPr>
            <a:normAutofit fontScale="92500"/>
          </a:bodyPr>
          <a:lstStyle/>
          <a:p>
            <a:endParaRPr lang="lt-LT" sz="4000" dirty="0" smtClean="0"/>
          </a:p>
          <a:p>
            <a:r>
              <a:rPr lang="lt-LT" sz="4000" dirty="0" smtClean="0"/>
              <a:t>Patikrinti nuosekliojo laidininkų jungimo dėsnius</a:t>
            </a:r>
            <a:r>
              <a:rPr lang="lt-LT" dirty="0" smtClean="0"/>
              <a:t> </a:t>
            </a:r>
            <a:r>
              <a:rPr lang="lt-LT" sz="4000" dirty="0" smtClean="0"/>
              <a:t>elektros grandinėje</a:t>
            </a:r>
            <a:endParaRPr lang="lt-LT" sz="4000" dirty="0"/>
          </a:p>
        </p:txBody>
      </p:sp>
    </p:spTree>
    <p:extLst>
      <p:ext uri="{BB962C8B-B14F-4D97-AF65-F5344CB8AC3E}">
        <p14:creationId xmlns="" xmlns:p14="http://schemas.microsoft.com/office/powerpoint/2010/main" val="169140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Hipotezė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Nuosekliai sujungtų laidininkų grandinės:</a:t>
            </a:r>
          </a:p>
          <a:p>
            <a:pPr>
              <a:buNone/>
            </a:pPr>
            <a:r>
              <a:rPr lang="lt-LT" dirty="0" smtClean="0"/>
              <a:t>      1) elektros srovės stipris tekantis visais grandinės prietaisais  - vienodas;</a:t>
            </a:r>
          </a:p>
          <a:p>
            <a:pPr>
              <a:buNone/>
            </a:pPr>
            <a:r>
              <a:rPr lang="lt-LT" dirty="0" smtClean="0"/>
              <a:t>      2) visos grandinės  bendra įtampa lygi atskirų grandinės prietaisų įtampų sumai;</a:t>
            </a:r>
          </a:p>
          <a:p>
            <a:pPr>
              <a:buNone/>
            </a:pPr>
            <a:r>
              <a:rPr lang="lt-LT" dirty="0" smtClean="0"/>
              <a:t>       3) pilnutinė varža lygi atskirų grandinės prietaisų varžų sumai.</a:t>
            </a: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4000" b="1" dirty="0" smtClean="0"/>
              <a:t>Tyrimo atlikimo metodika</a:t>
            </a:r>
            <a:endParaRPr lang="lt-LT" sz="4000" b="1" dirty="0"/>
          </a:p>
        </p:txBody>
      </p:sp>
      <p:sp>
        <p:nvSpPr>
          <p:cNvPr id="6" name="Stačiakampis 5"/>
          <p:cNvSpPr/>
          <p:nvPr/>
        </p:nvSpPr>
        <p:spPr>
          <a:xfrm>
            <a:off x="457200" y="1447800"/>
            <a:ext cx="80772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Teorija</a:t>
            </a:r>
          </a:p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Nuosekliuoju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vadinamas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toks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laidininkų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jungimas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jos dalys jungiamos viena po kitos. </a:t>
            </a:r>
            <a:endParaRPr lang="lt-L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3124200"/>
            <a:ext cx="5638800" cy="2819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81000" y="228600"/>
            <a:ext cx="8229600" cy="281940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1.Nuosekliajame jungime srovės </a:t>
            </a:r>
            <a:r>
              <a:rPr lang="lt-LT" dirty="0"/>
              <a:t>stipris visose  grandinės  dalyse vienodas: </a:t>
            </a:r>
          </a:p>
          <a:p>
            <a:pPr>
              <a:buNone/>
            </a:pPr>
            <a:r>
              <a:rPr lang="lt-LT" b="1" dirty="0"/>
              <a:t>   </a:t>
            </a:r>
            <a:r>
              <a:rPr lang="en-US" b="1" dirty="0" smtClean="0"/>
              <a:t>  </a:t>
            </a:r>
            <a:endParaRPr lang="en-US" b="1" dirty="0"/>
          </a:p>
          <a:p>
            <a:r>
              <a:rPr lang="lt-LT" b="1" dirty="0" smtClean="0"/>
              <a:t>I</a:t>
            </a:r>
            <a:r>
              <a:rPr lang="en-US" b="1" dirty="0" smtClean="0"/>
              <a:t>=</a:t>
            </a:r>
            <a:r>
              <a:rPr lang="lt-LT" b="1" dirty="0" smtClean="0"/>
              <a:t>I₁</a:t>
            </a:r>
            <a:r>
              <a:rPr lang="en-US" b="1" dirty="0" smtClean="0"/>
              <a:t>=I₂ =</a:t>
            </a:r>
            <a:r>
              <a:rPr lang="lt-LT" b="1" dirty="0" smtClean="0"/>
              <a:t>....</a:t>
            </a:r>
            <a:endParaRPr lang="lt-LT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2286000"/>
            <a:ext cx="4114800" cy="38052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667000"/>
            <a:ext cx="4343399" cy="32178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24214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4800" y="152400"/>
            <a:ext cx="777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Nuosekliajame jungime bendra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grandinės įtampa lygi </a:t>
            </a: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atskirų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jos dalių įtampų sumai: </a:t>
            </a:r>
          </a:p>
          <a:p>
            <a:pPr>
              <a:buNone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</a:t>
            </a: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U=U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+U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₂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+....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2286000"/>
            <a:ext cx="3886200" cy="36195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4419600" cy="3629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411307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81000" y="381000"/>
            <a:ext cx="8229600" cy="251460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3.Nuosekliajame jungime b</a:t>
            </a:r>
            <a:r>
              <a:rPr lang="en-US" dirty="0" err="1" smtClean="0"/>
              <a:t>endra</a:t>
            </a:r>
            <a:r>
              <a:rPr lang="en-US" dirty="0" smtClean="0"/>
              <a:t> </a:t>
            </a:r>
            <a:r>
              <a:rPr lang="en-US" dirty="0" err="1"/>
              <a:t>var</a:t>
            </a:r>
            <a:r>
              <a:rPr lang="lt-LT" dirty="0"/>
              <a:t>ž</a:t>
            </a:r>
            <a:r>
              <a:rPr lang="en-US" dirty="0"/>
              <a:t>a </a:t>
            </a:r>
            <a:r>
              <a:rPr lang="en-US" dirty="0" err="1"/>
              <a:t>lygi</a:t>
            </a:r>
            <a:r>
              <a:rPr lang="en-US" dirty="0"/>
              <a:t> a</a:t>
            </a:r>
            <a:r>
              <a:rPr lang="lt-LT" dirty="0" err="1" smtClean="0"/>
              <a:t>tskirų</a:t>
            </a:r>
            <a:r>
              <a:rPr lang="lt-LT" dirty="0" smtClean="0"/>
              <a:t> </a:t>
            </a:r>
            <a:r>
              <a:rPr lang="lt-LT" dirty="0"/>
              <a:t>grandinės </a:t>
            </a:r>
            <a:r>
              <a:rPr lang="lt-LT" dirty="0" smtClean="0"/>
              <a:t>dalių </a:t>
            </a:r>
            <a:r>
              <a:rPr lang="lt-LT" dirty="0"/>
              <a:t>varžų sumai</a:t>
            </a:r>
            <a:r>
              <a:rPr lang="lt-LT" dirty="0" smtClean="0"/>
              <a:t>:                                                                    </a:t>
            </a:r>
          </a:p>
          <a:p>
            <a:pPr>
              <a:buNone/>
            </a:pPr>
            <a:r>
              <a:rPr lang="lt-L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R₁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+R₂+…</a:t>
            </a:r>
          </a:p>
          <a:p>
            <a:endParaRPr lang="lt-LT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6096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1pav. </a:t>
            </a:r>
            <a:endParaRPr lang="lt-LT" dirty="0"/>
          </a:p>
        </p:txBody>
      </p:sp>
      <p:pic>
        <p:nvPicPr>
          <p:cNvPr id="8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2057400"/>
            <a:ext cx="6629400" cy="40433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394146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b="1" dirty="0" smtClean="0"/>
              <a:t>Tyrimui atlikti naudojamos priemonės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533400" y="1524000"/>
            <a:ext cx="792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Nuolatinės srovės šaltinis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Jungiklis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Jungiamieji laidai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Ampermetrai</a:t>
            </a:r>
            <a:endParaRPr lang="lt-LT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Voltmetrai</a:t>
            </a:r>
          </a:p>
          <a:p>
            <a:pPr marL="742950" indent="-742950">
              <a:buFont typeface="+mj-lt"/>
              <a:buAutoNum type="arabicPeriod"/>
            </a:pPr>
            <a:r>
              <a:rPr lang="lt-LT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Rezistorius</a:t>
            </a:r>
            <a:endParaRPr lang="lt-LT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lt-LT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Elektros lemputė </a:t>
            </a:r>
            <a:endParaRPr lang="lt-LT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152" y="2057400"/>
            <a:ext cx="4270248" cy="42105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ntraštė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Tyrimo atlikimo eiga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1.Sujungti nuoseklią elektros grandinę, kurią sudaro elektros srovės šaltinis, jungiklis,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ampermetrai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elektros lemputės ir </a:t>
            </a:r>
            <a:r>
              <a:rPr lang="lt-LT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rezistorius</a:t>
            </a: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2.Įjungti jungiklį ir išmatuoti elektros srovės stiprį įvairiose grandinės dalyse ir bendrą elektros srovės stiprį.</a:t>
            </a:r>
          </a:p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3.Naudojantis voltmetrais išmatuoti atskirų prietaisų ir bendrą grandinės įtampą.</a:t>
            </a:r>
          </a:p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4.Naudojantis gautais srovės stiprio ir įtampos duomenimis apskaičiuoti atskirų prietaisų ir pilnutinę grandinės varžą pagal formulę R=U/I</a:t>
            </a:r>
          </a:p>
          <a:p>
            <a:pPr>
              <a:buNone/>
            </a:pPr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5.Analizuoti gautus rezultatus ir padaryti išvadas.</a:t>
            </a:r>
          </a:p>
          <a:p>
            <a:pPr>
              <a:buNone/>
            </a:pPr>
            <a:endParaRPr lang="lt-L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Sujungtos elektros grandinės schema</a:t>
            </a:r>
            <a:endParaRPr lang="lt-LT" b="1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1262062" y="1828800"/>
            <a:ext cx="106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Tiesioji jungtis 6"/>
          <p:cNvCxnSpPr/>
          <p:nvPr/>
        </p:nvCxnSpPr>
        <p:spPr>
          <a:xfrm>
            <a:off x="2362200" y="16764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Tiesioji jungtis 7"/>
          <p:cNvCxnSpPr/>
          <p:nvPr/>
        </p:nvCxnSpPr>
        <p:spPr>
          <a:xfrm>
            <a:off x="2557462" y="1457325"/>
            <a:ext cx="0" cy="752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iesioji jungtis 10"/>
          <p:cNvCxnSpPr/>
          <p:nvPr/>
        </p:nvCxnSpPr>
        <p:spPr>
          <a:xfrm>
            <a:off x="2709862" y="16383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/>
          <p:cNvCxnSpPr/>
          <p:nvPr/>
        </p:nvCxnSpPr>
        <p:spPr>
          <a:xfrm>
            <a:off x="2862262" y="1452562"/>
            <a:ext cx="0" cy="7524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Tiesioji jungtis 13"/>
          <p:cNvCxnSpPr/>
          <p:nvPr/>
        </p:nvCxnSpPr>
        <p:spPr>
          <a:xfrm>
            <a:off x="2862262" y="18288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Tiesioji jungtis 15"/>
          <p:cNvCxnSpPr/>
          <p:nvPr/>
        </p:nvCxnSpPr>
        <p:spPr>
          <a:xfrm>
            <a:off x="4919662" y="1828800"/>
            <a:ext cx="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as 18"/>
          <p:cNvSpPr/>
          <p:nvPr/>
        </p:nvSpPr>
        <p:spPr>
          <a:xfrm>
            <a:off x="4614862" y="2943225"/>
            <a:ext cx="609600" cy="609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21" name="Tiesioji jungtis 20"/>
          <p:cNvCxnSpPr>
            <a:stCxn id="19" idx="4"/>
          </p:cNvCxnSpPr>
          <p:nvPr/>
        </p:nvCxnSpPr>
        <p:spPr>
          <a:xfrm>
            <a:off x="4919662" y="3552825"/>
            <a:ext cx="0" cy="866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jungtis 22"/>
          <p:cNvCxnSpPr/>
          <p:nvPr/>
        </p:nvCxnSpPr>
        <p:spPr>
          <a:xfrm flipH="1">
            <a:off x="4157662" y="44196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Stačiakampis 23"/>
          <p:cNvSpPr/>
          <p:nvPr/>
        </p:nvSpPr>
        <p:spPr>
          <a:xfrm>
            <a:off x="3243262" y="4267200"/>
            <a:ext cx="9144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5" name="Ovalas 24"/>
          <p:cNvSpPr/>
          <p:nvPr/>
        </p:nvSpPr>
        <p:spPr>
          <a:xfrm>
            <a:off x="1566862" y="4171950"/>
            <a:ext cx="533399" cy="55245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27" name="Tiesioji jungtis 26"/>
          <p:cNvCxnSpPr>
            <a:stCxn id="24" idx="1"/>
          </p:cNvCxnSpPr>
          <p:nvPr/>
        </p:nvCxnSpPr>
        <p:spPr>
          <a:xfrm flipH="1">
            <a:off x="2100261" y="4419600"/>
            <a:ext cx="11430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Tiesioji jungtis 28"/>
          <p:cNvCxnSpPr/>
          <p:nvPr/>
        </p:nvCxnSpPr>
        <p:spPr>
          <a:xfrm>
            <a:off x="1262062" y="1828799"/>
            <a:ext cx="0" cy="7620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iesioji jungtis 30"/>
          <p:cNvCxnSpPr/>
          <p:nvPr/>
        </p:nvCxnSpPr>
        <p:spPr>
          <a:xfrm flipH="1">
            <a:off x="1262062" y="443865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Tiesioji jungtis 32"/>
          <p:cNvCxnSpPr/>
          <p:nvPr/>
        </p:nvCxnSpPr>
        <p:spPr>
          <a:xfrm flipV="1">
            <a:off x="1262062" y="3329781"/>
            <a:ext cx="0" cy="10898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Tiesioji jungtis 34"/>
          <p:cNvCxnSpPr/>
          <p:nvPr/>
        </p:nvCxnSpPr>
        <p:spPr>
          <a:xfrm flipH="1" flipV="1">
            <a:off x="792486" y="2766616"/>
            <a:ext cx="457200" cy="586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as 35"/>
          <p:cNvSpPr/>
          <p:nvPr/>
        </p:nvSpPr>
        <p:spPr>
          <a:xfrm>
            <a:off x="1185862" y="253365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41" name="Tiesioji jungtis 40"/>
          <p:cNvCxnSpPr>
            <a:endCxn id="25" idx="5"/>
          </p:cNvCxnSpPr>
          <p:nvPr/>
        </p:nvCxnSpPr>
        <p:spPr>
          <a:xfrm>
            <a:off x="1615444" y="4267200"/>
            <a:ext cx="406703" cy="3762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Tiesioji jungtis 42"/>
          <p:cNvCxnSpPr>
            <a:stCxn id="25" idx="7"/>
          </p:cNvCxnSpPr>
          <p:nvPr/>
        </p:nvCxnSpPr>
        <p:spPr>
          <a:xfrm flipH="1">
            <a:off x="1643062" y="4252854"/>
            <a:ext cx="379085" cy="3524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Tiesioji jungtis 46"/>
          <p:cNvCxnSpPr/>
          <p:nvPr/>
        </p:nvCxnSpPr>
        <p:spPr>
          <a:xfrm>
            <a:off x="1262062" y="4455348"/>
            <a:ext cx="0" cy="943740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Tiesioji jungtis 48"/>
          <p:cNvCxnSpPr/>
          <p:nvPr/>
        </p:nvCxnSpPr>
        <p:spPr>
          <a:xfrm>
            <a:off x="2393621" y="4438650"/>
            <a:ext cx="11439" cy="960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as 52"/>
          <p:cNvSpPr/>
          <p:nvPr/>
        </p:nvSpPr>
        <p:spPr>
          <a:xfrm>
            <a:off x="1574469" y="5113338"/>
            <a:ext cx="5334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55" name="Tiesioji jungtis 54"/>
          <p:cNvCxnSpPr>
            <a:endCxn id="53" idx="6"/>
          </p:cNvCxnSpPr>
          <p:nvPr/>
        </p:nvCxnSpPr>
        <p:spPr>
          <a:xfrm flipH="1">
            <a:off x="2107869" y="5399088"/>
            <a:ext cx="285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Tiesioji jungtis 56"/>
          <p:cNvCxnSpPr>
            <a:endCxn id="53" idx="2"/>
          </p:cNvCxnSpPr>
          <p:nvPr/>
        </p:nvCxnSpPr>
        <p:spPr>
          <a:xfrm>
            <a:off x="1262062" y="5399088"/>
            <a:ext cx="3124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as 57"/>
          <p:cNvSpPr/>
          <p:nvPr/>
        </p:nvSpPr>
        <p:spPr>
          <a:xfrm>
            <a:off x="3441370" y="5113338"/>
            <a:ext cx="5334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59" name="Tiesioji jungtis 58"/>
          <p:cNvCxnSpPr>
            <a:endCxn id="58" idx="6"/>
          </p:cNvCxnSpPr>
          <p:nvPr/>
        </p:nvCxnSpPr>
        <p:spPr>
          <a:xfrm flipH="1">
            <a:off x="3974770" y="5399088"/>
            <a:ext cx="2857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Tiesioji jungtis 59"/>
          <p:cNvCxnSpPr>
            <a:endCxn id="58" idx="2"/>
          </p:cNvCxnSpPr>
          <p:nvPr/>
        </p:nvCxnSpPr>
        <p:spPr>
          <a:xfrm>
            <a:off x="3128963" y="5399088"/>
            <a:ext cx="3124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Tiesioji jungtis 61"/>
          <p:cNvCxnSpPr/>
          <p:nvPr/>
        </p:nvCxnSpPr>
        <p:spPr>
          <a:xfrm>
            <a:off x="3117524" y="4419600"/>
            <a:ext cx="11439" cy="960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Tiesioji jungtis 62"/>
          <p:cNvCxnSpPr/>
          <p:nvPr/>
        </p:nvCxnSpPr>
        <p:spPr>
          <a:xfrm>
            <a:off x="4289098" y="4438650"/>
            <a:ext cx="11439" cy="96043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Tiesioji jungtis 64"/>
          <p:cNvCxnSpPr/>
          <p:nvPr/>
        </p:nvCxnSpPr>
        <p:spPr>
          <a:xfrm flipV="1">
            <a:off x="1262062" y="3248025"/>
            <a:ext cx="1409699" cy="1190625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Tiesioji jungtis 65"/>
          <p:cNvCxnSpPr/>
          <p:nvPr/>
        </p:nvCxnSpPr>
        <p:spPr>
          <a:xfrm>
            <a:off x="3243262" y="3284538"/>
            <a:ext cx="1671638" cy="1116013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as 68"/>
          <p:cNvSpPr/>
          <p:nvPr/>
        </p:nvSpPr>
        <p:spPr>
          <a:xfrm>
            <a:off x="2690811" y="2952749"/>
            <a:ext cx="533400" cy="5715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0" name="TextBox 69"/>
          <p:cNvSpPr txBox="1"/>
          <p:nvPr/>
        </p:nvSpPr>
        <p:spPr>
          <a:xfrm>
            <a:off x="2732730" y="2986415"/>
            <a:ext cx="422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V</a:t>
            </a:r>
            <a:endParaRPr lang="lt-LT" sz="28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1629715" y="5152094"/>
            <a:ext cx="79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b="1" dirty="0" smtClean="0"/>
              <a:t>V</a:t>
            </a:r>
            <a:r>
              <a:rPr lang="lt-LT" sz="2800" b="1" baseline="-25000" dirty="0" smtClean="0"/>
              <a:t>1</a:t>
            </a:r>
            <a:endParaRPr lang="lt-LT" sz="2800" b="1" baseline="-25000" dirty="0"/>
          </a:p>
        </p:txBody>
      </p:sp>
      <p:sp>
        <p:nvSpPr>
          <p:cNvPr id="72" name="Stačiakampis 71"/>
          <p:cNvSpPr/>
          <p:nvPr/>
        </p:nvSpPr>
        <p:spPr>
          <a:xfrm>
            <a:off x="3440424" y="5152094"/>
            <a:ext cx="518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b="1" dirty="0" smtClean="0"/>
              <a:t>V</a:t>
            </a:r>
            <a:r>
              <a:rPr lang="lt-LT" sz="2800" b="1" baseline="-25000" dirty="0" smtClean="0"/>
              <a:t>2</a:t>
            </a:r>
            <a:endParaRPr lang="lt-LT" sz="2800" b="1" baseline="-25000" dirty="0"/>
          </a:p>
        </p:txBody>
      </p:sp>
      <p:sp>
        <p:nvSpPr>
          <p:cNvPr id="73" name="TextBox 72"/>
          <p:cNvSpPr txBox="1"/>
          <p:nvPr/>
        </p:nvSpPr>
        <p:spPr>
          <a:xfrm>
            <a:off x="4691062" y="3010556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A</a:t>
            </a:r>
            <a:endParaRPr lang="lt-LT" sz="2800" dirty="0"/>
          </a:p>
        </p:txBody>
      </p:sp>
      <p:sp>
        <p:nvSpPr>
          <p:cNvPr id="74" name="TextBox 73"/>
          <p:cNvSpPr txBox="1"/>
          <p:nvPr/>
        </p:nvSpPr>
        <p:spPr>
          <a:xfrm>
            <a:off x="1993568" y="3818463"/>
            <a:ext cx="754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smtClean="0"/>
              <a:t>R</a:t>
            </a:r>
            <a:r>
              <a:rPr lang="lt-LT" sz="2800" baseline="-25000" dirty="0" smtClean="0"/>
              <a:t>1</a:t>
            </a:r>
            <a:endParaRPr lang="lt-LT" sz="2800" baseline="-25000" dirty="0"/>
          </a:p>
        </p:txBody>
      </p:sp>
      <p:sp>
        <p:nvSpPr>
          <p:cNvPr id="75" name="Stačiakampis 74"/>
          <p:cNvSpPr/>
          <p:nvPr/>
        </p:nvSpPr>
        <p:spPr>
          <a:xfrm>
            <a:off x="3430764" y="3753834"/>
            <a:ext cx="5020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sz="2800" dirty="0" smtClean="0"/>
              <a:t>R</a:t>
            </a:r>
            <a:r>
              <a:rPr lang="lt-LT" sz="2800" baseline="-25000" dirty="0" smtClean="0"/>
              <a:t>2</a:t>
            </a:r>
            <a:endParaRPr lang="lt-LT" sz="2800" baseline="-25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828800"/>
            <a:ext cx="3886200" cy="4267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79859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lt-LT" b="1" dirty="0" err="1" smtClean="0"/>
              <a:t>Ampermetru</a:t>
            </a:r>
            <a:r>
              <a:rPr lang="lt-LT" b="1" dirty="0" smtClean="0"/>
              <a:t> išmatuojame srovės stiprį įvairiose grandinės dalyse</a:t>
            </a:r>
            <a:endParaRPr lang="lt-LT" b="1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1"/>
          </p:nvPr>
        </p:nvSpPr>
        <p:spPr>
          <a:xfrm>
            <a:off x="301752" y="1981200"/>
            <a:ext cx="8503920" cy="4117848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1.Įjungę jungiklį, </a:t>
            </a:r>
            <a:r>
              <a:rPr lang="lt-LT" dirty="0" err="1" smtClean="0"/>
              <a:t>ampermetru</a:t>
            </a:r>
            <a:r>
              <a:rPr lang="lt-LT" dirty="0" smtClean="0"/>
              <a:t> išmatuojame bendrą srovės stiprį I grandinėje</a:t>
            </a:r>
            <a:endParaRPr lang="lt-LT" sz="3600" dirty="0" smtClean="0"/>
          </a:p>
          <a:p>
            <a:pPr>
              <a:buNone/>
            </a:pPr>
            <a:r>
              <a:rPr lang="lt-LT" sz="2800" dirty="0" smtClean="0"/>
              <a:t>2.Įjungdami  </a:t>
            </a:r>
            <a:r>
              <a:rPr lang="lt-LT" sz="2800" dirty="0" err="1" smtClean="0"/>
              <a:t>ampermetrą</a:t>
            </a:r>
            <a:r>
              <a:rPr lang="lt-LT" sz="2800" dirty="0" smtClean="0"/>
              <a:t> įvairiose  grandinės vietose, išmatuojame srovės stiprį I₁, I₂.</a:t>
            </a:r>
          </a:p>
        </p:txBody>
      </p:sp>
    </p:spTree>
    <p:extLst>
      <p:ext uri="{BB962C8B-B14F-4D97-AF65-F5344CB8AC3E}">
        <p14:creationId xmlns="" xmlns:p14="http://schemas.microsoft.com/office/powerpoint/2010/main" val="1101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52400"/>
            <a:ext cx="8458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200" b="1" dirty="0" smtClean="0"/>
              <a:t>Srovės stipris įvairiose grandinės vietose yra vienodas I1=I2=I</a:t>
            </a:r>
            <a:r>
              <a:rPr lang="en-US" sz="2200" b="1" dirty="0" smtClean="0"/>
              <a:t>=</a:t>
            </a:r>
            <a:r>
              <a:rPr lang="lt-LT" sz="2200" b="1" dirty="0" smtClean="0"/>
              <a:t>0,7</a:t>
            </a:r>
            <a:r>
              <a:rPr lang="en-US" sz="2200" b="1" dirty="0" smtClean="0"/>
              <a:t>A </a:t>
            </a:r>
            <a:r>
              <a:rPr lang="lt-LT" sz="2200" b="1" dirty="0" smtClean="0"/>
              <a:t> (lemputės, </a:t>
            </a:r>
            <a:r>
              <a:rPr lang="lt-LT" sz="2200" b="1" dirty="0" err="1" smtClean="0"/>
              <a:t>rezistoriaus</a:t>
            </a:r>
            <a:r>
              <a:rPr lang="lt-LT" sz="2200" b="1" dirty="0" smtClean="0"/>
              <a:t>, bendras)</a:t>
            </a:r>
            <a:endParaRPr lang="lt-LT" sz="2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990600"/>
            <a:ext cx="3733800" cy="276238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0"/>
            <a:ext cx="3733800" cy="25340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657600"/>
            <a:ext cx="4229100" cy="2987530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90600"/>
            <a:ext cx="3733800" cy="27477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9033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Voltmetru išmatuojame bendrą ir atskirų prietaisų įtampas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01752" y="2057400"/>
            <a:ext cx="8503920" cy="4041648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1.Voltmetru išmatuojame bendrą grandinės įtampą U.</a:t>
            </a:r>
          </a:p>
          <a:p>
            <a:pPr marL="0" indent="0">
              <a:buNone/>
            </a:pPr>
            <a:r>
              <a:rPr lang="lt-LT" dirty="0" smtClean="0"/>
              <a:t>2.Prijungdami voltmetrą prie atskirų prietaisų išmatuojame jų įtampas  U</a:t>
            </a:r>
            <a:r>
              <a:rPr lang="lt-LT" baseline="-25000" dirty="0" smtClean="0"/>
              <a:t>1</a:t>
            </a:r>
            <a:r>
              <a:rPr lang="lt-LT" dirty="0" smtClean="0"/>
              <a:t> ir U</a:t>
            </a:r>
            <a:r>
              <a:rPr lang="lt-LT" baseline="-25000" dirty="0" smtClean="0"/>
              <a:t>2.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41401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57200" y="5867400"/>
            <a:ext cx="845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Lemputės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1.7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lt-LT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Rezistoriaus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</a:t>
            </a:r>
            <a:r>
              <a:rPr lang="lt-LT" sz="32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=2,5V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endParaRPr lang="lt-LT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304800"/>
            <a:ext cx="3606800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8600"/>
            <a:ext cx="3606800" cy="2590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1800"/>
            <a:ext cx="3886200" cy="2819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895600"/>
            <a:ext cx="3733800" cy="304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193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57200" y="4419600"/>
            <a:ext cx="533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U=U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₁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+U₂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lt-LT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4,2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endParaRPr lang="lt-LT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200400"/>
            <a:ext cx="4555448" cy="341658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4876800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Apskaičiuojame bendrą ir atskirų prietaisų varžas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949952"/>
          </a:xfrm>
        </p:spPr>
        <p:txBody>
          <a:bodyPr/>
          <a:lstStyle/>
          <a:p>
            <a:pPr marL="0" indent="0">
              <a:buNone/>
            </a:pPr>
            <a:r>
              <a:rPr lang="lt-LT" dirty="0" smtClean="0"/>
              <a:t>  1.Pagal gautus </a:t>
            </a:r>
            <a:r>
              <a:rPr lang="lt-LT" dirty="0" err="1" smtClean="0"/>
              <a:t>ampermetro</a:t>
            </a:r>
            <a:r>
              <a:rPr lang="lt-LT" dirty="0" smtClean="0"/>
              <a:t> ir </a:t>
            </a:r>
            <a:r>
              <a:rPr lang="lt-LT" dirty="0" err="1" smtClean="0"/>
              <a:t>voltme</a:t>
            </a:r>
            <a:r>
              <a:rPr lang="en-US" dirty="0" smtClean="0"/>
              <a:t>t</a:t>
            </a:r>
            <a:r>
              <a:rPr lang="lt-LT" dirty="0" err="1" smtClean="0"/>
              <a:t>ro</a:t>
            </a:r>
            <a:r>
              <a:rPr lang="lt-LT" dirty="0" smtClean="0"/>
              <a:t> duomenis apskaičiuojame bendrą grandinės varžą R ir atskirų prietaisų varžas R</a:t>
            </a:r>
            <a:r>
              <a:rPr lang="lt-LT" baseline="-25000" dirty="0" smtClean="0"/>
              <a:t>1</a:t>
            </a:r>
            <a:r>
              <a:rPr lang="lt-LT" dirty="0" smtClean="0"/>
              <a:t> ir R</a:t>
            </a:r>
            <a:r>
              <a:rPr lang="lt-LT" baseline="-25000" dirty="0" smtClean="0"/>
              <a:t>2</a:t>
            </a:r>
            <a:r>
              <a:rPr lang="lt-LT" dirty="0" smtClean="0"/>
              <a:t> ? </a:t>
            </a:r>
          </a:p>
          <a:p>
            <a:pPr marL="0" indent="0">
              <a:buNone/>
            </a:pPr>
            <a:r>
              <a:rPr lang="lt-LT" dirty="0" smtClean="0"/>
              <a:t>I</a:t>
            </a:r>
            <a:r>
              <a:rPr lang="en-US" dirty="0" smtClean="0"/>
              <a:t>=I</a:t>
            </a:r>
            <a:r>
              <a:rPr lang="en-US" baseline="-25000" dirty="0" smtClean="0"/>
              <a:t>1</a:t>
            </a:r>
            <a:r>
              <a:rPr lang="en-US" dirty="0" smtClean="0"/>
              <a:t>=I</a:t>
            </a:r>
            <a:r>
              <a:rPr lang="en-US" baseline="-25000" dirty="0" smtClean="0"/>
              <a:t>2</a:t>
            </a:r>
            <a:r>
              <a:rPr lang="en-US" dirty="0" smtClean="0"/>
              <a:t>=</a:t>
            </a:r>
            <a:r>
              <a:rPr lang="lt-LT" dirty="0" smtClean="0"/>
              <a:t> 0.7 </a:t>
            </a:r>
            <a:r>
              <a:rPr lang="en-US" dirty="0" smtClean="0"/>
              <a:t>A</a:t>
            </a:r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baseline="-25000" dirty="0" smtClean="0"/>
              <a:t>1</a:t>
            </a:r>
            <a:r>
              <a:rPr lang="en-US" dirty="0" smtClean="0"/>
              <a:t>=</a:t>
            </a:r>
            <a:r>
              <a:rPr lang="lt-LT" dirty="0" smtClean="0"/>
              <a:t> 1.7 </a:t>
            </a:r>
            <a:r>
              <a:rPr lang="en-US" dirty="0" smtClean="0"/>
              <a:t>V</a:t>
            </a:r>
          </a:p>
          <a:p>
            <a:pPr marL="0" indent="0">
              <a:buNone/>
            </a:pPr>
            <a:r>
              <a:rPr lang="en-US" dirty="0" smtClean="0"/>
              <a:t>U</a:t>
            </a:r>
            <a:r>
              <a:rPr lang="en-US" baseline="-25000" dirty="0" smtClean="0"/>
              <a:t>2</a:t>
            </a:r>
            <a:r>
              <a:rPr lang="en-US" dirty="0" smtClean="0"/>
              <a:t>=</a:t>
            </a:r>
            <a:r>
              <a:rPr lang="lt-LT" dirty="0" smtClean="0"/>
              <a:t> 2.5 </a:t>
            </a:r>
            <a:r>
              <a:rPr lang="en-US" dirty="0" smtClean="0"/>
              <a:t>V </a:t>
            </a:r>
            <a:endParaRPr lang="lt-LT" dirty="0" smtClean="0"/>
          </a:p>
          <a:p>
            <a:pPr marL="0" indent="0">
              <a:buNone/>
            </a:pPr>
            <a:r>
              <a:rPr lang="lt-LT" b="1" dirty="0" smtClean="0"/>
              <a:t>R</a:t>
            </a:r>
            <a:r>
              <a:rPr lang="en-US" b="1" dirty="0" smtClean="0"/>
              <a:t>=</a:t>
            </a:r>
            <a:r>
              <a:rPr lang="lt-LT" b="1" dirty="0" smtClean="0"/>
              <a:t>U/I</a:t>
            </a:r>
            <a:endParaRPr lang="en-US" b="1" dirty="0" smtClean="0"/>
          </a:p>
          <a:p>
            <a:pPr marL="0" indent="0">
              <a:buNone/>
            </a:pPr>
            <a:r>
              <a:rPr lang="lt-LT" dirty="0" smtClean="0"/>
              <a:t>Lemputės varža: </a:t>
            </a:r>
            <a:r>
              <a:rPr lang="en-US" dirty="0" smtClean="0"/>
              <a:t>R</a:t>
            </a:r>
            <a:r>
              <a:rPr lang="en-US" baseline="-25000" dirty="0" smtClean="0"/>
              <a:t>1</a:t>
            </a:r>
            <a:r>
              <a:rPr lang="en-US" dirty="0" smtClean="0"/>
              <a:t>=</a:t>
            </a:r>
            <a:r>
              <a:rPr lang="lt-LT" dirty="0" smtClean="0"/>
              <a:t> U</a:t>
            </a:r>
            <a:r>
              <a:rPr lang="lt-LT" baseline="-25000" dirty="0" smtClean="0"/>
              <a:t>1</a:t>
            </a:r>
            <a:r>
              <a:rPr lang="en-US" dirty="0" smtClean="0"/>
              <a:t>/</a:t>
            </a:r>
            <a:r>
              <a:rPr lang="lt-LT" dirty="0" smtClean="0"/>
              <a:t>I</a:t>
            </a:r>
            <a:r>
              <a:rPr lang="lt-LT" baseline="-25000" dirty="0" smtClean="0"/>
              <a:t>1</a:t>
            </a:r>
            <a:r>
              <a:rPr lang="lt-LT" dirty="0" smtClean="0"/>
              <a:t> </a:t>
            </a:r>
            <a:r>
              <a:rPr lang="en-US" dirty="0" smtClean="0"/>
              <a:t>=</a:t>
            </a:r>
            <a:r>
              <a:rPr lang="lt-LT" dirty="0" smtClean="0"/>
              <a:t>  24.3 </a:t>
            </a:r>
            <a:r>
              <a:rPr lang="el-GR" dirty="0" smtClean="0"/>
              <a:t>Ω</a:t>
            </a:r>
            <a:endParaRPr lang="en-US" dirty="0" smtClean="0"/>
          </a:p>
          <a:p>
            <a:pPr marL="0" indent="0">
              <a:buNone/>
            </a:pPr>
            <a:r>
              <a:rPr lang="lt-LT" dirty="0" err="1" smtClean="0"/>
              <a:t>Rezistoriaus</a:t>
            </a:r>
            <a:r>
              <a:rPr lang="lt-LT" dirty="0" smtClean="0"/>
              <a:t> varža: </a:t>
            </a:r>
            <a:r>
              <a:rPr lang="en-US" dirty="0" smtClean="0"/>
              <a:t>R</a:t>
            </a:r>
            <a:r>
              <a:rPr lang="en-US" baseline="-25000" dirty="0" smtClean="0"/>
              <a:t>2</a:t>
            </a:r>
            <a:r>
              <a:rPr lang="en-US" dirty="0" smtClean="0"/>
              <a:t>=</a:t>
            </a:r>
            <a:r>
              <a:rPr lang="lt-LT" dirty="0" smtClean="0"/>
              <a:t> U</a:t>
            </a:r>
            <a:r>
              <a:rPr lang="lt-LT" baseline="-25000" dirty="0" smtClean="0"/>
              <a:t>2</a:t>
            </a:r>
            <a:r>
              <a:rPr lang="en-US" dirty="0" smtClean="0"/>
              <a:t>/</a:t>
            </a:r>
            <a:r>
              <a:rPr lang="lt-LT" dirty="0" smtClean="0"/>
              <a:t> I</a:t>
            </a:r>
            <a:r>
              <a:rPr lang="lt-LT" baseline="-25000" dirty="0" smtClean="0"/>
              <a:t>2</a:t>
            </a:r>
            <a:r>
              <a:rPr lang="en-US" dirty="0" smtClean="0"/>
              <a:t>=</a:t>
            </a:r>
            <a:r>
              <a:rPr lang="lt-LT" dirty="0" smtClean="0"/>
              <a:t> 35.7  </a:t>
            </a:r>
            <a:r>
              <a:rPr lang="el-GR" dirty="0" smtClean="0"/>
              <a:t>Ω</a:t>
            </a:r>
            <a:r>
              <a:rPr lang="en-US" dirty="0" smtClean="0"/>
              <a:t> </a:t>
            </a:r>
            <a:endParaRPr lang="lt-LT" dirty="0" smtClean="0"/>
          </a:p>
          <a:p>
            <a:pPr marL="0" indent="0">
              <a:buNone/>
            </a:pPr>
            <a:r>
              <a:rPr lang="lt-LT" dirty="0" smtClean="0"/>
              <a:t>Bendra varža: R</a:t>
            </a:r>
            <a:r>
              <a:rPr lang="en-US" dirty="0" smtClean="0"/>
              <a:t> =</a:t>
            </a:r>
            <a:r>
              <a:rPr lang="lt-LT" dirty="0" smtClean="0"/>
              <a:t> 24.3 </a:t>
            </a:r>
            <a:r>
              <a:rPr lang="el-GR" dirty="0" smtClean="0"/>
              <a:t>Ω</a:t>
            </a:r>
            <a:r>
              <a:rPr lang="lt-LT" dirty="0" smtClean="0"/>
              <a:t>+ 35.7  </a:t>
            </a:r>
            <a:r>
              <a:rPr lang="el-GR" dirty="0" smtClean="0"/>
              <a:t>Ω</a:t>
            </a:r>
            <a:r>
              <a:rPr lang="en-US" dirty="0" smtClean="0"/>
              <a:t> =</a:t>
            </a:r>
            <a:r>
              <a:rPr lang="lt-LT" dirty="0" smtClean="0"/>
              <a:t>60</a:t>
            </a:r>
            <a:r>
              <a:rPr lang="el-GR" dirty="0" smtClean="0"/>
              <a:t> Ω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88331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Rezultatų lentelė</a:t>
            </a:r>
            <a:endParaRPr lang="lt-LT" b="1" dirty="0"/>
          </a:p>
        </p:txBody>
      </p:sp>
      <p:graphicFrame>
        <p:nvGraphicFramePr>
          <p:cNvPr id="8" name="Turinio vietos rezervavimo ženklas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3632140989"/>
              </p:ext>
            </p:extLst>
          </p:nvPr>
        </p:nvGraphicFramePr>
        <p:xfrm>
          <a:off x="301625" y="1527175"/>
          <a:ext cx="8504240" cy="3413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6060"/>
                <a:gridCol w="696515"/>
                <a:gridCol w="720858"/>
                <a:gridCol w="708687"/>
                <a:gridCol w="708687"/>
                <a:gridCol w="708686"/>
                <a:gridCol w="708687"/>
                <a:gridCol w="708687"/>
                <a:gridCol w="708686"/>
                <a:gridCol w="708687"/>
              </a:tblGrid>
              <a:tr h="987425">
                <a:tc rowSpan="2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lt-LT" dirty="0" smtClean="0"/>
                    </a:p>
                    <a:p>
                      <a:pPr algn="ctr"/>
                      <a:r>
                        <a:rPr lang="lt-LT" dirty="0" smtClean="0"/>
                        <a:t>Srovės stipris, A</a:t>
                      </a:r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lt-LT" dirty="0" smtClean="0"/>
                    </a:p>
                    <a:p>
                      <a:pPr algn="ctr"/>
                      <a:r>
                        <a:rPr lang="lt-LT" dirty="0" smtClean="0"/>
                        <a:t>Įtampa, V</a:t>
                      </a:r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lt-LT" dirty="0" smtClean="0"/>
                    </a:p>
                    <a:p>
                      <a:pPr algn="ctr"/>
                      <a:r>
                        <a:rPr lang="lt-LT" dirty="0" smtClean="0"/>
                        <a:t>Varža, </a:t>
                      </a:r>
                      <a:r>
                        <a:rPr lang="el-GR" dirty="0" smtClean="0"/>
                        <a:t>Ω</a:t>
                      </a:r>
                      <a:endParaRPr lang="lt-LT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</a:tr>
              <a:tr h="70674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I1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I2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I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U1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U2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U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R1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R2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R</a:t>
                      </a:r>
                      <a:endParaRPr lang="lt-LT" dirty="0"/>
                    </a:p>
                  </a:txBody>
                  <a:tcPr/>
                </a:tc>
              </a:tr>
              <a:tr h="573248">
                <a:tc>
                  <a:txBody>
                    <a:bodyPr/>
                    <a:lstStyle/>
                    <a:p>
                      <a:r>
                        <a:rPr lang="lt-LT" dirty="0" smtClean="0"/>
                        <a:t>Lemputė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24.3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</a:tr>
              <a:tr h="573248">
                <a:tc>
                  <a:txBody>
                    <a:bodyPr/>
                    <a:lstStyle/>
                    <a:p>
                      <a:r>
                        <a:rPr lang="lt-LT" dirty="0" err="1" smtClean="0"/>
                        <a:t>Rezistorius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2.5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35.7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</a:tr>
              <a:tr h="573248">
                <a:tc>
                  <a:txBody>
                    <a:bodyPr/>
                    <a:lstStyle/>
                    <a:p>
                      <a:r>
                        <a:rPr lang="lt-LT" dirty="0" smtClean="0"/>
                        <a:t>Bendra grandinė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0.07 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4.2 </a:t>
                      </a:r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lt-L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 smtClean="0"/>
                        <a:t>60</a:t>
                      </a:r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Tyrimo išvados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/>
              <a:t>Nuosekliai sujungtų laidininkų grandinės:</a:t>
            </a:r>
          </a:p>
          <a:p>
            <a:pPr>
              <a:buNone/>
            </a:pPr>
            <a:r>
              <a:rPr lang="lt-LT" dirty="0"/>
              <a:t>      1) elektros srovės </a:t>
            </a:r>
            <a:r>
              <a:rPr lang="lt-LT" dirty="0" smtClean="0"/>
              <a:t>stipris, kuris teka </a:t>
            </a:r>
            <a:r>
              <a:rPr lang="lt-LT" dirty="0"/>
              <a:t>visais grandinės prietaisais  - vienodas;</a:t>
            </a:r>
          </a:p>
          <a:p>
            <a:pPr>
              <a:buNone/>
            </a:pPr>
            <a:r>
              <a:rPr lang="lt-LT" dirty="0"/>
              <a:t>      2) visos grandinės  bendra </a:t>
            </a:r>
            <a:r>
              <a:rPr lang="lt-LT" dirty="0" smtClean="0"/>
              <a:t>įtampa yra </a:t>
            </a:r>
            <a:r>
              <a:rPr lang="lt-LT" dirty="0"/>
              <a:t>lygi atskirų grandinės prietaisų įtampų sumai;</a:t>
            </a:r>
          </a:p>
          <a:p>
            <a:pPr>
              <a:buNone/>
            </a:pPr>
            <a:r>
              <a:rPr lang="lt-LT" dirty="0"/>
              <a:t>       3) pilnutinė </a:t>
            </a:r>
            <a:r>
              <a:rPr lang="lt-LT" dirty="0" smtClean="0"/>
              <a:t>varža yra </a:t>
            </a:r>
            <a:r>
              <a:rPr lang="lt-LT" dirty="0"/>
              <a:t>lygi atskirų grandinės prietaisų varžų sumai.</a:t>
            </a:r>
          </a:p>
          <a:p>
            <a:endParaRPr lang="lt-LT" dirty="0" smtClean="0"/>
          </a:p>
          <a:p>
            <a:r>
              <a:rPr lang="lt-LT" dirty="0" smtClean="0"/>
              <a:t>Tyrimo išvados sutampa su hipoteze.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533400"/>
          </a:xfrm>
        </p:spPr>
        <p:txBody>
          <a:bodyPr>
            <a:normAutofit fontScale="90000"/>
          </a:bodyPr>
          <a:lstStyle/>
          <a:p>
            <a:r>
              <a:rPr lang="lt-LT" b="1" dirty="0" smtClean="0"/>
              <a:t>Praktinis pritaikymas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301752" y="1295400"/>
            <a:ext cx="8503920" cy="5181600"/>
          </a:xfrm>
        </p:spPr>
        <p:txBody>
          <a:bodyPr>
            <a:normAutofit/>
          </a:bodyPr>
          <a:lstStyle/>
          <a:p>
            <a:r>
              <a:rPr lang="lt-LT" sz="2400" dirty="0" smtClean="0"/>
              <a:t>Kalėdinėse girliandose lemputės jungiamos nuosekliai.</a:t>
            </a:r>
            <a:endParaRPr lang="en-US" sz="2400" dirty="0" smtClean="0"/>
          </a:p>
          <a:p>
            <a:pPr>
              <a:buNone/>
            </a:pPr>
            <a:endParaRPr lang="lt-LT" sz="2400" dirty="0" smtClean="0"/>
          </a:p>
          <a:p>
            <a:endParaRPr lang="lt-LT" sz="2400" dirty="0" smtClean="0"/>
          </a:p>
          <a:p>
            <a:endParaRPr lang="en-US" sz="2400" dirty="0" smtClean="0"/>
          </a:p>
          <a:p>
            <a:r>
              <a:rPr lang="lt-LT" sz="2400" dirty="0" smtClean="0"/>
              <a:t>Iš atskirų akumuliatorių sudaroma baterija. Sujungę šešis šaltinius po 2 V gausime 12 V elektrovarą, mašinose naudojamą akumuliatorių.</a:t>
            </a:r>
          </a:p>
          <a:p>
            <a:endParaRPr lang="lt-LT" sz="2400" dirty="0" smtClean="0"/>
          </a:p>
          <a:p>
            <a:endParaRPr lang="lt-LT" sz="2400" dirty="0" smtClean="0"/>
          </a:p>
          <a:p>
            <a:endParaRPr lang="lt-LT" sz="2400" dirty="0" smtClean="0"/>
          </a:p>
          <a:p>
            <a:r>
              <a:rPr lang="en-US" sz="2400" dirty="0" err="1" smtClean="0"/>
              <a:t>Padidinti</a:t>
            </a:r>
            <a:r>
              <a:rPr lang="lt-LT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grandin</a:t>
            </a:r>
            <a:r>
              <a:rPr lang="lt-LT" sz="2400" dirty="0" smtClean="0"/>
              <a:t>ės  varžą ir tuo pačiu sumažinti srovės stiprį elektros grandinėje.</a:t>
            </a:r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752600"/>
            <a:ext cx="1981200" cy="1322451"/>
          </a:xfrm>
          <a:prstGeom prst="rect">
            <a:avLst/>
          </a:prstGeom>
        </p:spPr>
      </p:pic>
      <p:pic>
        <p:nvPicPr>
          <p:cNvPr id="5" name="Paveikslėlis 4" descr="Vaizdo rezultatas pagal užklausą „akumuliatorius sandara“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86200"/>
            <a:ext cx="2846705" cy="164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lt-LT" sz="4400" dirty="0" smtClean="0"/>
              <a:t>Nuoseklusis laidininkų jungimas</a:t>
            </a:r>
          </a:p>
          <a:p>
            <a:pPr algn="ctr"/>
            <a:endParaRPr lang="lt-LT" sz="4400" dirty="0"/>
          </a:p>
        </p:txBody>
      </p:sp>
    </p:spTree>
    <p:extLst>
      <p:ext uri="{BB962C8B-B14F-4D97-AF65-F5344CB8AC3E}">
        <p14:creationId xmlns="" xmlns:p14="http://schemas.microsoft.com/office/powerpoint/2010/main" val="335679886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1. Kuris elektros srovės prietaisas jungiamas į grandinę nuosekliai?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533400" y="1981200"/>
            <a:ext cx="8229600" cy="4525963"/>
          </a:xfrm>
        </p:spPr>
        <p:txBody>
          <a:bodyPr/>
          <a:lstStyle/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Voltmetras 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Ampermetras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err="1" smtClean="0"/>
              <a:t>Ommetras</a:t>
            </a:r>
            <a:r>
              <a:rPr lang="lt-LT" dirty="0" smtClean="0"/>
              <a:t> 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66966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/>
              <a:t>2. F</a:t>
            </a:r>
            <a:r>
              <a:rPr lang="en-US" dirty="0" err="1" smtClean="0"/>
              <a:t>ormul</a:t>
            </a:r>
            <a:r>
              <a:rPr lang="lt-LT" dirty="0" smtClean="0"/>
              <a:t>ė taikoma apskaičiuojant nuosekliai sujungtą grandinę apibūdinančius dydžius?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 noRot="1" noChangeAspect="1" noMove="1" noResize="1" noEditPoints="1" noAdjustHandles="1" noChangeArrowheads="1" noChangeShapeType="1" noTextEdit="1"/>
          </p:cNvSpPr>
          <p:nvPr>
            <p:ph sz="quarter" idx="1"/>
          </p:nvPr>
        </p:nvSpPr>
        <p:spPr>
          <a:xfrm>
            <a:off x="838200" y="1865966"/>
            <a:ext cx="10515600" cy="4351338"/>
          </a:xfrm>
          <a:blipFill rotWithShape="0">
            <a:blip r:embed="rId2" cstate="print"/>
            <a:stretch>
              <a:fillRect/>
            </a:stretch>
          </a:blipFill>
        </p:spPr>
        <p:txBody>
          <a:bodyPr/>
          <a:lstStyle/>
          <a:p>
            <a:pPr>
              <a:buNone/>
            </a:pPr>
            <a:endParaRPr lang="lt-LT" dirty="0">
              <a:noFill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613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3. </a:t>
            </a:r>
            <a:r>
              <a:rPr lang="en-US" dirty="0" err="1" smtClean="0"/>
              <a:t>Kuriose</a:t>
            </a:r>
            <a:r>
              <a:rPr lang="en-US" dirty="0" smtClean="0"/>
              <a:t> </a:t>
            </a:r>
            <a:r>
              <a:rPr lang="en-US" dirty="0" err="1" smtClean="0"/>
              <a:t>grandin</a:t>
            </a:r>
            <a:r>
              <a:rPr lang="lt-LT" dirty="0" smtClean="0"/>
              <a:t>ė</a:t>
            </a:r>
            <a:r>
              <a:rPr lang="en-US" dirty="0" smtClean="0"/>
              <a:t>s </a:t>
            </a:r>
            <a:r>
              <a:rPr lang="en-US" dirty="0" err="1" smtClean="0"/>
              <a:t>schemose</a:t>
            </a:r>
            <a:r>
              <a:rPr lang="en-US" dirty="0" smtClean="0"/>
              <a:t> </a:t>
            </a:r>
            <a:r>
              <a:rPr lang="en-US" dirty="0" err="1" smtClean="0"/>
              <a:t>pavaizduotas</a:t>
            </a:r>
            <a:r>
              <a:rPr lang="en-US" dirty="0" smtClean="0"/>
              <a:t> </a:t>
            </a:r>
            <a:r>
              <a:rPr lang="en-US" dirty="0" err="1" smtClean="0"/>
              <a:t>nuoseklusis</a:t>
            </a:r>
            <a:r>
              <a:rPr lang="en-US" dirty="0" smtClean="0"/>
              <a:t> </a:t>
            </a:r>
            <a:r>
              <a:rPr lang="en-US" dirty="0" err="1" smtClean="0"/>
              <a:t>jungimas</a:t>
            </a:r>
            <a:r>
              <a:rPr lang="en-US" dirty="0" smtClean="0"/>
              <a:t>? </a:t>
            </a:r>
            <a:endParaRPr lang="lt-LT" dirty="0"/>
          </a:p>
        </p:txBody>
      </p:sp>
      <p:pic>
        <p:nvPicPr>
          <p:cNvPr id="2050" name="Picture 2" descr="http://ik.su.lt/%7Emariusbm/Elektra/teorija/paveiksliukai/4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63" y="2585162"/>
            <a:ext cx="2565413" cy="9850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aveikslėlis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0725" y="2585162"/>
            <a:ext cx="2583096" cy="133647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9963" y="4090603"/>
            <a:ext cx="3002831" cy="145630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68639" y="4235824"/>
            <a:ext cx="9581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1</a:t>
            </a:r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2 </a:t>
            </a:r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3 </a:t>
            </a:r>
          </a:p>
        </p:txBody>
      </p:sp>
    </p:spTree>
    <p:extLst>
      <p:ext uri="{BB962C8B-B14F-4D97-AF65-F5344CB8AC3E}">
        <p14:creationId xmlns="" xmlns:p14="http://schemas.microsoft.com/office/powerpoint/2010/main" val="82808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90600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/>
              <a:t>4.Kokia bendra grandinės dalies varža tarp taškų A ir B? </a:t>
            </a:r>
            <a:endParaRPr lang="lt-LT" dirty="0"/>
          </a:p>
        </p:txBody>
      </p:sp>
      <p:pic>
        <p:nvPicPr>
          <p:cNvPr id="14" name="Turinio vietos rezervavimo ženklas 1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208680" y="3237299"/>
            <a:ext cx="868755" cy="292634"/>
          </a:xfrm>
          <a:prstGeom prst="rect">
            <a:avLst/>
          </a:prstGeom>
        </p:spPr>
      </p:pic>
      <p:cxnSp>
        <p:nvCxnSpPr>
          <p:cNvPr id="5" name="Tiesioji jungtis 4"/>
          <p:cNvCxnSpPr/>
          <p:nvPr/>
        </p:nvCxnSpPr>
        <p:spPr>
          <a:xfrm flipV="1">
            <a:off x="1230406" y="2753286"/>
            <a:ext cx="1008530" cy="1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tačiakampis 5"/>
          <p:cNvSpPr/>
          <p:nvPr/>
        </p:nvSpPr>
        <p:spPr>
          <a:xfrm>
            <a:off x="2208680" y="2632261"/>
            <a:ext cx="857250" cy="2823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cxnSp>
        <p:nvCxnSpPr>
          <p:cNvPr id="8" name="Tiesioji jungtis 7"/>
          <p:cNvCxnSpPr>
            <a:stCxn id="6" idx="3"/>
          </p:cNvCxnSpPr>
          <p:nvPr/>
        </p:nvCxnSpPr>
        <p:spPr>
          <a:xfrm flipV="1">
            <a:off x="3065929" y="2763371"/>
            <a:ext cx="705971" cy="1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>
            <a:off x="3771900" y="2773456"/>
            <a:ext cx="0" cy="625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 flipH="1" flipV="1">
            <a:off x="3065929" y="3378574"/>
            <a:ext cx="705971" cy="10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aveikslėlis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26011" y="3842417"/>
            <a:ext cx="868755" cy="292634"/>
          </a:xfrm>
          <a:prstGeom prst="rect">
            <a:avLst/>
          </a:prstGeom>
        </p:spPr>
      </p:pic>
      <p:pic>
        <p:nvPicPr>
          <p:cNvPr id="16" name="Paveikslėlis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3429000"/>
            <a:ext cx="1015072" cy="18290"/>
          </a:xfrm>
          <a:prstGeom prst="rect">
            <a:avLst/>
          </a:prstGeom>
        </p:spPr>
      </p:pic>
      <p:pic>
        <p:nvPicPr>
          <p:cNvPr id="17" name="Paveikslėlis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30406" y="4015828"/>
            <a:ext cx="1015072" cy="18290"/>
          </a:xfrm>
          <a:prstGeom prst="rect">
            <a:avLst/>
          </a:prstGeom>
        </p:spPr>
      </p:pic>
      <p:pic>
        <p:nvPicPr>
          <p:cNvPr id="18" name="Paveikslėlis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5833" y="3384838"/>
            <a:ext cx="4573" cy="630991"/>
          </a:xfrm>
          <a:prstGeom prst="rect">
            <a:avLst/>
          </a:prstGeom>
        </p:spPr>
      </p:pic>
      <p:pic>
        <p:nvPicPr>
          <p:cNvPr id="19" name="Paveikslėlis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261" y="3407889"/>
            <a:ext cx="4573" cy="630991"/>
          </a:xfrm>
          <a:prstGeom prst="rect">
            <a:avLst/>
          </a:prstGeom>
        </p:spPr>
      </p:pic>
      <p:pic>
        <p:nvPicPr>
          <p:cNvPr id="20" name="Paveikslėlis 1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65929" y="4024973"/>
            <a:ext cx="708722" cy="18290"/>
          </a:xfrm>
          <a:prstGeom prst="rect">
            <a:avLst/>
          </a:prstGeom>
        </p:spPr>
      </p:pic>
      <p:sp>
        <p:nvSpPr>
          <p:cNvPr id="21" name="Ovalas 20"/>
          <p:cNvSpPr/>
          <p:nvPr/>
        </p:nvSpPr>
        <p:spPr>
          <a:xfrm>
            <a:off x="1221260" y="2733206"/>
            <a:ext cx="99914" cy="90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/>
          </a:p>
        </p:txBody>
      </p:sp>
      <p:pic>
        <p:nvPicPr>
          <p:cNvPr id="23" name="Paveikslėlis 2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62163" y="3993777"/>
            <a:ext cx="109738" cy="10059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8658" y="2726392"/>
            <a:ext cx="30255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50" dirty="0"/>
              <a:t>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74024" y="3955870"/>
            <a:ext cx="28238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50" dirty="0"/>
              <a:t>B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470897" y="2289361"/>
            <a:ext cx="69588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350" dirty="0"/>
              <a:t>5 </a:t>
            </a:r>
            <a:r>
              <a:rPr lang="el-GR" sz="1350" dirty="0"/>
              <a:t>Ω</a:t>
            </a:r>
            <a:endParaRPr lang="lt-LT" sz="1350" dirty="0"/>
          </a:p>
        </p:txBody>
      </p:sp>
      <p:pic>
        <p:nvPicPr>
          <p:cNvPr id="27" name="Paveikslėlis 2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29774" y="2960840"/>
            <a:ext cx="736156" cy="370364"/>
          </a:xfrm>
          <a:prstGeom prst="rect">
            <a:avLst/>
          </a:prstGeom>
        </p:spPr>
      </p:pic>
      <p:pic>
        <p:nvPicPr>
          <p:cNvPr id="28" name="Paveikslėlis 2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286000" y="4038600"/>
            <a:ext cx="736156" cy="37036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072904" y="2289362"/>
            <a:ext cx="31365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 10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15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25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1,7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</p:txBody>
      </p:sp>
    </p:spTree>
    <p:extLst>
      <p:ext uri="{BB962C8B-B14F-4D97-AF65-F5344CB8AC3E}">
        <p14:creationId xmlns="" xmlns:p14="http://schemas.microsoft.com/office/powerpoint/2010/main" val="121937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lt-LT" dirty="0" smtClean="0"/>
              <a:t>5. Nuo ko priklauso laidininko varža? 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Ilgio 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Laidininko skerspjūvio ploto 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Medžiagos iš kurios jis pagamintas</a:t>
            </a:r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Visi išvardinti variantai</a:t>
            </a:r>
          </a:p>
          <a:p>
            <a:pPr marL="385763" indent="-385763">
              <a:buFont typeface="+mj-lt"/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87208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3100" dirty="0" smtClean="0"/>
              <a:t>6. Eglutės girliandą sudaro 50 lempučių. Kiekvienos varža po 2</a:t>
            </a:r>
            <a:r>
              <a:rPr lang="el-GR" sz="3100" dirty="0" smtClean="0"/>
              <a:t>Ω</a:t>
            </a:r>
            <a:r>
              <a:rPr lang="lt-LT" sz="3100" dirty="0" smtClean="0"/>
              <a:t>. Kokia bendra eglutės girliandos varža? </a:t>
            </a:r>
            <a:endParaRPr lang="lt-LT" sz="31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28650" y="2428175"/>
            <a:ext cx="7886700" cy="1575687"/>
          </a:xfrm>
        </p:spPr>
        <p:txBody>
          <a:bodyPr>
            <a:normAutofit fontScale="92500" lnSpcReduction="20000"/>
          </a:bodyPr>
          <a:lstStyle/>
          <a:p>
            <a:pPr marL="385763" indent="-385763">
              <a:buFont typeface="+mj-lt"/>
              <a:buAutoNum type="alphaUcPeriod"/>
            </a:pPr>
            <a:r>
              <a:rPr lang="en-US" dirty="0" smtClean="0"/>
              <a:t>200</a:t>
            </a:r>
            <a:r>
              <a:rPr lang="el-GR" dirty="0" smtClean="0"/>
              <a:t>Ω</a:t>
            </a:r>
            <a:endParaRPr lang="lt-LT" dirty="0" smtClean="0"/>
          </a:p>
          <a:p>
            <a:pPr marL="385763" indent="-385763">
              <a:buFont typeface="+mj-lt"/>
              <a:buAutoNum type="alphaUcPeriod"/>
            </a:pPr>
            <a:r>
              <a:rPr lang="lt-LT" dirty="0" smtClean="0"/>
              <a:t>50 </a:t>
            </a:r>
            <a:r>
              <a:rPr lang="el-GR" dirty="0">
                <a:solidFill>
                  <a:prstClr val="black"/>
                </a:solidFill>
              </a:rPr>
              <a:t>Ω</a:t>
            </a:r>
            <a:endParaRPr lang="lt-LT" dirty="0" smtClean="0"/>
          </a:p>
          <a:p>
            <a:pPr marL="385763" indent="-385763">
              <a:buFont typeface="+mj-lt"/>
              <a:buAutoNum type="alphaUcPeriod"/>
            </a:pPr>
            <a:r>
              <a:rPr lang="en-US" dirty="0" smtClean="0">
                <a:solidFill>
                  <a:prstClr val="black"/>
                </a:solidFill>
              </a:rPr>
              <a:t>100</a:t>
            </a:r>
            <a:r>
              <a:rPr lang="el-GR" dirty="0" smtClean="0">
                <a:solidFill>
                  <a:prstClr val="black"/>
                </a:solidFill>
              </a:rPr>
              <a:t>Ω</a:t>
            </a:r>
            <a:endParaRPr lang="lt-LT" dirty="0" smtClean="0">
              <a:solidFill>
                <a:prstClr val="black"/>
              </a:solidFill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dirty="0" smtClean="0">
                <a:solidFill>
                  <a:prstClr val="black"/>
                </a:solidFill>
              </a:rPr>
              <a:t>150 </a:t>
            </a:r>
            <a:r>
              <a:rPr lang="lt-LT" dirty="0"/>
              <a:t> </a:t>
            </a:r>
            <a:r>
              <a:rPr lang="el-GR" dirty="0"/>
              <a:t>Ω</a:t>
            </a:r>
            <a:endParaRPr lang="lt-LT" i="1" dirty="0"/>
          </a:p>
          <a:p>
            <a:pPr marL="0" indent="0">
              <a:buNone/>
            </a:pPr>
            <a:endParaRPr lang="lt-LT" dirty="0" smtClean="0"/>
          </a:p>
        </p:txBody>
      </p:sp>
    </p:spTree>
    <p:extLst>
      <p:ext uri="{BB962C8B-B14F-4D97-AF65-F5344CB8AC3E}">
        <p14:creationId xmlns="" xmlns:p14="http://schemas.microsoft.com/office/powerpoint/2010/main" val="276150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7886700" cy="1268016"/>
          </a:xfrm>
        </p:spPr>
        <p:txBody>
          <a:bodyPr>
            <a:normAutofit fontScale="90000"/>
          </a:bodyPr>
          <a:lstStyle/>
          <a:p>
            <a:pPr lvl="0" algn="l"/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3100" dirty="0" smtClean="0"/>
              <a:t>7. </a:t>
            </a:r>
            <a:r>
              <a:rPr lang="lt-LT" sz="3100" dirty="0"/>
              <a:t>Š</a:t>
            </a:r>
            <a:r>
              <a:rPr lang="lt-LT" sz="3100" dirty="0" smtClean="0"/>
              <a:t>ioje </a:t>
            </a:r>
            <a:r>
              <a:rPr lang="lt-LT" sz="3100" dirty="0"/>
              <a:t>grandinėje voltmetras rodo 4 V, įtampa varžos R</a:t>
            </a:r>
            <a:r>
              <a:rPr lang="lt-LT" sz="3100" baseline="-25000" dirty="0"/>
              <a:t>1</a:t>
            </a:r>
            <a:r>
              <a:rPr lang="lt-LT" sz="3100" dirty="0"/>
              <a:t> gnybtuose lygi 1 V. Kam lygi varža </a:t>
            </a:r>
            <a:r>
              <a:rPr lang="lt-LT" sz="3100" i="1" dirty="0"/>
              <a:t>R</a:t>
            </a:r>
            <a:r>
              <a:rPr lang="lt-LT" sz="3100" i="1" baseline="-25000" dirty="0"/>
              <a:t>2</a:t>
            </a:r>
            <a:r>
              <a:rPr lang="lt-LT" sz="3100" i="1" dirty="0"/>
              <a:t> ?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8365" y="2375325"/>
            <a:ext cx="2913215" cy="31414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55241" y="2561665"/>
            <a:ext cx="18119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 4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i="1" dirty="0"/>
              <a:t> 6 </a:t>
            </a:r>
            <a:r>
              <a:rPr lang="el-GR" sz="2400" i="1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i="1" dirty="0"/>
              <a:t> 0,25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8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endParaRPr lang="lt-LT" sz="2400" dirty="0"/>
          </a:p>
        </p:txBody>
      </p:sp>
    </p:spTree>
    <p:extLst>
      <p:ext uri="{BB962C8B-B14F-4D97-AF65-F5344CB8AC3E}">
        <p14:creationId xmlns="" xmlns:p14="http://schemas.microsoft.com/office/powerpoint/2010/main" val="379619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758952"/>
          </a:xfrm>
        </p:spPr>
        <p:txBody>
          <a:bodyPr>
            <a:normAutofit fontScale="90000"/>
          </a:bodyPr>
          <a:lstStyle/>
          <a:p>
            <a:pPr algn="l"/>
            <a:r>
              <a:rPr lang="lt-LT" dirty="0" smtClean="0"/>
              <a:t>8. Koks yra įtampos dėsningumas nuoseklioje grandinėje? </a:t>
            </a:r>
            <a:endParaRPr lang="lt-LT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urinio vietos rezervavimo ženklas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lt-LT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lt-LT" dirty="0" smtClean="0"/>
              </a:p>
              <a:p>
                <a:pPr marL="385763" indent="-385763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lt-LT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marL="385763" indent="-385763">
                  <a:buFont typeface="+mj-lt"/>
                  <a:buAutoNum type="alphaUcPeriod"/>
                </a:pPr>
                <a:r>
                  <a:rPr lang="en-US" dirty="0" smtClean="0"/>
                  <a:t>IR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lt-LT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𝐼𝑅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lt-LT" dirty="0"/>
              </a:p>
            </p:txBody>
          </p:sp>
        </mc:Choice>
        <mc:Fallback>
          <p:sp>
            <p:nvSpPr>
              <p:cNvPr id="3" name="Turinio vietos rezervavimo ženklas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"/>
              </p:nvPr>
            </p:nvSpPr>
            <p:spPr>
              <a:blipFill rotWithShape="0">
                <a:blip r:embed="rId2" cstate="print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95962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515350" cy="994172"/>
          </a:xfrm>
        </p:spPr>
        <p:txBody>
          <a:bodyPr>
            <a:normAutofit fontScale="90000"/>
          </a:bodyPr>
          <a:lstStyle/>
          <a:p>
            <a:pPr lvl="0" algn="l"/>
            <a:r>
              <a:rPr lang="lt-LT" dirty="0" smtClean="0"/>
              <a:t>9. Šioje </a:t>
            </a:r>
            <a:r>
              <a:rPr lang="lt-LT" dirty="0"/>
              <a:t>grandinėje voltmetras rodo 4 V, o ampermetras 0,25 A. </a:t>
            </a:r>
            <a:r>
              <a:rPr lang="lt-LT" dirty="0" err="1" smtClean="0"/>
              <a:t>Rezistoriaus</a:t>
            </a:r>
            <a:r>
              <a:rPr lang="lt-LT" dirty="0" smtClean="0"/>
              <a:t> </a:t>
            </a:r>
            <a:r>
              <a:rPr lang="lt-LT" i="1" dirty="0"/>
              <a:t>R</a:t>
            </a:r>
            <a:r>
              <a:rPr lang="lt-LT" i="1" baseline="-25000" dirty="0"/>
              <a:t>2</a:t>
            </a:r>
            <a:r>
              <a:rPr lang="lt-LT" dirty="0"/>
              <a:t> varža yra:</a:t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pic>
        <p:nvPicPr>
          <p:cNvPr id="3" name="Paveikslėlis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2316" y="2723260"/>
            <a:ext cx="2860096" cy="268047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10786" y="3197038"/>
            <a:ext cx="29045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/>
              <a:t>1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 </a:t>
            </a:r>
            <a:r>
              <a:rPr lang="en-US" sz="2400" dirty="0" smtClean="0"/>
              <a:t>20</a:t>
            </a:r>
            <a:r>
              <a:rPr lang="lt-LT" sz="2400" dirty="0" smtClean="0"/>
              <a:t>  </a:t>
            </a:r>
            <a:r>
              <a:rPr lang="el-GR" sz="2400" dirty="0"/>
              <a:t>Ω</a:t>
            </a:r>
            <a:endParaRPr lang="lt-LT" sz="2400" i="1" dirty="0"/>
          </a:p>
          <a:p>
            <a:pPr marL="257175" indent="-257175">
              <a:buFont typeface="+mj-lt"/>
              <a:buAutoNum type="alphaUcPeriod"/>
            </a:pPr>
            <a:r>
              <a:rPr lang="lt-LT" sz="2400" dirty="0"/>
              <a:t>16  </a:t>
            </a:r>
            <a:r>
              <a:rPr lang="el-GR" sz="2400" dirty="0"/>
              <a:t>Ω</a:t>
            </a:r>
            <a:endParaRPr lang="lt-LT" sz="2400" dirty="0"/>
          </a:p>
          <a:p>
            <a:pPr marL="257175" indent="-257175">
              <a:buFont typeface="+mj-lt"/>
              <a:buAutoNum type="alphaUcPeriod"/>
            </a:pPr>
            <a:r>
              <a:rPr lang="lt-LT" sz="2400" i="1" dirty="0"/>
              <a:t> </a:t>
            </a:r>
            <a:r>
              <a:rPr lang="en-US" sz="2400" i="1" dirty="0" smtClean="0"/>
              <a:t>12</a:t>
            </a:r>
            <a:r>
              <a:rPr lang="lt-LT" sz="2400" dirty="0" smtClean="0"/>
              <a:t> </a:t>
            </a:r>
            <a:r>
              <a:rPr lang="el-GR" sz="2400" dirty="0"/>
              <a:t>Ω</a:t>
            </a:r>
            <a:endParaRPr lang="lt-LT" sz="2400" i="1" dirty="0"/>
          </a:p>
          <a:p>
            <a:endParaRPr lang="lt-LT" sz="2400" dirty="0"/>
          </a:p>
        </p:txBody>
      </p:sp>
    </p:spTree>
    <p:extLst>
      <p:ext uri="{BB962C8B-B14F-4D97-AF65-F5344CB8AC3E}">
        <p14:creationId xmlns="" xmlns:p14="http://schemas.microsoft.com/office/powerpoint/2010/main" val="83171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534400" cy="758952"/>
          </a:xfrm>
        </p:spPr>
        <p:txBody>
          <a:bodyPr>
            <a:normAutofit fontScale="90000"/>
          </a:bodyPr>
          <a:lstStyle/>
          <a:p>
            <a:pPr lvl="0" algn="l"/>
            <a:r>
              <a:rPr lang="lt-LT" dirty="0" smtClean="0"/>
              <a:t>10. Pagal </a:t>
            </a:r>
            <a:r>
              <a:rPr lang="lt-LT" dirty="0"/>
              <a:t>elektrinės grandinės schemą </a:t>
            </a:r>
            <a:r>
              <a:rPr lang="lt-LT" dirty="0" smtClean="0"/>
              <a:t>nustatyk</a:t>
            </a:r>
            <a:r>
              <a:rPr lang="lt-LT" dirty="0"/>
              <a:t>, kurio elektros imtuvo galų įtampa yra didžiausia</a:t>
            </a:r>
            <a:r>
              <a:rPr lang="lt-LT" b="1" dirty="0"/>
              <a:t>.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9354" y="2464249"/>
            <a:ext cx="3392355" cy="2564951"/>
          </a:xfrm>
          <a:prstGeom prst="rect">
            <a:avLst/>
          </a:prstGeom>
        </p:spPr>
      </p:pic>
      <p:sp>
        <p:nvSpPr>
          <p:cNvPr id="5" name="Stačiakampis 4"/>
          <p:cNvSpPr/>
          <p:nvPr/>
        </p:nvSpPr>
        <p:spPr>
          <a:xfrm>
            <a:off x="1735968" y="4666129"/>
            <a:ext cx="1079126" cy="3630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1350">
              <a:solidFill>
                <a:schemeClr val="bg1"/>
              </a:solidFill>
            </a:endParaRPr>
          </a:p>
        </p:txBody>
      </p:sp>
      <p:sp>
        <p:nvSpPr>
          <p:cNvPr id="6" name="Stačiakampis 5"/>
          <p:cNvSpPr/>
          <p:nvPr/>
        </p:nvSpPr>
        <p:spPr>
          <a:xfrm>
            <a:off x="4262717" y="2793923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lt-LT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imtuvo galų įtampa didžiausia.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lt-LT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imtuvo galų įtampa didžiausia.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>
              <a:buFont typeface="+mj-lt"/>
              <a:buAutoNum type="alphaUcPeriod"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lt-LT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imtuvo galų įtampa didžiausia</a:t>
            </a:r>
            <a:r>
              <a:rPr lang="lt-LT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9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4400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Testo</a:t>
            </a:r>
            <a:r>
              <a:rPr lang="en-US" b="1" dirty="0" smtClean="0"/>
              <a:t> </a:t>
            </a:r>
            <a:r>
              <a:rPr lang="en-US" b="1" dirty="0" err="1" smtClean="0"/>
              <a:t>atsakymai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685800" y="1447800"/>
            <a:ext cx="6781800" cy="48036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1.B</a:t>
            </a:r>
          </a:p>
          <a:p>
            <a:pPr>
              <a:buNone/>
            </a:pPr>
            <a:r>
              <a:rPr lang="en-US" dirty="0" smtClean="0"/>
              <a:t>2.A</a:t>
            </a:r>
          </a:p>
          <a:p>
            <a:pPr>
              <a:buNone/>
            </a:pPr>
            <a:r>
              <a:rPr lang="en-US" dirty="0" smtClean="0"/>
              <a:t>3.A</a:t>
            </a:r>
          </a:p>
          <a:p>
            <a:pPr>
              <a:buNone/>
            </a:pPr>
            <a:r>
              <a:rPr lang="en-US" dirty="0" smtClean="0"/>
              <a:t>4.A</a:t>
            </a:r>
          </a:p>
          <a:p>
            <a:pPr>
              <a:buNone/>
            </a:pPr>
            <a:r>
              <a:rPr lang="en-US" dirty="0" smtClean="0"/>
              <a:t>5.D</a:t>
            </a:r>
          </a:p>
          <a:p>
            <a:pPr>
              <a:buNone/>
            </a:pPr>
            <a:r>
              <a:rPr lang="en-US" dirty="0" smtClean="0"/>
              <a:t>6.C</a:t>
            </a:r>
          </a:p>
          <a:p>
            <a:pPr>
              <a:buNone/>
            </a:pPr>
            <a:r>
              <a:rPr lang="en-US" dirty="0" smtClean="0"/>
              <a:t>7.B</a:t>
            </a:r>
          </a:p>
          <a:p>
            <a:pPr>
              <a:buNone/>
            </a:pPr>
            <a:r>
              <a:rPr lang="en-US" dirty="0" smtClean="0"/>
              <a:t>8.B</a:t>
            </a:r>
          </a:p>
          <a:p>
            <a:pPr>
              <a:buNone/>
            </a:pPr>
            <a:r>
              <a:rPr lang="en-US" dirty="0" smtClean="0"/>
              <a:t>9.D</a:t>
            </a:r>
          </a:p>
          <a:p>
            <a:pPr>
              <a:buNone/>
            </a:pPr>
            <a:r>
              <a:rPr lang="en-US" dirty="0" smtClean="0"/>
              <a:t>10.C</a:t>
            </a:r>
          </a:p>
          <a:p>
            <a:pPr>
              <a:buNone/>
            </a:pPr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 dirty="0" smtClean="0"/>
              <a:t>Uždavinys</a:t>
            </a:r>
            <a:endParaRPr lang="lt-LT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Eglutės grandinę sudaro lemputės, kurių kiekvienos varža lygi 20 </a:t>
            </a:r>
            <a:r>
              <a:rPr lang="el-GR" sz="2800" dirty="0" smtClean="0"/>
              <a:t>Ω</a:t>
            </a:r>
            <a:r>
              <a:rPr lang="lt-LT" sz="2800" dirty="0" smtClean="0"/>
              <a:t>. Jos vartoja 0,3 A stiprio elektros srovę. Kiek tokių lempučių reikia nuosekliai sujungti girliandoje, kad ją būtų galima įjungti į 220 V įtampos tinklą?</a:t>
            </a:r>
            <a:endParaRPr lang="lt-LT" sz="2800" i="1" dirty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34010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Uždavinio sprendimas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lt-LT" sz="2800" dirty="0"/>
          </a:p>
          <a:p>
            <a:endParaRPr lang="lt-LT" baseline="-25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8383181"/>
              </p:ext>
            </p:extLst>
          </p:nvPr>
        </p:nvGraphicFramePr>
        <p:xfrm>
          <a:off x="1025652" y="1752600"/>
          <a:ext cx="7508748" cy="36576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53306"/>
                <a:gridCol w="2583655"/>
                <a:gridCol w="3471787"/>
              </a:tblGrid>
              <a:tr h="276695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1</a:t>
                      </a:r>
                      <a:r>
                        <a:rPr lang="lt-LT" b="1" dirty="0" smtClean="0"/>
                        <a:t>=20 </a:t>
                      </a:r>
                      <a:r>
                        <a:rPr lang="el-GR" sz="1800" b="1" dirty="0" smtClean="0"/>
                        <a:t>Ω</a:t>
                      </a:r>
                      <a:endParaRPr lang="lt-LT" sz="1800" b="1" dirty="0" smtClean="0"/>
                    </a:p>
                    <a:p>
                      <a:pPr marL="0" indent="0">
                        <a:buNone/>
                      </a:pPr>
                      <a:r>
                        <a:rPr lang="lt-LT" sz="1800" b="1" dirty="0" smtClean="0"/>
                        <a:t>I=0,3 A</a:t>
                      </a:r>
                    </a:p>
                    <a:p>
                      <a:pPr marL="0" indent="0">
                        <a:buNone/>
                      </a:pPr>
                      <a:r>
                        <a:rPr lang="lt-LT" sz="1800" b="1" dirty="0" smtClean="0"/>
                        <a:t>U=220 V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b="1" dirty="0" smtClean="0"/>
                        <a:t>U=IR</a:t>
                      </a:r>
                    </a:p>
                    <a:p>
                      <a:r>
                        <a:rPr lang="lt-LT" b="1" dirty="0" smtClean="0"/>
                        <a:t>R=nR</a:t>
                      </a:r>
                      <a:r>
                        <a:rPr lang="lt-LT" b="1" baseline="-25000" dirty="0" smtClean="0"/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baseline="0" dirty="0" smtClean="0"/>
                        <a:t>U=InR</a:t>
                      </a:r>
                      <a:r>
                        <a:rPr lang="lt-LT" b="1" baseline="-25000" dirty="0" smtClean="0"/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baseline="0" dirty="0" smtClean="0"/>
                        <a:t>n= U/IR</a:t>
                      </a:r>
                      <a:r>
                        <a:rPr lang="lt-LT" b="1" baseline="-25000" dirty="0" smtClean="0"/>
                        <a:t>1</a:t>
                      </a:r>
                    </a:p>
                    <a:p>
                      <a:endParaRPr lang="lt-LT" b="1" baseline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b="1" dirty="0" smtClean="0"/>
                        <a:t>n=220/0,3*20=36,66=</a:t>
                      </a:r>
                    </a:p>
                    <a:p>
                      <a:r>
                        <a:rPr lang="lt-LT" b="1" dirty="0" smtClean="0"/>
                        <a:t>=37 lemputės</a:t>
                      </a:r>
                      <a:endParaRPr lang="lt-LT" b="1" dirty="0"/>
                    </a:p>
                  </a:txBody>
                  <a:tcPr/>
                </a:tc>
              </a:tr>
              <a:tr h="890649">
                <a:tc>
                  <a:txBody>
                    <a:bodyPr/>
                    <a:lstStyle/>
                    <a:p>
                      <a:r>
                        <a:rPr lang="lt-LT" b="1" dirty="0" smtClean="0"/>
                        <a:t>n?</a:t>
                      </a:r>
                      <a:endParaRPr lang="lt-LT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24600" y="5486400"/>
            <a:ext cx="2481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Ats.: Reikės 37 lempučių.</a:t>
            </a:r>
            <a:endParaRPr lang="lt-LT" b="1" dirty="0"/>
          </a:p>
        </p:txBody>
      </p:sp>
    </p:spTree>
    <p:extLst>
      <p:ext uri="{BB962C8B-B14F-4D97-AF65-F5344CB8AC3E}">
        <p14:creationId xmlns="" xmlns:p14="http://schemas.microsoft.com/office/powerpoint/2010/main" val="50554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Uždavinys</a:t>
            </a:r>
            <a:endParaRPr lang="lt-LT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lt-LT" dirty="0" smtClean="0"/>
              <a:t>Į 100 V įtampos grandinę įjungta elektromagneto ritė. Kai prie jos nuosekliai buvo prijungtas reostatas, srovės stipris sumažęjo nuo 10 A iki 4 A. Kodėl? Kokia reostato varža?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24355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Uždavinio sprendimas</a:t>
            </a:r>
            <a:endParaRPr lang="lt-LT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714086307"/>
              </p:ext>
            </p:extLst>
          </p:nvPr>
        </p:nvGraphicFramePr>
        <p:xfrm>
          <a:off x="838199" y="1676400"/>
          <a:ext cx="7543800" cy="35052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514600"/>
                <a:gridCol w="2514600"/>
                <a:gridCol w="2514600"/>
              </a:tblGrid>
              <a:tr h="2738437">
                <a:tc>
                  <a:txBody>
                    <a:bodyPr/>
                    <a:lstStyle/>
                    <a:p>
                      <a:r>
                        <a:rPr lang="lt-LT" b="1" dirty="0" smtClean="0"/>
                        <a:t>U=100V</a:t>
                      </a:r>
                    </a:p>
                    <a:p>
                      <a:r>
                        <a:rPr lang="lt-LT" b="1" dirty="0" smtClean="0"/>
                        <a:t>I</a:t>
                      </a:r>
                      <a:r>
                        <a:rPr lang="lt-LT" b="1" baseline="-25000" dirty="0" smtClean="0"/>
                        <a:t>1</a:t>
                      </a:r>
                      <a:r>
                        <a:rPr lang="lt-LT" b="1" dirty="0" smtClean="0"/>
                        <a:t>=10A</a:t>
                      </a:r>
                    </a:p>
                    <a:p>
                      <a:r>
                        <a:rPr lang="lt-LT" b="1" dirty="0" smtClean="0"/>
                        <a:t>I</a:t>
                      </a:r>
                      <a:r>
                        <a:rPr lang="lt-LT" b="1" baseline="-25000" dirty="0" smtClean="0"/>
                        <a:t>2</a:t>
                      </a:r>
                      <a:r>
                        <a:rPr lang="lt-LT" b="1" dirty="0" smtClean="0"/>
                        <a:t>=4A</a:t>
                      </a:r>
                      <a:endParaRPr lang="lt-LT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1</a:t>
                      </a:r>
                      <a:r>
                        <a:rPr lang="lt-LT" b="1" dirty="0" smtClean="0"/>
                        <a:t>=U/I</a:t>
                      </a:r>
                      <a:r>
                        <a:rPr lang="lt-LT" b="1" baseline="-25000" dirty="0" smtClean="0"/>
                        <a:t>1</a:t>
                      </a:r>
                    </a:p>
                    <a:p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2</a:t>
                      </a:r>
                      <a:r>
                        <a:rPr lang="lt-LT" b="1" dirty="0" smtClean="0"/>
                        <a:t>=U/I</a:t>
                      </a:r>
                      <a:r>
                        <a:rPr lang="lt-LT" b="1" baseline="-25000" dirty="0" smtClean="0"/>
                        <a:t>2</a:t>
                      </a:r>
                    </a:p>
                    <a:p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3</a:t>
                      </a:r>
                      <a:r>
                        <a:rPr lang="lt-LT" b="1" dirty="0" smtClean="0"/>
                        <a:t>=R</a:t>
                      </a:r>
                      <a:r>
                        <a:rPr lang="lt-LT" b="1" baseline="-25000" dirty="0" smtClean="0"/>
                        <a:t>2</a:t>
                      </a:r>
                      <a:r>
                        <a:rPr lang="lt-LT" b="1" dirty="0" smtClean="0"/>
                        <a:t>-R</a:t>
                      </a:r>
                      <a:r>
                        <a:rPr lang="lt-LT" b="1" baseline="-25000" dirty="0" smtClean="0"/>
                        <a:t>1</a:t>
                      </a:r>
                    </a:p>
                    <a:p>
                      <a:endParaRPr lang="lt-LT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1</a:t>
                      </a:r>
                      <a:r>
                        <a:rPr lang="lt-LT" b="1" dirty="0" smtClean="0"/>
                        <a:t>=100/10=10</a:t>
                      </a:r>
                      <a:r>
                        <a:rPr lang="el-GR" sz="1800" b="1" dirty="0" smtClean="0"/>
                        <a:t>Ω</a:t>
                      </a:r>
                      <a:endParaRPr lang="lt-LT" sz="18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2</a:t>
                      </a:r>
                      <a:r>
                        <a:rPr lang="lt-LT" b="1" dirty="0" smtClean="0"/>
                        <a:t>=100/4=25</a:t>
                      </a:r>
                      <a:r>
                        <a:rPr lang="el-GR" sz="1800" b="1" dirty="0" smtClean="0"/>
                        <a:t>Ω</a:t>
                      </a:r>
                      <a:endParaRPr lang="lt-LT" sz="18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800" b="1" dirty="0" smtClean="0"/>
                        <a:t>25</a:t>
                      </a:r>
                      <a:r>
                        <a:rPr lang="el-GR" sz="1800" b="1" dirty="0" smtClean="0"/>
                        <a:t>Ω</a:t>
                      </a:r>
                      <a:r>
                        <a:rPr lang="lt-LT" sz="1800" b="1" dirty="0" smtClean="0"/>
                        <a:t> &gt; 10</a:t>
                      </a:r>
                      <a:r>
                        <a:rPr lang="el-GR" sz="1800" b="1" dirty="0" smtClean="0"/>
                        <a:t>Ω</a:t>
                      </a:r>
                      <a:endParaRPr lang="lt-LT" sz="1800" b="1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3</a:t>
                      </a:r>
                      <a:r>
                        <a:rPr lang="lt-LT" b="1" dirty="0" smtClean="0"/>
                        <a:t>=25-10=15</a:t>
                      </a:r>
                      <a:r>
                        <a:rPr lang="el-GR" sz="1800" b="1" dirty="0" smtClean="0"/>
                        <a:t>Ω</a:t>
                      </a:r>
                      <a:endParaRPr lang="lt-LT" sz="1800" b="1" dirty="0" smtClean="0"/>
                    </a:p>
                    <a:p>
                      <a:endParaRPr lang="lt-LT" b="1" dirty="0"/>
                    </a:p>
                  </a:txBody>
                  <a:tcPr/>
                </a:tc>
              </a:tr>
              <a:tr h="766763">
                <a:tc>
                  <a:txBody>
                    <a:bodyPr/>
                    <a:lstStyle/>
                    <a:p>
                      <a:r>
                        <a:rPr lang="lt-LT" b="1" dirty="0" smtClean="0"/>
                        <a:t>R</a:t>
                      </a:r>
                      <a:r>
                        <a:rPr lang="lt-LT" b="1" baseline="-25000" dirty="0" smtClean="0"/>
                        <a:t>3</a:t>
                      </a:r>
                      <a:r>
                        <a:rPr lang="lt-LT" b="1" dirty="0" smtClean="0"/>
                        <a:t>-?</a:t>
                      </a:r>
                      <a:endParaRPr lang="lt-LT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191000" y="5486400"/>
            <a:ext cx="449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 smtClean="0"/>
              <a:t>Ats.: Srovės stipris sumažėjo, nes padidėjo varža. Reostato varža yra lygi 15 </a:t>
            </a:r>
            <a:r>
              <a:rPr lang="el-GR" b="1" dirty="0" smtClean="0"/>
              <a:t>Ω</a:t>
            </a:r>
            <a:r>
              <a:rPr lang="lt-LT" b="1" dirty="0" smtClean="0"/>
              <a:t>.</a:t>
            </a:r>
            <a:endParaRPr lang="lt-LT" b="1" dirty="0"/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264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Naudota literatūra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2743199"/>
          </a:xfrm>
        </p:spPr>
        <p:txBody>
          <a:bodyPr>
            <a:normAutofit fontScale="85000" lnSpcReduction="20000"/>
          </a:bodyPr>
          <a:lstStyle/>
          <a:p>
            <a:r>
              <a:rPr lang="lt-LT" dirty="0" err="1" smtClean="0"/>
              <a:t>Z.Š;iavaitė</a:t>
            </a:r>
            <a:r>
              <a:rPr lang="lt-LT" dirty="0" smtClean="0"/>
              <a:t>, V. </a:t>
            </a:r>
            <a:r>
              <a:rPr lang="lt-LT" dirty="0" err="1" smtClean="0"/>
              <a:t>Valentinavičius</a:t>
            </a:r>
            <a:r>
              <a:rPr lang="lt-LT" dirty="0" smtClean="0"/>
              <a:t> „Fizika 9kl.“ </a:t>
            </a:r>
          </a:p>
          <a:p>
            <a:r>
              <a:rPr lang="lt-LT" dirty="0" err="1" smtClean="0"/>
              <a:t>R.Martynaitis</a:t>
            </a:r>
            <a:r>
              <a:rPr lang="lt-LT" dirty="0" smtClean="0"/>
              <a:t> „Fizikos </a:t>
            </a:r>
            <a:r>
              <a:rPr lang="lt-LT" dirty="0" err="1" smtClean="0"/>
              <a:t>laboratorinai</a:t>
            </a:r>
            <a:r>
              <a:rPr lang="lt-LT" dirty="0" smtClean="0"/>
              <a:t> darbai“ </a:t>
            </a:r>
          </a:p>
          <a:p>
            <a:r>
              <a:rPr lang="lt-LT" dirty="0" err="1" smtClean="0"/>
              <a:t>V.Mockus</a:t>
            </a:r>
            <a:r>
              <a:rPr lang="lt-LT" dirty="0" smtClean="0"/>
              <a:t> „Fizikos žinynas moksleiviams“ </a:t>
            </a:r>
          </a:p>
          <a:p>
            <a:r>
              <a:rPr lang="lt-LT" dirty="0">
                <a:hlinkClick r:id="rId2"/>
              </a:rPr>
              <a:t>http://ik.su.lt/~</a:t>
            </a:r>
            <a:r>
              <a:rPr lang="lt-LT" dirty="0" smtClean="0">
                <a:hlinkClick r:id="rId2"/>
              </a:rPr>
              <a:t>mariusbm/Elektra/teorija/laidininku_jungimo_budai.html</a:t>
            </a:r>
            <a:r>
              <a:rPr lang="lt-LT" dirty="0" smtClean="0"/>
              <a:t> </a:t>
            </a:r>
          </a:p>
          <a:p>
            <a:r>
              <a:rPr lang="lt-LT" dirty="0" smtClean="0">
                <a:hlinkClick r:id="rId3"/>
              </a:rPr>
              <a:t>https://www.google.lt/search?q=nuoseklus+laidininku+jungimas</a:t>
            </a:r>
            <a:endParaRPr lang="en-US" dirty="0" smtClean="0"/>
          </a:p>
          <a:p>
            <a:r>
              <a:rPr lang="lt-LT" dirty="0" smtClean="0"/>
              <a:t>http://testing.etest.lt/index.php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08036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iesto">
  <a:themeElements>
    <a:clrScheme name="Miest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Miest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est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741</TotalTime>
  <Words>949</Words>
  <Application>Microsoft Office PowerPoint</Application>
  <PresentationFormat>Demonstracija ekrane (4:3)</PresentationFormat>
  <Paragraphs>211</Paragraphs>
  <Slides>37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37</vt:i4>
      </vt:variant>
    </vt:vector>
  </HeadingPairs>
  <TitlesOfParts>
    <vt:vector size="38" baseType="lpstr">
      <vt:lpstr>Miesto</vt:lpstr>
      <vt:lpstr>      FIZIKOS TIRIAMASIS DARBAS PPT - 30  Nuosekliojo laidininkų jungimo tyrimas </vt:lpstr>
      <vt:lpstr>Turinys</vt:lpstr>
      <vt:lpstr>Tikslas </vt:lpstr>
      <vt:lpstr>Hipotezė</vt:lpstr>
      <vt:lpstr>Tyrimo atlikimo metodika</vt:lpstr>
      <vt:lpstr>Skaidrė 6</vt:lpstr>
      <vt:lpstr>Skaidrė 7</vt:lpstr>
      <vt:lpstr>Skaidrė 8</vt:lpstr>
      <vt:lpstr>Tyrimui atlikti naudojamos priemonės</vt:lpstr>
      <vt:lpstr>Tyrimo atlikimo eiga</vt:lpstr>
      <vt:lpstr>Sujungtos elektros grandinės schema</vt:lpstr>
      <vt:lpstr>Ampermetru išmatuojame srovės stiprį įvairiose grandinės dalyse</vt:lpstr>
      <vt:lpstr>Skaidrė 13</vt:lpstr>
      <vt:lpstr>Voltmetru išmatuojame bendrą ir atskirų prietaisų įtampas</vt:lpstr>
      <vt:lpstr>Skaidrė 15</vt:lpstr>
      <vt:lpstr>Skaidrė 16</vt:lpstr>
      <vt:lpstr>Apskaičiuojame bendrą ir atskirų prietaisų varžas</vt:lpstr>
      <vt:lpstr>Rezultatų lentelė</vt:lpstr>
      <vt:lpstr>Tyrimo išvados</vt:lpstr>
      <vt:lpstr>Praktinis pritaikymas</vt:lpstr>
      <vt:lpstr>Testas</vt:lpstr>
      <vt:lpstr>1. Kuris elektros srovės prietaisas jungiamas į grandinę nuosekliai? </vt:lpstr>
      <vt:lpstr>2. Formulė taikoma apskaičiuojant nuosekliai sujungtą grandinę apibūdinančius dydžius? </vt:lpstr>
      <vt:lpstr>3. Kuriose grandinės schemose pavaizduotas nuoseklusis jungimas? </vt:lpstr>
      <vt:lpstr>4.Kokia bendra grandinės dalies varža tarp taškų A ir B? </vt:lpstr>
      <vt:lpstr>5. Nuo ko priklauso laidininko varža? </vt:lpstr>
      <vt:lpstr>  6. Eglutės girliandą sudaro 50 lempučių. Kiekvienos varža po 2Ω. Kokia bendra eglutės girliandos varža? </vt:lpstr>
      <vt:lpstr>  7. Šioje grandinėje voltmetras rodo 4 V, įtampa varžos R1 gnybtuose lygi 1 V. Kam lygi varža R2 ? </vt:lpstr>
      <vt:lpstr>8. Koks yra įtampos dėsningumas nuoseklioje grandinėje? </vt:lpstr>
      <vt:lpstr>9. Šioje grandinėje voltmetras rodo 4 V, o ampermetras 0,25 A. Rezistoriaus R2 varža yra:  </vt:lpstr>
      <vt:lpstr>10. Pagal elektrinės grandinės schemą nustatyk, kurio elektros imtuvo galų įtampa yra didžiausia.</vt:lpstr>
      <vt:lpstr>Testo atsakymai</vt:lpstr>
      <vt:lpstr>Uždavinys</vt:lpstr>
      <vt:lpstr>Uždavinio sprendimas</vt:lpstr>
      <vt:lpstr>Uždavinys</vt:lpstr>
      <vt:lpstr>Uždavinio sprendimas</vt:lpstr>
      <vt:lpstr>Naudota literatūra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Tomas</dc:creator>
  <cp:lastModifiedBy>Dokumentai</cp:lastModifiedBy>
  <cp:revision>82</cp:revision>
  <dcterms:created xsi:type="dcterms:W3CDTF">2006-08-16T00:00:00Z</dcterms:created>
  <dcterms:modified xsi:type="dcterms:W3CDTF">2017-03-25T17:49:15Z</dcterms:modified>
</cp:coreProperties>
</file>