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2"/>
  </p:notesMasterIdLst>
  <p:handoutMasterIdLst>
    <p:handoutMasterId r:id="rId43"/>
  </p:handoutMasterIdLst>
  <p:sldIdLst>
    <p:sldId id="256" r:id="rId3"/>
    <p:sldId id="267" r:id="rId4"/>
    <p:sldId id="273" r:id="rId5"/>
    <p:sldId id="268" r:id="rId6"/>
    <p:sldId id="274" r:id="rId7"/>
    <p:sldId id="276" r:id="rId8"/>
    <p:sldId id="278" r:id="rId9"/>
    <p:sldId id="280" r:id="rId10"/>
    <p:sldId id="315" r:id="rId11"/>
    <p:sldId id="316" r:id="rId12"/>
    <p:sldId id="317" r:id="rId13"/>
    <p:sldId id="319" r:id="rId14"/>
    <p:sldId id="277" r:id="rId15"/>
    <p:sldId id="321" r:id="rId16"/>
    <p:sldId id="322" r:id="rId17"/>
    <p:sldId id="313" r:id="rId18"/>
    <p:sldId id="311" r:id="rId19"/>
    <p:sldId id="282" r:id="rId20"/>
    <p:sldId id="284" r:id="rId21"/>
    <p:sldId id="286" r:id="rId22"/>
    <p:sldId id="318" r:id="rId23"/>
    <p:sldId id="283" r:id="rId24"/>
    <p:sldId id="285" r:id="rId25"/>
    <p:sldId id="287" r:id="rId26"/>
    <p:sldId id="320" r:id="rId27"/>
    <p:sldId id="31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12" r:id="rId38"/>
    <p:sldId id="288" r:id="rId39"/>
    <p:sldId id="289" r:id="rId40"/>
    <p:sldId id="309" r:id="rId41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44" autoAdjust="0"/>
    <p:restoredTop sz="94660"/>
  </p:normalViewPr>
  <p:slideViewPr>
    <p:cSldViewPr showGuides="1">
      <p:cViewPr varScale="1">
        <p:scale>
          <a:sx n="80" d="100"/>
          <a:sy n="80" d="100"/>
        </p:scale>
        <p:origin x="60" y="60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3" name="Straight Connector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5" name="Straight Connector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C6F8EA-316C-41DE-B9A4-EDCC3A85ED9A}" type="datetimeFigureOut">
              <a:rPr lang="en-US"/>
              <a:pPr/>
              <a:t>4/5/2017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4/5/2017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22" name="Straight Connector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8" name="Pi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1" name="Straight Connector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3" name="Straight Connector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C6F8EA-316C-41DE-B9A4-EDCC3A85ED9A}" type="datetimeFigureOut">
              <a:rPr lang="en-US"/>
              <a:pPr/>
              <a:t>4/5/2017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4/5/2017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4/5/2017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4/5/2017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7" name="Straight Connector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4/5/2017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4/5/2017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4/5/2017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4/5/2017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Straight Connector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4/5/2017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16" name="Straight Connector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C2C6F8EA-316C-41DE-B9A4-EDCC3A85ED9A}" type="datetimeFigureOut">
              <a:rPr lang="en-US"/>
              <a:pPr/>
              <a:t>4/5/2017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4.xml"/><Relationship Id="rId7" Type="http://schemas.openxmlformats.org/officeDocument/2006/relationships/slide" Target="slide14.xml"/><Relationship Id="rId12" Type="http://schemas.openxmlformats.org/officeDocument/2006/relationships/slide" Target="slide3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21.xml"/><Relationship Id="rId5" Type="http://schemas.openxmlformats.org/officeDocument/2006/relationships/slide" Target="slide6.xml"/><Relationship Id="rId10" Type="http://schemas.openxmlformats.org/officeDocument/2006/relationships/slide" Target="slide25.xml"/><Relationship Id="rId4" Type="http://schemas.openxmlformats.org/officeDocument/2006/relationships/slide" Target="slide5.xml"/><Relationship Id="rId9" Type="http://schemas.openxmlformats.org/officeDocument/2006/relationships/slide" Target="slide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aZvYm9XPecI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" Target="slide19.xml"/><Relationship Id="rId7" Type="http://schemas.openxmlformats.org/officeDocument/2006/relationships/image" Target="../media/image2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9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image" Target="../media/image3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hyperlink" Target="https://lt.wikipedia.org/wiki/Stirlingo_variklis" TargetMode="External"/><Relationship Id="rId7" Type="http://schemas.openxmlformats.org/officeDocument/2006/relationships/hyperlink" Target="http://www.animatedengines.com/stirling.html" TargetMode="External"/><Relationship Id="rId2" Type="http://schemas.openxmlformats.org/officeDocument/2006/relationships/hyperlink" Target="https://www.google.lt/search?q=stirling+engine&amp;rlz=1C1EKKP_enBY724BY724&amp;espv=2&amp;source=lnms&amp;tbm=isch&amp;sa=X&amp;ved=0ahUKEwjrhbLNxYXTAhWIDCwKHRvyDeAQ_AUIBigB&amp;biw=1366&amp;bih=613#imgrc=SLN39LsJUJPV3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ethe.de/ins/cz/pro/hk/LT_Abaravicius.pdf" TargetMode="External"/><Relationship Id="rId5" Type="http://schemas.openxmlformats.org/officeDocument/2006/relationships/hyperlink" Target="https://lt.wikipedia.org/wiki/%C5%A0iluminis_variklis" TargetMode="External"/><Relationship Id="rId4" Type="http://schemas.openxmlformats.org/officeDocument/2006/relationships/hyperlink" Target="http://www.technologijos.lt/n/technologijos/automobiliai_ir_motociklai/S-12247/straipsnis/Stirlingo-variklis---nepelnytai-pamirsta-inzinerijos-klasika?-Video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90156" y="332656"/>
            <a:ext cx="8329031" cy="2680127"/>
          </a:xfrm>
        </p:spPr>
        <p:txBody>
          <a:bodyPr/>
          <a:lstStyle/>
          <a:p>
            <a:r>
              <a:rPr lang="lt-LT" sz="6600" dirty="0" err="1">
                <a:solidFill>
                  <a:schemeClr val="tx2"/>
                </a:solidFill>
              </a:rPr>
              <a:t>Stirlingo</a:t>
            </a:r>
            <a:r>
              <a:rPr lang="lt-LT" sz="6600" dirty="0"/>
              <a:t> </a:t>
            </a:r>
            <a:r>
              <a:rPr lang="lt-LT" sz="6600" dirty="0">
                <a:solidFill>
                  <a:schemeClr val="tx2"/>
                </a:solidFill>
              </a:rPr>
              <a:t>variklis</a:t>
            </a:r>
            <a:endParaRPr lang="en-US" sz="66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2383" y="4653136"/>
            <a:ext cx="7516442" cy="1116085"/>
          </a:xfrm>
        </p:spPr>
        <p:txBody>
          <a:bodyPr>
            <a:normAutofit/>
          </a:bodyPr>
          <a:lstStyle/>
          <a:p>
            <a:r>
              <a:rPr lang="lt-LT" sz="2000" b="1" dirty="0">
                <a:solidFill>
                  <a:schemeClr val="tx2"/>
                </a:solidFill>
              </a:rPr>
              <a:t>Parengė 1e klasės mokiniai Danielius </a:t>
            </a:r>
            <a:r>
              <a:rPr lang="lt-LT" sz="2000" b="1" dirty="0" err="1">
                <a:solidFill>
                  <a:schemeClr val="tx2"/>
                </a:solidFill>
              </a:rPr>
              <a:t>Lesun</a:t>
            </a:r>
            <a:r>
              <a:rPr lang="lt-LT" sz="2000" b="1" dirty="0">
                <a:solidFill>
                  <a:schemeClr val="tx2"/>
                </a:solidFill>
              </a:rPr>
              <a:t> ir </a:t>
            </a:r>
            <a:r>
              <a:rPr lang="lt-LT" sz="2000" b="1" dirty="0" err="1">
                <a:solidFill>
                  <a:schemeClr val="tx2"/>
                </a:solidFill>
              </a:rPr>
              <a:t>Uljana</a:t>
            </a:r>
            <a:r>
              <a:rPr lang="lt-LT" sz="2000" b="1" dirty="0">
                <a:solidFill>
                  <a:schemeClr val="tx2"/>
                </a:solidFill>
              </a:rPr>
              <a:t> </a:t>
            </a:r>
            <a:r>
              <a:rPr lang="lt-LT" sz="2000" b="1" dirty="0" err="1">
                <a:solidFill>
                  <a:schemeClr val="tx2"/>
                </a:solidFill>
              </a:rPr>
              <a:t>Nasonova</a:t>
            </a:r>
            <a:endParaRPr lang="lt-LT" sz="2000" b="1" dirty="0">
              <a:solidFill>
                <a:schemeClr val="tx2"/>
              </a:solidFill>
            </a:endParaRPr>
          </a:p>
          <a:p>
            <a:r>
              <a:rPr lang="lt-LT" sz="2000" b="1" dirty="0">
                <a:solidFill>
                  <a:schemeClr val="tx2"/>
                </a:solidFill>
              </a:rPr>
              <a:t>Fizikos mokytoja metodininkė Vida </a:t>
            </a:r>
            <a:r>
              <a:rPr lang="lt-LT" sz="2000" b="1" dirty="0" err="1">
                <a:solidFill>
                  <a:schemeClr val="tx2"/>
                </a:solidFill>
              </a:rPr>
              <a:t>Minkevičienė</a:t>
            </a:r>
            <a:r>
              <a:rPr lang="lt-LT" sz="2000" b="1" dirty="0">
                <a:solidFill>
                  <a:schemeClr val="tx2"/>
                </a:solidFill>
              </a:rPr>
              <a:t> 2017 metai</a:t>
            </a:r>
            <a:endParaRPr lang="en-US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93435" y="-315416"/>
            <a:ext cx="9782801" cy="1239837"/>
          </a:xfrm>
        </p:spPr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Turinys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638028" y="1124744"/>
            <a:ext cx="9782801" cy="5472608"/>
          </a:xfrm>
        </p:spPr>
        <p:txBody>
          <a:bodyPr>
            <a:normAutofit lnSpcReduction="10000"/>
          </a:bodyPr>
          <a:lstStyle/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lt-LT" sz="2400" b="1" dirty="0">
                <a:solidFill>
                  <a:srgbClr val="FF0000"/>
                </a:solidFill>
                <a:hlinkClick r:id="rId2" action="ppaction://hlinksldjump"/>
              </a:rPr>
              <a:t>Robertas </a:t>
            </a:r>
            <a:r>
              <a:rPr lang="lt-LT" sz="2400" b="1" dirty="0" err="1">
                <a:solidFill>
                  <a:srgbClr val="FF0000"/>
                </a:solidFill>
                <a:hlinkClick r:id="rId2" action="ppaction://hlinksldjump"/>
              </a:rPr>
              <a:t>Stirlingas</a:t>
            </a:r>
            <a:endParaRPr lang="lt-LT" sz="2400" b="1" dirty="0">
              <a:solidFill>
                <a:srgbClr val="FF0000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lt-LT" sz="2400" b="1" dirty="0">
                <a:solidFill>
                  <a:srgbClr val="FF0000"/>
                </a:solidFill>
                <a:hlinkClick r:id="rId3" action="ppaction://hlinksldjump"/>
              </a:rPr>
              <a:t>Šiluminis varikis ir jo rūšys</a:t>
            </a:r>
            <a:endParaRPr lang="lt-LT" sz="2400" b="1" dirty="0">
              <a:solidFill>
                <a:srgbClr val="FF0000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lt-LT" sz="2400" b="1" dirty="0" err="1">
                <a:solidFill>
                  <a:srgbClr val="FF0000"/>
                </a:solidFill>
                <a:hlinkClick r:id="rId4" action="ppaction://hlinksldjump"/>
              </a:rPr>
              <a:t>Stirlingo</a:t>
            </a:r>
            <a:r>
              <a:rPr lang="lt-LT" sz="2400" b="1" dirty="0">
                <a:solidFill>
                  <a:srgbClr val="FF0000"/>
                </a:solidFill>
                <a:hlinkClick r:id="rId4" action="ppaction://hlinksldjump"/>
              </a:rPr>
              <a:t> variklio istorija</a:t>
            </a:r>
            <a:endParaRPr lang="lt-LT" sz="2400" b="1" dirty="0">
              <a:solidFill>
                <a:srgbClr val="FF0000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lt-LT" sz="2400" b="1" dirty="0">
                <a:solidFill>
                  <a:srgbClr val="FF0000"/>
                </a:solidFill>
                <a:hlinkClick r:id="rId5" action="ppaction://hlinksldjump"/>
              </a:rPr>
              <a:t>Veikimo principas</a:t>
            </a:r>
            <a:endParaRPr lang="lt-LT" sz="2400" b="1" dirty="0">
              <a:solidFill>
                <a:srgbClr val="FF0000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lt-LT" sz="2400" b="1" dirty="0">
                <a:solidFill>
                  <a:srgbClr val="FF0000"/>
                </a:solidFill>
                <a:hlinkClick r:id="rId6" action="ppaction://hlinksldjump"/>
              </a:rPr>
              <a:t>Stirlingo variklio veikimo taktai</a:t>
            </a:r>
            <a:endParaRPr lang="lt-LT" sz="2400" b="1" dirty="0">
              <a:solidFill>
                <a:srgbClr val="FF0000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lt-LT" sz="2400" b="1" dirty="0" smtClean="0">
                <a:solidFill>
                  <a:srgbClr val="FF0000"/>
                </a:solidFill>
                <a:hlinkClick r:id="rId7" action="ppaction://hlinksldjump"/>
              </a:rPr>
              <a:t>Privalumai, trūkumai</a:t>
            </a:r>
            <a:endParaRPr lang="lt-LT" sz="2400" b="1" dirty="0">
              <a:solidFill>
                <a:srgbClr val="FF0000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lt-LT" sz="2400" b="1" dirty="0">
                <a:solidFill>
                  <a:srgbClr val="FF0000"/>
                </a:solidFill>
                <a:hlinkClick r:id="rId8" action="ppaction://hlinksldjump"/>
              </a:rPr>
              <a:t>Pritaikymas buityje</a:t>
            </a:r>
            <a:endParaRPr lang="lt-LT" sz="2400" b="1" dirty="0">
              <a:solidFill>
                <a:srgbClr val="FF0000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lt-LT" sz="2400" b="1" dirty="0">
                <a:solidFill>
                  <a:srgbClr val="FF0000"/>
                </a:solidFill>
                <a:hlinkClick r:id="rId9" action="ppaction://hlinksldjump"/>
              </a:rPr>
              <a:t>Uždaviniai</a:t>
            </a:r>
            <a:endParaRPr lang="lt-LT" sz="2400" b="1" dirty="0">
              <a:solidFill>
                <a:srgbClr val="FF0000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lt-LT" sz="2400" b="1" dirty="0">
                <a:solidFill>
                  <a:srgbClr val="FF0000"/>
                </a:solidFill>
                <a:hlinkClick r:id="rId10" action="ppaction://hlinksldjump"/>
              </a:rPr>
              <a:t>Testas</a:t>
            </a:r>
            <a:endParaRPr lang="lt-LT" sz="2400" b="1" dirty="0">
              <a:solidFill>
                <a:srgbClr val="FF0000"/>
              </a:solidFill>
              <a:hlinkClick r:id="rId11" action="ppaction://hlinksldjump"/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lt-LT" sz="2400" b="1" dirty="0">
                <a:solidFill>
                  <a:srgbClr val="FF0000"/>
                </a:solidFill>
                <a:hlinkClick r:id="rId11" action="ppaction://hlinksldjump"/>
              </a:rPr>
              <a:t>Uždavinių sprendimas</a:t>
            </a:r>
            <a:endParaRPr lang="lt-LT" sz="2400" b="1" dirty="0">
              <a:solidFill>
                <a:srgbClr val="FF0000"/>
              </a:solidFill>
            </a:endParaRP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lt-LT" sz="2400" b="1" dirty="0">
                <a:solidFill>
                  <a:srgbClr val="FF0000"/>
                </a:solidFill>
                <a:hlinkClick r:id="rId12" action="ppaction://hlinksldjump"/>
              </a:rPr>
              <a:t>Literatūra</a:t>
            </a:r>
            <a:endParaRPr lang="lt-LT" sz="2400" b="1" dirty="0">
              <a:solidFill>
                <a:srgbClr val="FF0000"/>
              </a:solidFill>
            </a:endParaRPr>
          </a:p>
          <a:p>
            <a:endParaRPr lang="lt-LT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10436" y="1772816"/>
            <a:ext cx="5184576" cy="41530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</a:rPr>
              <a:t>Robertas </a:t>
            </a:r>
            <a:r>
              <a:rPr lang="lt-LT" dirty="0" err="1">
                <a:solidFill>
                  <a:schemeClr val="tx2"/>
                </a:solidFill>
              </a:rPr>
              <a:t>Stirlingas</a:t>
            </a:r>
            <a:r>
              <a:rPr lang="lt-LT" dirty="0">
                <a:solidFill>
                  <a:schemeClr val="tx2"/>
                </a:solidFill>
              </a:rPr>
              <a:t> (1790-1878) – Škotas, žinomas kaip </a:t>
            </a:r>
            <a:r>
              <a:rPr lang="lt-LT" dirty="0" err="1">
                <a:solidFill>
                  <a:schemeClr val="tx2"/>
                </a:solidFill>
              </a:rPr>
              <a:t>Stirlingo</a:t>
            </a:r>
            <a:r>
              <a:rPr lang="lt-LT" dirty="0">
                <a:solidFill>
                  <a:schemeClr val="tx2"/>
                </a:solidFill>
              </a:rPr>
              <a:t> </a:t>
            </a:r>
            <a:r>
              <a:rPr lang="lt-LT" dirty="0" smtClean="0">
                <a:solidFill>
                  <a:schemeClr val="tx2"/>
                </a:solidFill>
              </a:rPr>
              <a:t>variklio, </a:t>
            </a:r>
            <a:r>
              <a:rPr lang="lt-LT" dirty="0">
                <a:solidFill>
                  <a:schemeClr val="tx2"/>
                </a:solidFill>
              </a:rPr>
              <a:t>kurį išrado 1816 metais, </a:t>
            </a:r>
            <a:r>
              <a:rPr lang="lt-LT" dirty="0" smtClean="0">
                <a:solidFill>
                  <a:schemeClr val="tx2"/>
                </a:solidFill>
              </a:rPr>
              <a:t>pamokslaudamas </a:t>
            </a:r>
            <a:r>
              <a:rPr lang="lt-LT" dirty="0">
                <a:solidFill>
                  <a:schemeClr val="tx2"/>
                </a:solidFill>
              </a:rPr>
              <a:t>vienoje iš Škotijos </a:t>
            </a:r>
            <a:r>
              <a:rPr lang="lt-LT" dirty="0" smtClean="0">
                <a:solidFill>
                  <a:schemeClr val="tx2"/>
                </a:solidFill>
              </a:rPr>
              <a:t>bažnyčių, išradėjas. </a:t>
            </a:r>
            <a:endParaRPr lang="lt-LT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8194" name="Picture 2" descr="Vaizdo rezultatas pagal užklausą „robert stirling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932" y="767124"/>
            <a:ext cx="4004450" cy="522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93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Šiluminis variklis ir jų rūšys</a:t>
            </a: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3892" y="1556792"/>
            <a:ext cx="10225135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</a:rPr>
              <a:t>Šiluminiu varikliu vadinama mašina, kuri vidinę energiją verčia </a:t>
            </a:r>
            <a:r>
              <a:rPr lang="lt-LT" dirty="0" smtClean="0">
                <a:solidFill>
                  <a:schemeClr val="tx2"/>
                </a:solidFill>
              </a:rPr>
              <a:t>mechanine energija.</a:t>
            </a:r>
            <a:endParaRPr lang="lt-LT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</a:rPr>
              <a:t/>
            </a:r>
            <a:br>
              <a:rPr lang="lt-LT" dirty="0">
                <a:solidFill>
                  <a:schemeClr val="tx2"/>
                </a:solidFill>
              </a:rPr>
            </a:br>
            <a:r>
              <a:rPr lang="lt-LT" dirty="0">
                <a:solidFill>
                  <a:schemeClr val="tx2"/>
                </a:solidFill>
              </a:rPr>
              <a:t>Šiluminių variklių rūšys: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lt-LT" smtClean="0">
                <a:solidFill>
                  <a:schemeClr val="tx2"/>
                </a:solidFill>
              </a:rPr>
              <a:t>Garo varikliai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lt-LT" smtClean="0">
                <a:solidFill>
                  <a:schemeClr val="tx2"/>
                </a:solidFill>
              </a:rPr>
              <a:t>Vidaus </a:t>
            </a:r>
            <a:r>
              <a:rPr lang="lt-LT" dirty="0">
                <a:solidFill>
                  <a:schemeClr val="tx2"/>
                </a:solidFill>
              </a:rPr>
              <a:t>degimo varikliai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2"/>
                </a:solidFill>
              </a:rPr>
              <a:t>Dyzeliniai varikliai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lt-LT" dirty="0" smtClean="0">
                <a:solidFill>
                  <a:schemeClr val="tx2"/>
                </a:solidFill>
              </a:rPr>
              <a:t>Dujų ir garo turbinos</a:t>
            </a:r>
            <a:endParaRPr lang="lt-LT" dirty="0">
              <a:solidFill>
                <a:schemeClr val="tx2"/>
              </a:solidFill>
            </a:endParaRP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2"/>
                </a:solidFill>
              </a:rPr>
              <a:t>Reaktyviniai varikliai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15362" name="Picture 2" descr="Vaizdo rezultatas pagal užklausą „siluminiai varikliai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492" y="2741298"/>
            <a:ext cx="3312368" cy="248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19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Stirlingo</a:t>
            </a:r>
            <a:r>
              <a:rPr lang="lt-LT" sz="4400" dirty="0"/>
              <a:t> </a:t>
            </a:r>
            <a:r>
              <a:rPr lang="lt-LT" sz="4400" dirty="0">
                <a:solidFill>
                  <a:schemeClr val="tx2"/>
                </a:solidFill>
              </a:rPr>
              <a:t>variklio</a:t>
            </a:r>
            <a:r>
              <a:rPr lang="lt-LT" sz="4400" dirty="0"/>
              <a:t> </a:t>
            </a:r>
            <a:r>
              <a:rPr lang="lt-LT" sz="4400" dirty="0">
                <a:solidFill>
                  <a:schemeClr val="tx2"/>
                </a:solidFill>
              </a:rPr>
              <a:t>istorija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1032" name="Picture 8" descr="Vaizdo rezultatas pagal užklausą „stirling engine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503" y="3789040"/>
            <a:ext cx="4824536" cy="291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1884" y="980728"/>
            <a:ext cx="9785235" cy="4499038"/>
          </a:xfrm>
        </p:spPr>
        <p:txBody>
          <a:bodyPr/>
          <a:lstStyle/>
          <a:p>
            <a:pPr marL="0" indent="0">
              <a:buNone/>
            </a:pPr>
            <a:endParaRPr lang="lt-LT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lt-LT" dirty="0" smtClean="0">
                <a:solidFill>
                  <a:schemeClr val="tx2"/>
                </a:solidFill>
              </a:rPr>
              <a:t>Šį </a:t>
            </a:r>
            <a:r>
              <a:rPr lang="lt-LT" dirty="0">
                <a:solidFill>
                  <a:schemeClr val="tx2"/>
                </a:solidFill>
              </a:rPr>
              <a:t>variklį išrado ir užpatentavo škotas </a:t>
            </a:r>
            <a:r>
              <a:rPr lang="lt-LT" dirty="0" err="1">
                <a:solidFill>
                  <a:schemeClr val="tx2"/>
                </a:solidFill>
              </a:rPr>
              <a:t>Robert</a:t>
            </a:r>
            <a:r>
              <a:rPr lang="lt-LT" dirty="0">
                <a:solidFill>
                  <a:schemeClr val="tx2"/>
                </a:solidFill>
              </a:rPr>
              <a:t> </a:t>
            </a:r>
            <a:r>
              <a:rPr lang="lt-LT" dirty="0" err="1">
                <a:solidFill>
                  <a:schemeClr val="tx2"/>
                </a:solidFill>
              </a:rPr>
              <a:t>Stirling</a:t>
            </a:r>
            <a:r>
              <a:rPr lang="lt-LT" dirty="0">
                <a:solidFill>
                  <a:schemeClr val="tx2"/>
                </a:solidFill>
              </a:rPr>
              <a:t> 1816 metais, tikėdamasis, jog įtaisas taps sėkmingu konkurentu garo varikliui, tačiau iki pat šiandien jis naudojamas itin retai. Anglimi varomi </a:t>
            </a:r>
            <a:r>
              <a:rPr lang="lt-LT" dirty="0" err="1">
                <a:solidFill>
                  <a:schemeClr val="tx2"/>
                </a:solidFill>
              </a:rPr>
              <a:t>stirlingo</a:t>
            </a:r>
            <a:r>
              <a:rPr lang="lt-LT" dirty="0">
                <a:solidFill>
                  <a:schemeClr val="tx2"/>
                </a:solidFill>
              </a:rPr>
              <a:t> varikliai greitai paplito kasyklose ir traukinių stotyse</a:t>
            </a:r>
            <a:r>
              <a:rPr lang="lt-LT" dirty="0" smtClean="0">
                <a:solidFill>
                  <a:schemeClr val="tx2"/>
                </a:solidFill>
              </a:rPr>
              <a:t>.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1248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916" y="-199369"/>
            <a:ext cx="9782801" cy="1239837"/>
          </a:xfrm>
        </p:spPr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Veikimo principas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5" name="WP_20170329_15_46_01_Pro">
            <a:hlinkClick r:id="" action="ppaction://media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0076" y="1249678"/>
            <a:ext cx="6699250" cy="3770312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45940" y="5229200"/>
            <a:ext cx="9782801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 smtClean="0">
                <a:solidFill>
                  <a:schemeClr val="tx2"/>
                </a:solidFill>
              </a:rPr>
              <a:t>Nuoroda į video </a:t>
            </a:r>
            <a:r>
              <a:rPr lang="lt-LT" sz="2000" dirty="0">
                <a:solidFill>
                  <a:schemeClr val="tx2"/>
                </a:solidFill>
              </a:rPr>
              <a:t>- </a:t>
            </a:r>
            <a:r>
              <a:rPr lang="lt-LT" sz="2000" dirty="0">
                <a:solidFill>
                  <a:schemeClr val="tx2"/>
                </a:solidFill>
                <a:hlinkClick r:id="rId4"/>
              </a:rPr>
              <a:t>https://www.youtube.com/watch?v=aZvYm9XPecI</a:t>
            </a:r>
            <a:endParaRPr lang="lt-LT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34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 err="1">
                <a:solidFill>
                  <a:schemeClr val="tx2"/>
                </a:solidFill>
              </a:rPr>
              <a:t>Stirlingo</a:t>
            </a:r>
            <a:r>
              <a:rPr lang="lt-LT" sz="4400" dirty="0">
                <a:solidFill>
                  <a:schemeClr val="tx2"/>
                </a:solidFill>
              </a:rPr>
              <a:t> variklio savybės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1924" y="1700808"/>
            <a:ext cx="5904656" cy="4824536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</a:rPr>
              <a:t>Variklis dirba nuo žvakutės ar spiritinės lemputės liepsnos, nuo pakišto karštos kavos puodelio, o atšalęs ir atitinkamai sureguliuotas – netgi nuo delno </a:t>
            </a:r>
            <a:r>
              <a:rPr lang="lt-LT" dirty="0" smtClean="0">
                <a:solidFill>
                  <a:schemeClr val="tx2"/>
                </a:solidFill>
              </a:rPr>
              <a:t>šilumos. Jį </a:t>
            </a:r>
            <a:r>
              <a:rPr lang="lt-LT" dirty="0">
                <a:solidFill>
                  <a:schemeClr val="tx2"/>
                </a:solidFill>
              </a:rPr>
              <a:t>stebint iš 50 – 70 cm atstumo keletą minučių, veikia raminančiai, o kai kuriuos, netgi migdančiai, dažnai juntama iliuzija, kad netoliese yra kažkokia būtybė.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676" y="1886226"/>
            <a:ext cx="2528695" cy="3077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219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859" y="363805"/>
            <a:ext cx="9782801" cy="1239837"/>
          </a:xfrm>
        </p:spPr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Veikimo taktai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4532" y="2492896"/>
            <a:ext cx="4079216" cy="3999890"/>
          </a:xfrm>
        </p:spPr>
        <p:txBody>
          <a:bodyPr/>
          <a:lstStyle/>
          <a:p>
            <a:r>
              <a:rPr lang="lt-LT" dirty="0">
                <a:solidFill>
                  <a:schemeClr val="tx2"/>
                </a:solidFill>
              </a:rPr>
              <a:t>1-as taktas</a:t>
            </a:r>
          </a:p>
          <a:p>
            <a:r>
              <a:rPr lang="lt-LT" dirty="0">
                <a:solidFill>
                  <a:schemeClr val="tx2"/>
                </a:solidFill>
              </a:rPr>
              <a:t>2-as taktas</a:t>
            </a:r>
          </a:p>
          <a:p>
            <a:r>
              <a:rPr lang="lt-LT" dirty="0">
                <a:solidFill>
                  <a:schemeClr val="tx2"/>
                </a:solidFill>
              </a:rPr>
              <a:t>3-as taktas</a:t>
            </a:r>
          </a:p>
          <a:p>
            <a:r>
              <a:rPr lang="lt-LT" dirty="0">
                <a:solidFill>
                  <a:schemeClr val="tx2"/>
                </a:solidFill>
              </a:rPr>
              <a:t>4-as taktas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9220" name="Picture 4" descr="Vaizdo rezultatas pagal užklausą „stirling engine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88" y="2492896"/>
            <a:ext cx="3802018" cy="158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88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1-as taktas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972" y="2852936"/>
            <a:ext cx="5077039" cy="3103240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</a:rPr>
              <a:t>Kaitinant orą karštesnėje cilindro dalyje jis plečiasi, todėl stūmoklis juda pirmyn.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8" name="Picture 2" descr="Stirling, expan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100" y="2132856"/>
            <a:ext cx="4321662" cy="259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36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2-as taktas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833" y="2780928"/>
            <a:ext cx="5509087" cy="3607296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</a:rPr>
              <a:t>Dujos pasiekia didžiausia tūrį. Didžioji dalis dujų yra vis dar karštojoje cilindro dalyje. Suslegiamas šaltas oras.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7" name="Picture 2" descr="Stirling, transf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920" y="2133458"/>
            <a:ext cx="4177647" cy="2506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31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3-as taktas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5485" y="2636912"/>
            <a:ext cx="5437079" cy="3247256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</a:rPr>
              <a:t>Beveik visos dujos patenka į šaltąją pusę. Dujų mainai stumia stūmoklį į vidų.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7" name="Picture 4" descr="Stirling, contra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564" y="2060848"/>
            <a:ext cx="4139832" cy="248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46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4-as taktas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0084" y="2708920"/>
            <a:ext cx="5509087" cy="3175248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solidFill>
                  <a:schemeClr val="tx2"/>
                </a:solidFill>
              </a:rPr>
              <a:t>Dujos pasiekia minimalaus tūrio būseną. Ciklas kartojasi; jos vėl plečiasi karštajame cilindre, </a:t>
            </a:r>
            <a:r>
              <a:rPr lang="lt-LT" dirty="0" smtClean="0">
                <a:solidFill>
                  <a:schemeClr val="tx2"/>
                </a:solidFill>
              </a:rPr>
              <a:t>kuriame </a:t>
            </a:r>
            <a:r>
              <a:rPr lang="lt-LT" dirty="0">
                <a:solidFill>
                  <a:schemeClr val="tx2"/>
                </a:solidFill>
              </a:rPr>
              <a:t>yra kaitinamas išorinio energijos šaltinio</a:t>
            </a:r>
            <a:r>
              <a:rPr lang="lt-LT" dirty="0"/>
              <a:t>.</a:t>
            </a:r>
          </a:p>
          <a:p>
            <a:pPr marL="0" indent="0">
              <a:buNone/>
            </a:pPr>
            <a:endParaRPr lang="lt-LT" dirty="0">
              <a:solidFill>
                <a:schemeClr val="tx2"/>
              </a:solidFill>
            </a:endParaRPr>
          </a:p>
        </p:txBody>
      </p:sp>
      <p:pic>
        <p:nvPicPr>
          <p:cNvPr id="6" name="Picture 2" descr="Stirling, transf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556" y="2348880"/>
            <a:ext cx="4320479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32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Variklių pavyzdžiai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4092" y="4761578"/>
            <a:ext cx="8162145" cy="1410622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sp>
        <p:nvSpPr>
          <p:cNvPr id="4" name="AutoShape 2" descr="Vaizdo rezultatas pagal užklausą „stirling engine“"/>
          <p:cNvSpPr>
            <a:spLocks noChangeAspect="1" noChangeArrowheads="1"/>
          </p:cNvSpPr>
          <p:nvPr/>
        </p:nvSpPr>
        <p:spPr bwMode="auto">
          <a:xfrm>
            <a:off x="5241028" y="1916831"/>
            <a:ext cx="1005785" cy="166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5" name="AutoShape 4" descr="Vaizdo rezultatas pagal užklausą „stirling engine“"/>
          <p:cNvSpPr>
            <a:spLocks noChangeAspect="1" noChangeArrowheads="1"/>
          </p:cNvSpPr>
          <p:nvPr/>
        </p:nvSpPr>
        <p:spPr bwMode="auto">
          <a:xfrm>
            <a:off x="5942013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44" y="1677552"/>
            <a:ext cx="2143125" cy="2143125"/>
          </a:xfrm>
          <a:prstGeom prst="rect">
            <a:avLst/>
          </a:prstGeom>
        </p:spPr>
      </p:pic>
      <p:pic>
        <p:nvPicPr>
          <p:cNvPr id="1030" name="Picture 6" descr="Vaizdo rezultatas pagal užklausą „stirling engine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940" y="1662335"/>
            <a:ext cx="2441575" cy="3228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aizdo rezultatas pagal užklausą „stirling engine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217" y="1628800"/>
            <a:ext cx="3333551" cy="249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Vaizdo rezultatas pagal užklausą „stirling engine“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028" y="4365104"/>
            <a:ext cx="2699319" cy="202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775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Privalumai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2061964" y="2420888"/>
            <a:ext cx="9782801" cy="457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lt-LT" dirty="0">
                <a:solidFill>
                  <a:schemeClr val="tx2"/>
                </a:solidFill>
              </a:rPr>
              <a:t>Šis variklis pasižymi dideliu naudingumo koeficientu.</a:t>
            </a:r>
          </a:p>
          <a:p>
            <a:pPr marL="342900" indent="-342900">
              <a:buAutoNum type="arabicParenR"/>
            </a:pPr>
            <a:r>
              <a:rPr lang="lt-LT" dirty="0">
                <a:solidFill>
                  <a:schemeClr val="tx2"/>
                </a:solidFill>
              </a:rPr>
              <a:t>Neteršia, ar kitaip neįtakoja gamtos.</a:t>
            </a:r>
          </a:p>
          <a:p>
            <a:pPr marL="342900" indent="-342900">
              <a:buAutoNum type="arabicParenR"/>
            </a:pPr>
            <a:r>
              <a:rPr lang="lt-LT" dirty="0">
                <a:solidFill>
                  <a:schemeClr val="tx2"/>
                </a:solidFill>
              </a:rPr>
              <a:t>Mažina energijos nuostolius, didina energijos pasisavinimo efektyvumą.</a:t>
            </a:r>
          </a:p>
          <a:p>
            <a:pPr marL="342900" indent="-342900">
              <a:buAutoNum type="arabicParenR"/>
            </a:pPr>
            <a:r>
              <a:rPr lang="lt-LT" dirty="0">
                <a:solidFill>
                  <a:schemeClr val="tx2"/>
                </a:solidFill>
              </a:rPr>
              <a:t>Šilumą varikliui gali teikti tiek degusis kuras, tiek atsinaujinantys energijos šaltiniai.</a:t>
            </a:r>
          </a:p>
          <a:p>
            <a:pPr marL="342900" indent="-342900">
              <a:buAutoNum type="arabicParenR"/>
            </a:pPr>
            <a:endParaRPr lang="lt-LT" dirty="0"/>
          </a:p>
          <a:p>
            <a:pPr marL="342900" indent="-342900">
              <a:buAutoNum type="arabicParenR"/>
            </a:pPr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sp>
        <p:nvSpPr>
          <p:cNvPr id="3" name="Pliusas 2"/>
          <p:cNvSpPr/>
          <p:nvPr/>
        </p:nvSpPr>
        <p:spPr>
          <a:xfrm>
            <a:off x="2277988" y="260648"/>
            <a:ext cx="1800200" cy="1800200"/>
          </a:xfrm>
          <a:prstGeom prst="mathPlus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5939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 smtClean="0">
                <a:solidFill>
                  <a:schemeClr val="tx2"/>
                </a:solidFill>
              </a:rPr>
              <a:t>Trūkumai</a:t>
            </a:r>
            <a:endParaRPr lang="lt-LT" sz="4400" dirty="0">
              <a:solidFill>
                <a:schemeClr val="tx2"/>
              </a:solidFill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1974711" y="2492896"/>
            <a:ext cx="9510014" cy="2182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lt-LT" dirty="0">
                <a:solidFill>
                  <a:schemeClr val="tx2"/>
                </a:solidFill>
              </a:rPr>
              <a:t>Varikliui reikalingas išorinis šilumos </a:t>
            </a:r>
            <a:r>
              <a:rPr lang="lt-LT" dirty="0" smtClean="0">
                <a:solidFill>
                  <a:schemeClr val="tx2"/>
                </a:solidFill>
              </a:rPr>
              <a:t>šaltinis.</a:t>
            </a:r>
          </a:p>
          <a:p>
            <a:pPr marL="514350" indent="-514350">
              <a:buFont typeface="+mj-lt"/>
              <a:buAutoNum type="arabicParenR"/>
            </a:pPr>
            <a:r>
              <a:rPr lang="lt-LT" dirty="0" smtClean="0">
                <a:solidFill>
                  <a:schemeClr val="tx2"/>
                </a:solidFill>
              </a:rPr>
              <a:t>Pasižymi </a:t>
            </a:r>
            <a:r>
              <a:rPr lang="lt-LT" dirty="0">
                <a:solidFill>
                  <a:schemeClr val="tx2"/>
                </a:solidFill>
              </a:rPr>
              <a:t>didele </a:t>
            </a:r>
            <a:r>
              <a:rPr lang="lt-LT" dirty="0" smtClean="0">
                <a:solidFill>
                  <a:schemeClr val="tx2"/>
                </a:solidFill>
              </a:rPr>
              <a:t>inercija. </a:t>
            </a:r>
          </a:p>
          <a:p>
            <a:pPr marL="514350" indent="-514350">
              <a:buFont typeface="+mj-lt"/>
              <a:buAutoNum type="arabicParenR"/>
            </a:pPr>
            <a:r>
              <a:rPr lang="lt-LT" dirty="0" smtClean="0">
                <a:solidFill>
                  <a:schemeClr val="tx2"/>
                </a:solidFill>
              </a:rPr>
              <a:t>Tokiam </a:t>
            </a:r>
            <a:r>
              <a:rPr lang="lt-LT" dirty="0">
                <a:solidFill>
                  <a:schemeClr val="tx2"/>
                </a:solidFill>
              </a:rPr>
              <a:t>įrenginiui reikia </a:t>
            </a:r>
            <a:r>
              <a:rPr lang="lt-LT" dirty="0" smtClean="0">
                <a:solidFill>
                  <a:schemeClr val="tx2"/>
                </a:solidFill>
              </a:rPr>
              <a:t>įšilti.</a:t>
            </a:r>
          </a:p>
          <a:p>
            <a:pPr marL="514350" indent="-514350">
              <a:buFont typeface="+mj-lt"/>
              <a:buAutoNum type="arabicParenR"/>
            </a:pPr>
            <a:r>
              <a:rPr lang="lt-LT" dirty="0" smtClean="0">
                <a:solidFill>
                  <a:schemeClr val="tx2"/>
                </a:solidFill>
              </a:rPr>
              <a:t>Išvystomos </a:t>
            </a:r>
            <a:r>
              <a:rPr lang="lt-LT" dirty="0">
                <a:solidFill>
                  <a:schemeClr val="tx2"/>
                </a:solidFill>
              </a:rPr>
              <a:t>galios </a:t>
            </a:r>
            <a:r>
              <a:rPr lang="lt-LT" dirty="0" smtClean="0">
                <a:solidFill>
                  <a:schemeClr val="tx2"/>
                </a:solidFill>
              </a:rPr>
              <a:t>negalima </a:t>
            </a:r>
            <a:r>
              <a:rPr lang="lt-LT" dirty="0">
                <a:solidFill>
                  <a:schemeClr val="tx2"/>
                </a:solidFill>
              </a:rPr>
              <a:t>greitai keisti.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sp>
        <p:nvSpPr>
          <p:cNvPr id="3" name="Minusas 2"/>
          <p:cNvSpPr/>
          <p:nvPr/>
        </p:nvSpPr>
        <p:spPr>
          <a:xfrm>
            <a:off x="2061964" y="260648"/>
            <a:ext cx="1944216" cy="1701899"/>
          </a:xfrm>
          <a:prstGeom prst="mathMinus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6993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Pritaikymas buityje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73932" y="1684476"/>
            <a:ext cx="9782801" cy="45720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lt-LT" dirty="0" err="1">
                <a:solidFill>
                  <a:schemeClr val="tx2"/>
                </a:solidFill>
              </a:rPr>
              <a:t>Stirlingo</a:t>
            </a:r>
            <a:r>
              <a:rPr lang="lt-LT" dirty="0">
                <a:solidFill>
                  <a:schemeClr val="tx2"/>
                </a:solidFill>
              </a:rPr>
              <a:t> variklį sukant pasyviai, jis virsta labai veiksmingu šalčio generatoriumi. Ši savybė išnaudojama šaldytuvams ir oro kondicionieriams gaminti. </a:t>
            </a:r>
            <a:endParaRPr lang="lt-LT" dirty="0" smtClean="0">
              <a:solidFill>
                <a:schemeClr val="tx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lt-LT" dirty="0" smtClean="0">
                <a:solidFill>
                  <a:schemeClr val="tx2"/>
                </a:solidFill>
              </a:rPr>
              <a:t>Jį </a:t>
            </a:r>
            <a:r>
              <a:rPr lang="lt-LT" dirty="0">
                <a:solidFill>
                  <a:schemeClr val="tx2"/>
                </a:solidFill>
              </a:rPr>
              <a:t>galima pritaikyti bet kuriuose prietaisuose, kuriuose yra ritminis sukimasis, elementariausias pavyzdys </a:t>
            </a:r>
            <a:r>
              <a:rPr lang="lt-LT" dirty="0" smtClean="0">
                <a:solidFill>
                  <a:schemeClr val="tx2"/>
                </a:solidFill>
              </a:rPr>
              <a:t>– plaktuvas.</a:t>
            </a:r>
            <a:endParaRPr lang="lt-LT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lt-LT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16386" name="Picture 2" descr="Vaizdo rezultatas pagal užklausą „kondicionieriai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058" y="4437112"/>
            <a:ext cx="3346549" cy="1700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Vaizdo rezultatas pagal užklausą „saldytuvai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548" y="4039076"/>
            <a:ext cx="2115801" cy="232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91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Uždaviniai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3436" y="1782763"/>
            <a:ext cx="9782801" cy="457200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10246" name="Picture 6" descr="Vaizdo rezultatas pagal užklausą „fizika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020" y="1782763"/>
            <a:ext cx="5544616" cy="469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74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1 uždavinys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9978" y="1844824"/>
            <a:ext cx="9782801" cy="5148064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36 kW </a:t>
            </a:r>
            <a:r>
              <a:rPr lang="lt-LT" dirty="0">
                <a:solidFill>
                  <a:schemeClr val="tx2">
                    <a:lumMod val="95000"/>
                    <a:lumOff val="5000"/>
                  </a:schemeClr>
                </a:solidFill>
              </a:rPr>
              <a:t>galios vidaus degimo variklis, dirbdamas </a:t>
            </a:r>
            <a:r>
              <a:rPr lang="lt-LT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1 h</a:t>
            </a:r>
            <a:r>
              <a:rPr lang="lt-LT" dirty="0">
                <a:solidFill>
                  <a:schemeClr val="tx2">
                    <a:lumMod val="95000"/>
                    <a:lumOff val="5000"/>
                  </a:schemeClr>
                </a:solidFill>
              </a:rPr>
              <a:t>, sunaudojo </a:t>
            </a:r>
            <a:r>
              <a:rPr lang="lt-LT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14 </a:t>
            </a:r>
            <a:r>
              <a:rPr lang="lt-LT" dirty="0">
                <a:solidFill>
                  <a:schemeClr val="tx2">
                    <a:lumMod val="95000"/>
                    <a:lumOff val="5000"/>
                  </a:schemeClr>
                </a:solidFill>
              </a:rPr>
              <a:t>kg </a:t>
            </a:r>
            <a:r>
              <a:rPr lang="lt-LT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žibalo, žibalo </a:t>
            </a:r>
            <a:r>
              <a:rPr lang="lt-LT" dirty="0">
                <a:solidFill>
                  <a:schemeClr val="tx2"/>
                </a:solidFill>
              </a:rPr>
              <a:t>q =</a:t>
            </a:r>
            <a:r>
              <a:rPr lang="lt-LT" dirty="0" smtClean="0">
                <a:solidFill>
                  <a:schemeClr val="tx2"/>
                </a:solidFill>
              </a:rPr>
              <a:t>46*10</a:t>
            </a:r>
            <a:r>
              <a:rPr lang="lt-LT" baseline="30000" dirty="0" smtClean="0">
                <a:solidFill>
                  <a:schemeClr val="tx2"/>
                </a:solidFill>
              </a:rPr>
              <a:t>6 </a:t>
            </a:r>
            <a:r>
              <a:rPr lang="lt-LT" dirty="0" smtClean="0">
                <a:solidFill>
                  <a:schemeClr val="tx2"/>
                </a:solidFill>
              </a:rPr>
              <a:t>J/kg</a:t>
            </a:r>
            <a:r>
              <a:rPr lang="lt-LT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. </a:t>
            </a:r>
            <a:r>
              <a:rPr lang="lt-LT" dirty="0">
                <a:solidFill>
                  <a:schemeClr val="tx2">
                    <a:lumMod val="95000"/>
                    <a:lumOff val="5000"/>
                  </a:schemeClr>
                </a:solidFill>
              </a:rPr>
              <a:t>Apskaičiuokite variklio naudingumo </a:t>
            </a:r>
            <a:r>
              <a:rPr lang="lt-LT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koeficientą. </a:t>
            </a:r>
            <a:endParaRPr lang="lt-LT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lt-LT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effectLst>
                  <a:outerShdw blurRad="50800" dir="5400000" algn="ctr" rotWithShape="0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Turinys</a:t>
            </a:r>
            <a:endParaRPr lang="lt-LT" sz="2800" dirty="0">
              <a:effectLst>
                <a:outerShdw blurRad="50800" dir="5400000" algn="ctr" rotWithShape="0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9532794" y="5210036"/>
            <a:ext cx="2098996" cy="52322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3" action="ppaction://hlinksldjump"/>
              </a:rPr>
              <a:t>Sprendimas</a:t>
            </a:r>
            <a:endParaRPr lang="lt-LT" sz="2800" dirty="0"/>
          </a:p>
        </p:txBody>
      </p:sp>
      <p:pic>
        <p:nvPicPr>
          <p:cNvPr id="2050" name="Picture 2" descr="Vaizdo rezultatas pagal užklausą „galvojimas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709" y="3645024"/>
            <a:ext cx="3380253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30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2 uždavinys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1924" y="2060848"/>
            <a:ext cx="10070833" cy="4932040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solidFill>
                  <a:schemeClr val="tx2">
                    <a:lumMod val="95000"/>
                    <a:lumOff val="5000"/>
                  </a:schemeClr>
                </a:solidFill>
              </a:rPr>
              <a:t>Traktoriaus variklio galia </a:t>
            </a:r>
            <a:r>
              <a:rPr lang="lt-LT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81 kW</a:t>
            </a:r>
            <a:r>
              <a:rPr lang="lt-LT" dirty="0">
                <a:solidFill>
                  <a:schemeClr val="tx2">
                    <a:lumMod val="95000"/>
                    <a:lumOff val="5000"/>
                  </a:schemeClr>
                </a:solidFill>
              </a:rPr>
              <a:t>, naudingumo koeficientas </a:t>
            </a:r>
            <a:r>
              <a:rPr lang="lt-LT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- 25</a:t>
            </a:r>
            <a:r>
              <a:rPr lang="lt-LT" dirty="0">
                <a:solidFill>
                  <a:schemeClr val="tx2">
                    <a:lumMod val="95000"/>
                    <a:lumOff val="5000"/>
                  </a:schemeClr>
                </a:solidFill>
              </a:rPr>
              <a:t>%. Kiek dyzelinių degalų šis traktorius sudegina per </a:t>
            </a:r>
            <a:r>
              <a:rPr lang="lt-LT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1 h? Dyzelinių degalų </a:t>
            </a:r>
            <a:r>
              <a:rPr lang="lt-LT" dirty="0">
                <a:solidFill>
                  <a:schemeClr val="tx2"/>
                </a:solidFill>
              </a:rPr>
              <a:t>q = </a:t>
            </a:r>
            <a:r>
              <a:rPr lang="lt-LT" dirty="0" smtClean="0">
                <a:solidFill>
                  <a:schemeClr val="tx2"/>
                </a:solidFill>
              </a:rPr>
              <a:t>4,2*10</a:t>
            </a:r>
            <a:r>
              <a:rPr lang="lt-LT" baseline="30000" dirty="0" smtClean="0">
                <a:solidFill>
                  <a:schemeClr val="tx2"/>
                </a:solidFill>
              </a:rPr>
              <a:t>7 </a:t>
            </a:r>
            <a:r>
              <a:rPr lang="lt-LT" dirty="0" smtClean="0">
                <a:solidFill>
                  <a:schemeClr val="tx2"/>
                </a:solidFill>
              </a:rPr>
              <a:t>J/kg.</a:t>
            </a:r>
            <a:endParaRPr lang="lt-LT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lt-LT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538176" y="5203071"/>
            <a:ext cx="2088232" cy="52322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3" action="ppaction://hlinksldjump"/>
              </a:rPr>
              <a:t>Sprendimas</a:t>
            </a:r>
            <a:endParaRPr lang="lt-LT" sz="2800" dirty="0"/>
          </a:p>
        </p:txBody>
      </p:sp>
      <p:pic>
        <p:nvPicPr>
          <p:cNvPr id="7" name="Picture 2" descr="Vaizdo rezultatas pagal užklausą „galvojimas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709" y="3645024"/>
            <a:ext cx="3380253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25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3 uždavinys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3607" y="1916832"/>
            <a:ext cx="9782801" cy="494116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lt-LT" dirty="0">
                <a:solidFill>
                  <a:schemeClr val="tx2">
                    <a:lumMod val="95000"/>
                    <a:lumOff val="5000"/>
                  </a:schemeClr>
                </a:solidFill>
              </a:rPr>
              <a:t>Per </a:t>
            </a:r>
            <a:r>
              <a:rPr lang="lt-LT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1,25 h </a:t>
            </a:r>
            <a:r>
              <a:rPr lang="lt-LT" dirty="0">
                <a:solidFill>
                  <a:schemeClr val="tx2">
                    <a:lumMod val="95000"/>
                    <a:lumOff val="5000"/>
                  </a:schemeClr>
                </a:solidFill>
              </a:rPr>
              <a:t>motorolerio variklyje sudegė </a:t>
            </a:r>
            <a:r>
              <a:rPr lang="lt-LT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2,5 kg </a:t>
            </a:r>
            <a:r>
              <a:rPr lang="lt-LT" dirty="0">
                <a:solidFill>
                  <a:schemeClr val="tx2">
                    <a:lumMod val="95000"/>
                    <a:lumOff val="5000"/>
                  </a:schemeClr>
                </a:solidFill>
              </a:rPr>
              <a:t>benzino. Apskaičiuokite variklio naudingumo koeficientą, kaip per tą laiką variklio atliktas naudingas darbas – 2,3*10</a:t>
            </a:r>
            <a:r>
              <a:rPr lang="lt-LT" baseline="300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4 </a:t>
            </a:r>
            <a:r>
              <a:rPr lang="lt-LT" baseline="300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 </a:t>
            </a:r>
            <a:r>
              <a:rPr lang="lt-LT" dirty="0" err="1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kJ</a:t>
            </a:r>
            <a:r>
              <a:rPr lang="lt-LT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.</a:t>
            </a:r>
            <a:endParaRPr lang="lt-LT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538176" y="5210036"/>
            <a:ext cx="2088232" cy="52322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3" action="ppaction://hlinksldjump"/>
              </a:rPr>
              <a:t>Sprendimas</a:t>
            </a:r>
            <a:endParaRPr lang="lt-LT" sz="2800" dirty="0"/>
          </a:p>
        </p:txBody>
      </p:sp>
      <p:pic>
        <p:nvPicPr>
          <p:cNvPr id="7" name="Picture 2" descr="Vaizdo rezultatas pagal užklausą „galvojimas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709" y="3645024"/>
            <a:ext cx="3380253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5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436" y="505917"/>
            <a:ext cx="9782801" cy="1239837"/>
          </a:xfrm>
        </p:spPr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Uždavinių sprendimai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1028" name="Picture 4" descr="Susijęs vaizd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245" y="2021734"/>
            <a:ext cx="7325922" cy="371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7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1 uždavinio sprendimas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7283" y="6782729"/>
            <a:ext cx="9782801" cy="457200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042232" y="5210036"/>
            <a:ext cx="1080120" cy="52322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3" action="ppaction://hlinksldjump"/>
              </a:rPr>
              <a:t>Atgal</a:t>
            </a:r>
            <a:endParaRPr lang="lt-LT" sz="28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258330" y="2689756"/>
            <a:ext cx="0" cy="252028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77171" y="2826511"/>
            <a:ext cx="25922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/>
              <a:t>N = 36kW = 36000W</a:t>
            </a:r>
          </a:p>
          <a:p>
            <a:endParaRPr lang="lt-LT" sz="2000" dirty="0"/>
          </a:p>
          <a:p>
            <a:r>
              <a:rPr lang="lt-LT" sz="2000" dirty="0"/>
              <a:t>t = 1h = 3600s</a:t>
            </a:r>
          </a:p>
          <a:p>
            <a:endParaRPr lang="lt-LT" sz="2000" dirty="0"/>
          </a:p>
          <a:p>
            <a:r>
              <a:rPr lang="lt-LT" sz="2000" dirty="0"/>
              <a:t>m = 14kg </a:t>
            </a:r>
          </a:p>
          <a:p>
            <a:endParaRPr lang="lt-LT" sz="2000" dirty="0"/>
          </a:p>
          <a:p>
            <a:r>
              <a:rPr lang="lt-LT" sz="2000" dirty="0"/>
              <a:t>q =46*10</a:t>
            </a:r>
            <a:r>
              <a:rPr lang="lt-LT" sz="2000" baseline="30000" dirty="0"/>
              <a:t>6</a:t>
            </a:r>
            <a:r>
              <a:rPr lang="lt-LT" sz="2000" dirty="0"/>
              <a:t>J/kg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657091" y="2689756"/>
            <a:ext cx="3312368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658374" y="2947044"/>
            <a:ext cx="540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η</a:t>
            </a:r>
            <a:endParaRPr lang="lt-L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7"/>
              <p:cNvSpPr txBox="1"/>
              <p:nvPr/>
            </p:nvSpPr>
            <p:spPr>
              <a:xfrm>
                <a:off x="6359706" y="2469953"/>
                <a:ext cx="4047455" cy="75610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2400">
                          <a:solidFill>
                            <a:schemeClr val="tx1"/>
                          </a:solidFill>
                          <a:effectLst/>
                        </a:rPr>
                        <m:t>η</m:t>
                      </m:r>
                      <m:r>
                        <a:rPr lang="lt-LT" sz="24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400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lt-LT" sz="2400" b="0" i="1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a:rPr lang="lt-LT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lt-LT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100%=</m:t>
                      </m:r>
                      <m:f>
                        <m:fPr>
                          <m:ctrlP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𝑁𝑡</m:t>
                          </m:r>
                        </m:num>
                        <m:den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𝑞𝑚</m:t>
                          </m:r>
                        </m:den>
                      </m:f>
                      <m:r>
                        <a:rPr lang="lt-LT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×100%</m:t>
                      </m:r>
                    </m:oMath>
                  </m:oMathPara>
                </a14:m>
                <a:endParaRPr lang="lt-LT" sz="2400" dirty="0"/>
              </a:p>
            </p:txBody>
          </p:sp>
        </mc:Choice>
        <mc:Fallback xmlns="">
          <p:sp>
            <p:nvSpPr>
              <p:cNvPr id="12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9706" y="2469953"/>
                <a:ext cx="4047455" cy="75610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8"/>
              <p:cNvSpPr txBox="1"/>
              <p:nvPr/>
            </p:nvSpPr>
            <p:spPr>
              <a:xfrm>
                <a:off x="6091171" y="3570559"/>
                <a:ext cx="4584524" cy="758669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2400" smtClean="0">
                          <a:solidFill>
                            <a:schemeClr val="tx1"/>
                          </a:solidFill>
                          <a:effectLst/>
                        </a:rPr>
                        <m:t>η</m:t>
                      </m:r>
                      <m:r>
                        <a:rPr lang="lt-LT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36000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×3600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𝑘𝑔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×46000000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𝑘𝑔</m:t>
                          </m:r>
                        </m:den>
                      </m:f>
                      <m:r>
                        <a:rPr lang="lt-LT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lt-LT" sz="2400" b="0" i="1" smtClean="0">
                          <a:latin typeface="Cambria Math"/>
                          <a:ea typeface="Cambria Math" panose="02040503050406030204" pitchFamily="18" charset="0"/>
                        </a:rPr>
                        <m:t>0,2</m:t>
                      </m:r>
                    </m:oMath>
                  </m:oMathPara>
                </a14:m>
                <a:endParaRPr lang="lt-LT" sz="2400" dirty="0"/>
              </a:p>
            </p:txBody>
          </p:sp>
        </mc:Choice>
        <mc:Fallback xmlns="">
          <p:sp>
            <p:nvSpPr>
              <p:cNvPr id="13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171" y="3570559"/>
                <a:ext cx="4584524" cy="75866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102524" y="5017118"/>
                <a:ext cx="22560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2400" dirty="0" err="1" smtClean="0"/>
                  <a:t>Ats</a:t>
                </a:r>
                <a:r>
                  <a:rPr lang="lt-LT" sz="2400" dirty="0" smtClean="0"/>
                  <a:t>.: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/>
                      <m:t>η</m:t>
                    </m:r>
                    <m:r>
                      <m:rPr>
                        <m:nor/>
                      </m:rPr>
                      <a:rPr lang="lt-LT" sz="2400" b="0" i="0" smtClean="0"/>
                      <m:t> = 20%</m:t>
                    </m:r>
                  </m:oMath>
                </a14:m>
                <a:endParaRPr lang="lt-LT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524" y="5017118"/>
                <a:ext cx="2256069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4054" t="-11842" b="-2763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239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2 uždavinio sprendimas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042232" y="5210036"/>
            <a:ext cx="1080120" cy="52322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3" action="ppaction://hlinksldjump"/>
              </a:rPr>
              <a:t>Atgal</a:t>
            </a:r>
            <a:endParaRPr lang="lt-LT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258330" y="2689756"/>
            <a:ext cx="0" cy="252028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657091" y="2689756"/>
            <a:ext cx="3312368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22004" y="2924944"/>
            <a:ext cx="26642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/>
              <a:t>t = 1h = 3600s</a:t>
            </a:r>
          </a:p>
          <a:p>
            <a:endParaRPr lang="lt-LT" sz="2000" dirty="0"/>
          </a:p>
          <a:p>
            <a:r>
              <a:rPr lang="el-GR" sz="2000" dirty="0"/>
              <a:t>η </a:t>
            </a:r>
            <a:r>
              <a:rPr lang="lt-LT" sz="2000" dirty="0"/>
              <a:t>= 25%</a:t>
            </a:r>
          </a:p>
          <a:p>
            <a:endParaRPr lang="lt-LT" sz="2000" dirty="0"/>
          </a:p>
          <a:p>
            <a:r>
              <a:rPr lang="lt-LT" sz="2000" dirty="0"/>
              <a:t>q = 4,2*10</a:t>
            </a:r>
            <a:r>
              <a:rPr lang="lt-LT" sz="2000" baseline="30000" dirty="0"/>
              <a:t>7</a:t>
            </a:r>
            <a:r>
              <a:rPr lang="lt-LT" sz="2000" dirty="0"/>
              <a:t>J/kg</a:t>
            </a:r>
          </a:p>
          <a:p>
            <a:endParaRPr lang="lt-LT" sz="2000" dirty="0"/>
          </a:p>
          <a:p>
            <a:r>
              <a:rPr lang="lt-LT" sz="2000" dirty="0"/>
              <a:t>N = 81kW = 81000 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93436" y="3083004"/>
            <a:ext cx="468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/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3"/>
              <p:cNvSpPr txBox="1"/>
              <p:nvPr/>
            </p:nvSpPr>
            <p:spPr>
              <a:xfrm>
                <a:off x="6484836" y="1695049"/>
                <a:ext cx="1766830" cy="75610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2400">
                          <a:solidFill>
                            <a:schemeClr val="tx1"/>
                          </a:solidFill>
                          <a:effectLst/>
                        </a:rPr>
                        <m:t>η</m:t>
                      </m:r>
                      <m:r>
                        <a:rPr lang="lt-LT" sz="2400" b="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400" b="0" i="1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lt-LT" sz="2400" b="0" i="1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a:rPr lang="lt-LT" sz="24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400" b="0" i="1">
                              <a:latin typeface="Cambria Math" panose="02040503050406030204" pitchFamily="18" charset="0"/>
                            </a:rPr>
                            <m:t>𝑁𝑡</m:t>
                          </m:r>
                        </m:num>
                        <m:den>
                          <m:r>
                            <a:rPr lang="lt-LT" sz="2400" b="0" i="1">
                              <a:latin typeface="Cambria Math" panose="02040503050406030204" pitchFamily="18" charset="0"/>
                            </a:rPr>
                            <m:t>𝑞𝑚</m:t>
                          </m:r>
                        </m:den>
                      </m:f>
                    </m:oMath>
                  </m:oMathPara>
                </a14:m>
                <a:endParaRPr lang="lt-LT" sz="2400" dirty="0"/>
              </a:p>
            </p:txBody>
          </p:sp>
        </mc:Choice>
        <mc:Fallback xmlns="">
          <p:sp>
            <p:nvSpPr>
              <p:cNvPr id="12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836" y="1695049"/>
                <a:ext cx="1766830" cy="75610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5"/>
              <p:cNvSpPr txBox="1"/>
              <p:nvPr/>
            </p:nvSpPr>
            <p:spPr>
              <a:xfrm>
                <a:off x="6781071" y="2743876"/>
                <a:ext cx="1174360" cy="753668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2400" b="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lt-LT" sz="24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400" b="0" i="1">
                              <a:latin typeface="Cambria Math" panose="02040503050406030204" pitchFamily="18" charset="0"/>
                            </a:rPr>
                            <m:t>𝑁𝑡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l-GR" sz="2400">
                              <a:solidFill>
                                <a:schemeClr val="tx1"/>
                              </a:solidFill>
                              <a:effectLst/>
                            </a:rPr>
                            <m:t>η</m:t>
                          </m:r>
                          <m:r>
                            <a:rPr lang="lt-LT" sz="2400" b="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lt-LT" sz="2400" dirty="0"/>
              </a:p>
            </p:txBody>
          </p:sp>
        </mc:Choice>
        <mc:Fallback xmlns="">
          <p:sp>
            <p:nvSpPr>
              <p:cNvPr id="13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071" y="2743876"/>
                <a:ext cx="1174360" cy="75366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6"/>
              <p:cNvSpPr txBox="1"/>
              <p:nvPr/>
            </p:nvSpPr>
            <p:spPr>
              <a:xfrm>
                <a:off x="5710327" y="3925197"/>
                <a:ext cx="4910383" cy="758669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non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2400" b="0" i="1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lt-LT" sz="2400" b="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lt-LT" sz="24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400" b="0" i="1">
                              <a:latin typeface="Cambria Math" panose="02040503050406030204" pitchFamily="18" charset="0"/>
                            </a:rPr>
                            <m:t>81000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×3600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lt-LT" sz="2400" b="0" i="1">
                              <a:latin typeface="Cambria Math" panose="02040503050406030204" pitchFamily="18" charset="0"/>
                            </a:rPr>
                            <m:t>0,25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×42000000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lt-LT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𝑘𝑔</m:t>
                          </m:r>
                        </m:den>
                      </m:f>
                      <m:r>
                        <a:rPr lang="lt-LT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≈27</m:t>
                      </m:r>
                      <m:r>
                        <a:rPr lang="lt-LT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lt-LT" sz="2400" dirty="0"/>
              </a:p>
            </p:txBody>
          </p:sp>
        </mc:Choice>
        <mc:Fallback xmlns="">
          <p:sp>
            <p:nvSpPr>
              <p:cNvPr id="14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0327" y="3925197"/>
                <a:ext cx="4910383" cy="75866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84836" y="5180108"/>
                <a:ext cx="241788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2400" dirty="0" err="1" smtClean="0"/>
                  <a:t>Ats</a:t>
                </a:r>
                <a:r>
                  <a:rPr lang="lt-LT" sz="2400" dirty="0" smtClean="0"/>
                  <a:t>.: m </a:t>
                </a:r>
                <a14:m>
                  <m:oMath xmlns:m="http://schemas.openxmlformats.org/officeDocument/2006/math">
                    <m:r>
                      <a:rPr lang="lt-LT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≈27</m:t>
                    </m:r>
                    <m:r>
                      <a:rPr lang="lt-LT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𝑘𝑔</m:t>
                    </m:r>
                  </m:oMath>
                </a14:m>
                <a:endParaRPr lang="lt-LT" sz="2400" dirty="0"/>
              </a:p>
              <a:p>
                <a:r>
                  <a:rPr lang="lt-LT" sz="2400" dirty="0" smtClean="0"/>
                  <a:t> </a:t>
                </a:r>
                <a:endParaRPr lang="lt-LT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836" y="5180108"/>
                <a:ext cx="2417888" cy="830997"/>
              </a:xfrm>
              <a:prstGeom prst="rect">
                <a:avLst/>
              </a:prstGeom>
              <a:blipFill rotWithShape="1">
                <a:blip r:embed="rId9"/>
                <a:stretch>
                  <a:fillRect l="-4040" t="-661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096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3 uždavinio sprendimas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042232" y="5210036"/>
            <a:ext cx="1080120" cy="52322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3" action="ppaction://hlinksldjump"/>
              </a:rPr>
              <a:t>Atgal</a:t>
            </a:r>
            <a:endParaRPr lang="lt-LT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1657091" y="2689756"/>
            <a:ext cx="3312368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58330" y="2689756"/>
            <a:ext cx="0" cy="252028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94012" y="2924944"/>
            <a:ext cx="36724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/>
              <a:t>m = 2,5kg</a:t>
            </a:r>
          </a:p>
          <a:p>
            <a:endParaRPr lang="lt-LT" sz="2000" dirty="0"/>
          </a:p>
          <a:p>
            <a:r>
              <a:rPr lang="lt-LT" sz="2000" dirty="0"/>
              <a:t>Q = 46*10</a:t>
            </a:r>
            <a:r>
              <a:rPr lang="lt-LT" sz="2000" baseline="30000" dirty="0"/>
              <a:t>6</a:t>
            </a:r>
            <a:r>
              <a:rPr lang="lt-LT" sz="2000" dirty="0"/>
              <a:t>J/kg</a:t>
            </a:r>
          </a:p>
          <a:p>
            <a:endParaRPr lang="lt-LT" sz="2000" dirty="0"/>
          </a:p>
          <a:p>
            <a:r>
              <a:rPr lang="lt-LT" sz="2000" dirty="0"/>
              <a:t>t = 1,25h = 4500s</a:t>
            </a:r>
          </a:p>
          <a:p>
            <a:endParaRPr lang="lt-LT" sz="2000" dirty="0"/>
          </a:p>
          <a:p>
            <a:r>
              <a:rPr lang="lt-LT" sz="2000" dirty="0"/>
              <a:t>An = 2,3*10</a:t>
            </a:r>
            <a:r>
              <a:rPr lang="lt-LT" sz="2000" baseline="30000" dirty="0"/>
              <a:t>4</a:t>
            </a:r>
            <a:r>
              <a:rPr lang="lt-LT" sz="2000" dirty="0"/>
              <a:t>kJ = 23000000J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26105" y="3108138"/>
            <a:ext cx="448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η</a:t>
            </a:r>
            <a:endParaRPr lang="lt-LT" sz="2400" dirty="0"/>
          </a:p>
          <a:p>
            <a:endParaRPr lang="lt-LT" sz="2400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1496458" y="7163874"/>
            <a:ext cx="9782801" cy="4572000"/>
          </a:xfrm>
        </p:spPr>
        <p:txBody>
          <a:bodyPr/>
          <a:lstStyle/>
          <a:p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2"/>
              <p:cNvSpPr txBox="1"/>
              <p:nvPr/>
            </p:nvSpPr>
            <p:spPr>
              <a:xfrm>
                <a:off x="6387041" y="2315326"/>
                <a:ext cx="4248472" cy="748859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2400">
                          <a:solidFill>
                            <a:schemeClr val="tx1"/>
                          </a:solidFill>
                          <a:effectLst/>
                        </a:rPr>
                        <m:t>η</m:t>
                      </m:r>
                      <m:r>
                        <a:rPr lang="lt-LT" sz="2400" b="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400" b="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400" b="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𝐴𝑛</m:t>
                          </m:r>
                        </m:num>
                        <m:den>
                          <m:r>
                            <a:rPr lang="lt-LT" sz="2400" b="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a:rPr lang="lt-LT" sz="2400" b="0" i="1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×100%</m:t>
                      </m:r>
                    </m:oMath>
                  </m:oMathPara>
                </a14:m>
                <a:endParaRPr lang="lt-LT" sz="2400" dirty="0"/>
              </a:p>
            </p:txBody>
          </p:sp>
        </mc:Choice>
        <mc:Fallback xmlns="">
          <p:sp>
            <p:nvSpPr>
              <p:cNvPr id="16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041" y="2315326"/>
                <a:ext cx="4248472" cy="74885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9"/>
              <p:cNvSpPr txBox="1"/>
              <p:nvPr/>
            </p:nvSpPr>
            <p:spPr>
              <a:xfrm>
                <a:off x="6670475" y="3214713"/>
                <a:ext cx="3672409" cy="756104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2400" smtClean="0">
                          <a:solidFill>
                            <a:schemeClr val="tx1"/>
                          </a:solidFill>
                          <a:effectLst/>
                        </a:rPr>
                        <m:t>η</m:t>
                      </m:r>
                      <m:r>
                        <a:rPr lang="lt-LT" sz="24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400" b="0" i="1">
                              <a:latin typeface="Cambria Math" panose="02040503050406030204" pitchFamily="18" charset="0"/>
                            </a:rPr>
                            <m:t>𝐴𝑛</m:t>
                          </m:r>
                        </m:num>
                        <m:den>
                          <m:r>
                            <a:rPr lang="lt-LT" sz="2400" b="0" i="1">
                              <a:latin typeface="Cambria Math" panose="02040503050406030204" pitchFamily="18" charset="0"/>
                            </a:rPr>
                            <m:t>𝑞𝑚</m:t>
                          </m:r>
                        </m:den>
                      </m:f>
                      <m:r>
                        <a:rPr lang="lt-LT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lt-LT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  <m:r>
                        <a:rPr lang="lt-LT" sz="2400" b="0" i="1" smtClean="0">
                          <a:latin typeface="Cambria Math"/>
                          <a:ea typeface="Cambria Math" panose="02040503050406030204" pitchFamily="18" charset="0"/>
                        </a:rPr>
                        <m:t>0%</m:t>
                      </m:r>
                    </m:oMath>
                  </m:oMathPara>
                </a14:m>
                <a:endParaRPr lang="lt-LT" sz="2400" dirty="0"/>
              </a:p>
            </p:txBody>
          </p:sp>
        </mc:Choice>
        <mc:Fallback xmlns="">
          <p:sp>
            <p:nvSpPr>
              <p:cNvPr id="17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475" y="3214713"/>
                <a:ext cx="3672409" cy="7561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Stačiakampis 2"/>
              <p:cNvSpPr/>
              <p:nvPr/>
            </p:nvSpPr>
            <p:spPr>
              <a:xfrm>
                <a:off x="6387041" y="4048328"/>
                <a:ext cx="4195251" cy="85100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2400" smtClean="0"/>
                        <m:t>η</m:t>
                      </m:r>
                      <m:r>
                        <a:rPr lang="lt-LT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lt-LT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23000000</m:t>
                          </m:r>
                          <m:r>
                            <a:rPr lang="lt-LT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lt-LT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46000000×2,5</m:t>
                          </m:r>
                          <m:r>
                            <a:rPr lang="lt-LT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𝑘𝑔</m:t>
                          </m:r>
                        </m:den>
                      </m:f>
                      <m:r>
                        <a:rPr lang="lt-LT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lt-LT" sz="2400" b="0" i="1" smtClean="0">
                          <a:latin typeface="Cambria Math"/>
                          <a:ea typeface="Cambria Math" panose="02040503050406030204" pitchFamily="18" charset="0"/>
                        </a:rPr>
                        <m:t>0,2</m:t>
                      </m:r>
                    </m:oMath>
                  </m:oMathPara>
                </a14:m>
                <a:endParaRPr lang="lt-LT" sz="2400" dirty="0"/>
              </a:p>
            </p:txBody>
          </p:sp>
        </mc:Choice>
        <mc:Fallback xmlns="">
          <p:sp>
            <p:nvSpPr>
              <p:cNvPr id="3" name="Stačiakampis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041" y="4048328"/>
                <a:ext cx="4195251" cy="85100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70475" y="5210036"/>
                <a:ext cx="23762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2400" dirty="0" err="1" smtClean="0"/>
                  <a:t>Ats</a:t>
                </a:r>
                <a:r>
                  <a:rPr lang="lt-LT" sz="2400" dirty="0" smtClean="0"/>
                  <a:t>.: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sz="2400"/>
                      <m:t>η</m:t>
                    </m:r>
                  </m:oMath>
                </a14:m>
                <a:r>
                  <a:rPr lang="lt-LT" sz="2400" dirty="0" smtClean="0"/>
                  <a:t> = 20%</a:t>
                </a:r>
                <a:endParaRPr lang="lt-LT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475" y="5210036"/>
                <a:ext cx="237626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846" t="-12000" b="-2933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89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8790" y="360363"/>
            <a:ext cx="9782801" cy="1239837"/>
          </a:xfrm>
        </p:spPr>
        <p:txBody>
          <a:bodyPr>
            <a:normAutofit/>
          </a:bodyPr>
          <a:lstStyle/>
          <a:p>
            <a:pPr algn="ctr"/>
            <a:r>
              <a:rPr lang="lt-LT" sz="4400" dirty="0"/>
              <a:t>Testas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7178" name="Picture 10" descr="Susijęs vaizd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340" y="2348880"/>
            <a:ext cx="8972599" cy="355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3" action="ppaction://hlinksldjump"/>
              </a:rPr>
              <a:t>Turinys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531648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1 klausimas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972" y="1844824"/>
            <a:ext cx="4248472" cy="460648"/>
          </a:xfrm>
        </p:spPr>
        <p:txBody>
          <a:bodyPr>
            <a:noAutofit/>
          </a:bodyPr>
          <a:lstStyle/>
          <a:p>
            <a:pPr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2"/>
                </a:solidFill>
              </a:rPr>
              <a:t>Šiluminis variklis, kas tai?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18148" y="2706561"/>
            <a:ext cx="453650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lt-LT" sz="2400" dirty="0"/>
              <a:t>Įrenginys, kuris vidinį darbą verčia </a:t>
            </a:r>
            <a:r>
              <a:rPr lang="lt-LT" sz="2400" dirty="0" smtClean="0"/>
              <a:t>šiluma.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/>
              <a:t>Įrenginys, kuris mechaninį darbą  verčia į vidinę </a:t>
            </a:r>
            <a:r>
              <a:rPr lang="lt-LT" sz="2400" dirty="0" smtClean="0"/>
              <a:t>energiją.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/>
              <a:t>Įrenginys, kuris vidinę energija verčia </a:t>
            </a:r>
            <a:r>
              <a:rPr lang="lt-LT" sz="2400" dirty="0" smtClean="0"/>
              <a:t>darbu. 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/>
              <a:t>Prietaisas nustatyti, kokį darbą atliko tam tikras </a:t>
            </a:r>
            <a:r>
              <a:rPr lang="lt-LT" sz="2400" dirty="0" smtClean="0"/>
              <a:t>kūnas.</a:t>
            </a:r>
            <a:endParaRPr lang="lt-LT" sz="2400" dirty="0"/>
          </a:p>
          <a:p>
            <a:pPr marL="342900" indent="-342900">
              <a:buAutoNum type="alphaUcPeriod"/>
            </a:pPr>
            <a:endParaRPr lang="lt-LT" dirty="0"/>
          </a:p>
        </p:txBody>
      </p:sp>
      <p:pic>
        <p:nvPicPr>
          <p:cNvPr id="1026" name="Picture 2" descr="Vaizdo rezultatas pagal užklausą „uzdaviniai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965" y="1397447"/>
            <a:ext cx="2448272" cy="447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12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2 klausimas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7948" y="2132856"/>
            <a:ext cx="7334529" cy="604664"/>
          </a:xfrm>
        </p:spPr>
        <p:txBody>
          <a:bodyPr>
            <a:noAutofit/>
          </a:bodyPr>
          <a:lstStyle/>
          <a:p>
            <a:pPr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2"/>
                </a:solidFill>
              </a:rPr>
              <a:t>Kas išrado </a:t>
            </a:r>
            <a:r>
              <a:rPr lang="lt-LT" dirty="0" err="1">
                <a:solidFill>
                  <a:schemeClr val="tx2"/>
                </a:solidFill>
              </a:rPr>
              <a:t>Stirlingo</a:t>
            </a:r>
            <a:r>
              <a:rPr lang="lt-LT" dirty="0">
                <a:solidFill>
                  <a:schemeClr val="tx2"/>
                </a:solidFill>
              </a:rPr>
              <a:t> variklį?</a:t>
            </a:r>
          </a:p>
        </p:txBody>
      </p:sp>
      <p:pic>
        <p:nvPicPr>
          <p:cNvPr id="4" name="Picture 2" descr="Vaizdo rezultatas pagal užklausą „uzdaviniai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965" y="1397447"/>
            <a:ext cx="2448272" cy="447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74132" y="2946009"/>
            <a:ext cx="52098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lt-LT" sz="2400" dirty="0" err="1"/>
              <a:t>Robert</a:t>
            </a:r>
            <a:r>
              <a:rPr lang="lt-LT" sz="2400" dirty="0"/>
              <a:t> </a:t>
            </a:r>
            <a:r>
              <a:rPr lang="lt-LT" sz="2400" dirty="0" err="1" smtClean="0"/>
              <a:t>Stirling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 err="1"/>
              <a:t>James</a:t>
            </a:r>
            <a:r>
              <a:rPr lang="lt-LT" sz="2400" dirty="0"/>
              <a:t> </a:t>
            </a:r>
            <a:r>
              <a:rPr lang="lt-LT" sz="2400" dirty="0" err="1" smtClean="0"/>
              <a:t>Watt</a:t>
            </a:r>
            <a:endParaRPr lang="lt-LT" sz="2400" dirty="0"/>
          </a:p>
          <a:p>
            <a:pPr marL="342900" indent="-342900">
              <a:buFontTx/>
              <a:buAutoNum type="alphaUcPeriod"/>
            </a:pPr>
            <a:r>
              <a:rPr lang="lt-LT" sz="2400" dirty="0" err="1"/>
              <a:t>Rick</a:t>
            </a:r>
            <a:r>
              <a:rPr lang="lt-LT" sz="2400" u="sng" dirty="0"/>
              <a:t> </a:t>
            </a:r>
            <a:r>
              <a:rPr lang="lt-LT" sz="2400" dirty="0" err="1" smtClean="0"/>
              <a:t>Dickinson</a:t>
            </a:r>
            <a:endParaRPr lang="lt-LT" sz="2400" dirty="0"/>
          </a:p>
          <a:p>
            <a:pPr marL="342900" indent="-342900">
              <a:buFontTx/>
              <a:buAutoNum type="alphaUcPeriod"/>
            </a:pPr>
            <a:r>
              <a:rPr lang="lt-LT" sz="2400" dirty="0" err="1"/>
              <a:t>James</a:t>
            </a:r>
            <a:r>
              <a:rPr lang="lt-LT" sz="2400" dirty="0"/>
              <a:t> </a:t>
            </a:r>
            <a:r>
              <a:rPr lang="lt-LT" sz="2400" dirty="0" err="1" smtClean="0"/>
              <a:t>Stirling</a:t>
            </a:r>
            <a:endParaRPr lang="lt-LT" sz="2400" dirty="0"/>
          </a:p>
          <a:p>
            <a:pPr marL="342900" indent="-342900">
              <a:buFontTx/>
              <a:buAutoNum type="alphaUcPeriod"/>
            </a:pPr>
            <a:endParaRPr lang="lt-LT" sz="2400" dirty="0"/>
          </a:p>
          <a:p>
            <a:pPr marL="342900" indent="-342900">
              <a:buAutoNum type="alphaUcPeriod"/>
            </a:pP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172327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3 klausimas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3437" y="1600200"/>
            <a:ext cx="7453304" cy="892696"/>
          </a:xfrm>
        </p:spPr>
        <p:txBody>
          <a:bodyPr>
            <a:normAutofit/>
          </a:bodyPr>
          <a:lstStyle/>
          <a:p>
            <a:pPr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2"/>
                </a:solidFill>
              </a:rPr>
              <a:t>Kuri formulė skirta naudingumo koeficientui </a:t>
            </a:r>
            <a:r>
              <a:rPr lang="lt-LT" dirty="0" smtClean="0">
                <a:solidFill>
                  <a:schemeClr val="tx2"/>
                </a:solidFill>
              </a:rPr>
              <a:t>apskaičiuoti</a:t>
            </a:r>
            <a:r>
              <a:rPr lang="lt-LT" dirty="0">
                <a:solidFill>
                  <a:schemeClr val="tx2"/>
                </a:solidFill>
              </a:rPr>
              <a:t>?</a:t>
            </a:r>
          </a:p>
        </p:txBody>
      </p:sp>
      <p:pic>
        <p:nvPicPr>
          <p:cNvPr id="4" name="Picture 2" descr="Vaizdo rezultatas pagal užklausą „uzdaviniai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965" y="1397447"/>
            <a:ext cx="2448272" cy="447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η = A_n / Q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316" y="2947021"/>
            <a:ext cx="864096" cy="68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69073" y="3090983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0921" y="390123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B.</a:t>
            </a:r>
          </a:p>
        </p:txBody>
      </p:sp>
      <p:pic>
        <p:nvPicPr>
          <p:cNvPr id="13320" name="Picture 8" descr="A = F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070" y="3904534"/>
            <a:ext cx="896342" cy="24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492769" y="4696337"/>
            <a:ext cx="48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C.</a:t>
            </a:r>
          </a:p>
        </p:txBody>
      </p:sp>
      <p:pic>
        <p:nvPicPr>
          <p:cNvPr id="13322" name="Picture 10" descr="N = A/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070" y="4542533"/>
            <a:ext cx="824333" cy="52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505077" y="550806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D.</a:t>
            </a:r>
          </a:p>
        </p:txBody>
      </p:sp>
      <p:pic>
        <p:nvPicPr>
          <p:cNvPr id="13324" name="Picture 12" descr="E_k = mv^2/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403" y="5344222"/>
            <a:ext cx="1221236" cy="52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73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4 klausimas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3435" y="1628800"/>
            <a:ext cx="7021257" cy="1224136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2"/>
                </a:solidFill>
              </a:rPr>
              <a:t>Naudingumo koeficientas – 35%, kuro išskirtas šilumos kiekis </a:t>
            </a:r>
            <a:r>
              <a:rPr lang="lt-LT" dirty="0" smtClean="0">
                <a:solidFill>
                  <a:schemeClr val="tx2"/>
                </a:solidFill>
              </a:rPr>
              <a:t>- 84MJ</a:t>
            </a:r>
            <a:r>
              <a:rPr lang="lt-LT" dirty="0">
                <a:solidFill>
                  <a:schemeClr val="tx2"/>
                </a:solidFill>
              </a:rPr>
              <a:t>. Koks variklio atliktas naudingas darbas? </a:t>
            </a:r>
          </a:p>
        </p:txBody>
      </p:sp>
      <p:pic>
        <p:nvPicPr>
          <p:cNvPr id="4" name="Picture 2" descr="Vaizdo rezultatas pagal užklausą „uzdaviniai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965" y="1397447"/>
            <a:ext cx="2448272" cy="447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34172" y="3284984"/>
            <a:ext cx="4536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lt-LT" sz="2400" dirty="0">
                <a:solidFill>
                  <a:schemeClr val="accent6">
                    <a:lumMod val="50000"/>
                  </a:schemeClr>
                </a:solidFill>
              </a:rPr>
              <a:t>297kJ</a:t>
            </a:r>
          </a:p>
          <a:p>
            <a:pPr marL="342900" indent="-342900">
              <a:buAutoNum type="alphaUcPeriod"/>
            </a:pPr>
            <a:r>
              <a:rPr lang="lt-LT" sz="2400" dirty="0">
                <a:solidFill>
                  <a:schemeClr val="accent6">
                    <a:lumMod val="50000"/>
                  </a:schemeClr>
                </a:solidFill>
              </a:rPr>
              <a:t>29MJ</a:t>
            </a:r>
          </a:p>
          <a:p>
            <a:pPr marL="342900" indent="-342900">
              <a:buAutoNum type="alphaUcPeriod"/>
            </a:pPr>
            <a:r>
              <a:rPr lang="lt-LT" sz="2400" dirty="0">
                <a:solidFill>
                  <a:schemeClr val="accent6">
                    <a:lumMod val="50000"/>
                  </a:schemeClr>
                </a:solidFill>
              </a:rPr>
              <a:t>2,97MJ</a:t>
            </a:r>
          </a:p>
          <a:p>
            <a:pPr marL="342900" indent="-342900">
              <a:buAutoNum type="alphaUcPeriod"/>
            </a:pPr>
            <a:r>
              <a:rPr lang="lt-LT" sz="2400" dirty="0">
                <a:solidFill>
                  <a:schemeClr val="accent6">
                    <a:lumMod val="50000"/>
                  </a:schemeClr>
                </a:solidFill>
              </a:rPr>
              <a:t>29400kJ </a:t>
            </a:r>
            <a:endParaRPr lang="lt-LT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94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5 klausimas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424" y="1830044"/>
            <a:ext cx="7669328" cy="820688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2"/>
                </a:solidFill>
              </a:rPr>
              <a:t>Koks pagrindinis SI sistemos darbo matavimo vienetas ?</a:t>
            </a:r>
          </a:p>
        </p:txBody>
      </p:sp>
      <p:pic>
        <p:nvPicPr>
          <p:cNvPr id="4" name="Picture 2" descr="Vaizdo rezultatas pagal užklausą „uzdaviniai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740" y="1410895"/>
            <a:ext cx="2448272" cy="447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70276" y="3212976"/>
            <a:ext cx="2736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lt-LT" sz="2400" dirty="0"/>
              <a:t>1 </a:t>
            </a:r>
            <a:r>
              <a:rPr lang="lt-LT" sz="2400" dirty="0" err="1" smtClean="0"/>
              <a:t>kWh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/>
              <a:t>1 </a:t>
            </a:r>
            <a:r>
              <a:rPr lang="lt-LT" sz="2400" dirty="0" err="1" smtClean="0"/>
              <a:t>kJ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/>
              <a:t>1 </a:t>
            </a:r>
            <a:r>
              <a:rPr lang="lt-LT" sz="2400" dirty="0" smtClean="0"/>
              <a:t>J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/>
              <a:t>1 </a:t>
            </a:r>
            <a:r>
              <a:rPr lang="lt-LT" sz="2400" dirty="0" smtClean="0"/>
              <a:t>Hz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44576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6 klausimas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9996" y="1556792"/>
            <a:ext cx="6877240" cy="1396752"/>
          </a:xfrm>
        </p:spPr>
        <p:txBody>
          <a:bodyPr>
            <a:normAutofit/>
          </a:bodyPr>
          <a:lstStyle/>
          <a:p>
            <a:pPr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lt-LT" dirty="0" smtClean="0">
                <a:solidFill>
                  <a:schemeClr val="tx2"/>
                </a:solidFill>
              </a:rPr>
              <a:t>Kas vyksta </a:t>
            </a:r>
            <a:r>
              <a:rPr lang="lt-LT" dirty="0" err="1" smtClean="0">
                <a:solidFill>
                  <a:schemeClr val="tx2"/>
                </a:solidFill>
              </a:rPr>
              <a:t>Stirlingo</a:t>
            </a:r>
            <a:r>
              <a:rPr lang="lt-LT" dirty="0" smtClean="0">
                <a:solidFill>
                  <a:schemeClr val="tx2"/>
                </a:solidFill>
              </a:rPr>
              <a:t> </a:t>
            </a:r>
            <a:r>
              <a:rPr lang="lt-LT" sz="3000" dirty="0" smtClean="0">
                <a:solidFill>
                  <a:schemeClr val="tx2"/>
                </a:solidFill>
              </a:rPr>
              <a:t>variklio</a:t>
            </a:r>
            <a:r>
              <a:rPr lang="lt-LT" dirty="0">
                <a:solidFill>
                  <a:schemeClr val="tx2"/>
                </a:solidFill>
              </a:rPr>
              <a:t> </a:t>
            </a:r>
            <a:r>
              <a:rPr lang="lt-LT" dirty="0" smtClean="0">
                <a:solidFill>
                  <a:schemeClr val="tx2"/>
                </a:solidFill>
              </a:rPr>
              <a:t>cilindre darbo metu:</a:t>
            </a:r>
            <a:endParaRPr lang="lt-LT" dirty="0">
              <a:solidFill>
                <a:schemeClr val="tx2"/>
              </a:solidFill>
            </a:endParaRPr>
          </a:p>
        </p:txBody>
      </p:sp>
      <p:pic>
        <p:nvPicPr>
          <p:cNvPr id="4" name="Picture 2" descr="Vaizdo rezultatas pagal užklausą „uzdaviniai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965" y="1397447"/>
            <a:ext cx="2448272" cy="447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46140" y="3068960"/>
            <a:ext cx="4464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lt-LT" sz="2400" dirty="0" smtClean="0"/>
              <a:t>Konvekcija.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 smtClean="0"/>
              <a:t>Šilumos </a:t>
            </a:r>
            <a:r>
              <a:rPr lang="lt-LT" sz="2400" dirty="0" smtClean="0"/>
              <a:t>laidumas.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 smtClean="0"/>
              <a:t>Spinduliavimas.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 smtClean="0"/>
              <a:t>Visi išvardinti atvejai.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920746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7 klausimas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3437" y="1600200"/>
            <a:ext cx="7165272" cy="1180728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2"/>
                </a:solidFill>
              </a:rPr>
              <a:t>Variklio atliktas naudingas darbas </a:t>
            </a:r>
            <a:r>
              <a:rPr lang="lt-LT" dirty="0" smtClean="0">
                <a:solidFill>
                  <a:schemeClr val="tx2"/>
                </a:solidFill>
              </a:rPr>
              <a:t>- 27kJ</a:t>
            </a:r>
            <a:r>
              <a:rPr lang="lt-LT" dirty="0">
                <a:solidFill>
                  <a:schemeClr val="tx2"/>
                </a:solidFill>
              </a:rPr>
              <a:t>, jo išskirtas šilumos kiekis </a:t>
            </a:r>
            <a:r>
              <a:rPr lang="lt-LT" dirty="0" smtClean="0">
                <a:solidFill>
                  <a:schemeClr val="tx2"/>
                </a:solidFill>
              </a:rPr>
              <a:t>- 50kJ. Koks </a:t>
            </a:r>
            <a:r>
              <a:rPr lang="lt-LT" dirty="0">
                <a:solidFill>
                  <a:schemeClr val="tx2"/>
                </a:solidFill>
              </a:rPr>
              <a:t>variklio naudingumo koeficientas?</a:t>
            </a:r>
          </a:p>
        </p:txBody>
      </p:sp>
      <p:pic>
        <p:nvPicPr>
          <p:cNvPr id="4" name="Picture 2" descr="Vaizdo rezultatas pagal užklausą „uzdaviniai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965" y="1397447"/>
            <a:ext cx="2448272" cy="447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718148" y="3212976"/>
            <a:ext cx="3960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lt-LT" sz="2400" dirty="0">
                <a:solidFill>
                  <a:schemeClr val="accent6">
                    <a:lumMod val="50000"/>
                  </a:schemeClr>
                </a:solidFill>
              </a:rPr>
              <a:t>30%</a:t>
            </a:r>
          </a:p>
          <a:p>
            <a:pPr marL="342900" indent="-342900">
              <a:buAutoNum type="alphaUcPeriod"/>
            </a:pPr>
            <a:r>
              <a:rPr lang="lt-LT" sz="2400" dirty="0">
                <a:solidFill>
                  <a:schemeClr val="accent6">
                    <a:lumMod val="50000"/>
                  </a:schemeClr>
                </a:solidFill>
              </a:rPr>
              <a:t>63%</a:t>
            </a:r>
          </a:p>
          <a:p>
            <a:pPr marL="342900" indent="-342900">
              <a:buAutoNum type="alphaUcPeriod"/>
            </a:pPr>
            <a:r>
              <a:rPr lang="lt-LT" sz="2400" dirty="0">
                <a:solidFill>
                  <a:schemeClr val="accent6">
                    <a:lumMod val="50000"/>
                  </a:schemeClr>
                </a:solidFill>
              </a:rPr>
              <a:t>47%</a:t>
            </a:r>
          </a:p>
          <a:p>
            <a:pPr marL="342900" indent="-342900">
              <a:buAutoNum type="alphaUcPeriod"/>
            </a:pPr>
            <a:r>
              <a:rPr lang="lt-LT" sz="2400" dirty="0">
                <a:solidFill>
                  <a:schemeClr val="accent6">
                    <a:lumMod val="50000"/>
                  </a:schemeClr>
                </a:solidFill>
              </a:rPr>
              <a:t>54% </a:t>
            </a:r>
            <a:endParaRPr lang="lt-LT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88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8 klausimas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972" y="1844824"/>
            <a:ext cx="6589208" cy="820688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2"/>
                </a:solidFill>
              </a:rPr>
              <a:t>Kuriame Stirlingo variklio </a:t>
            </a:r>
            <a:r>
              <a:rPr lang="lt-LT" dirty="0" smtClean="0">
                <a:solidFill>
                  <a:schemeClr val="tx2"/>
                </a:solidFill>
              </a:rPr>
              <a:t>darbo </a:t>
            </a:r>
            <a:r>
              <a:rPr lang="lt-LT" dirty="0">
                <a:solidFill>
                  <a:schemeClr val="tx2"/>
                </a:solidFill>
              </a:rPr>
              <a:t>takte dujos pasiekia didžiausia savo tūrį?</a:t>
            </a:r>
          </a:p>
        </p:txBody>
      </p:sp>
      <p:pic>
        <p:nvPicPr>
          <p:cNvPr id="4" name="Picture 2" descr="Vaizdo rezultatas pagal užklausą „uzdaviniai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965" y="1397447"/>
            <a:ext cx="2448272" cy="447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50196" y="3284984"/>
            <a:ext cx="36724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lt-LT" sz="2400" dirty="0">
                <a:solidFill>
                  <a:schemeClr val="accent6">
                    <a:lumMod val="50000"/>
                  </a:schemeClr>
                </a:solidFill>
              </a:rPr>
              <a:t>1-me </a:t>
            </a:r>
            <a:r>
              <a:rPr lang="lt-LT" sz="2400" dirty="0" smtClean="0">
                <a:solidFill>
                  <a:schemeClr val="accent6">
                    <a:lumMod val="50000"/>
                  </a:schemeClr>
                </a:solidFill>
              </a:rPr>
              <a:t>takte.</a:t>
            </a:r>
            <a:endParaRPr lang="lt-LT" sz="2400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AutoNum type="alphaUcPeriod"/>
            </a:pPr>
            <a:r>
              <a:rPr lang="lt-LT" sz="2400" dirty="0">
                <a:solidFill>
                  <a:schemeClr val="accent6">
                    <a:lumMod val="50000"/>
                  </a:schemeClr>
                </a:solidFill>
              </a:rPr>
              <a:t>2-me </a:t>
            </a:r>
            <a:r>
              <a:rPr lang="lt-LT" sz="2400" dirty="0" smtClean="0">
                <a:solidFill>
                  <a:schemeClr val="accent6">
                    <a:lumMod val="50000"/>
                  </a:schemeClr>
                </a:solidFill>
              </a:rPr>
              <a:t>takte. </a:t>
            </a:r>
            <a:endParaRPr lang="lt-LT" sz="2400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AutoNum type="alphaUcPeriod"/>
            </a:pPr>
            <a:r>
              <a:rPr lang="lt-LT" sz="2400" dirty="0">
                <a:solidFill>
                  <a:schemeClr val="accent6">
                    <a:lumMod val="50000"/>
                  </a:schemeClr>
                </a:solidFill>
              </a:rPr>
              <a:t>3-me </a:t>
            </a:r>
            <a:r>
              <a:rPr lang="lt-LT" sz="2400" dirty="0" smtClean="0">
                <a:solidFill>
                  <a:schemeClr val="accent6">
                    <a:lumMod val="50000"/>
                  </a:schemeClr>
                </a:solidFill>
              </a:rPr>
              <a:t>takte.</a:t>
            </a:r>
            <a:endParaRPr lang="lt-LT" sz="2400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AutoNum type="alphaUcPeriod"/>
            </a:pPr>
            <a:r>
              <a:rPr lang="lt-LT" sz="2400" dirty="0">
                <a:solidFill>
                  <a:schemeClr val="accent6">
                    <a:lumMod val="50000"/>
                  </a:schemeClr>
                </a:solidFill>
              </a:rPr>
              <a:t>4-me </a:t>
            </a:r>
            <a:r>
              <a:rPr lang="lt-LT" sz="2400" dirty="0" smtClean="0">
                <a:solidFill>
                  <a:schemeClr val="accent6">
                    <a:lumMod val="50000"/>
                  </a:schemeClr>
                </a:solidFill>
              </a:rPr>
              <a:t>takte.</a:t>
            </a:r>
            <a:endParaRPr lang="lt-LT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41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9 klausimas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2044" y="1916832"/>
            <a:ext cx="3276840" cy="460648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2"/>
                </a:solidFill>
              </a:rPr>
              <a:t>Variklis dirba dėl: </a:t>
            </a:r>
          </a:p>
        </p:txBody>
      </p:sp>
      <p:pic>
        <p:nvPicPr>
          <p:cNvPr id="4" name="Picture 2" descr="Vaizdo rezultatas pagal užklausą „uzdaviniai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965" y="1397447"/>
            <a:ext cx="2448272" cy="447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46140" y="2708920"/>
            <a:ext cx="45365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lt-LT" sz="2400" dirty="0"/>
              <a:t>Temperatūrų skirtumo karštajame ir šaltajame jo galuose.</a:t>
            </a:r>
          </a:p>
          <a:p>
            <a:pPr marL="342900" indent="-342900">
              <a:buAutoNum type="alphaUcPeriod"/>
            </a:pPr>
            <a:r>
              <a:rPr lang="lt-LT" sz="2400" dirty="0"/>
              <a:t>Temperatūrų susivienodinimo abiejuose jo galuose.</a:t>
            </a:r>
          </a:p>
          <a:p>
            <a:pPr marL="342900" indent="-342900">
              <a:buAutoNum type="alphaUcPeriod"/>
            </a:pPr>
            <a:r>
              <a:rPr lang="lt-LT" sz="2400" dirty="0"/>
              <a:t>Saulės šviesos.</a:t>
            </a:r>
          </a:p>
          <a:p>
            <a:pPr marL="342900" indent="-342900">
              <a:buAutoNum type="alphaUcPeriod"/>
            </a:pPr>
            <a:r>
              <a:rPr lang="lt-LT" sz="2400" dirty="0"/>
              <a:t>Darbo, kurį jam duoda kitas variklis.</a:t>
            </a:r>
          </a:p>
        </p:txBody>
      </p:sp>
    </p:spTree>
    <p:extLst>
      <p:ext uri="{BB962C8B-B14F-4D97-AF65-F5344CB8AC3E}">
        <p14:creationId xmlns:p14="http://schemas.microsoft.com/office/powerpoint/2010/main" val="1403308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10 klausimas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004" y="1988840"/>
            <a:ext cx="4500976" cy="532656"/>
          </a:xfrm>
        </p:spPr>
        <p:txBody>
          <a:bodyPr/>
          <a:lstStyle/>
          <a:p>
            <a:pPr>
              <a:buClr>
                <a:schemeClr val="accent3">
                  <a:lumMod val="75000"/>
                </a:schemeClr>
              </a:buClr>
              <a:buSzPct val="80000"/>
              <a:buFont typeface="Wingdings" panose="05000000000000000000" pitchFamily="2" charset="2"/>
              <a:buChar char="v"/>
            </a:pPr>
            <a:r>
              <a:rPr lang="lt-LT" dirty="0">
                <a:solidFill>
                  <a:schemeClr val="tx2"/>
                </a:solidFill>
              </a:rPr>
              <a:t>Variklis </a:t>
            </a:r>
            <a:r>
              <a:rPr lang="lt-LT" b="1" dirty="0" smtClean="0">
                <a:solidFill>
                  <a:schemeClr val="tx2"/>
                </a:solidFill>
              </a:rPr>
              <a:t>negali</a:t>
            </a:r>
            <a:r>
              <a:rPr lang="lt-LT" dirty="0">
                <a:solidFill>
                  <a:schemeClr val="tx2"/>
                </a:solidFill>
              </a:rPr>
              <a:t> </a:t>
            </a:r>
            <a:r>
              <a:rPr lang="lt-LT" dirty="0" smtClean="0">
                <a:solidFill>
                  <a:schemeClr val="tx2"/>
                </a:solidFill>
              </a:rPr>
              <a:t>veikti </a:t>
            </a:r>
            <a:r>
              <a:rPr lang="lt-LT" dirty="0">
                <a:solidFill>
                  <a:schemeClr val="tx2"/>
                </a:solidFill>
              </a:rPr>
              <a:t>nuo:</a:t>
            </a:r>
            <a:endParaRPr lang="lt-LT" u="sng" dirty="0">
              <a:solidFill>
                <a:schemeClr val="tx2"/>
              </a:solidFill>
            </a:endParaRPr>
          </a:p>
        </p:txBody>
      </p:sp>
      <p:pic>
        <p:nvPicPr>
          <p:cNvPr id="4" name="Picture 2" descr="Vaizdo rezultatas pagal užklausą „uzdaviniai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965" y="1397447"/>
            <a:ext cx="2448272" cy="447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646140" y="3140968"/>
            <a:ext cx="4032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lt-LT" sz="2400" dirty="0"/>
              <a:t>Delno </a:t>
            </a:r>
            <a:r>
              <a:rPr lang="lt-LT" sz="2400" dirty="0" smtClean="0"/>
              <a:t>šilumos.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 smtClean="0"/>
              <a:t>Ugnies.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 smtClean="0"/>
              <a:t>Garų.</a:t>
            </a:r>
            <a:endParaRPr lang="lt-LT" sz="2400" dirty="0"/>
          </a:p>
          <a:p>
            <a:pPr marL="342900" indent="-342900">
              <a:buAutoNum type="alphaUcPeriod"/>
            </a:pPr>
            <a:r>
              <a:rPr lang="lt-LT" sz="2400" dirty="0"/>
              <a:t>Šalto </a:t>
            </a:r>
            <a:r>
              <a:rPr lang="lt-LT" sz="2400" dirty="0" smtClean="0"/>
              <a:t>oro.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82465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400" dirty="0">
                <a:solidFill>
                  <a:schemeClr val="tx2"/>
                </a:solidFill>
              </a:rPr>
              <a:t>Testo atsakymai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8068" y="1684476"/>
            <a:ext cx="9782801" cy="45720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dirty="0"/>
              <a:t>C 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D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C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D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D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/>
              <a:t>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  <p:pic>
        <p:nvPicPr>
          <p:cNvPr id="7" name="Picture 10" descr="Susijęs vaizd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907" y="2060848"/>
            <a:ext cx="342912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67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4400" dirty="0">
                <a:solidFill>
                  <a:schemeClr val="tx2"/>
                </a:solidFill>
              </a:rPr>
              <a:t>Literatūra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sz="2000" dirty="0">
                <a:hlinkClick r:id="rId2"/>
              </a:rPr>
              <a:t>https://www.google.lt/search?q=stirling+engine&amp;rlz=1C1EKKP_enBY724BY724&amp;espv=2&amp;source=lnms&amp;tbm=isch&amp;sa=X&amp;ved=0ahUKEwjrhbLNxYXTAhWIDCwKHRvyDeAQ_AUIBigB&amp;biw=1366&amp;bih=613#imgrc=SLN39LsJUJPV3M</a:t>
            </a:r>
            <a:r>
              <a:rPr lang="lt-LT" sz="2000" dirty="0"/>
              <a:t> </a:t>
            </a:r>
          </a:p>
          <a:p>
            <a:r>
              <a:rPr lang="lt-LT" sz="2000" dirty="0">
                <a:hlinkClick r:id="rId3"/>
              </a:rPr>
              <a:t>https://lt.wikipedia.org/wiki/Stirlingo_variklis</a:t>
            </a:r>
            <a:endParaRPr lang="lt-LT" sz="2000" dirty="0"/>
          </a:p>
          <a:p>
            <a:r>
              <a:rPr lang="lt-LT" sz="2000" dirty="0">
                <a:hlinkClick r:id="rId4"/>
              </a:rPr>
              <a:t>http://www.technologijos.lt/n/technologijos/automobiliai_ir_motociklai/S-12247/straipsnis/Stirlingo-variklis---nepelnytai-pamirsta-inzinerijos-klasika?-</a:t>
            </a:r>
            <a:r>
              <a:rPr lang="lt-LT" sz="2000" dirty="0" smtClean="0">
                <a:hlinkClick r:id="rId4"/>
              </a:rPr>
              <a:t>Video</a:t>
            </a:r>
            <a:endParaRPr lang="lt-LT" sz="2000" dirty="0" smtClean="0"/>
          </a:p>
          <a:p>
            <a:r>
              <a:rPr lang="lt-LT" sz="2000" dirty="0">
                <a:solidFill>
                  <a:schemeClr val="tx2"/>
                </a:solidFill>
                <a:hlinkClick r:id="rId5"/>
              </a:rPr>
              <a:t>https://lt.wikipedia.org/wiki/%</a:t>
            </a:r>
            <a:r>
              <a:rPr lang="lt-LT" sz="2000" dirty="0" smtClean="0">
                <a:solidFill>
                  <a:schemeClr val="tx2"/>
                </a:solidFill>
                <a:hlinkClick r:id="rId5"/>
              </a:rPr>
              <a:t>C5%A0iluminis_variklis</a:t>
            </a:r>
            <a:endParaRPr lang="lt-LT" sz="2000" dirty="0" smtClean="0">
              <a:solidFill>
                <a:schemeClr val="tx2"/>
              </a:solidFill>
            </a:endParaRPr>
          </a:p>
          <a:p>
            <a:r>
              <a:rPr lang="lt-LT" sz="2000" dirty="0">
                <a:solidFill>
                  <a:schemeClr val="tx2"/>
                </a:solidFill>
                <a:hlinkClick r:id="rId6"/>
              </a:rPr>
              <a:t>http://</a:t>
            </a:r>
            <a:r>
              <a:rPr lang="lt-LT" sz="2000" dirty="0" smtClean="0">
                <a:solidFill>
                  <a:schemeClr val="tx2"/>
                </a:solidFill>
                <a:hlinkClick r:id="rId6"/>
              </a:rPr>
              <a:t>www.goethe.de/ins/cz/pro/hk/LT_Abaravicius.pdf</a:t>
            </a:r>
            <a:r>
              <a:rPr lang="lt-LT" sz="2000" dirty="0">
                <a:solidFill>
                  <a:schemeClr val="tx2"/>
                </a:solidFill>
                <a:hlinkClick r:id="rId7"/>
              </a:rPr>
              <a:t> http://</a:t>
            </a:r>
            <a:r>
              <a:rPr lang="lt-LT" sz="2000" dirty="0" smtClean="0">
                <a:solidFill>
                  <a:schemeClr val="tx2"/>
                </a:solidFill>
                <a:hlinkClick r:id="rId7"/>
              </a:rPr>
              <a:t>www.animatedengines.com/stirling.html</a:t>
            </a:r>
            <a:endParaRPr lang="lt-LT" sz="2000" dirty="0" smtClean="0">
              <a:solidFill>
                <a:schemeClr val="tx2"/>
              </a:solidFill>
            </a:endParaRPr>
          </a:p>
          <a:p>
            <a:r>
              <a:rPr lang="lt-LT" sz="20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Fizikos </a:t>
            </a:r>
            <a:r>
              <a:rPr lang="lt-LT" sz="2000" dirty="0">
                <a:solidFill>
                  <a:schemeClr val="tx2">
                    <a:lumMod val="95000"/>
                    <a:lumOff val="5000"/>
                  </a:schemeClr>
                </a:solidFill>
              </a:rPr>
              <a:t>uždavinynas IX klasei </a:t>
            </a:r>
            <a:r>
              <a:rPr lang="lt-LT" sz="2000" dirty="0">
                <a:solidFill>
                  <a:schemeClr val="tx2"/>
                </a:solidFill>
              </a:rPr>
              <a:t>Stanislovas Jakutis, Violeta Šlekienė;Jūratė Blažienė, 2006 m., Kaunas</a:t>
            </a:r>
            <a:endParaRPr lang="lt-LT" sz="2000" dirty="0"/>
          </a:p>
          <a:p>
            <a:r>
              <a:rPr lang="lt-LT" sz="2000" dirty="0">
                <a:solidFill>
                  <a:schemeClr val="tx2"/>
                </a:solidFill>
              </a:rPr>
              <a:t>Fizikos vadovėlis IX klasei Vladas Valentinavičius, Zita Šliavaitė; Šviesa, 2012 m.</a:t>
            </a:r>
          </a:p>
          <a:p>
            <a:r>
              <a:rPr lang="lt-LT" sz="2000" dirty="0">
                <a:solidFill>
                  <a:schemeClr val="tx2"/>
                </a:solidFill>
              </a:rPr>
              <a:t>Fizikos uždavinynas V.Lukašikas; Šviesa, 1993 m</a:t>
            </a:r>
            <a:r>
              <a:rPr lang="lt-LT" sz="2000" dirty="0" smtClean="0">
                <a:solidFill>
                  <a:schemeClr val="tx2"/>
                </a:solidFill>
              </a:rPr>
              <a:t>.</a:t>
            </a:r>
            <a:endParaRPr lang="lt-LT" sz="20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8" action="ppaction://hlinksldjump"/>
              </a:rPr>
              <a:t>Turinys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426074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lt-LT" sz="44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9916" y="2636912"/>
            <a:ext cx="9782801" cy="4754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400" b="1" dirty="0">
                <a:solidFill>
                  <a:schemeClr val="tx2"/>
                </a:solidFill>
              </a:rPr>
              <a:t>Dėkojame šio modelio kūrėjui, gydytojui Vidmantui Mickevičiui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10836" y="5733256"/>
            <a:ext cx="1342912" cy="52322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2800" dirty="0">
                <a:hlinkClick r:id="rId2" action="ppaction://hlinksldjump"/>
              </a:rPr>
              <a:t>Turinys</a:t>
            </a: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32073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3932" y="6858000"/>
            <a:ext cx="9782801" cy="4572000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46140" y="1556792"/>
            <a:ext cx="9782801" cy="1239837"/>
          </a:xfrm>
        </p:spPr>
        <p:txBody>
          <a:bodyPr>
            <a:normAutofit/>
          </a:bodyPr>
          <a:lstStyle/>
          <a:p>
            <a:r>
              <a:rPr lang="lt-LT" sz="4400" b="1" dirty="0">
                <a:solidFill>
                  <a:schemeClr val="tx2"/>
                </a:solidFill>
              </a:rPr>
              <a:t>Ačiū už dėmesį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628" y="3465172"/>
            <a:ext cx="2336575" cy="2273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532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th 16x9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9696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20C675A-9AD3-40BB-AC57-0E9EFA3E4F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Math education presentation with Pi  (widescreen)</Template>
  <TotalTime>0</TotalTime>
  <Words>912</Words>
  <Application>Microsoft Office PowerPoint</Application>
  <PresentationFormat>Custom</PresentationFormat>
  <Paragraphs>219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Cambria Math</vt:lpstr>
      <vt:lpstr>Euphemia</vt:lpstr>
      <vt:lpstr>Wingdings</vt:lpstr>
      <vt:lpstr>Math 16x9</vt:lpstr>
      <vt:lpstr>Stirlingo variklis</vt:lpstr>
      <vt:lpstr>Turinys</vt:lpstr>
      <vt:lpstr>PowerPoint Presentation</vt:lpstr>
      <vt:lpstr>Šiluminis variklis ir jų rūšys</vt:lpstr>
      <vt:lpstr>Stirlingo variklio istorija </vt:lpstr>
      <vt:lpstr>Veikimo principas</vt:lpstr>
      <vt:lpstr>Stirlingo variklio savybės</vt:lpstr>
      <vt:lpstr>Veikimo taktai</vt:lpstr>
      <vt:lpstr>1-as taktas</vt:lpstr>
      <vt:lpstr>2-as taktas</vt:lpstr>
      <vt:lpstr>3-as taktas</vt:lpstr>
      <vt:lpstr>4-as taktas</vt:lpstr>
      <vt:lpstr>Variklių pavyzdžiai</vt:lpstr>
      <vt:lpstr>Privalumai</vt:lpstr>
      <vt:lpstr>Trūkumai</vt:lpstr>
      <vt:lpstr>Pritaikymas buityje</vt:lpstr>
      <vt:lpstr>Uždaviniai</vt:lpstr>
      <vt:lpstr>1 uždavinys</vt:lpstr>
      <vt:lpstr>2 uždavinys</vt:lpstr>
      <vt:lpstr>3 uždavinys</vt:lpstr>
      <vt:lpstr>Uždavinių sprendimai</vt:lpstr>
      <vt:lpstr>1 uždavinio sprendimas</vt:lpstr>
      <vt:lpstr>2 uždavinio sprendimas</vt:lpstr>
      <vt:lpstr>3 uždavinio sprendimas</vt:lpstr>
      <vt:lpstr>Testas</vt:lpstr>
      <vt:lpstr>1 klausimas</vt:lpstr>
      <vt:lpstr>2 klausimas</vt:lpstr>
      <vt:lpstr>3 klausimas</vt:lpstr>
      <vt:lpstr>4 klausimas</vt:lpstr>
      <vt:lpstr>5 klausimas</vt:lpstr>
      <vt:lpstr>6 klausimas</vt:lpstr>
      <vt:lpstr>7 klausimas</vt:lpstr>
      <vt:lpstr>8 klausimas</vt:lpstr>
      <vt:lpstr>9 klausimas</vt:lpstr>
      <vt:lpstr>10 klausimas</vt:lpstr>
      <vt:lpstr>Testo atsakymai</vt:lpstr>
      <vt:lpstr>Literatūra</vt:lpstr>
      <vt:lpstr>PowerPoint Presentation</vt:lpstr>
      <vt:lpstr>Ačiū už dėmesį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2017-04-01T09:16:05Z</dcterms:created>
  <dcterms:modified xsi:type="dcterms:W3CDTF">2017-04-05T13:42:26Z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TC027879479991</vt:lpwstr>
  </property>
</Properties>
</file>