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28"/>
  </p:notesMasterIdLst>
  <p:sldIdLst>
    <p:sldId id="256" r:id="rId2"/>
    <p:sldId id="269" r:id="rId3"/>
    <p:sldId id="258" r:id="rId4"/>
    <p:sldId id="259" r:id="rId5"/>
    <p:sldId id="260" r:id="rId6"/>
    <p:sldId id="261" r:id="rId7"/>
    <p:sldId id="278" r:id="rId8"/>
    <p:sldId id="266" r:id="rId9"/>
    <p:sldId id="267" r:id="rId10"/>
    <p:sldId id="281" r:id="rId11"/>
    <p:sldId id="282" r:id="rId12"/>
    <p:sldId id="262" r:id="rId13"/>
    <p:sldId id="268" r:id="rId14"/>
    <p:sldId id="263" r:id="rId15"/>
    <p:sldId id="264" r:id="rId16"/>
    <p:sldId id="277" r:id="rId17"/>
    <p:sldId id="279" r:id="rId18"/>
    <p:sldId id="280" r:id="rId19"/>
    <p:sldId id="270" r:id="rId20"/>
    <p:sldId id="271" r:id="rId21"/>
    <p:sldId id="272" r:id="rId22"/>
    <p:sldId id="273" r:id="rId23"/>
    <p:sldId id="274" r:id="rId24"/>
    <p:sldId id="283" r:id="rId25"/>
    <p:sldId id="284" r:id="rId26"/>
    <p:sldId id="265" r:id="rId2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33CCFF"/>
    <a:srgbClr val="6705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65" autoAdjust="0"/>
  </p:normalViewPr>
  <p:slideViewPr>
    <p:cSldViewPr>
      <p:cViewPr>
        <p:scale>
          <a:sx n="70" d="100"/>
          <a:sy n="70" d="100"/>
        </p:scale>
        <p:origin x="-432"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92FBA2-E1DF-408B-A794-4997B5167300}" type="datetimeFigureOut">
              <a:rPr lang="lt-LT" smtClean="0"/>
              <a:pPr/>
              <a:t>2022-04-25</a:t>
            </a:fld>
            <a:endParaRPr lang="lt-LT"/>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A673AB-329A-4E73-8558-7A50CDD6657A}" type="slidenum">
              <a:rPr lang="lt-LT" smtClean="0"/>
              <a:pPr/>
              <a:t>‹#›</a:t>
            </a:fld>
            <a:endParaRPr lang="lt-LT"/>
          </a:p>
        </p:txBody>
      </p:sp>
    </p:spTree>
    <p:extLst>
      <p:ext uri="{BB962C8B-B14F-4D97-AF65-F5344CB8AC3E}">
        <p14:creationId xmlns:p14="http://schemas.microsoft.com/office/powerpoint/2010/main" val="3865818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5A673AB-329A-4E73-8558-7A50CDD6657A}" type="slidenum">
              <a:rPr lang="lt-LT" smtClean="0"/>
              <a:pPr/>
              <a:t>12</a:t>
            </a:fld>
            <a:endParaRPr lang="lt-LT"/>
          </a:p>
        </p:txBody>
      </p:sp>
    </p:spTree>
    <p:extLst>
      <p:ext uri="{BB962C8B-B14F-4D97-AF65-F5344CB8AC3E}">
        <p14:creationId xmlns:p14="http://schemas.microsoft.com/office/powerpoint/2010/main" val="38345050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4" name="Statusis trikampis 10"/>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grpSp>
        <p:nvGrpSpPr>
          <p:cNvPr id="5" name="Grupė 15"/>
          <p:cNvGrpSpPr>
            <a:grpSpLocks/>
          </p:cNvGrpSpPr>
          <p:nvPr/>
        </p:nvGrpSpPr>
        <p:grpSpPr bwMode="auto">
          <a:xfrm>
            <a:off x="-3175" y="4953000"/>
            <a:ext cx="9147175" cy="1911350"/>
            <a:chOff x="-3765" y="4832896"/>
            <a:chExt cx="9147765" cy="2032192"/>
          </a:xfrm>
        </p:grpSpPr>
        <p:sp>
          <p:nvSpPr>
            <p:cNvPr id="6" name="Laisva forma 1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endParaRPr>
            </a:p>
          </p:txBody>
        </p:sp>
        <p:sp>
          <p:nvSpPr>
            <p:cNvPr id="7" name="Laisva forma 18"/>
            <p:cNvSpPr>
              <a:spLocks/>
            </p:cNvSpPr>
            <p:nvPr/>
          </p:nvSpPr>
          <p:spPr bwMode="auto">
            <a:xfrm>
              <a:off x="35926" y="5135025"/>
              <a:ext cx="9108074" cy="838869"/>
            </a:xfrm>
            <a:custGeom>
              <a:avLst/>
              <a:gdLst>
                <a:gd name="T0" fmla="*/ 0 w 5760"/>
                <a:gd name="T1" fmla="*/ 0 h 528"/>
                <a:gd name="T2" fmla="*/ 9108074 w 5760"/>
                <a:gd name="T3" fmla="*/ 0 h 528"/>
                <a:gd name="T4" fmla="*/ 9108074 w 5760"/>
                <a:gd name="T5" fmla="*/ 838869 h 528"/>
                <a:gd name="T6" fmla="*/ 7590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lt-LT"/>
            </a:p>
          </p:txBody>
        </p:sp>
        <p:sp>
          <p:nvSpPr>
            <p:cNvPr id="8" name="Laisva forma 18"/>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cxnSp>
          <p:nvCxnSpPr>
            <p:cNvPr id="10" name="Tiesioji jungtis 1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Antraštė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lt-LT" smtClean="0"/>
              <a:t>Spustelėkite, jei norite keisite ruoš. pav. stilių</a:t>
            </a:r>
            <a:endParaRPr lang="en-US"/>
          </a:p>
        </p:txBody>
      </p:sp>
      <p:sp>
        <p:nvSpPr>
          <p:cNvPr id="17" name="Paantraštė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lt-LT" smtClean="0"/>
              <a:t>Spustelėkite ruošinio paantraštės stiliui keisti</a:t>
            </a:r>
            <a:endParaRPr lang="en-US"/>
          </a:p>
        </p:txBody>
      </p:sp>
      <p:sp>
        <p:nvSpPr>
          <p:cNvPr id="11" name="Datos vietos rezervavimo ženklas 29"/>
          <p:cNvSpPr>
            <a:spLocks noGrp="1"/>
          </p:cNvSpPr>
          <p:nvPr>
            <p:ph type="dt" sz="half" idx="10"/>
          </p:nvPr>
        </p:nvSpPr>
        <p:spPr/>
        <p:txBody>
          <a:bodyPr/>
          <a:lstStyle>
            <a:lvl1pPr>
              <a:defRPr>
                <a:solidFill>
                  <a:srgbClr val="FFFFFF"/>
                </a:solidFill>
              </a:defRPr>
            </a:lvl1pPr>
            <a:extLst/>
          </a:lstStyle>
          <a:p>
            <a:pPr>
              <a:defRPr/>
            </a:pPr>
            <a:fld id="{BB16D692-1836-48EE-AA66-B1AEBA8BE904}" type="datetimeFigureOut">
              <a:rPr lang="en-US"/>
              <a:pPr>
                <a:defRPr/>
              </a:pPr>
              <a:t>4/25/2022</a:t>
            </a:fld>
            <a:endParaRPr lang="en-US"/>
          </a:p>
        </p:txBody>
      </p:sp>
      <p:sp>
        <p:nvSpPr>
          <p:cNvPr id="12" name="Poraštės vietos rezervavimo ženklas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kaidrės numerio vietos rezervavimo ženklas 26"/>
          <p:cNvSpPr>
            <a:spLocks noGrp="1"/>
          </p:cNvSpPr>
          <p:nvPr>
            <p:ph type="sldNum" sz="quarter" idx="12"/>
          </p:nvPr>
        </p:nvSpPr>
        <p:spPr/>
        <p:txBody>
          <a:bodyPr/>
          <a:lstStyle>
            <a:lvl1pPr>
              <a:defRPr smtClean="0">
                <a:solidFill>
                  <a:srgbClr val="FFFFFF"/>
                </a:solidFill>
              </a:defRPr>
            </a:lvl1pPr>
          </a:lstStyle>
          <a:p>
            <a:pPr>
              <a:defRPr/>
            </a:pPr>
            <a:fld id="{9347CA6C-D455-4242-BE54-1099842E8CD3}" type="slidenum">
              <a:rPr lang="en-US" altLang="lt-LT"/>
              <a:pPr>
                <a:defRPr/>
              </a:pPr>
              <a:t>‹#›</a:t>
            </a:fld>
            <a:endParaRPr lang="en-US" altLang="lt-LT"/>
          </a:p>
        </p:txBody>
      </p:sp>
    </p:spTree>
    <p:extLst>
      <p:ext uri="{BB962C8B-B14F-4D97-AF65-F5344CB8AC3E}">
        <p14:creationId xmlns:p14="http://schemas.microsoft.com/office/powerpoint/2010/main" val="232158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Antraštė 6"/>
          <p:cNvSpPr>
            <a:spLocks noGrp="1"/>
          </p:cNvSpPr>
          <p:nvPr>
            <p:ph type="title"/>
          </p:nvPr>
        </p:nvSpPr>
        <p:spPr/>
        <p:txBody>
          <a:bodyPr rtlCol="0"/>
          <a:lstStyle>
            <a:extLst/>
          </a:lstStyle>
          <a:p>
            <a:r>
              <a:rPr lang="lt-LT" smtClean="0"/>
              <a:t>Spustelėkite, jei norite keisite ruoš. pav. stilių</a:t>
            </a:r>
            <a:endParaRPr lang="en-US"/>
          </a:p>
        </p:txBody>
      </p:sp>
      <p:sp>
        <p:nvSpPr>
          <p:cNvPr id="4" name="Datos vietos rezervavimo ženklas 9"/>
          <p:cNvSpPr>
            <a:spLocks noGrp="1"/>
          </p:cNvSpPr>
          <p:nvPr>
            <p:ph type="dt" sz="half" idx="10"/>
          </p:nvPr>
        </p:nvSpPr>
        <p:spPr/>
        <p:txBody>
          <a:bodyPr/>
          <a:lstStyle>
            <a:lvl1pPr>
              <a:defRPr/>
            </a:lvl1pPr>
          </a:lstStyle>
          <a:p>
            <a:pPr>
              <a:defRPr/>
            </a:pPr>
            <a:fld id="{D0D47AB3-F127-419C-9A37-2A1BF5DFDB51}" type="datetimeFigureOut">
              <a:rPr lang="en-US"/>
              <a:pPr>
                <a:defRPr/>
              </a:pPr>
              <a:t>4/25/2022</a:t>
            </a:fld>
            <a:endParaRPr lang="en-US"/>
          </a:p>
        </p:txBody>
      </p:sp>
      <p:sp>
        <p:nvSpPr>
          <p:cNvPr id="5" name="Poraštės vietos rezervavimo ženklas 21"/>
          <p:cNvSpPr>
            <a:spLocks noGrp="1"/>
          </p:cNvSpPr>
          <p:nvPr>
            <p:ph type="ftr" sz="quarter" idx="11"/>
          </p:nvPr>
        </p:nvSpPr>
        <p:spPr/>
        <p:txBody>
          <a:bodyPr/>
          <a:lstStyle>
            <a:lvl1pPr>
              <a:defRPr/>
            </a:lvl1pPr>
          </a:lstStyle>
          <a:p>
            <a:pPr>
              <a:defRPr/>
            </a:pPr>
            <a:endParaRPr lang="en-US"/>
          </a:p>
        </p:txBody>
      </p:sp>
      <p:sp>
        <p:nvSpPr>
          <p:cNvPr id="6" name="Skaidrės numerio vietos rezervavimo ženklas 17"/>
          <p:cNvSpPr>
            <a:spLocks noGrp="1"/>
          </p:cNvSpPr>
          <p:nvPr>
            <p:ph type="sldNum" sz="quarter" idx="12"/>
          </p:nvPr>
        </p:nvSpPr>
        <p:spPr/>
        <p:txBody>
          <a:bodyPr/>
          <a:lstStyle>
            <a:lvl1pPr>
              <a:defRPr/>
            </a:lvl1pPr>
          </a:lstStyle>
          <a:p>
            <a:pPr>
              <a:defRPr/>
            </a:pPr>
            <a:fld id="{9C735022-068A-4EB8-9F94-0CA949A10C74}" type="slidenum">
              <a:rPr lang="en-US" altLang="lt-LT"/>
              <a:pPr>
                <a:defRPr/>
              </a:pPr>
              <a:t>‹#›</a:t>
            </a:fld>
            <a:endParaRPr lang="en-US" altLang="lt-LT"/>
          </a:p>
        </p:txBody>
      </p:sp>
    </p:spTree>
    <p:extLst>
      <p:ext uri="{BB962C8B-B14F-4D97-AF65-F5344CB8AC3E}">
        <p14:creationId xmlns:p14="http://schemas.microsoft.com/office/powerpoint/2010/main" val="2603022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Ševronas 10"/>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hangingPunct="1">
              <a:defRPr/>
            </a:pPr>
            <a:endParaRPr lang="en-US"/>
          </a:p>
        </p:txBody>
      </p:sp>
      <p:sp>
        <p:nvSpPr>
          <p:cNvPr id="5" name="Ševronas 11"/>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hangingPunct="1">
              <a:defRPr/>
            </a:pPr>
            <a:endParaRPr lang="en-US"/>
          </a:p>
        </p:txBody>
      </p:sp>
      <p:sp>
        <p:nvSpPr>
          <p:cNvPr id="2" name="Antraštė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lt-LT" smtClean="0"/>
              <a:t>Spustelėkite, jei norite keisite ruoš. pav. stilių</a:t>
            </a:r>
            <a:endParaRPr lang="en-US"/>
          </a:p>
        </p:txBody>
      </p:sp>
      <p:sp>
        <p:nvSpPr>
          <p:cNvPr id="3" name="Teksto vietos rezervavimo ženklas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lt-LT" smtClean="0"/>
              <a:t>Spustelėkite ruošinio teksto stiliams keisti</a:t>
            </a:r>
          </a:p>
        </p:txBody>
      </p:sp>
      <p:sp>
        <p:nvSpPr>
          <p:cNvPr id="6" name="Datos vietos rezervavimo ženklas 3"/>
          <p:cNvSpPr>
            <a:spLocks noGrp="1"/>
          </p:cNvSpPr>
          <p:nvPr>
            <p:ph type="dt" sz="half" idx="10"/>
          </p:nvPr>
        </p:nvSpPr>
        <p:spPr/>
        <p:txBody>
          <a:bodyPr/>
          <a:lstStyle>
            <a:lvl1pPr>
              <a:defRPr/>
            </a:lvl1pPr>
            <a:extLst/>
          </a:lstStyle>
          <a:p>
            <a:pPr>
              <a:defRPr/>
            </a:pPr>
            <a:fld id="{9A570183-EB0C-4DEB-9F0B-2B66A5F1A2CA}" type="datetimeFigureOut">
              <a:rPr lang="en-US"/>
              <a:pPr>
                <a:defRPr/>
              </a:pPr>
              <a:t>4/25/2022</a:t>
            </a:fld>
            <a:endParaRPr lang="en-US"/>
          </a:p>
        </p:txBody>
      </p:sp>
      <p:sp>
        <p:nvSpPr>
          <p:cNvPr id="7" name="Poraštės vietos rezervavimo ženklas 4"/>
          <p:cNvSpPr>
            <a:spLocks noGrp="1"/>
          </p:cNvSpPr>
          <p:nvPr>
            <p:ph type="ftr" sz="quarter" idx="11"/>
          </p:nvPr>
        </p:nvSpPr>
        <p:spPr/>
        <p:txBody>
          <a:bodyPr/>
          <a:lstStyle>
            <a:lvl1pPr>
              <a:defRPr/>
            </a:lvl1pPr>
            <a:extLst/>
          </a:lstStyle>
          <a:p>
            <a:pPr>
              <a:defRPr/>
            </a:pPr>
            <a:endParaRPr lang="en-US"/>
          </a:p>
        </p:txBody>
      </p:sp>
      <p:sp>
        <p:nvSpPr>
          <p:cNvPr id="8" name="Skaidrės numerio vietos rezervavimo ženklas 5"/>
          <p:cNvSpPr>
            <a:spLocks noGrp="1"/>
          </p:cNvSpPr>
          <p:nvPr>
            <p:ph type="sldNum" sz="quarter" idx="12"/>
          </p:nvPr>
        </p:nvSpPr>
        <p:spPr/>
        <p:txBody>
          <a:bodyPr/>
          <a:lstStyle>
            <a:lvl1pPr>
              <a:defRPr smtClean="0"/>
            </a:lvl1pPr>
          </a:lstStyle>
          <a:p>
            <a:pPr>
              <a:defRPr/>
            </a:pPr>
            <a:fld id="{26DDAC25-0AF2-42EA-AEDF-F10FC86A2667}" type="slidenum">
              <a:rPr lang="en-US" altLang="lt-LT"/>
              <a:pPr>
                <a:defRPr/>
              </a:pPr>
              <a:t>‹#›</a:t>
            </a:fld>
            <a:endParaRPr lang="en-US" altLang="lt-LT"/>
          </a:p>
        </p:txBody>
      </p:sp>
    </p:spTree>
    <p:extLst>
      <p:ext uri="{BB962C8B-B14F-4D97-AF65-F5344CB8AC3E}">
        <p14:creationId xmlns:p14="http://schemas.microsoft.com/office/powerpoint/2010/main" val="28422114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Turinio vietos rezervavimo ženklas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Turinio vietos rezervavimo ženklas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8" name="Antraštė 7"/>
          <p:cNvSpPr>
            <a:spLocks noGrp="1"/>
          </p:cNvSpPr>
          <p:nvPr>
            <p:ph type="title"/>
          </p:nvPr>
        </p:nvSpPr>
        <p:spPr/>
        <p:txBody>
          <a:bodyPr rtlCol="0"/>
          <a:lstStyle>
            <a:extLst/>
          </a:lstStyle>
          <a:p>
            <a:r>
              <a:rPr lang="lt-LT" smtClean="0"/>
              <a:t>Spustelėkite, jei norite keisite ruoš. pav. stilių</a:t>
            </a:r>
            <a:endParaRPr lang="en-US"/>
          </a:p>
        </p:txBody>
      </p:sp>
      <p:sp>
        <p:nvSpPr>
          <p:cNvPr id="5" name="Datos vietos rezervavimo ženklas 4"/>
          <p:cNvSpPr>
            <a:spLocks noGrp="1"/>
          </p:cNvSpPr>
          <p:nvPr>
            <p:ph type="dt" sz="half" idx="10"/>
          </p:nvPr>
        </p:nvSpPr>
        <p:spPr/>
        <p:txBody>
          <a:bodyPr/>
          <a:lstStyle>
            <a:lvl1pPr>
              <a:defRPr/>
            </a:lvl1pPr>
            <a:extLst/>
          </a:lstStyle>
          <a:p>
            <a:pPr>
              <a:defRPr/>
            </a:pPr>
            <a:fld id="{3045E79C-7BCC-4B4E-AA20-DF9CDE2B2181}" type="datetimeFigureOut">
              <a:rPr lang="en-US"/>
              <a:pPr>
                <a:defRPr/>
              </a:pPr>
              <a:t>4/25/2022</a:t>
            </a:fld>
            <a:endParaRPr lang="en-US"/>
          </a:p>
        </p:txBody>
      </p:sp>
      <p:sp>
        <p:nvSpPr>
          <p:cNvPr id="6" name="Poraštės vietos rezervavimo ženklas 5"/>
          <p:cNvSpPr>
            <a:spLocks noGrp="1"/>
          </p:cNvSpPr>
          <p:nvPr>
            <p:ph type="ftr" sz="quarter" idx="11"/>
          </p:nvPr>
        </p:nvSpPr>
        <p:spPr/>
        <p:txBody>
          <a:bodyPr/>
          <a:lstStyle>
            <a:lvl1pPr>
              <a:defRPr/>
            </a:lvl1pPr>
            <a:extLst/>
          </a:lstStyle>
          <a:p>
            <a:pPr>
              <a:defRPr/>
            </a:pPr>
            <a:endParaRPr lang="en-US"/>
          </a:p>
        </p:txBody>
      </p:sp>
      <p:sp>
        <p:nvSpPr>
          <p:cNvPr id="7" name="Skaidrės numerio vietos rezervavimo ženklas 6"/>
          <p:cNvSpPr>
            <a:spLocks noGrp="1"/>
          </p:cNvSpPr>
          <p:nvPr>
            <p:ph type="sldNum" sz="quarter" idx="12"/>
          </p:nvPr>
        </p:nvSpPr>
        <p:spPr/>
        <p:txBody>
          <a:bodyPr/>
          <a:lstStyle>
            <a:lvl1pPr>
              <a:defRPr smtClean="0"/>
            </a:lvl1pPr>
          </a:lstStyle>
          <a:p>
            <a:pPr>
              <a:defRPr/>
            </a:pPr>
            <a:fld id="{C49343C0-FDD2-4434-8C38-73FB0087AA4A}" type="slidenum">
              <a:rPr lang="en-US" altLang="lt-LT"/>
              <a:pPr>
                <a:defRPr/>
              </a:pPr>
              <a:t>‹#›</a:t>
            </a:fld>
            <a:endParaRPr lang="en-US" altLang="lt-LT"/>
          </a:p>
        </p:txBody>
      </p:sp>
    </p:spTree>
    <p:extLst>
      <p:ext uri="{BB962C8B-B14F-4D97-AF65-F5344CB8AC3E}">
        <p14:creationId xmlns:p14="http://schemas.microsoft.com/office/powerpoint/2010/main" val="314636325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Lyginimas">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8229600" cy="1143000"/>
          </a:xfrm>
        </p:spPr>
        <p:txBody>
          <a:bodyPr/>
          <a:lstStyle>
            <a:lvl1pPr>
              <a:defRPr/>
            </a:lvl1pPr>
            <a:extLst/>
          </a:lstStyle>
          <a:p>
            <a:r>
              <a:rPr lang="lt-LT" smtClean="0"/>
              <a:t>Spustelėkite, jei norite keisite ruoš. pav. stilių</a:t>
            </a:r>
            <a:endParaRPr lang="en-US"/>
          </a:p>
        </p:txBody>
      </p:sp>
      <p:sp>
        <p:nvSpPr>
          <p:cNvPr id="3" name="Teksto vietos rezervavimo ženklas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lt-LT" smtClean="0"/>
              <a:t>Spustelėkite ruošinio teksto stiliams keisti</a:t>
            </a:r>
          </a:p>
        </p:txBody>
      </p:sp>
      <p:sp>
        <p:nvSpPr>
          <p:cNvPr id="4" name="Teksto vietos rezervavimo ženklas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lt-LT" smtClean="0"/>
              <a:t>Spustelėkite ruošinio teksto stiliams keisti</a:t>
            </a:r>
          </a:p>
        </p:txBody>
      </p:sp>
      <p:sp>
        <p:nvSpPr>
          <p:cNvPr id="5" name="Turinio vietos rezervavimo ženklas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6" name="Turinio vietos rezervavimo ženklas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7" name="Datos vietos rezervavimo ženklas 6"/>
          <p:cNvSpPr>
            <a:spLocks noGrp="1"/>
          </p:cNvSpPr>
          <p:nvPr>
            <p:ph type="dt" sz="half" idx="10"/>
          </p:nvPr>
        </p:nvSpPr>
        <p:spPr/>
        <p:txBody>
          <a:bodyPr/>
          <a:lstStyle>
            <a:lvl1pPr>
              <a:defRPr/>
            </a:lvl1pPr>
            <a:extLst/>
          </a:lstStyle>
          <a:p>
            <a:pPr>
              <a:defRPr/>
            </a:pPr>
            <a:fld id="{DAC2918D-8881-47E1-9132-621642C6E467}" type="datetimeFigureOut">
              <a:rPr lang="en-US"/>
              <a:pPr>
                <a:defRPr/>
              </a:pPr>
              <a:t>4/25/2022</a:t>
            </a:fld>
            <a:endParaRPr lang="en-US"/>
          </a:p>
        </p:txBody>
      </p:sp>
      <p:sp>
        <p:nvSpPr>
          <p:cNvPr id="8" name="Poraštės vietos rezervavimo ženklas 7"/>
          <p:cNvSpPr>
            <a:spLocks noGrp="1"/>
          </p:cNvSpPr>
          <p:nvPr>
            <p:ph type="ftr" sz="quarter" idx="11"/>
          </p:nvPr>
        </p:nvSpPr>
        <p:spPr/>
        <p:txBody>
          <a:bodyPr/>
          <a:lstStyle>
            <a:lvl1pPr>
              <a:defRPr/>
            </a:lvl1pPr>
            <a:extLst/>
          </a:lstStyle>
          <a:p>
            <a:pPr>
              <a:defRPr/>
            </a:pPr>
            <a:endParaRPr lang="en-US"/>
          </a:p>
        </p:txBody>
      </p:sp>
      <p:sp>
        <p:nvSpPr>
          <p:cNvPr id="9" name="Skaidrės numerio vietos rezervavimo ženklas 8"/>
          <p:cNvSpPr>
            <a:spLocks noGrp="1"/>
          </p:cNvSpPr>
          <p:nvPr>
            <p:ph type="sldNum" sz="quarter" idx="12"/>
          </p:nvPr>
        </p:nvSpPr>
        <p:spPr/>
        <p:txBody>
          <a:bodyPr/>
          <a:lstStyle>
            <a:lvl1pPr>
              <a:defRPr smtClean="0"/>
            </a:lvl1pPr>
          </a:lstStyle>
          <a:p>
            <a:pPr>
              <a:defRPr/>
            </a:pPr>
            <a:fld id="{F08564C9-9782-416F-BFC2-6DDCFBBF59E1}" type="slidenum">
              <a:rPr lang="en-US" altLang="lt-LT"/>
              <a:pPr>
                <a:defRPr/>
              </a:pPr>
              <a:t>‹#›</a:t>
            </a:fld>
            <a:endParaRPr lang="en-US" altLang="lt-LT"/>
          </a:p>
        </p:txBody>
      </p:sp>
    </p:spTree>
    <p:extLst>
      <p:ext uri="{BB962C8B-B14F-4D97-AF65-F5344CB8AC3E}">
        <p14:creationId xmlns:p14="http://schemas.microsoft.com/office/powerpoint/2010/main" val="87513299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 name="Antraštė 5"/>
          <p:cNvSpPr>
            <a:spLocks noGrp="1"/>
          </p:cNvSpPr>
          <p:nvPr>
            <p:ph type="title"/>
          </p:nvPr>
        </p:nvSpPr>
        <p:spPr/>
        <p:txBody>
          <a:bodyPr rtlCol="0"/>
          <a:lstStyle>
            <a:extLst/>
          </a:lstStyle>
          <a:p>
            <a:r>
              <a:rPr lang="lt-LT" smtClean="0"/>
              <a:t>Spustelėkite, jei norite keisite ruoš. pav. stilių</a:t>
            </a:r>
            <a:endParaRPr lang="en-US"/>
          </a:p>
        </p:txBody>
      </p:sp>
      <p:sp>
        <p:nvSpPr>
          <p:cNvPr id="3" name="Datos vietos rezervavimo ženklas 2"/>
          <p:cNvSpPr>
            <a:spLocks noGrp="1"/>
          </p:cNvSpPr>
          <p:nvPr>
            <p:ph type="dt" sz="half" idx="10"/>
          </p:nvPr>
        </p:nvSpPr>
        <p:spPr/>
        <p:txBody>
          <a:bodyPr/>
          <a:lstStyle>
            <a:lvl1pPr>
              <a:defRPr/>
            </a:lvl1pPr>
            <a:extLst/>
          </a:lstStyle>
          <a:p>
            <a:pPr>
              <a:defRPr/>
            </a:pPr>
            <a:fld id="{208E28B3-A804-4D49-A493-8DF899F213C7}" type="datetimeFigureOut">
              <a:rPr lang="en-US"/>
              <a:pPr>
                <a:defRPr/>
              </a:pPr>
              <a:t>4/25/2022</a:t>
            </a:fld>
            <a:endParaRPr lang="en-US"/>
          </a:p>
        </p:txBody>
      </p:sp>
      <p:sp>
        <p:nvSpPr>
          <p:cNvPr id="4" name="Poraštės vietos rezervavimo ženklas 3"/>
          <p:cNvSpPr>
            <a:spLocks noGrp="1"/>
          </p:cNvSpPr>
          <p:nvPr>
            <p:ph type="ftr" sz="quarter" idx="11"/>
          </p:nvPr>
        </p:nvSpPr>
        <p:spPr/>
        <p:txBody>
          <a:bodyPr/>
          <a:lstStyle>
            <a:lvl1pPr>
              <a:defRPr/>
            </a:lvl1pPr>
            <a:extLst/>
          </a:lstStyle>
          <a:p>
            <a:pPr>
              <a:defRPr/>
            </a:pPr>
            <a:endParaRPr lang="en-US"/>
          </a:p>
        </p:txBody>
      </p:sp>
      <p:sp>
        <p:nvSpPr>
          <p:cNvPr id="5" name="Skaidrės numerio vietos rezervavimo ženklas 4"/>
          <p:cNvSpPr>
            <a:spLocks noGrp="1"/>
          </p:cNvSpPr>
          <p:nvPr>
            <p:ph type="sldNum" sz="quarter" idx="12"/>
          </p:nvPr>
        </p:nvSpPr>
        <p:spPr/>
        <p:txBody>
          <a:bodyPr/>
          <a:lstStyle>
            <a:lvl1pPr>
              <a:defRPr smtClean="0"/>
            </a:lvl1pPr>
          </a:lstStyle>
          <a:p>
            <a:pPr>
              <a:defRPr/>
            </a:pPr>
            <a:fld id="{A8610027-20FE-48CA-96B0-0821B3614B28}" type="slidenum">
              <a:rPr lang="en-US" altLang="lt-LT"/>
              <a:pPr>
                <a:defRPr/>
              </a:pPr>
              <a:t>‹#›</a:t>
            </a:fld>
            <a:endParaRPr lang="en-US" altLang="lt-LT"/>
          </a:p>
        </p:txBody>
      </p:sp>
    </p:spTree>
    <p:extLst>
      <p:ext uri="{BB962C8B-B14F-4D97-AF65-F5344CB8AC3E}">
        <p14:creationId xmlns:p14="http://schemas.microsoft.com/office/powerpoint/2010/main" val="135043776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9"/>
          <p:cNvSpPr>
            <a:spLocks noGrp="1"/>
          </p:cNvSpPr>
          <p:nvPr>
            <p:ph type="dt" sz="half" idx="10"/>
          </p:nvPr>
        </p:nvSpPr>
        <p:spPr/>
        <p:txBody>
          <a:bodyPr/>
          <a:lstStyle>
            <a:lvl1pPr>
              <a:defRPr/>
            </a:lvl1pPr>
          </a:lstStyle>
          <a:p>
            <a:pPr>
              <a:defRPr/>
            </a:pPr>
            <a:fld id="{103A398F-850B-4815-BA01-DCFDF791687A}" type="datetimeFigureOut">
              <a:rPr lang="en-US"/>
              <a:pPr>
                <a:defRPr/>
              </a:pPr>
              <a:t>4/25/2022</a:t>
            </a:fld>
            <a:endParaRPr lang="en-US"/>
          </a:p>
        </p:txBody>
      </p:sp>
      <p:sp>
        <p:nvSpPr>
          <p:cNvPr id="3" name="Poraštės vietos rezervavimo ženklas 21"/>
          <p:cNvSpPr>
            <a:spLocks noGrp="1"/>
          </p:cNvSpPr>
          <p:nvPr>
            <p:ph type="ftr" sz="quarter" idx="11"/>
          </p:nvPr>
        </p:nvSpPr>
        <p:spPr/>
        <p:txBody>
          <a:bodyPr/>
          <a:lstStyle>
            <a:lvl1pPr>
              <a:defRPr/>
            </a:lvl1pPr>
          </a:lstStyle>
          <a:p>
            <a:pPr>
              <a:defRPr/>
            </a:pPr>
            <a:endParaRPr lang="en-US"/>
          </a:p>
        </p:txBody>
      </p:sp>
      <p:sp>
        <p:nvSpPr>
          <p:cNvPr id="4" name="Skaidrės numerio vietos rezervavimo ženklas 17"/>
          <p:cNvSpPr>
            <a:spLocks noGrp="1"/>
          </p:cNvSpPr>
          <p:nvPr>
            <p:ph type="sldNum" sz="quarter" idx="12"/>
          </p:nvPr>
        </p:nvSpPr>
        <p:spPr/>
        <p:txBody>
          <a:bodyPr/>
          <a:lstStyle>
            <a:lvl1pPr>
              <a:defRPr/>
            </a:lvl1pPr>
          </a:lstStyle>
          <a:p>
            <a:pPr>
              <a:defRPr/>
            </a:pPr>
            <a:fld id="{EAF74ADB-4D04-48F9-B1A8-91224CF7B9AD}" type="slidenum">
              <a:rPr lang="en-US" altLang="lt-LT"/>
              <a:pPr>
                <a:defRPr/>
              </a:pPr>
              <a:t>‹#›</a:t>
            </a:fld>
            <a:endParaRPr lang="en-US" altLang="lt-LT"/>
          </a:p>
        </p:txBody>
      </p:sp>
    </p:spTree>
    <p:extLst>
      <p:ext uri="{BB962C8B-B14F-4D97-AF65-F5344CB8AC3E}">
        <p14:creationId xmlns:p14="http://schemas.microsoft.com/office/powerpoint/2010/main" val="2550021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Antraštė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lt-LT" smtClean="0"/>
              <a:t>Spustelėkite, jei norite keisite ruoš. pav. stilių</a:t>
            </a:r>
            <a:endParaRPr lang="en-US"/>
          </a:p>
        </p:txBody>
      </p:sp>
      <p:sp>
        <p:nvSpPr>
          <p:cNvPr id="3" name="Teksto vietos rezervavimo ženklas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lt-LT" smtClean="0"/>
              <a:t>Spustelėkite ruošinio teksto stiliams keisti</a:t>
            </a:r>
          </a:p>
        </p:txBody>
      </p:sp>
      <p:sp>
        <p:nvSpPr>
          <p:cNvPr id="4" name="Turinio vietos rezervavimo ženklas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Datos vietos rezervavimo ženklas 4"/>
          <p:cNvSpPr>
            <a:spLocks noGrp="1"/>
          </p:cNvSpPr>
          <p:nvPr>
            <p:ph type="dt" sz="half" idx="10"/>
          </p:nvPr>
        </p:nvSpPr>
        <p:spPr/>
        <p:txBody>
          <a:bodyPr/>
          <a:lstStyle>
            <a:lvl1pPr>
              <a:defRPr/>
            </a:lvl1pPr>
            <a:extLst/>
          </a:lstStyle>
          <a:p>
            <a:pPr>
              <a:defRPr/>
            </a:pPr>
            <a:fld id="{FF1F12B6-BBEF-417C-B46D-24D2607F68F8}" type="datetimeFigureOut">
              <a:rPr lang="en-US"/>
              <a:pPr>
                <a:defRPr/>
              </a:pPr>
              <a:t>4/25/2022</a:t>
            </a:fld>
            <a:endParaRPr lang="en-US"/>
          </a:p>
        </p:txBody>
      </p:sp>
      <p:sp>
        <p:nvSpPr>
          <p:cNvPr id="6" name="Poraštės vietos rezervavimo ženklas 5"/>
          <p:cNvSpPr>
            <a:spLocks noGrp="1"/>
          </p:cNvSpPr>
          <p:nvPr>
            <p:ph type="ftr" sz="quarter" idx="11"/>
          </p:nvPr>
        </p:nvSpPr>
        <p:spPr/>
        <p:txBody>
          <a:bodyPr/>
          <a:lstStyle>
            <a:lvl1pPr>
              <a:defRPr/>
            </a:lvl1pPr>
            <a:extLst/>
          </a:lstStyle>
          <a:p>
            <a:pPr>
              <a:defRPr/>
            </a:pPr>
            <a:endParaRPr lang="en-US"/>
          </a:p>
        </p:txBody>
      </p:sp>
      <p:sp>
        <p:nvSpPr>
          <p:cNvPr id="7" name="Skaidrės numerio vietos rezervavimo ženklas 6"/>
          <p:cNvSpPr>
            <a:spLocks noGrp="1"/>
          </p:cNvSpPr>
          <p:nvPr>
            <p:ph type="sldNum" sz="quarter" idx="12"/>
          </p:nvPr>
        </p:nvSpPr>
        <p:spPr/>
        <p:txBody>
          <a:bodyPr/>
          <a:lstStyle>
            <a:lvl1pPr>
              <a:defRPr smtClean="0"/>
            </a:lvl1pPr>
          </a:lstStyle>
          <a:p>
            <a:pPr>
              <a:defRPr/>
            </a:pPr>
            <a:fld id="{A851437F-E430-4FE4-A1D4-E773E86E1D64}" type="slidenum">
              <a:rPr lang="en-US" altLang="lt-LT"/>
              <a:pPr>
                <a:defRPr/>
              </a:pPr>
              <a:t>‹#›</a:t>
            </a:fld>
            <a:endParaRPr lang="en-US" altLang="lt-LT"/>
          </a:p>
        </p:txBody>
      </p:sp>
    </p:spTree>
    <p:extLst>
      <p:ext uri="{BB962C8B-B14F-4D97-AF65-F5344CB8AC3E}">
        <p14:creationId xmlns:p14="http://schemas.microsoft.com/office/powerpoint/2010/main" val="982864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Laisva forma 10"/>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endParaRPr>
          </a:p>
        </p:txBody>
      </p:sp>
      <p:sp>
        <p:nvSpPr>
          <p:cNvPr id="6" name="Laisva forma 15"/>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lt-LT"/>
          </a:p>
        </p:txBody>
      </p:sp>
      <p:sp>
        <p:nvSpPr>
          <p:cNvPr id="7" name="Statusis trikampis 15"/>
          <p:cNvSpPr>
            <a:spLocks/>
          </p:cNvSpPr>
          <p:nvPr/>
        </p:nvSpPr>
        <p:spPr bwMode="auto">
          <a:xfrm>
            <a:off x="-6042" y="5791253"/>
            <a:ext cx="3402314" cy="1080868"/>
          </a:xfrm>
          <a:prstGeom prst="rtTriangle">
            <a:avLst/>
          </a:prstGeom>
          <a:blipFill>
            <a:blip r:embed="rId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cxnSp>
        <p:nvCxnSpPr>
          <p:cNvPr id="8" name="Tiesioji jungtis 16"/>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Ševronas 1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hangingPunct="1">
              <a:defRPr/>
            </a:pPr>
            <a:endParaRPr lang="en-US"/>
          </a:p>
        </p:txBody>
      </p:sp>
      <p:sp>
        <p:nvSpPr>
          <p:cNvPr id="10" name="Ševronas 1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eaLnBrk="1" hangingPunct="1">
              <a:defRPr/>
            </a:pPr>
            <a:endParaRPr lang="en-US"/>
          </a:p>
        </p:txBody>
      </p:sp>
      <p:sp>
        <p:nvSpPr>
          <p:cNvPr id="4" name="Teksto vietos rezervavimo ženklas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lt-LT" smtClean="0"/>
              <a:t>Spustelėkite ruošinio teksto stiliams keisti</a:t>
            </a:r>
          </a:p>
        </p:txBody>
      </p:sp>
      <p:sp>
        <p:nvSpPr>
          <p:cNvPr id="3" name="Paveikslėlio vietos rezervavimo ženklas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lt-LT" noProof="0" smtClean="0"/>
              <a:t>Spustelėkite piktogramą, jei norite įtraukti paveikslėlį</a:t>
            </a:r>
            <a:endParaRPr lang="en-US" noProof="0" dirty="0"/>
          </a:p>
        </p:txBody>
      </p:sp>
      <p:sp>
        <p:nvSpPr>
          <p:cNvPr id="2" name="Antraštė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lt-LT" smtClean="0"/>
              <a:t>Spustelėkite, jei norite keisite ruoš. pav. stilių</a:t>
            </a:r>
            <a:endParaRPr lang="en-US"/>
          </a:p>
        </p:txBody>
      </p:sp>
      <p:sp>
        <p:nvSpPr>
          <p:cNvPr id="11" name="Datos vietos rezervavimo ženklas 4"/>
          <p:cNvSpPr>
            <a:spLocks noGrp="1"/>
          </p:cNvSpPr>
          <p:nvPr>
            <p:ph type="dt" sz="half" idx="10"/>
          </p:nvPr>
        </p:nvSpPr>
        <p:spPr/>
        <p:txBody>
          <a:bodyPr/>
          <a:lstStyle>
            <a:lvl1pPr>
              <a:defRPr>
                <a:solidFill>
                  <a:schemeClr val="tx1"/>
                </a:solidFill>
              </a:defRPr>
            </a:lvl1pPr>
            <a:extLst/>
          </a:lstStyle>
          <a:p>
            <a:pPr>
              <a:defRPr/>
            </a:pPr>
            <a:fld id="{F94B5684-C8BC-40C2-82EF-A5B54FD39918}" type="datetimeFigureOut">
              <a:rPr lang="en-US"/>
              <a:pPr>
                <a:defRPr/>
              </a:pPr>
              <a:t>4/25/2022</a:t>
            </a:fld>
            <a:endParaRPr lang="en-US"/>
          </a:p>
        </p:txBody>
      </p:sp>
      <p:sp>
        <p:nvSpPr>
          <p:cNvPr id="12" name="Poraštės vietos rezervavimo ženklas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kaidrės numerio vietos rezervavimo ženklas 6"/>
          <p:cNvSpPr>
            <a:spLocks noGrp="1"/>
          </p:cNvSpPr>
          <p:nvPr>
            <p:ph type="sldNum" sz="quarter" idx="12"/>
          </p:nvPr>
        </p:nvSpPr>
        <p:spPr/>
        <p:txBody>
          <a:bodyPr/>
          <a:lstStyle>
            <a:lvl1pPr>
              <a:defRPr smtClean="0"/>
            </a:lvl1pPr>
          </a:lstStyle>
          <a:p>
            <a:pPr>
              <a:defRPr/>
            </a:pPr>
            <a:fld id="{C0184F19-CD6F-4E9D-816A-EDAFEA6A04A8}" type="slidenum">
              <a:rPr lang="en-US" altLang="lt-LT"/>
              <a:pPr>
                <a:defRPr/>
              </a:pPr>
              <a:t>‹#›</a:t>
            </a:fld>
            <a:endParaRPr lang="en-US" altLang="lt-LT"/>
          </a:p>
        </p:txBody>
      </p:sp>
    </p:spTree>
    <p:extLst>
      <p:ext uri="{BB962C8B-B14F-4D97-AF65-F5344CB8AC3E}">
        <p14:creationId xmlns:p14="http://schemas.microsoft.com/office/powerpoint/2010/main" val="1804118573"/>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extLst/>
          </a:lstStyle>
          <a:p>
            <a:r>
              <a:rPr lang="lt-LT" smtClean="0"/>
              <a:t>Spustelėkite, jei norite keisite ruoš. pav. stilių</a:t>
            </a:r>
            <a:endParaRPr lang="en-US"/>
          </a:p>
        </p:txBody>
      </p:sp>
      <p:sp>
        <p:nvSpPr>
          <p:cNvPr id="3" name="Vertikalaus teksto vietos rezervavimo ženklas 2"/>
          <p:cNvSpPr>
            <a:spLocks noGrp="1"/>
          </p:cNvSpPr>
          <p:nvPr>
            <p:ph type="body" orient="vert" idx="1"/>
          </p:nvPr>
        </p:nvSpPr>
        <p:spPr>
          <a:xfrm>
            <a:off x="457200" y="1481329"/>
            <a:ext cx="8229600" cy="4386071"/>
          </a:xfrm>
        </p:spPr>
        <p:txBody>
          <a:bodyPr vert="eaVert"/>
          <a:lstStyle>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9"/>
          <p:cNvSpPr>
            <a:spLocks noGrp="1"/>
          </p:cNvSpPr>
          <p:nvPr>
            <p:ph type="dt" sz="half" idx="10"/>
          </p:nvPr>
        </p:nvSpPr>
        <p:spPr/>
        <p:txBody>
          <a:bodyPr/>
          <a:lstStyle>
            <a:lvl1pPr>
              <a:defRPr/>
            </a:lvl1pPr>
          </a:lstStyle>
          <a:p>
            <a:pPr>
              <a:defRPr/>
            </a:pPr>
            <a:fld id="{CC9E0C78-3AF7-4B14-835F-87D344284769}" type="datetimeFigureOut">
              <a:rPr lang="en-US"/>
              <a:pPr>
                <a:defRPr/>
              </a:pPr>
              <a:t>4/25/2022</a:t>
            </a:fld>
            <a:endParaRPr lang="en-US"/>
          </a:p>
        </p:txBody>
      </p:sp>
      <p:sp>
        <p:nvSpPr>
          <p:cNvPr id="5" name="Poraštės vietos rezervavimo ženklas 21"/>
          <p:cNvSpPr>
            <a:spLocks noGrp="1"/>
          </p:cNvSpPr>
          <p:nvPr>
            <p:ph type="ftr" sz="quarter" idx="11"/>
          </p:nvPr>
        </p:nvSpPr>
        <p:spPr/>
        <p:txBody>
          <a:bodyPr/>
          <a:lstStyle>
            <a:lvl1pPr>
              <a:defRPr/>
            </a:lvl1pPr>
          </a:lstStyle>
          <a:p>
            <a:pPr>
              <a:defRPr/>
            </a:pPr>
            <a:endParaRPr lang="en-US"/>
          </a:p>
        </p:txBody>
      </p:sp>
      <p:sp>
        <p:nvSpPr>
          <p:cNvPr id="6" name="Skaidrės numerio vietos rezervavimo ženklas 17"/>
          <p:cNvSpPr>
            <a:spLocks noGrp="1"/>
          </p:cNvSpPr>
          <p:nvPr>
            <p:ph type="sldNum" sz="quarter" idx="12"/>
          </p:nvPr>
        </p:nvSpPr>
        <p:spPr/>
        <p:txBody>
          <a:bodyPr/>
          <a:lstStyle>
            <a:lvl1pPr>
              <a:defRPr/>
            </a:lvl1pPr>
          </a:lstStyle>
          <a:p>
            <a:pPr>
              <a:defRPr/>
            </a:pPr>
            <a:fld id="{BE219A21-00A7-439E-9052-B197547BBB09}" type="slidenum">
              <a:rPr lang="en-US" altLang="lt-LT"/>
              <a:pPr>
                <a:defRPr/>
              </a:pPr>
              <a:t>‹#›</a:t>
            </a:fld>
            <a:endParaRPr lang="en-US" altLang="lt-LT"/>
          </a:p>
        </p:txBody>
      </p:sp>
    </p:spTree>
    <p:extLst>
      <p:ext uri="{BB962C8B-B14F-4D97-AF65-F5344CB8AC3E}">
        <p14:creationId xmlns:p14="http://schemas.microsoft.com/office/powerpoint/2010/main" val="4011184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844013" y="274640"/>
            <a:ext cx="1777470" cy="5592761"/>
          </a:xfrm>
        </p:spPr>
        <p:txBody>
          <a:bodyPr vert="eaVert"/>
          <a:lstStyle>
            <a:extLst/>
          </a:lstStyle>
          <a:p>
            <a:r>
              <a:rPr lang="lt-LT" smtClean="0"/>
              <a:t>Spustelėkite, jei norite keisite ruoš. pav. stilių</a:t>
            </a:r>
            <a:endParaRPr lang="en-US"/>
          </a:p>
        </p:txBody>
      </p:sp>
      <p:sp>
        <p:nvSpPr>
          <p:cNvPr id="3" name="Vertikalaus teksto vietos rezervavimo ženklas 2"/>
          <p:cNvSpPr>
            <a:spLocks noGrp="1"/>
          </p:cNvSpPr>
          <p:nvPr>
            <p:ph type="body" orient="vert" idx="1"/>
          </p:nvPr>
        </p:nvSpPr>
        <p:spPr>
          <a:xfrm>
            <a:off x="457200" y="274641"/>
            <a:ext cx="6324600" cy="5592760"/>
          </a:xfrm>
        </p:spPr>
        <p:txBody>
          <a:bodyPr vert="eaVert"/>
          <a:lstStyle>
            <a:extLs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os vietos rezervavimo ženklas 9"/>
          <p:cNvSpPr>
            <a:spLocks noGrp="1"/>
          </p:cNvSpPr>
          <p:nvPr>
            <p:ph type="dt" sz="half" idx="10"/>
          </p:nvPr>
        </p:nvSpPr>
        <p:spPr/>
        <p:txBody>
          <a:bodyPr/>
          <a:lstStyle>
            <a:lvl1pPr>
              <a:defRPr/>
            </a:lvl1pPr>
          </a:lstStyle>
          <a:p>
            <a:pPr>
              <a:defRPr/>
            </a:pPr>
            <a:fld id="{E17EE3E8-1ADF-49F6-A108-F1BC8EBE7158}" type="datetimeFigureOut">
              <a:rPr lang="en-US"/>
              <a:pPr>
                <a:defRPr/>
              </a:pPr>
              <a:t>4/25/2022</a:t>
            </a:fld>
            <a:endParaRPr lang="en-US"/>
          </a:p>
        </p:txBody>
      </p:sp>
      <p:sp>
        <p:nvSpPr>
          <p:cNvPr id="5" name="Poraštės vietos rezervavimo ženklas 21"/>
          <p:cNvSpPr>
            <a:spLocks noGrp="1"/>
          </p:cNvSpPr>
          <p:nvPr>
            <p:ph type="ftr" sz="quarter" idx="11"/>
          </p:nvPr>
        </p:nvSpPr>
        <p:spPr/>
        <p:txBody>
          <a:bodyPr/>
          <a:lstStyle>
            <a:lvl1pPr>
              <a:defRPr/>
            </a:lvl1pPr>
          </a:lstStyle>
          <a:p>
            <a:pPr>
              <a:defRPr/>
            </a:pPr>
            <a:endParaRPr lang="en-US"/>
          </a:p>
        </p:txBody>
      </p:sp>
      <p:sp>
        <p:nvSpPr>
          <p:cNvPr id="6" name="Skaidrės numerio vietos rezervavimo ženklas 17"/>
          <p:cNvSpPr>
            <a:spLocks noGrp="1"/>
          </p:cNvSpPr>
          <p:nvPr>
            <p:ph type="sldNum" sz="quarter" idx="12"/>
          </p:nvPr>
        </p:nvSpPr>
        <p:spPr/>
        <p:txBody>
          <a:bodyPr/>
          <a:lstStyle>
            <a:lvl1pPr>
              <a:defRPr/>
            </a:lvl1pPr>
          </a:lstStyle>
          <a:p>
            <a:pPr>
              <a:defRPr/>
            </a:pPr>
            <a:fld id="{3E508501-455A-4F76-9607-84D9F87E31AF}" type="slidenum">
              <a:rPr lang="en-US" altLang="lt-LT"/>
              <a:pPr>
                <a:defRPr/>
              </a:pPr>
              <a:t>‹#›</a:t>
            </a:fld>
            <a:endParaRPr lang="en-US" altLang="lt-LT"/>
          </a:p>
        </p:txBody>
      </p:sp>
    </p:spTree>
    <p:extLst>
      <p:ext uri="{BB962C8B-B14F-4D97-AF65-F5344CB8AC3E}">
        <p14:creationId xmlns:p14="http://schemas.microsoft.com/office/powerpoint/2010/main" val="371225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Laisva forma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endParaRPr>
          </a:p>
        </p:txBody>
      </p:sp>
      <p:sp>
        <p:nvSpPr>
          <p:cNvPr id="1027" name="Laisva forma 11"/>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lt-LT"/>
          </a:p>
        </p:txBody>
      </p:sp>
      <p:sp>
        <p:nvSpPr>
          <p:cNvPr id="14" name="Statusis trikampis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hangingPunct="1">
              <a:defRPr/>
            </a:pPr>
            <a:endParaRPr lang="en-US"/>
          </a:p>
        </p:txBody>
      </p:sp>
      <p:cxnSp>
        <p:nvCxnSpPr>
          <p:cNvPr id="15" name="Tiesioji jungtis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Pavadinimo vietos rezervavimo ženklas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lt-LT" smtClean="0"/>
              <a:t>Spustelėkite, jei norite keisite ruoš. pav. stilių</a:t>
            </a:r>
            <a:endParaRPr lang="en-US"/>
          </a:p>
        </p:txBody>
      </p:sp>
      <p:sp>
        <p:nvSpPr>
          <p:cNvPr id="1033" name="Teksto vietos rezervavimo ženklas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smtClean="0"/>
              <a:t>Spustelėkite ruošinio teksto stiliams keisti</a:t>
            </a:r>
          </a:p>
          <a:p>
            <a:pPr lvl="1"/>
            <a:r>
              <a:rPr lang="lt-LT" altLang="lt-LT" smtClean="0"/>
              <a:t>Antras lygmuo</a:t>
            </a:r>
          </a:p>
          <a:p>
            <a:pPr lvl="2"/>
            <a:r>
              <a:rPr lang="lt-LT" altLang="lt-LT" smtClean="0"/>
              <a:t>Trečias lygmuo</a:t>
            </a:r>
          </a:p>
          <a:p>
            <a:pPr lvl="3"/>
            <a:r>
              <a:rPr lang="lt-LT" altLang="lt-LT" smtClean="0"/>
              <a:t>Ketvirtas lygmuo</a:t>
            </a:r>
          </a:p>
          <a:p>
            <a:pPr lvl="4"/>
            <a:r>
              <a:rPr lang="lt-LT" altLang="lt-LT" smtClean="0"/>
              <a:t>Penktas lygmuo</a:t>
            </a:r>
            <a:endParaRPr lang="en-US" altLang="lt-LT" smtClean="0"/>
          </a:p>
        </p:txBody>
      </p:sp>
      <p:sp>
        <p:nvSpPr>
          <p:cNvPr id="10" name="Datos vietos rezervavimo ženklas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latin typeface="Arial" charset="0"/>
              </a:defRPr>
            </a:lvl1pPr>
            <a:extLst/>
          </a:lstStyle>
          <a:p>
            <a:pPr>
              <a:defRPr/>
            </a:pPr>
            <a:fld id="{27BE2C0D-97C7-4075-85DD-D1946ADD15CD}" type="datetimeFigureOut">
              <a:rPr lang="en-US"/>
              <a:pPr>
                <a:defRPr/>
              </a:pPr>
              <a:t>4/25/2022</a:t>
            </a:fld>
            <a:endParaRPr lang="en-US"/>
          </a:p>
        </p:txBody>
      </p:sp>
      <p:sp>
        <p:nvSpPr>
          <p:cNvPr id="22" name="Poraštės vietos rezervavimo ženklas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latin typeface="Arial" charset="0"/>
              </a:defRPr>
            </a:lvl1pPr>
            <a:extLst/>
          </a:lstStyle>
          <a:p>
            <a:pPr>
              <a:defRPr/>
            </a:pPr>
            <a:endParaRPr lang="en-US"/>
          </a:p>
        </p:txBody>
      </p:sp>
      <p:sp>
        <p:nvSpPr>
          <p:cNvPr id="18" name="Skaidrės numerio vietos rezervavimo ženklas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smtClean="0"/>
            </a:lvl1pPr>
          </a:lstStyle>
          <a:p>
            <a:pPr>
              <a:defRPr/>
            </a:pPr>
            <a:fld id="{2511D15A-F387-41C2-BBD9-AFA8BAF01856}" type="slidenum">
              <a:rPr lang="en-US" altLang="lt-LT"/>
              <a:pPr>
                <a:defRPr/>
              </a:pPr>
              <a:t>‹#›</a:t>
            </a:fld>
            <a:endParaRPr lang="en-US" altLang="lt-LT"/>
          </a:p>
        </p:txBody>
      </p:sp>
    </p:spTree>
  </p:cSld>
  <p:clrMap bg1="lt1" tx1="dk1" bg2="lt2" tx2="dk2" accent1="accent1" accent2="accent2" accent3="accent3" accent4="accent4" accent5="accent5" accent6="accent6" hlink="hlink" folHlink="folHlink"/>
  <p:sldLayoutIdLst>
    <p:sldLayoutId id="2147483882" r:id="rId1"/>
    <p:sldLayoutId id="2147483878" r:id="rId2"/>
    <p:sldLayoutId id="2147483883" r:id="rId3"/>
    <p:sldLayoutId id="2147483884" r:id="rId4"/>
    <p:sldLayoutId id="2147483885" r:id="rId5"/>
    <p:sldLayoutId id="2147483886" r:id="rId6"/>
    <p:sldLayoutId id="2147483879" r:id="rId7"/>
    <p:sldLayoutId id="2147483887" r:id="rId8"/>
    <p:sldLayoutId id="2147483888" r:id="rId9"/>
    <p:sldLayoutId id="2147483880" r:id="rId10"/>
    <p:sldLayoutId id="2147483881"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microsoft.com/office/2007/relationships/hdphoto" Target="../media/hdphoto5.wdp"/><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mokslobaze.lt/visiskasis-atspindys.html" TargetMode="External"/><Relationship Id="rId2" Type="http://schemas.openxmlformats.org/officeDocument/2006/relationships/hyperlink" Target="http://www.google.lt/"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457200" y="457200"/>
            <a:ext cx="8382000" cy="3371850"/>
          </a:xfrm>
        </p:spPr>
        <p:txBody>
          <a:bodyPr>
            <a:normAutofit fontScale="90000"/>
          </a:bodyPr>
          <a:lstStyle/>
          <a:p>
            <a:pPr algn="ctr" eaLnBrk="1" fontAlgn="auto" hangingPunct="1">
              <a:spcAft>
                <a:spcPts val="0"/>
              </a:spcAft>
              <a:defRPr/>
            </a:pPr>
            <a:r>
              <a:rPr lang="en-US" sz="5400" dirty="0" smtClean="0"/>
              <a:t/>
            </a:r>
            <a:br>
              <a:rPr lang="en-US" sz="5400" dirty="0" smtClean="0"/>
            </a:br>
            <a:r>
              <a:rPr lang="lt-LT" sz="5400" dirty="0" smtClean="0">
                <a:effectLst/>
                <a:latin typeface="Times New Roman" pitchFamily="18" charset="0"/>
                <a:cs typeface="Times New Roman" pitchFamily="18" charset="0"/>
              </a:rPr>
              <a:t> </a:t>
            </a:r>
            <a:br>
              <a:rPr lang="lt-LT" sz="5400" dirty="0" smtClean="0">
                <a:effectLst/>
                <a:latin typeface="Times New Roman" pitchFamily="18" charset="0"/>
                <a:cs typeface="Times New Roman" pitchFamily="18" charset="0"/>
              </a:rPr>
            </a:br>
            <a:r>
              <a:rPr lang="lt-LT" sz="4900" dirty="0" smtClean="0">
                <a:solidFill>
                  <a:schemeClr val="tx1"/>
                </a:solidFill>
                <a:effectLst/>
                <a:latin typeface="Times New Roman" pitchFamily="18" charset="0"/>
                <a:cs typeface="Times New Roman" pitchFamily="18" charset="0"/>
              </a:rPr>
              <a:t> </a:t>
            </a:r>
            <a:br>
              <a:rPr lang="lt-LT" sz="4900" dirty="0" smtClean="0">
                <a:solidFill>
                  <a:schemeClr val="tx1"/>
                </a:solidFill>
                <a:effectLst/>
                <a:latin typeface="Times New Roman" pitchFamily="18" charset="0"/>
                <a:cs typeface="Times New Roman" pitchFamily="18" charset="0"/>
              </a:rPr>
            </a:br>
            <a:r>
              <a:rPr lang="lt-LT" sz="4900" dirty="0" smtClean="0">
                <a:solidFill>
                  <a:schemeClr val="tx1"/>
                </a:solidFill>
                <a:effectLst/>
                <a:latin typeface="Times New Roman" pitchFamily="18" charset="0"/>
                <a:cs typeface="Times New Roman" pitchFamily="18" charset="0"/>
              </a:rPr>
              <a:t/>
            </a:r>
            <a:br>
              <a:rPr lang="lt-LT" sz="4900" dirty="0" smtClean="0">
                <a:solidFill>
                  <a:schemeClr val="tx1"/>
                </a:solidFill>
                <a:effectLst/>
                <a:latin typeface="Times New Roman" pitchFamily="18" charset="0"/>
                <a:cs typeface="Times New Roman" pitchFamily="18" charset="0"/>
              </a:rPr>
            </a:br>
            <a:r>
              <a:rPr lang="lt-LT" sz="4400" dirty="0" smtClean="0">
                <a:solidFill>
                  <a:schemeClr val="tx1"/>
                </a:solidFill>
                <a:effectLst/>
                <a:latin typeface="Times New Roman" pitchFamily="18" charset="0"/>
                <a:cs typeface="Times New Roman" pitchFamily="18" charset="0"/>
              </a:rPr>
              <a:t>Šviesos ribinio visiško </a:t>
            </a:r>
            <a:br>
              <a:rPr lang="lt-LT" sz="4400" dirty="0" smtClean="0">
                <a:solidFill>
                  <a:schemeClr val="tx1"/>
                </a:solidFill>
                <a:effectLst/>
                <a:latin typeface="Times New Roman" pitchFamily="18" charset="0"/>
                <a:cs typeface="Times New Roman" pitchFamily="18" charset="0"/>
              </a:rPr>
            </a:br>
            <a:r>
              <a:rPr lang="lt-LT" sz="4400" dirty="0" smtClean="0">
                <a:solidFill>
                  <a:schemeClr val="tx1"/>
                </a:solidFill>
                <a:effectLst/>
                <a:latin typeface="Times New Roman" pitchFamily="18" charset="0"/>
                <a:cs typeface="Times New Roman" pitchFamily="18" charset="0"/>
              </a:rPr>
              <a:t>atspindžio kampo </a:t>
            </a:r>
            <a:br>
              <a:rPr lang="lt-LT" sz="4400" dirty="0" smtClean="0">
                <a:solidFill>
                  <a:schemeClr val="tx1"/>
                </a:solidFill>
                <a:effectLst/>
                <a:latin typeface="Times New Roman" pitchFamily="18" charset="0"/>
                <a:cs typeface="Times New Roman" pitchFamily="18" charset="0"/>
              </a:rPr>
            </a:br>
            <a:r>
              <a:rPr lang="lt-LT" sz="4400" dirty="0" smtClean="0">
                <a:solidFill>
                  <a:schemeClr val="tx1"/>
                </a:solidFill>
                <a:effectLst/>
                <a:latin typeface="Times New Roman" pitchFamily="18" charset="0"/>
                <a:cs typeface="Times New Roman" pitchFamily="18" charset="0"/>
              </a:rPr>
              <a:t>nustatymas</a:t>
            </a:r>
            <a:br>
              <a:rPr lang="lt-LT" sz="4400" dirty="0" smtClean="0">
                <a:solidFill>
                  <a:schemeClr val="tx1"/>
                </a:solidFill>
                <a:effectLst/>
                <a:latin typeface="Times New Roman" pitchFamily="18" charset="0"/>
                <a:cs typeface="Times New Roman" pitchFamily="18" charset="0"/>
              </a:rPr>
            </a:br>
            <a:r>
              <a:rPr lang="lt-LT" sz="4400" dirty="0" smtClean="0">
                <a:solidFill>
                  <a:schemeClr val="tx1"/>
                </a:solidFill>
                <a:effectLst/>
                <a:latin typeface="Times New Roman" pitchFamily="18" charset="0"/>
                <a:cs typeface="Times New Roman" pitchFamily="18" charset="0"/>
              </a:rPr>
              <a:t>Sekcija PPT</a:t>
            </a:r>
            <a:br>
              <a:rPr lang="lt-LT" sz="4400" dirty="0" smtClean="0">
                <a:solidFill>
                  <a:schemeClr val="tx1"/>
                </a:solidFill>
                <a:effectLst/>
                <a:latin typeface="Times New Roman" pitchFamily="18" charset="0"/>
                <a:cs typeface="Times New Roman" pitchFamily="18" charset="0"/>
              </a:rPr>
            </a:br>
            <a:r>
              <a:rPr lang="lt-LT" sz="4400" dirty="0" smtClean="0">
                <a:solidFill>
                  <a:schemeClr val="tx1"/>
                </a:solidFill>
                <a:effectLst/>
                <a:latin typeface="Times New Roman" pitchFamily="18" charset="0"/>
                <a:cs typeface="Times New Roman" pitchFamily="18" charset="0"/>
              </a:rPr>
              <a:t>10 klasė</a:t>
            </a:r>
            <a:r>
              <a:rPr lang="lt-LT" sz="4000" dirty="0" smtClean="0">
                <a:solidFill>
                  <a:schemeClr val="tx1"/>
                </a:solidFill>
                <a:effectLst/>
                <a:latin typeface="Times New Roman" pitchFamily="18" charset="0"/>
                <a:cs typeface="Times New Roman" pitchFamily="18" charset="0"/>
              </a:rPr>
              <a:t/>
            </a:r>
            <a:br>
              <a:rPr lang="lt-LT" sz="4000" dirty="0" smtClean="0">
                <a:solidFill>
                  <a:schemeClr val="tx1"/>
                </a:solidFill>
                <a:effectLst/>
                <a:latin typeface="Times New Roman" pitchFamily="18" charset="0"/>
                <a:cs typeface="Times New Roman" pitchFamily="18" charset="0"/>
              </a:rPr>
            </a:br>
            <a:r>
              <a:rPr lang="lt-LT" sz="4900" dirty="0" smtClean="0">
                <a:solidFill>
                  <a:schemeClr val="tx1"/>
                </a:solidFill>
                <a:effectLst/>
                <a:latin typeface="Times New Roman" pitchFamily="18" charset="0"/>
                <a:cs typeface="Times New Roman" pitchFamily="18" charset="0"/>
              </a:rPr>
              <a:t> </a:t>
            </a:r>
            <a:r>
              <a:rPr lang="lt-LT" sz="5400" dirty="0" smtClean="0"/>
              <a:t/>
            </a:r>
            <a:br>
              <a:rPr lang="lt-LT" sz="5400" dirty="0" smtClean="0"/>
            </a:br>
            <a:r>
              <a:rPr lang="lt-LT" sz="5400" dirty="0" smtClean="0"/>
              <a:t/>
            </a:r>
            <a:br>
              <a:rPr lang="lt-LT" sz="5400" dirty="0" smtClean="0"/>
            </a:br>
            <a:r>
              <a:rPr lang="lt-LT" sz="5400" dirty="0" smtClean="0"/>
              <a:t/>
            </a:r>
            <a:br>
              <a:rPr lang="lt-LT" sz="5400" dirty="0" smtClean="0"/>
            </a:br>
            <a:endParaRPr lang="en-US" sz="5400" dirty="0" smtClean="0"/>
          </a:p>
        </p:txBody>
      </p:sp>
      <p:sp>
        <p:nvSpPr>
          <p:cNvPr id="9219" name="Stačiakampis 3"/>
          <p:cNvSpPr>
            <a:spLocks noChangeArrowheads="1"/>
          </p:cNvSpPr>
          <p:nvPr/>
        </p:nvSpPr>
        <p:spPr bwMode="auto">
          <a:xfrm>
            <a:off x="2667000" y="3841790"/>
            <a:ext cx="60198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buFont typeface="Wingdings 3" panose="05040102010807070707" pitchFamily="18" charset="2"/>
              <a:buNone/>
            </a:pPr>
            <a:r>
              <a:rPr lang="en-US" altLang="lt-LT" sz="2000" dirty="0" err="1">
                <a:latin typeface="Times New Roman" panose="02020603050405020304" pitchFamily="18" charset="0"/>
                <a:cs typeface="Times New Roman" panose="02020603050405020304" pitchFamily="18" charset="0"/>
              </a:rPr>
              <a:t>Raseini</a:t>
            </a:r>
            <a:r>
              <a:rPr lang="lt-LT" altLang="lt-LT" sz="2000" dirty="0">
                <a:latin typeface="Times New Roman" panose="02020603050405020304" pitchFamily="18" charset="0"/>
                <a:cs typeface="Times New Roman" panose="02020603050405020304" pitchFamily="18" charset="0"/>
              </a:rPr>
              <a:t>ų r. Viduklės Simono Stanevičiaus gimnazija</a:t>
            </a:r>
          </a:p>
          <a:p>
            <a:pPr algn="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a:t>
            </a:r>
            <a:r>
              <a:rPr lang="en-US" altLang="lt-LT" sz="2000" dirty="0" err="1" smtClean="0">
                <a:latin typeface="Times New Roman" panose="02020603050405020304" pitchFamily="18" charset="0"/>
                <a:cs typeface="Times New Roman" panose="02020603050405020304" pitchFamily="18" charset="0"/>
              </a:rPr>
              <a:t>Mokin</a:t>
            </a:r>
            <a:r>
              <a:rPr lang="lt-LT" altLang="lt-LT" sz="2000" dirty="0" err="1" smtClean="0">
                <a:latin typeface="Times New Roman" panose="02020603050405020304" pitchFamily="18" charset="0"/>
                <a:cs typeface="Times New Roman" panose="02020603050405020304" pitchFamily="18" charset="0"/>
              </a:rPr>
              <a:t>iai</a:t>
            </a:r>
            <a:r>
              <a:rPr lang="lt-LT" altLang="lt-LT" sz="2000" dirty="0">
                <a:latin typeface="Times New Roman" panose="02020603050405020304" pitchFamily="18" charset="0"/>
                <a:cs typeface="Times New Roman" panose="02020603050405020304" pitchFamily="18" charset="0"/>
              </a:rPr>
              <a:t>:</a:t>
            </a:r>
            <a:r>
              <a:rPr lang="lt-LT" altLang="lt-LT" sz="2000" dirty="0" smtClean="0">
                <a:latin typeface="Times New Roman" panose="02020603050405020304" pitchFamily="18" charset="0"/>
                <a:cs typeface="Times New Roman" panose="02020603050405020304" pitchFamily="18" charset="0"/>
              </a:rPr>
              <a:t> </a:t>
            </a:r>
            <a:r>
              <a:rPr lang="lt-LT" altLang="lt-LT" sz="2000" dirty="0" err="1" smtClean="0">
                <a:latin typeface="Times New Roman" panose="02020603050405020304" pitchFamily="18" charset="0"/>
                <a:cs typeface="Times New Roman" panose="02020603050405020304" pitchFamily="18" charset="0"/>
              </a:rPr>
              <a:t>Neda</a:t>
            </a:r>
            <a:r>
              <a:rPr lang="lt-LT" altLang="lt-LT" sz="2000" dirty="0" smtClean="0">
                <a:latin typeface="Times New Roman" panose="02020603050405020304" pitchFamily="18" charset="0"/>
                <a:cs typeface="Times New Roman" panose="02020603050405020304" pitchFamily="18" charset="0"/>
              </a:rPr>
              <a:t> </a:t>
            </a:r>
            <a:r>
              <a:rPr lang="lt-LT" altLang="lt-LT" sz="2000" dirty="0" err="1" smtClean="0">
                <a:latin typeface="Times New Roman" panose="02020603050405020304" pitchFamily="18" charset="0"/>
                <a:cs typeface="Times New Roman" panose="02020603050405020304" pitchFamily="18" charset="0"/>
              </a:rPr>
              <a:t>Baukytė</a:t>
            </a:r>
            <a:endParaRPr lang="lt-LT" altLang="lt-LT" sz="2000" dirty="0" smtClean="0">
              <a:latin typeface="Times New Roman" panose="02020603050405020304" pitchFamily="18" charset="0"/>
              <a:cs typeface="Times New Roman" panose="02020603050405020304" pitchFamily="18" charset="0"/>
            </a:endParaRPr>
          </a:p>
          <a:p>
            <a:pPr algn="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Monika </a:t>
            </a:r>
            <a:r>
              <a:rPr lang="lt-LT" altLang="lt-LT" sz="2000" dirty="0" err="1" smtClean="0">
                <a:latin typeface="Times New Roman" panose="02020603050405020304" pitchFamily="18" charset="0"/>
                <a:cs typeface="Times New Roman" panose="02020603050405020304" pitchFamily="18" charset="0"/>
              </a:rPr>
              <a:t>Vaznytė</a:t>
            </a:r>
            <a:r>
              <a:rPr lang="en-US" altLang="lt-LT" sz="2000" dirty="0" smtClean="0">
                <a:latin typeface="Times New Roman" panose="02020603050405020304" pitchFamily="18" charset="0"/>
                <a:cs typeface="Times New Roman" panose="02020603050405020304" pitchFamily="18" charset="0"/>
              </a:rPr>
              <a:t>  </a:t>
            </a:r>
            <a:endParaRPr lang="en-US" altLang="lt-LT" sz="2000" dirty="0">
              <a:latin typeface="Times New Roman" panose="02020603050405020304" pitchFamily="18" charset="0"/>
              <a:cs typeface="Times New Roman" panose="02020603050405020304" pitchFamily="18" charset="0"/>
            </a:endParaRPr>
          </a:p>
          <a:p>
            <a:pPr algn="r" eaLnBrk="1" hangingPunct="1">
              <a:buFont typeface="Wingdings 3" panose="05040102010807070707" pitchFamily="18" charset="2"/>
              <a:buNone/>
            </a:pPr>
            <a:r>
              <a:rPr lang="en-US" altLang="lt-LT" sz="2000" dirty="0" err="1">
                <a:latin typeface="Times New Roman" panose="02020603050405020304" pitchFamily="18" charset="0"/>
                <a:cs typeface="Times New Roman" panose="02020603050405020304" pitchFamily="18" charset="0"/>
              </a:rPr>
              <a:t>Mokytoja</a:t>
            </a:r>
            <a:r>
              <a:rPr lang="en-US" altLang="lt-LT" sz="2000" dirty="0">
                <a:latin typeface="Times New Roman" panose="02020603050405020304" pitchFamily="18" charset="0"/>
                <a:cs typeface="Times New Roman" panose="02020603050405020304" pitchFamily="18" charset="0"/>
              </a:rPr>
              <a:t>: </a:t>
            </a:r>
            <a:r>
              <a:rPr lang="en-US" altLang="lt-LT" sz="2000" dirty="0" err="1">
                <a:latin typeface="Times New Roman" panose="02020603050405020304" pitchFamily="18" charset="0"/>
                <a:cs typeface="Times New Roman" panose="02020603050405020304" pitchFamily="18" charset="0"/>
              </a:rPr>
              <a:t>Odeta</a:t>
            </a:r>
            <a:r>
              <a:rPr lang="en-US" altLang="lt-LT" sz="2000" dirty="0">
                <a:latin typeface="Times New Roman" panose="02020603050405020304" pitchFamily="18" charset="0"/>
                <a:cs typeface="Times New Roman" panose="02020603050405020304" pitchFamily="18" charset="0"/>
              </a:rPr>
              <a:t> </a:t>
            </a:r>
            <a:r>
              <a:rPr lang="en-US" altLang="lt-LT" sz="2000" dirty="0" err="1">
                <a:latin typeface="Times New Roman" panose="02020603050405020304" pitchFamily="18" charset="0"/>
                <a:cs typeface="Times New Roman" panose="02020603050405020304" pitchFamily="18" charset="0"/>
              </a:rPr>
              <a:t>Lukauskait</a:t>
            </a:r>
            <a:r>
              <a:rPr lang="lt-LT" altLang="lt-LT" sz="2000" dirty="0">
                <a:latin typeface="Times New Roman" panose="02020603050405020304" pitchFamily="18" charset="0"/>
                <a:cs typeface="Times New Roman" panose="02020603050405020304" pitchFamily="18" charset="0"/>
              </a:rPr>
              <a:t>ė</a:t>
            </a:r>
            <a:endParaRPr lang="en-US" altLang="lt-LT" sz="2000" dirty="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endParaRPr lang="en-US" altLang="lt-LT" dirty="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en-US" altLang="lt-LT" dirty="0">
                <a:latin typeface="Times New Roman" panose="02020603050405020304" pitchFamily="18" charset="0"/>
                <a:cs typeface="Times New Roman" panose="02020603050405020304" pitchFamily="18" charset="0"/>
              </a:rPr>
              <a:t>       </a:t>
            </a:r>
          </a:p>
          <a:p>
            <a:pPr eaLnBrk="1" hangingPunct="1">
              <a:buFont typeface="Wingdings 3" panose="05040102010807070707" pitchFamily="18" charset="2"/>
              <a:buNone/>
            </a:pPr>
            <a:r>
              <a:rPr lang="en-US" altLang="lt-LT" dirty="0">
                <a:latin typeface="Times New Roman" panose="02020603050405020304" pitchFamily="18" charset="0"/>
                <a:cs typeface="Times New Roman" panose="02020603050405020304" pitchFamily="18" charset="0"/>
              </a:rPr>
              <a:t>                    </a:t>
            </a:r>
            <a:r>
              <a:rPr lang="lt-LT" altLang="lt-LT" dirty="0">
                <a:latin typeface="Times New Roman" panose="02020603050405020304" pitchFamily="18" charset="0"/>
                <a:cs typeface="Times New Roman" panose="02020603050405020304" pitchFamily="18" charset="0"/>
              </a:rPr>
              <a:t>   </a:t>
            </a:r>
            <a:r>
              <a:rPr lang="en-US" altLang="lt-LT" sz="2000" b="1" dirty="0" smtClean="0">
                <a:latin typeface="Times New Roman" panose="02020603050405020304" pitchFamily="18" charset="0"/>
                <a:cs typeface="Times New Roman" panose="02020603050405020304" pitchFamily="18" charset="0"/>
              </a:rPr>
              <a:t>20</a:t>
            </a:r>
            <a:r>
              <a:rPr lang="lt-LT" altLang="lt-LT" sz="2000" b="1" dirty="0" smtClean="0">
                <a:latin typeface="Times New Roman" panose="02020603050405020304" pitchFamily="18" charset="0"/>
                <a:cs typeface="Times New Roman" panose="02020603050405020304" pitchFamily="18" charset="0"/>
              </a:rPr>
              <a:t>22</a:t>
            </a:r>
            <a:endParaRPr lang="en-US" altLang="lt-LT" sz="2000" b="1" dirty="0">
              <a:latin typeface="Times New Roman" panose="02020603050405020304" pitchFamily="18" charset="0"/>
              <a:cs typeface="Times New Roman" panose="02020603050405020304" pitchFamily="18" charset="0"/>
            </a:endParaRPr>
          </a:p>
          <a:p>
            <a:pPr algn="r" eaLnBrk="1" hangingPunct="1">
              <a:buFont typeface="Wingdings 3" panose="05040102010807070707" pitchFamily="18" charset="2"/>
              <a:buNone/>
            </a:pPr>
            <a:endParaRPr lang="en-US" altLang="lt-LT" dirty="0">
              <a:latin typeface="Times New Roman" panose="02020603050405020304" pitchFamily="18" charset="0"/>
              <a:cs typeface="Times New Roman" panose="02020603050405020304" pitchFamily="18" charset="0"/>
            </a:endParaRPr>
          </a:p>
          <a:p>
            <a:pPr algn="r" eaLnBrk="1" hangingPunct="1">
              <a:buFont typeface="Wingdings 3" panose="05040102010807070707" pitchFamily="18" charset="2"/>
              <a:buNone/>
            </a:pPr>
            <a:endParaRPr lang="en-US" altLang="lt-LT" dirty="0">
              <a:latin typeface="Times New Roman" panose="02020603050405020304" pitchFamily="18" charset="0"/>
              <a:cs typeface="Times New Roman" panose="02020603050405020304" pitchFamily="18" charset="0"/>
            </a:endParaRPr>
          </a:p>
          <a:p>
            <a:pPr algn="r" eaLnBrk="1" hangingPunct="1">
              <a:buFont typeface="Wingdings 3" panose="05040102010807070707" pitchFamily="18" charset="2"/>
              <a:buNone/>
            </a:pPr>
            <a:endParaRPr lang="lt-LT" altLang="lt-LT"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eaLnBrk="1" fontAlgn="auto" hangingPunct="1">
              <a:spcAft>
                <a:spcPts val="0"/>
              </a:spcAft>
              <a:defRPr/>
            </a:pPr>
            <a:r>
              <a:rPr lang="en-US" sz="4400" b="0" u="sng" dirty="0" err="1" smtClean="0">
                <a:solidFill>
                  <a:schemeClr val="tx1"/>
                </a:solidFill>
                <a:effectLst/>
                <a:latin typeface="Times New Roman" pitchFamily="18" charset="0"/>
                <a:cs typeface="Times New Roman" pitchFamily="18" charset="0"/>
              </a:rPr>
              <a:t>Turinys</a:t>
            </a:r>
            <a:r>
              <a:rPr lang="en-US" sz="4400" b="0" u="sng" dirty="0" smtClean="0">
                <a:solidFill>
                  <a:schemeClr val="tx1"/>
                </a:solidFill>
                <a:effectLst/>
                <a:latin typeface="Times New Roman" pitchFamily="18" charset="0"/>
                <a:cs typeface="Times New Roman" pitchFamily="18" charset="0"/>
              </a:rPr>
              <a:t>:</a:t>
            </a:r>
            <a:endParaRPr lang="lt-LT" b="0" u="sng" dirty="0">
              <a:solidFill>
                <a:schemeClr val="tx1"/>
              </a:solidFill>
              <a:effectLst/>
            </a:endParaRPr>
          </a:p>
        </p:txBody>
      </p:sp>
      <p:sp>
        <p:nvSpPr>
          <p:cNvPr id="3" name="Turinio vietos rezervavimo ženklas 2"/>
          <p:cNvSpPr>
            <a:spLocks noGrp="1"/>
          </p:cNvSpPr>
          <p:nvPr>
            <p:ph idx="1"/>
          </p:nvPr>
        </p:nvSpPr>
        <p:spPr>
          <a:xfrm>
            <a:off x="457200" y="1219200"/>
            <a:ext cx="8229600" cy="4525962"/>
          </a:xfrm>
        </p:spPr>
        <p:txBody>
          <a:bodyPr>
            <a:normAutofit fontScale="92500" lnSpcReduction="20000"/>
          </a:bodyPr>
          <a:lstStyle/>
          <a:p>
            <a:pPr marL="365760" indent="-256032" eaLnBrk="1" fontAlgn="auto" hangingPunct="1">
              <a:spcAft>
                <a:spcPts val="0"/>
              </a:spcAft>
              <a:buFont typeface="Wingdings 3"/>
              <a:buNone/>
              <a:defRPr/>
            </a:pPr>
            <a:r>
              <a:rPr lang="en-US" dirty="0" smtClean="0"/>
              <a:t/>
            </a:r>
            <a:br>
              <a:rPr lang="en-US" dirty="0" smtClean="0"/>
            </a:br>
            <a:r>
              <a:rPr lang="en-US" sz="3200" dirty="0" smtClean="0">
                <a:latin typeface="Times New Roman" pitchFamily="18" charset="0"/>
                <a:cs typeface="Times New Roman" pitchFamily="18" charset="0"/>
              </a:rPr>
              <a:t>1.</a:t>
            </a:r>
            <a:r>
              <a:rPr lang="lt-LT" sz="3200" dirty="0" smtClean="0">
                <a:latin typeface="Times New Roman" pitchFamily="18" charset="0"/>
                <a:cs typeface="Times New Roman" pitchFamily="18" charset="0"/>
              </a:rPr>
              <a:t>Tikslas</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2.</a:t>
            </a:r>
            <a:r>
              <a:rPr lang="lt-LT" sz="3200" dirty="0" smtClean="0">
                <a:latin typeface="Times New Roman" pitchFamily="18" charset="0"/>
                <a:cs typeface="Times New Roman" pitchFamily="18" charset="0"/>
              </a:rPr>
              <a:t>Hipotezė</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3.</a:t>
            </a:r>
            <a:r>
              <a:rPr lang="lt-LT" sz="3200" dirty="0" smtClean="0">
                <a:latin typeface="Times New Roman" pitchFamily="18" charset="0"/>
                <a:cs typeface="Times New Roman" pitchFamily="18" charset="0"/>
              </a:rPr>
              <a:t>Tyrimo priemonės ir medžiagos</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4.</a:t>
            </a:r>
            <a:r>
              <a:rPr lang="lt-LT" sz="3200" dirty="0" smtClean="0">
                <a:latin typeface="Times New Roman" pitchFamily="18" charset="0"/>
                <a:cs typeface="Times New Roman" pitchFamily="18" charset="0"/>
              </a:rPr>
              <a:t>Tyrimo atlikimo metodika </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5.</a:t>
            </a:r>
            <a:r>
              <a:rPr lang="lt-LT" sz="3200" dirty="0" smtClean="0">
                <a:latin typeface="Times New Roman" pitchFamily="18" charset="0"/>
                <a:cs typeface="Times New Roman" pitchFamily="18" charset="0"/>
              </a:rPr>
              <a:t>Tyrimo rezultatai ir jų analizė</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6.</a:t>
            </a:r>
            <a:r>
              <a:rPr lang="lt-LT" sz="3200" dirty="0" smtClean="0">
                <a:latin typeface="Times New Roman" pitchFamily="18" charset="0"/>
                <a:cs typeface="Times New Roman" pitchFamily="18" charset="0"/>
              </a:rPr>
              <a:t>Išvados</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7.</a:t>
            </a:r>
            <a:r>
              <a:rPr lang="lt-LT" sz="3200" dirty="0" smtClean="0">
                <a:latin typeface="Times New Roman" pitchFamily="18" charset="0"/>
                <a:cs typeface="Times New Roman" pitchFamily="18" charset="0"/>
              </a:rPr>
              <a:t>Praktinis pritaikymas</a:t>
            </a:r>
            <a:br>
              <a:rPr lang="lt-LT"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8.</a:t>
            </a:r>
            <a:r>
              <a:rPr lang="lt-LT" sz="3200" dirty="0" smtClean="0">
                <a:latin typeface="Times New Roman" pitchFamily="18" charset="0"/>
                <a:cs typeface="Times New Roman" pitchFamily="18" charset="0"/>
              </a:rPr>
              <a:t>Testas</a:t>
            </a:r>
          </a:p>
          <a:p>
            <a:pPr marL="365760" indent="-256032" eaLnBrk="1" fontAlgn="auto" hangingPunct="1">
              <a:spcAft>
                <a:spcPts val="0"/>
              </a:spcAft>
              <a:buFont typeface="Wingdings 3"/>
              <a:buNone/>
              <a:defRPr/>
            </a:pPr>
            <a:r>
              <a:rPr lang="lt-LT" sz="3200" dirty="0">
                <a:latin typeface="Times New Roman" pitchFamily="18" charset="0"/>
                <a:cs typeface="Times New Roman" pitchFamily="18" charset="0"/>
              </a:rPr>
              <a:t> </a:t>
            </a:r>
            <a:r>
              <a:rPr lang="lt-LT" sz="3200" dirty="0" smtClean="0">
                <a:latin typeface="Times New Roman" pitchFamily="18" charset="0"/>
                <a:cs typeface="Times New Roman" pitchFamily="18" charset="0"/>
              </a:rPr>
              <a:t>  9.Uždaviniai</a:t>
            </a:r>
            <a:br>
              <a:rPr lang="lt-LT" sz="3200" dirty="0" smtClean="0">
                <a:latin typeface="Times New Roman" pitchFamily="18" charset="0"/>
                <a:cs typeface="Times New Roman" pitchFamily="18" charset="0"/>
              </a:rPr>
            </a:br>
            <a:r>
              <a:rPr lang="lt-LT" sz="3200" dirty="0" smtClean="0">
                <a:latin typeface="Times New Roman" pitchFamily="18" charset="0"/>
                <a:cs typeface="Times New Roman" pitchFamily="18" charset="0"/>
              </a:rPr>
              <a:t>10</a:t>
            </a:r>
            <a:r>
              <a:rPr lang="en-US" sz="3200" dirty="0" smtClean="0">
                <a:latin typeface="Times New Roman" pitchFamily="18" charset="0"/>
                <a:cs typeface="Times New Roman" pitchFamily="18" charset="0"/>
              </a:rPr>
              <a:t>.</a:t>
            </a:r>
            <a:r>
              <a:rPr lang="lt-LT" sz="3200" dirty="0" smtClean="0">
                <a:latin typeface="Times New Roman" pitchFamily="18" charset="0"/>
                <a:cs typeface="Times New Roman" pitchFamily="18" charset="0"/>
              </a:rPr>
              <a:t>Naudota literatūra</a:t>
            </a:r>
            <a:endParaRPr lang="lt-LT"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758825" y="244475"/>
            <a:ext cx="8385175" cy="1431925"/>
          </a:xfrm>
        </p:spPr>
        <p:txBody>
          <a:bodyPr/>
          <a:lstStyle/>
          <a:p>
            <a:pPr eaLnBrk="1" fontAlgn="auto" hangingPunct="1">
              <a:spcAft>
                <a:spcPts val="0"/>
              </a:spcAft>
              <a:defRPr/>
            </a:pPr>
            <a:r>
              <a:rPr lang="lt-LT" dirty="0" smtClean="0">
                <a:solidFill>
                  <a:schemeClr val="tx1"/>
                </a:solidFill>
                <a:latin typeface="Times New Roman" pitchFamily="18" charset="0"/>
                <a:cs typeface="Times New Roman" pitchFamily="18" charset="0"/>
              </a:rPr>
              <a:t>Tikslas</a:t>
            </a:r>
            <a:endParaRPr lang="en-US" dirty="0" smtClean="0">
              <a:solidFill>
                <a:schemeClr val="tx1"/>
              </a:solidFill>
              <a:latin typeface="Times New Roman" pitchFamily="18" charset="0"/>
              <a:cs typeface="Times New Roman" pitchFamily="18" charset="0"/>
            </a:endParaRPr>
          </a:p>
        </p:txBody>
      </p:sp>
      <p:sp>
        <p:nvSpPr>
          <p:cNvPr id="11267" name="Rectangle 3"/>
          <p:cNvSpPr>
            <a:spLocks noGrp="1" noChangeArrowheads="1"/>
          </p:cNvSpPr>
          <p:nvPr>
            <p:ph type="body" idx="4294967295"/>
          </p:nvPr>
        </p:nvSpPr>
        <p:spPr>
          <a:xfrm>
            <a:off x="381000" y="1828800"/>
            <a:ext cx="8007350" cy="4191000"/>
          </a:xfrm>
        </p:spPr>
        <p:txBody>
          <a:bodyPr/>
          <a:lstStyle/>
          <a:p>
            <a:pPr eaLnBrk="1" hangingPunct="1">
              <a:buFont typeface="Wingdings" panose="05000000000000000000" pitchFamily="2" charset="2"/>
              <a:buNone/>
            </a:pPr>
            <a:r>
              <a:rPr lang="lt-LT" altLang="lt-LT" sz="3600" smtClean="0"/>
              <a:t>       </a:t>
            </a:r>
            <a:r>
              <a:rPr lang="lt-LT" altLang="lt-LT" sz="3600" smtClean="0">
                <a:latin typeface="Times New Roman" panose="02020603050405020304" pitchFamily="18" charset="0"/>
                <a:cs typeface="Times New Roman" panose="02020603050405020304" pitchFamily="18" charset="0"/>
              </a:rPr>
              <a:t>Nustatyti šviesos ribinį visiško atspindžio kampą, šviesai sklindant pro skirtingas skaidrias aplinkas.</a:t>
            </a:r>
            <a:endParaRPr lang="en-US" altLang="lt-LT" sz="360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758825" y="244475"/>
            <a:ext cx="8385175" cy="1050925"/>
          </a:xfrm>
        </p:spPr>
        <p:txBody>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Hipotezė</a:t>
            </a:r>
            <a:endParaRPr lang="en-US" dirty="0" smtClean="0">
              <a:solidFill>
                <a:schemeClr val="tx1"/>
              </a:solidFill>
              <a:effectLst/>
              <a:latin typeface="Times New Roman" pitchFamily="18" charset="0"/>
              <a:cs typeface="Times New Roman" pitchFamily="18" charset="0"/>
            </a:endParaRPr>
          </a:p>
        </p:txBody>
      </p:sp>
      <p:sp>
        <p:nvSpPr>
          <p:cNvPr id="12291" name="Rectangle 3"/>
          <p:cNvSpPr>
            <a:spLocks noGrp="1" noChangeArrowheads="1"/>
          </p:cNvSpPr>
          <p:nvPr>
            <p:ph type="body" idx="4294967295"/>
          </p:nvPr>
        </p:nvSpPr>
        <p:spPr>
          <a:xfrm>
            <a:off x="457200" y="1295400"/>
            <a:ext cx="8007350" cy="4724400"/>
          </a:xfrm>
        </p:spPr>
        <p:txBody>
          <a:bodyPr/>
          <a:lstStyle/>
          <a:p>
            <a:pPr eaLnBrk="1" hangingPunct="1">
              <a:buFont typeface="Wingdings" panose="05000000000000000000" pitchFamily="2" charset="2"/>
              <a:buNone/>
            </a:pPr>
            <a:r>
              <a:rPr lang="lt-LT" altLang="lt-LT" sz="3200" dirty="0" smtClean="0">
                <a:latin typeface="Times New Roman" panose="02020603050405020304" pitchFamily="18" charset="0"/>
                <a:cs typeface="Times New Roman" panose="02020603050405020304" pitchFamily="18" charset="0"/>
              </a:rPr>
              <a:t>       Šviesai sklindant iš tankesnės skaidrios aplinkos į retesnę skaidrią aplinką, egzistuoja kampas, kai šviesa slysta dviejų aplinkų riboje.</a:t>
            </a:r>
          </a:p>
          <a:p>
            <a:pPr eaLnBrk="1" hangingPunct="1">
              <a:buFont typeface="Wingdings" panose="05000000000000000000" pitchFamily="2" charset="2"/>
              <a:buNone/>
            </a:pPr>
            <a:r>
              <a:rPr lang="lt-LT" altLang="lt-LT" sz="3200" dirty="0" smtClean="0">
                <a:latin typeface="Times New Roman" panose="02020603050405020304" pitchFamily="18" charset="0"/>
                <a:cs typeface="Times New Roman" panose="02020603050405020304" pitchFamily="18" charset="0"/>
              </a:rPr>
              <a:t>        Šviesos ribinis visiško atspindžio kampas priklauso nuo aplinkų, pro kurias sklinda šviesa.</a:t>
            </a:r>
            <a:endParaRPr lang="en-US" altLang="lt-LT" sz="320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758825" y="244475"/>
            <a:ext cx="8385175" cy="1431925"/>
          </a:xfrm>
        </p:spPr>
        <p:txBody>
          <a:bodyPr/>
          <a:lstStyle/>
          <a:p>
            <a:pPr eaLnBrk="1" fontAlgn="auto" hangingPunct="1">
              <a:spcAft>
                <a:spcPts val="0"/>
              </a:spcAft>
              <a:defRPr/>
            </a:pPr>
            <a:r>
              <a:rPr lang="lt-LT" sz="4000" dirty="0" smtClean="0">
                <a:solidFill>
                  <a:schemeClr val="tx1"/>
                </a:solidFill>
                <a:latin typeface="Times New Roman" pitchFamily="18" charset="0"/>
                <a:cs typeface="Times New Roman" pitchFamily="18" charset="0"/>
              </a:rPr>
              <a:t>Tyrimo priemonės ir medžiagos</a:t>
            </a:r>
            <a:endParaRPr lang="en-US" sz="4000" dirty="0" smtClean="0">
              <a:solidFill>
                <a:schemeClr val="tx1"/>
              </a:solidFill>
              <a:latin typeface="Times New Roman" pitchFamily="18" charset="0"/>
              <a:cs typeface="Times New Roman" pitchFamily="18" charset="0"/>
            </a:endParaRPr>
          </a:p>
        </p:txBody>
      </p:sp>
      <p:sp>
        <p:nvSpPr>
          <p:cNvPr id="13315" name="Rectangle 3"/>
          <p:cNvSpPr>
            <a:spLocks noGrp="1" noChangeArrowheads="1"/>
          </p:cNvSpPr>
          <p:nvPr>
            <p:ph type="body" idx="4294967295"/>
          </p:nvPr>
        </p:nvSpPr>
        <p:spPr>
          <a:xfrm>
            <a:off x="533400" y="1981200"/>
            <a:ext cx="8153400" cy="4038600"/>
          </a:xfrm>
        </p:spPr>
        <p:txBody>
          <a:bodyPr/>
          <a:lstStyle/>
          <a:p>
            <a:pPr eaLnBrk="1" hangingPunct="1">
              <a:buFont typeface="Wingdings" panose="05000000000000000000" pitchFamily="2" charset="2"/>
              <a:buNone/>
            </a:pPr>
            <a:r>
              <a:rPr lang="lt-LT" altLang="lt-LT" sz="3200" dirty="0" smtClean="0">
                <a:latin typeface="Times New Roman" panose="02020603050405020304" pitchFamily="18" charset="0"/>
                <a:cs typeface="Times New Roman" panose="02020603050405020304" pitchFamily="18" charset="0"/>
              </a:rPr>
              <a:t>1.Pusapskritimio formos stiklo plokštelė.</a:t>
            </a:r>
          </a:p>
          <a:p>
            <a:pPr eaLnBrk="1" hangingPunct="1">
              <a:buFont typeface="Wingdings" panose="05000000000000000000" pitchFamily="2" charset="2"/>
              <a:buNone/>
            </a:pPr>
            <a:r>
              <a:rPr lang="lt-LT" altLang="lt-LT" sz="3200" dirty="0" smtClean="0">
                <a:latin typeface="Times New Roman" panose="02020603050405020304" pitchFamily="18" charset="0"/>
                <a:cs typeface="Times New Roman" panose="02020603050405020304" pitchFamily="18" charset="0"/>
              </a:rPr>
              <a:t>2.Pusapskritimio formos indas su vandeniu.</a:t>
            </a:r>
          </a:p>
          <a:p>
            <a:pPr eaLnBrk="1" hangingPunct="1">
              <a:buFont typeface="Wingdings" panose="05000000000000000000" pitchFamily="2" charset="2"/>
              <a:buNone/>
            </a:pPr>
            <a:r>
              <a:rPr lang="lt-LT" altLang="lt-LT" sz="3200" dirty="0" smtClean="0">
                <a:latin typeface="Times New Roman" panose="02020603050405020304" pitchFamily="18" charset="0"/>
                <a:cs typeface="Times New Roman" panose="02020603050405020304" pitchFamily="18" charset="0"/>
              </a:rPr>
              <a:t>3.Šviesos šaltinis.</a:t>
            </a:r>
          </a:p>
          <a:p>
            <a:pPr eaLnBrk="1" hangingPunct="1">
              <a:buFont typeface="Wingdings 3" panose="05040102010807070707" pitchFamily="18" charset="2"/>
              <a:buNone/>
            </a:pPr>
            <a:r>
              <a:rPr lang="lt-LT" altLang="lt-LT" sz="3200" dirty="0" smtClean="0">
                <a:latin typeface="Times New Roman" panose="02020603050405020304" pitchFamily="18" charset="0"/>
                <a:cs typeface="Times New Roman" panose="02020603050405020304" pitchFamily="18" charset="0"/>
              </a:rPr>
              <a:t>4.Matlankis.</a:t>
            </a:r>
          </a:p>
          <a:p>
            <a:pPr eaLnBrk="1" hangingPunct="1">
              <a:buFont typeface="Wingdings" panose="05000000000000000000" pitchFamily="2" charset="2"/>
              <a:buNone/>
            </a:pPr>
            <a:endParaRPr lang="lt-LT" altLang="lt-LT" sz="3200"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endParaRPr lang="en-US" altLang="lt-LT"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758825" y="244475"/>
            <a:ext cx="8385175" cy="822325"/>
          </a:xfrm>
        </p:spPr>
        <p:txBody>
          <a:bodyPr/>
          <a:lstStyle/>
          <a:p>
            <a:pPr eaLnBrk="1" fontAlgn="auto" hangingPunct="1">
              <a:spcAft>
                <a:spcPts val="0"/>
              </a:spcAft>
              <a:defRPr/>
            </a:pPr>
            <a:r>
              <a:rPr lang="lt-LT" dirty="0" smtClean="0">
                <a:solidFill>
                  <a:schemeClr val="tx1"/>
                </a:solidFill>
                <a:latin typeface="Times New Roman" pitchFamily="18" charset="0"/>
                <a:cs typeface="Times New Roman" pitchFamily="18" charset="0"/>
              </a:rPr>
              <a:t>Tyrimo atlikimo metodika</a:t>
            </a:r>
            <a:endParaRPr lang="en-US" dirty="0" smtClean="0">
              <a:solidFill>
                <a:schemeClr val="tx1"/>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6147" name="Rectangle 3"/>
              <p:cNvSpPr>
                <a:spLocks noGrp="1" noChangeArrowheads="1"/>
              </p:cNvSpPr>
              <p:nvPr>
                <p:ph type="body" idx="4294967295"/>
              </p:nvPr>
            </p:nvSpPr>
            <p:spPr>
              <a:xfrm>
                <a:off x="457200" y="1143000"/>
                <a:ext cx="8229600" cy="5105400"/>
              </a:xfrm>
            </p:spPr>
            <p:txBody>
              <a:bodyPr>
                <a:normAutofit/>
              </a:bodyPr>
              <a:lstStyle/>
              <a:p>
                <a:pPr marL="365760" indent="-256032" eaLnBrk="1" fontAlgn="auto" hangingPunct="1">
                  <a:lnSpc>
                    <a:spcPct val="90000"/>
                  </a:lnSpc>
                  <a:spcAft>
                    <a:spcPts val="0"/>
                  </a:spcAft>
                  <a:buFont typeface="Wingdings" pitchFamily="2" charset="2"/>
                  <a:buNone/>
                  <a:defRPr/>
                </a:pPr>
                <a:r>
                  <a:rPr lang="lt-LT" sz="3200" b="1" u="sng" dirty="0" smtClean="0">
                    <a:latin typeface="Times New Roman" pitchFamily="18" charset="0"/>
                    <a:cs typeface="Times New Roman" pitchFamily="18" charset="0"/>
                  </a:rPr>
                  <a:t>Teorija: </a:t>
                </a:r>
              </a:p>
              <a:p>
                <a:pPr marL="365760" indent="-256032" eaLnBrk="1" fontAlgn="auto" hangingPunct="1">
                  <a:lnSpc>
                    <a:spcPct val="90000"/>
                  </a:lnSpc>
                  <a:spcAft>
                    <a:spcPts val="0"/>
                  </a:spcAft>
                  <a:buFont typeface="Wingdings" pitchFamily="2" charset="2"/>
                  <a:buNone/>
                  <a:defRPr/>
                </a:pPr>
                <a:r>
                  <a:rPr lang="lt-LT" sz="2800" dirty="0" smtClean="0">
                    <a:latin typeface="Times New Roman" pitchFamily="18" charset="0"/>
                    <a:cs typeface="Times New Roman" pitchFamily="18" charset="0"/>
                  </a:rPr>
                  <a:t>       1.Šviesos ribinis visiško atspindžio kampas gaunamas tik tada, kai šviesa krinta iš tankesnės skaidrios aplinkos į retesnę skaidrią aplinką. </a:t>
                </a:r>
              </a:p>
              <a:p>
                <a:pPr marL="365760" indent="-256032" eaLnBrk="1" fontAlgn="auto" hangingPunct="1">
                  <a:lnSpc>
                    <a:spcPct val="90000"/>
                  </a:lnSpc>
                  <a:spcAft>
                    <a:spcPts val="0"/>
                  </a:spcAft>
                  <a:buFont typeface="Wingdings" pitchFamily="2" charset="2"/>
                  <a:buNone/>
                  <a:defRPr/>
                </a:pPr>
                <a:r>
                  <a:rPr lang="lt-LT" sz="2800" dirty="0" smtClean="0">
                    <a:latin typeface="Times New Roman" pitchFamily="18" charset="0"/>
                    <a:cs typeface="Times New Roman" pitchFamily="18" charset="0"/>
                  </a:rPr>
                  <a:t>       2.Dvi skaidrios aplinkos turi joms būdingą ribinį visiško atspindžio kampą.</a:t>
                </a:r>
              </a:p>
              <a:p>
                <a:pPr marL="365760" indent="-256032" eaLnBrk="1" fontAlgn="auto" hangingPunct="1">
                  <a:lnSpc>
                    <a:spcPct val="90000"/>
                  </a:lnSpc>
                  <a:spcAft>
                    <a:spcPts val="0"/>
                  </a:spcAft>
                  <a:buFont typeface="Wingdings" pitchFamily="2" charset="2"/>
                  <a:buNone/>
                  <a:defRPr/>
                </a:pPr>
                <a:r>
                  <a:rPr lang="lt-LT" sz="2800" dirty="0" smtClean="0">
                    <a:latin typeface="Times New Roman" pitchFamily="18" charset="0"/>
                    <a:cs typeface="Times New Roman" pitchFamily="18" charset="0"/>
                  </a:rPr>
                  <a:t>       3.Šviesai krintant ribinio visiško atspindžio kampu, šviesa slysta dviejų aplinkų riboje.</a:t>
                </a:r>
              </a:p>
              <a:p>
                <a:pPr marL="365760" indent="-256032" eaLnBrk="1" fontAlgn="auto" hangingPunct="1">
                  <a:lnSpc>
                    <a:spcPct val="90000"/>
                  </a:lnSpc>
                  <a:spcAft>
                    <a:spcPts val="0"/>
                  </a:spcAft>
                  <a:buFont typeface="Wingdings" pitchFamily="2" charset="2"/>
                  <a:buNone/>
                  <a:defRPr/>
                </a:pPr>
                <a:r>
                  <a:rPr lang="lt-LT" sz="2800" dirty="0" smtClean="0">
                    <a:latin typeface="Times New Roman" pitchFamily="18" charset="0"/>
                    <a:cs typeface="Times New Roman" pitchFamily="18" charset="0"/>
                  </a:rPr>
                  <a:t>       4.Ribinis visiško atspindžio kampas teoriškai apskaičiuojamas pagal formulę:</a:t>
                </a:r>
              </a:p>
              <a:p>
                <a:pPr marL="365760" indent="-256032" algn="ctr" eaLnBrk="1" fontAlgn="auto" hangingPunct="1">
                  <a:lnSpc>
                    <a:spcPct val="90000"/>
                  </a:lnSpc>
                  <a:spcAft>
                    <a:spcPts val="0"/>
                  </a:spcAft>
                  <a:buFont typeface="Wingdings" pitchFamily="2" charset="2"/>
                  <a:buNone/>
                  <a:defRPr/>
                </a:pPr>
                <a:r>
                  <a:rPr lang="lt-LT" altLang="lt-LT" sz="2800" b="1" dirty="0">
                    <a:latin typeface="Times New Roman" panose="02020603050405020304" pitchFamily="18" charset="0"/>
                    <a:cs typeface="Times New Roman" panose="02020603050405020304" pitchFamily="18" charset="0"/>
                  </a:rPr>
                  <a:t>sin</a:t>
                </a:r>
                <a:r>
                  <a:rPr lang="el-GR" altLang="lt-LT" sz="2800" b="1" dirty="0">
                    <a:latin typeface="Times New Roman" panose="02020603050405020304" pitchFamily="18" charset="0"/>
                    <a:cs typeface="Times New Roman" panose="02020603050405020304" pitchFamily="18" charset="0"/>
                  </a:rPr>
                  <a:t>α</a:t>
                </a:r>
                <a:r>
                  <a:rPr lang="lt-LT" altLang="lt-LT" sz="2800" b="1" baseline="-25000" dirty="0">
                    <a:latin typeface="Times New Roman" panose="02020603050405020304" pitchFamily="18" charset="0"/>
                    <a:cs typeface="Times New Roman" panose="02020603050405020304" pitchFamily="18" charset="0"/>
                  </a:rPr>
                  <a:t>rib</a:t>
                </a:r>
                <a:r>
                  <a:rPr lang="lt-LT" altLang="lt-LT" sz="2800" b="1"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altLang="lt-LT" sz="3600" b="1" i="1">
                            <a:latin typeface="Cambria Math"/>
                            <a:cs typeface="Times New Roman" panose="02020603050405020304" pitchFamily="18" charset="0"/>
                          </a:rPr>
                        </m:ctrlPr>
                      </m:fPr>
                      <m:num>
                        <m:r>
                          <a:rPr lang="lt-LT" altLang="lt-LT" sz="3600" b="1" i="1">
                            <a:latin typeface="Cambria Math"/>
                            <a:cs typeface="Times New Roman" panose="02020603050405020304" pitchFamily="18" charset="0"/>
                          </a:rPr>
                          <m:t>𝒏</m:t>
                        </m:r>
                        <m:r>
                          <a:rPr lang="lt-LT" altLang="lt-LT" sz="3600" b="1" i="1" baseline="-25000">
                            <a:latin typeface="Cambria Math"/>
                            <a:cs typeface="Times New Roman" panose="02020603050405020304" pitchFamily="18" charset="0"/>
                          </a:rPr>
                          <m:t>𝟐</m:t>
                        </m:r>
                      </m:num>
                      <m:den>
                        <m:r>
                          <a:rPr lang="lt-LT" altLang="lt-LT" sz="3600" b="1" i="1">
                            <a:latin typeface="Cambria Math"/>
                            <a:cs typeface="Times New Roman" panose="02020603050405020304" pitchFamily="18" charset="0"/>
                          </a:rPr>
                          <m:t>𝒏</m:t>
                        </m:r>
                        <m:r>
                          <a:rPr lang="lt-LT" altLang="lt-LT" sz="3600" b="1" i="1" baseline="-25000">
                            <a:latin typeface="Cambria Math"/>
                            <a:cs typeface="Times New Roman" panose="02020603050405020304" pitchFamily="18" charset="0"/>
                          </a:rPr>
                          <m:t>𝟏</m:t>
                        </m:r>
                      </m:den>
                    </m:f>
                    <m:r>
                      <a:rPr lang="lt-LT" altLang="lt-LT" sz="3600" b="1" i="1" baseline="-25000">
                        <a:latin typeface="Cambria Math"/>
                        <a:cs typeface="Times New Roman" panose="02020603050405020304" pitchFamily="18" charset="0"/>
                      </a:rPr>
                      <m:t> </m:t>
                    </m:r>
                  </m:oMath>
                </a14:m>
                <a:endParaRPr lang="lt-LT" sz="3600" b="1" baseline="-25000" dirty="0" smtClean="0">
                  <a:latin typeface="Times New Roman" pitchFamily="18" charset="0"/>
                  <a:cs typeface="Times New Roman" pitchFamily="18" charset="0"/>
                </a:endParaRPr>
              </a:p>
              <a:p>
                <a:pPr marL="365760" indent="-256032" eaLnBrk="1" fontAlgn="auto" hangingPunct="1">
                  <a:lnSpc>
                    <a:spcPct val="90000"/>
                  </a:lnSpc>
                  <a:spcAft>
                    <a:spcPts val="0"/>
                  </a:spcAft>
                  <a:buFont typeface="Wingdings" pitchFamily="2" charset="2"/>
                  <a:buNone/>
                  <a:defRPr/>
                </a:pPr>
                <a:endParaRPr lang="lt-LT" sz="2800" dirty="0" smtClean="0">
                  <a:solidFill>
                    <a:srgbClr val="FF0000"/>
                  </a:solidFill>
                  <a:latin typeface="Times New Roman" pitchFamily="18" charset="0"/>
                  <a:cs typeface="Times New Roman" pitchFamily="18" charset="0"/>
                </a:endParaRPr>
              </a:p>
              <a:p>
                <a:pPr marL="365760" indent="-256032" eaLnBrk="1" fontAlgn="auto" hangingPunct="1">
                  <a:lnSpc>
                    <a:spcPct val="90000"/>
                  </a:lnSpc>
                  <a:spcAft>
                    <a:spcPts val="0"/>
                  </a:spcAft>
                  <a:buFont typeface="Wingdings" pitchFamily="2" charset="2"/>
                  <a:buNone/>
                  <a:defRPr/>
                </a:pPr>
                <a:endParaRPr lang="lt-LT" sz="2800" dirty="0" smtClean="0">
                  <a:solidFill>
                    <a:srgbClr val="FF0000"/>
                  </a:solidFill>
                  <a:latin typeface="Times New Roman" pitchFamily="18" charset="0"/>
                  <a:cs typeface="Times New Roman" pitchFamily="18" charset="0"/>
                </a:endParaRPr>
              </a:p>
              <a:p>
                <a:pPr marL="365760" indent="-256032" eaLnBrk="1" fontAlgn="auto" hangingPunct="1">
                  <a:lnSpc>
                    <a:spcPct val="90000"/>
                  </a:lnSpc>
                  <a:spcAft>
                    <a:spcPts val="0"/>
                  </a:spcAft>
                  <a:buFont typeface="Wingdings" pitchFamily="2" charset="2"/>
                  <a:buNone/>
                  <a:defRPr/>
                </a:pPr>
                <a:endParaRPr lang="lt-LT" sz="2800" dirty="0" smtClean="0">
                  <a:solidFill>
                    <a:srgbClr val="FF0000"/>
                  </a:solidFill>
                  <a:latin typeface="Times New Roman" pitchFamily="18" charset="0"/>
                  <a:cs typeface="Times New Roman" pitchFamily="18" charset="0"/>
                </a:endParaRPr>
              </a:p>
              <a:p>
                <a:pPr marL="365760" indent="-256032" eaLnBrk="1" fontAlgn="auto" hangingPunct="1">
                  <a:lnSpc>
                    <a:spcPct val="90000"/>
                  </a:lnSpc>
                  <a:spcAft>
                    <a:spcPts val="0"/>
                  </a:spcAft>
                  <a:buFont typeface="Wingdings" pitchFamily="2" charset="2"/>
                  <a:buNone/>
                  <a:defRPr/>
                </a:pPr>
                <a:endParaRPr lang="lt-LT" sz="2800" dirty="0" smtClean="0">
                  <a:solidFill>
                    <a:srgbClr val="FF0000"/>
                  </a:solidFill>
                  <a:latin typeface="Times New Roman" pitchFamily="18" charset="0"/>
                  <a:cs typeface="Times New Roman" pitchFamily="18" charset="0"/>
                </a:endParaRPr>
              </a:p>
              <a:p>
                <a:pPr marL="365760" indent="-256032" eaLnBrk="1" fontAlgn="auto" hangingPunct="1">
                  <a:lnSpc>
                    <a:spcPct val="90000"/>
                  </a:lnSpc>
                  <a:spcAft>
                    <a:spcPts val="0"/>
                  </a:spcAft>
                  <a:buFont typeface="Wingdings" pitchFamily="2" charset="2"/>
                  <a:buNone/>
                  <a:defRPr/>
                </a:pPr>
                <a:endParaRPr lang="lt-LT" dirty="0" smtClean="0"/>
              </a:p>
              <a:p>
                <a:pPr marL="365760" indent="-256032" eaLnBrk="1" fontAlgn="auto" hangingPunct="1">
                  <a:lnSpc>
                    <a:spcPct val="90000"/>
                  </a:lnSpc>
                  <a:spcAft>
                    <a:spcPts val="0"/>
                  </a:spcAft>
                  <a:buFont typeface="Wingdings" pitchFamily="2" charset="2"/>
                  <a:buNone/>
                  <a:defRPr/>
                </a:pPr>
                <a:endParaRPr lang="lt-LT" dirty="0" smtClean="0"/>
              </a:p>
            </p:txBody>
          </p:sp>
        </mc:Choice>
        <mc:Fallback xmlns="">
          <p:sp>
            <p:nvSpPr>
              <p:cNvPr id="6147" name="Rectangle 3"/>
              <p:cNvSpPr>
                <a:spLocks noGrp="1" noRot="1" noChangeAspect="1" noMove="1" noResize="1" noEditPoints="1" noAdjustHandles="1" noChangeArrowheads="1" noChangeShapeType="1" noTextEdit="1"/>
              </p:cNvSpPr>
              <p:nvPr>
                <p:ph type="body" idx="4294967295"/>
              </p:nvPr>
            </p:nvSpPr>
            <p:spPr>
              <a:xfrm>
                <a:off x="457200" y="1143000"/>
                <a:ext cx="8229600" cy="5105400"/>
              </a:xfrm>
              <a:blipFill rotWithShape="1">
                <a:blip r:embed="rId2"/>
                <a:stretch>
                  <a:fillRect l="-519" t="-2628" r="-2519"/>
                </a:stretch>
              </a:blipFill>
            </p:spPr>
            <p:txBody>
              <a:bodyPr/>
              <a:lstStyle/>
              <a:p>
                <a:r>
                  <a:rPr lang="lt-LT">
                    <a:noFill/>
                  </a:rPr>
                  <a:t> </a:t>
                </a:r>
              </a:p>
            </p:txBody>
          </p:sp>
        </mc:Fallback>
      </mc:AlternateContent>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28600" y="274638"/>
            <a:ext cx="8915400" cy="1477962"/>
          </a:xfrm>
        </p:spPr>
        <p:txBody>
          <a:bodyPr>
            <a:noAutofit/>
          </a:bodyPr>
          <a:lstStyle/>
          <a:p>
            <a:pPr>
              <a:defRPr/>
            </a:pPr>
            <a:r>
              <a:rPr lang="lt-LT" sz="2800" dirty="0" smtClean="0">
                <a:solidFill>
                  <a:schemeClr val="tx1"/>
                </a:solidFill>
                <a:latin typeface="Times New Roman" pitchFamily="18" charset="0"/>
                <a:cs typeface="Times New Roman" pitchFamily="18" charset="0"/>
              </a:rPr>
              <a:t>Šviesos sklidimo būdai:</a:t>
            </a:r>
            <a:br>
              <a:rPr lang="lt-LT" sz="2800" dirty="0" smtClean="0">
                <a:solidFill>
                  <a:schemeClr val="tx1"/>
                </a:solidFill>
                <a:latin typeface="Times New Roman" pitchFamily="18" charset="0"/>
                <a:cs typeface="Times New Roman" pitchFamily="18" charset="0"/>
              </a:rPr>
            </a:br>
            <a:r>
              <a:rPr lang="lt-LT" sz="2800" dirty="0" smtClean="0">
                <a:solidFill>
                  <a:schemeClr val="tx1"/>
                </a:solidFill>
                <a:latin typeface="Times New Roman" pitchFamily="18" charset="0"/>
                <a:cs typeface="Times New Roman" pitchFamily="18" charset="0"/>
              </a:rPr>
              <a:t>a)lūžimas;       b)ribinis </a:t>
            </a:r>
            <a:r>
              <a:rPr lang="en-US" sz="2800" dirty="0" err="1" smtClean="0">
                <a:solidFill>
                  <a:schemeClr val="tx1"/>
                </a:solidFill>
                <a:latin typeface="Times New Roman" pitchFamily="18" charset="0"/>
                <a:cs typeface="Times New Roman" pitchFamily="18" charset="0"/>
              </a:rPr>
              <a:t>atspindys</a:t>
            </a:r>
            <a:r>
              <a:rPr lang="lt-LT" sz="2800" dirty="0" smtClean="0">
                <a:solidFill>
                  <a:schemeClr val="tx1"/>
                </a:solidFill>
                <a:latin typeface="Times New Roman" pitchFamily="18" charset="0"/>
                <a:cs typeface="Times New Roman" pitchFamily="18" charset="0"/>
              </a:rPr>
              <a:t>;  c)visiškas atspindys</a:t>
            </a:r>
            <a:endParaRPr lang="lt-LT" sz="2800" dirty="0">
              <a:solidFill>
                <a:schemeClr val="tx1"/>
              </a:solidFill>
              <a:latin typeface="Times New Roman" pitchFamily="18" charset="0"/>
              <a:cs typeface="Times New Roman" pitchFamily="18" charset="0"/>
            </a:endParaRPr>
          </a:p>
        </p:txBody>
      </p:sp>
      <p:pic>
        <p:nvPicPr>
          <p:cNvPr id="15363" name="Turinio vietos rezervavimo ženklas 3" descr="Kas yra visiškas vidaus atspindys?"/>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0" y="1752600"/>
            <a:ext cx="8915400" cy="39624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ntraštė 1"/>
          <p:cNvSpPr>
            <a:spLocks noGrp="1"/>
          </p:cNvSpPr>
          <p:nvPr>
            <p:ph type="title" idx="4294967295"/>
          </p:nvPr>
        </p:nvSpPr>
        <p:spPr>
          <a:xfrm>
            <a:off x="758825" y="0"/>
            <a:ext cx="8385175" cy="974725"/>
          </a:xfrm>
        </p:spPr>
        <p:txBody>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Tyrimo atlikimo eiga</a:t>
            </a:r>
          </a:p>
        </p:txBody>
      </p:sp>
      <mc:AlternateContent xmlns:mc="http://schemas.openxmlformats.org/markup-compatibility/2006" xmlns:a14="http://schemas.microsoft.com/office/drawing/2010/main">
        <mc:Choice Requires="a14">
          <p:sp>
            <p:nvSpPr>
              <p:cNvPr id="16387" name="Turinio vietos rezervavimo ženklas 2"/>
              <p:cNvSpPr>
                <a:spLocks noGrp="1"/>
              </p:cNvSpPr>
              <p:nvPr>
                <p:ph idx="4294967295"/>
              </p:nvPr>
            </p:nvSpPr>
            <p:spPr>
              <a:xfrm>
                <a:off x="381000" y="914400"/>
                <a:ext cx="8229600" cy="5257800"/>
              </a:xfrm>
            </p:spPr>
            <p:txBody>
              <a:bodyPr/>
              <a:lstStyle/>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1.Ant matlankio padėjus stiklinę plokštelę, po to vandens pripildytą indą kreipėme šviesos spindulį skirtingais kampais (keitėme kritimo kampą) į tankesnę aplinką ir stebėjome, kaip šviesa sklinda perėjusi į retesnę aplinką.</a:t>
                </a:r>
              </a:p>
              <a:p>
                <a:pPr eaLnBrk="1" hangingPunct="1">
                  <a:buNone/>
                </a:pPr>
                <a:r>
                  <a:rPr lang="lt-LT" altLang="lt-LT" sz="2400" dirty="0" smtClean="0">
                    <a:latin typeface="Times New Roman" panose="02020603050405020304" pitchFamily="18" charset="0"/>
                    <a:cs typeface="Times New Roman" panose="02020603050405020304" pitchFamily="18" charset="0"/>
                  </a:rPr>
                  <a:t>2.Išmatavome 3 kritimo kampus, prie kurių šviesa lūžta, slysta paviršiumi ir visiškai atsispindi.</a:t>
                </a: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4.Patikrinimui pagal formulę  </a:t>
                </a:r>
                <a:r>
                  <a:rPr lang="lt-LT" altLang="lt-LT" sz="2400" b="1" dirty="0" smtClean="0">
                    <a:latin typeface="Times New Roman" panose="02020603050405020304" pitchFamily="18" charset="0"/>
                    <a:cs typeface="Times New Roman" panose="02020603050405020304" pitchFamily="18" charset="0"/>
                  </a:rPr>
                  <a:t>sin</a:t>
                </a:r>
                <a:r>
                  <a:rPr lang="el-GR" altLang="lt-LT" sz="2400" b="1" dirty="0" smtClean="0">
                    <a:latin typeface="Times New Roman" panose="02020603050405020304" pitchFamily="18" charset="0"/>
                    <a:cs typeface="Times New Roman" panose="02020603050405020304" pitchFamily="18" charset="0"/>
                  </a:rPr>
                  <a:t>α</a:t>
                </a:r>
                <a:r>
                  <a:rPr lang="lt-LT" altLang="lt-LT" sz="2400" b="1" baseline="-25000" dirty="0" smtClean="0">
                    <a:latin typeface="Times New Roman" panose="02020603050405020304" pitchFamily="18" charset="0"/>
                    <a:cs typeface="Times New Roman" panose="02020603050405020304" pitchFamily="18" charset="0"/>
                  </a:rPr>
                  <a:t>rib</a:t>
                </a:r>
                <a:r>
                  <a:rPr lang="lt-LT" altLang="lt-LT" sz="2400" b="1" dirty="0" smtClean="0">
                    <a:latin typeface="Times New Roman" panose="02020603050405020304" pitchFamily="18" charset="0"/>
                    <a:cs typeface="Times New Roman" panose="02020603050405020304" pitchFamily="18" charset="0"/>
                  </a:rPr>
                  <a:t> = </a:t>
                </a:r>
                <a14:m>
                  <m:oMath xmlns:m="http://schemas.openxmlformats.org/officeDocument/2006/math">
                    <m:f>
                      <m:fPr>
                        <m:ctrlPr>
                          <a:rPr lang="lt-LT" altLang="lt-LT" sz="3200" b="1" i="1" smtClean="0">
                            <a:latin typeface="Cambria Math"/>
                            <a:cs typeface="Times New Roman" panose="02020603050405020304" pitchFamily="18" charset="0"/>
                          </a:rPr>
                        </m:ctrlPr>
                      </m:fPr>
                      <m:num>
                        <m:r>
                          <a:rPr lang="lt-LT" altLang="lt-LT" sz="3200" b="1" i="1" smtClean="0">
                            <a:latin typeface="Cambria Math"/>
                            <a:cs typeface="Times New Roman" panose="02020603050405020304" pitchFamily="18" charset="0"/>
                          </a:rPr>
                          <m:t>𝒏</m:t>
                        </m:r>
                        <m:r>
                          <a:rPr lang="lt-LT" altLang="lt-LT" sz="3200" b="1" i="1" baseline="-25000" smtClean="0">
                            <a:latin typeface="Cambria Math"/>
                            <a:cs typeface="Times New Roman" panose="02020603050405020304" pitchFamily="18" charset="0"/>
                          </a:rPr>
                          <m:t>𝟐</m:t>
                        </m:r>
                      </m:num>
                      <m:den>
                        <m:r>
                          <a:rPr lang="lt-LT" altLang="lt-LT" sz="3200" b="1" i="1" smtClean="0">
                            <a:latin typeface="Cambria Math"/>
                            <a:cs typeface="Times New Roman" panose="02020603050405020304" pitchFamily="18" charset="0"/>
                          </a:rPr>
                          <m:t>𝒏</m:t>
                        </m:r>
                        <m:r>
                          <a:rPr lang="lt-LT" altLang="lt-LT" sz="3200" b="1" i="1" baseline="-25000" smtClean="0">
                            <a:latin typeface="Cambria Math"/>
                            <a:cs typeface="Times New Roman" panose="02020603050405020304" pitchFamily="18" charset="0"/>
                          </a:rPr>
                          <m:t>𝟏</m:t>
                        </m:r>
                      </m:den>
                    </m:f>
                  </m:oMath>
                </a14:m>
                <a:endParaRPr lang="lt-LT" altLang="lt-LT" sz="3200" b="1"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skaičiavome ribinį visiško atspindžio kampą (teoriškai).</a:t>
                </a: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      n</a:t>
                </a:r>
                <a:r>
                  <a:rPr lang="lt-LT" altLang="lt-LT" sz="2400" baseline="-25000" dirty="0" smtClean="0">
                    <a:latin typeface="Times New Roman" panose="02020603050405020304" pitchFamily="18" charset="0"/>
                    <a:cs typeface="Times New Roman" panose="02020603050405020304" pitchFamily="18" charset="0"/>
                  </a:rPr>
                  <a:t>2</a:t>
                </a:r>
                <a:r>
                  <a:rPr lang="lt-LT" altLang="lt-LT" sz="2400" dirty="0" smtClean="0">
                    <a:latin typeface="Times New Roman" panose="02020603050405020304" pitchFamily="18" charset="0"/>
                    <a:cs typeface="Times New Roman" panose="02020603050405020304" pitchFamily="18" charset="0"/>
                  </a:rPr>
                  <a:t> ir n</a:t>
                </a:r>
                <a:r>
                  <a:rPr lang="lt-LT" altLang="lt-LT" sz="2400" baseline="-25000" dirty="0" smtClean="0">
                    <a:latin typeface="Times New Roman" panose="02020603050405020304" pitchFamily="18" charset="0"/>
                    <a:cs typeface="Times New Roman" panose="02020603050405020304" pitchFamily="18" charset="0"/>
                  </a:rPr>
                  <a:t>1</a:t>
                </a:r>
                <a:r>
                  <a:rPr lang="lt-LT" altLang="lt-LT" sz="2400" dirty="0" smtClean="0">
                    <a:latin typeface="Times New Roman" panose="02020603050405020304" pitchFamily="18" charset="0"/>
                    <a:cs typeface="Times New Roman" panose="02020603050405020304" pitchFamily="18" charset="0"/>
                  </a:rPr>
                  <a:t> yra aplinkų absoliutiniai lūžio rodikliai</a:t>
                </a: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5.Gautus atlikto tyrimo duomenis lyginome su teoriškai paskaičiuotais duomenimis, padarėme išvadas.</a:t>
                </a:r>
              </a:p>
            </p:txBody>
          </p:sp>
        </mc:Choice>
        <mc:Fallback xmlns="">
          <p:sp>
            <p:nvSpPr>
              <p:cNvPr id="16387" name="Turinio vietos rezervavimo ženklas 2"/>
              <p:cNvSpPr>
                <a:spLocks noGrp="1" noRot="1" noChangeAspect="1" noMove="1" noResize="1" noEditPoints="1" noAdjustHandles="1" noChangeArrowheads="1" noChangeShapeType="1" noTextEdit="1"/>
              </p:cNvSpPr>
              <p:nvPr>
                <p:ph idx="4294967295"/>
              </p:nvPr>
            </p:nvSpPr>
            <p:spPr>
              <a:xfrm>
                <a:off x="381000" y="914400"/>
                <a:ext cx="8229600" cy="5257800"/>
              </a:xfrm>
              <a:blipFill rotWithShape="1">
                <a:blip r:embed="rId2"/>
                <a:stretch>
                  <a:fillRect t="-927" r="-370"/>
                </a:stretch>
              </a:blipFill>
            </p:spPr>
            <p:txBody>
              <a:bodyPr/>
              <a:lstStyle/>
              <a:p>
                <a:r>
                  <a:rPr lang="lt-LT">
                    <a:noFill/>
                  </a:rPr>
                  <a:t> </a:t>
                </a:r>
              </a:p>
            </p:txBody>
          </p:sp>
        </mc:Fallback>
      </mc:AlternateContent>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ntraštė 1"/>
          <p:cNvSpPr>
            <a:spLocks noGrp="1"/>
          </p:cNvSpPr>
          <p:nvPr>
            <p:ph type="title" idx="4294967295"/>
          </p:nvPr>
        </p:nvSpPr>
        <p:spPr>
          <a:xfrm>
            <a:off x="952500" y="2209800"/>
            <a:ext cx="7239000" cy="1431925"/>
          </a:xfrm>
        </p:spPr>
        <p:txBody>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Tyrimo rezultatai, jų analizė</a:t>
            </a:r>
          </a:p>
        </p:txBody>
      </p:sp>
      <p:sp>
        <p:nvSpPr>
          <p:cNvPr id="17412" name="Rectangle 34"/>
          <p:cNvSpPr>
            <a:spLocks noChangeArrowheads="1"/>
          </p:cNvSpPr>
          <p:nvPr/>
        </p:nvSpPr>
        <p:spPr bwMode="auto">
          <a:xfrm>
            <a:off x="0" y="33480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t-LT" altLang="lt-LT"/>
          </a:p>
        </p:txBody>
      </p:sp>
      <p:graphicFrame>
        <p:nvGraphicFramePr>
          <p:cNvPr id="17413" name="Object 33"/>
          <p:cNvGraphicFramePr>
            <a:graphicFrameLocks noChangeAspect="1"/>
          </p:cNvGraphicFramePr>
          <p:nvPr/>
        </p:nvGraphicFramePr>
        <p:xfrm>
          <a:off x="2286000" y="4876800"/>
          <a:ext cx="123825" cy="161925"/>
        </p:xfrm>
        <a:graphic>
          <a:graphicData uri="http://schemas.openxmlformats.org/presentationml/2006/ole">
            <mc:AlternateContent xmlns:mc="http://schemas.openxmlformats.org/markup-compatibility/2006">
              <mc:Choice xmlns:v="urn:schemas-microsoft-com:vml" Requires="v">
                <p:oleObj spid="_x0000_s17450" name="Equation" r:id="rId3" imgW="126780" imgH="164814" progId="Equation.3">
                  <p:embed/>
                </p:oleObj>
              </mc:Choice>
              <mc:Fallback>
                <p:oleObj name="Equation" r:id="rId3" imgW="126780" imgH="164814" progId="Equation.3">
                  <p:embed/>
                  <p:pic>
                    <p:nvPicPr>
                      <p:cNvPr id="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876800"/>
                        <a:ext cx="123825" cy="161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urinio vietos rezervavimo ženklas 1"/>
          <p:cNvSpPr>
            <a:spLocks noGrp="1"/>
          </p:cNvSpPr>
          <p:nvPr>
            <p:ph idx="1"/>
          </p:nvPr>
        </p:nvSpPr>
        <p:spPr>
          <a:xfrm>
            <a:off x="457200" y="1447800"/>
            <a:ext cx="8382000" cy="4525962"/>
          </a:xfrm>
        </p:spPr>
        <p:txBody>
          <a:bodyPr/>
          <a:lstStyle/>
          <a:p>
            <a:pPr>
              <a:buFont typeface="Wingdings 3" panose="05040102010807070707" pitchFamily="18" charset="2"/>
              <a:buNone/>
            </a:pPr>
            <a:r>
              <a:rPr lang="lt-LT" altLang="lt-LT" sz="2000" b="1" dirty="0" smtClean="0">
                <a:latin typeface="Times New Roman" panose="02020603050405020304" pitchFamily="18" charset="0"/>
                <a:cs typeface="Times New Roman" panose="02020603050405020304" pitchFamily="18" charset="0"/>
              </a:rPr>
              <a:t>Lūžimas                  Ribinis  atspindžio kampas            Visiškas atspindys</a:t>
            </a:r>
          </a:p>
        </p:txBody>
      </p:sp>
      <p:sp>
        <p:nvSpPr>
          <p:cNvPr id="3" name="Antraštė 2"/>
          <p:cNvSpPr>
            <a:spLocks noGrp="1"/>
          </p:cNvSpPr>
          <p:nvPr>
            <p:ph type="title"/>
          </p:nvPr>
        </p:nvSpPr>
        <p:spPr/>
        <p:txBody>
          <a:bodyPr/>
          <a:lstStyle/>
          <a:p>
            <a:pPr>
              <a:defRPr/>
            </a:pPr>
            <a:r>
              <a:rPr lang="lt-LT" dirty="0" smtClean="0">
                <a:solidFill>
                  <a:schemeClr val="tx1"/>
                </a:solidFill>
                <a:effectLst/>
                <a:latin typeface="Times New Roman" pitchFamily="18" charset="0"/>
                <a:cs typeface="Times New Roman" pitchFamily="18" charset="0"/>
              </a:rPr>
              <a:t>Stiklas - oras</a:t>
            </a:r>
            <a:endParaRPr lang="lt-LT" dirty="0">
              <a:solidFill>
                <a:schemeClr val="tx1"/>
              </a:solidFill>
              <a:effectLst/>
              <a:latin typeface="Times New Roman" pitchFamily="18" charset="0"/>
              <a:cs typeface="Times New Roman" pitchFamily="18" charset="0"/>
            </a:endParaRPr>
          </a:p>
        </p:txBody>
      </p:sp>
      <p:grpSp>
        <p:nvGrpSpPr>
          <p:cNvPr id="27" name="Group 26"/>
          <p:cNvGrpSpPr/>
          <p:nvPr/>
        </p:nvGrpSpPr>
        <p:grpSpPr>
          <a:xfrm>
            <a:off x="3124200" y="2286000"/>
            <a:ext cx="2934760" cy="2934760"/>
            <a:chOff x="3109566" y="2276739"/>
            <a:chExt cx="2934760" cy="293476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6000"/>
                      </a14:imgEffect>
                    </a14:imgLayer>
                  </a14:imgProps>
                </a:ext>
                <a:ext uri="{28A0092B-C50C-407E-A947-70E740481C1C}">
                  <a14:useLocalDpi xmlns:a14="http://schemas.microsoft.com/office/drawing/2010/main" val="0"/>
                </a:ext>
              </a:extLst>
            </a:blip>
            <a:stretch>
              <a:fillRect/>
            </a:stretch>
          </p:blipFill>
          <p:spPr>
            <a:xfrm rot="10800000" flipH="1">
              <a:off x="3109566" y="2276739"/>
              <a:ext cx="2934760" cy="2934760"/>
            </a:xfrm>
            <a:prstGeom prst="rect">
              <a:avLst/>
            </a:prstGeom>
          </p:spPr>
        </p:pic>
        <p:sp>
          <p:nvSpPr>
            <p:cNvPr id="11" name="Lankas 6"/>
            <p:cNvSpPr/>
            <p:nvPr/>
          </p:nvSpPr>
          <p:spPr>
            <a:xfrm rot="19840380">
              <a:off x="3855568" y="3010778"/>
              <a:ext cx="823262" cy="401492"/>
            </a:xfrm>
            <a:prstGeom prst="arc">
              <a:avLst>
                <a:gd name="adj1" fmla="val 13758622"/>
                <a:gd name="adj2" fmla="val 20981025"/>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12" name="TextBox 23"/>
            <p:cNvSpPr txBox="1">
              <a:spLocks noChangeArrowheads="1"/>
            </p:cNvSpPr>
            <p:nvPr/>
          </p:nvSpPr>
          <p:spPr bwMode="auto">
            <a:xfrm rot="20978709">
              <a:off x="4071631" y="2673498"/>
              <a:ext cx="4732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42</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grpSp>
          <p:nvGrpSpPr>
            <p:cNvPr id="25" name="Group 24"/>
            <p:cNvGrpSpPr/>
            <p:nvPr/>
          </p:nvGrpSpPr>
          <p:grpSpPr>
            <a:xfrm>
              <a:off x="4556138" y="3755510"/>
              <a:ext cx="130690" cy="130690"/>
              <a:chOff x="4556138" y="3755510"/>
              <a:chExt cx="130690" cy="130690"/>
            </a:xfrm>
          </p:grpSpPr>
          <p:cxnSp>
            <p:nvCxnSpPr>
              <p:cNvPr id="24" name="Straight Connector 23"/>
              <p:cNvCxnSpPr/>
              <p:nvPr/>
            </p:nvCxnSpPr>
            <p:spPr>
              <a:xfrm>
                <a:off x="4686828" y="3755510"/>
                <a:ext cx="0" cy="130690"/>
              </a:xfrm>
              <a:prstGeom prst="line">
                <a:avLst/>
              </a:prstGeom>
            </p:spPr>
            <p:style>
              <a:lnRef idx="2">
                <a:schemeClr val="accent2"/>
              </a:lnRef>
              <a:fillRef idx="0">
                <a:schemeClr val="accent2"/>
              </a:fillRef>
              <a:effectRef idx="1">
                <a:schemeClr val="accent2"/>
              </a:effectRef>
              <a:fontRef idx="minor">
                <a:schemeClr val="tx1"/>
              </a:fontRef>
            </p:style>
          </p:cxnSp>
          <p:cxnSp>
            <p:nvCxnSpPr>
              <p:cNvPr id="26" name="Straight Connector 25"/>
              <p:cNvCxnSpPr/>
              <p:nvPr/>
            </p:nvCxnSpPr>
            <p:spPr>
              <a:xfrm rot="5400000">
                <a:off x="4621483" y="3819567"/>
                <a:ext cx="0" cy="130690"/>
              </a:xfrm>
              <a:prstGeom prst="line">
                <a:avLst/>
              </a:prstGeom>
            </p:spPr>
            <p:style>
              <a:lnRef idx="2">
                <a:schemeClr val="accent2"/>
              </a:lnRef>
              <a:fillRef idx="0">
                <a:schemeClr val="accent2"/>
              </a:fillRef>
              <a:effectRef idx="1">
                <a:schemeClr val="accent2"/>
              </a:effectRef>
              <a:fontRef idx="minor">
                <a:schemeClr val="tx1"/>
              </a:fontRef>
            </p:style>
          </p:cxnSp>
        </p:grpSp>
        <p:sp>
          <p:nvSpPr>
            <p:cNvPr id="28" name="TextBox 23"/>
            <p:cNvSpPr txBox="1">
              <a:spLocks noChangeArrowheads="1"/>
            </p:cNvSpPr>
            <p:nvPr/>
          </p:nvSpPr>
          <p:spPr bwMode="auto">
            <a:xfrm rot="20978709">
              <a:off x="4560901" y="3891600"/>
              <a:ext cx="479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90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grpSp>
      <p:grpSp>
        <p:nvGrpSpPr>
          <p:cNvPr id="36" name="Group 35"/>
          <p:cNvGrpSpPr/>
          <p:nvPr/>
        </p:nvGrpSpPr>
        <p:grpSpPr>
          <a:xfrm>
            <a:off x="0" y="2276739"/>
            <a:ext cx="2934760" cy="2934760"/>
            <a:chOff x="0" y="2276739"/>
            <a:chExt cx="2934760" cy="2934760"/>
          </a:xfrm>
        </p:grpSpPr>
        <p:pic>
          <p:nvPicPr>
            <p:cNvPr id="4" name="Picture 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1000"/>
                      </a14:imgEffect>
                    </a14:imgLayer>
                  </a14:imgProps>
                </a:ext>
                <a:ext uri="{28A0092B-C50C-407E-A947-70E740481C1C}">
                  <a14:useLocalDpi xmlns:a14="http://schemas.microsoft.com/office/drawing/2010/main" val="0"/>
                </a:ext>
              </a:extLst>
            </a:blip>
            <a:stretch>
              <a:fillRect/>
            </a:stretch>
          </p:blipFill>
          <p:spPr>
            <a:xfrm rot="10800000" flipH="1">
              <a:off x="0" y="2276739"/>
              <a:ext cx="2934760" cy="2934760"/>
            </a:xfrm>
            <a:prstGeom prst="rect">
              <a:avLst/>
            </a:prstGeom>
          </p:spPr>
        </p:pic>
        <p:sp>
          <p:nvSpPr>
            <p:cNvPr id="7" name="Lankas 6"/>
            <p:cNvSpPr/>
            <p:nvPr/>
          </p:nvSpPr>
          <p:spPr>
            <a:xfrm rot="19840380">
              <a:off x="1174990" y="3187900"/>
              <a:ext cx="385422" cy="187734"/>
            </a:xfrm>
            <a:prstGeom prst="arc">
              <a:avLst>
                <a:gd name="adj1" fmla="val 16313468"/>
                <a:gd name="adj2" fmla="val 21041836"/>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8" name="TextBox 23"/>
            <p:cNvSpPr txBox="1">
              <a:spLocks noChangeArrowheads="1"/>
            </p:cNvSpPr>
            <p:nvPr/>
          </p:nvSpPr>
          <p:spPr bwMode="auto">
            <a:xfrm rot="20978709">
              <a:off x="1189322" y="2831712"/>
              <a:ext cx="499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a:solidFill>
                    <a:srgbClr val="FF0000"/>
                  </a:solidFill>
                </a:rPr>
                <a:t>2</a:t>
              </a:r>
              <a:r>
                <a:rPr lang="lt-LT" altLang="lt-LT" sz="1400" b="1" dirty="0" smtClean="0">
                  <a:solidFill>
                    <a:srgbClr val="FF0000"/>
                  </a:solidFill>
                </a:rPr>
                <a:t>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sp>
          <p:nvSpPr>
            <p:cNvPr id="9" name="Lankas 6"/>
            <p:cNvSpPr/>
            <p:nvPr/>
          </p:nvSpPr>
          <p:spPr>
            <a:xfrm rot="7046662">
              <a:off x="1424229" y="3808890"/>
              <a:ext cx="290026" cy="279398"/>
            </a:xfrm>
            <a:prstGeom prst="arc">
              <a:avLst>
                <a:gd name="adj1" fmla="val 16313468"/>
                <a:gd name="adj2" fmla="val 21209121"/>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10" name="TextBox 23"/>
            <p:cNvSpPr txBox="1">
              <a:spLocks noChangeArrowheads="1"/>
            </p:cNvSpPr>
            <p:nvPr/>
          </p:nvSpPr>
          <p:spPr bwMode="auto">
            <a:xfrm>
              <a:off x="1467380" y="4156640"/>
              <a:ext cx="569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30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grpSp>
      <p:grpSp>
        <p:nvGrpSpPr>
          <p:cNvPr id="33" name="Group 32"/>
          <p:cNvGrpSpPr/>
          <p:nvPr/>
        </p:nvGrpSpPr>
        <p:grpSpPr>
          <a:xfrm>
            <a:off x="6209239" y="2276739"/>
            <a:ext cx="2934760" cy="2934760"/>
            <a:chOff x="6209239" y="2276739"/>
            <a:chExt cx="2934760" cy="2934760"/>
          </a:xfrm>
        </p:grpSpPr>
        <p:pic>
          <p:nvPicPr>
            <p:cNvPr id="6" name="Picture 5"/>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9000"/>
                      </a14:imgEffect>
                    </a14:imgLayer>
                  </a14:imgProps>
                </a:ext>
                <a:ext uri="{28A0092B-C50C-407E-A947-70E740481C1C}">
                  <a14:useLocalDpi xmlns:a14="http://schemas.microsoft.com/office/drawing/2010/main" val="0"/>
                </a:ext>
              </a:extLst>
            </a:blip>
            <a:stretch>
              <a:fillRect/>
            </a:stretch>
          </p:blipFill>
          <p:spPr>
            <a:xfrm rot="10800000" flipH="1">
              <a:off x="6209239" y="2276739"/>
              <a:ext cx="2934760" cy="2934760"/>
            </a:xfrm>
            <a:prstGeom prst="rect">
              <a:avLst/>
            </a:prstGeom>
          </p:spPr>
        </p:pic>
        <p:sp>
          <p:nvSpPr>
            <p:cNvPr id="29" name="TextBox 23"/>
            <p:cNvSpPr txBox="1">
              <a:spLocks noChangeArrowheads="1"/>
            </p:cNvSpPr>
            <p:nvPr/>
          </p:nvSpPr>
          <p:spPr bwMode="auto">
            <a:xfrm rot="20978709">
              <a:off x="7107950" y="2794193"/>
              <a:ext cx="4732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43</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sp>
          <p:nvSpPr>
            <p:cNvPr id="30" name="Lankas 6"/>
            <p:cNvSpPr/>
            <p:nvPr/>
          </p:nvSpPr>
          <p:spPr>
            <a:xfrm rot="19840380">
              <a:off x="6984995" y="3151247"/>
              <a:ext cx="787622" cy="335070"/>
            </a:xfrm>
            <a:prstGeom prst="arc">
              <a:avLst>
                <a:gd name="adj1" fmla="val 13758622"/>
                <a:gd name="adj2" fmla="val 20981025"/>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31" name="Lankas 6"/>
            <p:cNvSpPr/>
            <p:nvPr/>
          </p:nvSpPr>
          <p:spPr>
            <a:xfrm rot="185386">
              <a:off x="7419294" y="3074713"/>
              <a:ext cx="769819" cy="357894"/>
            </a:xfrm>
            <a:prstGeom prst="arc">
              <a:avLst>
                <a:gd name="adj1" fmla="val 13758622"/>
                <a:gd name="adj2" fmla="val 20981025"/>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32" name="TextBox 23"/>
            <p:cNvSpPr txBox="1">
              <a:spLocks noChangeArrowheads="1"/>
            </p:cNvSpPr>
            <p:nvPr/>
          </p:nvSpPr>
          <p:spPr bwMode="auto">
            <a:xfrm rot="565445">
              <a:off x="7800698" y="2811194"/>
              <a:ext cx="4732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43</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grpSp>
      <p:sp>
        <p:nvSpPr>
          <p:cNvPr id="37" name="TextBox 36"/>
          <p:cNvSpPr txBox="1"/>
          <p:nvPr/>
        </p:nvSpPr>
        <p:spPr>
          <a:xfrm>
            <a:off x="3733800" y="5562600"/>
            <a:ext cx="2018239" cy="584775"/>
          </a:xfrm>
          <a:prstGeom prst="rect">
            <a:avLst/>
          </a:prstGeom>
          <a:noFill/>
        </p:spPr>
        <p:txBody>
          <a:bodyPr wrap="square" rtlCol="0">
            <a:spAutoFit/>
          </a:bodyPr>
          <a:lstStyle/>
          <a:p>
            <a:r>
              <a:rPr lang="el-GR" sz="3200" b="1" dirty="0" smtClean="0">
                <a:latin typeface="Times New Roman" pitchFamily="18" charset="0"/>
                <a:cs typeface="Times New Roman" pitchFamily="18" charset="0"/>
              </a:rPr>
              <a:t>α</a:t>
            </a:r>
            <a:r>
              <a:rPr lang="lt-LT" sz="3200" b="1" baseline="-25000" dirty="0" smtClean="0">
                <a:latin typeface="Times New Roman" pitchFamily="18" charset="0"/>
                <a:cs typeface="Times New Roman" pitchFamily="18" charset="0"/>
              </a:rPr>
              <a:t>rib</a:t>
            </a:r>
            <a:r>
              <a:rPr lang="lt-LT" sz="3200" b="1" dirty="0" smtClean="0">
                <a:latin typeface="Times New Roman" pitchFamily="18" charset="0"/>
                <a:cs typeface="Times New Roman" pitchFamily="18" charset="0"/>
              </a:rPr>
              <a:t> = 42</a:t>
            </a:r>
            <a:r>
              <a:rPr lang="lt-LT" sz="3200" baseline="30000" dirty="0" smtClean="0">
                <a:latin typeface="Times New Roman" pitchFamily="18" charset="0"/>
                <a:cs typeface="Times New Roman" pitchFamily="18" charset="0"/>
              </a:rPr>
              <a:t>o</a:t>
            </a:r>
            <a:endParaRPr lang="lt-LT"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urinio vietos rezervavimo ženklas 1"/>
          <p:cNvSpPr>
            <a:spLocks noGrp="1"/>
          </p:cNvSpPr>
          <p:nvPr>
            <p:ph idx="1"/>
          </p:nvPr>
        </p:nvSpPr>
        <p:spPr/>
        <p:txBody>
          <a:bodyPr/>
          <a:lstStyle/>
          <a:p>
            <a:pPr>
              <a:buFont typeface="Wingdings 3" panose="05040102010807070707" pitchFamily="18" charset="2"/>
              <a:buNone/>
            </a:pPr>
            <a:r>
              <a:rPr lang="lt-LT" altLang="lt-LT" sz="2000" b="1" dirty="0" smtClean="0">
                <a:latin typeface="Times New Roman" panose="02020603050405020304" pitchFamily="18" charset="0"/>
                <a:cs typeface="Times New Roman" panose="02020603050405020304" pitchFamily="18" charset="0"/>
              </a:rPr>
              <a:t>Lūžimas                    Ribinis atspindžio kampas            Visiškas atspindys</a:t>
            </a:r>
          </a:p>
          <a:p>
            <a:pPr>
              <a:buFont typeface="Wingdings 3" panose="05040102010807070707" pitchFamily="18" charset="2"/>
              <a:buNone/>
            </a:pPr>
            <a:endParaRPr lang="lt-LT" altLang="lt-LT" sz="2000" dirty="0" smtClean="0"/>
          </a:p>
          <a:p>
            <a:endParaRPr lang="lt-LT" altLang="lt-LT" dirty="0" smtClean="0"/>
          </a:p>
        </p:txBody>
      </p:sp>
      <p:sp>
        <p:nvSpPr>
          <p:cNvPr id="3" name="Antraštė 2"/>
          <p:cNvSpPr>
            <a:spLocks noGrp="1"/>
          </p:cNvSpPr>
          <p:nvPr>
            <p:ph type="title"/>
          </p:nvPr>
        </p:nvSpPr>
        <p:spPr/>
        <p:txBody>
          <a:bodyPr/>
          <a:lstStyle/>
          <a:p>
            <a:pPr>
              <a:defRPr/>
            </a:pPr>
            <a:r>
              <a:rPr lang="lt-LT" dirty="0" smtClean="0">
                <a:solidFill>
                  <a:schemeClr val="tx1"/>
                </a:solidFill>
                <a:effectLst/>
                <a:latin typeface="Times New Roman" pitchFamily="18" charset="0"/>
                <a:cs typeface="Times New Roman" pitchFamily="18" charset="0"/>
              </a:rPr>
              <a:t>Vanduo - oras</a:t>
            </a:r>
            <a:endParaRPr lang="lt-LT" dirty="0">
              <a:solidFill>
                <a:schemeClr val="tx1"/>
              </a:solidFill>
              <a:effectLst/>
              <a:latin typeface="Times New Roman" pitchFamily="18" charset="0"/>
              <a:cs typeface="Times New Roman" pitchFamily="18" charset="0"/>
            </a:endParaRPr>
          </a:p>
        </p:txBody>
      </p:sp>
      <p:grpSp>
        <p:nvGrpSpPr>
          <p:cNvPr id="6" name="Group 5"/>
          <p:cNvGrpSpPr/>
          <p:nvPr/>
        </p:nvGrpSpPr>
        <p:grpSpPr>
          <a:xfrm>
            <a:off x="0" y="2190600"/>
            <a:ext cx="2934000" cy="2934000"/>
            <a:chOff x="0" y="2133600"/>
            <a:chExt cx="2934000" cy="2934000"/>
          </a:xfrm>
        </p:grpSpPr>
        <p:pic>
          <p:nvPicPr>
            <p:cNvPr id="5" name="Picture 4"/>
            <p:cNvPicPr>
              <a:picLocks noChangeAspect="1"/>
            </p:cNvPicPr>
            <p:nvPr/>
          </p:nvPicPr>
          <p:blipFill>
            <a:blip r:embed="rId2" cstate="print">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val="0"/>
                </a:ext>
              </a:extLst>
            </a:blip>
            <a:stretch>
              <a:fillRect/>
            </a:stretch>
          </p:blipFill>
          <p:spPr>
            <a:xfrm rot="10800000" flipH="1">
              <a:off x="0" y="2133600"/>
              <a:ext cx="2934000" cy="2934000"/>
            </a:xfrm>
            <a:prstGeom prst="rect">
              <a:avLst/>
            </a:prstGeom>
          </p:spPr>
        </p:pic>
        <p:sp>
          <p:nvSpPr>
            <p:cNvPr id="7" name="Lankas 6"/>
            <p:cNvSpPr/>
            <p:nvPr/>
          </p:nvSpPr>
          <p:spPr>
            <a:xfrm rot="19840380">
              <a:off x="1319826" y="3290571"/>
              <a:ext cx="264198" cy="178279"/>
            </a:xfrm>
            <a:prstGeom prst="arc">
              <a:avLst>
                <a:gd name="adj1" fmla="val 13310274"/>
                <a:gd name="adj2" fmla="val 18932991"/>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8" name="TextBox 23"/>
            <p:cNvSpPr txBox="1">
              <a:spLocks noChangeArrowheads="1"/>
            </p:cNvSpPr>
            <p:nvPr/>
          </p:nvSpPr>
          <p:spPr bwMode="auto">
            <a:xfrm rot="20978709">
              <a:off x="1072694" y="2782691"/>
              <a:ext cx="499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30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sp>
          <p:nvSpPr>
            <p:cNvPr id="9" name="Lankas 6"/>
            <p:cNvSpPr/>
            <p:nvPr/>
          </p:nvSpPr>
          <p:spPr>
            <a:xfrm rot="8482827">
              <a:off x="1388979" y="3730782"/>
              <a:ext cx="385422" cy="187734"/>
            </a:xfrm>
            <a:prstGeom prst="arc">
              <a:avLst>
                <a:gd name="adj1" fmla="val 13310274"/>
                <a:gd name="adj2" fmla="val 20477947"/>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10" name="TextBox 23"/>
            <p:cNvSpPr txBox="1">
              <a:spLocks noChangeArrowheads="1"/>
            </p:cNvSpPr>
            <p:nvPr/>
          </p:nvSpPr>
          <p:spPr bwMode="auto">
            <a:xfrm>
              <a:off x="1453443" y="4045205"/>
              <a:ext cx="6135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42</a:t>
              </a:r>
              <a:r>
                <a:rPr lang="lt-LT" altLang="lt-LT" sz="1400" b="1" baseline="30000" dirty="0" smtClean="0">
                  <a:solidFill>
                    <a:srgbClr val="FF0000"/>
                  </a:solidFill>
                </a:rPr>
                <a:t>o</a:t>
              </a:r>
              <a:endParaRPr lang="lt-LT" altLang="lt-LT" sz="1400" b="1" baseline="30000" dirty="0">
                <a:solidFill>
                  <a:srgbClr val="FF0000"/>
                </a:solidFill>
              </a:endParaRPr>
            </a:p>
          </p:txBody>
        </p:sp>
      </p:grpSp>
      <p:grpSp>
        <p:nvGrpSpPr>
          <p:cNvPr id="21" name="Group 20"/>
          <p:cNvGrpSpPr/>
          <p:nvPr/>
        </p:nvGrpSpPr>
        <p:grpSpPr>
          <a:xfrm>
            <a:off x="3080061" y="2190194"/>
            <a:ext cx="2983877" cy="2920973"/>
            <a:chOff x="3105000" y="2133600"/>
            <a:chExt cx="2934000" cy="2934000"/>
          </a:xfrm>
        </p:grpSpPr>
        <p:pic>
          <p:nvPicPr>
            <p:cNvPr id="2" name="Picture 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30000"/>
                      </a14:imgEffect>
                    </a14:imgLayer>
                  </a14:imgProps>
                </a:ext>
                <a:ext uri="{28A0092B-C50C-407E-A947-70E740481C1C}">
                  <a14:useLocalDpi xmlns:a14="http://schemas.microsoft.com/office/drawing/2010/main" val="0"/>
                </a:ext>
              </a:extLst>
            </a:blip>
            <a:stretch>
              <a:fillRect/>
            </a:stretch>
          </p:blipFill>
          <p:spPr>
            <a:xfrm rot="10800000" flipH="1">
              <a:off x="3105000" y="2133600"/>
              <a:ext cx="2934000" cy="2934000"/>
            </a:xfrm>
            <a:prstGeom prst="rect">
              <a:avLst/>
            </a:prstGeom>
          </p:spPr>
        </p:pic>
        <p:sp>
          <p:nvSpPr>
            <p:cNvPr id="11" name="TextBox 23"/>
            <p:cNvSpPr txBox="1">
              <a:spLocks noChangeArrowheads="1"/>
            </p:cNvSpPr>
            <p:nvPr/>
          </p:nvSpPr>
          <p:spPr bwMode="auto">
            <a:xfrm rot="20978709">
              <a:off x="4222261" y="2958157"/>
              <a:ext cx="499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48</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sp>
          <p:nvSpPr>
            <p:cNvPr id="12" name="Lankas 6"/>
            <p:cNvSpPr/>
            <p:nvPr/>
          </p:nvSpPr>
          <p:spPr>
            <a:xfrm rot="20440108">
              <a:off x="4483181" y="3384194"/>
              <a:ext cx="299514" cy="193027"/>
            </a:xfrm>
            <a:prstGeom prst="arc">
              <a:avLst>
                <a:gd name="adj1" fmla="val 11789228"/>
                <a:gd name="adj2" fmla="val 18682830"/>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cxnSp>
          <p:nvCxnSpPr>
            <p:cNvPr id="13" name="Straight Connector 12"/>
            <p:cNvCxnSpPr/>
            <p:nvPr/>
          </p:nvCxnSpPr>
          <p:spPr>
            <a:xfrm>
              <a:off x="4802643" y="3657600"/>
              <a:ext cx="0" cy="13069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Straight Connector 13"/>
            <p:cNvCxnSpPr/>
            <p:nvPr/>
          </p:nvCxnSpPr>
          <p:spPr>
            <a:xfrm rot="5400000">
              <a:off x="4737298" y="3721657"/>
              <a:ext cx="0" cy="130690"/>
            </a:xfrm>
            <a:prstGeom prst="line">
              <a:avLst/>
            </a:prstGeom>
          </p:spPr>
          <p:style>
            <a:lnRef idx="2">
              <a:schemeClr val="accent2"/>
            </a:lnRef>
            <a:fillRef idx="0">
              <a:schemeClr val="accent2"/>
            </a:fillRef>
            <a:effectRef idx="1">
              <a:schemeClr val="accent2"/>
            </a:effectRef>
            <a:fontRef idx="minor">
              <a:schemeClr val="tx1"/>
            </a:fontRef>
          </p:style>
        </p:cxnSp>
        <p:sp>
          <p:nvSpPr>
            <p:cNvPr id="15" name="TextBox 23"/>
            <p:cNvSpPr txBox="1">
              <a:spLocks noChangeArrowheads="1"/>
            </p:cNvSpPr>
            <p:nvPr/>
          </p:nvSpPr>
          <p:spPr bwMode="auto">
            <a:xfrm>
              <a:off x="4745245" y="3802921"/>
              <a:ext cx="479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90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grpSp>
      <p:grpSp>
        <p:nvGrpSpPr>
          <p:cNvPr id="22" name="Group 21"/>
          <p:cNvGrpSpPr/>
          <p:nvPr/>
        </p:nvGrpSpPr>
        <p:grpSpPr>
          <a:xfrm>
            <a:off x="6210000" y="2190194"/>
            <a:ext cx="2934000" cy="2934000"/>
            <a:chOff x="6209999" y="2133600"/>
            <a:chExt cx="2934000" cy="2934000"/>
          </a:xfrm>
        </p:grpSpPr>
        <p:pic>
          <p:nvPicPr>
            <p:cNvPr id="4" name="Picture 3"/>
            <p:cNvPicPr>
              <a:picLocks noChangeAspect="1"/>
            </p:cNvPicPr>
            <p:nvPr/>
          </p:nvPicPr>
          <p:blipFill>
            <a:blip r:embed="rId6" cstate="print">
              <a:extLst>
                <a:ext uri="{BEBA8EAE-BF5A-486C-A8C5-ECC9F3942E4B}">
                  <a14:imgProps xmlns:a14="http://schemas.microsoft.com/office/drawing/2010/main">
                    <a14:imgLayer r:embed="rId7">
                      <a14:imgEffect>
                        <a14:brightnessContrast bright="30000"/>
                      </a14:imgEffect>
                    </a14:imgLayer>
                  </a14:imgProps>
                </a:ext>
                <a:ext uri="{28A0092B-C50C-407E-A947-70E740481C1C}">
                  <a14:useLocalDpi xmlns:a14="http://schemas.microsoft.com/office/drawing/2010/main" val="0"/>
                </a:ext>
              </a:extLst>
            </a:blip>
            <a:stretch>
              <a:fillRect/>
            </a:stretch>
          </p:blipFill>
          <p:spPr>
            <a:xfrm rot="10800000" flipH="1">
              <a:off x="6209999" y="2133600"/>
              <a:ext cx="2934000" cy="2934000"/>
            </a:xfrm>
            <a:prstGeom prst="rect">
              <a:avLst/>
            </a:prstGeom>
          </p:spPr>
        </p:pic>
        <p:sp>
          <p:nvSpPr>
            <p:cNvPr id="16" name="Lankas 6"/>
            <p:cNvSpPr/>
            <p:nvPr/>
          </p:nvSpPr>
          <p:spPr>
            <a:xfrm rot="21201595">
              <a:off x="7463511" y="3278989"/>
              <a:ext cx="271573" cy="228491"/>
            </a:xfrm>
            <a:prstGeom prst="arc">
              <a:avLst>
                <a:gd name="adj1" fmla="val 11813420"/>
                <a:gd name="adj2" fmla="val 18690563"/>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sp>
          <p:nvSpPr>
            <p:cNvPr id="17" name="TextBox 23"/>
            <p:cNvSpPr txBox="1">
              <a:spLocks noChangeArrowheads="1"/>
            </p:cNvSpPr>
            <p:nvPr/>
          </p:nvSpPr>
          <p:spPr bwMode="auto">
            <a:xfrm rot="20978709">
              <a:off x="7186393" y="2866089"/>
              <a:ext cx="499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50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sp>
          <p:nvSpPr>
            <p:cNvPr id="19" name="TextBox 23"/>
            <p:cNvSpPr txBox="1">
              <a:spLocks noChangeArrowheads="1"/>
            </p:cNvSpPr>
            <p:nvPr/>
          </p:nvSpPr>
          <p:spPr bwMode="auto">
            <a:xfrm rot="944370">
              <a:off x="7741760" y="2876785"/>
              <a:ext cx="4993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lt-LT" altLang="lt-LT" sz="1400" b="1" dirty="0" smtClean="0">
                  <a:solidFill>
                    <a:srgbClr val="FF0000"/>
                  </a:solidFill>
                </a:rPr>
                <a:t>50</a:t>
              </a:r>
              <a:r>
                <a:rPr lang="lt-LT" altLang="lt-LT" sz="1400" b="1" baseline="30000" dirty="0" smtClean="0">
                  <a:solidFill>
                    <a:srgbClr val="FF0000"/>
                  </a:solidFill>
                  <a:latin typeface="Times New Roman" panose="02020603050405020304" pitchFamily="18" charset="0"/>
                  <a:cs typeface="Times New Roman" panose="02020603050405020304" pitchFamily="18" charset="0"/>
                </a:rPr>
                <a:t>o</a:t>
              </a:r>
              <a:endParaRPr lang="lt-LT" altLang="lt-LT" sz="1400" b="1" dirty="0">
                <a:solidFill>
                  <a:srgbClr val="FF0000"/>
                </a:solidFill>
              </a:endParaRPr>
            </a:p>
          </p:txBody>
        </p:sp>
        <p:sp>
          <p:nvSpPr>
            <p:cNvPr id="20" name="Lankas 6"/>
            <p:cNvSpPr/>
            <p:nvPr/>
          </p:nvSpPr>
          <p:spPr>
            <a:xfrm rot="2724156">
              <a:off x="7613236" y="3296425"/>
              <a:ext cx="271573" cy="228491"/>
            </a:xfrm>
            <a:prstGeom prst="arc">
              <a:avLst>
                <a:gd name="adj1" fmla="val 11813420"/>
                <a:gd name="adj2" fmla="val 18690563"/>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lt-LT" b="1">
                <a:ln w="22225">
                  <a:solidFill>
                    <a:schemeClr val="accent2"/>
                  </a:solidFill>
                  <a:prstDash val="solid"/>
                </a:ln>
                <a:solidFill>
                  <a:schemeClr val="accent2">
                    <a:lumMod val="40000"/>
                    <a:lumOff val="60000"/>
                  </a:schemeClr>
                </a:solidFill>
              </a:endParaRPr>
            </a:p>
          </p:txBody>
        </p:sp>
      </p:grpSp>
      <p:sp>
        <p:nvSpPr>
          <p:cNvPr id="24" name="TextBox 23"/>
          <p:cNvSpPr txBox="1"/>
          <p:nvPr/>
        </p:nvSpPr>
        <p:spPr>
          <a:xfrm>
            <a:off x="3581400" y="5334000"/>
            <a:ext cx="2018239" cy="584775"/>
          </a:xfrm>
          <a:prstGeom prst="rect">
            <a:avLst/>
          </a:prstGeom>
          <a:noFill/>
        </p:spPr>
        <p:txBody>
          <a:bodyPr wrap="square" rtlCol="0">
            <a:spAutoFit/>
          </a:bodyPr>
          <a:lstStyle/>
          <a:p>
            <a:r>
              <a:rPr lang="el-GR" sz="3200" b="1" dirty="0" smtClean="0">
                <a:latin typeface="Times New Roman" pitchFamily="18" charset="0"/>
                <a:cs typeface="Times New Roman" pitchFamily="18" charset="0"/>
              </a:rPr>
              <a:t>α</a:t>
            </a:r>
            <a:r>
              <a:rPr lang="lt-LT" sz="3200" b="1" baseline="-25000" dirty="0" smtClean="0">
                <a:latin typeface="Times New Roman" pitchFamily="18" charset="0"/>
                <a:cs typeface="Times New Roman" pitchFamily="18" charset="0"/>
              </a:rPr>
              <a:t>rib</a:t>
            </a:r>
            <a:r>
              <a:rPr lang="lt-LT" sz="3200" b="1" dirty="0" smtClean="0">
                <a:latin typeface="Times New Roman" pitchFamily="18" charset="0"/>
                <a:cs typeface="Times New Roman" pitchFamily="18" charset="0"/>
              </a:rPr>
              <a:t> = 48</a:t>
            </a:r>
            <a:r>
              <a:rPr lang="lt-LT" sz="3200" baseline="30000" dirty="0" smtClean="0">
                <a:latin typeface="Times New Roman" pitchFamily="18" charset="0"/>
                <a:cs typeface="Times New Roman" pitchFamily="18" charset="0"/>
              </a:rPr>
              <a:t>o</a:t>
            </a:r>
            <a:endParaRPr lang="lt-LT"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ntraštė 55"/>
          <p:cNvSpPr>
            <a:spLocks noGrp="1"/>
          </p:cNvSpPr>
          <p:nvPr>
            <p:ph type="title" idx="4294967295"/>
          </p:nvPr>
        </p:nvSpPr>
        <p:spPr>
          <a:xfrm>
            <a:off x="457200" y="152401"/>
            <a:ext cx="8385175" cy="533400"/>
          </a:xfrm>
        </p:spPr>
        <p:txBody>
          <a:bodyPr>
            <a:normAutofit fontScale="90000"/>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Rezultatų lentelė</a:t>
            </a:r>
            <a:endParaRPr lang="lt-LT" sz="2700" dirty="0" smtClean="0">
              <a:solidFill>
                <a:srgbClr val="FF0000"/>
              </a:solidFill>
              <a:effectLst/>
              <a:latin typeface="Times New Roman" pitchFamily="18" charset="0"/>
              <a:cs typeface="Times New Roman" pitchFamily="18" charset="0"/>
            </a:endParaRPr>
          </a:p>
        </p:txBody>
      </p:sp>
      <p:graphicFrame>
        <p:nvGraphicFramePr>
          <p:cNvPr id="5" name="Lentelė 4"/>
          <p:cNvGraphicFramePr>
            <a:graphicFrameLocks noGrp="1"/>
          </p:cNvGraphicFramePr>
          <p:nvPr>
            <p:extLst>
              <p:ext uri="{D42A27DB-BD31-4B8C-83A1-F6EECF244321}">
                <p14:modId xmlns:p14="http://schemas.microsoft.com/office/powerpoint/2010/main" val="711622806"/>
              </p:ext>
            </p:extLst>
          </p:nvPr>
        </p:nvGraphicFramePr>
        <p:xfrm>
          <a:off x="0" y="685800"/>
          <a:ext cx="9144000" cy="6341194"/>
        </p:xfrm>
        <a:graphic>
          <a:graphicData uri="http://schemas.openxmlformats.org/drawingml/2006/table">
            <a:tbl>
              <a:tblPr firstRow="1" bandRow="1">
                <a:tableStyleId>{5C22544A-7EE6-4342-B048-85BDC9FD1C3A}</a:tableStyleId>
              </a:tblPr>
              <a:tblGrid>
                <a:gridCol w="457601"/>
                <a:gridCol w="1982938"/>
                <a:gridCol w="2217228"/>
                <a:gridCol w="120848"/>
                <a:gridCol w="2137992"/>
                <a:gridCol w="2227393"/>
              </a:tblGrid>
              <a:tr h="457907">
                <a:tc gridSpan="6">
                  <a:txBody>
                    <a:bodyPr/>
                    <a:lstStyle/>
                    <a:p>
                      <a:pPr algn="ctr"/>
                      <a:r>
                        <a:rPr lang="lt-LT" sz="2400" b="1" dirty="0" smtClean="0">
                          <a:solidFill>
                            <a:schemeClr val="tx1"/>
                          </a:solidFill>
                          <a:latin typeface="Times New Roman" pitchFamily="18" charset="0"/>
                          <a:cs typeface="Times New Roman" pitchFamily="18" charset="0"/>
                        </a:rPr>
                        <a:t>Stiklas - oras</a:t>
                      </a:r>
                      <a:endParaRPr lang="lt-LT" sz="2400" b="1" dirty="0">
                        <a:solidFill>
                          <a:schemeClr val="tx1"/>
                        </a:solidFill>
                        <a:latin typeface="Times New Roman" pitchFamily="18" charset="0"/>
                        <a:cs typeface="Times New Roman" pitchFamily="18" charset="0"/>
                      </a:endParaRPr>
                    </a:p>
                  </a:txBody>
                  <a:tcPr marL="91447" marR="91447" marT="45715" marB="45715"/>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r>
              <a:tr h="641073">
                <a:tc>
                  <a:txBody>
                    <a:bodyPr/>
                    <a:lstStyle/>
                    <a:p>
                      <a:r>
                        <a:rPr lang="lt-LT" sz="1800" dirty="0" smtClean="0">
                          <a:latin typeface="Times New Roman" pitchFamily="18" charset="0"/>
                          <a:cs typeface="Times New Roman" pitchFamily="18" charset="0"/>
                        </a:rPr>
                        <a:t>1.</a:t>
                      </a:r>
                      <a:endParaRPr lang="lt-LT" sz="1800" dirty="0">
                        <a:latin typeface="Times New Roman" pitchFamily="18" charset="0"/>
                        <a:cs typeface="Times New Roman" pitchFamily="18" charset="0"/>
                      </a:endParaRPr>
                    </a:p>
                  </a:txBody>
                  <a:tcPr marL="91447" marR="91447" marT="45715" marB="45715"/>
                </a:tc>
                <a:tc>
                  <a:txBody>
                    <a:bodyPr/>
                    <a:lstStyle/>
                    <a:p>
                      <a:pPr algn="ctr"/>
                      <a:r>
                        <a:rPr lang="lt-LT" sz="1800" dirty="0" smtClean="0">
                          <a:latin typeface="Times New Roman" pitchFamily="18" charset="0"/>
                          <a:cs typeface="Times New Roman" pitchFamily="18" charset="0"/>
                        </a:rPr>
                        <a:t>Kritimo kampas </a:t>
                      </a:r>
                      <a:r>
                        <a:rPr lang="lt-LT" sz="2000" b="1" dirty="0" smtClean="0">
                          <a:latin typeface="Times New Roman" pitchFamily="18" charset="0"/>
                          <a:cs typeface="Times New Roman" pitchFamily="18" charset="0"/>
                        </a:rPr>
                        <a:t>20</a:t>
                      </a:r>
                      <a:r>
                        <a:rPr lang="lt-LT" sz="2000" b="1" baseline="30000" dirty="0" smtClean="0">
                          <a:latin typeface="Times New Roman" pitchFamily="18" charset="0"/>
                          <a:cs typeface="Times New Roman" pitchFamily="18" charset="0"/>
                        </a:rPr>
                        <a:t>0</a:t>
                      </a:r>
                      <a:endParaRPr lang="lt-LT" sz="2000" b="1" dirty="0">
                        <a:latin typeface="Times New Roman" pitchFamily="18" charset="0"/>
                        <a:cs typeface="Times New Roman" pitchFamily="18" charset="0"/>
                      </a:endParaRPr>
                    </a:p>
                  </a:txBody>
                  <a:tcPr marL="91447" marR="91447" marT="45715" marB="4571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Švies</a:t>
                      </a:r>
                      <a:r>
                        <a:rPr lang="lt-LT" sz="1800" baseline="0" dirty="0" smtClean="0">
                          <a:latin typeface="Times New Roman" pitchFamily="18" charset="0"/>
                          <a:cs typeface="Times New Roman" pitchFamily="18" charset="0"/>
                        </a:rPr>
                        <a:t>a lūžta</a:t>
                      </a:r>
                      <a:endParaRPr lang="lt-LT" sz="1800" dirty="0" smtClean="0">
                        <a:latin typeface="Times New Roman" pitchFamily="18" charset="0"/>
                        <a:cs typeface="Times New Roman" pitchFamily="18" charset="0"/>
                      </a:endParaRPr>
                    </a:p>
                  </a:txBody>
                  <a:tcPr marL="91447" marR="91447" marT="45715" marB="45715"/>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Lūžio</a:t>
                      </a:r>
                      <a:r>
                        <a:rPr lang="lt-LT" sz="1800" baseline="0" dirty="0" smtClean="0">
                          <a:latin typeface="Times New Roman" pitchFamily="18" charset="0"/>
                          <a:cs typeface="Times New Roman" pitchFamily="18" charset="0"/>
                        </a:rPr>
                        <a:t> kampas </a:t>
                      </a: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1" baseline="0" dirty="0" smtClean="0">
                          <a:latin typeface="Times New Roman" pitchFamily="18" charset="0"/>
                          <a:cs typeface="Times New Roman" pitchFamily="18" charset="0"/>
                        </a:rPr>
                        <a:t>30</a:t>
                      </a:r>
                      <a:r>
                        <a:rPr lang="lt-LT" sz="2000" b="1" baseline="30000" dirty="0" smtClean="0">
                          <a:latin typeface="Times New Roman" pitchFamily="18" charset="0"/>
                          <a:cs typeface="Times New Roman" pitchFamily="18" charset="0"/>
                        </a:rPr>
                        <a:t>0</a:t>
                      </a:r>
                      <a:endParaRPr lang="lt-LT" sz="2000" b="1" dirty="0" smtClean="0">
                        <a:latin typeface="Times New Roman" pitchFamily="18" charset="0"/>
                        <a:cs typeface="Times New Roman" pitchFamily="18" charset="0"/>
                      </a:endParaRPr>
                    </a:p>
                  </a:txBody>
                  <a:tcPr marL="91447" marR="91447" marT="45715" marB="45715"/>
                </a:tc>
                <a:tc hMerge="1">
                  <a:txBody>
                    <a:bodyPr/>
                    <a:lstStyle/>
                    <a:p>
                      <a:endParaRPr lang="lt-LT"/>
                    </a:p>
                  </a:txBody>
                  <a:tcPr/>
                </a:tc>
                <a:tc>
                  <a:txBody>
                    <a:bodyPr/>
                    <a:lstStyle/>
                    <a:p>
                      <a:pPr algn="ctr"/>
                      <a:endParaRPr lang="lt-LT" sz="1800" dirty="0">
                        <a:latin typeface="Times New Roman" pitchFamily="18" charset="0"/>
                        <a:cs typeface="Times New Roman" pitchFamily="18" charset="0"/>
                      </a:endParaRPr>
                    </a:p>
                  </a:txBody>
                  <a:tcPr marL="91447" marR="91447" marT="45715" marB="45715"/>
                </a:tc>
              </a:tr>
              <a:tr h="806020">
                <a:tc>
                  <a:txBody>
                    <a:bodyPr/>
                    <a:lstStyle/>
                    <a:p>
                      <a:r>
                        <a:rPr lang="lt-LT" sz="1800" dirty="0" smtClean="0">
                          <a:solidFill>
                            <a:srgbClr val="C00000"/>
                          </a:solidFill>
                          <a:latin typeface="Times New Roman" pitchFamily="18" charset="0"/>
                          <a:cs typeface="Times New Roman" pitchFamily="18" charset="0"/>
                        </a:rPr>
                        <a:t>2.</a:t>
                      </a:r>
                      <a:endParaRPr lang="lt-LT" sz="1800" dirty="0">
                        <a:solidFill>
                          <a:srgbClr val="C00000"/>
                        </a:solidFill>
                        <a:latin typeface="Times New Roman" pitchFamily="18" charset="0"/>
                        <a:cs typeface="Times New Roman" pitchFamily="18" charset="0"/>
                      </a:endParaRPr>
                    </a:p>
                  </a:txBody>
                  <a:tcPr marL="91447" marR="91447" marT="45715" marB="45715"/>
                </a:tc>
                <a:tc>
                  <a:txBody>
                    <a:bodyPr/>
                    <a:lstStyle/>
                    <a:p>
                      <a:pPr algn="ctr"/>
                      <a:r>
                        <a:rPr lang="lt-LT" sz="1800" b="1" dirty="0" smtClean="0">
                          <a:solidFill>
                            <a:srgbClr val="C00000"/>
                          </a:solidFill>
                          <a:latin typeface="Times New Roman" pitchFamily="18" charset="0"/>
                          <a:cs typeface="Times New Roman" pitchFamily="18" charset="0"/>
                        </a:rPr>
                        <a:t>Kritimo kampas</a:t>
                      </a:r>
                    </a:p>
                    <a:p>
                      <a:pPr algn="ctr"/>
                      <a:endParaRPr lang="lt-LT" sz="2000" b="1" dirty="0" smtClean="0">
                        <a:solidFill>
                          <a:srgbClr val="C00000"/>
                        </a:solidFill>
                        <a:latin typeface="Times New Roman" pitchFamily="18" charset="0"/>
                        <a:cs typeface="Times New Roman" pitchFamily="18" charset="0"/>
                      </a:endParaRPr>
                    </a:p>
                    <a:p>
                      <a:pPr algn="ctr"/>
                      <a:r>
                        <a:rPr lang="lt-LT" sz="2000" b="1" dirty="0" smtClean="0">
                          <a:solidFill>
                            <a:srgbClr val="C00000"/>
                          </a:solidFill>
                          <a:latin typeface="Times New Roman" pitchFamily="18" charset="0"/>
                          <a:cs typeface="Times New Roman" pitchFamily="18" charset="0"/>
                        </a:rPr>
                        <a:t>42</a:t>
                      </a:r>
                      <a:r>
                        <a:rPr lang="lt-LT" sz="2000" b="1" baseline="30000" dirty="0" smtClean="0">
                          <a:solidFill>
                            <a:srgbClr val="C00000"/>
                          </a:solidFill>
                          <a:latin typeface="Times New Roman" pitchFamily="18" charset="0"/>
                          <a:cs typeface="Times New Roman" pitchFamily="18" charset="0"/>
                        </a:rPr>
                        <a:t>0</a:t>
                      </a:r>
                      <a:endParaRPr lang="lt-LT" sz="2000" b="1" dirty="0">
                        <a:solidFill>
                          <a:srgbClr val="C00000"/>
                        </a:solidFill>
                        <a:latin typeface="Times New Roman" pitchFamily="18" charset="0"/>
                        <a:cs typeface="Times New Roman" pitchFamily="18" charset="0"/>
                      </a:endParaRPr>
                    </a:p>
                  </a:txBody>
                  <a:tcPr marL="91447" marR="91447" marT="45715" marB="45715"/>
                </a:tc>
                <a:tc>
                  <a:txBody>
                    <a:bodyPr/>
                    <a:lstStyle/>
                    <a:p>
                      <a:pPr algn="ctr"/>
                      <a:r>
                        <a:rPr lang="lt-LT" sz="1800" b="1" dirty="0" smtClean="0">
                          <a:solidFill>
                            <a:srgbClr val="C00000"/>
                          </a:solidFill>
                          <a:latin typeface="Times New Roman" pitchFamily="18" charset="0"/>
                          <a:cs typeface="Times New Roman" pitchFamily="18" charset="0"/>
                        </a:rPr>
                        <a:t>Šviesa slysta,  sudarydama 90</a:t>
                      </a:r>
                      <a:r>
                        <a:rPr lang="lt-LT" sz="1800" b="1" baseline="30000" dirty="0" smtClean="0">
                          <a:solidFill>
                            <a:srgbClr val="C00000"/>
                          </a:solidFill>
                          <a:latin typeface="Times New Roman" pitchFamily="18" charset="0"/>
                          <a:cs typeface="Times New Roman" pitchFamily="18" charset="0"/>
                        </a:rPr>
                        <a:t>0</a:t>
                      </a:r>
                      <a:r>
                        <a:rPr lang="lt-LT" sz="1800" b="1" dirty="0" smtClean="0">
                          <a:solidFill>
                            <a:srgbClr val="C00000"/>
                          </a:solidFill>
                          <a:latin typeface="Times New Roman" pitchFamily="18" charset="0"/>
                          <a:cs typeface="Times New Roman" pitchFamily="18" charset="0"/>
                        </a:rPr>
                        <a:t> kampą su statmeniu</a:t>
                      </a:r>
                      <a:endParaRPr lang="lt-LT" sz="1800" b="1" dirty="0">
                        <a:solidFill>
                          <a:srgbClr val="C00000"/>
                        </a:solidFill>
                        <a:latin typeface="Times New Roman" pitchFamily="18" charset="0"/>
                        <a:cs typeface="Times New Roman" pitchFamily="18" charset="0"/>
                      </a:endParaRPr>
                    </a:p>
                  </a:txBody>
                  <a:tcPr marL="91447" marR="91447" marT="45715" marB="45715"/>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smtClean="0">
                          <a:solidFill>
                            <a:srgbClr val="C00000"/>
                          </a:solidFill>
                          <a:latin typeface="Times New Roman" pitchFamily="18" charset="0"/>
                          <a:cs typeface="Times New Roman" pitchFamily="18" charset="0"/>
                        </a:rPr>
                        <a:t>Ribinis visiško atspindžio kampas</a:t>
                      </a:r>
                      <a:r>
                        <a:rPr lang="lt-LT" sz="1800" b="1" baseline="0" dirty="0" smtClean="0">
                          <a:solidFill>
                            <a:srgbClr val="C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1" baseline="0" dirty="0" smtClean="0">
                          <a:solidFill>
                            <a:srgbClr val="C00000"/>
                          </a:solidFill>
                          <a:latin typeface="Times New Roman" pitchFamily="18" charset="0"/>
                          <a:cs typeface="Times New Roman" pitchFamily="18" charset="0"/>
                        </a:rPr>
                        <a:t>42</a:t>
                      </a:r>
                      <a:r>
                        <a:rPr lang="lt-LT" sz="2000" b="1" baseline="30000" dirty="0" smtClean="0">
                          <a:solidFill>
                            <a:srgbClr val="C00000"/>
                          </a:solidFill>
                          <a:latin typeface="Times New Roman" pitchFamily="18" charset="0"/>
                          <a:cs typeface="Times New Roman" pitchFamily="18" charset="0"/>
                        </a:rPr>
                        <a:t>0</a:t>
                      </a:r>
                      <a:endParaRPr lang="lt-LT" sz="2000" b="1" dirty="0" smtClean="0">
                        <a:solidFill>
                          <a:srgbClr val="C00000"/>
                        </a:solidFill>
                        <a:latin typeface="Times New Roman" pitchFamily="18" charset="0"/>
                        <a:cs typeface="Times New Roman" pitchFamily="18" charset="0"/>
                      </a:endParaRPr>
                    </a:p>
                  </a:txBody>
                  <a:tcPr marL="91447" marR="91447" marT="45715" marB="45715"/>
                </a:tc>
                <a:tc hMerge="1">
                  <a:txBody>
                    <a:bodyPr/>
                    <a:lstStyle/>
                    <a:p>
                      <a:endParaRPr lang="lt-LT"/>
                    </a:p>
                  </a:txBody>
                  <a:tcPr/>
                </a:tc>
                <a:tc>
                  <a:txBody>
                    <a:bodyPr/>
                    <a:lstStyle/>
                    <a:p>
                      <a:pPr algn="ctr"/>
                      <a:r>
                        <a:rPr lang="lt-LT" sz="1800" b="1" dirty="0" smtClean="0">
                          <a:solidFill>
                            <a:srgbClr val="C00000"/>
                          </a:solidFill>
                          <a:latin typeface="Times New Roman" pitchFamily="18" charset="0"/>
                          <a:cs typeface="Times New Roman" pitchFamily="18" charset="0"/>
                        </a:rPr>
                        <a:t>Teoriškai paskaičiuotas kampas </a:t>
                      </a:r>
                      <a:r>
                        <a:rPr lang="lt-LT" sz="2000" b="1" dirty="0" smtClean="0">
                          <a:solidFill>
                            <a:srgbClr val="C00000"/>
                          </a:solidFill>
                          <a:latin typeface="Times New Roman" pitchFamily="18" charset="0"/>
                          <a:cs typeface="Times New Roman" pitchFamily="18" charset="0"/>
                        </a:rPr>
                        <a:t>41.8</a:t>
                      </a:r>
                      <a:r>
                        <a:rPr lang="lt-LT" sz="2000" b="1" baseline="30000" dirty="0" smtClean="0">
                          <a:solidFill>
                            <a:srgbClr val="C00000"/>
                          </a:solidFill>
                          <a:latin typeface="Times New Roman" pitchFamily="18" charset="0"/>
                          <a:cs typeface="Times New Roman" pitchFamily="18" charset="0"/>
                        </a:rPr>
                        <a:t>0</a:t>
                      </a:r>
                      <a:endParaRPr lang="lt-LT" sz="2000" b="1" dirty="0">
                        <a:solidFill>
                          <a:srgbClr val="C00000"/>
                        </a:solidFill>
                        <a:latin typeface="Times New Roman" pitchFamily="18" charset="0"/>
                        <a:cs typeface="Times New Roman" pitchFamily="18" charset="0"/>
                      </a:endParaRPr>
                    </a:p>
                  </a:txBody>
                  <a:tcPr marL="91447" marR="91447" marT="45715" marB="45715"/>
                </a:tc>
              </a:tr>
              <a:tr h="915823">
                <a:tc>
                  <a:txBody>
                    <a:bodyPr/>
                    <a:lstStyle/>
                    <a:p>
                      <a:r>
                        <a:rPr lang="lt-LT" sz="1800" dirty="0" smtClean="0">
                          <a:latin typeface="Times New Roman" pitchFamily="18" charset="0"/>
                          <a:cs typeface="Times New Roman" pitchFamily="18" charset="0"/>
                        </a:rPr>
                        <a:t>3.</a:t>
                      </a:r>
                      <a:endParaRPr lang="lt-LT" sz="1800" dirty="0">
                        <a:latin typeface="Times New Roman" pitchFamily="18" charset="0"/>
                        <a:cs typeface="Times New Roman" pitchFamily="18" charset="0"/>
                      </a:endParaRPr>
                    </a:p>
                  </a:txBody>
                  <a:tcPr marL="91447" marR="91447" marT="45715" marB="45715"/>
                </a:tc>
                <a:tc>
                  <a:txBody>
                    <a:bodyPr/>
                    <a:lstStyle/>
                    <a:p>
                      <a:pPr algn="ctr"/>
                      <a:r>
                        <a:rPr lang="lt-LT" sz="1800" dirty="0" smtClean="0">
                          <a:latin typeface="Times New Roman" pitchFamily="18" charset="0"/>
                          <a:cs typeface="Times New Roman" pitchFamily="18" charset="0"/>
                        </a:rPr>
                        <a:t>Kritimo kampas</a:t>
                      </a:r>
                      <a:r>
                        <a:rPr lang="lt-LT" sz="1800" baseline="0" dirty="0" smtClean="0">
                          <a:latin typeface="Times New Roman" pitchFamily="18" charset="0"/>
                          <a:cs typeface="Times New Roman" pitchFamily="18" charset="0"/>
                        </a:rPr>
                        <a:t> </a:t>
                      </a:r>
                    </a:p>
                    <a:p>
                      <a:pPr algn="ctr"/>
                      <a:endParaRPr lang="lt-LT" sz="1800" b="1" baseline="0" dirty="0" smtClean="0">
                        <a:latin typeface="Times New Roman" pitchFamily="18" charset="0"/>
                        <a:cs typeface="Times New Roman" pitchFamily="18" charset="0"/>
                      </a:endParaRPr>
                    </a:p>
                    <a:p>
                      <a:pPr algn="ctr"/>
                      <a:r>
                        <a:rPr lang="lt-LT" sz="2000" b="1" baseline="0" dirty="0" smtClean="0">
                          <a:latin typeface="Times New Roman" pitchFamily="18" charset="0"/>
                          <a:cs typeface="Times New Roman" pitchFamily="18" charset="0"/>
                        </a:rPr>
                        <a:t>43</a:t>
                      </a:r>
                      <a:r>
                        <a:rPr lang="lt-LT" sz="2000" b="1" baseline="30000" dirty="0" smtClean="0">
                          <a:latin typeface="Times New Roman" pitchFamily="18" charset="0"/>
                          <a:cs typeface="Times New Roman" pitchFamily="18" charset="0"/>
                        </a:rPr>
                        <a:t>0</a:t>
                      </a:r>
                      <a:endParaRPr lang="lt-LT" sz="2000" b="1" dirty="0" smtClean="0">
                        <a:latin typeface="Times New Roman" pitchFamily="18" charset="0"/>
                        <a:cs typeface="Times New Roman" pitchFamily="18" charset="0"/>
                      </a:endParaRPr>
                    </a:p>
                  </a:txBody>
                  <a:tcPr marL="91447" marR="91447" marT="45715" marB="4571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Šviesa visiškai atsispindi</a:t>
                      </a:r>
                    </a:p>
                  </a:txBody>
                  <a:tcPr marL="91447" marR="91447" marT="45715" marB="45715"/>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Visiško atspindžio</a:t>
                      </a:r>
                      <a:r>
                        <a:rPr lang="lt-LT" sz="1800" baseline="0" dirty="0" smtClean="0">
                          <a:latin typeface="Times New Roman" pitchFamily="18" charset="0"/>
                          <a:cs typeface="Times New Roman" pitchFamily="18" charset="0"/>
                        </a:rPr>
                        <a:t> kampas </a:t>
                      </a: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aseline="0" dirty="0" smtClean="0">
                          <a:latin typeface="Times New Roman" pitchFamily="18" charset="0"/>
                          <a:cs typeface="Times New Roman" pitchFamily="18" charset="0"/>
                        </a:rPr>
                        <a:t> </a:t>
                      </a:r>
                      <a:r>
                        <a:rPr lang="lt-LT" sz="2000" b="1" baseline="0" dirty="0" smtClean="0">
                          <a:latin typeface="Times New Roman" pitchFamily="18" charset="0"/>
                          <a:cs typeface="Times New Roman" pitchFamily="18" charset="0"/>
                        </a:rPr>
                        <a:t>43</a:t>
                      </a:r>
                      <a:r>
                        <a:rPr lang="lt-LT" sz="2000" b="1" baseline="30000" dirty="0" smtClean="0">
                          <a:latin typeface="Times New Roman" pitchFamily="18" charset="0"/>
                          <a:cs typeface="Times New Roman" pitchFamily="18" charset="0"/>
                        </a:rPr>
                        <a:t>0</a:t>
                      </a:r>
                      <a:endParaRPr lang="lt-LT" sz="2000" b="1" dirty="0" smtClean="0">
                        <a:latin typeface="Times New Roman" pitchFamily="18" charset="0"/>
                        <a:cs typeface="Times New Roman" pitchFamily="18" charset="0"/>
                      </a:endParaRPr>
                    </a:p>
                  </a:txBody>
                  <a:tcPr marL="91447" marR="91447" marT="45715" marB="45715"/>
                </a:tc>
                <a:tc hMerge="1">
                  <a:txBody>
                    <a:bodyPr/>
                    <a:lstStyle/>
                    <a:p>
                      <a:endParaRPr lang="lt-LT"/>
                    </a:p>
                  </a:txBody>
                  <a:tcPr/>
                </a:tc>
                <a:tc>
                  <a:txBody>
                    <a:bodyPr/>
                    <a:lstStyle/>
                    <a:p>
                      <a:pPr algn="ctr"/>
                      <a:endParaRPr lang="lt-LT" sz="1800" dirty="0">
                        <a:latin typeface="Times New Roman" pitchFamily="18" charset="0"/>
                        <a:cs typeface="Times New Roman" pitchFamily="18" charset="0"/>
                      </a:endParaRPr>
                    </a:p>
                  </a:txBody>
                  <a:tcPr marL="91447" marR="91447" marT="45715" marB="45715"/>
                </a:tc>
              </a:tr>
              <a:tr h="457907">
                <a:tc gridSpan="6">
                  <a:txBody>
                    <a:bodyPr/>
                    <a:lstStyle/>
                    <a:p>
                      <a:pPr algn="ctr"/>
                      <a:r>
                        <a:rPr lang="lt-LT" sz="2400" b="1" dirty="0" smtClean="0">
                          <a:latin typeface="Times New Roman" pitchFamily="18" charset="0"/>
                          <a:cs typeface="Times New Roman" pitchFamily="18" charset="0"/>
                        </a:rPr>
                        <a:t>Vanduo - oras</a:t>
                      </a:r>
                      <a:endParaRPr lang="lt-LT" sz="2400" b="1" dirty="0">
                        <a:latin typeface="Times New Roman" pitchFamily="18" charset="0"/>
                        <a:cs typeface="Times New Roman" pitchFamily="18" charset="0"/>
                      </a:endParaRPr>
                    </a:p>
                  </a:txBody>
                  <a:tcPr marL="91447" marR="91447" marT="45715" marB="45715"/>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r>
              <a:tr h="603917">
                <a:tc>
                  <a:txBody>
                    <a:bodyPr/>
                    <a:lstStyle/>
                    <a:p>
                      <a:r>
                        <a:rPr lang="lt-LT" sz="1800" dirty="0" smtClean="0">
                          <a:latin typeface="Times New Roman" pitchFamily="18" charset="0"/>
                          <a:cs typeface="Times New Roman" pitchFamily="18" charset="0"/>
                        </a:rPr>
                        <a:t>1.</a:t>
                      </a:r>
                      <a:endParaRPr lang="lt-LT" sz="1800" dirty="0">
                        <a:latin typeface="Times New Roman" pitchFamily="18" charset="0"/>
                        <a:cs typeface="Times New Roman" pitchFamily="18" charset="0"/>
                      </a:endParaRPr>
                    </a:p>
                  </a:txBody>
                  <a:tcPr marL="91447" marR="91447" marT="45715" marB="4571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Kritimo kampas </a:t>
                      </a:r>
                      <a:r>
                        <a:rPr lang="lt-LT" sz="2000" b="1" dirty="0" smtClean="0">
                          <a:latin typeface="Times New Roman" pitchFamily="18" charset="0"/>
                          <a:cs typeface="Times New Roman" pitchFamily="18" charset="0"/>
                        </a:rPr>
                        <a:t>30</a:t>
                      </a:r>
                      <a:r>
                        <a:rPr lang="lt-LT" sz="2000" b="1" baseline="30000" dirty="0" smtClean="0">
                          <a:latin typeface="Times New Roman" pitchFamily="18" charset="0"/>
                          <a:cs typeface="Times New Roman" pitchFamily="18" charset="0"/>
                        </a:rPr>
                        <a:t>0</a:t>
                      </a:r>
                      <a:endParaRPr lang="lt-LT" sz="2000" b="1" dirty="0" smtClean="0">
                        <a:latin typeface="Times New Roman" pitchFamily="18" charset="0"/>
                        <a:cs typeface="Times New Roman" pitchFamily="18" charset="0"/>
                      </a:endParaRPr>
                    </a:p>
                  </a:txBody>
                  <a:tcPr marL="91447" marR="91447" marT="45715" marB="45715"/>
                </a:tc>
                <a:tc gridSpan="2">
                  <a:txBody>
                    <a:bodyPr/>
                    <a:lstStyle/>
                    <a:p>
                      <a:pPr algn="ctr"/>
                      <a:r>
                        <a:rPr lang="lt-LT" sz="1800" dirty="0" smtClean="0">
                          <a:latin typeface="Times New Roman" pitchFamily="18" charset="0"/>
                          <a:cs typeface="Times New Roman" pitchFamily="18" charset="0"/>
                        </a:rPr>
                        <a:t>Šviesa lūžta</a:t>
                      </a:r>
                      <a:endParaRPr lang="lt-LT" sz="1800" dirty="0">
                        <a:latin typeface="Times New Roman" pitchFamily="18" charset="0"/>
                        <a:cs typeface="Times New Roman" pitchFamily="18" charset="0"/>
                      </a:endParaRPr>
                    </a:p>
                  </a:txBody>
                  <a:tcPr marL="91447" marR="91447" marT="45715" marB="45715"/>
                </a:tc>
                <a:tc hMerge="1">
                  <a:txBody>
                    <a:bodyPr/>
                    <a:lstStyle/>
                    <a:p>
                      <a:endParaRPr lang="lt-LT"/>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Lūžio</a:t>
                      </a:r>
                      <a:r>
                        <a:rPr lang="lt-LT" sz="1800" baseline="0" dirty="0" smtClean="0">
                          <a:latin typeface="Times New Roman" pitchFamily="18" charset="0"/>
                          <a:cs typeface="Times New Roman" pitchFamily="18" charset="0"/>
                        </a:rPr>
                        <a:t> kampas </a:t>
                      </a: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1" baseline="0" dirty="0" smtClean="0">
                          <a:latin typeface="Times New Roman" pitchFamily="18" charset="0"/>
                          <a:cs typeface="Times New Roman" pitchFamily="18" charset="0"/>
                        </a:rPr>
                        <a:t>42</a:t>
                      </a:r>
                      <a:r>
                        <a:rPr lang="lt-LT" sz="2000" b="1" baseline="30000" dirty="0" smtClean="0">
                          <a:latin typeface="Times New Roman" pitchFamily="18" charset="0"/>
                          <a:cs typeface="Times New Roman" pitchFamily="18" charset="0"/>
                        </a:rPr>
                        <a:t>0</a:t>
                      </a:r>
                      <a:endParaRPr lang="lt-LT" sz="2000" b="1" baseline="0" dirty="0" smtClean="0">
                        <a:latin typeface="Times New Roman" pitchFamily="18" charset="0"/>
                        <a:cs typeface="Times New Roman" pitchFamily="18" charset="0"/>
                      </a:endParaRPr>
                    </a:p>
                  </a:txBody>
                  <a:tcPr marL="91447" marR="91447" marT="45715" marB="45715"/>
                </a:tc>
                <a:tc>
                  <a:txBody>
                    <a:bodyPr/>
                    <a:lstStyle/>
                    <a:p>
                      <a:pPr algn="ctr"/>
                      <a:endParaRPr lang="lt-LT" sz="1800" dirty="0"/>
                    </a:p>
                  </a:txBody>
                  <a:tcPr marL="91447" marR="91447" marT="45715" marB="45715"/>
                </a:tc>
              </a:tr>
              <a:tr h="1029644">
                <a:tc>
                  <a:txBody>
                    <a:bodyPr/>
                    <a:lstStyle/>
                    <a:p>
                      <a:r>
                        <a:rPr lang="lt-LT" sz="1800" dirty="0" smtClean="0">
                          <a:solidFill>
                            <a:srgbClr val="C00000"/>
                          </a:solidFill>
                          <a:latin typeface="Times New Roman" pitchFamily="18" charset="0"/>
                          <a:cs typeface="Times New Roman" pitchFamily="18" charset="0"/>
                        </a:rPr>
                        <a:t>2.</a:t>
                      </a:r>
                      <a:endParaRPr lang="lt-LT" sz="1800" dirty="0">
                        <a:solidFill>
                          <a:srgbClr val="C00000"/>
                        </a:solidFill>
                        <a:latin typeface="Times New Roman" pitchFamily="18" charset="0"/>
                        <a:cs typeface="Times New Roman" pitchFamily="18" charset="0"/>
                      </a:endParaRPr>
                    </a:p>
                  </a:txBody>
                  <a:tcPr marL="91447" marR="91447" marT="45715" marB="4571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smtClean="0">
                          <a:solidFill>
                            <a:srgbClr val="C00000"/>
                          </a:solidFill>
                          <a:latin typeface="Times New Roman" pitchFamily="18" charset="0"/>
                          <a:cs typeface="Times New Roman" pitchFamily="18" charset="0"/>
                        </a:rPr>
                        <a:t>Kritimo kampas</a:t>
                      </a:r>
                      <a:endParaRPr lang="lt-LT" sz="1800" dirty="0" smtClean="0">
                        <a:solidFill>
                          <a:srgbClr val="C00000"/>
                        </a:solidFill>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lt-LT" sz="2000" b="1" dirty="0" smtClean="0">
                        <a:solidFill>
                          <a:srgbClr val="C00000"/>
                        </a:solidFill>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1" dirty="0" smtClean="0">
                          <a:solidFill>
                            <a:srgbClr val="C00000"/>
                          </a:solidFill>
                          <a:latin typeface="Times New Roman" pitchFamily="18" charset="0"/>
                          <a:cs typeface="Times New Roman" pitchFamily="18" charset="0"/>
                        </a:rPr>
                        <a:t>48</a:t>
                      </a:r>
                      <a:r>
                        <a:rPr lang="lt-LT" sz="2000" b="1" baseline="30000" dirty="0" smtClean="0">
                          <a:solidFill>
                            <a:srgbClr val="C00000"/>
                          </a:solidFill>
                          <a:latin typeface="Times New Roman" pitchFamily="18" charset="0"/>
                          <a:cs typeface="Times New Roman" pitchFamily="18" charset="0"/>
                        </a:rPr>
                        <a:t>0</a:t>
                      </a:r>
                      <a:endParaRPr lang="lt-LT" sz="2000" b="1" dirty="0" smtClean="0">
                        <a:solidFill>
                          <a:srgbClr val="C00000"/>
                        </a:solidFill>
                        <a:latin typeface="Times New Roman" pitchFamily="18" charset="0"/>
                        <a:cs typeface="Times New Roman" pitchFamily="18" charset="0"/>
                      </a:endParaRPr>
                    </a:p>
                  </a:txBody>
                  <a:tcPr marL="91447" marR="91447" marT="45715" marB="45715"/>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smtClean="0">
                          <a:solidFill>
                            <a:srgbClr val="C00000"/>
                          </a:solidFill>
                          <a:latin typeface="Times New Roman" pitchFamily="18" charset="0"/>
                          <a:cs typeface="Times New Roman" pitchFamily="18" charset="0"/>
                        </a:rPr>
                        <a:t>Šviesa slysta,  sudarydama  90</a:t>
                      </a:r>
                      <a:r>
                        <a:rPr lang="lt-LT" sz="1800" b="1" baseline="30000" dirty="0" smtClean="0">
                          <a:solidFill>
                            <a:srgbClr val="C00000"/>
                          </a:solidFill>
                          <a:latin typeface="Times New Roman" pitchFamily="18" charset="0"/>
                          <a:cs typeface="Times New Roman" pitchFamily="18" charset="0"/>
                        </a:rPr>
                        <a:t>0</a:t>
                      </a:r>
                      <a:r>
                        <a:rPr lang="lt-LT" sz="1800" b="1" dirty="0" smtClean="0">
                          <a:solidFill>
                            <a:srgbClr val="C00000"/>
                          </a:solidFill>
                          <a:latin typeface="Times New Roman" pitchFamily="18" charset="0"/>
                          <a:cs typeface="Times New Roman" pitchFamily="18" charset="0"/>
                        </a:rPr>
                        <a:t> kampą su</a:t>
                      </a:r>
                      <a:r>
                        <a:rPr lang="lt-LT" sz="1800" b="1" baseline="0" dirty="0" smtClean="0">
                          <a:solidFill>
                            <a:srgbClr val="C00000"/>
                          </a:solidFill>
                          <a:latin typeface="Times New Roman" pitchFamily="18" charset="0"/>
                          <a:cs typeface="Times New Roman" pitchFamily="18" charset="0"/>
                        </a:rPr>
                        <a:t>  </a:t>
                      </a:r>
                      <a:r>
                        <a:rPr lang="lt-LT" sz="1800" b="1" dirty="0" smtClean="0">
                          <a:solidFill>
                            <a:srgbClr val="C00000"/>
                          </a:solidFill>
                          <a:latin typeface="Times New Roman" pitchFamily="18" charset="0"/>
                          <a:cs typeface="Times New Roman" pitchFamily="18" charset="0"/>
                        </a:rPr>
                        <a:t>statmeniu</a:t>
                      </a:r>
                    </a:p>
                  </a:txBody>
                  <a:tcPr marL="91447" marR="91447" marT="45715" marB="45715"/>
                </a:tc>
                <a:tc hMerge="1">
                  <a:txBody>
                    <a:bodyPr/>
                    <a:lstStyle/>
                    <a:p>
                      <a:endParaRPr lang="lt-LT"/>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b="1" dirty="0" smtClean="0">
                          <a:solidFill>
                            <a:srgbClr val="C00000"/>
                          </a:solidFill>
                          <a:latin typeface="Times New Roman" pitchFamily="18" charset="0"/>
                          <a:cs typeface="Times New Roman" pitchFamily="18" charset="0"/>
                        </a:rPr>
                        <a:t>Ribinis visiško atspindžio kampas</a:t>
                      </a: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1" dirty="0" smtClean="0">
                          <a:solidFill>
                            <a:srgbClr val="C00000"/>
                          </a:solidFill>
                          <a:latin typeface="Times New Roman" pitchFamily="18" charset="0"/>
                          <a:cs typeface="Times New Roman" pitchFamily="18" charset="0"/>
                        </a:rPr>
                        <a:t>48</a:t>
                      </a:r>
                      <a:r>
                        <a:rPr lang="lt-LT" sz="2000" b="1" baseline="30000" dirty="0" smtClean="0">
                          <a:solidFill>
                            <a:srgbClr val="C00000"/>
                          </a:solidFill>
                          <a:latin typeface="Times New Roman" pitchFamily="18" charset="0"/>
                          <a:cs typeface="Times New Roman" pitchFamily="18" charset="0"/>
                        </a:rPr>
                        <a:t>0</a:t>
                      </a:r>
                      <a:endParaRPr lang="lt-LT" sz="2000" b="1" dirty="0" smtClean="0">
                        <a:solidFill>
                          <a:srgbClr val="C00000"/>
                        </a:solidFill>
                        <a:latin typeface="Times New Roman" pitchFamily="18" charset="0"/>
                        <a:cs typeface="Times New Roman" pitchFamily="18" charset="0"/>
                      </a:endParaRPr>
                    </a:p>
                  </a:txBody>
                  <a:tcPr marL="91447" marR="91447" marT="45715" marB="45715"/>
                </a:tc>
                <a:tc>
                  <a:txBody>
                    <a:bodyPr/>
                    <a:lstStyle/>
                    <a:p>
                      <a:pPr algn="ctr"/>
                      <a:r>
                        <a:rPr lang="lt-LT" sz="1800" b="1" dirty="0" smtClean="0">
                          <a:solidFill>
                            <a:srgbClr val="C00000"/>
                          </a:solidFill>
                          <a:latin typeface="Times New Roman" pitchFamily="18" charset="0"/>
                          <a:cs typeface="Times New Roman" pitchFamily="18" charset="0"/>
                        </a:rPr>
                        <a:t>Teoriškai paskaičiuotas kampas</a:t>
                      </a:r>
                    </a:p>
                    <a:p>
                      <a:pPr algn="ctr"/>
                      <a:r>
                        <a:rPr lang="lt-LT" sz="2000" b="1" dirty="0" smtClean="0">
                          <a:solidFill>
                            <a:srgbClr val="C00000"/>
                          </a:solidFill>
                          <a:latin typeface="Times New Roman" pitchFamily="18" charset="0"/>
                          <a:cs typeface="Times New Roman" pitchFamily="18" charset="0"/>
                        </a:rPr>
                        <a:t>48.3</a:t>
                      </a:r>
                      <a:r>
                        <a:rPr lang="lt-LT" sz="2000" b="1" baseline="30000" dirty="0" smtClean="0">
                          <a:solidFill>
                            <a:srgbClr val="C00000"/>
                          </a:solidFill>
                          <a:latin typeface="Times New Roman" pitchFamily="18" charset="0"/>
                          <a:cs typeface="Times New Roman" pitchFamily="18" charset="0"/>
                        </a:rPr>
                        <a:t>0</a:t>
                      </a:r>
                      <a:endParaRPr lang="lt-LT" sz="2000" b="1" dirty="0">
                        <a:solidFill>
                          <a:srgbClr val="C00000"/>
                        </a:solidFill>
                        <a:latin typeface="Times New Roman" pitchFamily="18" charset="0"/>
                        <a:cs typeface="Times New Roman" pitchFamily="18" charset="0"/>
                      </a:endParaRPr>
                    </a:p>
                  </a:txBody>
                  <a:tcPr marL="91447" marR="91447" marT="45715" marB="45715"/>
                </a:tc>
              </a:tr>
              <a:tr h="677270">
                <a:tc>
                  <a:txBody>
                    <a:bodyPr/>
                    <a:lstStyle/>
                    <a:p>
                      <a:r>
                        <a:rPr lang="lt-LT" sz="1800" dirty="0" smtClean="0">
                          <a:latin typeface="Times New Roman" pitchFamily="18" charset="0"/>
                          <a:cs typeface="Times New Roman" pitchFamily="18" charset="0"/>
                        </a:rPr>
                        <a:t>3.</a:t>
                      </a:r>
                      <a:endParaRPr lang="lt-LT" sz="1800" dirty="0">
                        <a:latin typeface="Times New Roman" pitchFamily="18" charset="0"/>
                        <a:cs typeface="Times New Roman" pitchFamily="18" charset="0"/>
                      </a:endParaRPr>
                    </a:p>
                  </a:txBody>
                  <a:tcPr marL="91447" marR="91447" marT="45715" marB="45715"/>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Kritimo kampas</a:t>
                      </a:r>
                    </a:p>
                    <a:p>
                      <a:pPr algn="ctr"/>
                      <a:r>
                        <a:rPr lang="lt-LT" sz="2000" b="1" dirty="0" smtClean="0">
                          <a:latin typeface="Times New Roman" pitchFamily="18" charset="0"/>
                          <a:cs typeface="Times New Roman" pitchFamily="18" charset="0"/>
                        </a:rPr>
                        <a:t>50</a:t>
                      </a:r>
                      <a:r>
                        <a:rPr lang="lt-LT" sz="2000" b="1" baseline="30000" dirty="0" smtClean="0">
                          <a:latin typeface="Times New Roman" pitchFamily="18" charset="0"/>
                          <a:cs typeface="Times New Roman" pitchFamily="18" charset="0"/>
                        </a:rPr>
                        <a:t>0</a:t>
                      </a:r>
                      <a:endParaRPr lang="lt-LT" sz="2000" b="1" dirty="0">
                        <a:latin typeface="Times New Roman" pitchFamily="18" charset="0"/>
                        <a:cs typeface="Times New Roman" pitchFamily="18" charset="0"/>
                      </a:endParaRPr>
                    </a:p>
                  </a:txBody>
                  <a:tcPr marL="91447" marR="91447" marT="45715" marB="45715"/>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Šviesa visiškai atsispindi</a:t>
                      </a:r>
                    </a:p>
                  </a:txBody>
                  <a:tcPr marL="91447" marR="91447" marT="45715" marB="45715"/>
                </a:tc>
                <a:tc hMerge="1">
                  <a:txBody>
                    <a:bodyPr/>
                    <a:lstStyle/>
                    <a:p>
                      <a:endParaRPr lang="lt-LT"/>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1800" dirty="0" smtClean="0">
                          <a:latin typeface="Times New Roman" pitchFamily="18" charset="0"/>
                          <a:cs typeface="Times New Roman" pitchFamily="18" charset="0"/>
                        </a:rPr>
                        <a:t>Visiško atspindžio</a:t>
                      </a:r>
                      <a:r>
                        <a:rPr lang="lt-LT" sz="1800" baseline="0" dirty="0" smtClean="0">
                          <a:latin typeface="Times New Roman" pitchFamily="18" charset="0"/>
                          <a:cs typeface="Times New Roman" pitchFamily="18" charset="0"/>
                        </a:rPr>
                        <a:t> kampas</a:t>
                      </a:r>
                    </a:p>
                    <a:p>
                      <a:pPr marL="0" marR="0" indent="0" algn="ctr" defTabSz="914400" rtl="0" eaLnBrk="1" fontAlgn="auto" latinLnBrk="0" hangingPunct="1">
                        <a:lnSpc>
                          <a:spcPct val="100000"/>
                        </a:lnSpc>
                        <a:spcBef>
                          <a:spcPts val="0"/>
                        </a:spcBef>
                        <a:spcAft>
                          <a:spcPts val="0"/>
                        </a:spcAft>
                        <a:buClrTx/>
                        <a:buSzTx/>
                        <a:buFontTx/>
                        <a:buNone/>
                        <a:tabLst/>
                        <a:defRPr/>
                      </a:pPr>
                      <a:r>
                        <a:rPr lang="lt-LT" sz="2000" b="1" baseline="0" dirty="0" smtClean="0">
                          <a:latin typeface="Times New Roman" pitchFamily="18" charset="0"/>
                          <a:cs typeface="Times New Roman" pitchFamily="18" charset="0"/>
                        </a:rPr>
                        <a:t> 50</a:t>
                      </a:r>
                      <a:r>
                        <a:rPr lang="lt-LT" sz="2000" b="1" baseline="30000" dirty="0" smtClean="0">
                          <a:latin typeface="Times New Roman" pitchFamily="18" charset="0"/>
                          <a:cs typeface="Times New Roman" pitchFamily="18" charset="0"/>
                        </a:rPr>
                        <a:t>0</a:t>
                      </a:r>
                      <a:endParaRPr lang="lt-LT" sz="2000" b="1" dirty="0" smtClean="0">
                        <a:latin typeface="Times New Roman" pitchFamily="18" charset="0"/>
                        <a:cs typeface="Times New Roman" pitchFamily="18" charset="0"/>
                      </a:endParaRPr>
                    </a:p>
                  </a:txBody>
                  <a:tcPr marL="91447" marR="91447" marT="45715" marB="45715"/>
                </a:tc>
                <a:tc>
                  <a:txBody>
                    <a:bodyPr/>
                    <a:lstStyle/>
                    <a:p>
                      <a:pPr algn="ctr"/>
                      <a:endParaRPr lang="lt-LT" sz="1800" dirty="0"/>
                    </a:p>
                  </a:txBody>
                  <a:tcPr marL="91447" marR="91447" marT="45715" marB="45715"/>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ntraštė 4"/>
          <p:cNvSpPr>
            <a:spLocks noGrp="1"/>
          </p:cNvSpPr>
          <p:nvPr>
            <p:ph type="title" idx="4294967295"/>
          </p:nvPr>
        </p:nvSpPr>
        <p:spPr>
          <a:xfrm>
            <a:off x="609600" y="152401"/>
            <a:ext cx="8077200" cy="685800"/>
          </a:xfrm>
        </p:spPr>
        <p:txBody>
          <a:bodyPr>
            <a:normAutofit fontScale="90000"/>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Rezultatų analizė</a:t>
            </a:r>
          </a:p>
        </p:txBody>
      </p:sp>
      <p:sp>
        <p:nvSpPr>
          <p:cNvPr id="24579" name="Turinio vietos rezervavimo ženklas 5"/>
          <p:cNvSpPr>
            <a:spLocks noGrp="1"/>
          </p:cNvSpPr>
          <p:nvPr>
            <p:ph idx="4294967295"/>
          </p:nvPr>
        </p:nvSpPr>
        <p:spPr>
          <a:xfrm>
            <a:off x="609600" y="762000"/>
            <a:ext cx="8007350" cy="5334000"/>
          </a:xfrm>
        </p:spPr>
        <p:txBody>
          <a:bodyPr/>
          <a:lstStyle/>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1.Keičiant šviesos kritimo kampą </a:t>
            </a:r>
            <a:r>
              <a:rPr lang="el-GR" altLang="lt-LT" sz="2400" dirty="0" smtClean="0">
                <a:latin typeface="Times New Roman" panose="02020603050405020304" pitchFamily="18" charset="0"/>
                <a:cs typeface="Times New Roman" panose="02020603050405020304" pitchFamily="18" charset="0"/>
              </a:rPr>
              <a:t>α</a:t>
            </a:r>
            <a:r>
              <a:rPr lang="lt-LT" altLang="lt-LT" sz="2400" dirty="0" smtClean="0">
                <a:latin typeface="Times New Roman" panose="02020603050405020304" pitchFamily="18" charset="0"/>
                <a:cs typeface="Times New Roman" panose="02020603050405020304" pitchFamily="18" charset="0"/>
              </a:rPr>
              <a:t>, keitėsi šviesos sklidimas dviejų aplinkų riboje – šviesa lūžo, slydo paviršiumi, atsispindėjo.</a:t>
            </a: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2.Dvi skirtingos aplinkos turi tik joms būdingą ribinį visiško atspindžio kampą (kai šviesa slysta).</a:t>
            </a:r>
          </a:p>
          <a:p>
            <a:pPr eaLnBrk="1" hangingPunct="1">
              <a:buNone/>
            </a:pPr>
            <a:r>
              <a:rPr lang="lt-LT" altLang="lt-LT" sz="2400" b="1" dirty="0" smtClean="0">
                <a:latin typeface="Times New Roman" panose="02020603050405020304" pitchFamily="18" charset="0"/>
                <a:cs typeface="Times New Roman" panose="02020603050405020304" pitchFamily="18" charset="0"/>
              </a:rPr>
              <a:t>Stiklas – oras       </a:t>
            </a:r>
            <a:r>
              <a:rPr lang="el-GR" altLang="lt-LT" sz="2400" b="1" dirty="0" smtClean="0">
                <a:latin typeface="Times New Roman" panose="02020603050405020304" pitchFamily="18" charset="0"/>
                <a:cs typeface="Times New Roman" panose="02020603050405020304" pitchFamily="18" charset="0"/>
              </a:rPr>
              <a:t>α</a:t>
            </a:r>
            <a:r>
              <a:rPr lang="lt-LT" altLang="lt-LT" sz="2400" b="1" baseline="-25000" dirty="0" smtClean="0">
                <a:latin typeface="Times New Roman" panose="02020603050405020304" pitchFamily="18" charset="0"/>
                <a:cs typeface="Times New Roman" panose="02020603050405020304" pitchFamily="18" charset="0"/>
              </a:rPr>
              <a:t>rib</a:t>
            </a:r>
            <a:r>
              <a:rPr lang="lt-LT" altLang="lt-LT" sz="2400" b="1" dirty="0" smtClean="0">
                <a:latin typeface="Times New Roman" panose="02020603050405020304" pitchFamily="18" charset="0"/>
                <a:cs typeface="Times New Roman" panose="02020603050405020304" pitchFamily="18" charset="0"/>
              </a:rPr>
              <a:t>= 42</a:t>
            </a:r>
            <a:r>
              <a:rPr lang="lt-LT" altLang="lt-LT" sz="2400" baseline="30000" dirty="0">
                <a:latin typeface="Times New Roman" pitchFamily="18" charset="0"/>
                <a:cs typeface="Times New Roman" pitchFamily="18" charset="0"/>
              </a:rPr>
              <a:t>o</a:t>
            </a:r>
            <a:endParaRPr lang="lt-LT" altLang="lt-LT" sz="2400" b="1" dirty="0" smtClean="0">
              <a:latin typeface="Times New Roman" panose="02020603050405020304" pitchFamily="18" charset="0"/>
              <a:cs typeface="Times New Roman" panose="02020603050405020304" pitchFamily="18" charset="0"/>
            </a:endParaRPr>
          </a:p>
          <a:p>
            <a:pPr eaLnBrk="1" hangingPunct="1">
              <a:buNone/>
            </a:pPr>
            <a:r>
              <a:rPr lang="lt-LT" altLang="lt-LT" sz="2400" b="1" dirty="0" smtClean="0">
                <a:latin typeface="Times New Roman" panose="02020603050405020304" pitchFamily="18" charset="0"/>
                <a:cs typeface="Times New Roman" panose="02020603050405020304" pitchFamily="18" charset="0"/>
              </a:rPr>
              <a:t>Vanduo – oras      </a:t>
            </a:r>
            <a:r>
              <a:rPr lang="el-GR" altLang="lt-LT" sz="2400" b="1" dirty="0" smtClean="0">
                <a:latin typeface="Times New Roman" panose="02020603050405020304" pitchFamily="18" charset="0"/>
                <a:cs typeface="Times New Roman" panose="02020603050405020304" pitchFamily="18" charset="0"/>
              </a:rPr>
              <a:t>α</a:t>
            </a:r>
            <a:r>
              <a:rPr lang="lt-LT" altLang="lt-LT" sz="2400" b="1" baseline="-25000" dirty="0" smtClean="0">
                <a:latin typeface="Times New Roman" panose="02020603050405020304" pitchFamily="18" charset="0"/>
                <a:cs typeface="Times New Roman" panose="02020603050405020304" pitchFamily="18" charset="0"/>
              </a:rPr>
              <a:t>rib</a:t>
            </a:r>
            <a:r>
              <a:rPr lang="lt-LT" altLang="lt-LT" sz="2400" b="1" dirty="0" smtClean="0">
                <a:latin typeface="Times New Roman" panose="02020603050405020304" pitchFamily="18" charset="0"/>
                <a:cs typeface="Times New Roman" panose="02020603050405020304" pitchFamily="18" charset="0"/>
              </a:rPr>
              <a:t>= 48</a:t>
            </a:r>
            <a:r>
              <a:rPr lang="lt-LT" altLang="lt-LT" sz="2400" baseline="30000" dirty="0" smtClean="0">
                <a:latin typeface="Times New Roman" pitchFamily="18" charset="0"/>
                <a:cs typeface="Times New Roman" pitchFamily="18" charset="0"/>
              </a:rPr>
              <a:t>o</a:t>
            </a:r>
            <a:endParaRPr lang="lt-LT" altLang="lt-LT" sz="2400" b="1"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3.Kritimo kampui esant mažesniam už ribinį visiško atspindžio kampą – šviesa lūžo.</a:t>
            </a: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4.Kritimo kampui esant didesniam už ribinį visiško atspindžio kampą – šviesa visiškai atsispindėjo.</a:t>
            </a:r>
          </a:p>
          <a:p>
            <a:pPr eaLnBrk="1" hangingPunct="1">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5.Teoriškai paskaičiuotas </a:t>
            </a:r>
            <a:r>
              <a:rPr lang="el-GR" altLang="lt-LT" sz="2400" b="1" dirty="0" smtClean="0">
                <a:latin typeface="Times New Roman" panose="02020603050405020304" pitchFamily="18" charset="0"/>
                <a:cs typeface="Times New Roman" panose="02020603050405020304" pitchFamily="18" charset="0"/>
              </a:rPr>
              <a:t>α</a:t>
            </a:r>
            <a:r>
              <a:rPr lang="lt-LT" altLang="lt-LT" sz="2400" b="1" baseline="-25000" dirty="0" smtClean="0">
                <a:latin typeface="Times New Roman" panose="02020603050405020304" pitchFamily="18" charset="0"/>
                <a:cs typeface="Times New Roman" panose="02020603050405020304" pitchFamily="18" charset="0"/>
              </a:rPr>
              <a:t>rib</a:t>
            </a:r>
            <a:r>
              <a:rPr lang="lt-LT" altLang="lt-LT" sz="2400" b="1" dirty="0" smtClean="0">
                <a:latin typeface="Times New Roman" panose="02020603050405020304" pitchFamily="18" charset="0"/>
                <a:cs typeface="Times New Roman" panose="02020603050405020304" pitchFamily="18" charset="0"/>
              </a:rPr>
              <a:t> </a:t>
            </a:r>
            <a:r>
              <a:rPr lang="lt-LT" altLang="lt-LT" sz="2400" dirty="0" smtClean="0">
                <a:latin typeface="Times New Roman" panose="02020603050405020304" pitchFamily="18" charset="0"/>
                <a:cs typeface="Times New Roman" panose="02020603050405020304" pitchFamily="18" charset="0"/>
              </a:rPr>
              <a:t>sutampa su tyrime išmatuotu </a:t>
            </a:r>
            <a:r>
              <a:rPr lang="el-GR" altLang="lt-LT" sz="2400" b="1" dirty="0" smtClean="0">
                <a:latin typeface="Times New Roman" panose="02020603050405020304" pitchFamily="18" charset="0"/>
                <a:cs typeface="Times New Roman" panose="02020603050405020304" pitchFamily="18" charset="0"/>
              </a:rPr>
              <a:t>α</a:t>
            </a:r>
            <a:r>
              <a:rPr lang="lt-LT" altLang="lt-LT" sz="2400" b="1" baseline="-25000" dirty="0" smtClean="0">
                <a:latin typeface="Times New Roman" panose="02020603050405020304" pitchFamily="18" charset="0"/>
                <a:cs typeface="Times New Roman" panose="02020603050405020304" pitchFamily="18" charset="0"/>
              </a:rPr>
              <a:t>rib</a:t>
            </a:r>
            <a:r>
              <a:rPr lang="lt-LT" altLang="lt-LT" sz="2400" b="1" dirty="0" smtClean="0">
                <a:latin typeface="Times New Roman" panose="02020603050405020304" pitchFamily="18" charset="0"/>
                <a:cs typeface="Times New Roman" panose="02020603050405020304" pitchFamily="18" charset="0"/>
              </a:rPr>
              <a:t> </a:t>
            </a:r>
            <a:endParaRPr lang="lt-LT" altLang="lt-LT" sz="2400"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endParaRPr lang="lt-LT" altLang="lt-LT"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endParaRPr lang="lt-LT" altLang="lt-LT"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endParaRPr lang="lt-LT" altLang="lt-LT"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6369686" y="5809084"/>
            <a:ext cx="2018239" cy="584775"/>
          </a:xfrm>
          <a:prstGeom prst="rect">
            <a:avLst/>
          </a:prstGeom>
          <a:noFill/>
        </p:spPr>
        <p:txBody>
          <a:bodyPr wrap="square" rtlCol="0">
            <a:spAutoFit/>
          </a:bodyPr>
          <a:lstStyle/>
          <a:p>
            <a:r>
              <a:rPr lang="el-GR" sz="3200" b="1" dirty="0" smtClean="0">
                <a:latin typeface="Times New Roman" pitchFamily="18" charset="0"/>
                <a:cs typeface="Times New Roman" pitchFamily="18" charset="0"/>
              </a:rPr>
              <a:t> </a:t>
            </a:r>
            <a:endParaRPr lang="lt-LT"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533400" y="304801"/>
            <a:ext cx="8385175" cy="838200"/>
          </a:xfrm>
        </p:spPr>
        <p:txBody>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Tyrimo išvados</a:t>
            </a:r>
            <a:endParaRPr lang="en-US" dirty="0" smtClean="0">
              <a:solidFill>
                <a:schemeClr val="tx1"/>
              </a:solidFill>
              <a:effectLst/>
              <a:latin typeface="Times New Roman" pitchFamily="18" charset="0"/>
              <a:cs typeface="Times New Roman" pitchFamily="18" charset="0"/>
            </a:endParaRPr>
          </a:p>
        </p:txBody>
      </p:sp>
      <p:sp>
        <p:nvSpPr>
          <p:cNvPr id="11267" name="Rectangle 3"/>
          <p:cNvSpPr>
            <a:spLocks noGrp="1" noChangeArrowheads="1"/>
          </p:cNvSpPr>
          <p:nvPr>
            <p:ph type="body" idx="4294967295"/>
          </p:nvPr>
        </p:nvSpPr>
        <p:spPr>
          <a:xfrm>
            <a:off x="381000" y="1371600"/>
            <a:ext cx="8534400" cy="4724400"/>
          </a:xfrm>
        </p:spPr>
        <p:txBody>
          <a:bodyPr>
            <a:normAutofit/>
          </a:bodyPr>
          <a:lstStyle/>
          <a:p>
            <a:pPr marL="365760" indent="-256032" eaLnBrk="1" fontAlgn="auto" hangingPunct="1">
              <a:spcAft>
                <a:spcPts val="0"/>
              </a:spcAft>
              <a:buFont typeface="Wingdings" pitchFamily="2" charset="2"/>
              <a:buNone/>
              <a:defRPr/>
            </a:pPr>
            <a:r>
              <a:rPr lang="lt-LT" sz="2800" dirty="0" smtClean="0">
                <a:latin typeface="Times New Roman" pitchFamily="18" charset="0"/>
                <a:cs typeface="Times New Roman" pitchFamily="18" charset="0"/>
              </a:rPr>
              <a:t>1.</a:t>
            </a:r>
            <a:r>
              <a:rPr lang="lt-LT" altLang="lt-LT" sz="2800" dirty="0" smtClean="0">
                <a:latin typeface="Times New Roman" pitchFamily="18" charset="0"/>
                <a:cs typeface="Times New Roman" pitchFamily="18" charset="0"/>
              </a:rPr>
              <a:t> Šviesai sklindant iš tankesnės skaidrios aplinkos į retesnę skaidrią aplinką, egzistuoja kritimo kampas, kai šviesa slysta dviejų aplinkų riboje – ribinis visiško atspindžio kampas.</a:t>
            </a:r>
          </a:p>
          <a:p>
            <a:pPr marL="365760" indent="-256032" eaLnBrk="1" fontAlgn="auto" hangingPunct="1">
              <a:spcAft>
                <a:spcPts val="0"/>
              </a:spcAft>
              <a:buFont typeface="Wingdings" pitchFamily="2" charset="2"/>
              <a:buNone/>
              <a:defRPr/>
            </a:pPr>
            <a:r>
              <a:rPr lang="lt-LT" altLang="lt-LT" sz="2800" dirty="0" smtClean="0">
                <a:latin typeface="Times New Roman" pitchFamily="18" charset="0"/>
                <a:cs typeface="Times New Roman" pitchFamily="18" charset="0"/>
              </a:rPr>
              <a:t> 2.Dvi skirtingos aplinkos turi tik joms būdingą ribinį šviesos visiško atspindžio kampą.</a:t>
            </a:r>
          </a:p>
          <a:p>
            <a:pPr marL="365760" indent="-256032" eaLnBrk="1" fontAlgn="auto" hangingPunct="1">
              <a:spcAft>
                <a:spcPts val="0"/>
              </a:spcAft>
              <a:buFont typeface="Wingdings" pitchFamily="2" charset="2"/>
              <a:buNone/>
              <a:defRPr/>
            </a:pPr>
            <a:r>
              <a:rPr lang="lt-LT" altLang="lt-LT" sz="2800" dirty="0" smtClean="0">
                <a:latin typeface="Times New Roman" pitchFamily="18" charset="0"/>
                <a:cs typeface="Times New Roman" pitchFamily="18" charset="0"/>
              </a:rPr>
              <a:t>3.Tyrimo metu išmatuoti ir teoriškai apskaičiuoti ribiniai visiško atspindžio kampai sutampa.  </a:t>
            </a:r>
            <a:endParaRPr lang="lt-LT" sz="2800" dirty="0" smtClean="0">
              <a:latin typeface="Times New Roman" pitchFamily="18" charset="0"/>
              <a:cs typeface="Times New Roman" pitchFamily="18" charset="0"/>
            </a:endParaRPr>
          </a:p>
          <a:p>
            <a:pPr marL="365760" indent="-256032" eaLnBrk="1" fontAlgn="auto" hangingPunct="1">
              <a:spcAft>
                <a:spcPts val="0"/>
              </a:spcAft>
              <a:buFont typeface="Wingdings" pitchFamily="2" charset="2"/>
              <a:buNone/>
              <a:defRPr/>
            </a:pPr>
            <a:endParaRPr lang="lt-LT" sz="2800" dirty="0" smtClean="0">
              <a:latin typeface="Times New Roman" pitchFamily="18" charset="0"/>
              <a:cs typeface="Times New Roman" pitchFamily="18" charset="0"/>
            </a:endParaRPr>
          </a:p>
          <a:p>
            <a:pPr marL="365760" indent="-256032" algn="ctr" eaLnBrk="1" fontAlgn="auto" hangingPunct="1">
              <a:spcAft>
                <a:spcPts val="0"/>
              </a:spcAft>
              <a:buFont typeface="Wingdings" pitchFamily="2" charset="2"/>
              <a:buNone/>
              <a:defRPr/>
            </a:pPr>
            <a:r>
              <a:rPr lang="lt-LT" sz="2800" b="1" dirty="0" smtClean="0">
                <a:latin typeface="Times New Roman" pitchFamily="18" charset="0"/>
                <a:cs typeface="Times New Roman" pitchFamily="18" charset="0"/>
              </a:rPr>
              <a:t>Tyrimo išvados patvirtina hipotezę.</a:t>
            </a:r>
          </a:p>
          <a:p>
            <a:pPr marL="365760" indent="-256032" algn="ctr" eaLnBrk="1" fontAlgn="auto" hangingPunct="1">
              <a:spcAft>
                <a:spcPts val="0"/>
              </a:spcAft>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758825" y="244475"/>
            <a:ext cx="8385175" cy="1127125"/>
          </a:xfrm>
        </p:spPr>
        <p:txBody>
          <a:bodyPr/>
          <a:lstStyle/>
          <a:p>
            <a:pPr eaLnBrk="1" fontAlgn="auto" hangingPunct="1">
              <a:spcAft>
                <a:spcPts val="0"/>
              </a:spcAft>
              <a:defRPr/>
            </a:pPr>
            <a:r>
              <a:rPr lang="lt-LT" dirty="0" smtClean="0">
                <a:solidFill>
                  <a:schemeClr val="tx1"/>
                </a:solidFill>
                <a:effectLst/>
                <a:latin typeface="Times New Roman" pitchFamily="18" charset="0"/>
                <a:cs typeface="Times New Roman" pitchFamily="18" charset="0"/>
              </a:rPr>
              <a:t>Praktinis pritaikymas</a:t>
            </a:r>
            <a:endParaRPr lang="en-US" dirty="0" smtClean="0">
              <a:solidFill>
                <a:schemeClr val="tx1"/>
              </a:solidFill>
              <a:effectLst/>
              <a:latin typeface="Times New Roman" pitchFamily="18" charset="0"/>
              <a:cs typeface="Times New Roman" pitchFamily="18" charset="0"/>
            </a:endParaRPr>
          </a:p>
        </p:txBody>
      </p:sp>
      <p:sp>
        <p:nvSpPr>
          <p:cNvPr id="26627" name="Rectangle 3"/>
          <p:cNvSpPr>
            <a:spLocks noGrp="1" noChangeArrowheads="1"/>
          </p:cNvSpPr>
          <p:nvPr>
            <p:ph type="body" idx="4294967295"/>
          </p:nvPr>
        </p:nvSpPr>
        <p:spPr>
          <a:xfrm>
            <a:off x="381000" y="1447800"/>
            <a:ext cx="8229600" cy="5181600"/>
          </a:xfrm>
        </p:spPr>
        <p:txBody>
          <a:bodyPr/>
          <a:lstStyle/>
          <a:p>
            <a:pPr marL="623888" indent="-514350"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1.Pernešti informaciją (šviesolaidžiai)</a:t>
            </a:r>
          </a:p>
          <a:p>
            <a:pPr marL="623888" indent="-514350" eaLnBrk="1" hangingPunct="1">
              <a:buFont typeface="Wingdings 3" panose="05040102010807070707" pitchFamily="18" charset="2"/>
              <a:buNone/>
            </a:pPr>
            <a:r>
              <a:rPr lang="lt-LT" altLang="lt-LT" sz="1900" dirty="0" smtClean="0">
                <a:latin typeface="Times New Roman" panose="02020603050405020304" pitchFamily="18" charset="0"/>
                <a:cs typeface="Times New Roman" panose="02020603050405020304" pitchFamily="18" charset="0"/>
              </a:rPr>
              <a:t>            Visiško atspindžio reiškinys panaudojamas šviesolaidžiuose, kurie sudaryti iš plonų skaidrių siūlelių. Kadangi jie padengti optiškai tankesne medžiaga, iš tų siūlų spinduliai negali ištrūkti ir daugkartinio atspindžio dėka šviesa siunčiama bet kokiu keliu. </a:t>
            </a:r>
          </a:p>
          <a:p>
            <a:pPr marL="623888" indent="-514350" eaLnBrk="1" hangingPunct="1">
              <a:buFont typeface="Wingdings 3" panose="05040102010807070707" pitchFamily="18" charset="2"/>
              <a:buNone/>
            </a:pPr>
            <a:endParaRPr lang="lt-LT" altLang="lt-LT" dirty="0" smtClean="0">
              <a:latin typeface="Times New Roman" panose="02020603050405020304" pitchFamily="18" charset="0"/>
              <a:cs typeface="Times New Roman" panose="02020603050405020304" pitchFamily="18" charset="0"/>
            </a:endParaRPr>
          </a:p>
          <a:p>
            <a:pPr marL="623888" indent="-514350"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2.Mediciniuose prietaisuose (endoskopuose)</a:t>
            </a:r>
          </a:p>
          <a:p>
            <a:pPr marL="623888" indent="-514350"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Optinėje sistemoje yra dvi šviesolaidžio gijos: viena iš jų skiriama tiriamam organui apšviesti, kita – apžiūrėti. Endoskopu gali būti apžiūrima tiriamojo organo gleivinė, paimama medžiagos tyrimui, stabdomas kraujavimas </a:t>
            </a:r>
            <a:r>
              <a:rPr lang="lt-LT" altLang="lt-LT" sz="2000" dirty="0" smtClean="0">
                <a:latin typeface="Times New Roman" panose="02020603050405020304" pitchFamily="18" charset="0"/>
                <a:cs typeface="Times New Roman" panose="02020603050405020304" pitchFamily="18" charset="0"/>
              </a:rPr>
              <a:t>iš </a:t>
            </a:r>
            <a:r>
              <a:rPr lang="lt-LT" altLang="lt-LT" sz="2000" dirty="0" smtClean="0">
                <a:latin typeface="Times New Roman" panose="02020603050405020304" pitchFamily="18" charset="0"/>
                <a:cs typeface="Times New Roman" panose="02020603050405020304" pitchFamily="18" charset="0"/>
              </a:rPr>
              <a:t>organo, suleidžiama vaistų ir pan</a:t>
            </a:r>
            <a:r>
              <a:rPr lang="lt-LT" altLang="lt-LT" sz="1800" dirty="0" smtClean="0"/>
              <a:t>.</a:t>
            </a:r>
            <a:endParaRPr lang="lt-LT" altLang="lt-LT" sz="1800" dirty="0" smtClean="0">
              <a:latin typeface="Times New Roman" panose="02020603050405020304" pitchFamily="18" charset="0"/>
              <a:cs typeface="Times New Roman" panose="02020603050405020304" pitchFamily="18" charset="0"/>
            </a:endParaRPr>
          </a:p>
        </p:txBody>
      </p:sp>
      <p:pic>
        <p:nvPicPr>
          <p:cNvPr id="26628" name="Paveikslėlis 3" descr="http://www.elektronika.lt/_sys/storage/2014/01/24/sviesolaidi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457200"/>
            <a:ext cx="19812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aveikslėlis 4" descr="http://www.sveikaszmogus.lt/Files/Straipsniai/Ligos/dreamstime_xxl_1236126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5433802"/>
            <a:ext cx="1981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aveikslėlis 8" descr="Vaizdo rezultatas pagal užklausą „visiško atspindžio pritaikym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2907401"/>
            <a:ext cx="1828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urinio vietos rezervavimo ženklas 2"/>
          <p:cNvSpPr>
            <a:spLocks noGrp="1"/>
          </p:cNvSpPr>
          <p:nvPr>
            <p:ph idx="1"/>
          </p:nvPr>
        </p:nvSpPr>
        <p:spPr/>
        <p:txBody>
          <a:bodyPr/>
          <a:lstStyle/>
          <a:p>
            <a:pPr>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3.Periskopai</a:t>
            </a:r>
          </a:p>
          <a:p>
            <a:pPr>
              <a:buFont typeface="Wingdings 3" panose="05040102010807070707" pitchFamily="18" charset="2"/>
              <a:buNone/>
            </a:pPr>
            <a:r>
              <a:rPr lang="lt-LT" altLang="lt-LT" sz="1800" dirty="0" smtClean="0">
                <a:latin typeface="Times New Roman" panose="02020603050405020304" pitchFamily="18" charset="0"/>
                <a:cs typeface="Times New Roman" panose="02020603050405020304" pitchFamily="18" charset="0"/>
              </a:rPr>
              <a:t>       Periskopas naudojamas stebėti prisidengus. Paprasčiausiu atveju jį sudaro dviejų visiško atspindžio prizmių ir keturių lęšių optinė sistema.</a:t>
            </a:r>
          </a:p>
          <a:p>
            <a:pPr>
              <a:buNone/>
            </a:pPr>
            <a:r>
              <a:rPr lang="lt-LT" altLang="lt-LT" sz="1800" dirty="0" smtClean="0">
                <a:latin typeface="Times New Roman" panose="02020603050405020304" pitchFamily="18" charset="0"/>
                <a:cs typeface="Times New Roman" panose="02020603050405020304" pitchFamily="18" charset="0"/>
              </a:rPr>
              <a:t>       Periskopai naudojami povandeniniuose laivuose, tranšėjose ir panašiuose įrenginiuose. </a:t>
            </a:r>
          </a:p>
          <a:p>
            <a:endParaRPr lang="lt-LT" altLang="lt-LT" dirty="0" smtClean="0"/>
          </a:p>
        </p:txBody>
      </p:sp>
      <p:sp>
        <p:nvSpPr>
          <p:cNvPr id="2" name="Antraštė 1"/>
          <p:cNvSpPr>
            <a:spLocks noGrp="1"/>
          </p:cNvSpPr>
          <p:nvPr>
            <p:ph type="title"/>
          </p:nvPr>
        </p:nvSpPr>
        <p:spPr/>
        <p:txBody>
          <a:bodyPr/>
          <a:lstStyle/>
          <a:p>
            <a:pPr>
              <a:defRPr/>
            </a:pPr>
            <a:r>
              <a:rPr lang="lt-LT" dirty="0" smtClean="0">
                <a:solidFill>
                  <a:schemeClr val="tx1"/>
                </a:solidFill>
                <a:effectLst/>
                <a:latin typeface="Times New Roman" pitchFamily="18" charset="0"/>
                <a:cs typeface="Times New Roman" pitchFamily="18" charset="0"/>
              </a:rPr>
              <a:t>Praktinis pritaikymas</a:t>
            </a:r>
            <a:endParaRPr lang="lt-LT" dirty="0"/>
          </a:p>
        </p:txBody>
      </p:sp>
      <p:pic>
        <p:nvPicPr>
          <p:cNvPr id="27652" name="Paveikslėlis 3" descr="Vaizdo rezultatas pagal užklausą „periskopa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3581400"/>
            <a:ext cx="3124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aveikslėlis 4" descr="Susijęs vaizda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819400"/>
            <a:ext cx="28194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urinio vietos rezervavimo ženklas 1"/>
          <p:cNvSpPr>
            <a:spLocks noGrp="1"/>
          </p:cNvSpPr>
          <p:nvPr>
            <p:ph idx="1"/>
          </p:nvPr>
        </p:nvSpPr>
        <p:spPr>
          <a:xfrm>
            <a:off x="228600" y="1066800"/>
            <a:ext cx="8458200" cy="5562600"/>
          </a:xfrm>
        </p:spPr>
        <p:txBody>
          <a:bodyPr/>
          <a:lstStyle/>
          <a:p>
            <a:pPr>
              <a:buFont typeface="Wingdings 3" panose="05040102010807070707" pitchFamily="18" charset="2"/>
              <a:buNone/>
            </a:pPr>
            <a:r>
              <a:rPr lang="lt-LT" altLang="lt-LT" sz="2800" dirty="0" smtClean="0">
                <a:latin typeface="Times New Roman" panose="02020603050405020304" pitchFamily="18" charset="0"/>
                <a:cs typeface="Times New Roman" panose="02020603050405020304" pitchFamily="18" charset="0"/>
              </a:rPr>
              <a:t>4.Miražai</a:t>
            </a:r>
          </a:p>
          <a:p>
            <a:pPr>
              <a:buFont typeface="Wingdings 3" panose="05040102010807070707" pitchFamily="18" charset="2"/>
              <a:buNone/>
            </a:pPr>
            <a:r>
              <a:rPr lang="lt-LT" altLang="lt-LT" sz="1800" b="1" dirty="0" smtClean="0">
                <a:latin typeface="Times New Roman" panose="02020603050405020304" pitchFamily="18" charset="0"/>
                <a:cs typeface="Times New Roman" panose="02020603050405020304" pitchFamily="18" charset="0"/>
              </a:rPr>
              <a:t>     </a:t>
            </a:r>
            <a:r>
              <a:rPr lang="lt-LT" altLang="lt-LT" sz="1800" dirty="0" smtClean="0">
                <a:latin typeface="Times New Roman" panose="02020603050405020304" pitchFamily="18" charset="0"/>
                <a:cs typeface="Times New Roman" panose="02020603050405020304" pitchFamily="18" charset="0"/>
              </a:rPr>
              <a:t>Susidaro dėl skirtingos temperatūros oro sluoksnių susidarymo, nes šaltame ir karštame ore spindulių lūžio rodiklis skiriasi. Dėl skirtingo lūžio rodiklio dažniausiai iš dangaus atėjusiems šviesos spinduliams kirtus staigią ribą tarp šalto ir karšto oro, jie užlinksta link kirstos ribos. </a:t>
            </a:r>
          </a:p>
          <a:p>
            <a:pPr>
              <a:buFont typeface="Wingdings 3" panose="05040102010807070707" pitchFamily="18" charset="2"/>
              <a:buNone/>
            </a:pPr>
            <a:r>
              <a:rPr lang="lt-LT" altLang="lt-LT" sz="2400" dirty="0" smtClean="0">
                <a:latin typeface="Times New Roman" panose="02020603050405020304" pitchFamily="18" charset="0"/>
                <a:cs typeface="Times New Roman" panose="02020603050405020304" pitchFamily="18" charset="0"/>
              </a:rPr>
              <a:t>Miražai skirstomi į:</a:t>
            </a:r>
          </a:p>
          <a:p>
            <a:pPr>
              <a:buFont typeface="Wingdings 3" panose="05040102010807070707" pitchFamily="18" charset="2"/>
              <a:buNone/>
            </a:pPr>
            <a:r>
              <a:rPr lang="lt-LT" altLang="lt-LT" sz="1800" b="1" dirty="0" smtClean="0">
                <a:latin typeface="Times New Roman" panose="02020603050405020304" pitchFamily="18" charset="0"/>
                <a:cs typeface="Times New Roman" panose="02020603050405020304" pitchFamily="18" charset="0"/>
              </a:rPr>
              <a:t>          </a:t>
            </a:r>
            <a:r>
              <a:rPr lang="lt-LT" altLang="lt-LT" sz="2400" dirty="0" smtClean="0">
                <a:latin typeface="Times New Roman" panose="02020603050405020304" pitchFamily="18" charset="0"/>
                <a:cs typeface="Times New Roman" panose="02020603050405020304" pitchFamily="18" charset="0"/>
              </a:rPr>
              <a:t>apatinius  </a:t>
            </a:r>
            <a:r>
              <a:rPr lang="lt-LT" altLang="lt-LT" sz="1800" dirty="0" smtClean="0">
                <a:latin typeface="Times New Roman" panose="02020603050405020304" pitchFamily="18" charset="0"/>
                <a:cs typeface="Times New Roman" panose="02020603050405020304" pitchFamily="18" charset="0"/>
              </a:rPr>
              <a:t>- kai šiltesnis oro sluoksnis yra palei žemę ir kai realus vaizdas yra aukščiau jo gaunamo atvaizdo. Prie apatinių miražų priskiriami dykumos miražas ir plento miražas, kai, esant įkaitusiems paviršiams, matoma melsva juosta (dangaus  „atspindys“), neretai klaidingai interpretuojama kaip vanduo. Apatiniai miražai nėra patvarūs.</a:t>
            </a:r>
          </a:p>
          <a:p>
            <a:pPr>
              <a:buFont typeface="Wingdings 3" panose="05040102010807070707" pitchFamily="18" charset="2"/>
              <a:buNone/>
            </a:pPr>
            <a:r>
              <a:rPr lang="lt-LT" altLang="lt-LT" sz="1800" dirty="0" smtClean="0">
                <a:latin typeface="Times New Roman" panose="02020603050405020304" pitchFamily="18" charset="0"/>
                <a:cs typeface="Times New Roman" panose="02020603050405020304" pitchFamily="18" charset="0"/>
              </a:rPr>
              <a:t>        </a:t>
            </a:r>
          </a:p>
          <a:p>
            <a:pPr>
              <a:buFont typeface="Wingdings 3" panose="05040102010807070707" pitchFamily="18" charset="2"/>
              <a:buNone/>
            </a:pPr>
            <a:endParaRPr lang="lt-LT" altLang="lt-LT" sz="1600" dirty="0" smtClean="0">
              <a:latin typeface="Times New Roman" panose="02020603050405020304" pitchFamily="18" charset="0"/>
              <a:cs typeface="Times New Roman" panose="02020603050405020304" pitchFamily="18" charset="0"/>
            </a:endParaRPr>
          </a:p>
          <a:p>
            <a:endParaRPr lang="lt-LT" altLang="lt-LT" dirty="0" smtClean="0"/>
          </a:p>
        </p:txBody>
      </p:sp>
      <p:sp>
        <p:nvSpPr>
          <p:cNvPr id="3" name="Antraštė 2"/>
          <p:cNvSpPr>
            <a:spLocks noGrp="1"/>
          </p:cNvSpPr>
          <p:nvPr>
            <p:ph type="title"/>
          </p:nvPr>
        </p:nvSpPr>
        <p:spPr>
          <a:xfrm>
            <a:off x="457200" y="274638"/>
            <a:ext cx="8229600" cy="792162"/>
          </a:xfrm>
        </p:spPr>
        <p:txBody>
          <a:bodyPr/>
          <a:lstStyle/>
          <a:p>
            <a:pPr>
              <a:defRPr/>
            </a:pPr>
            <a:r>
              <a:rPr lang="lt-LT" dirty="0" smtClean="0">
                <a:solidFill>
                  <a:schemeClr val="tx1"/>
                </a:solidFill>
                <a:latin typeface="Times New Roman" pitchFamily="18" charset="0"/>
                <a:cs typeface="Times New Roman" pitchFamily="18" charset="0"/>
              </a:rPr>
              <a:t>Praktinis pritaikymas</a:t>
            </a:r>
            <a:endParaRPr lang="lt-LT" dirty="0">
              <a:solidFill>
                <a:schemeClr val="tx1"/>
              </a:solidFill>
              <a:latin typeface="Times New Roman" pitchFamily="18" charset="0"/>
              <a:cs typeface="Times New Roman" pitchFamily="18" charset="0"/>
            </a:endParaRPr>
          </a:p>
        </p:txBody>
      </p:sp>
      <p:pic>
        <p:nvPicPr>
          <p:cNvPr id="28676" name="Paveikslėlis 4" descr="https://upload.wikimedia.org/wikipedia/lt/d/d1/Mira%C5%BEa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00" y="2438400"/>
            <a:ext cx="1828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D:\Rokas\Pedagogika\Informacines ir komunikacines technologijos ugdymo procese\apatinis mirazas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4876800"/>
            <a:ext cx="26955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2" descr="D:\Rokas\Pedagogika\Informacines ir komunikacines technologijos ugdymo procese\apatinis miraza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4800600"/>
            <a:ext cx="2590800"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4" descr="D:\Rokas\Pedagogika\Informacines ir komunikacines technologijos ugdymo procese\apatinis mirazas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4876800"/>
            <a:ext cx="29987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urinio vietos rezervavimo ženklas 1"/>
          <p:cNvSpPr>
            <a:spLocks noGrp="1"/>
          </p:cNvSpPr>
          <p:nvPr>
            <p:ph idx="1"/>
          </p:nvPr>
        </p:nvSpPr>
        <p:spPr>
          <a:xfrm>
            <a:off x="533400" y="1447800"/>
            <a:ext cx="8229600" cy="4525963"/>
          </a:xfrm>
        </p:spPr>
        <p:txBody>
          <a:bodyPr/>
          <a:lstStyle/>
          <a:p>
            <a:pPr>
              <a:buFont typeface="Wingdings 3" panose="05040102010807070707" pitchFamily="18" charset="2"/>
              <a:buNone/>
            </a:pPr>
            <a:r>
              <a:rPr lang="lt-LT" altLang="lt-LT" sz="2800" smtClean="0">
                <a:latin typeface="Times New Roman" panose="02020603050405020304" pitchFamily="18" charset="0"/>
                <a:cs typeface="Times New Roman" panose="02020603050405020304" pitchFamily="18" charset="0"/>
              </a:rPr>
              <a:t>    viršutinius</a:t>
            </a:r>
            <a:r>
              <a:rPr lang="lt-LT" altLang="lt-LT" sz="1800" smtClean="0">
                <a:latin typeface="Times New Roman" panose="02020603050405020304" pitchFamily="18" charset="0"/>
                <a:cs typeface="Times New Roman" panose="02020603050405020304" pitchFamily="18" charset="0"/>
              </a:rPr>
              <a:t> - kai palei žemę yra šaltesnis oro sluoksnis. Prie viršutinių miražų priskiriami Fata Morgana  ir islandiškas Halgerndingo reiškiniai. Viršutiniai </a:t>
            </a:r>
          </a:p>
          <a:p>
            <a:pPr>
              <a:buFont typeface="Wingdings 3" panose="05040102010807070707" pitchFamily="18" charset="2"/>
              <a:buNone/>
            </a:pPr>
            <a:r>
              <a:rPr lang="lt-LT" altLang="lt-LT" sz="1800" smtClean="0">
                <a:latin typeface="Times New Roman" panose="02020603050405020304" pitchFamily="18" charset="0"/>
                <a:cs typeface="Times New Roman" panose="02020603050405020304" pitchFamily="18" charset="0"/>
              </a:rPr>
              <a:t>      miražai pasitaiko rečiau, tačiau yra stabilesni.</a:t>
            </a:r>
            <a:endParaRPr lang="lt-LT" altLang="lt-LT" sz="1800" smtClean="0"/>
          </a:p>
        </p:txBody>
      </p:sp>
      <p:sp>
        <p:nvSpPr>
          <p:cNvPr id="3" name="Antraštė 2"/>
          <p:cNvSpPr>
            <a:spLocks noGrp="1"/>
          </p:cNvSpPr>
          <p:nvPr>
            <p:ph type="title"/>
          </p:nvPr>
        </p:nvSpPr>
        <p:spPr/>
        <p:txBody>
          <a:bodyPr/>
          <a:lstStyle/>
          <a:p>
            <a:pPr>
              <a:defRPr/>
            </a:pPr>
            <a:r>
              <a:rPr lang="lt-LT" dirty="0" smtClean="0">
                <a:solidFill>
                  <a:schemeClr val="tx1"/>
                </a:solidFill>
                <a:latin typeface="Times New Roman" pitchFamily="18" charset="0"/>
                <a:cs typeface="Times New Roman" pitchFamily="18" charset="0"/>
              </a:rPr>
              <a:t>Praktinis pritaikymas</a:t>
            </a:r>
            <a:endParaRPr lang="lt-LT" dirty="0">
              <a:solidFill>
                <a:schemeClr val="tx1"/>
              </a:solidFill>
              <a:latin typeface="Times New Roman" pitchFamily="18" charset="0"/>
              <a:cs typeface="Times New Roman" pitchFamily="18" charset="0"/>
            </a:endParaRPr>
          </a:p>
        </p:txBody>
      </p:sp>
      <p:pic>
        <p:nvPicPr>
          <p:cNvPr id="29700" name="Paveikslėlis 3" descr="https://upload.wikimedia.org/wikipedia/commons/6/6e/Fata_Morgana_Belgiu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667000"/>
            <a:ext cx="3276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3" descr="D:\Rokas\Pedagogika\Informacines ir komunikacines technologijos ugdymo procese\virsutinis mirazas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2200" y="4676775"/>
            <a:ext cx="38100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4" descr="D:\Rokas\Pedagogika\Informacines ir komunikacines technologijos ugdymo procese\virsutinis mirazas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2514600"/>
            <a:ext cx="3617913"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eaLnBrk="1" fontAlgn="auto" hangingPunct="1">
              <a:spcAft>
                <a:spcPts val="0"/>
              </a:spcAft>
              <a:defRPr/>
            </a:pPr>
            <a:r>
              <a:rPr lang="lt-LT" u="sng" dirty="0" smtClean="0">
                <a:solidFill>
                  <a:schemeClr val="tx1"/>
                </a:solidFill>
                <a:effectLst/>
                <a:latin typeface="Times New Roman" pitchFamily="18" charset="0"/>
                <a:cs typeface="Times New Roman" pitchFamily="18" charset="0"/>
              </a:rPr>
              <a:t>Testas</a:t>
            </a:r>
            <a:endParaRPr lang="lt-LT" u="sng" dirty="0">
              <a:solidFill>
                <a:schemeClr val="tx1"/>
              </a:solidFill>
              <a:effectLst/>
              <a:latin typeface="Times New Roman" pitchFamily="18" charset="0"/>
              <a:cs typeface="Times New Roman" pitchFamily="18" charset="0"/>
            </a:endParaRPr>
          </a:p>
        </p:txBody>
      </p:sp>
      <p:sp>
        <p:nvSpPr>
          <p:cNvPr id="30723" name="Turinio vietos rezervavimo ženklas 2"/>
          <p:cNvSpPr>
            <a:spLocks noGrp="1"/>
          </p:cNvSpPr>
          <p:nvPr>
            <p:ph idx="1"/>
          </p:nvPr>
        </p:nvSpPr>
        <p:spPr/>
        <p:txBody>
          <a:bodyPr/>
          <a:lstStyle/>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1.Pereidamas iš stiklo į orą, šviesos spindulys lūžta. Kuris šį lūžimą apibūdinantis teiginys yra teisingas?</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a:t>
            </a:r>
            <a:r>
              <a:rPr lang="en-US" altLang="lt-LT" sz="2000" smtClean="0">
                <a:latin typeface="Times New Roman" panose="02020603050405020304" pitchFamily="18" charset="0"/>
                <a:cs typeface="Times New Roman" panose="02020603050405020304" pitchFamily="18" charset="0"/>
              </a:rPr>
              <a:t> </a:t>
            </a:r>
            <a:r>
              <a:rPr lang="lt-LT" altLang="lt-LT" sz="2000" smtClean="0">
                <a:latin typeface="Times New Roman" panose="02020603050405020304" pitchFamily="18" charset="0"/>
                <a:cs typeface="Times New Roman" panose="02020603050405020304" pitchFamily="18" charset="0"/>
              </a:rPr>
              <a:t>spindulio lūžio kampas mažesnis už kritimo kampą;</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b)</a:t>
            </a:r>
            <a:r>
              <a:rPr lang="en-US" altLang="lt-LT" sz="2000" smtClean="0">
                <a:latin typeface="Times New Roman" panose="02020603050405020304" pitchFamily="18" charset="0"/>
                <a:cs typeface="Times New Roman" panose="02020603050405020304" pitchFamily="18" charset="0"/>
              </a:rPr>
              <a:t> </a:t>
            </a:r>
            <a:r>
              <a:rPr lang="lt-LT" altLang="lt-LT" sz="2000" smtClean="0">
                <a:latin typeface="Times New Roman" panose="02020603050405020304" pitchFamily="18" charset="0"/>
                <a:cs typeface="Times New Roman" panose="02020603050405020304" pitchFamily="18" charset="0"/>
              </a:rPr>
              <a:t>spindulio lūžio kampas didesnis už kritimo kampą;</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c)</a:t>
            </a:r>
            <a:r>
              <a:rPr lang="en-US" altLang="lt-LT" sz="2000" smtClean="0">
                <a:latin typeface="Times New Roman" panose="02020603050405020304" pitchFamily="18" charset="0"/>
                <a:cs typeface="Times New Roman" panose="02020603050405020304" pitchFamily="18" charset="0"/>
              </a:rPr>
              <a:t> </a:t>
            </a:r>
            <a:r>
              <a:rPr lang="lt-LT" altLang="lt-LT" sz="2000" smtClean="0">
                <a:latin typeface="Times New Roman" panose="02020603050405020304" pitchFamily="18" charset="0"/>
                <a:cs typeface="Times New Roman" panose="02020603050405020304" pitchFamily="18" charset="0"/>
              </a:rPr>
              <a:t>spindulio lūžio kampas lygus kritimo kampui;</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d) spindulio lūžio kampas priklauso nuo stiklo tankio.</a:t>
            </a:r>
          </a:p>
          <a:p>
            <a:pPr eaLnBrk="1" hangingPunct="1">
              <a:buFont typeface="Wingdings 3" panose="05040102010807070707" pitchFamily="18" charset="2"/>
              <a:buNone/>
            </a:pPr>
            <a:endParaRPr lang="lt-LT" altLang="lt-LT" sz="200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2. Skaidraus upelio dugne berniukas pastebėjo butelio šukę. Į kurią vietą jis turi taikyti lazdele, norėdamas tą šukę išimti ir išvalyti upelį?</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a:t>
            </a:r>
            <a:r>
              <a:rPr lang="en-US" altLang="lt-LT" sz="2000" smtClean="0">
                <a:latin typeface="Times New Roman" panose="02020603050405020304" pitchFamily="18" charset="0"/>
                <a:cs typeface="Times New Roman" panose="02020603050405020304" pitchFamily="18" charset="0"/>
              </a:rPr>
              <a:t> </a:t>
            </a:r>
            <a:r>
              <a:rPr lang="lt-LT" altLang="lt-LT" sz="2000" smtClean="0">
                <a:latin typeface="Times New Roman" panose="02020603050405020304" pitchFamily="18" charset="0"/>
                <a:cs typeface="Times New Roman" panose="02020603050405020304" pitchFamily="18" charset="0"/>
              </a:rPr>
              <a:t>šiek tiek žemiau tos vietos, kurioje mato šukę;</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b)</a:t>
            </a:r>
            <a:r>
              <a:rPr lang="en-US" altLang="lt-LT" sz="2000" smtClean="0">
                <a:latin typeface="Times New Roman" panose="02020603050405020304" pitchFamily="18" charset="0"/>
                <a:cs typeface="Times New Roman" panose="02020603050405020304" pitchFamily="18" charset="0"/>
              </a:rPr>
              <a:t> </a:t>
            </a:r>
            <a:r>
              <a:rPr lang="lt-LT" altLang="lt-LT" sz="2000" smtClean="0">
                <a:latin typeface="Times New Roman" panose="02020603050405020304" pitchFamily="18" charset="0"/>
                <a:cs typeface="Times New Roman" panose="02020603050405020304" pitchFamily="18" charset="0"/>
              </a:rPr>
              <a:t>šiek tiek arčiau tos vietos, kurioje mato šukę;</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c) tiesiai į tą vietą, kurioje mato šukę.</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d) šiek tiek aukščiau tos vietos, kurioje mato šukę.</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urinio vietos rezervavimo ženklas 4"/>
          <p:cNvSpPr>
            <a:spLocks noGrp="1"/>
          </p:cNvSpPr>
          <p:nvPr>
            <p:ph idx="1"/>
          </p:nvPr>
        </p:nvSpPr>
        <p:spPr>
          <a:xfrm>
            <a:off x="457200" y="381000"/>
            <a:ext cx="8229600" cy="5626100"/>
          </a:xfrm>
        </p:spPr>
        <p:txBody>
          <a:bodyPr/>
          <a:lstStyle/>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3.</a:t>
            </a:r>
            <a:r>
              <a:rPr lang="lt-LT" altLang="lt-LT" sz="2000" smtClean="0"/>
              <a:t> </a:t>
            </a:r>
            <a:r>
              <a:rPr lang="lt-LT" altLang="lt-LT" sz="2000" smtClean="0">
                <a:latin typeface="Times New Roman" panose="02020603050405020304" pitchFamily="18" charset="0"/>
                <a:cs typeface="Times New Roman" panose="02020603050405020304" pitchFamily="18" charset="0"/>
              </a:rPr>
              <a:t>Kodėl žvejys plaukiančią  žuvį mato aukščiau, negu ji yra iš tikrųjų:</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 dėl šviesos lūžimo;</a:t>
            </a: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     b) dėl šviesos išsklaidymo;</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c) dėl šviesos atspindžio;</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d) dėl tiesiaeigio šviesos sklidimo.</a:t>
            </a:r>
          </a:p>
          <a:p>
            <a:pPr eaLnBrk="1" hangingPunct="1">
              <a:buFont typeface="Wingdings 3" panose="05040102010807070707" pitchFamily="18" charset="2"/>
              <a:buNone/>
            </a:pPr>
            <a:endParaRPr lang="lt-LT" altLang="lt-LT" sz="200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4. Kuriuo keliu eis lūžęs šviesos spindulys?</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 B</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b) A</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c) C</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d) D</a:t>
            </a:r>
          </a:p>
        </p:txBody>
      </p:sp>
      <p:pic>
        <p:nvPicPr>
          <p:cNvPr id="31747" name="Paveikslėlis 6" descr="http://testing.etest.lt/userfiles/412/image/Fizika/7-12%20(5-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2743200"/>
            <a:ext cx="249555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urinio vietos rezervavimo ženklas 1"/>
          <p:cNvSpPr>
            <a:spLocks noGrp="1"/>
          </p:cNvSpPr>
          <p:nvPr>
            <p:ph idx="1"/>
          </p:nvPr>
        </p:nvSpPr>
        <p:spPr>
          <a:xfrm>
            <a:off x="381000" y="-76200"/>
            <a:ext cx="8229600" cy="6172200"/>
          </a:xfrm>
        </p:spPr>
        <p:txBody>
          <a:bodyPr/>
          <a:lstStyle/>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5. Kuris iš išvardytų objektų nėra skaidrus kūnas?</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a) oras;</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b) tyras vanduo;</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c) plonas ledas;</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d) veidrodis.</a:t>
            </a:r>
          </a:p>
          <a:p>
            <a:pPr eaLnBrk="1" hangingPunct="1">
              <a:buFont typeface="Wingdings 3" panose="05040102010807070707" pitchFamily="18" charset="2"/>
              <a:buNone/>
            </a:pPr>
            <a:endParaRPr lang="lt-LT" altLang="lt-LT" sz="200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6. Kodėl Saulei leidžiantis ties horizontu ji matoma „suplota"?</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 </a:t>
            </a:r>
            <a:r>
              <a:rPr lang="en-US" altLang="lt-LT" sz="2000" smtClean="0">
                <a:latin typeface="Times New Roman" panose="02020603050405020304" pitchFamily="18" charset="0"/>
                <a:cs typeface="Times New Roman" panose="02020603050405020304" pitchFamily="18" charset="0"/>
              </a:rPr>
              <a:t>d</a:t>
            </a:r>
            <a:r>
              <a:rPr lang="lt-LT" altLang="lt-LT" sz="2000" smtClean="0">
                <a:latin typeface="Times New Roman" panose="02020603050405020304" pitchFamily="18" charset="0"/>
                <a:cs typeface="Times New Roman" panose="02020603050405020304" pitchFamily="18" charset="0"/>
              </a:rPr>
              <a:t>ėl tiesiaeigio šviesos sklidimo;</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b) </a:t>
            </a:r>
            <a:r>
              <a:rPr lang="en-US" altLang="lt-LT" sz="2000" smtClean="0">
                <a:latin typeface="Times New Roman" panose="02020603050405020304" pitchFamily="18" charset="0"/>
                <a:cs typeface="Times New Roman" panose="02020603050405020304" pitchFamily="18" charset="0"/>
              </a:rPr>
              <a:t>d</a:t>
            </a:r>
            <a:r>
              <a:rPr lang="lt-LT" altLang="lt-LT" sz="2000" smtClean="0">
                <a:latin typeface="Times New Roman" panose="02020603050405020304" pitchFamily="18" charset="0"/>
                <a:cs typeface="Times New Roman" panose="02020603050405020304" pitchFamily="18" charset="0"/>
              </a:rPr>
              <a:t>ėl šviesos lūžimo;</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c) </a:t>
            </a:r>
            <a:r>
              <a:rPr lang="en-US" altLang="lt-LT" sz="2000" smtClean="0">
                <a:latin typeface="Times New Roman" panose="02020603050405020304" pitchFamily="18" charset="0"/>
                <a:cs typeface="Times New Roman" panose="02020603050405020304" pitchFamily="18" charset="0"/>
              </a:rPr>
              <a:t>d</a:t>
            </a:r>
            <a:r>
              <a:rPr lang="lt-LT" altLang="lt-LT" sz="2000" smtClean="0">
                <a:latin typeface="Times New Roman" panose="02020603050405020304" pitchFamily="18" charset="0"/>
                <a:cs typeface="Times New Roman" panose="02020603050405020304" pitchFamily="18" charset="0"/>
              </a:rPr>
              <a:t>ėl šviesos atspindžio;</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d) </a:t>
            </a:r>
            <a:r>
              <a:rPr lang="en-US" altLang="lt-LT" sz="2000" smtClean="0">
                <a:latin typeface="Times New Roman" panose="02020603050405020304" pitchFamily="18" charset="0"/>
                <a:cs typeface="Times New Roman" panose="02020603050405020304" pitchFamily="18" charset="0"/>
              </a:rPr>
              <a:t>d</a:t>
            </a:r>
            <a:r>
              <a:rPr lang="lt-LT" altLang="lt-LT" sz="2000" smtClean="0">
                <a:latin typeface="Times New Roman" panose="02020603050405020304" pitchFamily="18" charset="0"/>
                <a:cs typeface="Times New Roman" panose="02020603050405020304" pitchFamily="18" charset="0"/>
              </a:rPr>
              <a:t>ėl šviesos išsklaidymo.</a:t>
            </a:r>
          </a:p>
          <a:p>
            <a:pPr eaLnBrk="1" hangingPunct="1">
              <a:buFont typeface="Wingdings 3" panose="05040102010807070707" pitchFamily="18" charset="2"/>
              <a:buNone/>
            </a:pPr>
            <a:endParaRPr lang="lt-LT" altLang="lt-LT" sz="200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7.</a:t>
            </a:r>
            <a:r>
              <a:rPr lang="lt-LT" altLang="lt-LT" sz="2000" smtClean="0"/>
              <a:t> </a:t>
            </a:r>
            <a:r>
              <a:rPr lang="lt-LT" altLang="lt-LT" sz="2000" smtClean="0">
                <a:latin typeface="Times New Roman" panose="02020603050405020304" pitchFamily="18" charset="0"/>
                <a:cs typeface="Times New Roman" panose="02020603050405020304" pitchFamily="18" charset="0"/>
              </a:rPr>
              <a:t>Šviesos spinduliui pereinant iš pirmos aplinkos į antrą, kritimo kampas 30°, o lūžio kampas 60°. Koks antros aplinkos lūžio rodiklis pirmosios atžvilgiu? sin 30° = 1/2, </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A) 0,5</a:t>
            </a: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     b) 1,71</a:t>
            </a:r>
          </a:p>
          <a:p>
            <a:pPr eaLnBrk="1" hangingPunct="1">
              <a:buFont typeface="Wingdings 3" panose="05040102010807070707" pitchFamily="18" charset="2"/>
              <a:buNone/>
            </a:pPr>
            <a:r>
              <a:rPr lang="lt-LT" altLang="lt-LT" sz="2000" smtClean="0">
                <a:latin typeface="Times New Roman" panose="02020603050405020304" pitchFamily="18" charset="0"/>
                <a:cs typeface="Times New Roman" panose="02020603050405020304" pitchFamily="18" charset="0"/>
              </a:rPr>
              <a:t>     c) 0,6</a:t>
            </a:r>
            <a:br>
              <a:rPr lang="lt-LT" altLang="lt-LT" sz="2000" smtClean="0">
                <a:latin typeface="Times New Roman" panose="02020603050405020304" pitchFamily="18" charset="0"/>
                <a:cs typeface="Times New Roman" panose="02020603050405020304" pitchFamily="18" charset="0"/>
              </a:rPr>
            </a:br>
            <a:r>
              <a:rPr lang="lt-LT" altLang="lt-LT" sz="2000" smtClean="0">
                <a:latin typeface="Times New Roman" panose="02020603050405020304" pitchFamily="18" charset="0"/>
                <a:cs typeface="Times New Roman" panose="02020603050405020304" pitchFamily="18" charset="0"/>
              </a:rPr>
              <a:t> d) teisingo atsakymo nėra.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urinio vietos rezervavimo ženklas 1"/>
          <p:cNvSpPr>
            <a:spLocks noGrp="1"/>
          </p:cNvSpPr>
          <p:nvPr>
            <p:ph idx="1"/>
          </p:nvPr>
        </p:nvSpPr>
        <p:spPr>
          <a:xfrm>
            <a:off x="457200" y="152400"/>
            <a:ext cx="8229600" cy="5778500"/>
          </a:xfrm>
        </p:spPr>
        <p:txBody>
          <a:bodyPr/>
          <a:lstStyle/>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8.Iš brėžinio apskaičiuokite atspindžio kampą. Kuris atsakymas teisingas?</a:t>
            </a: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a) 30°.</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b) 45°.</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c) 0°.</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d) 90°.</a:t>
            </a:r>
          </a:p>
          <a:p>
            <a:pPr eaLnBrk="1" hangingPunct="1">
              <a:buFont typeface="Wingdings 3" panose="05040102010807070707" pitchFamily="18" charset="2"/>
              <a:buNone/>
            </a:pPr>
            <a:endParaRPr lang="lt-LT" altLang="lt-LT" sz="2000"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9. Kuriuo keliu eis lūžęs šviesos spindulys?</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a) B</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b) C</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c) D</a:t>
            </a:r>
            <a:br>
              <a:rPr lang="lt-LT" altLang="lt-LT" sz="2000" dirty="0" smtClean="0">
                <a:latin typeface="Times New Roman" panose="02020603050405020304" pitchFamily="18" charset="0"/>
                <a:cs typeface="Times New Roman" panose="02020603050405020304" pitchFamily="18" charset="0"/>
              </a:rPr>
            </a:br>
            <a:r>
              <a:rPr lang="lt-LT" altLang="lt-LT" sz="2000" dirty="0" smtClean="0">
                <a:latin typeface="Times New Roman" panose="02020603050405020304" pitchFamily="18" charset="0"/>
                <a:cs typeface="Times New Roman" panose="02020603050405020304" pitchFamily="18" charset="0"/>
              </a:rPr>
              <a:t> d) A</a:t>
            </a:r>
          </a:p>
          <a:p>
            <a:pPr eaLnBrk="1" hangingPunct="1">
              <a:buFont typeface="Wingdings 3" panose="05040102010807070707" pitchFamily="18" charset="2"/>
              <a:buNone/>
            </a:pPr>
            <a:endParaRPr lang="lt-LT" altLang="lt-LT" sz="2000" dirty="0" smtClean="0">
              <a:latin typeface="Times New Roman" panose="02020603050405020304" pitchFamily="18" charset="0"/>
              <a:cs typeface="Times New Roman" panose="02020603050405020304" pitchFamily="18" charset="0"/>
            </a:endParaRP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10.Kada šviesa pereidama skirtingas aplinkas nelūžta:</a:t>
            </a: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a) niekada;</a:t>
            </a: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b) visada lūžta;</a:t>
            </a: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c) kai krinta į kitą aplinką statmenai;</a:t>
            </a:r>
          </a:p>
          <a:p>
            <a:pPr eaLnBrk="1" hangingPunct="1">
              <a:buFont typeface="Wingdings 3" panose="05040102010807070707" pitchFamily="18" charset="2"/>
              <a:buNone/>
            </a:pPr>
            <a:r>
              <a:rPr lang="lt-LT" altLang="lt-LT" sz="2000" dirty="0" smtClean="0">
                <a:latin typeface="Times New Roman" panose="02020603050405020304" pitchFamily="18" charset="0"/>
                <a:cs typeface="Times New Roman" panose="02020603050405020304" pitchFamily="18" charset="0"/>
              </a:rPr>
              <a:t>     d) teisingo atsakymo nėra.</a:t>
            </a:r>
          </a:p>
        </p:txBody>
      </p:sp>
      <p:pic>
        <p:nvPicPr>
          <p:cNvPr id="33795" name="Paveikslėlis 4" descr="http://testing.etest.lt/userfiles/412/image/Fizika/7-12%20(5-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9400" y="838200"/>
            <a:ext cx="16573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aveikslėlis 5" descr="http://testing.etest.lt/userfiles/412/image/Fizika/7-12%20(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2590800"/>
            <a:ext cx="24955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urinio vietos rezervavimo ženklas 1"/>
          <p:cNvSpPr>
            <a:spLocks noGrp="1"/>
          </p:cNvSpPr>
          <p:nvPr>
            <p:ph idx="1"/>
          </p:nvPr>
        </p:nvSpPr>
        <p:spPr>
          <a:xfrm>
            <a:off x="457200" y="1295400"/>
            <a:ext cx="8229600" cy="5334000"/>
          </a:xfrm>
        </p:spPr>
        <p:txBody>
          <a:bodyPr/>
          <a:lstStyle/>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1.B</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2.D</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3.A</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4.D</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5.D</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6.B</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7.C</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8.B</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9.D</a:t>
            </a:r>
          </a:p>
          <a:p>
            <a:pPr eaLnBrk="1" hangingPunct="1">
              <a:buFont typeface="Wingdings 3" panose="05040102010807070707" pitchFamily="18" charset="2"/>
              <a:buNone/>
            </a:pPr>
            <a:r>
              <a:rPr lang="lt-LT" altLang="lt-LT" dirty="0" smtClean="0">
                <a:latin typeface="Times New Roman" panose="02020603050405020304" pitchFamily="18" charset="0"/>
                <a:cs typeface="Times New Roman" panose="02020603050405020304" pitchFamily="18" charset="0"/>
              </a:rPr>
              <a:t>10.C</a:t>
            </a:r>
          </a:p>
        </p:txBody>
      </p:sp>
      <p:sp>
        <p:nvSpPr>
          <p:cNvPr id="3" name="Antraštė 2"/>
          <p:cNvSpPr>
            <a:spLocks noGrp="1"/>
          </p:cNvSpPr>
          <p:nvPr>
            <p:ph type="title"/>
          </p:nvPr>
        </p:nvSpPr>
        <p:spPr>
          <a:xfrm>
            <a:off x="457200" y="228600"/>
            <a:ext cx="8229600" cy="1143000"/>
          </a:xfrm>
        </p:spPr>
        <p:txBody>
          <a:bodyPr>
            <a:normAutofit/>
          </a:bodyPr>
          <a:lstStyle/>
          <a:p>
            <a:pPr eaLnBrk="1" fontAlgn="auto" hangingPunct="1">
              <a:spcAft>
                <a:spcPts val="0"/>
              </a:spcAft>
              <a:defRPr/>
            </a:pPr>
            <a:r>
              <a:rPr lang="lt-LT" sz="3600" dirty="0" smtClean="0">
                <a:solidFill>
                  <a:schemeClr val="tx1"/>
                </a:solidFill>
                <a:effectLst/>
                <a:latin typeface="Times New Roman" pitchFamily="18" charset="0"/>
                <a:cs typeface="Times New Roman" pitchFamily="18" charset="0"/>
              </a:rPr>
              <a:t>Testo atsakymai:</a:t>
            </a:r>
            <a:endParaRPr lang="lt-LT" sz="3600"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a:xfrm>
            <a:off x="228600" y="76200"/>
            <a:ext cx="8763000" cy="1447800"/>
          </a:xfrm>
          <a:solidFill>
            <a:schemeClr val="bg2"/>
          </a:solidFill>
        </p:spPr>
        <p:txBody>
          <a:bodyPr>
            <a:normAutofit fontScale="90000"/>
          </a:bodyPr>
          <a:lstStyle/>
          <a:p>
            <a:pPr marL="365125" lvl="0" indent="-255588">
              <a:spcBef>
                <a:spcPts val="400"/>
              </a:spcBef>
            </a:pPr>
            <a:r>
              <a:rPr lang="en-US" sz="1800" dirty="0" smtClean="0">
                <a:solidFill>
                  <a:prstClr val="black"/>
                </a:solidFill>
                <a:effectLst/>
                <a:latin typeface="Times New Roman" panose="02020603050405020304" pitchFamily="18" charset="0"/>
                <a:ea typeface="+mn-ea"/>
                <a:cs typeface="Times New Roman" panose="02020603050405020304" pitchFamily="18" charset="0"/>
              </a:rPr>
              <a:t/>
            </a:r>
            <a:br>
              <a:rPr lang="en-US" sz="1800" dirty="0" smtClean="0">
                <a:solidFill>
                  <a:prstClr val="black"/>
                </a:solidFill>
                <a:effectLst/>
                <a:latin typeface="Times New Roman" panose="02020603050405020304" pitchFamily="18" charset="0"/>
                <a:ea typeface="+mn-ea"/>
                <a:cs typeface="Times New Roman" panose="02020603050405020304" pitchFamily="18" charset="0"/>
              </a:rPr>
            </a:br>
            <a:r>
              <a:rPr lang="lt-LT" sz="2700" dirty="0" smtClean="0">
                <a:solidFill>
                  <a:prstClr val="black"/>
                </a:solidFill>
                <a:effectLst/>
                <a:latin typeface="Times New Roman" panose="02020603050405020304" pitchFamily="18" charset="0"/>
                <a:ea typeface="+mn-ea"/>
                <a:cs typeface="Times New Roman" panose="02020603050405020304" pitchFamily="18" charset="0"/>
              </a:rPr>
              <a:t>UŽDAVINIAI</a:t>
            </a:r>
            <a:r>
              <a:rPr lang="lt-LT" sz="2200" dirty="0">
                <a:solidFill>
                  <a:prstClr val="black"/>
                </a:solidFill>
                <a:effectLst/>
                <a:latin typeface="Times New Roman" panose="02020603050405020304" pitchFamily="18" charset="0"/>
                <a:ea typeface="+mn-ea"/>
                <a:cs typeface="Times New Roman" panose="02020603050405020304" pitchFamily="18" charset="0"/>
              </a:rPr>
              <a:t/>
            </a:r>
            <a:br>
              <a:rPr lang="lt-LT" sz="2200" dirty="0">
                <a:solidFill>
                  <a:prstClr val="black"/>
                </a:solidFill>
                <a:effectLst/>
                <a:latin typeface="Times New Roman" panose="02020603050405020304" pitchFamily="18" charset="0"/>
                <a:ea typeface="+mn-ea"/>
                <a:cs typeface="Times New Roman" panose="02020603050405020304" pitchFamily="18" charset="0"/>
              </a:rPr>
            </a:br>
            <a:r>
              <a:rPr lang="lt-LT" sz="2200" dirty="0">
                <a:solidFill>
                  <a:prstClr val="black"/>
                </a:solidFill>
                <a:effectLst/>
                <a:latin typeface="Times New Roman" panose="02020603050405020304" pitchFamily="18" charset="0"/>
                <a:ea typeface="+mn-ea"/>
                <a:cs typeface="Times New Roman" panose="02020603050405020304" pitchFamily="18" charset="0"/>
              </a:rPr>
              <a:t>1.Apskaičiuoti šviesos ribinį visiško atspindžio kampą, šviesai krintant:</a:t>
            </a:r>
            <a:br>
              <a:rPr lang="lt-LT" sz="2200" dirty="0">
                <a:solidFill>
                  <a:prstClr val="black"/>
                </a:solidFill>
                <a:effectLst/>
                <a:latin typeface="Times New Roman" panose="02020603050405020304" pitchFamily="18" charset="0"/>
                <a:ea typeface="+mn-ea"/>
                <a:cs typeface="Times New Roman" panose="02020603050405020304" pitchFamily="18" charset="0"/>
              </a:rPr>
            </a:br>
            <a:r>
              <a:rPr lang="lt-LT" sz="2200" dirty="0">
                <a:solidFill>
                  <a:prstClr val="black"/>
                </a:solidFill>
                <a:effectLst/>
                <a:latin typeface="Times New Roman" panose="02020603050405020304" pitchFamily="18" charset="0"/>
                <a:ea typeface="+mn-ea"/>
                <a:cs typeface="Times New Roman" panose="02020603050405020304" pitchFamily="18" charset="0"/>
              </a:rPr>
              <a:t>     a) iš stiklo į orą:</a:t>
            </a:r>
            <a:br>
              <a:rPr lang="lt-LT" sz="2200" dirty="0">
                <a:solidFill>
                  <a:prstClr val="black"/>
                </a:solidFill>
                <a:effectLst/>
                <a:latin typeface="Times New Roman" panose="02020603050405020304" pitchFamily="18" charset="0"/>
                <a:ea typeface="+mn-ea"/>
                <a:cs typeface="Times New Roman" panose="02020603050405020304" pitchFamily="18" charset="0"/>
              </a:rPr>
            </a:br>
            <a:r>
              <a:rPr lang="lt-LT" sz="2200" dirty="0">
                <a:solidFill>
                  <a:prstClr val="black"/>
                </a:solidFill>
                <a:effectLst/>
                <a:latin typeface="Times New Roman" panose="02020603050405020304" pitchFamily="18" charset="0"/>
                <a:ea typeface="+mn-ea"/>
                <a:cs typeface="Times New Roman" panose="02020603050405020304" pitchFamily="18" charset="0"/>
              </a:rPr>
              <a:t>     b) iš vandens į orą.</a:t>
            </a:r>
            <a:br>
              <a:rPr lang="lt-LT" sz="2200" dirty="0">
                <a:solidFill>
                  <a:prstClr val="black"/>
                </a:solidFill>
                <a:effectLst/>
                <a:latin typeface="Times New Roman" panose="02020603050405020304" pitchFamily="18" charset="0"/>
                <a:ea typeface="+mn-ea"/>
                <a:cs typeface="Times New Roman" panose="02020603050405020304" pitchFamily="18" charset="0"/>
              </a:rPr>
            </a:br>
            <a:endParaRPr lang="lt-LT" sz="2200" dirty="0"/>
          </a:p>
        </p:txBody>
      </p:sp>
      <mc:AlternateContent xmlns:mc="http://schemas.openxmlformats.org/markup-compatibility/2006" xmlns:a14="http://schemas.microsoft.com/office/drawing/2010/main">
        <mc:Choice Requires="a14">
          <p:sp>
            <p:nvSpPr>
              <p:cNvPr id="2" name="Turinio vietos rezervavimo ženklas 1"/>
              <p:cNvSpPr>
                <a:spLocks noGrp="1"/>
              </p:cNvSpPr>
              <p:nvPr>
                <p:ph sz="quarter" idx="2"/>
              </p:nvPr>
            </p:nvSpPr>
            <p:spPr>
              <a:xfrm>
                <a:off x="228600" y="1600200"/>
                <a:ext cx="4343400" cy="5257800"/>
              </a:xfrm>
              <a:solidFill>
                <a:schemeClr val="bg1"/>
              </a:solidFill>
            </p:spPr>
            <p:txBody>
              <a:bodyPr/>
              <a:lstStyle/>
              <a:p>
                <a:pPr marL="109537" indent="0">
                  <a:buNone/>
                </a:pPr>
                <a:r>
                  <a:rPr lang="en-US" sz="2000" b="1" dirty="0" smtClean="0">
                    <a:latin typeface="Times New Roman" panose="02020603050405020304" pitchFamily="18" charset="0"/>
                    <a:cs typeface="Times New Roman" panose="02020603050405020304" pitchFamily="18" charset="0"/>
                  </a:rPr>
                  <a:t>a)</a:t>
                </a:r>
                <a:r>
                  <a:rPr lang="lt-LT" sz="2000" b="1" dirty="0">
                    <a:latin typeface="Times New Roman" panose="02020603050405020304" pitchFamily="18" charset="0"/>
                    <a:cs typeface="Times New Roman" panose="02020603050405020304" pitchFamily="18" charset="0"/>
                  </a:rPr>
                  <a:t>Duota:</a:t>
                </a:r>
              </a:p>
              <a:p>
                <a:pPr marL="109537" indent="0">
                  <a:buNone/>
                </a:pPr>
                <a:r>
                  <a:rPr lang="lt-LT" sz="2000" dirty="0">
                    <a:latin typeface="Times New Roman" panose="02020603050405020304" pitchFamily="18" charset="0"/>
                    <a:cs typeface="Times New Roman" panose="02020603050405020304" pitchFamily="18" charset="0"/>
                  </a:rPr>
                  <a:t>n</a:t>
                </a:r>
                <a:r>
                  <a:rPr lang="lt-LT" sz="2000" baseline="-25000" dirty="0">
                    <a:latin typeface="Times New Roman" panose="02020603050405020304" pitchFamily="18" charset="0"/>
                    <a:cs typeface="Times New Roman" panose="02020603050405020304" pitchFamily="18" charset="0"/>
                  </a:rPr>
                  <a:t>0</a:t>
                </a:r>
                <a:r>
                  <a:rPr lang="en-US" sz="2000" dirty="0">
                    <a:latin typeface="Times New Roman" panose="02020603050405020304" pitchFamily="18" charset="0"/>
                    <a:cs typeface="Times New Roman" panose="02020603050405020304" pitchFamily="18" charset="0"/>
                  </a:rPr>
                  <a:t>=1</a:t>
                </a:r>
              </a:p>
              <a:p>
                <a:pPr marL="109537" indent="0">
                  <a:buNone/>
                </a:pPr>
                <a:r>
                  <a:rPr lang="en-US" sz="2000" dirty="0" err="1" smtClean="0">
                    <a:latin typeface="Times New Roman" panose="02020603050405020304" pitchFamily="18" charset="0"/>
                    <a:cs typeface="Times New Roman" panose="02020603050405020304" pitchFamily="18" charset="0"/>
                  </a:rPr>
                  <a:t>n</a:t>
                </a:r>
                <a:r>
                  <a:rPr lang="en-US" sz="2000" baseline="-25000" dirty="0" err="1" smtClean="0">
                    <a:latin typeface="Times New Roman" panose="02020603050405020304" pitchFamily="18" charset="0"/>
                    <a:cs typeface="Times New Roman" panose="02020603050405020304" pitchFamily="18" charset="0"/>
                  </a:rPr>
                  <a:t>v</a:t>
                </a:r>
                <a:r>
                  <a:rPr lang="en-US" sz="2000" dirty="0" smtClean="0">
                    <a:latin typeface="Times New Roman" panose="02020603050405020304" pitchFamily="18" charset="0"/>
                    <a:cs typeface="Times New Roman" panose="02020603050405020304" pitchFamily="18" charset="0"/>
                  </a:rPr>
                  <a:t>=1,</a:t>
                </a:r>
                <a:r>
                  <a:rPr lang="lt-LT" sz="2000" dirty="0" smtClean="0">
                    <a:latin typeface="Times New Roman" panose="02020603050405020304" pitchFamily="18" charset="0"/>
                    <a:cs typeface="Times New Roman" panose="02020603050405020304" pitchFamily="18" charset="0"/>
                  </a:rPr>
                  <a:t>5</a:t>
                </a:r>
                <a:endParaRPr lang="en-US" sz="2000" dirty="0">
                  <a:latin typeface="Times New Roman" panose="02020603050405020304" pitchFamily="18" charset="0"/>
                  <a:cs typeface="Times New Roman" panose="02020603050405020304" pitchFamily="18" charset="0"/>
                </a:endParaRPr>
              </a:p>
              <a:p>
                <a:pPr marL="109537" indent="0">
                  <a:buNone/>
                </a:pPr>
                <a:r>
                  <a:rPr lang="en-US" sz="2000" b="1" dirty="0" err="1">
                    <a:latin typeface="Times New Roman" panose="02020603050405020304" pitchFamily="18" charset="0"/>
                    <a:cs typeface="Times New Roman" panose="02020603050405020304" pitchFamily="18" charset="0"/>
                  </a:rPr>
                  <a:t>Rasti</a:t>
                </a:r>
                <a:r>
                  <a:rPr lang="en-US" sz="2000" b="1" dirty="0">
                    <a:latin typeface="Times New Roman" panose="02020603050405020304" pitchFamily="18" charset="0"/>
                    <a:cs typeface="Times New Roman" panose="02020603050405020304" pitchFamily="18" charset="0"/>
                  </a:rPr>
                  <a:t> :</a:t>
                </a:r>
              </a:p>
              <a:p>
                <a:pPr marL="109537" indent="0">
                  <a:buNone/>
                </a:pPr>
                <a:r>
                  <a:rPr lang="el-GR" sz="2000" b="1" dirty="0">
                    <a:latin typeface="Times New Roman" panose="02020603050405020304" pitchFamily="18" charset="0"/>
                    <a:cs typeface="Times New Roman" panose="02020603050405020304" pitchFamily="18" charset="0"/>
                  </a:rPr>
                  <a:t>α</a:t>
                </a:r>
                <a:r>
                  <a:rPr lang="en-US" sz="2000" b="1" baseline="-25000" dirty="0">
                    <a:latin typeface="Times New Roman" panose="02020603050405020304" pitchFamily="18" charset="0"/>
                    <a:cs typeface="Times New Roman" panose="02020603050405020304" pitchFamily="18" charset="0"/>
                  </a:rPr>
                  <a:t>rib</a:t>
                </a:r>
              </a:p>
              <a:p>
                <a:pPr marL="109537" indent="0">
                  <a:buNone/>
                </a:pPr>
                <a:endParaRPr lang="en-US" sz="2000" b="1" baseline="-25000" dirty="0">
                  <a:latin typeface="Times New Roman" panose="02020603050405020304" pitchFamily="18" charset="0"/>
                  <a:cs typeface="Times New Roman" panose="02020603050405020304" pitchFamily="18" charset="0"/>
                </a:endParaRPr>
              </a:p>
              <a:p>
                <a:r>
                  <a:rPr lang="en-US" sz="2000" b="1" dirty="0" err="1">
                    <a:latin typeface="Times New Roman" panose="02020603050405020304" pitchFamily="18" charset="0"/>
                    <a:cs typeface="Times New Roman" panose="02020603050405020304" pitchFamily="18" charset="0"/>
                  </a:rPr>
                  <a:t>Formul</a:t>
                </a:r>
                <a:r>
                  <a:rPr lang="lt-LT" sz="2000" b="1" dirty="0">
                    <a:latin typeface="Times New Roman" panose="02020603050405020304" pitchFamily="18" charset="0"/>
                    <a:cs typeface="Times New Roman" panose="02020603050405020304" pitchFamily="18" charset="0"/>
                  </a:rPr>
                  <a:t>ė</a:t>
                </a:r>
                <a:r>
                  <a:rPr lang="en-US" sz="2000" b="1" dirty="0">
                    <a:latin typeface="Times New Roman" panose="02020603050405020304" pitchFamily="18" charset="0"/>
                    <a:cs typeface="Times New Roman" panose="02020603050405020304" pitchFamily="18" charset="0"/>
                  </a:rPr>
                  <a:t>:</a:t>
                </a:r>
              </a:p>
              <a:p>
                <a:pPr marL="109537" indent="0">
                  <a:buNone/>
                </a:pPr>
                <a:r>
                  <a:rPr lang="lt-LT" sz="2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in</a:t>
                </a:r>
                <a:r>
                  <a:rPr lang="el-GR" sz="2000" dirty="0">
                    <a:latin typeface="Times New Roman" panose="02020603050405020304" pitchFamily="18" charset="0"/>
                    <a:cs typeface="Times New Roman" panose="02020603050405020304" pitchFamily="18" charset="0"/>
                  </a:rPr>
                  <a:t>α</a:t>
                </a:r>
                <a:r>
                  <a:rPr lang="en-US" sz="2000" dirty="0">
                    <a:latin typeface="Times New Roman" panose="02020603050405020304" pitchFamily="18" charset="0"/>
                    <a:cs typeface="Times New Roman" panose="02020603050405020304" pitchFamily="18" charset="0"/>
                  </a:rPr>
                  <a:t>rib=</a:t>
                </a:r>
                <a14:m>
                  <m:oMath xmlns:m="http://schemas.openxmlformats.org/officeDocument/2006/math">
                    <m:f>
                      <m:fPr>
                        <m:ctrlPr>
                          <a:rPr lang="en-US" sz="2000" i="1">
                            <a:latin typeface="Cambria Math"/>
                            <a:cs typeface="Times New Roman" panose="02020603050405020304" pitchFamily="18" charset="0"/>
                          </a:rPr>
                        </m:ctrlPr>
                      </m:fPr>
                      <m:num>
                        <m:r>
                          <a:rPr lang="en-US" sz="2000" i="1">
                            <a:latin typeface="Cambria Math"/>
                            <a:cs typeface="Times New Roman" panose="02020603050405020304" pitchFamily="18" charset="0"/>
                          </a:rPr>
                          <m:t>𝑛</m:t>
                        </m:r>
                        <m:r>
                          <a:rPr lang="en-US" sz="2000" i="1" baseline="-25000">
                            <a:latin typeface="Cambria Math"/>
                            <a:cs typeface="Times New Roman" panose="02020603050405020304" pitchFamily="18" charset="0"/>
                          </a:rPr>
                          <m:t>𝑜</m:t>
                        </m:r>
                      </m:num>
                      <m:den>
                        <m:r>
                          <a:rPr lang="en-US" sz="2000" i="1">
                            <a:latin typeface="Cambria Math"/>
                            <a:cs typeface="Times New Roman" panose="02020603050405020304" pitchFamily="18" charset="0"/>
                          </a:rPr>
                          <m:t>𝑛</m:t>
                        </m:r>
                        <m:r>
                          <a:rPr lang="lt-LT" sz="2000" b="0" i="1" baseline="-25000" smtClean="0">
                            <a:latin typeface="Cambria Math"/>
                            <a:cs typeface="Times New Roman" panose="02020603050405020304" pitchFamily="18" charset="0"/>
                          </a:rPr>
                          <m:t>𝑠</m:t>
                        </m:r>
                      </m:den>
                    </m:f>
                  </m:oMath>
                </a14:m>
                <a:endParaRPr lang="lt-LT" sz="2000" b="1" dirty="0">
                  <a:latin typeface="Times New Roman" panose="02020603050405020304" pitchFamily="18" charset="0"/>
                  <a:cs typeface="Times New Roman" panose="02020603050405020304" pitchFamily="18" charset="0"/>
                </a:endParaRPr>
              </a:p>
              <a:p>
                <a:r>
                  <a:rPr lang="lt-LT" sz="2000" b="1" dirty="0">
                    <a:latin typeface="Times New Roman" panose="02020603050405020304" pitchFamily="18" charset="0"/>
                    <a:cs typeface="Times New Roman" panose="02020603050405020304" pitchFamily="18" charset="0"/>
                  </a:rPr>
                  <a:t>Sprendimas:</a:t>
                </a:r>
              </a:p>
              <a:p>
                <a:pPr marL="109537" indent="0">
                  <a:buNone/>
                </a:pPr>
                <a:r>
                  <a:rPr lang="lt-LT" sz="2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in</a:t>
                </a:r>
                <a:r>
                  <a:rPr lang="el-GR" sz="2000" dirty="0">
                    <a:latin typeface="Times New Roman" panose="02020603050405020304" pitchFamily="18" charset="0"/>
                    <a:cs typeface="Times New Roman" panose="02020603050405020304" pitchFamily="18" charset="0"/>
                  </a:rPr>
                  <a:t>α</a:t>
                </a:r>
                <a:r>
                  <a:rPr lang="en-US" sz="2000" dirty="0">
                    <a:latin typeface="Times New Roman" panose="02020603050405020304" pitchFamily="18" charset="0"/>
                    <a:cs typeface="Times New Roman" panose="02020603050405020304" pitchFamily="18" charset="0"/>
                  </a:rPr>
                  <a:t>rib=</a:t>
                </a:r>
                <a14:m>
                  <m:oMath xmlns:m="http://schemas.openxmlformats.org/officeDocument/2006/math">
                    <m:f>
                      <m:fPr>
                        <m:ctrlPr>
                          <a:rPr lang="en-US" sz="2000" i="1">
                            <a:latin typeface="Cambria Math"/>
                            <a:cs typeface="Times New Roman" panose="02020603050405020304" pitchFamily="18" charset="0"/>
                          </a:rPr>
                        </m:ctrlPr>
                      </m:fPr>
                      <m:num>
                        <m:r>
                          <a:rPr lang="lt-LT" sz="2000" i="1">
                            <a:latin typeface="Cambria Math"/>
                            <a:cs typeface="Times New Roman" panose="02020603050405020304" pitchFamily="18" charset="0"/>
                          </a:rPr>
                          <m:t>1</m:t>
                        </m:r>
                      </m:num>
                      <m:den>
                        <m:r>
                          <a:rPr lang="lt-LT" sz="2000" i="1">
                            <a:latin typeface="Cambria Math"/>
                            <a:cs typeface="Times New Roman" panose="02020603050405020304" pitchFamily="18" charset="0"/>
                          </a:rPr>
                          <m:t>1,</m:t>
                        </m:r>
                        <m:r>
                          <a:rPr lang="lt-LT" sz="2000" b="0" i="1" smtClean="0">
                            <a:latin typeface="Cambria Math"/>
                            <a:cs typeface="Times New Roman" panose="02020603050405020304" pitchFamily="18" charset="0"/>
                          </a:rPr>
                          <m:t>5</m:t>
                        </m:r>
                      </m:den>
                    </m:f>
                    <m:r>
                      <a:rPr lang="en-US" sz="2000">
                        <a:latin typeface="Cambria Math"/>
                        <a:cs typeface="Times New Roman" panose="02020603050405020304" pitchFamily="18" charset="0"/>
                      </a:rPr>
                      <m:t>=0</m:t>
                    </m:r>
                    <m:r>
                      <a:rPr lang="lt-LT" sz="2000" b="0" i="0" smtClean="0">
                        <a:latin typeface="Cambria Math"/>
                        <a:cs typeface="Times New Roman" panose="02020603050405020304" pitchFamily="18" charset="0"/>
                      </a:rPr>
                      <m:t>,6666</m:t>
                    </m:r>
                    <m:r>
                      <a:rPr lang="en-US" sz="2000">
                        <a:latin typeface="Cambria Math"/>
                        <a:cs typeface="Times New Roman" panose="02020603050405020304" pitchFamily="18" charset="0"/>
                      </a:rPr>
                      <m:t>=4</m:t>
                    </m:r>
                    <m:r>
                      <a:rPr lang="lt-LT" sz="2000" b="0" i="0" smtClean="0">
                        <a:latin typeface="Cambria Math"/>
                        <a:cs typeface="Times New Roman" panose="02020603050405020304" pitchFamily="18" charset="0"/>
                      </a:rPr>
                      <m:t>1</m:t>
                    </m:r>
                  </m:oMath>
                </a14:m>
                <a:r>
                  <a:rPr lang="en-US" sz="2000" dirty="0" smtClean="0">
                    <a:latin typeface="Times New Roman" panose="02020603050405020304" pitchFamily="18" charset="0"/>
                    <a:cs typeface="Times New Roman" panose="02020603050405020304" pitchFamily="18" charset="0"/>
                  </a:rPr>
                  <a:t>,</a:t>
                </a:r>
                <a:r>
                  <a:rPr lang="lt-LT" sz="2000" dirty="0" smtClean="0">
                    <a:latin typeface="Times New Roman" panose="02020603050405020304" pitchFamily="18" charset="0"/>
                    <a:cs typeface="Times New Roman" panose="02020603050405020304" pitchFamily="18" charset="0"/>
                  </a:rPr>
                  <a:t>8</a:t>
                </a:r>
                <a:r>
                  <a:rPr lang="en-US" sz="2000" baseline="30000" dirty="0" smtClean="0">
                    <a:latin typeface="Times New Roman" panose="02020603050405020304" pitchFamily="18" charset="0"/>
                    <a:cs typeface="Times New Roman" panose="02020603050405020304" pitchFamily="18" charset="0"/>
                  </a:rPr>
                  <a:t>0</a:t>
                </a:r>
                <a:endParaRPr lang="en-US" sz="2000" baseline="30000" dirty="0">
                  <a:latin typeface="Times New Roman" panose="02020603050405020304" pitchFamily="18" charset="0"/>
                  <a:cs typeface="Times New Roman" panose="02020603050405020304" pitchFamily="18" charset="0"/>
                </a:endParaRPr>
              </a:p>
              <a:p>
                <a:pPr marL="109537" indent="0">
                  <a:buNone/>
                </a:pPr>
                <a:endParaRPr lang="en-US" sz="2000" b="1" dirty="0">
                  <a:latin typeface="Times New Roman" panose="02020603050405020304" pitchFamily="18" charset="0"/>
                  <a:cs typeface="Times New Roman" panose="02020603050405020304" pitchFamily="18" charset="0"/>
                </a:endParaRPr>
              </a:p>
              <a:p>
                <a:pPr marL="109537" indent="0">
                  <a:buNone/>
                </a:pPr>
                <a:r>
                  <a:rPr lang="en-US" sz="2000" b="1" dirty="0" err="1">
                    <a:latin typeface="Times New Roman" panose="02020603050405020304" pitchFamily="18" charset="0"/>
                    <a:cs typeface="Times New Roman" panose="02020603050405020304" pitchFamily="18" charset="0"/>
                  </a:rPr>
                  <a:t>Atsakymas</a:t>
                </a:r>
                <a:r>
                  <a:rPr lang="en-US" sz="2000" b="1" dirty="0">
                    <a:latin typeface="Times New Roman" panose="02020603050405020304" pitchFamily="18" charset="0"/>
                    <a:cs typeface="Times New Roman" panose="02020603050405020304" pitchFamily="18" charset="0"/>
                  </a:rPr>
                  <a:t>: </a:t>
                </a:r>
                <a:r>
                  <a:rPr lang="lt-LT" sz="2000" b="1" dirty="0">
                    <a:latin typeface="Times New Roman" panose="02020603050405020304" pitchFamily="18" charset="0"/>
                    <a:cs typeface="Times New Roman" panose="02020603050405020304" pitchFamily="18" charset="0"/>
                  </a:rPr>
                  <a:t>Šviesai krintant iš </a:t>
                </a:r>
                <a:r>
                  <a:rPr lang="lt-LT" sz="2000" b="1" dirty="0" smtClean="0">
                    <a:latin typeface="Times New Roman" panose="02020603050405020304" pitchFamily="18" charset="0"/>
                    <a:cs typeface="Times New Roman" panose="02020603050405020304" pitchFamily="18" charset="0"/>
                  </a:rPr>
                  <a:t>stiklo </a:t>
                </a:r>
                <a:r>
                  <a:rPr lang="lt-LT" sz="2000" b="1" dirty="0">
                    <a:latin typeface="Times New Roman" panose="02020603050405020304" pitchFamily="18" charset="0"/>
                    <a:cs typeface="Times New Roman" panose="02020603050405020304" pitchFamily="18" charset="0"/>
                  </a:rPr>
                  <a:t>į orą ribinis visiško atspindžio kampas </a:t>
                </a:r>
                <a:r>
                  <a:rPr lang="lt-LT" sz="2000" b="1" dirty="0" smtClean="0">
                    <a:latin typeface="Times New Roman" panose="02020603050405020304" pitchFamily="18" charset="0"/>
                    <a:cs typeface="Times New Roman" panose="02020603050405020304" pitchFamily="18" charset="0"/>
                  </a:rPr>
                  <a:t>41,8</a:t>
                </a:r>
                <a:r>
                  <a:rPr lang="lt-LT" sz="2000" b="1" baseline="30000" dirty="0" smtClean="0">
                    <a:latin typeface="Times New Roman" panose="02020603050405020304" pitchFamily="18" charset="0"/>
                    <a:cs typeface="Times New Roman" panose="02020603050405020304" pitchFamily="18" charset="0"/>
                  </a:rPr>
                  <a:t>0</a:t>
                </a:r>
                <a:endParaRPr lang="lt-LT" sz="2000" b="1" baseline="30000" dirty="0">
                  <a:latin typeface="Times New Roman" panose="02020603050405020304" pitchFamily="18" charset="0"/>
                  <a:cs typeface="Times New Roman" panose="02020603050405020304" pitchFamily="18" charset="0"/>
                </a:endParaRPr>
              </a:p>
            </p:txBody>
          </p:sp>
        </mc:Choice>
        <mc:Fallback xmlns="">
          <p:sp>
            <p:nvSpPr>
              <p:cNvPr id="2" name="Turinio vietos rezervavimo ženklas 1"/>
              <p:cNvSpPr>
                <a:spLocks noGrp="1" noRot="1" noChangeAspect="1" noMove="1" noResize="1" noEditPoints="1" noAdjustHandles="1" noChangeArrowheads="1" noChangeShapeType="1" noTextEdit="1"/>
              </p:cNvSpPr>
              <p:nvPr>
                <p:ph sz="quarter" idx="2"/>
              </p:nvPr>
            </p:nvSpPr>
            <p:spPr>
              <a:xfrm>
                <a:off x="228600" y="1600200"/>
                <a:ext cx="4343400" cy="5257800"/>
              </a:xfrm>
              <a:blipFill rotWithShape="1">
                <a:blip r:embed="rId2"/>
                <a:stretch>
                  <a:fillRect t="-580" r="-421"/>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6" name="Turinio vietos rezervavimo ženklas 5"/>
              <p:cNvSpPr>
                <a:spLocks noGrp="1"/>
              </p:cNvSpPr>
              <p:nvPr>
                <p:ph sz="quarter" idx="4"/>
              </p:nvPr>
            </p:nvSpPr>
            <p:spPr>
              <a:xfrm>
                <a:off x="4645025" y="1600200"/>
                <a:ext cx="4403441" cy="5257800"/>
              </a:xfrm>
              <a:solidFill>
                <a:schemeClr val="bg1"/>
              </a:solidFill>
            </p:spPr>
            <p:txBody>
              <a:bodyPr/>
              <a:lstStyle/>
              <a:p>
                <a:pPr marL="109537" indent="0">
                  <a:buNone/>
                </a:pPr>
                <a:r>
                  <a:rPr lang="lt-LT" sz="2000" b="1" dirty="0" smtClean="0">
                    <a:latin typeface="Times New Roman" panose="02020603050405020304" pitchFamily="18" charset="0"/>
                    <a:cs typeface="Times New Roman" panose="02020603050405020304" pitchFamily="18" charset="0"/>
                  </a:rPr>
                  <a:t>b</a:t>
                </a:r>
                <a:r>
                  <a:rPr lang="en-US" sz="2000" b="1" dirty="0" smtClean="0">
                    <a:latin typeface="Times New Roman" panose="02020603050405020304" pitchFamily="18" charset="0"/>
                    <a:cs typeface="Times New Roman" panose="02020603050405020304" pitchFamily="18" charset="0"/>
                  </a:rPr>
                  <a:t>)</a:t>
                </a:r>
                <a:r>
                  <a:rPr lang="lt-LT" sz="2000" b="1" dirty="0">
                    <a:latin typeface="Times New Roman" panose="02020603050405020304" pitchFamily="18" charset="0"/>
                    <a:cs typeface="Times New Roman" panose="02020603050405020304" pitchFamily="18" charset="0"/>
                  </a:rPr>
                  <a:t>Duota:</a:t>
                </a:r>
              </a:p>
              <a:p>
                <a:pPr marL="109537" indent="0">
                  <a:buNone/>
                </a:pPr>
                <a:r>
                  <a:rPr lang="lt-LT" sz="2000" dirty="0">
                    <a:latin typeface="Times New Roman" panose="02020603050405020304" pitchFamily="18" charset="0"/>
                    <a:cs typeface="Times New Roman" panose="02020603050405020304" pitchFamily="18" charset="0"/>
                  </a:rPr>
                  <a:t>n</a:t>
                </a:r>
                <a:r>
                  <a:rPr lang="lt-LT" sz="2000" baseline="-25000" dirty="0">
                    <a:latin typeface="Times New Roman" panose="02020603050405020304" pitchFamily="18" charset="0"/>
                    <a:cs typeface="Times New Roman" panose="02020603050405020304" pitchFamily="18" charset="0"/>
                  </a:rPr>
                  <a:t>0</a:t>
                </a:r>
                <a:r>
                  <a:rPr lang="en-US" sz="2000" dirty="0">
                    <a:latin typeface="Times New Roman" panose="02020603050405020304" pitchFamily="18" charset="0"/>
                    <a:cs typeface="Times New Roman" panose="02020603050405020304" pitchFamily="18" charset="0"/>
                  </a:rPr>
                  <a:t>=1</a:t>
                </a:r>
              </a:p>
              <a:p>
                <a:pPr marL="109537" indent="0">
                  <a:buNone/>
                </a:pPr>
                <a:r>
                  <a:rPr lang="en-US" sz="2000" dirty="0" err="1">
                    <a:latin typeface="Times New Roman" panose="02020603050405020304" pitchFamily="18" charset="0"/>
                    <a:cs typeface="Times New Roman" panose="02020603050405020304" pitchFamily="18" charset="0"/>
                  </a:rPr>
                  <a:t>n</a:t>
                </a:r>
                <a:r>
                  <a:rPr lang="en-US" sz="2000" baseline="-25000" dirty="0" err="1">
                    <a:latin typeface="Times New Roman" panose="02020603050405020304" pitchFamily="18" charset="0"/>
                    <a:cs typeface="Times New Roman" panose="02020603050405020304" pitchFamily="18" charset="0"/>
                  </a:rPr>
                  <a:t>v</a:t>
                </a:r>
                <a:r>
                  <a:rPr lang="en-US" sz="2000" dirty="0">
                    <a:latin typeface="Times New Roman" panose="02020603050405020304" pitchFamily="18" charset="0"/>
                    <a:cs typeface="Times New Roman" panose="02020603050405020304" pitchFamily="18" charset="0"/>
                  </a:rPr>
                  <a:t>=1,33</a:t>
                </a:r>
              </a:p>
              <a:p>
                <a:pPr marL="109537" indent="0">
                  <a:buNone/>
                </a:pPr>
                <a:r>
                  <a:rPr lang="en-US" sz="2000" b="1" dirty="0" err="1">
                    <a:latin typeface="Times New Roman" panose="02020603050405020304" pitchFamily="18" charset="0"/>
                    <a:cs typeface="Times New Roman" panose="02020603050405020304" pitchFamily="18" charset="0"/>
                  </a:rPr>
                  <a:t>Rasti</a:t>
                </a:r>
                <a:r>
                  <a:rPr lang="en-US" sz="2000" b="1" dirty="0">
                    <a:latin typeface="Times New Roman" panose="02020603050405020304" pitchFamily="18" charset="0"/>
                    <a:cs typeface="Times New Roman" panose="02020603050405020304" pitchFamily="18" charset="0"/>
                  </a:rPr>
                  <a:t> :</a:t>
                </a:r>
              </a:p>
              <a:p>
                <a:pPr marL="109537" indent="0">
                  <a:buNone/>
                </a:pPr>
                <a:r>
                  <a:rPr lang="el-GR" sz="2000" b="1" dirty="0">
                    <a:latin typeface="Times New Roman" panose="02020603050405020304" pitchFamily="18" charset="0"/>
                    <a:cs typeface="Times New Roman" panose="02020603050405020304" pitchFamily="18" charset="0"/>
                  </a:rPr>
                  <a:t>α</a:t>
                </a:r>
                <a:r>
                  <a:rPr lang="en-US" sz="2000" b="1" baseline="-25000" dirty="0">
                    <a:latin typeface="Times New Roman" panose="02020603050405020304" pitchFamily="18" charset="0"/>
                    <a:cs typeface="Times New Roman" panose="02020603050405020304" pitchFamily="18" charset="0"/>
                  </a:rPr>
                  <a:t>rib</a:t>
                </a:r>
              </a:p>
              <a:p>
                <a:pPr marL="109537" indent="0">
                  <a:buNone/>
                </a:pPr>
                <a:endParaRPr lang="en-US" sz="2000" b="1" baseline="-25000" dirty="0">
                  <a:latin typeface="Times New Roman" panose="02020603050405020304" pitchFamily="18" charset="0"/>
                  <a:cs typeface="Times New Roman" panose="02020603050405020304" pitchFamily="18" charset="0"/>
                </a:endParaRPr>
              </a:p>
              <a:p>
                <a:r>
                  <a:rPr lang="en-US" sz="2000" b="1" dirty="0" err="1">
                    <a:latin typeface="Times New Roman" panose="02020603050405020304" pitchFamily="18" charset="0"/>
                    <a:cs typeface="Times New Roman" panose="02020603050405020304" pitchFamily="18" charset="0"/>
                  </a:rPr>
                  <a:t>Formul</a:t>
                </a:r>
                <a:r>
                  <a:rPr lang="lt-LT" sz="2000" b="1" dirty="0">
                    <a:latin typeface="Times New Roman" panose="02020603050405020304" pitchFamily="18" charset="0"/>
                    <a:cs typeface="Times New Roman" panose="02020603050405020304" pitchFamily="18" charset="0"/>
                  </a:rPr>
                  <a:t>ė</a:t>
                </a:r>
                <a:r>
                  <a:rPr lang="en-US" sz="2000" b="1" dirty="0">
                    <a:latin typeface="Times New Roman" panose="02020603050405020304" pitchFamily="18" charset="0"/>
                    <a:cs typeface="Times New Roman" panose="02020603050405020304" pitchFamily="18" charset="0"/>
                  </a:rPr>
                  <a:t>:</a:t>
                </a:r>
              </a:p>
              <a:p>
                <a:pPr marL="109537" indent="0">
                  <a:buNone/>
                </a:pPr>
                <a:r>
                  <a:rPr lang="lt-LT" sz="2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in</a:t>
                </a:r>
                <a:r>
                  <a:rPr lang="el-GR" sz="2000" dirty="0">
                    <a:latin typeface="Times New Roman" panose="02020603050405020304" pitchFamily="18" charset="0"/>
                    <a:cs typeface="Times New Roman" panose="02020603050405020304" pitchFamily="18" charset="0"/>
                  </a:rPr>
                  <a:t>α</a:t>
                </a:r>
                <a:r>
                  <a:rPr lang="en-US" sz="2000" baseline="-25000" dirty="0">
                    <a:latin typeface="Times New Roman" panose="02020603050405020304" pitchFamily="18" charset="0"/>
                    <a:cs typeface="Times New Roman" panose="02020603050405020304" pitchFamily="18" charset="0"/>
                  </a:rPr>
                  <a:t>rib</a:t>
                </a:r>
                <a:r>
                  <a:rPr lang="en-US" sz="20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000" i="1">
                            <a:latin typeface="Cambria Math"/>
                            <a:cs typeface="Times New Roman" panose="02020603050405020304" pitchFamily="18" charset="0"/>
                          </a:rPr>
                        </m:ctrlPr>
                      </m:fPr>
                      <m:num>
                        <m:r>
                          <a:rPr lang="en-US" sz="2000" i="1">
                            <a:latin typeface="Cambria Math"/>
                            <a:cs typeface="Times New Roman" panose="02020603050405020304" pitchFamily="18" charset="0"/>
                          </a:rPr>
                          <m:t>𝑛</m:t>
                        </m:r>
                        <m:r>
                          <a:rPr lang="en-US" sz="2000" i="1" baseline="-25000">
                            <a:latin typeface="Cambria Math"/>
                            <a:cs typeface="Times New Roman" panose="02020603050405020304" pitchFamily="18" charset="0"/>
                          </a:rPr>
                          <m:t>𝑜</m:t>
                        </m:r>
                      </m:num>
                      <m:den>
                        <m:r>
                          <a:rPr lang="en-US" sz="2000" i="1">
                            <a:latin typeface="Cambria Math"/>
                            <a:cs typeface="Times New Roman" panose="02020603050405020304" pitchFamily="18" charset="0"/>
                          </a:rPr>
                          <m:t>𝑛</m:t>
                        </m:r>
                        <m:r>
                          <a:rPr lang="en-US" sz="2000" i="1" baseline="-25000">
                            <a:latin typeface="Cambria Math"/>
                            <a:cs typeface="Times New Roman" panose="02020603050405020304" pitchFamily="18" charset="0"/>
                          </a:rPr>
                          <m:t>𝑣</m:t>
                        </m:r>
                      </m:den>
                    </m:f>
                  </m:oMath>
                </a14:m>
                <a:endParaRPr lang="lt-LT" sz="2000" b="1" dirty="0" smtClean="0">
                  <a:latin typeface="Times New Roman" panose="02020603050405020304" pitchFamily="18" charset="0"/>
                  <a:cs typeface="Times New Roman" panose="02020603050405020304" pitchFamily="18" charset="0"/>
                </a:endParaRPr>
              </a:p>
              <a:p>
                <a:pPr marL="109537" indent="0">
                  <a:buNone/>
                </a:pPr>
                <a:endParaRPr lang="lt-LT" sz="2000" b="1" dirty="0">
                  <a:latin typeface="Times New Roman" panose="02020603050405020304" pitchFamily="18" charset="0"/>
                  <a:cs typeface="Times New Roman" panose="02020603050405020304" pitchFamily="18" charset="0"/>
                </a:endParaRPr>
              </a:p>
              <a:p>
                <a:r>
                  <a:rPr lang="lt-LT" sz="2000" b="1" dirty="0">
                    <a:latin typeface="Times New Roman" panose="02020603050405020304" pitchFamily="18" charset="0"/>
                    <a:cs typeface="Times New Roman" panose="02020603050405020304" pitchFamily="18" charset="0"/>
                  </a:rPr>
                  <a:t>Sprendimas:</a:t>
                </a:r>
              </a:p>
              <a:p>
                <a:pPr marL="109537" indent="0">
                  <a:buNone/>
                </a:pPr>
                <a:r>
                  <a:rPr lang="lt-LT" sz="2000" dirty="0">
                    <a:latin typeface="Times New Roman" panose="02020603050405020304" pitchFamily="18" charset="0"/>
                    <a:cs typeface="Times New Roman" panose="02020603050405020304" pitchFamily="18" charset="0"/>
                  </a:rPr>
                  <a:t>s</a:t>
                </a:r>
                <a:r>
                  <a:rPr lang="en-US" sz="2000" dirty="0">
                    <a:latin typeface="Times New Roman" panose="02020603050405020304" pitchFamily="18" charset="0"/>
                    <a:cs typeface="Times New Roman" panose="02020603050405020304" pitchFamily="18" charset="0"/>
                  </a:rPr>
                  <a:t>in</a:t>
                </a:r>
                <a:r>
                  <a:rPr lang="el-GR" sz="2000" dirty="0">
                    <a:latin typeface="Times New Roman" panose="02020603050405020304" pitchFamily="18" charset="0"/>
                    <a:cs typeface="Times New Roman" panose="02020603050405020304" pitchFamily="18" charset="0"/>
                  </a:rPr>
                  <a:t>α</a:t>
                </a:r>
                <a:r>
                  <a:rPr lang="en-US" sz="2000" baseline="-25000" dirty="0">
                    <a:latin typeface="Times New Roman" panose="02020603050405020304" pitchFamily="18" charset="0"/>
                    <a:cs typeface="Times New Roman" panose="02020603050405020304" pitchFamily="18" charset="0"/>
                  </a:rPr>
                  <a:t>rib</a:t>
                </a:r>
                <a:r>
                  <a:rPr lang="en-US" sz="2000" dirty="0">
                    <a:latin typeface="Times New Roman" panose="02020603050405020304" pitchFamily="18" charset="0"/>
                    <a:cs typeface="Times New Roman" panose="02020603050405020304" pitchFamily="18" charset="0"/>
                  </a:rPr>
                  <a:t>=</a:t>
                </a:r>
                <a14:m>
                  <m:oMath xmlns:m="http://schemas.openxmlformats.org/officeDocument/2006/math">
                    <m:f>
                      <m:fPr>
                        <m:ctrlPr>
                          <a:rPr lang="en-US" sz="2000" i="1">
                            <a:latin typeface="Cambria Math"/>
                            <a:cs typeface="Times New Roman" panose="02020603050405020304" pitchFamily="18" charset="0"/>
                          </a:rPr>
                        </m:ctrlPr>
                      </m:fPr>
                      <m:num>
                        <m:r>
                          <a:rPr lang="lt-LT" sz="2000" i="1">
                            <a:latin typeface="Cambria Math"/>
                            <a:cs typeface="Times New Roman" panose="02020603050405020304" pitchFamily="18" charset="0"/>
                          </a:rPr>
                          <m:t>1</m:t>
                        </m:r>
                      </m:num>
                      <m:den>
                        <m:r>
                          <a:rPr lang="lt-LT" sz="2000" i="1">
                            <a:latin typeface="Cambria Math"/>
                            <a:cs typeface="Times New Roman" panose="02020603050405020304" pitchFamily="18" charset="0"/>
                          </a:rPr>
                          <m:t>1,33</m:t>
                        </m:r>
                      </m:den>
                    </m:f>
                    <m:r>
                      <a:rPr lang="en-US" sz="2000">
                        <a:latin typeface="Cambria Math"/>
                        <a:cs typeface="Times New Roman" panose="02020603050405020304" pitchFamily="18" charset="0"/>
                      </a:rPr>
                      <m:t>=0,7518=4</m:t>
                    </m:r>
                  </m:oMath>
                </a14:m>
                <a:r>
                  <a:rPr lang="en-US" sz="2000" dirty="0">
                    <a:latin typeface="Times New Roman" panose="02020603050405020304" pitchFamily="18" charset="0"/>
                    <a:cs typeface="Times New Roman" panose="02020603050405020304" pitchFamily="18" charset="0"/>
                  </a:rPr>
                  <a:t>8,3</a:t>
                </a:r>
                <a:r>
                  <a:rPr lang="en-US" sz="2000" baseline="30000" dirty="0">
                    <a:latin typeface="Times New Roman" panose="02020603050405020304" pitchFamily="18" charset="0"/>
                    <a:cs typeface="Times New Roman" panose="02020603050405020304" pitchFamily="18" charset="0"/>
                  </a:rPr>
                  <a:t>0</a:t>
                </a:r>
              </a:p>
              <a:p>
                <a:pPr marL="109537" indent="0">
                  <a:buNone/>
                </a:pPr>
                <a:endParaRPr lang="en-US" sz="2000" b="1" dirty="0">
                  <a:latin typeface="Times New Roman" panose="02020603050405020304" pitchFamily="18" charset="0"/>
                  <a:cs typeface="Times New Roman" panose="02020603050405020304" pitchFamily="18" charset="0"/>
                </a:endParaRPr>
              </a:p>
              <a:p>
                <a:pPr marL="109537" indent="0">
                  <a:buNone/>
                </a:pPr>
                <a:endParaRPr lang="lt-LT" sz="2000" b="1" dirty="0" smtClean="0">
                  <a:latin typeface="Times New Roman" panose="02020603050405020304" pitchFamily="18" charset="0"/>
                  <a:cs typeface="Times New Roman" panose="02020603050405020304" pitchFamily="18" charset="0"/>
                </a:endParaRPr>
              </a:p>
              <a:p>
                <a:pPr marL="109537" indent="0">
                  <a:buNone/>
                </a:pPr>
                <a:r>
                  <a:rPr lang="en-US" sz="2000" b="1" dirty="0" err="1" smtClean="0">
                    <a:latin typeface="Times New Roman" panose="02020603050405020304" pitchFamily="18" charset="0"/>
                    <a:cs typeface="Times New Roman" panose="02020603050405020304" pitchFamily="18" charset="0"/>
                  </a:rPr>
                  <a:t>Atsakymas</a:t>
                </a:r>
                <a:r>
                  <a:rPr lang="en-US" sz="2000" b="1" dirty="0">
                    <a:latin typeface="Times New Roman" panose="02020603050405020304" pitchFamily="18" charset="0"/>
                    <a:cs typeface="Times New Roman" panose="02020603050405020304" pitchFamily="18" charset="0"/>
                  </a:rPr>
                  <a:t>: </a:t>
                </a:r>
                <a:r>
                  <a:rPr lang="lt-LT" sz="2000" b="1" dirty="0">
                    <a:latin typeface="Times New Roman" panose="02020603050405020304" pitchFamily="18" charset="0"/>
                    <a:cs typeface="Times New Roman" panose="02020603050405020304" pitchFamily="18" charset="0"/>
                  </a:rPr>
                  <a:t>Šviesai krintant iš vandens į orą ribinis visiško atspindžio kampas 48,3</a:t>
                </a:r>
                <a:r>
                  <a:rPr lang="lt-LT" sz="2000" b="1" baseline="30000" dirty="0">
                    <a:latin typeface="Times New Roman" panose="02020603050405020304" pitchFamily="18" charset="0"/>
                    <a:cs typeface="Times New Roman" panose="02020603050405020304" pitchFamily="18" charset="0"/>
                  </a:rPr>
                  <a:t>0</a:t>
                </a:r>
              </a:p>
              <a:p>
                <a:endParaRPr lang="lt-LT" dirty="0"/>
              </a:p>
            </p:txBody>
          </p:sp>
        </mc:Choice>
        <mc:Fallback xmlns="">
          <p:sp>
            <p:nvSpPr>
              <p:cNvPr id="6" name="Turinio vietos rezervavimo ženklas 5"/>
              <p:cNvSpPr>
                <a:spLocks noGrp="1" noRot="1" noChangeAspect="1" noMove="1" noResize="1" noEditPoints="1" noAdjustHandles="1" noChangeArrowheads="1" noChangeShapeType="1" noTextEdit="1"/>
              </p:cNvSpPr>
              <p:nvPr>
                <p:ph sz="quarter" idx="4"/>
              </p:nvPr>
            </p:nvSpPr>
            <p:spPr>
              <a:xfrm>
                <a:off x="4645025" y="1600200"/>
                <a:ext cx="4403441" cy="5257800"/>
              </a:xfrm>
              <a:blipFill rotWithShape="1">
                <a:blip r:embed="rId3"/>
                <a:stretch>
                  <a:fillRect t="-580"/>
                </a:stretch>
              </a:blipFill>
            </p:spPr>
            <p:txBody>
              <a:bodyPr/>
              <a:lstStyle/>
              <a:p>
                <a:r>
                  <a:rPr lang="lt-LT">
                    <a:noFill/>
                  </a:rPr>
                  <a:t> </a:t>
                </a:r>
              </a:p>
            </p:txBody>
          </p:sp>
        </mc:Fallback>
      </mc:AlternateContent>
    </p:spTree>
    <p:extLst>
      <p:ext uri="{BB962C8B-B14F-4D97-AF65-F5344CB8AC3E}">
        <p14:creationId xmlns:p14="http://schemas.microsoft.com/office/powerpoint/2010/main" val="1572827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urinio vietos rezervavimo ženklas 1"/>
              <p:cNvSpPr>
                <a:spLocks noGrp="1"/>
              </p:cNvSpPr>
              <p:nvPr>
                <p:ph idx="1"/>
              </p:nvPr>
            </p:nvSpPr>
            <p:spPr>
              <a:xfrm>
                <a:off x="381000" y="1287890"/>
                <a:ext cx="8229600" cy="5341510"/>
              </a:xfrm>
            </p:spPr>
            <p:txBody>
              <a:bodyPr/>
              <a:lstStyle/>
              <a:p>
                <a:pPr marL="109537" indent="0">
                  <a:buNone/>
                </a:pPr>
                <a:r>
                  <a:rPr lang="lt-LT" sz="2000" b="1" dirty="0" smtClean="0">
                    <a:latin typeface="Times New Roman" panose="02020603050405020304" pitchFamily="18" charset="0"/>
                    <a:cs typeface="Times New Roman" panose="02020603050405020304" pitchFamily="18" charset="0"/>
                  </a:rPr>
                  <a:t>Sprendimas</a:t>
                </a:r>
              </a:p>
              <a:p>
                <a:pPr marL="109537" indent="0">
                  <a:buNone/>
                </a:pPr>
                <a:r>
                  <a:rPr lang="lt-LT" sz="1800" b="1" dirty="0" smtClean="0">
                    <a:latin typeface="Times New Roman" panose="02020603050405020304" pitchFamily="18" charset="0"/>
                    <a:cs typeface="Times New Roman" panose="02020603050405020304" pitchFamily="18" charset="0"/>
                  </a:rPr>
                  <a:t>Norint sužinoti ką darys šviesas esant 30</a:t>
                </a:r>
                <a:r>
                  <a:rPr lang="lt-LT" sz="1800" b="1" baseline="30000" dirty="0" smtClean="0">
                    <a:latin typeface="Times New Roman" panose="02020603050405020304" pitchFamily="18" charset="0"/>
                    <a:cs typeface="Times New Roman" panose="02020603050405020304" pitchFamily="18" charset="0"/>
                  </a:rPr>
                  <a:t>0</a:t>
                </a:r>
                <a:r>
                  <a:rPr lang="lt-LT" sz="1800" b="1" dirty="0" smtClean="0">
                    <a:latin typeface="Times New Roman" panose="02020603050405020304" pitchFamily="18" charset="0"/>
                    <a:cs typeface="Times New Roman" panose="02020603050405020304" pitchFamily="18" charset="0"/>
                  </a:rPr>
                  <a:t> ir 60</a:t>
                </a:r>
                <a:r>
                  <a:rPr lang="lt-LT" sz="1800" b="1" baseline="30000" dirty="0" smtClean="0">
                    <a:latin typeface="Times New Roman" panose="02020603050405020304" pitchFamily="18" charset="0"/>
                    <a:cs typeface="Times New Roman" panose="02020603050405020304" pitchFamily="18" charset="0"/>
                  </a:rPr>
                  <a:t>0</a:t>
                </a:r>
                <a:r>
                  <a:rPr lang="lt-LT" sz="1800" b="1" dirty="0" smtClean="0">
                    <a:latin typeface="Times New Roman" panose="02020603050405020304" pitchFamily="18" charset="0"/>
                    <a:cs typeface="Times New Roman" panose="02020603050405020304" pitchFamily="18" charset="0"/>
                  </a:rPr>
                  <a:t> kritimo kampams reikia surasti ribinį visiško atspindžio kampą, kuris parodys kada šviesa slysta dviejų aplinkų riboje.</a:t>
                </a:r>
              </a:p>
              <a:p>
                <a:pPr>
                  <a:spcBef>
                    <a:spcPts val="0"/>
                  </a:spcBef>
                  <a:buClr>
                    <a:srgbClr val="2DA2BF"/>
                  </a:buClr>
                </a:pPr>
                <a:r>
                  <a:rPr lang="lt-LT" sz="2000" b="1" dirty="0">
                    <a:solidFill>
                      <a:prstClr val="black"/>
                    </a:solidFill>
                    <a:latin typeface="Times New Roman" panose="02020603050405020304" pitchFamily="18" charset="0"/>
                    <a:cs typeface="Times New Roman" panose="02020603050405020304" pitchFamily="18" charset="0"/>
                  </a:rPr>
                  <a:t>Duota:                                      </a:t>
                </a:r>
                <a:r>
                  <a:rPr lang="lt-LT" sz="2000" b="1" dirty="0" smtClean="0">
                    <a:solidFill>
                      <a:prstClr val="black"/>
                    </a:solidFill>
                    <a:latin typeface="Times New Roman" panose="02020603050405020304" pitchFamily="18" charset="0"/>
                    <a:cs typeface="Times New Roman" panose="02020603050405020304" pitchFamily="18" charset="0"/>
                  </a:rPr>
                  <a:t>    Formulė    </a:t>
                </a:r>
                <a:r>
                  <a:rPr lang="lt-LT" sz="2000" dirty="0">
                    <a:solidFill>
                      <a:prstClr val="black"/>
                    </a:solidFill>
                    <a:latin typeface="Times New Roman" panose="02020603050405020304" pitchFamily="18" charset="0"/>
                    <a:cs typeface="Times New Roman" panose="02020603050405020304" pitchFamily="18" charset="0"/>
                  </a:rPr>
                  <a:t>s</a:t>
                </a:r>
                <a:r>
                  <a:rPr lang="en-US" sz="2000" dirty="0">
                    <a:solidFill>
                      <a:prstClr val="black"/>
                    </a:solidFill>
                    <a:latin typeface="Times New Roman" panose="02020603050405020304" pitchFamily="18" charset="0"/>
                    <a:cs typeface="Times New Roman" panose="02020603050405020304" pitchFamily="18" charset="0"/>
                  </a:rPr>
                  <a:t>in</a:t>
                </a:r>
                <a:r>
                  <a:rPr lang="el-GR" sz="2000" dirty="0">
                    <a:solidFill>
                      <a:prstClr val="black"/>
                    </a:solidFill>
                    <a:latin typeface="Times New Roman" panose="02020603050405020304" pitchFamily="18" charset="0"/>
                    <a:cs typeface="Times New Roman" panose="02020603050405020304" pitchFamily="18" charset="0"/>
                  </a:rPr>
                  <a:t>α</a:t>
                </a:r>
                <a:r>
                  <a:rPr lang="en-US" sz="2000" baseline="-25000" dirty="0">
                    <a:solidFill>
                      <a:prstClr val="black"/>
                    </a:solidFill>
                    <a:latin typeface="Times New Roman" panose="02020603050405020304" pitchFamily="18" charset="0"/>
                    <a:cs typeface="Times New Roman" panose="02020603050405020304" pitchFamily="18" charset="0"/>
                  </a:rPr>
                  <a:t>rib</a:t>
                </a:r>
                <a:r>
                  <a:rPr lang="en-US" sz="2000" dirty="0">
                    <a:solidFill>
                      <a:prstClr val="black"/>
                    </a:solidFill>
                    <a:latin typeface="Times New Roman" panose="02020603050405020304" pitchFamily="18" charset="0"/>
                    <a:cs typeface="Times New Roman" panose="02020603050405020304" pitchFamily="18" charset="0"/>
                  </a:rPr>
                  <a:t>=</a:t>
                </a:r>
                <a14:m>
                  <m:oMath xmlns:m="http://schemas.openxmlformats.org/officeDocument/2006/math">
                    <m:f>
                      <m:fPr>
                        <m:ctrlPr>
                          <a:rPr lang="en-US" sz="2000" i="1">
                            <a:solidFill>
                              <a:prstClr val="black"/>
                            </a:solidFill>
                            <a:latin typeface="Cambria Math"/>
                            <a:cs typeface="Times New Roman" panose="02020603050405020304" pitchFamily="18" charset="0"/>
                          </a:rPr>
                        </m:ctrlPr>
                      </m:fPr>
                      <m:num>
                        <m:r>
                          <a:rPr lang="en-US" sz="2000" i="1">
                            <a:solidFill>
                              <a:prstClr val="black"/>
                            </a:solidFill>
                            <a:latin typeface="Cambria Math"/>
                            <a:cs typeface="Times New Roman" panose="02020603050405020304" pitchFamily="18" charset="0"/>
                          </a:rPr>
                          <m:t>𝑛</m:t>
                        </m:r>
                        <m:r>
                          <a:rPr lang="en-US" sz="2000" i="1" baseline="-25000">
                            <a:solidFill>
                              <a:prstClr val="black"/>
                            </a:solidFill>
                            <a:latin typeface="Cambria Math"/>
                            <a:cs typeface="Times New Roman" panose="02020603050405020304" pitchFamily="18" charset="0"/>
                          </a:rPr>
                          <m:t>𝑜</m:t>
                        </m:r>
                      </m:num>
                      <m:den>
                        <m:r>
                          <a:rPr lang="en-US" sz="2000" i="1">
                            <a:solidFill>
                              <a:prstClr val="black"/>
                            </a:solidFill>
                            <a:latin typeface="Cambria Math"/>
                            <a:cs typeface="Times New Roman" panose="02020603050405020304" pitchFamily="18" charset="0"/>
                          </a:rPr>
                          <m:t>𝑛</m:t>
                        </m:r>
                        <m:r>
                          <a:rPr lang="en-US" sz="2000" i="1" baseline="-25000">
                            <a:solidFill>
                              <a:prstClr val="black"/>
                            </a:solidFill>
                            <a:latin typeface="Cambria Math"/>
                            <a:cs typeface="Times New Roman" panose="02020603050405020304" pitchFamily="18" charset="0"/>
                          </a:rPr>
                          <m:t>𝑣</m:t>
                        </m:r>
                      </m:den>
                    </m:f>
                  </m:oMath>
                </a14:m>
                <a:endParaRPr lang="lt-LT" sz="2000" b="1" dirty="0">
                  <a:solidFill>
                    <a:prstClr val="black"/>
                  </a:solidFill>
                  <a:latin typeface="Times New Roman" panose="02020603050405020304" pitchFamily="18" charset="0"/>
                  <a:cs typeface="Times New Roman" panose="02020603050405020304" pitchFamily="18" charset="0"/>
                </a:endParaRPr>
              </a:p>
              <a:p>
                <a:pPr marL="109537" lvl="0" indent="0">
                  <a:spcBef>
                    <a:spcPts val="0"/>
                  </a:spcBef>
                  <a:buClr>
                    <a:srgbClr val="2DA2BF"/>
                  </a:buClr>
                  <a:buNone/>
                </a:pPr>
                <a:r>
                  <a:rPr lang="lt-LT" sz="2000" dirty="0">
                    <a:solidFill>
                      <a:prstClr val="black"/>
                    </a:solidFill>
                    <a:latin typeface="Times New Roman" panose="02020603050405020304" pitchFamily="18" charset="0"/>
                    <a:cs typeface="Times New Roman" panose="02020603050405020304" pitchFamily="18" charset="0"/>
                  </a:rPr>
                  <a:t>n</a:t>
                </a:r>
                <a:r>
                  <a:rPr lang="lt-LT" sz="2000" baseline="-25000" dirty="0">
                    <a:solidFill>
                      <a:prstClr val="black"/>
                    </a:solidFill>
                    <a:latin typeface="Times New Roman" panose="02020603050405020304" pitchFamily="18" charset="0"/>
                    <a:cs typeface="Times New Roman" panose="02020603050405020304" pitchFamily="18" charset="0"/>
                  </a:rPr>
                  <a:t>0</a:t>
                </a:r>
                <a:r>
                  <a:rPr lang="en-US" sz="2000" dirty="0">
                    <a:solidFill>
                      <a:prstClr val="black"/>
                    </a:solidFill>
                    <a:latin typeface="Times New Roman" panose="02020603050405020304" pitchFamily="18" charset="0"/>
                    <a:cs typeface="Times New Roman" panose="02020603050405020304" pitchFamily="18" charset="0"/>
                  </a:rPr>
                  <a:t>=1</a:t>
                </a:r>
              </a:p>
              <a:p>
                <a:pPr marL="109537" lvl="0" indent="0">
                  <a:spcBef>
                    <a:spcPts val="0"/>
                  </a:spcBef>
                  <a:buClr>
                    <a:srgbClr val="2DA2BF"/>
                  </a:buClr>
                  <a:buNone/>
                </a:pPr>
                <a:r>
                  <a:rPr lang="en-US" sz="2000" dirty="0" err="1" smtClean="0">
                    <a:solidFill>
                      <a:prstClr val="black"/>
                    </a:solidFill>
                    <a:latin typeface="Times New Roman" panose="02020603050405020304" pitchFamily="18" charset="0"/>
                    <a:cs typeface="Times New Roman" panose="02020603050405020304" pitchFamily="18" charset="0"/>
                  </a:rPr>
                  <a:t>n</a:t>
                </a:r>
                <a:r>
                  <a:rPr lang="en-US" sz="2000" baseline="-25000" dirty="0" err="1" smtClean="0">
                    <a:solidFill>
                      <a:prstClr val="black"/>
                    </a:solidFill>
                    <a:latin typeface="Times New Roman" panose="02020603050405020304" pitchFamily="18" charset="0"/>
                    <a:cs typeface="Times New Roman" panose="02020603050405020304" pitchFamily="18" charset="0"/>
                  </a:rPr>
                  <a:t>v</a:t>
                </a:r>
                <a:r>
                  <a:rPr lang="en-US" sz="2000" dirty="0" smtClean="0">
                    <a:solidFill>
                      <a:prstClr val="black"/>
                    </a:solidFill>
                    <a:latin typeface="Times New Roman" panose="02020603050405020304" pitchFamily="18" charset="0"/>
                    <a:cs typeface="Times New Roman" panose="02020603050405020304" pitchFamily="18" charset="0"/>
                  </a:rPr>
                  <a:t>=1,33</a:t>
                </a:r>
                <a:r>
                  <a:rPr lang="lt-LT" sz="2000" dirty="0" smtClean="0">
                    <a:solidFill>
                      <a:prstClr val="black"/>
                    </a:solidFill>
                    <a:latin typeface="Times New Roman" panose="02020603050405020304" pitchFamily="18" charset="0"/>
                    <a:cs typeface="Times New Roman" panose="02020603050405020304" pitchFamily="18" charset="0"/>
                  </a:rPr>
                  <a:t>                                          </a:t>
                </a:r>
                <a:endParaRPr lang="en-US" sz="2000" dirty="0">
                  <a:solidFill>
                    <a:prstClr val="black"/>
                  </a:solidFill>
                  <a:latin typeface="Times New Roman" panose="02020603050405020304" pitchFamily="18" charset="0"/>
                  <a:cs typeface="Times New Roman" panose="02020603050405020304" pitchFamily="18" charset="0"/>
                </a:endParaRPr>
              </a:p>
              <a:p>
                <a:pPr>
                  <a:spcBef>
                    <a:spcPts val="0"/>
                  </a:spcBef>
                  <a:buClr>
                    <a:srgbClr val="2DA2BF"/>
                  </a:buClr>
                </a:pPr>
                <a:r>
                  <a:rPr lang="en-US" sz="2000" b="1" dirty="0" err="1">
                    <a:solidFill>
                      <a:prstClr val="black"/>
                    </a:solidFill>
                    <a:latin typeface="Times New Roman" panose="02020603050405020304" pitchFamily="18" charset="0"/>
                    <a:cs typeface="Times New Roman" panose="02020603050405020304" pitchFamily="18" charset="0"/>
                  </a:rPr>
                  <a:t>Rasti</a:t>
                </a:r>
                <a:r>
                  <a:rPr lang="en-US" sz="2000" b="1" dirty="0">
                    <a:solidFill>
                      <a:prstClr val="black"/>
                    </a:solidFill>
                    <a:latin typeface="Times New Roman" panose="02020603050405020304" pitchFamily="18" charset="0"/>
                    <a:cs typeface="Times New Roman" panose="02020603050405020304" pitchFamily="18" charset="0"/>
                  </a:rPr>
                  <a:t> </a:t>
                </a:r>
                <a:r>
                  <a:rPr lang="en-US" sz="2000" b="1" dirty="0" smtClean="0">
                    <a:solidFill>
                      <a:prstClr val="black"/>
                    </a:solidFill>
                    <a:latin typeface="Times New Roman" panose="02020603050405020304" pitchFamily="18" charset="0"/>
                    <a:cs typeface="Times New Roman" panose="02020603050405020304" pitchFamily="18" charset="0"/>
                  </a:rPr>
                  <a:t>:</a:t>
                </a:r>
                <a:r>
                  <a:rPr lang="lt-LT" sz="2000" b="1" dirty="0" smtClean="0">
                    <a:solidFill>
                      <a:prstClr val="black"/>
                    </a:solidFill>
                    <a:latin typeface="Times New Roman" panose="02020603050405020304" pitchFamily="18" charset="0"/>
                    <a:cs typeface="Times New Roman" panose="02020603050405020304" pitchFamily="18" charset="0"/>
                  </a:rPr>
                  <a:t>                                          </a:t>
                </a:r>
                <a:endParaRPr lang="en-US" sz="2000" b="1" dirty="0">
                  <a:solidFill>
                    <a:prstClr val="black"/>
                  </a:solidFill>
                  <a:latin typeface="Times New Roman" panose="02020603050405020304" pitchFamily="18" charset="0"/>
                  <a:cs typeface="Times New Roman" panose="02020603050405020304" pitchFamily="18" charset="0"/>
                </a:endParaRPr>
              </a:p>
              <a:p>
                <a:pPr marL="109537" lvl="0" indent="0">
                  <a:spcBef>
                    <a:spcPts val="0"/>
                  </a:spcBef>
                  <a:buClr>
                    <a:srgbClr val="2DA2BF"/>
                  </a:buClr>
                  <a:buNone/>
                </a:pPr>
                <a:r>
                  <a:rPr lang="el-GR" sz="2000" b="1" dirty="0">
                    <a:solidFill>
                      <a:prstClr val="black"/>
                    </a:solidFill>
                    <a:latin typeface="Times New Roman" panose="02020603050405020304" pitchFamily="18" charset="0"/>
                    <a:cs typeface="Times New Roman" panose="02020603050405020304" pitchFamily="18" charset="0"/>
                  </a:rPr>
                  <a:t>α</a:t>
                </a:r>
                <a:r>
                  <a:rPr lang="en-US" sz="2000" b="1" baseline="-25000" dirty="0" smtClean="0">
                    <a:solidFill>
                      <a:prstClr val="black"/>
                    </a:solidFill>
                    <a:latin typeface="Times New Roman" panose="02020603050405020304" pitchFamily="18" charset="0"/>
                    <a:cs typeface="Times New Roman" panose="02020603050405020304" pitchFamily="18" charset="0"/>
                  </a:rPr>
                  <a:t>rib</a:t>
                </a:r>
                <a:r>
                  <a:rPr lang="lt-LT" sz="2000" b="1" dirty="0" smtClean="0">
                    <a:solidFill>
                      <a:prstClr val="black"/>
                    </a:solidFill>
                    <a:latin typeface="Times New Roman" panose="02020603050405020304" pitchFamily="18" charset="0"/>
                    <a:cs typeface="Times New Roman" panose="02020603050405020304" pitchFamily="18" charset="0"/>
                  </a:rPr>
                  <a:t>                         </a:t>
                </a:r>
                <a:endParaRPr lang="en-US" sz="2000" b="1" dirty="0">
                  <a:solidFill>
                    <a:prstClr val="black"/>
                  </a:solidFill>
                  <a:latin typeface="Times New Roman" panose="02020603050405020304" pitchFamily="18" charset="0"/>
                  <a:cs typeface="Times New Roman" panose="02020603050405020304" pitchFamily="18" charset="0"/>
                </a:endParaRPr>
              </a:p>
              <a:p>
                <a:pPr marL="109537" lvl="0" indent="0">
                  <a:spcBef>
                    <a:spcPts val="0"/>
                  </a:spcBef>
                  <a:buClr>
                    <a:srgbClr val="2DA2BF"/>
                  </a:buClr>
                  <a:buNone/>
                </a:pPr>
                <a:endParaRPr lang="lt-LT" sz="2000" b="1" dirty="0">
                  <a:solidFill>
                    <a:prstClr val="black"/>
                  </a:solidFill>
                  <a:latin typeface="Times New Roman" panose="02020603050405020304" pitchFamily="18" charset="0"/>
                  <a:cs typeface="Times New Roman" panose="02020603050405020304" pitchFamily="18" charset="0"/>
                </a:endParaRPr>
              </a:p>
              <a:p>
                <a:pPr marL="109537" lvl="0" indent="0">
                  <a:spcBef>
                    <a:spcPts val="0"/>
                  </a:spcBef>
                  <a:buClr>
                    <a:srgbClr val="2DA2BF"/>
                  </a:buClr>
                  <a:buNone/>
                </a:pPr>
                <a:r>
                  <a:rPr lang="lt-LT" sz="2000" b="1" dirty="0" smtClean="0">
                    <a:solidFill>
                      <a:prstClr val="black"/>
                    </a:solidFill>
                    <a:latin typeface="Times New Roman" panose="02020603050405020304" pitchFamily="18" charset="0"/>
                    <a:cs typeface="Times New Roman" panose="02020603050405020304" pitchFamily="18" charset="0"/>
                  </a:rPr>
                  <a:t>Atsakymas:</a:t>
                </a:r>
                <a:endParaRPr lang="en-US" sz="2000" b="1" dirty="0">
                  <a:solidFill>
                    <a:prstClr val="black"/>
                  </a:solidFill>
                  <a:latin typeface="Times New Roman" panose="02020603050405020304" pitchFamily="18" charset="0"/>
                  <a:cs typeface="Times New Roman" panose="02020603050405020304" pitchFamily="18" charset="0"/>
                </a:endParaRPr>
              </a:p>
              <a:p>
                <a:pPr marL="109537" indent="0">
                  <a:spcBef>
                    <a:spcPts val="0"/>
                  </a:spcBef>
                  <a:buClr>
                    <a:srgbClr val="2DA2BF"/>
                  </a:buClr>
                  <a:buNone/>
                </a:pPr>
                <a:r>
                  <a:rPr lang="lt-LT" sz="1800" b="1" dirty="0" smtClean="0">
                    <a:latin typeface="Times New Roman" panose="02020603050405020304" pitchFamily="18" charset="0"/>
                    <a:cs typeface="Times New Roman" panose="02020603050405020304" pitchFamily="18" charset="0"/>
                  </a:rPr>
                  <a:t>a</a:t>
                </a:r>
                <a:r>
                  <a:rPr lang="lt-LT" sz="1800" dirty="0" smtClean="0">
                    <a:latin typeface="Times New Roman" panose="02020603050405020304" pitchFamily="18" charset="0"/>
                    <a:cs typeface="Times New Roman" panose="02020603050405020304" pitchFamily="18" charset="0"/>
                  </a:rPr>
                  <a:t>) Šviesai krintant iš vandens į orą ribinis visiško atspindžio kampas 48,3</a:t>
                </a:r>
                <a:r>
                  <a:rPr lang="lt-LT" sz="1800" baseline="30000" dirty="0" smtClean="0">
                    <a:latin typeface="Times New Roman" panose="02020603050405020304" pitchFamily="18" charset="0"/>
                    <a:cs typeface="Times New Roman" panose="02020603050405020304" pitchFamily="18" charset="0"/>
                  </a:rPr>
                  <a:t>0</a:t>
                </a:r>
                <a:r>
                  <a:rPr lang="lt-LT" sz="1800" dirty="0" smtClean="0">
                    <a:latin typeface="Times New Roman" panose="02020603050405020304" pitchFamily="18" charset="0"/>
                    <a:cs typeface="Times New Roman" panose="02020603050405020304" pitchFamily="18" charset="0"/>
                  </a:rPr>
                  <a:t> .Tai reiškia, kad esant kritimo kampui 30</a:t>
                </a:r>
                <a:r>
                  <a:rPr lang="lt-LT" sz="1800" baseline="30000" dirty="0" smtClean="0">
                    <a:latin typeface="Times New Roman" panose="02020603050405020304" pitchFamily="18" charset="0"/>
                    <a:cs typeface="Times New Roman" panose="02020603050405020304" pitchFamily="18" charset="0"/>
                  </a:rPr>
                  <a:t>0</a:t>
                </a:r>
                <a:r>
                  <a:rPr lang="lt-LT" sz="1800" dirty="0" smtClean="0">
                    <a:latin typeface="Times New Roman" panose="02020603050405020304" pitchFamily="18" charset="0"/>
                    <a:cs typeface="Times New Roman" panose="02020603050405020304" pitchFamily="18" charset="0"/>
                  </a:rPr>
                  <a:t> , kuris yra didesnis už gautą ribinį kampą šviesa visiškai lūš, ir lūžio kampas bus 42</a:t>
                </a:r>
                <a:r>
                  <a:rPr lang="lt-LT" sz="1800" baseline="30000" dirty="0" smtClean="0">
                    <a:latin typeface="Times New Roman" panose="02020603050405020304" pitchFamily="18" charset="0"/>
                    <a:cs typeface="Times New Roman" panose="02020603050405020304" pitchFamily="18" charset="0"/>
                  </a:rPr>
                  <a:t>0</a:t>
                </a:r>
                <a:r>
                  <a:rPr lang="lt-LT" sz="1800" dirty="0" smtClean="0">
                    <a:latin typeface="Times New Roman" panose="02020603050405020304" pitchFamily="18" charset="0"/>
                    <a:cs typeface="Times New Roman" panose="02020603050405020304" pitchFamily="18" charset="0"/>
                  </a:rPr>
                  <a:t>.</a:t>
                </a:r>
              </a:p>
              <a:p>
                <a:pPr marL="109537" indent="0">
                  <a:spcBef>
                    <a:spcPts val="0"/>
                  </a:spcBef>
                  <a:buClr>
                    <a:srgbClr val="2DA2BF"/>
                  </a:buClr>
                  <a:buNone/>
                </a:pPr>
                <a:r>
                  <a:rPr lang="lt-LT" sz="1800" b="1" dirty="0" smtClean="0">
                    <a:latin typeface="Times New Roman" panose="02020603050405020304" pitchFamily="18" charset="0"/>
                    <a:cs typeface="Times New Roman" panose="02020603050405020304" pitchFamily="18" charset="0"/>
                  </a:rPr>
                  <a:t>b)</a:t>
                </a:r>
                <a:r>
                  <a:rPr lang="lt-LT" sz="1800" dirty="0">
                    <a:latin typeface="Times New Roman" panose="02020603050405020304" pitchFamily="18" charset="0"/>
                    <a:cs typeface="Times New Roman" panose="02020603050405020304" pitchFamily="18" charset="0"/>
                  </a:rPr>
                  <a:t> Šviesai krintant iš vandens į orą ribinis visiško atspindžio kampas 48,3</a:t>
                </a:r>
                <a:r>
                  <a:rPr lang="lt-LT" sz="1800" baseline="30000" dirty="0">
                    <a:latin typeface="Times New Roman" panose="02020603050405020304" pitchFamily="18" charset="0"/>
                    <a:cs typeface="Times New Roman" panose="02020603050405020304" pitchFamily="18" charset="0"/>
                  </a:rPr>
                  <a:t>0</a:t>
                </a:r>
                <a:r>
                  <a:rPr lang="lt-LT" sz="1800" dirty="0">
                    <a:latin typeface="Times New Roman" panose="02020603050405020304" pitchFamily="18" charset="0"/>
                    <a:cs typeface="Times New Roman" panose="02020603050405020304" pitchFamily="18" charset="0"/>
                  </a:rPr>
                  <a:t>.Tai reiškia, kad esant kritimo kampui 60</a:t>
                </a:r>
                <a:r>
                  <a:rPr lang="lt-LT" sz="1800" baseline="30000" dirty="0">
                    <a:latin typeface="Times New Roman" panose="02020603050405020304" pitchFamily="18" charset="0"/>
                    <a:cs typeface="Times New Roman" panose="02020603050405020304" pitchFamily="18" charset="0"/>
                  </a:rPr>
                  <a:t>0</a:t>
                </a:r>
                <a:r>
                  <a:rPr lang="lt-LT" sz="1800" dirty="0">
                    <a:latin typeface="Times New Roman" panose="02020603050405020304" pitchFamily="18" charset="0"/>
                    <a:cs typeface="Times New Roman" panose="02020603050405020304" pitchFamily="18" charset="0"/>
                  </a:rPr>
                  <a:t> , kuris yra mažesnis už gautą ribinį kampą šviesa visiškai atsispindės 60</a:t>
                </a:r>
                <a:r>
                  <a:rPr lang="lt-LT" sz="1800" baseline="30000" dirty="0">
                    <a:latin typeface="Times New Roman" panose="02020603050405020304" pitchFamily="18" charset="0"/>
                    <a:cs typeface="Times New Roman" panose="02020603050405020304" pitchFamily="18" charset="0"/>
                  </a:rPr>
                  <a:t>0</a:t>
                </a:r>
                <a:r>
                  <a:rPr lang="lt-LT" sz="1800" dirty="0">
                    <a:latin typeface="Times New Roman" panose="02020603050405020304" pitchFamily="18" charset="0"/>
                    <a:cs typeface="Times New Roman" panose="02020603050405020304" pitchFamily="18" charset="0"/>
                  </a:rPr>
                  <a:t> kampu.</a:t>
                </a:r>
              </a:p>
              <a:p>
                <a:pPr marL="109537" indent="0">
                  <a:spcBef>
                    <a:spcPts val="0"/>
                  </a:spcBef>
                  <a:buClr>
                    <a:srgbClr val="2DA2BF"/>
                  </a:buClr>
                  <a:buNone/>
                </a:pPr>
                <a:endParaRPr lang="lt-LT" sz="1800" b="1" dirty="0">
                  <a:latin typeface="Times New Roman" panose="02020603050405020304" pitchFamily="18" charset="0"/>
                  <a:cs typeface="Times New Roman" panose="02020603050405020304" pitchFamily="18" charset="0"/>
                </a:endParaRPr>
              </a:p>
              <a:p>
                <a:pPr marL="109537" lvl="0" indent="0">
                  <a:spcBef>
                    <a:spcPts val="0"/>
                  </a:spcBef>
                  <a:buClr>
                    <a:srgbClr val="2DA2BF"/>
                  </a:buClr>
                  <a:buNone/>
                </a:pPr>
                <a:endParaRPr lang="lt-LT" sz="2000" b="1" dirty="0">
                  <a:solidFill>
                    <a:prstClr val="black"/>
                  </a:solidFill>
                  <a:latin typeface="Times New Roman" panose="02020603050405020304" pitchFamily="18" charset="0"/>
                  <a:cs typeface="Times New Roman" panose="02020603050405020304" pitchFamily="18" charset="0"/>
                </a:endParaRPr>
              </a:p>
              <a:p>
                <a:endParaRPr lang="lt-LT" sz="1800" b="1" dirty="0">
                  <a:latin typeface="Times New Roman" panose="02020603050405020304" pitchFamily="18" charset="0"/>
                  <a:cs typeface="Times New Roman" panose="02020603050405020304" pitchFamily="18" charset="0"/>
                </a:endParaRPr>
              </a:p>
            </p:txBody>
          </p:sp>
        </mc:Choice>
        <mc:Fallback xmlns="">
          <p:sp>
            <p:nvSpPr>
              <p:cNvPr id="2" name="Turinio vietos rezervavimo ženklas 1"/>
              <p:cNvSpPr>
                <a:spLocks noGrp="1" noRot="1" noChangeAspect="1" noMove="1" noResize="1" noEditPoints="1" noAdjustHandles="1" noChangeArrowheads="1" noChangeShapeType="1" noTextEdit="1"/>
              </p:cNvSpPr>
              <p:nvPr>
                <p:ph idx="1"/>
              </p:nvPr>
            </p:nvSpPr>
            <p:spPr>
              <a:xfrm>
                <a:off x="381000" y="1287890"/>
                <a:ext cx="8229600" cy="5341510"/>
              </a:xfrm>
              <a:blipFill rotWithShape="1">
                <a:blip r:embed="rId2"/>
                <a:stretch>
                  <a:fillRect t="-570" r="-1111"/>
                </a:stretch>
              </a:blipFill>
            </p:spPr>
            <p:txBody>
              <a:bodyPr/>
              <a:lstStyle/>
              <a:p>
                <a:r>
                  <a:rPr lang="lt-LT">
                    <a:noFill/>
                  </a:rPr>
                  <a:t> </a:t>
                </a:r>
              </a:p>
            </p:txBody>
          </p:sp>
        </mc:Fallback>
      </mc:AlternateContent>
      <p:sp>
        <p:nvSpPr>
          <p:cNvPr id="3" name="Antraštė 2"/>
          <p:cNvSpPr>
            <a:spLocks noGrp="1"/>
          </p:cNvSpPr>
          <p:nvPr>
            <p:ph type="title"/>
          </p:nvPr>
        </p:nvSpPr>
        <p:spPr>
          <a:xfrm>
            <a:off x="381000" y="304800"/>
            <a:ext cx="8229600" cy="838200"/>
          </a:xfrm>
          <a:solidFill>
            <a:schemeClr val="bg2"/>
          </a:solidFill>
        </p:spPr>
        <p:txBody>
          <a:bodyPr>
            <a:normAutofit fontScale="90000"/>
          </a:bodyPr>
          <a:lstStyle/>
          <a:p>
            <a:pPr marL="365125" lvl="0" indent="-255588">
              <a:spcBef>
                <a:spcPts val="400"/>
              </a:spcBef>
            </a:pPr>
            <a:r>
              <a:rPr lang="lt-LT" sz="2200" dirty="0">
                <a:solidFill>
                  <a:prstClr val="black"/>
                </a:solidFill>
                <a:effectLst/>
                <a:latin typeface="Times New Roman" panose="02020603050405020304" pitchFamily="18" charset="0"/>
                <a:ea typeface="+mn-ea"/>
                <a:cs typeface="Times New Roman" panose="02020603050405020304" pitchFamily="18" charset="0"/>
              </a:rPr>
              <a:t/>
            </a:r>
            <a:br>
              <a:rPr lang="lt-LT" sz="2200" dirty="0">
                <a:solidFill>
                  <a:prstClr val="black"/>
                </a:solidFill>
                <a:effectLst/>
                <a:latin typeface="Times New Roman" panose="02020603050405020304" pitchFamily="18" charset="0"/>
                <a:ea typeface="+mn-ea"/>
                <a:cs typeface="Times New Roman" panose="02020603050405020304" pitchFamily="18" charset="0"/>
              </a:rPr>
            </a:br>
            <a:r>
              <a:rPr lang="lt-LT" sz="2200" dirty="0" smtClean="0">
                <a:solidFill>
                  <a:prstClr val="black"/>
                </a:solidFill>
                <a:effectLst/>
                <a:latin typeface="Times New Roman" panose="02020603050405020304" pitchFamily="18" charset="0"/>
                <a:ea typeface="+mn-ea"/>
                <a:cs typeface="Times New Roman" panose="02020603050405020304" pitchFamily="18" charset="0"/>
              </a:rPr>
              <a:t/>
            </a:r>
            <a:br>
              <a:rPr lang="lt-LT" sz="2200" dirty="0" smtClean="0">
                <a:solidFill>
                  <a:prstClr val="black"/>
                </a:solidFill>
                <a:effectLst/>
                <a:latin typeface="Times New Roman" panose="02020603050405020304" pitchFamily="18" charset="0"/>
                <a:ea typeface="+mn-ea"/>
                <a:cs typeface="Times New Roman" panose="02020603050405020304" pitchFamily="18" charset="0"/>
              </a:rPr>
            </a:br>
            <a:r>
              <a:rPr lang="lt-LT" sz="2200" dirty="0" smtClean="0">
                <a:solidFill>
                  <a:prstClr val="black"/>
                </a:solidFill>
                <a:effectLst/>
                <a:latin typeface="Times New Roman" panose="02020603050405020304" pitchFamily="18" charset="0"/>
                <a:ea typeface="+mn-ea"/>
                <a:cs typeface="Times New Roman" panose="02020603050405020304" pitchFamily="18" charset="0"/>
              </a:rPr>
              <a:t>2.Ar </a:t>
            </a:r>
            <a:r>
              <a:rPr lang="lt-LT" sz="2200" dirty="0">
                <a:solidFill>
                  <a:prstClr val="black"/>
                </a:solidFill>
                <a:effectLst/>
                <a:latin typeface="Times New Roman" panose="02020603050405020304" pitchFamily="18" charset="0"/>
                <a:ea typeface="+mn-ea"/>
                <a:cs typeface="Times New Roman" panose="02020603050405020304" pitchFamily="18" charset="0"/>
              </a:rPr>
              <a:t>išeis šviesos spindulys iš vandens į orą, jei jo kritimo kampas bus lygus a)30</a:t>
            </a:r>
            <a:r>
              <a:rPr lang="lt-LT" sz="2200" baseline="30000" dirty="0">
                <a:solidFill>
                  <a:prstClr val="black"/>
                </a:solidFill>
                <a:effectLst/>
                <a:latin typeface="Times New Roman" panose="02020603050405020304" pitchFamily="18" charset="0"/>
                <a:ea typeface="+mn-ea"/>
                <a:cs typeface="Times New Roman" panose="02020603050405020304" pitchFamily="18" charset="0"/>
              </a:rPr>
              <a:t>0</a:t>
            </a:r>
            <a:r>
              <a:rPr lang="lt-LT" sz="2200" dirty="0">
                <a:solidFill>
                  <a:prstClr val="black"/>
                </a:solidFill>
                <a:effectLst/>
                <a:latin typeface="Times New Roman" panose="02020603050405020304" pitchFamily="18" charset="0"/>
                <a:ea typeface="+mn-ea"/>
                <a:cs typeface="Times New Roman" panose="02020603050405020304" pitchFamily="18" charset="0"/>
              </a:rPr>
              <a:t>C; b)60</a:t>
            </a:r>
            <a:r>
              <a:rPr lang="lt-LT" sz="2200" baseline="30000" dirty="0">
                <a:solidFill>
                  <a:prstClr val="black"/>
                </a:solidFill>
                <a:effectLst/>
                <a:latin typeface="Times New Roman" panose="02020603050405020304" pitchFamily="18" charset="0"/>
                <a:ea typeface="+mn-ea"/>
                <a:cs typeface="Times New Roman" panose="02020603050405020304" pitchFamily="18" charset="0"/>
              </a:rPr>
              <a:t>0</a:t>
            </a:r>
            <a:r>
              <a:rPr lang="lt-LT" sz="2200" dirty="0">
                <a:solidFill>
                  <a:prstClr val="black"/>
                </a:solidFill>
                <a:effectLst/>
                <a:latin typeface="Times New Roman" panose="02020603050405020304" pitchFamily="18" charset="0"/>
                <a:ea typeface="+mn-ea"/>
                <a:cs typeface="Times New Roman" panose="02020603050405020304" pitchFamily="18" charset="0"/>
              </a:rPr>
              <a:t>C?</a:t>
            </a:r>
            <a:r>
              <a:rPr lang="lt-LT" sz="1800" dirty="0">
                <a:solidFill>
                  <a:prstClr val="black"/>
                </a:solidFill>
                <a:effectLst/>
                <a:latin typeface="Times New Roman" panose="02020603050405020304" pitchFamily="18" charset="0"/>
                <a:ea typeface="+mn-ea"/>
                <a:cs typeface="Times New Roman" panose="02020603050405020304" pitchFamily="18" charset="0"/>
              </a:rPr>
              <a:t/>
            </a:r>
            <a:br>
              <a:rPr lang="lt-LT" sz="1800" dirty="0">
                <a:solidFill>
                  <a:prstClr val="black"/>
                </a:solidFill>
                <a:effectLst/>
                <a:latin typeface="Times New Roman" panose="02020603050405020304" pitchFamily="18" charset="0"/>
                <a:ea typeface="+mn-ea"/>
                <a:cs typeface="Times New Roman" panose="02020603050405020304" pitchFamily="18" charset="0"/>
              </a:rPr>
            </a:br>
            <a:endParaRPr lang="lt-LT"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102402"/>
            <a:ext cx="3455987" cy="89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6003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758825" y="244475"/>
            <a:ext cx="8385175" cy="1431925"/>
          </a:xfrm>
        </p:spPr>
        <p:txBody>
          <a:bodyPr/>
          <a:lstStyle/>
          <a:p>
            <a:pPr eaLnBrk="1" fontAlgn="auto" hangingPunct="1">
              <a:spcAft>
                <a:spcPts val="0"/>
              </a:spcAft>
              <a:defRPr/>
            </a:pPr>
            <a:r>
              <a:rPr lang="lt-LT" smtClean="0">
                <a:solidFill>
                  <a:schemeClr val="tx1"/>
                </a:solidFill>
                <a:effectLst/>
                <a:latin typeface="Times New Roman" pitchFamily="18" charset="0"/>
                <a:cs typeface="Times New Roman" pitchFamily="18" charset="0"/>
              </a:rPr>
              <a:t>Naudota literatūra</a:t>
            </a:r>
            <a:endParaRPr lang="en-US" dirty="0" smtClean="0">
              <a:solidFill>
                <a:schemeClr val="tx1"/>
              </a:solidFill>
              <a:effectLst/>
              <a:latin typeface="Times New Roman" pitchFamily="18" charset="0"/>
              <a:cs typeface="Times New Roman" pitchFamily="18" charset="0"/>
            </a:endParaRPr>
          </a:p>
        </p:txBody>
      </p:sp>
      <p:sp>
        <p:nvSpPr>
          <p:cNvPr id="35843" name="Rectangle 3"/>
          <p:cNvSpPr>
            <a:spLocks noGrp="1" noChangeArrowheads="1"/>
          </p:cNvSpPr>
          <p:nvPr>
            <p:ph type="body" idx="4294967295"/>
          </p:nvPr>
        </p:nvSpPr>
        <p:spPr>
          <a:xfrm>
            <a:off x="381000" y="1752600"/>
            <a:ext cx="8007350" cy="4191000"/>
          </a:xfrm>
        </p:spPr>
        <p:txBody>
          <a:bodyPr/>
          <a:lstStyle/>
          <a:p>
            <a:pPr eaLnBrk="1" hangingPunct="1">
              <a:buFont typeface="Wingdings" panose="05000000000000000000" pitchFamily="2" charset="2"/>
              <a:buNone/>
            </a:pPr>
            <a:r>
              <a:rPr lang="lt-LT" altLang="lt-LT" sz="2800" dirty="0" smtClean="0">
                <a:latin typeface="Times New Roman" panose="02020603050405020304" pitchFamily="18" charset="0"/>
                <a:cs typeface="Times New Roman" panose="02020603050405020304" pitchFamily="18" charset="0"/>
              </a:rPr>
              <a:t>1.Vladas </a:t>
            </a:r>
            <a:r>
              <a:rPr lang="lt-LT" altLang="lt-LT" sz="2800" dirty="0" err="1" smtClean="0">
                <a:latin typeface="Times New Roman" panose="02020603050405020304" pitchFamily="18" charset="0"/>
                <a:cs typeface="Times New Roman" panose="02020603050405020304" pitchFamily="18" charset="0"/>
              </a:rPr>
              <a:t>Valentinavičius</a:t>
            </a:r>
            <a:r>
              <a:rPr lang="lt-LT" altLang="lt-LT" sz="2800" dirty="0" smtClean="0">
                <a:latin typeface="Times New Roman" panose="02020603050405020304" pitchFamily="18" charset="0"/>
                <a:cs typeface="Times New Roman" panose="02020603050405020304" pitchFamily="18" charset="0"/>
              </a:rPr>
              <a:t>, Fizika 10 </a:t>
            </a:r>
            <a:r>
              <a:rPr lang="lt-LT" altLang="lt-LT" sz="2800" dirty="0" err="1" smtClean="0">
                <a:latin typeface="Times New Roman" panose="02020603050405020304" pitchFamily="18" charset="0"/>
                <a:cs typeface="Times New Roman" panose="02020603050405020304" pitchFamily="18" charset="0"/>
              </a:rPr>
              <a:t>kl</a:t>
            </a:r>
            <a:r>
              <a:rPr lang="lt-LT" altLang="lt-LT" sz="2800" dirty="0" smtClean="0">
                <a:latin typeface="Times New Roman" panose="02020603050405020304" pitchFamily="18" charset="0"/>
                <a:cs typeface="Times New Roman" panose="02020603050405020304" pitchFamily="18" charset="0"/>
              </a:rPr>
              <a:t>. 2008m.</a:t>
            </a:r>
          </a:p>
          <a:p>
            <a:pPr eaLnBrk="1" hangingPunct="1">
              <a:buFont typeface="Wingdings" panose="05000000000000000000" pitchFamily="2" charset="2"/>
              <a:buNone/>
            </a:pPr>
            <a:r>
              <a:rPr lang="lt-LT" altLang="lt-LT" sz="2800" dirty="0" smtClean="0">
                <a:latin typeface="Times New Roman" panose="02020603050405020304" pitchFamily="18" charset="0"/>
                <a:cs typeface="Times New Roman" panose="02020603050405020304" pitchFamily="18" charset="0"/>
              </a:rPr>
              <a:t>2.</a:t>
            </a:r>
            <a:r>
              <a:rPr lang="lt-LT" altLang="lt-LT" sz="2800" dirty="0" smtClean="0">
                <a:latin typeface="Times New Roman" panose="02020603050405020304" pitchFamily="18" charset="0"/>
                <a:cs typeface="Times New Roman" panose="02020603050405020304" pitchFamily="18" charset="0"/>
                <a:hlinkClick r:id="rId2"/>
              </a:rPr>
              <a:t>www.google.lt</a:t>
            </a:r>
            <a:endParaRPr lang="lt-LT" altLang="lt-LT" sz="2800"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lang="lt-LT" altLang="lt-LT" sz="2800" dirty="0" smtClean="0">
                <a:latin typeface="Times New Roman" panose="02020603050405020304" pitchFamily="18" charset="0"/>
                <a:cs typeface="Times New Roman" panose="02020603050405020304" pitchFamily="18" charset="0"/>
              </a:rPr>
              <a:t>3.www.etest.lt</a:t>
            </a:r>
          </a:p>
          <a:p>
            <a:pPr eaLnBrk="1" hangingPunct="1">
              <a:buFont typeface="Wingdings" panose="05000000000000000000" pitchFamily="2" charset="2"/>
              <a:buNone/>
            </a:pPr>
            <a:r>
              <a:rPr lang="lt-LT" altLang="lt-LT" sz="2800" dirty="0" smtClean="0">
                <a:latin typeface="Times New Roman" panose="02020603050405020304" pitchFamily="18" charset="0"/>
                <a:cs typeface="Times New Roman" panose="02020603050405020304" pitchFamily="18" charset="0"/>
              </a:rPr>
              <a:t>4. </a:t>
            </a:r>
            <a:r>
              <a:rPr lang="lt-LT" altLang="lt-LT" sz="2800" dirty="0" smtClean="0">
                <a:latin typeface="Times New Roman" panose="02020603050405020304" pitchFamily="18" charset="0"/>
                <a:cs typeface="Times New Roman" panose="02020603050405020304" pitchFamily="18" charset="0"/>
                <a:hlinkClick r:id="rId3"/>
              </a:rPr>
              <a:t>http://www.mokslobaze.lt/visiskasis-atspindys.html</a:t>
            </a:r>
            <a:endParaRPr lang="lt-LT" altLang="lt-LT" sz="2800" dirty="0" smtClean="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None/>
            </a:pPr>
            <a:r>
              <a:rPr lang="lt-LT" altLang="lt-LT" sz="2800" dirty="0" smtClean="0">
                <a:latin typeface="Times New Roman" panose="02020603050405020304" pitchFamily="18" charset="0"/>
                <a:cs typeface="Times New Roman" panose="02020603050405020304" pitchFamily="18" charset="0"/>
              </a:rPr>
              <a:t>5. http://gid.lt/fizika/optiniai-prietaisai</a:t>
            </a:r>
            <a:endParaRPr lang="en-US" altLang="lt-LT"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onkursas">
  <a:themeElements>
    <a:clrScheme name="Konkursa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onkursas">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onkursas">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onkursa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Konkursa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Konkursa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Konkursas">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678</TotalTime>
  <Words>991</Words>
  <Application>Microsoft Office PowerPoint</Application>
  <PresentationFormat>Demonstracija ekrane (4:3)</PresentationFormat>
  <Paragraphs>221</Paragraphs>
  <Slides>26</Slides>
  <Notes>1</Notes>
  <HiddenSlides>0</HiddenSlides>
  <MMClips>0</MMClips>
  <ScaleCrop>false</ScaleCrop>
  <HeadingPairs>
    <vt:vector size="6" baseType="variant">
      <vt:variant>
        <vt:lpstr>Tema</vt:lpstr>
      </vt:variant>
      <vt:variant>
        <vt:i4>1</vt:i4>
      </vt:variant>
      <vt:variant>
        <vt:lpstr>Įdėtosios OLE paslaugos</vt:lpstr>
      </vt:variant>
      <vt:variant>
        <vt:i4>1</vt:i4>
      </vt:variant>
      <vt:variant>
        <vt:lpstr>Skaidrių pavadinimai</vt:lpstr>
      </vt:variant>
      <vt:variant>
        <vt:i4>26</vt:i4>
      </vt:variant>
    </vt:vector>
  </HeadingPairs>
  <TitlesOfParts>
    <vt:vector size="28" baseType="lpstr">
      <vt:lpstr>Konkursas</vt:lpstr>
      <vt:lpstr>Equation</vt:lpstr>
      <vt:lpstr>      Šviesos ribinio visiško  atspindžio kampo  nustatymas Sekcija PPT 10 klasė     </vt:lpstr>
      <vt:lpstr>Turinys:</vt:lpstr>
      <vt:lpstr>Tikslas</vt:lpstr>
      <vt:lpstr>Hipotezė</vt:lpstr>
      <vt:lpstr>Tyrimo priemonės ir medžiagos</vt:lpstr>
      <vt:lpstr>Tyrimo atlikimo metodika</vt:lpstr>
      <vt:lpstr>Šviesos sklidimo būdai: a)lūžimas;       b)ribinis atspindys;  c)visiškas atspindys</vt:lpstr>
      <vt:lpstr>Tyrimo atlikimo eiga</vt:lpstr>
      <vt:lpstr>Tyrimo rezultatai, jų analizė</vt:lpstr>
      <vt:lpstr>Stiklas - oras</vt:lpstr>
      <vt:lpstr>Vanduo - oras</vt:lpstr>
      <vt:lpstr>Rezultatų lentelė</vt:lpstr>
      <vt:lpstr>Rezultatų analizė</vt:lpstr>
      <vt:lpstr>Tyrimo išvados</vt:lpstr>
      <vt:lpstr>Praktinis pritaikymas</vt:lpstr>
      <vt:lpstr>Praktinis pritaikymas</vt:lpstr>
      <vt:lpstr>Praktinis pritaikymas</vt:lpstr>
      <vt:lpstr>Praktinis pritaikymas</vt:lpstr>
      <vt:lpstr>Testas</vt:lpstr>
      <vt:lpstr>PowerPoint pristatymas</vt:lpstr>
      <vt:lpstr>PowerPoint pristatymas</vt:lpstr>
      <vt:lpstr>PowerPoint pristatymas</vt:lpstr>
      <vt:lpstr>Testo atsakymai:</vt:lpstr>
      <vt:lpstr> UŽDAVINIAI 1.Apskaičiuoti šviesos ribinį visiško atspindžio kampą, šviesai krintant:      a) iš stiklo į orą:      b) iš vandens į orą. </vt:lpstr>
      <vt:lpstr>  2.Ar išeis šviesos spindulys iš vandens į orą, jei jo kritimo kampas bus lygus a)300C; b)600C? </vt:lpstr>
      <vt:lpstr>Naudota literatūra</vt:lpstr>
    </vt:vector>
  </TitlesOfParts>
  <Company>PsD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Fiziko tiriamasis darbas</dc:title>
  <dc:creator>Administrator</dc:creator>
  <cp:lastModifiedBy>VSSG</cp:lastModifiedBy>
  <cp:revision>98</cp:revision>
  <dcterms:created xsi:type="dcterms:W3CDTF">2014-04-06T19:37:48Z</dcterms:created>
  <dcterms:modified xsi:type="dcterms:W3CDTF">2022-04-25T08:40:57Z</dcterms:modified>
</cp:coreProperties>
</file>