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73" r:id="rId4"/>
    <p:sldId id="262" r:id="rId5"/>
    <p:sldId id="265" r:id="rId6"/>
    <p:sldId id="263" r:id="rId7"/>
    <p:sldId id="268" r:id="rId8"/>
    <p:sldId id="270" r:id="rId9"/>
    <p:sldId id="266" r:id="rId10"/>
    <p:sldId id="279" r:id="rId11"/>
    <p:sldId id="280" r:id="rId12"/>
    <p:sldId id="281" r:id="rId13"/>
    <p:sldId id="282" r:id="rId14"/>
    <p:sldId id="283" r:id="rId15"/>
    <p:sldId id="284" r:id="rId16"/>
    <p:sldId id="271" r:id="rId17"/>
    <p:sldId id="277" r:id="rId18"/>
    <p:sldId id="285" r:id="rId19"/>
    <p:sldId id="286" r:id="rId20"/>
    <p:sldId id="287" r:id="rId21"/>
    <p:sldId id="288" r:id="rId22"/>
    <p:sldId id="289" r:id="rId23"/>
    <p:sldId id="290" r:id="rId24"/>
    <p:sldId id="278" r:id="rId25"/>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6" d="100"/>
          <a:sy n="106" d="100"/>
        </p:scale>
        <p:origin x="79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dirty="0"/>
          </a:p>
        </p:txBody>
      </p:sp>
      <p:sp>
        <p:nvSpPr>
          <p:cNvPr id="4" name="Date Placeholder 3"/>
          <p:cNvSpPr>
            <a:spLocks noGrp="1"/>
          </p:cNvSpPr>
          <p:nvPr>
            <p:ph type="dt" sz="half" idx="10"/>
          </p:nvPr>
        </p:nvSpPr>
        <p:spPr/>
        <p:txBody>
          <a:bodyPr/>
          <a:lstStyle/>
          <a:p>
            <a:fld id="{A7632279-40C8-4385-A65D-D64E0727BD83}" type="datetimeFigureOut">
              <a:rPr lang="lt-LT" smtClean="0"/>
              <a:t>2022-05-02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2730494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A7632279-40C8-4385-A65D-D64E0727BD83}" type="datetimeFigureOut">
              <a:rPr lang="lt-LT" smtClean="0"/>
              <a:t>2022-05-02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3350938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A7632279-40C8-4385-A65D-D64E0727BD83}" type="datetimeFigureOut">
              <a:rPr lang="lt-LT" smtClean="0"/>
              <a:t>2022-05-02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14014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5" name="Date Placeholder 4"/>
          <p:cNvSpPr>
            <a:spLocks noGrp="1"/>
          </p:cNvSpPr>
          <p:nvPr>
            <p:ph type="dt" sz="half" idx="10"/>
          </p:nvPr>
        </p:nvSpPr>
        <p:spPr/>
        <p:txBody>
          <a:bodyPr/>
          <a:lstStyle/>
          <a:p>
            <a:fld id="{A7632279-40C8-4385-A65D-D64E0727BD83}" type="datetimeFigureOut">
              <a:rPr lang="lt-LT" smtClean="0"/>
              <a:t>2022-05-02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131320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lt-LT"/>
              <a:t>Spustelėję redag. ruoš. pavad. stilių</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Content Placeholder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Content Placeholder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7" name="Date Placeholder 6"/>
          <p:cNvSpPr>
            <a:spLocks noGrp="1"/>
          </p:cNvSpPr>
          <p:nvPr>
            <p:ph type="dt" sz="half" idx="10"/>
          </p:nvPr>
        </p:nvSpPr>
        <p:spPr/>
        <p:txBody>
          <a:bodyPr/>
          <a:lstStyle/>
          <a:p>
            <a:fld id="{A7632279-40C8-4385-A65D-D64E0727BD83}" type="datetimeFigureOut">
              <a:rPr lang="lt-LT" smtClean="0"/>
              <a:t>2022-05-02</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210919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A7632279-40C8-4385-A65D-D64E0727BD83}" type="datetimeFigureOut">
              <a:rPr lang="lt-LT" smtClean="0"/>
              <a:t>2022-05-02</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1758485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632279-40C8-4385-A65D-D64E0727BD83}" type="datetimeFigureOut">
              <a:rPr lang="lt-LT" smtClean="0"/>
              <a:t>2022-05-02</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1410912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A7632279-40C8-4385-A65D-D64E0727BD83}" type="datetimeFigureOut">
              <a:rPr lang="lt-LT" smtClean="0"/>
              <a:t>2022-05-02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1375603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A7632279-40C8-4385-A65D-D64E0727BD83}" type="datetimeFigureOut">
              <a:rPr lang="lt-LT" smtClean="0"/>
              <a:t>2022-05-02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3324629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A7632279-40C8-4385-A65D-D64E0727BD83}" type="datetimeFigureOut">
              <a:rPr lang="lt-LT" smtClean="0"/>
              <a:t>2022-05-02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320472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lt-LT"/>
              <a:t>Spustelėję redag. ruoš. pavad. stilių</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A7632279-40C8-4385-A65D-D64E0727BD83}" type="datetimeFigureOut">
              <a:rPr lang="lt-LT" smtClean="0"/>
              <a:t>2022-05-02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794C17FF-5A40-43FC-9876-5D61C25CF873}" type="slidenum">
              <a:rPr lang="lt-LT" smtClean="0"/>
              <a:t>‹#›</a:t>
            </a:fld>
            <a:endParaRPr lang="lt-LT"/>
          </a:p>
        </p:txBody>
      </p:sp>
    </p:spTree>
    <p:extLst>
      <p:ext uri="{BB962C8B-B14F-4D97-AF65-F5344CB8AC3E}">
        <p14:creationId xmlns:p14="http://schemas.microsoft.com/office/powerpoint/2010/main" val="2232613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632279-40C8-4385-A65D-D64E0727BD83}" type="datetimeFigureOut">
              <a:rPr lang="lt-LT" smtClean="0"/>
              <a:t>2022-05-02</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4C17FF-5A40-43FC-9876-5D61C25CF873}" type="slidenum">
              <a:rPr lang="lt-LT" smtClean="0"/>
              <a:t>‹#›</a:t>
            </a:fld>
            <a:endParaRPr lang="lt-LT"/>
          </a:p>
        </p:txBody>
      </p:sp>
    </p:spTree>
    <p:extLst>
      <p:ext uri="{BB962C8B-B14F-4D97-AF65-F5344CB8AC3E}">
        <p14:creationId xmlns:p14="http://schemas.microsoft.com/office/powerpoint/2010/main" val="339946085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avadinimas 1"/>
          <p:cNvSpPr>
            <a:spLocks noGrp="1"/>
          </p:cNvSpPr>
          <p:nvPr>
            <p:ph type="ctrTitle"/>
          </p:nvPr>
        </p:nvSpPr>
        <p:spPr>
          <a:xfrm>
            <a:off x="1614195" y="1464907"/>
            <a:ext cx="9128449" cy="1964093"/>
          </a:xfrm>
        </p:spPr>
        <p:txBody>
          <a:bodyPr>
            <a:normAutofit fontScale="90000"/>
          </a:bodyPr>
          <a:lstStyle/>
          <a:p>
            <a:br>
              <a:rPr lang="lt-LT" sz="8800" b="1" dirty="0">
                <a:latin typeface="Times New Roman" panose="02020603050405020304" pitchFamily="18" charset="0"/>
                <a:cs typeface="Times New Roman" panose="02020603050405020304" pitchFamily="18" charset="0"/>
              </a:rPr>
            </a:br>
            <a:r>
              <a:rPr lang="lt-LT" sz="8800" b="1" dirty="0">
                <a:latin typeface="Times New Roman" panose="02020603050405020304" pitchFamily="18" charset="0"/>
                <a:cs typeface="Times New Roman" panose="02020603050405020304" pitchFamily="18" charset="0"/>
              </a:rPr>
              <a:t> ŽVAIGŽDYNAI</a:t>
            </a:r>
          </a:p>
        </p:txBody>
      </p:sp>
      <p:sp>
        <p:nvSpPr>
          <p:cNvPr id="3" name="Antrinis pavadinimas 2"/>
          <p:cNvSpPr>
            <a:spLocks noGrp="1"/>
          </p:cNvSpPr>
          <p:nvPr>
            <p:ph type="subTitle" idx="1"/>
          </p:nvPr>
        </p:nvSpPr>
        <p:spPr>
          <a:xfrm>
            <a:off x="6662670" y="5791446"/>
            <a:ext cx="5391955" cy="841173"/>
          </a:xfrm>
        </p:spPr>
        <p:txBody>
          <a:bodyPr>
            <a:normAutofit/>
          </a:bodyPr>
          <a:lstStyle/>
          <a:p>
            <a:pPr algn="l"/>
            <a:r>
              <a:rPr lang="lt-LT" sz="2000" dirty="0">
                <a:latin typeface="Times New Roman" panose="02020603050405020304" pitchFamily="18" charset="0"/>
                <a:cs typeface="Times New Roman" panose="02020603050405020304" pitchFamily="18" charset="0"/>
              </a:rPr>
              <a:t>Darbą atliko: Gabrielė Sakalauskaitė</a:t>
            </a:r>
          </a:p>
          <a:p>
            <a:pPr algn="l"/>
            <a:r>
              <a:rPr lang="lt-LT" sz="2000" dirty="0">
                <a:latin typeface="Times New Roman" panose="02020603050405020304" pitchFamily="18" charset="0"/>
                <a:cs typeface="Times New Roman" panose="02020603050405020304" pitchFamily="18" charset="0"/>
              </a:rPr>
              <a:t>Kretingos Jurgio Pabrėžos universitetinė gimnazija</a:t>
            </a:r>
          </a:p>
        </p:txBody>
      </p:sp>
    </p:spTree>
    <p:extLst>
      <p:ext uri="{BB962C8B-B14F-4D97-AF65-F5344CB8AC3E}">
        <p14:creationId xmlns:p14="http://schemas.microsoft.com/office/powerpoint/2010/main" val="119173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DE525BA-DE95-4006-8DEB-5D785CDC5613}"/>
              </a:ext>
            </a:extLst>
          </p:cNvPr>
          <p:cNvSpPr>
            <a:spLocks noGrp="1"/>
          </p:cNvSpPr>
          <p:nvPr>
            <p:ph type="title"/>
          </p:nvPr>
        </p:nvSpPr>
        <p:spPr>
          <a:xfrm>
            <a:off x="838200" y="365126"/>
            <a:ext cx="10515600" cy="894508"/>
          </a:xfrm>
        </p:spPr>
        <p:txBody>
          <a:bodyPr>
            <a:noAutofit/>
          </a:bodyPr>
          <a:lstStyle/>
          <a:p>
            <a:pPr algn="ctr"/>
            <a:r>
              <a:rPr lang="lt-LT" sz="6600" b="1" dirty="0">
                <a:latin typeface="Times New Roman" panose="02020603050405020304" pitchFamily="18" charset="0"/>
                <a:cs typeface="Times New Roman" panose="02020603050405020304" pitchFamily="18" charset="0"/>
              </a:rPr>
              <a:t>ŽVAIGŽDYNAI</a:t>
            </a:r>
          </a:p>
        </p:txBody>
      </p:sp>
      <p:sp>
        <p:nvSpPr>
          <p:cNvPr id="3" name="Turinio vietos rezervavimo ženklas 2">
            <a:extLst>
              <a:ext uri="{FF2B5EF4-FFF2-40B4-BE49-F238E27FC236}">
                <a16:creationId xmlns:a16="http://schemas.microsoft.com/office/drawing/2014/main" id="{D4AB7BC2-810C-49CB-A89B-439B6C5E75CA}"/>
              </a:ext>
            </a:extLst>
          </p:cNvPr>
          <p:cNvSpPr>
            <a:spLocks noGrp="1"/>
          </p:cNvSpPr>
          <p:nvPr>
            <p:ph sz="half" idx="1"/>
          </p:nvPr>
        </p:nvSpPr>
        <p:spPr>
          <a:xfrm>
            <a:off x="485193" y="1427584"/>
            <a:ext cx="6167534" cy="4749379"/>
          </a:xfrm>
        </p:spPr>
        <p:txBody>
          <a:bodyPr>
            <a:normAutofit/>
          </a:bodyPr>
          <a:lstStyle/>
          <a:p>
            <a:pPr algn="just">
              <a:lnSpc>
                <a:spcPct val="150000"/>
              </a:lnSpc>
            </a:pPr>
            <a:r>
              <a:rPr lang="lt-LT" sz="2400" b="1" dirty="0">
                <a:latin typeface="Times New Roman" panose="02020603050405020304" pitchFamily="18" charset="0"/>
                <a:cs typeface="Times New Roman" panose="02020603050405020304" pitchFamily="18" charset="0"/>
              </a:rPr>
              <a:t>Žvaigždynas</a:t>
            </a:r>
            <a:r>
              <a:rPr lang="lt-LT" sz="2400" dirty="0">
                <a:latin typeface="Times New Roman" panose="02020603050405020304" pitchFamily="18" charset="0"/>
                <a:cs typeface="Times New Roman" panose="02020603050405020304" pitchFamily="18" charset="0"/>
              </a:rPr>
              <a:t> – grupė žvaigždžių, tarpusavyje vizualiai susijusių tam tikra konfigūracija. Nors trimatėje kosmoso erdvėje šios žvaigždės gali neturėti ryšio, žiūrint iš Žemės į nakties dangų jas galima sugrupuoti į tam tikras grupes. </a:t>
            </a:r>
          </a:p>
          <a:p>
            <a:pPr algn="just">
              <a:lnSpc>
                <a:spcPct val="150000"/>
              </a:lnSpc>
            </a:pPr>
            <a:r>
              <a:rPr lang="lt-LT" sz="2400" dirty="0">
                <a:latin typeface="Times New Roman" panose="02020603050405020304" pitchFamily="18" charset="0"/>
                <a:cs typeface="Times New Roman" panose="02020603050405020304" pitchFamily="18" charset="0"/>
              </a:rPr>
              <a:t>Tarptautinės astronomų sąjungos nutarimu dangus suskirstytas į 88 žvaigždynus.</a:t>
            </a:r>
          </a:p>
          <a:p>
            <a:pPr marL="0" indent="0" algn="just">
              <a:buNone/>
            </a:pPr>
            <a:endParaRPr lang="lt-LT" dirty="0">
              <a:latin typeface="Times New Roman" panose="02020603050405020304" pitchFamily="18" charset="0"/>
              <a:cs typeface="Times New Roman" panose="02020603050405020304" pitchFamily="18" charset="0"/>
            </a:endParaRPr>
          </a:p>
        </p:txBody>
      </p:sp>
      <p:pic>
        <p:nvPicPr>
          <p:cNvPr id="5" name="Turinio vietos rezervavimo ženklas 4">
            <a:extLst>
              <a:ext uri="{FF2B5EF4-FFF2-40B4-BE49-F238E27FC236}">
                <a16:creationId xmlns:a16="http://schemas.microsoft.com/office/drawing/2014/main" id="{416030BB-6DC7-4C0C-A12D-040D875E6DAA}"/>
              </a:ext>
            </a:extLst>
          </p:cNvPr>
          <p:cNvPicPr>
            <a:picLocks noGrp="1" noChangeAspect="1"/>
          </p:cNvPicPr>
          <p:nvPr>
            <p:ph sz="half" idx="2"/>
          </p:nvPr>
        </p:nvPicPr>
        <p:blipFill>
          <a:blip r:embed="rId2"/>
          <a:stretch>
            <a:fillRect/>
          </a:stretch>
        </p:blipFill>
        <p:spPr>
          <a:xfrm>
            <a:off x="7370406" y="1636680"/>
            <a:ext cx="4076700" cy="2788462"/>
          </a:xfrm>
          <a:prstGeom prst="rect">
            <a:avLst/>
          </a:prstGeom>
        </p:spPr>
      </p:pic>
      <p:sp>
        <p:nvSpPr>
          <p:cNvPr id="6" name="TextBox 5">
            <a:extLst>
              <a:ext uri="{FF2B5EF4-FFF2-40B4-BE49-F238E27FC236}">
                <a16:creationId xmlns:a16="http://schemas.microsoft.com/office/drawing/2014/main" id="{F9CCD400-2FDF-4050-AC00-42FAE86E3FB0}"/>
              </a:ext>
            </a:extLst>
          </p:cNvPr>
          <p:cNvSpPr txBox="1"/>
          <p:nvPr/>
        </p:nvSpPr>
        <p:spPr>
          <a:xfrm>
            <a:off x="7370406" y="4638675"/>
            <a:ext cx="4076700" cy="646331"/>
          </a:xfrm>
          <a:prstGeom prst="rect">
            <a:avLst/>
          </a:prstGeom>
          <a:noFill/>
        </p:spPr>
        <p:txBody>
          <a:bodyPr wrap="square" rtlCol="0">
            <a:spAutoFit/>
          </a:bodyPr>
          <a:lstStyle/>
          <a:p>
            <a:r>
              <a:rPr lang="lt-LT" i="1" dirty="0">
                <a:latin typeface="Times New Roman" panose="02020603050405020304" pitchFamily="18" charset="0"/>
                <a:cs typeface="Times New Roman" panose="02020603050405020304" pitchFamily="18" charset="0"/>
              </a:rPr>
              <a:t>Žvaigždynai olandų kartografo Frederiko de Vito žvaigždėlapyje (XVII amžius)</a:t>
            </a:r>
          </a:p>
        </p:txBody>
      </p:sp>
    </p:spTree>
    <p:extLst>
      <p:ext uri="{BB962C8B-B14F-4D97-AF65-F5344CB8AC3E}">
        <p14:creationId xmlns:p14="http://schemas.microsoft.com/office/powerpoint/2010/main" val="16111977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EFF1343-B22F-4F88-AF94-B30A11D4D485}"/>
              </a:ext>
            </a:extLst>
          </p:cNvPr>
          <p:cNvSpPr>
            <a:spLocks noGrp="1"/>
          </p:cNvSpPr>
          <p:nvPr>
            <p:ph type="title"/>
          </p:nvPr>
        </p:nvSpPr>
        <p:spPr>
          <a:xfrm>
            <a:off x="838200" y="190124"/>
            <a:ext cx="10515600" cy="1004934"/>
          </a:xfrm>
        </p:spPr>
        <p:txBody>
          <a:bodyPr>
            <a:normAutofit/>
          </a:bodyPr>
          <a:lstStyle/>
          <a:p>
            <a:r>
              <a:rPr kumimoji="0" lang="lt-LT" sz="6500" b="1" i="0" u="none" strike="noStrike" kern="1200" cap="none" spc="0" normalizeH="0" baseline="0" noProof="0" dirty="0">
                <a:ln>
                  <a:noFill/>
                </a:ln>
                <a:solidFill>
                  <a:prstClr val="white"/>
                </a:solidFill>
                <a:effectLst/>
                <a:uLnTx/>
                <a:uFillTx/>
                <a:latin typeface="Times New Roman" panose="02020603050405020304" pitchFamily="18" charset="0"/>
                <a:ea typeface="+mj-ea"/>
                <a:cs typeface="Times New Roman" panose="02020603050405020304" pitchFamily="18" charset="0"/>
              </a:rPr>
              <a:t>KAS YRA ŽVAIGŽDĖ?</a:t>
            </a:r>
            <a:endParaRPr lang="lt-LT" dirty="0"/>
          </a:p>
        </p:txBody>
      </p:sp>
      <p:sp>
        <p:nvSpPr>
          <p:cNvPr id="3" name="Turinio vietos rezervavimo ženklas 2">
            <a:extLst>
              <a:ext uri="{FF2B5EF4-FFF2-40B4-BE49-F238E27FC236}">
                <a16:creationId xmlns:a16="http://schemas.microsoft.com/office/drawing/2014/main" id="{8A01FA81-3A7D-4419-8B4D-CB03706EA8C1}"/>
              </a:ext>
            </a:extLst>
          </p:cNvPr>
          <p:cNvSpPr>
            <a:spLocks noGrp="1"/>
          </p:cNvSpPr>
          <p:nvPr>
            <p:ph sz="half" idx="1"/>
          </p:nvPr>
        </p:nvSpPr>
        <p:spPr>
          <a:xfrm>
            <a:off x="838200" y="1548143"/>
            <a:ext cx="5698402" cy="4628820"/>
          </a:xfrm>
        </p:spPr>
        <p:txBody>
          <a:bodyPr>
            <a:normAutofit fontScale="77500" lnSpcReduction="20000"/>
          </a:bodyPr>
          <a:lstStyle/>
          <a:p>
            <a:pPr marL="0" marR="0" lvl="0" indent="0" algn="just" defTabSz="914400" rtl="0" eaLnBrk="1" fontAlgn="auto" latinLnBrk="0" hangingPunct="1">
              <a:lnSpc>
                <a:spcPct val="200000"/>
              </a:lnSpc>
              <a:spcBef>
                <a:spcPts val="1000"/>
              </a:spcBef>
              <a:spcAft>
                <a:spcPts val="0"/>
              </a:spcAft>
              <a:buClrTx/>
              <a:buSzTx/>
              <a:buFont typeface="Arial" panose="020B0604020202020204" pitchFamily="34" charset="0"/>
              <a:buNone/>
              <a:tabLst/>
              <a:defRPr/>
            </a:pPr>
            <a:r>
              <a:rPr kumimoji="0" lang="lt-LT" sz="2800" b="1" i="0" u="none" strike="noStrike" kern="1200" cap="none" spc="0" normalizeH="0" baseline="0" noProof="0" dirty="0">
                <a:ln>
                  <a:noFill/>
                </a:ln>
                <a:solidFill>
                  <a:prstClr val="white"/>
                </a:solidFill>
                <a:effectLst/>
                <a:uLnTx/>
                <a:uFillTx/>
                <a:latin typeface="Calibri" panose="020F0502020204030204"/>
                <a:ea typeface="+mn-ea"/>
                <a:cs typeface="+mn-cs"/>
              </a:rPr>
              <a:t>Žvaigždė</a:t>
            </a:r>
            <a:r>
              <a:rPr kumimoji="0" lang="lt-LT" sz="2800" b="0" i="0" u="none" strike="noStrike" kern="1200" cap="none" spc="0" normalizeH="0" baseline="0" noProof="0" dirty="0">
                <a:ln>
                  <a:noFill/>
                </a:ln>
                <a:solidFill>
                  <a:prstClr val="white"/>
                </a:solidFill>
                <a:effectLst/>
                <a:uLnTx/>
                <a:uFillTx/>
                <a:latin typeface="Calibri" panose="020F0502020204030204"/>
                <a:ea typeface="+mn-ea"/>
                <a:cs typeface="+mn-cs"/>
              </a:rPr>
              <a:t> – didelės masės šviečianti dujų sfera. Kasdieninėje kalboje žvaigždėmis vadinami visi dangaus kūnai, kurie plika akimi matomi danguje kaip taškeliai. Tai, kad beveik visi nakties danguje matomi šviečiantys taškeliai yra nutolusios žvaigždės, yra vienas svarbiausių šiuolaikinės astronomijos atradimų. </a:t>
            </a:r>
          </a:p>
          <a:p>
            <a:endParaRPr lang="lt-LT" dirty="0"/>
          </a:p>
        </p:txBody>
      </p:sp>
      <p:pic>
        <p:nvPicPr>
          <p:cNvPr id="5" name="Turinio vietos rezervavimo ženklas 4">
            <a:extLst>
              <a:ext uri="{FF2B5EF4-FFF2-40B4-BE49-F238E27FC236}">
                <a16:creationId xmlns:a16="http://schemas.microsoft.com/office/drawing/2014/main" id="{9BAEEF75-3E67-45DF-A48F-07B0DB209F97}"/>
              </a:ext>
            </a:extLst>
          </p:cNvPr>
          <p:cNvPicPr>
            <a:picLocks noGrp="1" noChangeAspect="1"/>
          </p:cNvPicPr>
          <p:nvPr>
            <p:ph sz="half" idx="2"/>
          </p:nvPr>
        </p:nvPicPr>
        <p:blipFill>
          <a:blip r:embed="rId2"/>
          <a:stretch>
            <a:fillRect/>
          </a:stretch>
        </p:blipFill>
        <p:spPr>
          <a:xfrm>
            <a:off x="6762938" y="1548143"/>
            <a:ext cx="4734963" cy="4628820"/>
          </a:xfrm>
          <a:prstGeom prst="rect">
            <a:avLst/>
          </a:prstGeom>
        </p:spPr>
      </p:pic>
    </p:spTree>
    <p:extLst>
      <p:ext uri="{BB962C8B-B14F-4D97-AF65-F5344CB8AC3E}">
        <p14:creationId xmlns:p14="http://schemas.microsoft.com/office/powerpoint/2010/main" val="33019835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93306"/>
            <a:ext cx="10515600" cy="895739"/>
          </a:xfrm>
        </p:spPr>
        <p:txBody>
          <a:bodyPr>
            <a:normAutofit fontScale="90000"/>
          </a:bodyPr>
          <a:lstStyle/>
          <a:p>
            <a:pPr algn="ctr"/>
            <a:r>
              <a:rPr lang="lt-LT" sz="6000" b="1" dirty="0">
                <a:latin typeface="Times New Roman" panose="02020603050405020304" pitchFamily="18" charset="0"/>
                <a:cs typeface="Times New Roman" panose="02020603050405020304" pitchFamily="18" charset="0"/>
              </a:rPr>
              <a:t>ŽVAIGŽDĖS DYDIS</a:t>
            </a:r>
          </a:p>
        </p:txBody>
      </p:sp>
      <p:sp>
        <p:nvSpPr>
          <p:cNvPr id="3" name="Turinio vietos rezervavimo ženklas 2"/>
          <p:cNvSpPr>
            <a:spLocks noGrp="1"/>
          </p:cNvSpPr>
          <p:nvPr>
            <p:ph idx="1"/>
          </p:nvPr>
        </p:nvSpPr>
        <p:spPr>
          <a:xfrm>
            <a:off x="391886" y="858416"/>
            <a:ext cx="6923314" cy="5840964"/>
          </a:xfrm>
        </p:spPr>
        <p:txBody>
          <a:bodyPr>
            <a:noAutofit/>
          </a:bodyPr>
          <a:lstStyle/>
          <a:p>
            <a:pPr marL="0" indent="0" algn="just">
              <a:lnSpc>
                <a:spcPct val="150000"/>
              </a:lnSpc>
              <a:buNone/>
            </a:pPr>
            <a:r>
              <a:rPr lang="lt-LT" sz="3200" dirty="0">
                <a:latin typeface="Times New Roman" panose="02020603050405020304" pitchFamily="18" charset="0"/>
                <a:cs typeface="Times New Roman" panose="02020603050405020304" pitchFamily="18" charset="0"/>
              </a:rPr>
              <a:t>Pagal dydį žvaigždės labai įvairios – nuo nedidelių neutroninių žvaigždžių , ne didesnių nei miestas, iki super didelių, tokių kaip Šiaurės žvaigždė, kurios yra milijonus kartų didesnės nei Saulė. Daug žvaigždžių gravitaciškai yra susijusios su kitomis žvaigždėmis ir sudaro dvinares žvaigždes. </a:t>
            </a:r>
          </a:p>
        </p:txBody>
      </p:sp>
      <p:pic>
        <p:nvPicPr>
          <p:cNvPr id="5" name="Paveikslėlis 4">
            <a:extLst>
              <a:ext uri="{FF2B5EF4-FFF2-40B4-BE49-F238E27FC236}">
                <a16:creationId xmlns:a16="http://schemas.microsoft.com/office/drawing/2014/main" id="{4AA0953F-2E6D-4D89-88C1-3D1F83F5C8F8}"/>
              </a:ext>
            </a:extLst>
          </p:cNvPr>
          <p:cNvPicPr>
            <a:picLocks noChangeAspect="1"/>
          </p:cNvPicPr>
          <p:nvPr/>
        </p:nvPicPr>
        <p:blipFill>
          <a:blip r:embed="rId3"/>
          <a:stretch>
            <a:fillRect/>
          </a:stretch>
        </p:blipFill>
        <p:spPr>
          <a:xfrm>
            <a:off x="7694644" y="1539551"/>
            <a:ext cx="4105470" cy="4198775"/>
          </a:xfrm>
          <a:prstGeom prst="rect">
            <a:avLst/>
          </a:prstGeom>
        </p:spPr>
      </p:pic>
    </p:spTree>
    <p:extLst>
      <p:ext uri="{BB962C8B-B14F-4D97-AF65-F5344CB8AC3E}">
        <p14:creationId xmlns:p14="http://schemas.microsoft.com/office/powerpoint/2010/main" val="3621256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223458"/>
            <a:ext cx="10515600" cy="756256"/>
          </a:xfrm>
        </p:spPr>
        <p:txBody>
          <a:bodyPr/>
          <a:lstStyle/>
          <a:p>
            <a:pPr algn="ctr"/>
            <a:r>
              <a:rPr lang="lt-LT" b="1" dirty="0">
                <a:latin typeface="Times New Roman" panose="02020603050405020304" pitchFamily="18" charset="0"/>
                <a:cs typeface="Times New Roman" panose="02020603050405020304" pitchFamily="18" charset="0"/>
              </a:rPr>
              <a:t>ŽVAIGŽDŽIŲ SUSIDARYMAS</a:t>
            </a:r>
          </a:p>
        </p:txBody>
      </p:sp>
      <p:sp>
        <p:nvSpPr>
          <p:cNvPr id="3" name="Turinio vietos rezervavimo ženklas 2"/>
          <p:cNvSpPr>
            <a:spLocks noGrp="1"/>
          </p:cNvSpPr>
          <p:nvPr>
            <p:ph idx="1"/>
          </p:nvPr>
        </p:nvSpPr>
        <p:spPr>
          <a:xfrm>
            <a:off x="657895" y="897342"/>
            <a:ext cx="10912063" cy="5568772"/>
          </a:xfrm>
          <a:blipFill>
            <a:blip r:embed="rId2"/>
            <a:stretch>
              <a:fillRect/>
            </a:stretch>
          </a:blipFill>
        </p:spPr>
        <p:txBody>
          <a:bodyPr>
            <a:noAutofit/>
          </a:bodyPr>
          <a:lstStyle/>
          <a:p>
            <a:pPr algn="just">
              <a:lnSpc>
                <a:spcPct val="170000"/>
              </a:lnSpc>
            </a:pPr>
            <a:r>
              <a:rPr lang="lt-LT" sz="2200" dirty="0"/>
              <a:t>Žvaigždės susidaro molekuliniuose debesyse, dideliuose tankesnės materijos tūriuose. Molekuliniai debesys daugiausia sudaryti iš vandenilio ir helio bei trupučio sunkesniųjų elementų. </a:t>
            </a:r>
          </a:p>
          <a:p>
            <a:pPr algn="just">
              <a:lnSpc>
                <a:spcPct val="170000"/>
              </a:lnSpc>
            </a:pPr>
            <a:r>
              <a:rPr lang="lt-LT" sz="2200" dirty="0"/>
              <a:t>Žvaigždei formuojantis šie debesys traukiasi ir yra pasiekiama tokia būsena, kada besiformuojančios žvaigždės centre susidaro didelis slėgis bei aukšta temperatūra. Pasiekus minėtas sąlygas, prasideda branduolinės reakcijos, molekulinis debesis ima švytėti. Šį traukimąsi (kitaip vadinamą </a:t>
            </a:r>
            <a:r>
              <a:rPr lang="lt-LT" sz="2200" dirty="0" err="1"/>
              <a:t>gravitacinu</a:t>
            </a:r>
            <a:r>
              <a:rPr lang="lt-LT" sz="2200" dirty="0"/>
              <a:t> </a:t>
            </a:r>
            <a:r>
              <a:rPr lang="lt-LT" sz="2200" dirty="0" err="1"/>
              <a:t>kolapsu</a:t>
            </a:r>
            <a:r>
              <a:rPr lang="lt-LT" sz="2200" dirty="0"/>
              <a:t>) gali sukelti įvairūs veiksniai: molekulinių debesų tarpusavio susidūrimai, galaktikų susidūrimai, artimų </a:t>
            </a:r>
            <a:r>
              <a:rPr lang="lt-LT" sz="2200" dirty="0" err="1"/>
              <a:t>supernovų</a:t>
            </a:r>
            <a:r>
              <a:rPr lang="lt-LT" sz="2200" dirty="0"/>
              <a:t> sprogimai. </a:t>
            </a:r>
          </a:p>
          <a:p>
            <a:endParaRPr lang="lt-LT" sz="2200" dirty="0"/>
          </a:p>
        </p:txBody>
      </p:sp>
    </p:spTree>
    <p:extLst>
      <p:ext uri="{BB962C8B-B14F-4D97-AF65-F5344CB8AC3E}">
        <p14:creationId xmlns:p14="http://schemas.microsoft.com/office/powerpoint/2010/main" val="1709584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1096627"/>
          </a:xfrm>
        </p:spPr>
        <p:txBody>
          <a:bodyPr>
            <a:normAutofit/>
          </a:bodyPr>
          <a:lstStyle/>
          <a:p>
            <a:pPr algn="ctr"/>
            <a:r>
              <a:rPr lang="lt-LT" sz="5400" b="1" dirty="0">
                <a:latin typeface="Times New Roman" panose="02020603050405020304" pitchFamily="18" charset="0"/>
                <a:cs typeface="Times New Roman" panose="02020603050405020304" pitchFamily="18" charset="0"/>
              </a:rPr>
              <a:t>ŽVAIGŽDŽIŲ IŠSIDĖSTYMAS</a:t>
            </a:r>
          </a:p>
        </p:txBody>
      </p:sp>
      <p:sp>
        <p:nvSpPr>
          <p:cNvPr id="5" name="Turinio vietos rezervavimo ženklas 4"/>
          <p:cNvSpPr>
            <a:spLocks noGrp="1"/>
          </p:cNvSpPr>
          <p:nvPr>
            <p:ph idx="1"/>
          </p:nvPr>
        </p:nvSpPr>
        <p:spPr>
          <a:xfrm>
            <a:off x="838200" y="1825625"/>
            <a:ext cx="4872135" cy="4351338"/>
          </a:xfrm>
        </p:spPr>
        <p:txBody>
          <a:bodyPr>
            <a:normAutofit/>
          </a:bodyPr>
          <a:lstStyle/>
          <a:p>
            <a:pPr marL="0" indent="0" algn="just">
              <a:lnSpc>
                <a:spcPct val="150000"/>
              </a:lnSpc>
              <a:buNone/>
            </a:pPr>
            <a:r>
              <a:rPr lang="lt-LT" dirty="0">
                <a:latin typeface="Times New Roman" panose="02020603050405020304" pitchFamily="18" charset="0"/>
                <a:cs typeface="Times New Roman" panose="02020603050405020304" pitchFamily="18" charset="0"/>
              </a:rPr>
              <a:t>Žvaigždės nėra tolygiai pasklidusios Visatoje, o susibūrusios į grupes, vadinamas galaktikomis. Tipiška galaktika susideda iš šimtų milijardų žvaigždžių. </a:t>
            </a:r>
          </a:p>
        </p:txBody>
      </p:sp>
      <p:pic>
        <p:nvPicPr>
          <p:cNvPr id="9" name="Paveikslėlis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8163" y="1825625"/>
            <a:ext cx="5122505" cy="3987346"/>
          </a:xfrm>
          <a:prstGeom prst="rect">
            <a:avLst/>
          </a:prstGeom>
        </p:spPr>
      </p:pic>
    </p:spTree>
    <p:extLst>
      <p:ext uri="{BB962C8B-B14F-4D97-AF65-F5344CB8AC3E}">
        <p14:creationId xmlns:p14="http://schemas.microsoft.com/office/powerpoint/2010/main" val="135307492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365125"/>
            <a:ext cx="10515600" cy="955697"/>
          </a:xfrm>
        </p:spPr>
        <p:txBody>
          <a:bodyPr>
            <a:normAutofit/>
          </a:bodyPr>
          <a:lstStyle/>
          <a:p>
            <a:pPr algn="ctr"/>
            <a:r>
              <a:rPr lang="lt-LT" sz="5400" b="1" dirty="0">
                <a:latin typeface="Times New Roman" panose="02020603050405020304" pitchFamily="18" charset="0"/>
                <a:cs typeface="Times New Roman" panose="02020603050405020304" pitchFamily="18" charset="0"/>
              </a:rPr>
              <a:t>ŽVAIGŽDYNAI</a:t>
            </a:r>
          </a:p>
        </p:txBody>
      </p:sp>
      <p:sp>
        <p:nvSpPr>
          <p:cNvPr id="3" name="Turinio vietos rezervavimo ženklas 2"/>
          <p:cNvSpPr>
            <a:spLocks noGrp="1"/>
          </p:cNvSpPr>
          <p:nvPr>
            <p:ph idx="1"/>
          </p:nvPr>
        </p:nvSpPr>
        <p:spPr>
          <a:xfrm>
            <a:off x="722289" y="1320821"/>
            <a:ext cx="5622527" cy="5089309"/>
          </a:xfrm>
        </p:spPr>
        <p:txBody>
          <a:bodyPr>
            <a:normAutofit fontScale="85000" lnSpcReduction="10000"/>
          </a:bodyPr>
          <a:lstStyle/>
          <a:p>
            <a:pPr algn="just">
              <a:lnSpc>
                <a:spcPct val="170000"/>
              </a:lnSpc>
            </a:pPr>
            <a:r>
              <a:rPr lang="lt-LT" dirty="0"/>
              <a:t>Didžiausi žvaigždynai. Hidra- Didžiausias plotu dangaus pusiaujo zonos žvaigždynas. Mergelė- 2-as pagal dydį šiaurės pusrutulio žvaigždynas. Didieji Grįžulo Ratai. </a:t>
            </a:r>
          </a:p>
          <a:p>
            <a:pPr algn="just">
              <a:lnSpc>
                <a:spcPct val="170000"/>
              </a:lnSpc>
            </a:pPr>
            <a:r>
              <a:rPr lang="lt-LT" dirty="0"/>
              <a:t>Iš seniausių laikų mus pasiekė ir lietuviški žvaigždynų vardai: Grįžulo Ratai, Septyni Šienpjoviai, Darželis ir kt.</a:t>
            </a:r>
          </a:p>
          <a:p>
            <a:pPr algn="just">
              <a:lnSpc>
                <a:spcPct val="170000"/>
              </a:lnSpc>
            </a:pPr>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3961" y="1690688"/>
            <a:ext cx="5197959" cy="3846490"/>
          </a:xfrm>
          <a:prstGeom prst="rect">
            <a:avLst/>
          </a:prstGeom>
        </p:spPr>
      </p:pic>
    </p:spTree>
    <p:extLst>
      <p:ext uri="{BB962C8B-B14F-4D97-AF65-F5344CB8AC3E}">
        <p14:creationId xmlns:p14="http://schemas.microsoft.com/office/powerpoint/2010/main" val="1645558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35058" y="3768724"/>
            <a:ext cx="2941188" cy="2610255"/>
          </a:xfrm>
        </p:spPr>
      </p:pic>
      <p:sp>
        <p:nvSpPr>
          <p:cNvPr id="5" name="TextBox 4"/>
          <p:cNvSpPr txBox="1"/>
          <p:nvPr/>
        </p:nvSpPr>
        <p:spPr>
          <a:xfrm>
            <a:off x="8500372" y="6264968"/>
            <a:ext cx="3399498" cy="400110"/>
          </a:xfrm>
          <a:prstGeom prst="rect">
            <a:avLst/>
          </a:prstGeom>
          <a:noFill/>
        </p:spPr>
        <p:txBody>
          <a:bodyPr wrap="square" rtlCol="0">
            <a:spAutoFit/>
          </a:bodyPr>
          <a:lstStyle/>
          <a:p>
            <a:r>
              <a:rPr lang="lt-LT" sz="2000" dirty="0">
                <a:latin typeface="Times New Roman" panose="02020603050405020304" pitchFamily="18" charset="0"/>
                <a:cs typeface="Times New Roman" panose="02020603050405020304" pitchFamily="18" charset="0"/>
              </a:rPr>
              <a:t>Andromedos žvaigždynas</a:t>
            </a:r>
          </a:p>
        </p:txBody>
      </p:sp>
      <p:pic>
        <p:nvPicPr>
          <p:cNvPr id="9" name="Paveikslėlis 8"/>
          <p:cNvPicPr>
            <a:picLocks noChangeAspect="1"/>
          </p:cNvPicPr>
          <p:nvPr/>
        </p:nvPicPr>
        <p:blipFill>
          <a:blip r:embed="rId3"/>
          <a:stretch>
            <a:fillRect/>
          </a:stretch>
        </p:blipFill>
        <p:spPr>
          <a:xfrm>
            <a:off x="4275281" y="132098"/>
            <a:ext cx="4401535" cy="3089390"/>
          </a:xfrm>
          <a:prstGeom prst="rect">
            <a:avLst/>
          </a:prstGeom>
        </p:spPr>
      </p:pic>
      <p:sp>
        <p:nvSpPr>
          <p:cNvPr id="10" name="TextBox 9"/>
          <p:cNvSpPr txBox="1"/>
          <p:nvPr/>
        </p:nvSpPr>
        <p:spPr>
          <a:xfrm>
            <a:off x="4275281" y="3174848"/>
            <a:ext cx="3861655" cy="400110"/>
          </a:xfrm>
          <a:prstGeom prst="rect">
            <a:avLst/>
          </a:prstGeom>
          <a:noFill/>
        </p:spPr>
        <p:txBody>
          <a:bodyPr wrap="square" rtlCol="0">
            <a:spAutoFit/>
          </a:bodyPr>
          <a:lstStyle/>
          <a:p>
            <a:r>
              <a:rPr lang="lt-LT" sz="2000" dirty="0">
                <a:latin typeface="Times New Roman" panose="02020603050405020304" pitchFamily="18" charset="0"/>
                <a:cs typeface="Times New Roman" panose="02020603050405020304" pitchFamily="18" charset="0"/>
              </a:rPr>
              <a:t>Slibino žvaigždynas</a:t>
            </a:r>
          </a:p>
        </p:txBody>
      </p:sp>
      <p:pic>
        <p:nvPicPr>
          <p:cNvPr id="2" name="Paveikslėlis 1">
            <a:extLst>
              <a:ext uri="{FF2B5EF4-FFF2-40B4-BE49-F238E27FC236}">
                <a16:creationId xmlns:a16="http://schemas.microsoft.com/office/drawing/2014/main" id="{F86FC750-3074-45FE-9BB2-415313D3770E}"/>
              </a:ext>
            </a:extLst>
          </p:cNvPr>
          <p:cNvPicPr>
            <a:picLocks noChangeAspect="1"/>
          </p:cNvPicPr>
          <p:nvPr/>
        </p:nvPicPr>
        <p:blipFill>
          <a:blip r:embed="rId4"/>
          <a:stretch>
            <a:fillRect/>
          </a:stretch>
        </p:blipFill>
        <p:spPr>
          <a:xfrm>
            <a:off x="9054922" y="85458"/>
            <a:ext cx="2682987" cy="2864846"/>
          </a:xfrm>
          <a:prstGeom prst="rect">
            <a:avLst/>
          </a:prstGeom>
        </p:spPr>
      </p:pic>
      <p:sp>
        <p:nvSpPr>
          <p:cNvPr id="3" name="TextBox 2">
            <a:extLst>
              <a:ext uri="{FF2B5EF4-FFF2-40B4-BE49-F238E27FC236}">
                <a16:creationId xmlns:a16="http://schemas.microsoft.com/office/drawing/2014/main" id="{3A2E8C1F-5722-47B3-853F-A9C471FB9B50}"/>
              </a:ext>
            </a:extLst>
          </p:cNvPr>
          <p:cNvSpPr txBox="1"/>
          <p:nvPr/>
        </p:nvSpPr>
        <p:spPr>
          <a:xfrm>
            <a:off x="8852198" y="3051737"/>
            <a:ext cx="3088433" cy="646331"/>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Heraklis (</a:t>
            </a:r>
            <a:r>
              <a:rPr lang="lt-LT" dirty="0" err="1">
                <a:latin typeface="Times New Roman" panose="02020603050405020304" pitchFamily="18" charset="0"/>
                <a:cs typeface="Times New Roman" panose="02020603050405020304" pitchFamily="18" charset="0"/>
              </a:rPr>
              <a:t>Her</a:t>
            </a:r>
            <a:r>
              <a:rPr lang="lt-LT" dirty="0">
                <a:latin typeface="Times New Roman" panose="02020603050405020304" pitchFamily="18" charset="0"/>
                <a:cs typeface="Times New Roman" panose="02020603050405020304" pitchFamily="18" charset="0"/>
              </a:rPr>
              <a:t>): žvaigždynas geriausiai matomas vasarą</a:t>
            </a:r>
          </a:p>
        </p:txBody>
      </p:sp>
      <p:pic>
        <p:nvPicPr>
          <p:cNvPr id="6" name="Paveikslėlis 5">
            <a:extLst>
              <a:ext uri="{FF2B5EF4-FFF2-40B4-BE49-F238E27FC236}">
                <a16:creationId xmlns:a16="http://schemas.microsoft.com/office/drawing/2014/main" id="{7BD89144-EBDC-49E6-BA1B-CCCCC826F9F6}"/>
              </a:ext>
            </a:extLst>
          </p:cNvPr>
          <p:cNvPicPr>
            <a:picLocks noChangeAspect="1"/>
          </p:cNvPicPr>
          <p:nvPr/>
        </p:nvPicPr>
        <p:blipFill>
          <a:blip r:embed="rId5"/>
          <a:stretch>
            <a:fillRect/>
          </a:stretch>
        </p:blipFill>
        <p:spPr>
          <a:xfrm>
            <a:off x="210831" y="3651428"/>
            <a:ext cx="3609975" cy="2428875"/>
          </a:xfrm>
          <a:prstGeom prst="rect">
            <a:avLst/>
          </a:prstGeom>
        </p:spPr>
      </p:pic>
      <p:sp>
        <p:nvSpPr>
          <p:cNvPr id="7" name="TextBox 6">
            <a:extLst>
              <a:ext uri="{FF2B5EF4-FFF2-40B4-BE49-F238E27FC236}">
                <a16:creationId xmlns:a16="http://schemas.microsoft.com/office/drawing/2014/main" id="{49D7C8A9-DDC4-4DC0-808B-B6A37BDA31F5}"/>
              </a:ext>
            </a:extLst>
          </p:cNvPr>
          <p:cNvSpPr txBox="1"/>
          <p:nvPr/>
        </p:nvSpPr>
        <p:spPr>
          <a:xfrm>
            <a:off x="210831" y="6080303"/>
            <a:ext cx="3609975" cy="584775"/>
          </a:xfrm>
          <a:prstGeom prst="rect">
            <a:avLst/>
          </a:prstGeom>
          <a:noFill/>
        </p:spPr>
        <p:txBody>
          <a:bodyPr wrap="square" rtlCol="0">
            <a:spAutoFit/>
          </a:bodyPr>
          <a:lstStyle/>
          <a:p>
            <a:pPr algn="just"/>
            <a:r>
              <a:rPr lang="lt-LT" sz="1600" dirty="0">
                <a:latin typeface="Times New Roman" panose="02020603050405020304" pitchFamily="18" charset="0"/>
                <a:cs typeface="Times New Roman" panose="02020603050405020304" pitchFamily="18" charset="0"/>
              </a:rPr>
              <a:t>Dvyniai  Zodiako žvaigždynas, Lietuvoje geriausiai matomas rudenį</a:t>
            </a:r>
          </a:p>
        </p:txBody>
      </p:sp>
      <p:pic>
        <p:nvPicPr>
          <p:cNvPr id="8" name="Paveikslėlis 7">
            <a:extLst>
              <a:ext uri="{FF2B5EF4-FFF2-40B4-BE49-F238E27FC236}">
                <a16:creationId xmlns:a16="http://schemas.microsoft.com/office/drawing/2014/main" id="{A0AA004A-57CF-44E7-976D-E19B56660C3C}"/>
              </a:ext>
            </a:extLst>
          </p:cNvPr>
          <p:cNvPicPr>
            <a:picLocks noChangeAspect="1"/>
          </p:cNvPicPr>
          <p:nvPr/>
        </p:nvPicPr>
        <p:blipFill>
          <a:blip r:embed="rId6"/>
          <a:stretch>
            <a:fillRect/>
          </a:stretch>
        </p:blipFill>
        <p:spPr>
          <a:xfrm>
            <a:off x="4275281" y="3645256"/>
            <a:ext cx="3749046" cy="2428875"/>
          </a:xfrm>
          <a:prstGeom prst="rect">
            <a:avLst/>
          </a:prstGeom>
        </p:spPr>
      </p:pic>
      <p:sp>
        <p:nvSpPr>
          <p:cNvPr id="12" name="TextBox 11">
            <a:extLst>
              <a:ext uri="{FF2B5EF4-FFF2-40B4-BE49-F238E27FC236}">
                <a16:creationId xmlns:a16="http://schemas.microsoft.com/office/drawing/2014/main" id="{D08439D9-CA87-4471-9145-82C48C0EC35F}"/>
              </a:ext>
            </a:extLst>
          </p:cNvPr>
          <p:cNvSpPr txBox="1"/>
          <p:nvPr/>
        </p:nvSpPr>
        <p:spPr>
          <a:xfrm>
            <a:off x="4158150" y="6074131"/>
            <a:ext cx="4095915" cy="830997"/>
          </a:xfrm>
          <a:prstGeom prst="rect">
            <a:avLst/>
          </a:prstGeom>
          <a:noFill/>
        </p:spPr>
        <p:txBody>
          <a:bodyPr wrap="square" rtlCol="0">
            <a:spAutoFit/>
          </a:bodyPr>
          <a:lstStyle/>
          <a:p>
            <a:r>
              <a:rPr lang="lt-LT" sz="1600" dirty="0">
                <a:latin typeface="Times New Roman" panose="02020603050405020304" pitchFamily="18" charset="0"/>
                <a:cs typeface="Times New Roman" panose="02020603050405020304" pitchFamily="18" charset="0"/>
              </a:rPr>
              <a:t>Tauras (Tau): Paukščių Tako ir Zodiako žvaigždynas, geriausiai</a:t>
            </a:r>
          </a:p>
          <a:p>
            <a:r>
              <a:rPr lang="lt-LT" sz="1600" dirty="0">
                <a:latin typeface="Times New Roman" panose="02020603050405020304" pitchFamily="18" charset="0"/>
                <a:cs typeface="Times New Roman" panose="02020603050405020304" pitchFamily="18" charset="0"/>
              </a:rPr>
              <a:t>matomas žiemą.</a:t>
            </a:r>
          </a:p>
        </p:txBody>
      </p:sp>
      <p:pic>
        <p:nvPicPr>
          <p:cNvPr id="13" name="Paveikslėlis 12">
            <a:extLst>
              <a:ext uri="{FF2B5EF4-FFF2-40B4-BE49-F238E27FC236}">
                <a16:creationId xmlns:a16="http://schemas.microsoft.com/office/drawing/2014/main" id="{2CF6DE88-99F7-48BB-9F4F-FB5EB35E671C}"/>
              </a:ext>
            </a:extLst>
          </p:cNvPr>
          <p:cNvPicPr>
            <a:picLocks noChangeAspect="1"/>
          </p:cNvPicPr>
          <p:nvPr/>
        </p:nvPicPr>
        <p:blipFill>
          <a:blip r:embed="rId7"/>
          <a:stretch>
            <a:fillRect/>
          </a:stretch>
        </p:blipFill>
        <p:spPr>
          <a:xfrm>
            <a:off x="394806" y="198542"/>
            <a:ext cx="3212462" cy="2537845"/>
          </a:xfrm>
          <a:prstGeom prst="rect">
            <a:avLst/>
          </a:prstGeom>
        </p:spPr>
      </p:pic>
      <p:sp>
        <p:nvSpPr>
          <p:cNvPr id="14" name="TextBox 13">
            <a:extLst>
              <a:ext uri="{FF2B5EF4-FFF2-40B4-BE49-F238E27FC236}">
                <a16:creationId xmlns:a16="http://schemas.microsoft.com/office/drawing/2014/main" id="{5B3637C9-7B61-4C9F-9AD4-5E742BFA38AE}"/>
              </a:ext>
            </a:extLst>
          </p:cNvPr>
          <p:cNvSpPr txBox="1"/>
          <p:nvPr/>
        </p:nvSpPr>
        <p:spPr>
          <a:xfrm>
            <a:off x="210832" y="2736387"/>
            <a:ext cx="3653718" cy="1323439"/>
          </a:xfrm>
          <a:prstGeom prst="rect">
            <a:avLst/>
          </a:prstGeom>
          <a:noFill/>
        </p:spPr>
        <p:txBody>
          <a:bodyPr wrap="square" rtlCol="0">
            <a:spAutoFit/>
          </a:bodyPr>
          <a:lstStyle/>
          <a:p>
            <a:r>
              <a:rPr lang="lt-LT" sz="1600" dirty="0">
                <a:latin typeface="Times New Roman" panose="02020603050405020304" pitchFamily="18" charset="0"/>
                <a:cs typeface="Times New Roman" panose="02020603050405020304" pitchFamily="18" charset="0"/>
              </a:rPr>
              <a:t>Lietuvoje dar vadinami: Didieji Grįžulo Ratai, Grigo Ratai, Perkūno Ratai, Kaušas.</a:t>
            </a:r>
          </a:p>
          <a:p>
            <a:endParaRPr lang="lt-LT" sz="1600" dirty="0">
              <a:latin typeface="Times New Roman" panose="02020603050405020304" pitchFamily="18" charset="0"/>
              <a:cs typeface="Times New Roman" panose="02020603050405020304" pitchFamily="18" charset="0"/>
            </a:endParaRPr>
          </a:p>
          <a:p>
            <a:r>
              <a:rPr lang="lt-LT" sz="1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46950947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197702"/>
            <a:ext cx="10515600" cy="921972"/>
          </a:xfrm>
        </p:spPr>
        <p:txBody>
          <a:bodyPr>
            <a:normAutofit/>
          </a:bodyPr>
          <a:lstStyle/>
          <a:p>
            <a:pPr algn="ctr"/>
            <a:r>
              <a:rPr lang="lt-LT" sz="6000" b="1" dirty="0">
                <a:latin typeface="Times New Roman" panose="02020603050405020304" pitchFamily="18" charset="0"/>
                <a:cs typeface="Times New Roman" panose="02020603050405020304" pitchFamily="18" charset="0"/>
              </a:rPr>
              <a:t>ŽVAIGŽDĖLAPIS</a:t>
            </a:r>
          </a:p>
        </p:txBody>
      </p:sp>
      <p:sp>
        <p:nvSpPr>
          <p:cNvPr id="3" name="Turinio vietos rezervavimo ženklas 2"/>
          <p:cNvSpPr>
            <a:spLocks noGrp="1"/>
          </p:cNvSpPr>
          <p:nvPr>
            <p:ph idx="1"/>
          </p:nvPr>
        </p:nvSpPr>
        <p:spPr>
          <a:xfrm>
            <a:off x="466531" y="1355734"/>
            <a:ext cx="5701004" cy="5227205"/>
          </a:xfrm>
        </p:spPr>
        <p:txBody>
          <a:bodyPr>
            <a:normAutofit fontScale="85000" lnSpcReduction="10000"/>
          </a:bodyPr>
          <a:lstStyle/>
          <a:p>
            <a:pPr marL="0" indent="0" algn="just">
              <a:lnSpc>
                <a:spcPct val="150000"/>
              </a:lnSpc>
              <a:buNone/>
            </a:pPr>
            <a:r>
              <a:rPr lang="lt-LT" dirty="0">
                <a:latin typeface="Times New Roman" panose="02020603050405020304" pitchFamily="18" charset="0"/>
                <a:cs typeface="Times New Roman" panose="02020603050405020304" pitchFamily="18" charset="0"/>
              </a:rPr>
              <a:t>Orientuotis Žemėje mums padeda žemėlapiai, o ‚‚nepaklysti‘‘ danguje – </a:t>
            </a:r>
            <a:r>
              <a:rPr lang="lt-LT" sz="3600" b="1" dirty="0">
                <a:latin typeface="Times New Roman" panose="02020603050405020304" pitchFamily="18" charset="0"/>
                <a:cs typeface="Times New Roman" panose="02020603050405020304" pitchFamily="18" charset="0"/>
              </a:rPr>
              <a:t>žvaigždėlapia</a:t>
            </a:r>
            <a:r>
              <a:rPr lang="lt-LT" sz="3600" dirty="0">
                <a:latin typeface="Times New Roman" panose="02020603050405020304" pitchFamily="18" charset="0"/>
                <a:cs typeface="Times New Roman" panose="02020603050405020304" pitchFamily="18" charset="0"/>
              </a:rPr>
              <a:t>i</a:t>
            </a:r>
            <a:r>
              <a:rPr lang="lt-LT" dirty="0">
                <a:latin typeface="Times New Roman" panose="02020603050405020304" pitchFamily="18" charset="0"/>
                <a:cs typeface="Times New Roman" panose="02020603050405020304" pitchFamily="18" charset="0"/>
              </a:rPr>
              <a:t>, tai dangaus srities ar visos dangaus hemisferos planas su dangaus pusiaujinėmis koordinatėmis. Jame pavaizduotos ten esančios žvaigždės, jų spiečiai, ūkai, galaktikos bei kiti dangaus objektai. Žvaigždėlapiuose žvaigždės gali būti pa­vaizduotos iki skirtingo ribinio ryškio</a:t>
            </a:r>
          </a:p>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0884" y="1355734"/>
            <a:ext cx="5279131" cy="5227205"/>
          </a:xfrm>
          <a:prstGeom prst="rect">
            <a:avLst/>
          </a:prstGeom>
        </p:spPr>
      </p:pic>
    </p:spTree>
    <p:extLst>
      <p:ext uri="{BB962C8B-B14F-4D97-AF65-F5344CB8AC3E}">
        <p14:creationId xmlns:p14="http://schemas.microsoft.com/office/powerpoint/2010/main" val="4624803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90C2A27-4B08-41CA-86E2-C864C11E7471}"/>
              </a:ext>
            </a:extLst>
          </p:cNvPr>
          <p:cNvSpPr>
            <a:spLocks noGrp="1"/>
          </p:cNvSpPr>
          <p:nvPr>
            <p:ph type="title"/>
          </p:nvPr>
        </p:nvSpPr>
        <p:spPr>
          <a:xfrm>
            <a:off x="838200" y="135803"/>
            <a:ext cx="10515600" cy="1140736"/>
          </a:xfrm>
        </p:spPr>
        <p:txBody>
          <a:bodyPr>
            <a:normAutofit fontScale="90000"/>
          </a:bodyPr>
          <a:lstStyle/>
          <a:p>
            <a:pPr algn="ctr"/>
            <a:r>
              <a:rPr lang="lt-LT" b="1" dirty="0">
                <a:latin typeface="Times New Roman" panose="02020603050405020304" pitchFamily="18" charset="0"/>
                <a:cs typeface="Times New Roman" panose="02020603050405020304" pitchFamily="18" charset="0"/>
              </a:rPr>
              <a:t>KAIP STEBĖTI ŽVAIGŽDES IR ATPAŽINTI ŽVAIGŽDYNUS</a:t>
            </a:r>
          </a:p>
        </p:txBody>
      </p:sp>
      <p:sp>
        <p:nvSpPr>
          <p:cNvPr id="3" name="Turinio vietos rezervavimo ženklas 2">
            <a:extLst>
              <a:ext uri="{FF2B5EF4-FFF2-40B4-BE49-F238E27FC236}">
                <a16:creationId xmlns:a16="http://schemas.microsoft.com/office/drawing/2014/main" id="{5420FDDF-0C2D-41A7-AB7C-51243AF3A52D}"/>
              </a:ext>
            </a:extLst>
          </p:cNvPr>
          <p:cNvSpPr>
            <a:spLocks noGrp="1"/>
          </p:cNvSpPr>
          <p:nvPr>
            <p:ph sz="half" idx="1"/>
          </p:nvPr>
        </p:nvSpPr>
        <p:spPr>
          <a:xfrm>
            <a:off x="838200" y="1457608"/>
            <a:ext cx="5598814" cy="5106154"/>
          </a:xfrm>
        </p:spPr>
        <p:txBody>
          <a:bodyPr>
            <a:normAutofit fontScale="92500" lnSpcReduction="20000"/>
          </a:bodyPr>
          <a:lstStyle/>
          <a:p>
            <a:pPr marL="0" indent="0" algn="just">
              <a:lnSpc>
                <a:spcPct val="150000"/>
              </a:lnSpc>
              <a:buNone/>
            </a:pPr>
            <a:r>
              <a:rPr lang="lt-LT" dirty="0">
                <a:latin typeface="Times New Roman" panose="02020603050405020304" pitchFamily="18" charset="0"/>
                <a:cs typeface="Times New Roman" panose="02020603050405020304" pitchFamily="18" charset="0"/>
              </a:rPr>
              <a:t>Pirmajam susipažinimui su žvaigždėtuoju dangumi reikės giedros žvaigždėtos nakties ir žvaigždėlapio.</a:t>
            </a:r>
          </a:p>
          <a:p>
            <a:pPr marL="0" indent="0" algn="just">
              <a:lnSpc>
                <a:spcPct val="150000"/>
              </a:lnSpc>
              <a:buNone/>
            </a:pPr>
            <a:r>
              <a:rPr lang="lt-LT" dirty="0">
                <a:latin typeface="Times New Roman" panose="02020603050405020304" pitchFamily="18" charset="0"/>
                <a:cs typeface="Times New Roman" panose="02020603050405020304" pitchFamily="18" charset="0"/>
              </a:rPr>
              <a:t>Pradinė pažintis su dangaus lobiais prasideda nuo žvaigždynų raštų pažinimo. Nekintamos ryškiausių žvaigždynų figūros yra geriausias orientyras danguje tolimesniems stebėjimams.</a:t>
            </a:r>
          </a:p>
        </p:txBody>
      </p:sp>
      <p:pic>
        <p:nvPicPr>
          <p:cNvPr id="5" name="Turinio vietos rezervavimo ženklas 4">
            <a:extLst>
              <a:ext uri="{FF2B5EF4-FFF2-40B4-BE49-F238E27FC236}">
                <a16:creationId xmlns:a16="http://schemas.microsoft.com/office/drawing/2014/main" id="{58B5C56B-1806-4C1A-A80D-A08AD027E4E9}"/>
              </a:ext>
            </a:extLst>
          </p:cNvPr>
          <p:cNvPicPr>
            <a:picLocks noGrp="1" noChangeAspect="1"/>
          </p:cNvPicPr>
          <p:nvPr>
            <p:ph sz="half" idx="2"/>
          </p:nvPr>
        </p:nvPicPr>
        <p:blipFill>
          <a:blip r:embed="rId2"/>
          <a:stretch>
            <a:fillRect/>
          </a:stretch>
        </p:blipFill>
        <p:spPr>
          <a:xfrm>
            <a:off x="6750667" y="1391058"/>
            <a:ext cx="4603133" cy="4351338"/>
          </a:xfrm>
          <a:prstGeom prst="rect">
            <a:avLst/>
          </a:prstGeom>
        </p:spPr>
      </p:pic>
      <p:sp>
        <p:nvSpPr>
          <p:cNvPr id="6" name="TextBox 5">
            <a:extLst>
              <a:ext uri="{FF2B5EF4-FFF2-40B4-BE49-F238E27FC236}">
                <a16:creationId xmlns:a16="http://schemas.microsoft.com/office/drawing/2014/main" id="{01CA5A59-FBAE-45D6-91AE-82927A1E2EA7}"/>
              </a:ext>
            </a:extLst>
          </p:cNvPr>
          <p:cNvSpPr txBox="1"/>
          <p:nvPr/>
        </p:nvSpPr>
        <p:spPr>
          <a:xfrm flipH="1">
            <a:off x="6835365" y="5856914"/>
            <a:ext cx="4518433" cy="369332"/>
          </a:xfrm>
          <a:prstGeom prst="rect">
            <a:avLst/>
          </a:prstGeom>
          <a:noFill/>
        </p:spPr>
        <p:txBody>
          <a:bodyPr wrap="square" rtlCol="0">
            <a:spAutoFit/>
          </a:bodyPr>
          <a:lstStyle/>
          <a:p>
            <a:r>
              <a:rPr lang="lt-LT" dirty="0"/>
              <a:t>Kaip surasti pagrindinius žvaigždynus</a:t>
            </a:r>
          </a:p>
        </p:txBody>
      </p:sp>
    </p:spTree>
    <p:extLst>
      <p:ext uri="{BB962C8B-B14F-4D97-AF65-F5344CB8AC3E}">
        <p14:creationId xmlns:p14="http://schemas.microsoft.com/office/powerpoint/2010/main" val="38982634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842BFBC-1B4A-4078-9B22-8EB6E40E7EA1}"/>
              </a:ext>
            </a:extLst>
          </p:cNvPr>
          <p:cNvSpPr>
            <a:spLocks noGrp="1"/>
          </p:cNvSpPr>
          <p:nvPr>
            <p:ph type="title"/>
          </p:nvPr>
        </p:nvSpPr>
        <p:spPr>
          <a:xfrm>
            <a:off x="838200" y="365125"/>
            <a:ext cx="10515600" cy="857093"/>
          </a:xfrm>
        </p:spPr>
        <p:txBody>
          <a:bodyPr/>
          <a:lstStyle/>
          <a:p>
            <a:pPr algn="ctr"/>
            <a:r>
              <a:rPr lang="lt-LT" b="1" dirty="0">
                <a:latin typeface="Times New Roman" panose="02020603050405020304" pitchFamily="18" charset="0"/>
                <a:cs typeface="Times New Roman" panose="02020603050405020304" pitchFamily="18" charset="0"/>
              </a:rPr>
              <a:t>ŠIAURINIAI ŽVAIGŽDYNAI</a:t>
            </a:r>
          </a:p>
        </p:txBody>
      </p:sp>
      <p:sp>
        <p:nvSpPr>
          <p:cNvPr id="3" name="Turinio vietos rezervavimo ženklas 2">
            <a:extLst>
              <a:ext uri="{FF2B5EF4-FFF2-40B4-BE49-F238E27FC236}">
                <a16:creationId xmlns:a16="http://schemas.microsoft.com/office/drawing/2014/main" id="{61ECF817-32E7-4115-A441-FEB773AF9259}"/>
              </a:ext>
            </a:extLst>
          </p:cNvPr>
          <p:cNvSpPr>
            <a:spLocks noGrp="1"/>
          </p:cNvSpPr>
          <p:nvPr>
            <p:ph sz="half" idx="1"/>
          </p:nvPr>
        </p:nvSpPr>
        <p:spPr>
          <a:xfrm>
            <a:off x="838199" y="1439501"/>
            <a:ext cx="6223503" cy="4737462"/>
          </a:xfrm>
        </p:spPr>
        <p:txBody>
          <a:bodyPr/>
          <a:lstStyle/>
          <a:p>
            <a:pPr marL="0" indent="0" algn="just">
              <a:lnSpc>
                <a:spcPct val="150000"/>
              </a:lnSpc>
              <a:buNone/>
            </a:pPr>
            <a:r>
              <a:rPr lang="lt-LT" dirty="0">
                <a:latin typeface="Times New Roman" panose="02020603050405020304" pitchFamily="18" charset="0"/>
                <a:cs typeface="Times New Roman" panose="02020603050405020304" pitchFamily="18" charset="0"/>
              </a:rPr>
              <a:t>Šiaurinę žvaigždę, kuri mūsų Šiaurės pusrutulyje visada yra virš horizonto. Ją galima lengvai surasti danguje pagal Didžiųjų Grįžulo ratų žvaigždyną, kurio septynios labiausiai pastebimos žvaigždės sudaro samčio figūrą</a:t>
            </a:r>
            <a:r>
              <a:rPr lang="lt-LT" dirty="0"/>
              <a:t>. </a:t>
            </a:r>
          </a:p>
        </p:txBody>
      </p:sp>
      <p:pic>
        <p:nvPicPr>
          <p:cNvPr id="5" name="Turinio vietos rezervavimo ženklas 4">
            <a:extLst>
              <a:ext uri="{FF2B5EF4-FFF2-40B4-BE49-F238E27FC236}">
                <a16:creationId xmlns:a16="http://schemas.microsoft.com/office/drawing/2014/main" id="{71208740-62FC-4921-9180-674715B049C9}"/>
              </a:ext>
            </a:extLst>
          </p:cNvPr>
          <p:cNvPicPr>
            <a:picLocks noGrp="1" noChangeAspect="1"/>
          </p:cNvPicPr>
          <p:nvPr>
            <p:ph sz="half" idx="2"/>
          </p:nvPr>
        </p:nvPicPr>
        <p:blipFill>
          <a:blip r:embed="rId2"/>
          <a:stretch>
            <a:fillRect/>
          </a:stretch>
        </p:blipFill>
        <p:spPr>
          <a:xfrm>
            <a:off x="7560586" y="1825625"/>
            <a:ext cx="2857500" cy="2857500"/>
          </a:xfrm>
          <a:prstGeom prst="rect">
            <a:avLst/>
          </a:prstGeom>
        </p:spPr>
      </p:pic>
      <p:sp>
        <p:nvSpPr>
          <p:cNvPr id="7" name="TextBox 6">
            <a:extLst>
              <a:ext uri="{FF2B5EF4-FFF2-40B4-BE49-F238E27FC236}">
                <a16:creationId xmlns:a16="http://schemas.microsoft.com/office/drawing/2014/main" id="{20C8990E-73D0-4705-B388-1099218539AA}"/>
              </a:ext>
            </a:extLst>
          </p:cNvPr>
          <p:cNvSpPr txBox="1"/>
          <p:nvPr/>
        </p:nvSpPr>
        <p:spPr>
          <a:xfrm>
            <a:off x="8015145" y="4683125"/>
            <a:ext cx="2079469" cy="369332"/>
          </a:xfrm>
          <a:prstGeom prst="rect">
            <a:avLst/>
          </a:prstGeom>
          <a:noFill/>
        </p:spPr>
        <p:txBody>
          <a:bodyPr wrap="square" rtlCol="0">
            <a:spAutoFit/>
          </a:bodyPr>
          <a:lstStyle/>
          <a:p>
            <a:r>
              <a:rPr lang="lt-LT" dirty="0"/>
              <a:t>Šiauriniai žvaigžynai</a:t>
            </a:r>
          </a:p>
        </p:txBody>
      </p:sp>
    </p:spTree>
    <p:extLst>
      <p:ext uri="{BB962C8B-B14F-4D97-AF65-F5344CB8AC3E}">
        <p14:creationId xmlns:p14="http://schemas.microsoft.com/office/powerpoint/2010/main" val="2773903497"/>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CF7AC12-BE76-4BB3-BD6B-A003ACC660AC}"/>
              </a:ext>
            </a:extLst>
          </p:cNvPr>
          <p:cNvSpPr>
            <a:spLocks noGrp="1"/>
          </p:cNvSpPr>
          <p:nvPr>
            <p:ph type="title"/>
          </p:nvPr>
        </p:nvSpPr>
        <p:spPr>
          <a:xfrm>
            <a:off x="838200" y="365126"/>
            <a:ext cx="10515600" cy="838986"/>
          </a:xfrm>
        </p:spPr>
        <p:txBody>
          <a:bodyPr/>
          <a:lstStyle/>
          <a:p>
            <a:pPr algn="ctr"/>
            <a:r>
              <a:rPr lang="lt-LT" b="1" dirty="0">
                <a:latin typeface="Times New Roman" panose="02020603050405020304" pitchFamily="18" charset="0"/>
                <a:cs typeface="Times New Roman" panose="02020603050405020304" pitchFamily="18" charset="0"/>
              </a:rPr>
              <a:t>ŽIEMOS DANGUS</a:t>
            </a:r>
          </a:p>
        </p:txBody>
      </p:sp>
      <p:sp>
        <p:nvSpPr>
          <p:cNvPr id="3" name="Turinio vietos rezervavimo ženklas 2">
            <a:extLst>
              <a:ext uri="{FF2B5EF4-FFF2-40B4-BE49-F238E27FC236}">
                <a16:creationId xmlns:a16="http://schemas.microsoft.com/office/drawing/2014/main" id="{7C4D9D22-C00C-441D-9E97-684C4C422374}"/>
              </a:ext>
            </a:extLst>
          </p:cNvPr>
          <p:cNvSpPr>
            <a:spLocks noGrp="1"/>
          </p:cNvSpPr>
          <p:nvPr>
            <p:ph sz="half" idx="1"/>
          </p:nvPr>
        </p:nvSpPr>
        <p:spPr>
          <a:xfrm>
            <a:off x="838200" y="1204112"/>
            <a:ext cx="6983994" cy="4972851"/>
          </a:xfrm>
        </p:spPr>
        <p:txBody>
          <a:bodyPr>
            <a:normAutofit fontScale="92500"/>
          </a:bodyPr>
          <a:lstStyle/>
          <a:p>
            <a:pPr marL="0" indent="0" algn="just">
              <a:lnSpc>
                <a:spcPct val="150000"/>
              </a:lnSpc>
              <a:buNone/>
            </a:pPr>
            <a:r>
              <a:rPr lang="lt-LT" dirty="0">
                <a:latin typeface="Times New Roman" panose="02020603050405020304" pitchFamily="18" charset="0"/>
                <a:cs typeface="Times New Roman" panose="02020603050405020304" pitchFamily="18" charset="0"/>
              </a:rPr>
              <a:t>Žiemos dangus yra pietinėje dangaus pusėje. Ten pamatysime žvaigždynus, kurie po keletos valandų nusileis už horizonto vakaruose, o rytuose jau tekės nauji žvaigždynai. Todėl įvairiomis nakties valandomis pietuose spindės vis kiti žvaigždynai. Tačiau net jeigu žvaigždėtąjį dangų stebėsime vis tą pačią valandą, bet skirtingais metų laikais, tai išvysime vis skirtingą laiką.</a:t>
            </a:r>
          </a:p>
        </p:txBody>
      </p:sp>
      <p:pic>
        <p:nvPicPr>
          <p:cNvPr id="5" name="Turinio vietos rezervavimo ženklas 4">
            <a:extLst>
              <a:ext uri="{FF2B5EF4-FFF2-40B4-BE49-F238E27FC236}">
                <a16:creationId xmlns:a16="http://schemas.microsoft.com/office/drawing/2014/main" id="{97D950EA-4EDD-43B5-AECB-6949ED00949F}"/>
              </a:ext>
            </a:extLst>
          </p:cNvPr>
          <p:cNvPicPr>
            <a:picLocks noGrp="1" noChangeAspect="1"/>
          </p:cNvPicPr>
          <p:nvPr>
            <p:ph sz="half" idx="2"/>
          </p:nvPr>
        </p:nvPicPr>
        <p:blipFill>
          <a:blip r:embed="rId2"/>
          <a:stretch>
            <a:fillRect/>
          </a:stretch>
        </p:blipFill>
        <p:spPr>
          <a:xfrm>
            <a:off x="8240650" y="1271305"/>
            <a:ext cx="2857500" cy="3914775"/>
          </a:xfrm>
          <a:prstGeom prst="rect">
            <a:avLst/>
          </a:prstGeom>
        </p:spPr>
      </p:pic>
      <p:sp>
        <p:nvSpPr>
          <p:cNvPr id="6" name="TextBox 5">
            <a:extLst>
              <a:ext uri="{FF2B5EF4-FFF2-40B4-BE49-F238E27FC236}">
                <a16:creationId xmlns:a16="http://schemas.microsoft.com/office/drawing/2014/main" id="{EF4F9AE9-3785-4E3B-A7A7-6CE897B0F02F}"/>
              </a:ext>
            </a:extLst>
          </p:cNvPr>
          <p:cNvSpPr txBox="1"/>
          <p:nvPr/>
        </p:nvSpPr>
        <p:spPr>
          <a:xfrm>
            <a:off x="8736142" y="5217363"/>
            <a:ext cx="2155177" cy="369332"/>
          </a:xfrm>
          <a:prstGeom prst="rect">
            <a:avLst/>
          </a:prstGeom>
          <a:noFill/>
        </p:spPr>
        <p:txBody>
          <a:bodyPr wrap="square" rtlCol="0">
            <a:spAutoFit/>
          </a:bodyPr>
          <a:lstStyle/>
          <a:p>
            <a:r>
              <a:rPr lang="lt-LT"/>
              <a:t>Žiemos žvaigždynai</a:t>
            </a:r>
            <a:endParaRPr lang="lt-LT" dirty="0"/>
          </a:p>
        </p:txBody>
      </p:sp>
    </p:spTree>
    <p:extLst>
      <p:ext uri="{BB962C8B-B14F-4D97-AF65-F5344CB8AC3E}">
        <p14:creationId xmlns:p14="http://schemas.microsoft.com/office/powerpoint/2010/main" val="270117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5761423-4A65-4C1F-95A5-AD4B031B0EAC}"/>
              </a:ext>
            </a:extLst>
          </p:cNvPr>
          <p:cNvSpPr>
            <a:spLocks noGrp="1"/>
          </p:cNvSpPr>
          <p:nvPr>
            <p:ph type="title"/>
          </p:nvPr>
        </p:nvSpPr>
        <p:spPr>
          <a:xfrm>
            <a:off x="838200" y="365125"/>
            <a:ext cx="10515600" cy="793719"/>
          </a:xfrm>
        </p:spPr>
        <p:txBody>
          <a:bodyPr/>
          <a:lstStyle/>
          <a:p>
            <a:pPr algn="ctr"/>
            <a:r>
              <a:rPr lang="lt-LT" b="1" dirty="0">
                <a:latin typeface="Times New Roman" panose="02020603050405020304" pitchFamily="18" charset="0"/>
                <a:cs typeface="Times New Roman" panose="02020603050405020304" pitchFamily="18" charset="0"/>
              </a:rPr>
              <a:t>PAVASARIO ŽVAIGŽDYNAI</a:t>
            </a:r>
          </a:p>
        </p:txBody>
      </p:sp>
      <p:sp>
        <p:nvSpPr>
          <p:cNvPr id="3" name="Turinio vietos rezervavimo ženklas 2">
            <a:extLst>
              <a:ext uri="{FF2B5EF4-FFF2-40B4-BE49-F238E27FC236}">
                <a16:creationId xmlns:a16="http://schemas.microsoft.com/office/drawing/2014/main" id="{B3C471F8-A78E-4C59-B41E-6BAFE36C5E1E}"/>
              </a:ext>
            </a:extLst>
          </p:cNvPr>
          <p:cNvSpPr>
            <a:spLocks noGrp="1"/>
          </p:cNvSpPr>
          <p:nvPr>
            <p:ph sz="half" idx="1"/>
          </p:nvPr>
        </p:nvSpPr>
        <p:spPr>
          <a:xfrm>
            <a:off x="838199" y="1303699"/>
            <a:ext cx="6793872" cy="4873264"/>
          </a:xfrm>
        </p:spPr>
        <p:txBody>
          <a:bodyPr>
            <a:normAutofit fontScale="92500"/>
          </a:bodyPr>
          <a:lstStyle/>
          <a:p>
            <a:pPr marL="0" indent="0" algn="just">
              <a:lnSpc>
                <a:spcPct val="150000"/>
              </a:lnSpc>
              <a:buNone/>
            </a:pPr>
            <a:r>
              <a:rPr lang="lt-LT" dirty="0"/>
              <a:t>Pavasarį pietinėje dangaus pusėje matomas Liūto žvaigždynas (pietuose jis spindi kovo vidurnaktį), kuriame pastebima netaisyklingo, panašaus į lygintuvą, keturkampio figūra. Jį aptiksime žvelgdami į dangų nuo Šiaurinės pro D. Grįžulo ratų vežimo kraštą. Ryškiausia Liūto žvaigždė vadinama </a:t>
            </a:r>
            <a:r>
              <a:rPr lang="lt-LT" dirty="0" err="1"/>
              <a:t>Regulu</a:t>
            </a:r>
            <a:r>
              <a:rPr lang="lt-LT" dirty="0"/>
              <a:t>. Žemiau </a:t>
            </a:r>
            <a:r>
              <a:rPr lang="lt-LT" dirty="0" err="1"/>
              <a:t>Regulo</a:t>
            </a:r>
            <a:r>
              <a:rPr lang="lt-LT" dirty="0"/>
              <a:t> spindi gana sudėtingų kontūrų Mergelės žvaigždynas.</a:t>
            </a:r>
          </a:p>
        </p:txBody>
      </p:sp>
      <p:pic>
        <p:nvPicPr>
          <p:cNvPr id="5" name="Turinio vietos rezervavimo ženklas 4">
            <a:extLst>
              <a:ext uri="{FF2B5EF4-FFF2-40B4-BE49-F238E27FC236}">
                <a16:creationId xmlns:a16="http://schemas.microsoft.com/office/drawing/2014/main" id="{BBE3DD3E-7890-4C25-A17A-150A81157AF6}"/>
              </a:ext>
            </a:extLst>
          </p:cNvPr>
          <p:cNvPicPr>
            <a:picLocks noGrp="1" noChangeAspect="1"/>
          </p:cNvPicPr>
          <p:nvPr>
            <p:ph sz="half" idx="2"/>
          </p:nvPr>
        </p:nvPicPr>
        <p:blipFill>
          <a:blip r:embed="rId2"/>
          <a:stretch>
            <a:fillRect/>
          </a:stretch>
        </p:blipFill>
        <p:spPr>
          <a:xfrm>
            <a:off x="8385866" y="1590494"/>
            <a:ext cx="2857500" cy="3286125"/>
          </a:xfrm>
          <a:prstGeom prst="rect">
            <a:avLst/>
          </a:prstGeom>
        </p:spPr>
      </p:pic>
      <p:sp>
        <p:nvSpPr>
          <p:cNvPr id="6" name="TextBox 5">
            <a:extLst>
              <a:ext uri="{FF2B5EF4-FFF2-40B4-BE49-F238E27FC236}">
                <a16:creationId xmlns:a16="http://schemas.microsoft.com/office/drawing/2014/main" id="{C32DD38A-6826-4C12-9930-9C75001A8E0F}"/>
              </a:ext>
            </a:extLst>
          </p:cNvPr>
          <p:cNvSpPr txBox="1"/>
          <p:nvPr/>
        </p:nvSpPr>
        <p:spPr>
          <a:xfrm>
            <a:off x="8750833" y="4876619"/>
            <a:ext cx="2267233" cy="369332"/>
          </a:xfrm>
          <a:prstGeom prst="rect">
            <a:avLst/>
          </a:prstGeom>
          <a:noFill/>
        </p:spPr>
        <p:txBody>
          <a:bodyPr wrap="square" rtlCol="0">
            <a:spAutoFit/>
          </a:bodyPr>
          <a:lstStyle/>
          <a:p>
            <a:r>
              <a:rPr lang="lt-LT"/>
              <a:t>Pavasario žvaigždynai</a:t>
            </a:r>
            <a:endParaRPr lang="lt-LT" dirty="0"/>
          </a:p>
        </p:txBody>
      </p:sp>
    </p:spTree>
    <p:extLst>
      <p:ext uri="{BB962C8B-B14F-4D97-AF65-F5344CB8AC3E}">
        <p14:creationId xmlns:p14="http://schemas.microsoft.com/office/powerpoint/2010/main" val="27731513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7140D8D-3DF9-4427-B1F9-42F18D66A22C}"/>
              </a:ext>
            </a:extLst>
          </p:cNvPr>
          <p:cNvSpPr>
            <a:spLocks noGrp="1"/>
          </p:cNvSpPr>
          <p:nvPr>
            <p:ph type="title"/>
          </p:nvPr>
        </p:nvSpPr>
        <p:spPr>
          <a:xfrm>
            <a:off x="838200" y="365126"/>
            <a:ext cx="10515600" cy="739397"/>
          </a:xfrm>
        </p:spPr>
        <p:txBody>
          <a:bodyPr/>
          <a:lstStyle/>
          <a:p>
            <a:r>
              <a:rPr lang="lt-LT" b="1" dirty="0">
                <a:latin typeface="Times New Roman" panose="02020603050405020304" pitchFamily="18" charset="0"/>
                <a:cs typeface="Times New Roman" panose="02020603050405020304" pitchFamily="18" charset="0"/>
              </a:rPr>
              <a:t>ŽVAIGŽDYNŲ STEBĖJIMAS VASARĄ</a:t>
            </a:r>
          </a:p>
        </p:txBody>
      </p:sp>
      <p:sp>
        <p:nvSpPr>
          <p:cNvPr id="3" name="Turinio vietos rezervavimo ženklas 2">
            <a:extLst>
              <a:ext uri="{FF2B5EF4-FFF2-40B4-BE49-F238E27FC236}">
                <a16:creationId xmlns:a16="http://schemas.microsoft.com/office/drawing/2014/main" id="{944257C1-4602-41AF-A04C-4D74630AA96C}"/>
              </a:ext>
            </a:extLst>
          </p:cNvPr>
          <p:cNvSpPr>
            <a:spLocks noGrp="1"/>
          </p:cNvSpPr>
          <p:nvPr>
            <p:ph sz="half" idx="1"/>
          </p:nvPr>
        </p:nvSpPr>
        <p:spPr>
          <a:xfrm>
            <a:off x="838199" y="1312752"/>
            <a:ext cx="6857247" cy="5180122"/>
          </a:xfrm>
        </p:spPr>
        <p:txBody>
          <a:bodyPr>
            <a:normAutofit fontScale="85000" lnSpcReduction="10000"/>
          </a:bodyPr>
          <a:lstStyle/>
          <a:p>
            <a:pPr marL="0" indent="0" algn="just">
              <a:lnSpc>
                <a:spcPct val="150000"/>
              </a:lnSpc>
              <a:buNone/>
            </a:pPr>
            <a:r>
              <a:rPr lang="lt-LT" dirty="0">
                <a:latin typeface="Times New Roman" panose="02020603050405020304" pitchFamily="18" charset="0"/>
                <a:cs typeface="Times New Roman" panose="02020603050405020304" pitchFamily="18" charset="0"/>
              </a:rPr>
              <a:t>Artinantis vasarai, vakarais Liūtas jau matomas krypstąs į vakarus, o pietinėje dangaus dalyje spindi itin ryški rausva žvaigždė – Jaučiaganio žvaigždyno pažiba Arktūras. Šis žvaigždynas, primenantis didelį aitvarą, gegužės vidurnaktį kabo virš pietų taško. Jį labai lengva rasti akimis pratęsiant kreivę, nusitęsiančią nuo D. Grįžulo ratų „samčio koto“. Kairiau Jaučiaganio spindi nedidelis žvaigždžių lankelis – Šiaurės Vainiko žvaigždynas su ryškia žvaigžde – Gema.</a:t>
            </a:r>
          </a:p>
        </p:txBody>
      </p:sp>
      <p:pic>
        <p:nvPicPr>
          <p:cNvPr id="5" name="Turinio vietos rezervavimo ženklas 4">
            <a:extLst>
              <a:ext uri="{FF2B5EF4-FFF2-40B4-BE49-F238E27FC236}">
                <a16:creationId xmlns:a16="http://schemas.microsoft.com/office/drawing/2014/main" id="{4000D241-B8D9-4A25-ADA2-650DB2D0C897}"/>
              </a:ext>
            </a:extLst>
          </p:cNvPr>
          <p:cNvPicPr>
            <a:picLocks noGrp="1" noChangeAspect="1"/>
          </p:cNvPicPr>
          <p:nvPr>
            <p:ph sz="half" idx="2"/>
          </p:nvPr>
        </p:nvPicPr>
        <p:blipFill>
          <a:blip r:embed="rId2"/>
          <a:stretch>
            <a:fillRect/>
          </a:stretch>
        </p:blipFill>
        <p:spPr>
          <a:xfrm>
            <a:off x="8039477" y="1584357"/>
            <a:ext cx="3385996" cy="2453576"/>
          </a:xfrm>
          <a:prstGeom prst="rect">
            <a:avLst/>
          </a:prstGeom>
        </p:spPr>
      </p:pic>
      <p:sp>
        <p:nvSpPr>
          <p:cNvPr id="6" name="TextBox 5">
            <a:extLst>
              <a:ext uri="{FF2B5EF4-FFF2-40B4-BE49-F238E27FC236}">
                <a16:creationId xmlns:a16="http://schemas.microsoft.com/office/drawing/2014/main" id="{5689276D-FBC4-465F-860D-0863440814F2}"/>
              </a:ext>
            </a:extLst>
          </p:cNvPr>
          <p:cNvSpPr txBox="1"/>
          <p:nvPr/>
        </p:nvSpPr>
        <p:spPr>
          <a:xfrm>
            <a:off x="8763755" y="4037933"/>
            <a:ext cx="2245258" cy="369332"/>
          </a:xfrm>
          <a:prstGeom prst="rect">
            <a:avLst/>
          </a:prstGeom>
          <a:noFill/>
        </p:spPr>
        <p:txBody>
          <a:bodyPr wrap="square" rtlCol="0">
            <a:spAutoFit/>
          </a:bodyPr>
          <a:lstStyle/>
          <a:p>
            <a:r>
              <a:rPr lang="lt-LT"/>
              <a:t>Vasaros žvaigždynai</a:t>
            </a:r>
            <a:endParaRPr lang="lt-LT" dirty="0"/>
          </a:p>
        </p:txBody>
      </p:sp>
    </p:spTree>
    <p:extLst>
      <p:ext uri="{BB962C8B-B14F-4D97-AF65-F5344CB8AC3E}">
        <p14:creationId xmlns:p14="http://schemas.microsoft.com/office/powerpoint/2010/main" val="1274554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39373C0-E474-4BD9-A16B-CE5ACCC8EA5F}"/>
              </a:ext>
            </a:extLst>
          </p:cNvPr>
          <p:cNvSpPr>
            <a:spLocks noGrp="1"/>
          </p:cNvSpPr>
          <p:nvPr>
            <p:ph type="title"/>
          </p:nvPr>
        </p:nvSpPr>
        <p:spPr>
          <a:xfrm>
            <a:off x="838200" y="365126"/>
            <a:ext cx="10515600" cy="703184"/>
          </a:xfrm>
        </p:spPr>
        <p:txBody>
          <a:bodyPr/>
          <a:lstStyle/>
          <a:p>
            <a:pPr algn="ctr"/>
            <a:r>
              <a:rPr lang="lt-LT" b="1" dirty="0">
                <a:latin typeface="Times New Roman" panose="02020603050405020304" pitchFamily="18" charset="0"/>
                <a:cs typeface="Times New Roman" panose="02020603050405020304" pitchFamily="18" charset="0"/>
              </a:rPr>
              <a:t>RUDENS NAKTIES ŽVAIGŽDYNAI</a:t>
            </a:r>
          </a:p>
        </p:txBody>
      </p:sp>
      <p:sp>
        <p:nvSpPr>
          <p:cNvPr id="3" name="Turinio vietos rezervavimo ženklas 2">
            <a:extLst>
              <a:ext uri="{FF2B5EF4-FFF2-40B4-BE49-F238E27FC236}">
                <a16:creationId xmlns:a16="http://schemas.microsoft.com/office/drawing/2014/main" id="{754B9261-FC71-4E93-838E-50D9E5C1F834}"/>
              </a:ext>
            </a:extLst>
          </p:cNvPr>
          <p:cNvSpPr>
            <a:spLocks noGrp="1"/>
          </p:cNvSpPr>
          <p:nvPr>
            <p:ph sz="half" idx="1"/>
          </p:nvPr>
        </p:nvSpPr>
        <p:spPr>
          <a:xfrm>
            <a:off x="838199" y="1294646"/>
            <a:ext cx="7481936" cy="4882317"/>
          </a:xfrm>
        </p:spPr>
        <p:txBody>
          <a:bodyPr>
            <a:normAutofit fontScale="92500"/>
          </a:bodyPr>
          <a:lstStyle/>
          <a:p>
            <a:pPr marL="0" indent="0" algn="just">
              <a:lnSpc>
                <a:spcPct val="150000"/>
              </a:lnSpc>
              <a:buNone/>
            </a:pPr>
            <a:r>
              <a:rPr lang="lt-LT" dirty="0">
                <a:latin typeface="Times New Roman" panose="02020603050405020304" pitchFamily="18" charset="0"/>
                <a:cs typeface="Times New Roman" panose="02020603050405020304" pitchFamily="18" charset="0"/>
              </a:rPr>
              <a:t>Pietinę žvaigždėtojo dangaus pusę rudenį užima vienoje linijoje ir beveik vienodais atstumais išsidėsčiusios Andromedos žvaigždyno žvaigždės. Andromedos žvaigždė Alferacas, kartu su trimis Pegaso žvaigždyno žvaigždėmis sudaro milžinišką keturkampį. Iš kitos (rytinės) Andromedos pusės savo žvaigždžių grandine mirga Persėjo žvaigždynas. Ryški Persėjo alfa lyg ir sudaro Andromedos tęsinį.</a:t>
            </a:r>
          </a:p>
        </p:txBody>
      </p:sp>
      <p:pic>
        <p:nvPicPr>
          <p:cNvPr id="5" name="Turinio vietos rezervavimo ženklas 4">
            <a:extLst>
              <a:ext uri="{FF2B5EF4-FFF2-40B4-BE49-F238E27FC236}">
                <a16:creationId xmlns:a16="http://schemas.microsoft.com/office/drawing/2014/main" id="{1C1D5B68-5297-4AF0-9559-D2DE2F12CC48}"/>
              </a:ext>
            </a:extLst>
          </p:cNvPr>
          <p:cNvPicPr>
            <a:picLocks noGrp="1" noChangeAspect="1"/>
          </p:cNvPicPr>
          <p:nvPr>
            <p:ph sz="half" idx="2"/>
          </p:nvPr>
        </p:nvPicPr>
        <p:blipFill>
          <a:blip r:embed="rId2"/>
          <a:stretch>
            <a:fillRect/>
          </a:stretch>
        </p:blipFill>
        <p:spPr>
          <a:xfrm>
            <a:off x="8485203" y="1592114"/>
            <a:ext cx="2938527" cy="2609314"/>
          </a:xfrm>
          <a:prstGeom prst="rect">
            <a:avLst/>
          </a:prstGeom>
        </p:spPr>
      </p:pic>
      <p:sp>
        <p:nvSpPr>
          <p:cNvPr id="7" name="TextBox 6">
            <a:extLst>
              <a:ext uri="{FF2B5EF4-FFF2-40B4-BE49-F238E27FC236}">
                <a16:creationId xmlns:a16="http://schemas.microsoft.com/office/drawing/2014/main" id="{FDCE7C46-5222-44BB-9398-E38533CD92FB}"/>
              </a:ext>
            </a:extLst>
          </p:cNvPr>
          <p:cNvSpPr txBox="1"/>
          <p:nvPr/>
        </p:nvSpPr>
        <p:spPr>
          <a:xfrm>
            <a:off x="8619655" y="4201428"/>
            <a:ext cx="2734145" cy="307777"/>
          </a:xfrm>
          <a:prstGeom prst="rect">
            <a:avLst/>
          </a:prstGeom>
          <a:noFill/>
        </p:spPr>
        <p:txBody>
          <a:bodyPr wrap="square" rtlCol="0">
            <a:spAutoFit/>
          </a:bodyPr>
          <a:lstStyle/>
          <a:p>
            <a:r>
              <a:rPr lang="lt-LT" sz="1400" dirty="0">
                <a:latin typeface="Times New Roman" panose="02020603050405020304" pitchFamily="18" charset="0"/>
                <a:cs typeface="Times New Roman" panose="02020603050405020304" pitchFamily="18" charset="0"/>
              </a:rPr>
              <a:t>Andromedos žvaigždyno žvaigždės</a:t>
            </a:r>
          </a:p>
        </p:txBody>
      </p:sp>
    </p:spTree>
    <p:extLst>
      <p:ext uri="{BB962C8B-B14F-4D97-AF65-F5344CB8AC3E}">
        <p14:creationId xmlns:p14="http://schemas.microsoft.com/office/powerpoint/2010/main" val="32931709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07963" y="239152"/>
            <a:ext cx="11437034" cy="731520"/>
          </a:xfrm>
        </p:spPr>
        <p:txBody>
          <a:bodyPr/>
          <a:lstStyle/>
          <a:p>
            <a:r>
              <a:rPr lang="pt-BR" b="1" dirty="0">
                <a:latin typeface="Times New Roman" panose="02020603050405020304" pitchFamily="18" charset="0"/>
                <a:cs typeface="Times New Roman" panose="02020603050405020304" pitchFamily="18" charset="0"/>
              </a:rPr>
              <a:t>Krintančios žvaigždės – legendos ir prietarai </a:t>
            </a:r>
            <a:endParaRPr lang="lt-LT"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sz="half" idx="1"/>
          </p:nvPr>
        </p:nvSpPr>
        <p:spPr>
          <a:xfrm>
            <a:off x="407963" y="1167618"/>
            <a:ext cx="7061982" cy="5289453"/>
          </a:xfrm>
        </p:spPr>
        <p:txBody>
          <a:bodyPr>
            <a:normAutofit fontScale="85000" lnSpcReduction="10000"/>
          </a:bodyPr>
          <a:lstStyle/>
          <a:p>
            <a:pPr algn="just">
              <a:lnSpc>
                <a:spcPct val="150000"/>
              </a:lnSpc>
            </a:pPr>
            <a:r>
              <a:rPr lang="lt-LT" dirty="0">
                <a:latin typeface="Times New Roman" panose="02020603050405020304" pitchFamily="18" charset="0"/>
                <a:cs typeface="Times New Roman" panose="02020603050405020304" pitchFamily="18" charset="0"/>
              </a:rPr>
              <a:t>Tai – vadinamieji meteorai, kosminėje erdvėje skriejančios nedidelės dulkelės, dalelės. Jos kartais būna ir didesnės, bet dažniausiai jų dydis siekia nuo aguonos grūdo iki riešuto.</a:t>
            </a:r>
          </a:p>
          <a:p>
            <a:pPr algn="just">
              <a:lnSpc>
                <a:spcPct val="150000"/>
              </a:lnSpc>
            </a:pPr>
            <a:r>
              <a:rPr lang="lt-LT" dirty="0">
                <a:latin typeface="Times New Roman" panose="02020603050405020304" pitchFamily="18" charset="0"/>
                <a:cs typeface="Times New Roman" panose="02020603050405020304" pitchFamily="18" charset="0"/>
              </a:rPr>
              <a:t>Perseidų meteorų lietų arba liaudiškai vadinamas krintančias žvaigždes geriausiai stebėti, kai saulė nusileidžia už horizonto, o dangus būna giedras, be debesėlio.</a:t>
            </a:r>
          </a:p>
          <a:p>
            <a:pPr algn="just">
              <a:lnSpc>
                <a:spcPct val="150000"/>
              </a:lnSpc>
            </a:pPr>
            <a:r>
              <a:rPr lang="lt-LT" dirty="0">
                <a:latin typeface="Times New Roman" panose="02020603050405020304" pitchFamily="18" charset="0"/>
                <a:cs typeface="Times New Roman" panose="02020603050405020304" pitchFamily="18" charset="0"/>
              </a:rPr>
              <a:t>Krentančią žvaigždę pamato tik patys kantriausieji. </a:t>
            </a:r>
          </a:p>
        </p:txBody>
      </p:sp>
      <p:pic>
        <p:nvPicPr>
          <p:cNvPr id="5" name="Turinio vietos rezervavimo ženklas 4"/>
          <p:cNvPicPr>
            <a:picLocks noGrp="1" noChangeAspect="1"/>
          </p:cNvPicPr>
          <p:nvPr>
            <p:ph sz="half" idx="2"/>
          </p:nvPr>
        </p:nvPicPr>
        <p:blipFill>
          <a:blip r:embed="rId2"/>
          <a:stretch>
            <a:fillRect/>
          </a:stretch>
        </p:blipFill>
        <p:spPr>
          <a:xfrm>
            <a:off x="7695027" y="1167618"/>
            <a:ext cx="4149969" cy="5009345"/>
          </a:xfrm>
          <a:prstGeom prst="rect">
            <a:avLst/>
          </a:prstGeom>
        </p:spPr>
      </p:pic>
    </p:spTree>
    <p:extLst>
      <p:ext uri="{BB962C8B-B14F-4D97-AF65-F5344CB8AC3E}">
        <p14:creationId xmlns:p14="http://schemas.microsoft.com/office/powerpoint/2010/main" val="2750982023"/>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50B8D2-05BC-42BD-A7B8-05117EC7F09E}"/>
              </a:ext>
            </a:extLst>
          </p:cNvPr>
          <p:cNvSpPr>
            <a:spLocks noGrp="1"/>
          </p:cNvSpPr>
          <p:nvPr>
            <p:ph type="title"/>
          </p:nvPr>
        </p:nvSpPr>
        <p:spPr>
          <a:xfrm>
            <a:off x="838200" y="365125"/>
            <a:ext cx="10515600" cy="1043797"/>
          </a:xfrm>
        </p:spPr>
        <p:txBody>
          <a:bodyPr>
            <a:normAutofit fontScale="90000"/>
          </a:bodyPr>
          <a:lstStyle/>
          <a:p>
            <a:r>
              <a:rPr lang="pt-BR" b="1" dirty="0">
                <a:latin typeface="Times New Roman" panose="02020603050405020304" pitchFamily="18" charset="0"/>
                <a:cs typeface="Times New Roman" panose="02020603050405020304" pitchFamily="18" charset="0"/>
              </a:rPr>
              <a:t>Krintančios žvaigždės – legendos ir prietarai </a:t>
            </a:r>
            <a:endParaRPr lang="lt-LT" b="1"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D081D03F-D744-4F23-800F-3CE0E6B8B8F6}"/>
              </a:ext>
            </a:extLst>
          </p:cNvPr>
          <p:cNvSpPr>
            <a:spLocks noGrp="1"/>
          </p:cNvSpPr>
          <p:nvPr>
            <p:ph sz="half" idx="1"/>
          </p:nvPr>
        </p:nvSpPr>
        <p:spPr/>
        <p:txBody>
          <a:bodyPr>
            <a:normAutofit fontScale="85000" lnSpcReduction="10000"/>
          </a:bodyPr>
          <a:lstStyle/>
          <a:p>
            <a:pPr marL="0" marR="0" lvl="0" indent="0" algn="just" defTabSz="914400" rtl="0" eaLnBrk="1" fontAlgn="auto" latinLnBrk="0" hangingPunct="1">
              <a:lnSpc>
                <a:spcPct val="150000"/>
              </a:lnSpc>
              <a:spcBef>
                <a:spcPts val="1000"/>
              </a:spcBef>
              <a:spcAft>
                <a:spcPts val="0"/>
              </a:spcAft>
              <a:buClrTx/>
              <a:buSzTx/>
              <a:buNone/>
              <a:tabLst/>
              <a:defRPr/>
            </a:pPr>
            <a:r>
              <a:rPr kumimoji="0" lang="lt-LT" sz="2800" b="0"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Daugelyje kultūrų manoma, kad žvaigždės – tai mirusiųjų sielos. Todėl pamatyti krentančią žvaigždę, tai tolygu pamatyti sielos grįžimą į Žemę. Siela, nusileidusi į Žemę, atgimsta kaip kūdikis kokioje nors šeimoje. Taip pat yra tikima, kad mirus žmogui danguje įsižiebia nauja žvaigždė.</a:t>
            </a:r>
          </a:p>
          <a:p>
            <a:endParaRPr lang="lt-LT" dirty="0"/>
          </a:p>
        </p:txBody>
      </p:sp>
      <p:pic>
        <p:nvPicPr>
          <p:cNvPr id="6" name="Turinio vietos rezervavimo ženklas 5">
            <a:extLst>
              <a:ext uri="{FF2B5EF4-FFF2-40B4-BE49-F238E27FC236}">
                <a16:creationId xmlns:a16="http://schemas.microsoft.com/office/drawing/2014/main" id="{7866FEF0-A1A4-4EB5-A2A4-8E5F0409C7A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77474" y="1825625"/>
            <a:ext cx="5181600" cy="4164628"/>
          </a:xfrm>
        </p:spPr>
      </p:pic>
    </p:spTree>
    <p:extLst>
      <p:ext uri="{BB962C8B-B14F-4D97-AF65-F5344CB8AC3E}">
        <p14:creationId xmlns:p14="http://schemas.microsoft.com/office/powerpoint/2010/main" val="2893350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0690642-3239-41A8-B013-D4135CE2836A}"/>
              </a:ext>
            </a:extLst>
          </p:cNvPr>
          <p:cNvSpPr>
            <a:spLocks noGrp="1"/>
          </p:cNvSpPr>
          <p:nvPr>
            <p:ph type="title"/>
          </p:nvPr>
        </p:nvSpPr>
        <p:spPr>
          <a:xfrm>
            <a:off x="838200" y="365125"/>
            <a:ext cx="10515600" cy="893307"/>
          </a:xfrm>
        </p:spPr>
        <p:txBody>
          <a:bodyPr/>
          <a:lstStyle/>
          <a:p>
            <a:pPr algn="ctr"/>
            <a:r>
              <a:rPr lang="lt-LT" b="1" dirty="0">
                <a:latin typeface="Times New Roman" panose="02020603050405020304" pitchFamily="18" charset="0"/>
                <a:cs typeface="Times New Roman" panose="02020603050405020304" pitchFamily="18" charset="0"/>
              </a:rPr>
              <a:t>TESTAS</a:t>
            </a:r>
          </a:p>
        </p:txBody>
      </p:sp>
      <p:sp>
        <p:nvSpPr>
          <p:cNvPr id="3" name="Turinio vietos rezervavimo ženklas 2">
            <a:extLst>
              <a:ext uri="{FF2B5EF4-FFF2-40B4-BE49-F238E27FC236}">
                <a16:creationId xmlns:a16="http://schemas.microsoft.com/office/drawing/2014/main" id="{AC279F28-F13A-44A8-9BC1-869A11468CF9}"/>
              </a:ext>
            </a:extLst>
          </p:cNvPr>
          <p:cNvSpPr>
            <a:spLocks noGrp="1"/>
          </p:cNvSpPr>
          <p:nvPr>
            <p:ph sz="half" idx="1"/>
          </p:nvPr>
        </p:nvSpPr>
        <p:spPr>
          <a:xfrm>
            <a:off x="838200" y="1258432"/>
            <a:ext cx="5181600" cy="4918531"/>
          </a:xfrm>
        </p:spPr>
        <p:txBody>
          <a:bodyPr>
            <a:normAutofit fontScale="92500"/>
          </a:bodyPr>
          <a:lstStyle/>
          <a:p>
            <a:pPr marL="514350" indent="-514350">
              <a:buFont typeface="+mj-lt"/>
              <a:buAutoNum type="arabicPeriod"/>
            </a:pPr>
            <a:r>
              <a:rPr lang="lt-LT" b="1" dirty="0">
                <a:latin typeface="Times New Roman" panose="02020603050405020304" pitchFamily="18" charset="0"/>
                <a:cs typeface="Times New Roman" panose="02020603050405020304" pitchFamily="18" charset="0"/>
              </a:rPr>
              <a:t>Kas yra žvaigždynas?</a:t>
            </a:r>
          </a:p>
          <a:p>
            <a:pPr marL="0" indent="0">
              <a:buNone/>
            </a:pPr>
            <a:endParaRPr lang="lt-LT" b="1"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Grupė žvaigždžių,       tarpusavyje vizualiai susijusių tam tikra konfigūracija. </a:t>
            </a:r>
          </a:p>
          <a:p>
            <a:pPr marL="0" indent="0">
              <a:buNone/>
            </a:pPr>
            <a:endParaRPr lang="lt-LT"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Visi dangaus kūnai, kurie sudaro sistemą.</a:t>
            </a:r>
          </a:p>
          <a:p>
            <a:pPr marL="0" indent="0">
              <a:buNone/>
            </a:pPr>
            <a:endParaRPr lang="lt-LT"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Dangaus kūnai, kurie plika akimi matomi danguje kaip taškeliai.</a:t>
            </a:r>
          </a:p>
          <a:p>
            <a:pPr marL="514350" indent="-514350">
              <a:buFont typeface="+mj-lt"/>
              <a:buAutoNum type="alphaLcParenR"/>
            </a:pPr>
            <a:endParaRPr lang="lt-LT" dirty="0">
              <a:latin typeface="Times New Roman" panose="02020603050405020304" pitchFamily="18" charset="0"/>
              <a:cs typeface="Times New Roman" panose="02020603050405020304" pitchFamily="18" charset="0"/>
            </a:endParaRPr>
          </a:p>
          <a:p>
            <a:pPr marL="514350" indent="-514350">
              <a:buFont typeface="+mj-lt"/>
              <a:buAutoNum type="alphaLcParenR"/>
            </a:pPr>
            <a:endParaRPr lang="lt-LT" dirty="0">
              <a:latin typeface="Times New Roman" panose="02020603050405020304" pitchFamily="18" charset="0"/>
              <a:cs typeface="Times New Roman" panose="02020603050405020304" pitchFamily="18" charset="0"/>
            </a:endParaRPr>
          </a:p>
        </p:txBody>
      </p:sp>
      <p:sp>
        <p:nvSpPr>
          <p:cNvPr id="4" name="Turinio vietos rezervavimo ženklas 3">
            <a:extLst>
              <a:ext uri="{FF2B5EF4-FFF2-40B4-BE49-F238E27FC236}">
                <a16:creationId xmlns:a16="http://schemas.microsoft.com/office/drawing/2014/main" id="{ED7C37C3-46B1-4FFD-AA76-691465110E6B}"/>
              </a:ext>
            </a:extLst>
          </p:cNvPr>
          <p:cNvSpPr>
            <a:spLocks noGrp="1"/>
          </p:cNvSpPr>
          <p:nvPr>
            <p:ph sz="half" idx="2"/>
          </p:nvPr>
        </p:nvSpPr>
        <p:spPr>
          <a:xfrm>
            <a:off x="6172200" y="1258432"/>
            <a:ext cx="5181600" cy="4918531"/>
          </a:xfrm>
        </p:spPr>
        <p:txBody>
          <a:bodyPr>
            <a:normAutofit fontScale="92500"/>
          </a:bodyPr>
          <a:lstStyle/>
          <a:p>
            <a:pPr marL="0" indent="0">
              <a:buNone/>
            </a:pPr>
            <a:r>
              <a:rPr lang="lt-LT" dirty="0">
                <a:latin typeface="Times New Roman" panose="02020603050405020304" pitchFamily="18" charset="0"/>
                <a:cs typeface="Times New Roman" panose="02020603050405020304" pitchFamily="18" charset="0"/>
              </a:rPr>
              <a:t>2. </a:t>
            </a:r>
            <a:r>
              <a:rPr lang="lt-LT" b="1" dirty="0">
                <a:latin typeface="Times New Roman" panose="02020603050405020304" pitchFamily="18" charset="0"/>
                <a:cs typeface="Times New Roman" panose="02020603050405020304" pitchFamily="18" charset="0"/>
              </a:rPr>
              <a:t>Kas yra žvaigždė?</a:t>
            </a:r>
          </a:p>
          <a:p>
            <a:pPr marL="0" indent="0">
              <a:buNone/>
            </a:pPr>
            <a:endParaRPr lang="lt-LT" b="1"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Dangaus kūnai visoje žemės visatoje.</a:t>
            </a:r>
          </a:p>
          <a:p>
            <a:pPr marL="514350" indent="-514350">
              <a:buFont typeface="+mj-lt"/>
              <a:buAutoNum type="alphaLcParenR"/>
            </a:pPr>
            <a:endParaRPr lang="lt-LT"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Didelės masės šviečianti dujų sfera.</a:t>
            </a:r>
          </a:p>
          <a:p>
            <a:pPr marL="514350" indent="-514350">
              <a:buFont typeface="+mj-lt"/>
              <a:buAutoNum type="alphaLcParenR"/>
            </a:pPr>
            <a:endParaRPr lang="lt-LT"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Šviečiantys meteoritai visatoje.</a:t>
            </a:r>
          </a:p>
          <a:p>
            <a:pPr marL="0" indent="0">
              <a:buNone/>
            </a:pP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3461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1F4F925A-7483-447F-978D-4495EB98987B}"/>
              </a:ext>
            </a:extLst>
          </p:cNvPr>
          <p:cNvSpPr>
            <a:spLocks noGrp="1"/>
          </p:cNvSpPr>
          <p:nvPr>
            <p:ph sz="half" idx="1"/>
          </p:nvPr>
        </p:nvSpPr>
        <p:spPr>
          <a:xfrm>
            <a:off x="280657" y="588475"/>
            <a:ext cx="5739143" cy="5588488"/>
          </a:xfrm>
        </p:spPr>
        <p:txBody>
          <a:bodyPr/>
          <a:lstStyle/>
          <a:p>
            <a:pPr marL="514350" indent="-514350">
              <a:buAutoNum type="arabicPeriod" startAt="3"/>
            </a:pPr>
            <a:r>
              <a:rPr lang="lt-LT" b="1" dirty="0">
                <a:latin typeface="Times New Roman" panose="02020603050405020304" pitchFamily="18" charset="0"/>
                <a:cs typeface="Times New Roman" panose="02020603050405020304" pitchFamily="18" charset="0"/>
              </a:rPr>
              <a:t>Kaip susidaro žvaigždės?</a:t>
            </a: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Molekuliniuose debesyse, dideliuose tankesnės materijos tūriuose, daugiausia sudaryti iš vandenilio ir helio.</a:t>
            </a: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Molekuliniuose vakumuose, pripildytos ozono sluoksnio ir sunkiųjų metalų.</a:t>
            </a:r>
          </a:p>
          <a:p>
            <a:pPr marL="514350" indent="-514350">
              <a:buFont typeface="+mj-lt"/>
              <a:buAutoNum type="alphaLcParenR"/>
            </a:pPr>
            <a:endParaRPr lang="lt-LT"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dirty="0">
                <a:latin typeface="Times New Roman" panose="02020603050405020304" pitchFamily="18" charset="0"/>
                <a:cs typeface="Times New Roman" panose="02020603050405020304" pitchFamily="18" charset="0"/>
              </a:rPr>
              <a:t>Molekuliniuose dujų debesyse, kuriuose susikaupusios degiosios medžiagos ir tankios dujos.</a:t>
            </a:r>
          </a:p>
          <a:p>
            <a:pPr marL="514350" indent="-514350">
              <a:buAutoNum type="arabicPeriod" startAt="3"/>
            </a:pPr>
            <a:endParaRPr lang="lt-LT" dirty="0"/>
          </a:p>
        </p:txBody>
      </p:sp>
      <p:sp>
        <p:nvSpPr>
          <p:cNvPr id="4" name="Turinio vietos rezervavimo ženklas 3">
            <a:extLst>
              <a:ext uri="{FF2B5EF4-FFF2-40B4-BE49-F238E27FC236}">
                <a16:creationId xmlns:a16="http://schemas.microsoft.com/office/drawing/2014/main" id="{7B06F365-29FF-4B9C-AFA4-1F5EE61F7CDA}"/>
              </a:ext>
            </a:extLst>
          </p:cNvPr>
          <p:cNvSpPr>
            <a:spLocks noGrp="1"/>
          </p:cNvSpPr>
          <p:nvPr>
            <p:ph sz="half" idx="2"/>
          </p:nvPr>
        </p:nvSpPr>
        <p:spPr>
          <a:xfrm>
            <a:off x="6172200" y="588475"/>
            <a:ext cx="5181600" cy="5588488"/>
          </a:xfrm>
        </p:spPr>
        <p:txBody>
          <a:bodyPr/>
          <a:lstStyle/>
          <a:p>
            <a:pPr marL="0" indent="0">
              <a:buNone/>
            </a:pPr>
            <a:r>
              <a:rPr lang="lt-LT" b="1" dirty="0">
                <a:latin typeface="Times New Roman" panose="02020603050405020304" pitchFamily="18" charset="0"/>
                <a:cs typeface="Times New Roman" panose="02020603050405020304" pitchFamily="18" charset="0"/>
              </a:rPr>
              <a:t>4. Kuris žvaigždynas pagal plotą yra didžiausias?</a:t>
            </a:r>
          </a:p>
          <a:p>
            <a:pPr marL="514350" indent="-514350">
              <a:lnSpc>
                <a:spcPct val="250000"/>
              </a:lnSpc>
              <a:buFont typeface="+mj-lt"/>
              <a:buAutoNum type="alphaLcParenR"/>
            </a:pPr>
            <a:r>
              <a:rPr lang="lt-LT" dirty="0">
                <a:latin typeface="Times New Roman" panose="02020603050405020304" pitchFamily="18" charset="0"/>
                <a:cs typeface="Times New Roman" panose="02020603050405020304" pitchFamily="18" charset="0"/>
              </a:rPr>
              <a:t>Mergelės žvaigždynas.</a:t>
            </a:r>
          </a:p>
          <a:p>
            <a:pPr marL="514350" indent="-514350">
              <a:lnSpc>
                <a:spcPct val="250000"/>
              </a:lnSpc>
              <a:buFont typeface="+mj-lt"/>
              <a:buAutoNum type="alphaLcParenR"/>
            </a:pPr>
            <a:r>
              <a:rPr lang="lt-LT" dirty="0">
                <a:latin typeface="Times New Roman" panose="02020603050405020304" pitchFamily="18" charset="0"/>
                <a:cs typeface="Times New Roman" panose="02020603050405020304" pitchFamily="18" charset="0"/>
              </a:rPr>
              <a:t>Didieji Grįžulo ratai.</a:t>
            </a:r>
          </a:p>
          <a:p>
            <a:pPr marL="514350" indent="-514350">
              <a:lnSpc>
                <a:spcPct val="250000"/>
              </a:lnSpc>
              <a:buFont typeface="+mj-lt"/>
              <a:buAutoNum type="alphaLcParenR"/>
            </a:pPr>
            <a:r>
              <a:rPr lang="lt-LT" dirty="0">
                <a:latin typeface="Times New Roman" panose="02020603050405020304" pitchFamily="18" charset="0"/>
                <a:cs typeface="Times New Roman" panose="02020603050405020304" pitchFamily="18" charset="0"/>
              </a:rPr>
              <a:t>Hidra žvaigždynas.</a:t>
            </a:r>
          </a:p>
          <a:p>
            <a:pPr marL="514350" indent="-514350">
              <a:lnSpc>
                <a:spcPct val="250000"/>
              </a:lnSpc>
              <a:buFont typeface="+mj-lt"/>
              <a:buAutoNum type="alphaLcParenR"/>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514350" indent="-514350">
              <a:buFont typeface="+mj-lt"/>
              <a:buAutoNum type="alphaLcParenR"/>
            </a:pPr>
            <a:endParaRPr lang="lt-LT" dirty="0"/>
          </a:p>
        </p:txBody>
      </p:sp>
    </p:spTree>
    <p:extLst>
      <p:ext uri="{BB962C8B-B14F-4D97-AF65-F5344CB8AC3E}">
        <p14:creationId xmlns:p14="http://schemas.microsoft.com/office/powerpoint/2010/main" val="28154154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134BB837-12CA-40AB-95E4-E14E5A80CF2A}"/>
              </a:ext>
            </a:extLst>
          </p:cNvPr>
          <p:cNvSpPr>
            <a:spLocks noGrp="1"/>
          </p:cNvSpPr>
          <p:nvPr>
            <p:ph sz="half" idx="1"/>
          </p:nvPr>
        </p:nvSpPr>
        <p:spPr>
          <a:xfrm>
            <a:off x="838200" y="715224"/>
            <a:ext cx="5181600" cy="5461739"/>
          </a:xfrm>
        </p:spPr>
        <p:txBody>
          <a:bodyPr/>
          <a:lstStyle/>
          <a:p>
            <a:pPr marL="0" indent="0" algn="just">
              <a:buNone/>
            </a:pPr>
            <a:r>
              <a:rPr lang="lt-LT" b="1" dirty="0">
                <a:latin typeface="Times New Roman" panose="02020603050405020304" pitchFamily="18" charset="0"/>
                <a:cs typeface="Times New Roman" panose="02020603050405020304" pitchFamily="18" charset="0"/>
              </a:rPr>
              <a:t>5. Iš ko susideda galaktika?</a:t>
            </a:r>
          </a:p>
          <a:p>
            <a:pPr marL="514350" indent="-514350" algn="just">
              <a:lnSpc>
                <a:spcPct val="200000"/>
              </a:lnSpc>
              <a:buFont typeface="+mj-lt"/>
              <a:buAutoNum type="alphaLcParenR"/>
            </a:pPr>
            <a:r>
              <a:rPr lang="lt-LT" dirty="0">
                <a:latin typeface="Times New Roman" panose="02020603050405020304" pitchFamily="18" charset="0"/>
                <a:cs typeface="Times New Roman" panose="02020603050405020304" pitchFamily="18" charset="0"/>
              </a:rPr>
              <a:t>Iš milijardų  meteoritų ir visų kitų dangaus erdvinių kūnų.</a:t>
            </a:r>
          </a:p>
          <a:p>
            <a:pPr marL="514350" indent="-514350" algn="just">
              <a:lnSpc>
                <a:spcPct val="200000"/>
              </a:lnSpc>
              <a:buFont typeface="+mj-lt"/>
              <a:buAutoNum type="alphaLcParenR"/>
            </a:pPr>
            <a:r>
              <a:rPr lang="lt-LT" dirty="0">
                <a:latin typeface="Times New Roman" panose="02020603050405020304" pitchFamily="18" charset="0"/>
                <a:cs typeface="Times New Roman" panose="02020603050405020304" pitchFamily="18" charset="0"/>
              </a:rPr>
              <a:t>Milijardų žvaigždžių.</a:t>
            </a:r>
          </a:p>
          <a:p>
            <a:pPr marL="514350" indent="-514350" algn="just">
              <a:lnSpc>
                <a:spcPct val="200000"/>
              </a:lnSpc>
              <a:buFont typeface="+mj-lt"/>
              <a:buAutoNum type="alphaLcParenR"/>
            </a:pPr>
            <a:r>
              <a:rPr lang="lt-LT" dirty="0">
                <a:latin typeface="Times New Roman" panose="02020603050405020304" pitchFamily="18" charset="0"/>
                <a:cs typeface="Times New Roman" panose="02020603050405020304" pitchFamily="18" charset="0"/>
              </a:rPr>
              <a:t>Žemės, saulės, mėnulio, kitų dangaus planetų.</a:t>
            </a:r>
          </a:p>
          <a:p>
            <a:pPr marL="514350" indent="-514350" algn="just">
              <a:buFont typeface="+mj-lt"/>
              <a:buAutoNum type="alphaLcParenR"/>
            </a:pPr>
            <a:endParaRPr lang="lt-LT" dirty="0">
              <a:latin typeface="Times New Roman" panose="02020603050405020304" pitchFamily="18" charset="0"/>
              <a:cs typeface="Times New Roman" panose="02020603050405020304" pitchFamily="18" charset="0"/>
            </a:endParaRPr>
          </a:p>
        </p:txBody>
      </p:sp>
      <p:sp>
        <p:nvSpPr>
          <p:cNvPr id="4" name="Turinio vietos rezervavimo ženklas 3">
            <a:extLst>
              <a:ext uri="{FF2B5EF4-FFF2-40B4-BE49-F238E27FC236}">
                <a16:creationId xmlns:a16="http://schemas.microsoft.com/office/drawing/2014/main" id="{C24CE1B8-C596-452A-BFCD-122A062CCB80}"/>
              </a:ext>
            </a:extLst>
          </p:cNvPr>
          <p:cNvSpPr>
            <a:spLocks noGrp="1"/>
          </p:cNvSpPr>
          <p:nvPr>
            <p:ph sz="half" idx="2"/>
          </p:nvPr>
        </p:nvSpPr>
        <p:spPr>
          <a:xfrm>
            <a:off x="6172200" y="416459"/>
            <a:ext cx="5181600" cy="5760504"/>
          </a:xfrm>
        </p:spPr>
        <p:txBody>
          <a:bodyPr/>
          <a:lstStyle/>
          <a:p>
            <a:pPr marL="0" indent="0" algn="just">
              <a:buNone/>
            </a:pPr>
            <a:r>
              <a:rPr lang="lt-LT" dirty="0">
                <a:latin typeface="Times New Roman" panose="02020603050405020304" pitchFamily="18" charset="0"/>
                <a:cs typeface="Times New Roman" panose="02020603050405020304" pitchFamily="18" charset="0"/>
              </a:rPr>
              <a:t>6. Kuris paveikslėlyje yra Heraklio žvaigždynas?</a:t>
            </a:r>
          </a:p>
          <a:p>
            <a:pPr marL="514350" indent="-514350" algn="just">
              <a:buFont typeface="+mj-lt"/>
              <a:buAutoNum type="alphaLcParenR"/>
            </a:pPr>
            <a:r>
              <a:rPr lang="lt-LT" dirty="0">
                <a:latin typeface="Times New Roman" panose="02020603050405020304" pitchFamily="18" charset="0"/>
                <a:cs typeface="Times New Roman" panose="02020603050405020304" pitchFamily="18" charset="0"/>
              </a:rPr>
              <a:t> -</a:t>
            </a:r>
          </a:p>
          <a:p>
            <a:pPr marL="514350" indent="-514350" algn="just">
              <a:buFont typeface="+mj-lt"/>
              <a:buAutoNum type="alphaLcParenR"/>
            </a:pPr>
            <a:endParaRPr lang="lt-LT" dirty="0">
              <a:latin typeface="Times New Roman" panose="02020603050405020304" pitchFamily="18" charset="0"/>
              <a:cs typeface="Times New Roman" panose="02020603050405020304" pitchFamily="18" charset="0"/>
            </a:endParaRPr>
          </a:p>
          <a:p>
            <a:pPr marL="514350" indent="-514350" algn="just">
              <a:buFont typeface="+mj-lt"/>
              <a:buAutoNum type="alphaLcParenR"/>
            </a:pPr>
            <a:endParaRPr lang="lt-LT" dirty="0">
              <a:latin typeface="Times New Roman" panose="02020603050405020304" pitchFamily="18" charset="0"/>
              <a:cs typeface="Times New Roman" panose="02020603050405020304" pitchFamily="18" charset="0"/>
            </a:endParaRPr>
          </a:p>
          <a:p>
            <a:pPr marL="514350" indent="-514350" algn="just">
              <a:buFont typeface="+mj-lt"/>
              <a:buAutoNum type="alphaLcParenR"/>
            </a:pPr>
            <a:r>
              <a:rPr lang="lt-LT" dirty="0">
                <a:latin typeface="Times New Roman" panose="02020603050405020304" pitchFamily="18" charset="0"/>
                <a:cs typeface="Times New Roman" panose="02020603050405020304" pitchFamily="18" charset="0"/>
              </a:rPr>
              <a:t>-</a:t>
            </a:r>
          </a:p>
          <a:p>
            <a:pPr marL="514350" indent="-514350" algn="just">
              <a:buFont typeface="+mj-lt"/>
              <a:buAutoNum type="alphaLcParenR"/>
            </a:pPr>
            <a:endParaRPr lang="lt-LT" dirty="0">
              <a:latin typeface="Times New Roman" panose="02020603050405020304" pitchFamily="18" charset="0"/>
              <a:cs typeface="Times New Roman" panose="02020603050405020304" pitchFamily="18" charset="0"/>
            </a:endParaRPr>
          </a:p>
          <a:p>
            <a:pPr marL="514350" indent="-514350" algn="just">
              <a:buFont typeface="+mj-lt"/>
              <a:buAutoNum type="alphaLcParenR"/>
            </a:pPr>
            <a:endParaRPr lang="lt-LT" dirty="0">
              <a:latin typeface="Times New Roman" panose="02020603050405020304" pitchFamily="18" charset="0"/>
              <a:cs typeface="Times New Roman" panose="02020603050405020304" pitchFamily="18" charset="0"/>
            </a:endParaRPr>
          </a:p>
          <a:p>
            <a:pPr marL="514350" indent="-514350" algn="just">
              <a:buFont typeface="+mj-lt"/>
              <a:buAutoNum type="alphaLcParenR"/>
            </a:pPr>
            <a:r>
              <a:rPr lang="lt-LT" dirty="0">
                <a:latin typeface="Times New Roman" panose="02020603050405020304" pitchFamily="18" charset="0"/>
                <a:cs typeface="Times New Roman" panose="02020603050405020304" pitchFamily="18" charset="0"/>
              </a:rPr>
              <a:t>-</a:t>
            </a:r>
          </a:p>
        </p:txBody>
      </p:sp>
      <p:pic>
        <p:nvPicPr>
          <p:cNvPr id="5" name="Paveikslėlis 4">
            <a:extLst>
              <a:ext uri="{FF2B5EF4-FFF2-40B4-BE49-F238E27FC236}">
                <a16:creationId xmlns:a16="http://schemas.microsoft.com/office/drawing/2014/main" id="{AFE7D64B-D52F-40C4-8E96-0CCE1C61EDB2}"/>
              </a:ext>
            </a:extLst>
          </p:cNvPr>
          <p:cNvPicPr>
            <a:picLocks noChangeAspect="1"/>
          </p:cNvPicPr>
          <p:nvPr/>
        </p:nvPicPr>
        <p:blipFill>
          <a:blip r:embed="rId2"/>
          <a:stretch>
            <a:fillRect/>
          </a:stretch>
        </p:blipFill>
        <p:spPr>
          <a:xfrm>
            <a:off x="7519865" y="1352535"/>
            <a:ext cx="2486269" cy="1200541"/>
          </a:xfrm>
          <a:prstGeom prst="rect">
            <a:avLst/>
          </a:prstGeom>
        </p:spPr>
      </p:pic>
      <p:pic>
        <p:nvPicPr>
          <p:cNvPr id="7" name="Paveikslėlis 6">
            <a:extLst>
              <a:ext uri="{FF2B5EF4-FFF2-40B4-BE49-F238E27FC236}">
                <a16:creationId xmlns:a16="http://schemas.microsoft.com/office/drawing/2014/main" id="{ACE2DC7F-E65E-4715-AB63-510A75812930}"/>
              </a:ext>
            </a:extLst>
          </p:cNvPr>
          <p:cNvPicPr>
            <a:picLocks noChangeAspect="1"/>
          </p:cNvPicPr>
          <p:nvPr/>
        </p:nvPicPr>
        <p:blipFill>
          <a:blip r:embed="rId3"/>
          <a:stretch>
            <a:fillRect/>
          </a:stretch>
        </p:blipFill>
        <p:spPr>
          <a:xfrm>
            <a:off x="7519865" y="2923255"/>
            <a:ext cx="2556642" cy="1441764"/>
          </a:xfrm>
          <a:prstGeom prst="rect">
            <a:avLst/>
          </a:prstGeom>
        </p:spPr>
      </p:pic>
      <p:pic>
        <p:nvPicPr>
          <p:cNvPr id="8" name="Paveikslėlis 7">
            <a:extLst>
              <a:ext uri="{FF2B5EF4-FFF2-40B4-BE49-F238E27FC236}">
                <a16:creationId xmlns:a16="http://schemas.microsoft.com/office/drawing/2014/main" id="{AC572865-DA44-4116-B5D4-53962449F1AC}"/>
              </a:ext>
            </a:extLst>
          </p:cNvPr>
          <p:cNvPicPr>
            <a:picLocks noChangeAspect="1"/>
          </p:cNvPicPr>
          <p:nvPr/>
        </p:nvPicPr>
        <p:blipFill>
          <a:blip r:embed="rId4"/>
          <a:stretch>
            <a:fillRect/>
          </a:stretch>
        </p:blipFill>
        <p:spPr>
          <a:xfrm>
            <a:off x="7519865" y="4560025"/>
            <a:ext cx="2556642" cy="1441764"/>
          </a:xfrm>
          <a:prstGeom prst="rect">
            <a:avLst/>
          </a:prstGeom>
        </p:spPr>
      </p:pic>
    </p:spTree>
    <p:extLst>
      <p:ext uri="{BB962C8B-B14F-4D97-AF65-F5344CB8AC3E}">
        <p14:creationId xmlns:p14="http://schemas.microsoft.com/office/powerpoint/2010/main" val="3571856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56856724-5344-46EA-BEE1-90D6EF3435D5}"/>
              </a:ext>
            </a:extLst>
          </p:cNvPr>
          <p:cNvSpPr>
            <a:spLocks noGrp="1"/>
          </p:cNvSpPr>
          <p:nvPr>
            <p:ph sz="half" idx="1"/>
          </p:nvPr>
        </p:nvSpPr>
        <p:spPr>
          <a:xfrm>
            <a:off x="838200" y="615636"/>
            <a:ext cx="5181600" cy="5561327"/>
          </a:xfrm>
        </p:spPr>
        <p:txBody>
          <a:bodyPr/>
          <a:lstStyle/>
          <a:p>
            <a:pPr marL="0" indent="0" algn="just">
              <a:buNone/>
            </a:pPr>
            <a:r>
              <a:rPr lang="lt-LT" b="1" dirty="0">
                <a:latin typeface="Times New Roman" panose="02020603050405020304" pitchFamily="18" charset="0"/>
                <a:cs typeface="Times New Roman" panose="02020603050405020304" pitchFamily="18" charset="0"/>
              </a:rPr>
              <a:t>7. Kas padeda orientuotis danguje?</a:t>
            </a:r>
          </a:p>
          <a:p>
            <a:pPr marL="514350" indent="-514350" algn="just">
              <a:lnSpc>
                <a:spcPct val="200000"/>
              </a:lnSpc>
              <a:buFont typeface="+mj-lt"/>
              <a:buAutoNum type="alphaLcParenR"/>
            </a:pPr>
            <a:r>
              <a:rPr lang="lt-LT" dirty="0">
                <a:latin typeface="Times New Roman" panose="02020603050405020304" pitchFamily="18" charset="0"/>
                <a:cs typeface="Times New Roman" panose="02020603050405020304" pitchFamily="18" charset="0"/>
              </a:rPr>
              <a:t>Teleskopas.</a:t>
            </a:r>
          </a:p>
          <a:p>
            <a:pPr marL="514350" indent="-514350" algn="just">
              <a:lnSpc>
                <a:spcPct val="200000"/>
              </a:lnSpc>
              <a:buFont typeface="+mj-lt"/>
              <a:buAutoNum type="alphaLcParenR"/>
            </a:pPr>
            <a:r>
              <a:rPr lang="lt-LT" dirty="0">
                <a:latin typeface="Times New Roman" panose="02020603050405020304" pitchFamily="18" charset="0"/>
                <a:cs typeface="Times New Roman" panose="02020603050405020304" pitchFamily="18" charset="0"/>
              </a:rPr>
              <a:t>Žvaigždėlapis.</a:t>
            </a:r>
          </a:p>
          <a:p>
            <a:pPr marL="514350" indent="-514350" algn="just">
              <a:lnSpc>
                <a:spcPct val="200000"/>
              </a:lnSpc>
              <a:buFont typeface="+mj-lt"/>
              <a:buAutoNum type="alphaLcParenR"/>
            </a:pPr>
            <a:r>
              <a:rPr lang="lt-LT" dirty="0">
                <a:latin typeface="Times New Roman" panose="02020603050405020304" pitchFamily="18" charset="0"/>
                <a:cs typeface="Times New Roman" panose="02020603050405020304" pitchFamily="18" charset="0"/>
              </a:rPr>
              <a:t>Palydovinės sistemos.</a:t>
            </a:r>
          </a:p>
          <a:p>
            <a:pPr marL="514350" indent="-514350" algn="just">
              <a:lnSpc>
                <a:spcPct val="200000"/>
              </a:lnSpc>
              <a:buFont typeface="+mj-lt"/>
              <a:buAutoNum type="alphaLcParenR"/>
            </a:pPr>
            <a:r>
              <a:rPr lang="lt-LT" dirty="0">
                <a:latin typeface="Times New Roman" panose="02020603050405020304" pitchFamily="18" charset="0"/>
                <a:cs typeface="Times New Roman" panose="02020603050405020304" pitchFamily="18" charset="0"/>
              </a:rPr>
              <a:t>Visi atsakymai teisingi.</a:t>
            </a:r>
          </a:p>
          <a:p>
            <a:pPr marL="0" indent="0" algn="just">
              <a:buNone/>
            </a:pPr>
            <a:endParaRPr lang="lt-LT" dirty="0">
              <a:latin typeface="Times New Roman" panose="02020603050405020304" pitchFamily="18" charset="0"/>
              <a:cs typeface="Times New Roman" panose="02020603050405020304" pitchFamily="18" charset="0"/>
            </a:endParaRPr>
          </a:p>
        </p:txBody>
      </p:sp>
      <p:sp>
        <p:nvSpPr>
          <p:cNvPr id="4" name="Turinio vietos rezervavimo ženklas 3">
            <a:extLst>
              <a:ext uri="{FF2B5EF4-FFF2-40B4-BE49-F238E27FC236}">
                <a16:creationId xmlns:a16="http://schemas.microsoft.com/office/drawing/2014/main" id="{0AEE047C-C805-4908-AED6-3F5C1D064665}"/>
              </a:ext>
            </a:extLst>
          </p:cNvPr>
          <p:cNvSpPr>
            <a:spLocks noGrp="1"/>
          </p:cNvSpPr>
          <p:nvPr>
            <p:ph sz="half" idx="2"/>
          </p:nvPr>
        </p:nvSpPr>
        <p:spPr>
          <a:xfrm>
            <a:off x="6172200" y="615636"/>
            <a:ext cx="5181600" cy="5561327"/>
          </a:xfrm>
        </p:spPr>
        <p:txBody>
          <a:bodyPr/>
          <a:lstStyle/>
          <a:p>
            <a:pPr marL="0" indent="0" algn="just">
              <a:buNone/>
            </a:pPr>
            <a:r>
              <a:rPr lang="lt-LT" b="1" dirty="0"/>
              <a:t>8</a:t>
            </a:r>
            <a:r>
              <a:rPr lang="lt-LT" b="1" dirty="0">
                <a:latin typeface="Times New Roman" panose="02020603050405020304" pitchFamily="18" charset="0"/>
                <a:cs typeface="Times New Roman" panose="02020603050405020304" pitchFamily="18" charset="0"/>
              </a:rPr>
              <a:t>. Kuris žvaigždynas sudaro samčio figūrą? </a:t>
            </a:r>
          </a:p>
          <a:p>
            <a:pPr marL="514350" indent="-514350" algn="just">
              <a:lnSpc>
                <a:spcPct val="200000"/>
              </a:lnSpc>
              <a:buFont typeface="+mj-lt"/>
              <a:buAutoNum type="alphaLcParenR"/>
            </a:pPr>
            <a:r>
              <a:rPr lang="lt-LT" dirty="0"/>
              <a:t>Grįžulo Ratai.</a:t>
            </a:r>
          </a:p>
          <a:p>
            <a:pPr marL="514350" indent="-514350" algn="just">
              <a:lnSpc>
                <a:spcPct val="200000"/>
              </a:lnSpc>
              <a:buFont typeface="+mj-lt"/>
              <a:buAutoNum type="alphaLcParenR"/>
            </a:pPr>
            <a:r>
              <a:rPr lang="lt-LT" dirty="0"/>
              <a:t> Septyni Šienpjoviai.</a:t>
            </a:r>
          </a:p>
          <a:p>
            <a:pPr marL="514350" indent="-514350" algn="just">
              <a:lnSpc>
                <a:spcPct val="200000"/>
              </a:lnSpc>
              <a:buFont typeface="+mj-lt"/>
              <a:buAutoNum type="alphaLcParenR"/>
            </a:pPr>
            <a:r>
              <a:rPr lang="lt-LT" dirty="0"/>
              <a:t> Darželis.</a:t>
            </a:r>
          </a:p>
          <a:p>
            <a:pPr marL="514350" indent="-514350" algn="just">
              <a:lnSpc>
                <a:spcPct val="200000"/>
              </a:lnSpc>
              <a:buFont typeface="+mj-lt"/>
              <a:buAutoNum type="alphaLcParenR"/>
            </a:pPr>
            <a:r>
              <a:rPr lang="lt-LT" dirty="0"/>
              <a:t>Visi atsakymai teisingi.</a:t>
            </a:r>
          </a:p>
        </p:txBody>
      </p:sp>
    </p:spTree>
    <p:extLst>
      <p:ext uri="{BB962C8B-B14F-4D97-AF65-F5344CB8AC3E}">
        <p14:creationId xmlns:p14="http://schemas.microsoft.com/office/powerpoint/2010/main" val="964955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227180C6-9152-4000-B40A-726D9A59CD45}"/>
              </a:ext>
            </a:extLst>
          </p:cNvPr>
          <p:cNvSpPr>
            <a:spLocks noGrp="1"/>
          </p:cNvSpPr>
          <p:nvPr>
            <p:ph sz="half" idx="1"/>
          </p:nvPr>
        </p:nvSpPr>
        <p:spPr>
          <a:xfrm>
            <a:off x="838200" y="606582"/>
            <a:ext cx="5181600" cy="5570381"/>
          </a:xfrm>
        </p:spPr>
        <p:txBody>
          <a:bodyPr>
            <a:normAutofit fontScale="92500" lnSpcReduction="10000"/>
          </a:bodyPr>
          <a:lstStyle/>
          <a:p>
            <a:pPr marL="0" indent="0" algn="just">
              <a:buNone/>
            </a:pPr>
            <a:r>
              <a:rPr lang="lt-LT" dirty="0">
                <a:latin typeface="Times New Roman" panose="02020603050405020304" pitchFamily="18" charset="0"/>
                <a:cs typeface="Times New Roman" panose="02020603050405020304" pitchFamily="18" charset="0"/>
              </a:rPr>
              <a:t>9</a:t>
            </a:r>
            <a:r>
              <a:rPr lang="lt-LT" b="1" dirty="0">
                <a:latin typeface="Times New Roman" panose="02020603050405020304" pitchFamily="18" charset="0"/>
                <a:cs typeface="Times New Roman" panose="02020603050405020304" pitchFamily="18" charset="0"/>
              </a:rPr>
              <a:t>. Kurioje dangaus pusėje galima išvysti žiemos žvaigždyną?</a:t>
            </a:r>
          </a:p>
          <a:p>
            <a:pPr marL="514350" indent="-514350" algn="just">
              <a:lnSpc>
                <a:spcPct val="250000"/>
              </a:lnSpc>
              <a:buFont typeface="+mj-lt"/>
              <a:buAutoNum type="alphaLcParenR"/>
            </a:pPr>
            <a:r>
              <a:rPr lang="lt-LT" sz="3000" dirty="0">
                <a:latin typeface="Times New Roman" panose="02020603050405020304" pitchFamily="18" charset="0"/>
                <a:cs typeface="Times New Roman" panose="02020603050405020304" pitchFamily="18" charset="0"/>
              </a:rPr>
              <a:t>Pietinėje dangaus pusėje.</a:t>
            </a:r>
          </a:p>
          <a:p>
            <a:pPr marL="514350" indent="-514350" algn="just">
              <a:lnSpc>
                <a:spcPct val="250000"/>
              </a:lnSpc>
              <a:buFont typeface="+mj-lt"/>
              <a:buAutoNum type="alphaLcParenR"/>
            </a:pPr>
            <a:r>
              <a:rPr lang="lt-LT" sz="3000" dirty="0">
                <a:latin typeface="Times New Roman" panose="02020603050405020304" pitchFamily="18" charset="0"/>
                <a:cs typeface="Times New Roman" panose="02020603050405020304" pitchFamily="18" charset="0"/>
              </a:rPr>
              <a:t>Šiaurinėje dangaus pusėje.</a:t>
            </a:r>
          </a:p>
          <a:p>
            <a:pPr marL="514350" indent="-514350" algn="just">
              <a:lnSpc>
                <a:spcPct val="250000"/>
              </a:lnSpc>
              <a:buFont typeface="+mj-lt"/>
              <a:buAutoNum type="alphaLcParenR"/>
            </a:pPr>
            <a:r>
              <a:rPr lang="lt-LT" sz="3000" dirty="0">
                <a:latin typeface="Times New Roman" panose="02020603050405020304" pitchFamily="18" charset="0"/>
                <a:cs typeface="Times New Roman" panose="02020603050405020304" pitchFamily="18" charset="0"/>
              </a:rPr>
              <a:t>Tokio žvaigždyno nėra.</a:t>
            </a:r>
          </a:p>
          <a:p>
            <a:pPr marL="514350" indent="-514350" algn="just">
              <a:buFont typeface="+mj-lt"/>
              <a:buAutoNum type="alphaLcParenR"/>
            </a:pPr>
            <a:endParaRPr lang="lt-LT" b="1" dirty="0">
              <a:latin typeface="Times New Roman" panose="02020603050405020304" pitchFamily="18" charset="0"/>
              <a:cs typeface="Times New Roman" panose="02020603050405020304" pitchFamily="18" charset="0"/>
            </a:endParaRPr>
          </a:p>
          <a:p>
            <a:pPr marL="514350" indent="-514350" algn="just">
              <a:buFont typeface="+mj-lt"/>
              <a:buAutoNum type="alphaLcParenR"/>
            </a:pPr>
            <a:endParaRPr lang="lt-LT" b="1" dirty="0">
              <a:latin typeface="Times New Roman" panose="02020603050405020304" pitchFamily="18" charset="0"/>
              <a:cs typeface="Times New Roman" panose="02020603050405020304" pitchFamily="18" charset="0"/>
            </a:endParaRPr>
          </a:p>
          <a:p>
            <a:pPr marL="0" indent="0" algn="just">
              <a:buNone/>
            </a:pPr>
            <a:r>
              <a:rPr lang="lt-LT" dirty="0">
                <a:latin typeface="Times New Roman" panose="02020603050405020304" pitchFamily="18" charset="0"/>
                <a:cs typeface="Times New Roman" panose="02020603050405020304" pitchFamily="18" charset="0"/>
              </a:rPr>
              <a:t> </a:t>
            </a:r>
          </a:p>
        </p:txBody>
      </p:sp>
      <p:sp>
        <p:nvSpPr>
          <p:cNvPr id="4" name="Turinio vietos rezervavimo ženklas 3">
            <a:extLst>
              <a:ext uri="{FF2B5EF4-FFF2-40B4-BE49-F238E27FC236}">
                <a16:creationId xmlns:a16="http://schemas.microsoft.com/office/drawing/2014/main" id="{09B12770-FDE0-4F50-B6B6-668582EF1BA1}"/>
              </a:ext>
            </a:extLst>
          </p:cNvPr>
          <p:cNvSpPr>
            <a:spLocks noGrp="1"/>
          </p:cNvSpPr>
          <p:nvPr>
            <p:ph sz="half" idx="2"/>
          </p:nvPr>
        </p:nvSpPr>
        <p:spPr>
          <a:xfrm>
            <a:off x="6172200" y="669956"/>
            <a:ext cx="5181600" cy="5507007"/>
          </a:xfrm>
        </p:spPr>
        <p:txBody>
          <a:bodyPr>
            <a:normAutofit fontScale="92500" lnSpcReduction="10000"/>
          </a:bodyPr>
          <a:lstStyle/>
          <a:p>
            <a:pPr marL="0" indent="0" algn="just">
              <a:buNone/>
            </a:pPr>
            <a:r>
              <a:rPr lang="lt-LT" b="1" dirty="0">
                <a:latin typeface="Times New Roman" panose="02020603050405020304" pitchFamily="18" charset="0"/>
                <a:cs typeface="Times New Roman" panose="02020603050405020304" pitchFamily="18" charset="0"/>
              </a:rPr>
              <a:t>10. Koks įsimintiniausias žvaigždynas Jums buvo iš šio pristatymo ?  Atsakymą parašykite. </a:t>
            </a:r>
            <a:r>
              <a:rPr lang="lt-LT" b="1" dirty="0">
                <a:latin typeface="Times New Roman" panose="02020603050405020304" pitchFamily="18" charset="0"/>
                <a:cs typeface="Times New Roman" panose="02020603050405020304" pitchFamily="18" charset="0"/>
                <a:sym typeface="Wingdings" panose="05000000000000000000" pitchFamily="2" charset="2"/>
              </a:rPr>
              <a:t> </a:t>
            </a:r>
          </a:p>
          <a:p>
            <a:pPr marL="0" indent="0" algn="just">
              <a:buNone/>
            </a:pPr>
            <a:endParaRPr lang="lt-LT" b="1" dirty="0">
              <a:latin typeface="Times New Roman" panose="02020603050405020304" pitchFamily="18" charset="0"/>
              <a:cs typeface="Times New Roman" panose="02020603050405020304" pitchFamily="18" charset="0"/>
              <a:sym typeface="Wingdings" panose="05000000000000000000" pitchFamily="2" charset="2"/>
            </a:endParaRPr>
          </a:p>
          <a:p>
            <a:pPr marL="0" indent="0" algn="just">
              <a:buNone/>
            </a:pPr>
            <a:r>
              <a:rPr lang="lt-LT" b="1" dirty="0">
                <a:latin typeface="Times New Roman" panose="02020603050405020304" pitchFamily="18" charset="0"/>
                <a:cs typeface="Times New Roman" panose="02020603050405020304" pitchFamily="18" charset="0"/>
                <a:sym typeface="Wingdings" panose="05000000000000000000" pitchFamily="2" charset="2"/>
              </a:rPr>
              <a:t>_____________________________</a:t>
            </a:r>
            <a:endParaRPr lang="lt-LT"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6935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5C650A7-AF50-4736-14BA-8EEFB7F46A95}"/>
              </a:ext>
            </a:extLst>
          </p:cNvPr>
          <p:cNvSpPr>
            <a:spLocks noGrp="1"/>
          </p:cNvSpPr>
          <p:nvPr>
            <p:ph type="title"/>
          </p:nvPr>
        </p:nvSpPr>
        <p:spPr>
          <a:xfrm>
            <a:off x="838200" y="365126"/>
            <a:ext cx="10515600" cy="938574"/>
          </a:xfrm>
        </p:spPr>
        <p:txBody>
          <a:bodyPr/>
          <a:lstStyle/>
          <a:p>
            <a:pPr algn="ctr"/>
            <a:r>
              <a:rPr lang="lt-LT" dirty="0">
                <a:latin typeface="Times New Roman" panose="02020603050405020304" pitchFamily="18" charset="0"/>
                <a:cs typeface="Times New Roman" panose="02020603050405020304" pitchFamily="18" charset="0"/>
              </a:rPr>
              <a:t>TESTO ATSAKYMAI:</a:t>
            </a:r>
          </a:p>
        </p:txBody>
      </p:sp>
      <p:sp>
        <p:nvSpPr>
          <p:cNvPr id="3" name="Turinio vietos rezervavimo ženklas 2">
            <a:extLst>
              <a:ext uri="{FF2B5EF4-FFF2-40B4-BE49-F238E27FC236}">
                <a16:creationId xmlns:a16="http://schemas.microsoft.com/office/drawing/2014/main" id="{114AA64B-0CF4-E73E-D3D1-F9ADE62F6966}"/>
              </a:ext>
            </a:extLst>
          </p:cNvPr>
          <p:cNvSpPr>
            <a:spLocks noGrp="1"/>
          </p:cNvSpPr>
          <p:nvPr>
            <p:ph idx="1"/>
          </p:nvPr>
        </p:nvSpPr>
        <p:spPr>
          <a:xfrm>
            <a:off x="838200" y="1303700"/>
            <a:ext cx="4177420" cy="4873263"/>
          </a:xfrm>
        </p:spPr>
        <p:txBody>
          <a:bodyPr>
            <a:normAutofit/>
          </a:bodyPr>
          <a:lstStyle/>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A</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B</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A</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C</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B</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C</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B</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D</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A</a:t>
            </a:r>
          </a:p>
          <a:p>
            <a:pPr marL="514350" indent="-514350">
              <a:buFont typeface="+mj-lt"/>
              <a:buAutoNum type="arabicPeriod"/>
            </a:pPr>
            <a:r>
              <a:rPr lang="lt-LT" sz="2400" dirty="0">
                <a:latin typeface="Times New Roman" panose="02020603050405020304" pitchFamily="18" charset="0"/>
                <a:cs typeface="Times New Roman" panose="02020603050405020304" pitchFamily="18" charset="0"/>
              </a:rPr>
              <a:t>Jūsų pateiktas atsakymas</a:t>
            </a:r>
          </a:p>
        </p:txBody>
      </p:sp>
      <p:pic>
        <p:nvPicPr>
          <p:cNvPr id="5" name="Paveikslėlis 4">
            <a:extLst>
              <a:ext uri="{FF2B5EF4-FFF2-40B4-BE49-F238E27FC236}">
                <a16:creationId xmlns:a16="http://schemas.microsoft.com/office/drawing/2014/main" id="{46C6AE18-42B7-D3BA-BF89-BB2878123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0388" y="1430448"/>
            <a:ext cx="4716856" cy="4227968"/>
          </a:xfrm>
          <a:prstGeom prst="rect">
            <a:avLst/>
          </a:prstGeom>
        </p:spPr>
      </p:pic>
    </p:spTree>
    <p:extLst>
      <p:ext uri="{BB962C8B-B14F-4D97-AF65-F5344CB8AC3E}">
        <p14:creationId xmlns:p14="http://schemas.microsoft.com/office/powerpoint/2010/main" val="789434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9C49DF5-801E-46A7-AC38-093AE5437271}"/>
              </a:ext>
            </a:extLst>
          </p:cNvPr>
          <p:cNvSpPr>
            <a:spLocks noGrp="1"/>
          </p:cNvSpPr>
          <p:nvPr>
            <p:ph idx="1"/>
          </p:nvPr>
        </p:nvSpPr>
        <p:spPr>
          <a:xfrm>
            <a:off x="838200" y="821094"/>
            <a:ext cx="10515600" cy="3797559"/>
          </a:xfrm>
        </p:spPr>
        <p:txBody>
          <a:bodyPr>
            <a:normAutofit/>
          </a:bodyPr>
          <a:lstStyle/>
          <a:p>
            <a:pPr marL="0" indent="0" algn="ctr">
              <a:lnSpc>
                <a:spcPct val="150000"/>
              </a:lnSpc>
              <a:buNone/>
            </a:pPr>
            <a:r>
              <a:rPr lang="lt-LT" i="1" dirty="0">
                <a:latin typeface="Times New Roman" panose="02020603050405020304" pitchFamily="18" charset="0"/>
                <a:cs typeface="Times New Roman" panose="02020603050405020304" pitchFamily="18" charset="0"/>
              </a:rPr>
              <a:t>„</a:t>
            </a:r>
            <a:r>
              <a:rPr lang="lt-LT" sz="3600" i="1" dirty="0">
                <a:latin typeface="Times New Roman" panose="02020603050405020304" pitchFamily="18" charset="0"/>
                <a:cs typeface="Times New Roman" panose="02020603050405020304" pitchFamily="18" charset="0"/>
              </a:rPr>
              <a:t>Tai tiksliai parodo, kaip formuojasi žvaigždė; niekas kitas negali būti taip gražu! Garų spiečius, pieno tako grietinėlė, savotiškas dangiškas sūris, pavirtęs į šviesą</a:t>
            </a:r>
            <a:r>
              <a:rPr lang="lt-LT" i="1" dirty="0">
                <a:latin typeface="Times New Roman" panose="02020603050405020304" pitchFamily="18" charset="0"/>
                <a:cs typeface="Times New Roman" panose="02020603050405020304" pitchFamily="18" charset="0"/>
              </a:rPr>
              <a:t>.“</a:t>
            </a:r>
          </a:p>
          <a:p>
            <a:pPr marL="0" indent="0" algn="r">
              <a:buNone/>
            </a:pPr>
            <a:endParaRPr lang="lt-LT" i="1" dirty="0">
              <a:latin typeface="Times New Roman" panose="02020603050405020304" pitchFamily="18" charset="0"/>
              <a:cs typeface="Times New Roman" panose="02020603050405020304" pitchFamily="18" charset="0"/>
            </a:endParaRPr>
          </a:p>
          <a:p>
            <a:pPr marL="0" indent="0" algn="r">
              <a:buNone/>
            </a:pPr>
            <a:r>
              <a:rPr lang="lt-LT" i="1" dirty="0">
                <a:latin typeface="Times New Roman" panose="02020603050405020304" pitchFamily="18" charset="0"/>
                <a:cs typeface="Times New Roman" panose="02020603050405020304" pitchFamily="18" charset="0"/>
              </a:rPr>
              <a:t>Benjamin Disraeli</a:t>
            </a:r>
          </a:p>
        </p:txBody>
      </p:sp>
    </p:spTree>
    <p:extLst>
      <p:ext uri="{BB962C8B-B14F-4D97-AF65-F5344CB8AC3E}">
        <p14:creationId xmlns:p14="http://schemas.microsoft.com/office/powerpoint/2010/main" val="3278081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851</TotalTime>
  <Words>1178</Words>
  <Application>Microsoft Office PowerPoint</Application>
  <PresentationFormat>Plačiaekranė</PresentationFormat>
  <Paragraphs>126</Paragraphs>
  <Slides>24</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24</vt:i4>
      </vt:variant>
    </vt:vector>
  </HeadingPairs>
  <TitlesOfParts>
    <vt:vector size="29" baseType="lpstr">
      <vt:lpstr>Arial</vt:lpstr>
      <vt:lpstr>Calibri</vt:lpstr>
      <vt:lpstr>Calibri Light</vt:lpstr>
      <vt:lpstr>Times New Roman</vt:lpstr>
      <vt:lpstr>Office Theme</vt:lpstr>
      <vt:lpstr>  ŽVAIGŽDYNAI</vt:lpstr>
      <vt:lpstr>ŽVAIGŽDYNAI</vt:lpstr>
      <vt:lpstr>KAS YRA ŽVAIGŽDĖ?</vt:lpstr>
      <vt:lpstr>ŽVAIGŽDĖS DYDIS</vt:lpstr>
      <vt:lpstr>ŽVAIGŽDŽIŲ SUSIDARYMAS</vt:lpstr>
      <vt:lpstr>ŽVAIGŽDŽIŲ IŠSIDĖSTYMAS</vt:lpstr>
      <vt:lpstr>ŽVAIGŽDYNAI</vt:lpstr>
      <vt:lpstr>„PowerPoint“ pateiktis</vt:lpstr>
      <vt:lpstr>ŽVAIGŽDĖLAPIS</vt:lpstr>
      <vt:lpstr>KAIP STEBĖTI ŽVAIGŽDES IR ATPAŽINTI ŽVAIGŽDYNUS</vt:lpstr>
      <vt:lpstr>ŠIAURINIAI ŽVAIGŽDYNAI</vt:lpstr>
      <vt:lpstr>ŽIEMOS DANGUS</vt:lpstr>
      <vt:lpstr>PAVASARIO ŽVAIGŽDYNAI</vt:lpstr>
      <vt:lpstr>ŽVAIGŽDYNŲ STEBĖJIMAS VASARĄ</vt:lpstr>
      <vt:lpstr>RUDENS NAKTIES ŽVAIGŽDYNAI</vt:lpstr>
      <vt:lpstr>Krintančios žvaigždės – legendos ir prietarai </vt:lpstr>
      <vt:lpstr>Krintančios žvaigždės – legendos ir prietarai </vt:lpstr>
      <vt:lpstr>TESTAS</vt:lpstr>
      <vt:lpstr>„PowerPoint“ pateiktis</vt:lpstr>
      <vt:lpstr>„PowerPoint“ pateiktis</vt:lpstr>
      <vt:lpstr>„PowerPoint“ pateiktis</vt:lpstr>
      <vt:lpstr>„PowerPoint“ pateiktis</vt:lpstr>
      <vt:lpstr>TESTO ATSAKYMAI:</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Žvaigždės</dc:title>
  <dc:creator>„Microsoft“ abonementas</dc:creator>
  <cp:lastModifiedBy>Kretingos SPC</cp:lastModifiedBy>
  <cp:revision>62</cp:revision>
  <dcterms:created xsi:type="dcterms:W3CDTF">2022-03-27T08:19:24Z</dcterms:created>
  <dcterms:modified xsi:type="dcterms:W3CDTF">2022-05-02T06:09:56Z</dcterms:modified>
</cp:coreProperties>
</file>