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3"/>
    <p:sldMasterId id="2147483709" r:id="rId4"/>
    <p:sldMasterId id="2147483710" r:id="rId5"/>
    <p:sldMasterId id="2147483711" r:id="rId6"/>
    <p:sldMasterId id="214748371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y="6858000" cx="12192000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slideMaster" Target="slideMasters/slideMaster5.xml"/><Relationship Id="rId8" Type="http://schemas.openxmlformats.org/officeDocument/2006/relationships/notesMaster" Target="notesMasters/notesMaster1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07000" y="812520"/>
            <a:ext cx="5345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:notes"/>
          <p:cNvSpPr/>
          <p:nvPr>
            <p:ph idx="2" type="sldImg"/>
          </p:nvPr>
        </p:nvSpPr>
        <p:spPr>
          <a:xfrm>
            <a:off x="217440" y="812880"/>
            <a:ext cx="71229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6" name="Google Shape;286;p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:notes"/>
          <p:cNvSpPr/>
          <p:nvPr>
            <p:ph idx="2" type="sldImg"/>
          </p:nvPr>
        </p:nvSpPr>
        <p:spPr>
          <a:xfrm>
            <a:off x="217440" y="812880"/>
            <a:ext cx="71229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7" name="Google Shape;297;p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1" name="Google Shape;311;p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4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9" name="Google Shape;329;p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5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0" name="Google Shape;360;p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6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9" name="Google Shape;369;p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7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6" name="Google Shape;386;p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8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8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8" name="Google Shape;398;p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9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9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9" name="Google Shape;409;p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0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0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1" name="Google Shape;421;p10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1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3" name="Google Shape;433;p1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2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2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5" name="Google Shape;445;p1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3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3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7" name="Google Shape;457;p1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4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4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9" name="Google Shape;469;p1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5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5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1" name="Google Shape;481;p1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6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6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3" name="Google Shape;493;p1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7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17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5" name="Google Shape;505;p1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8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t-L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18:notes"/>
          <p:cNvSpPr/>
          <p:nvPr>
            <p:ph idx="2" type="sldImg"/>
          </p:nvPr>
        </p:nvSpPr>
        <p:spPr>
          <a:xfrm>
            <a:off x="217440" y="812880"/>
            <a:ext cx="712476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7" name="Google Shape;517;p1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0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2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5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6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6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6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0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1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3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4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4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4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5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5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5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6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6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6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7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7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8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8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8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38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39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39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9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9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9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9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42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43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44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44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6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47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47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47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48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48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48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49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49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49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50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50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51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51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51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51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52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52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52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52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52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52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55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56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57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5" name="Google Shape;245;p57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9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6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60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3" name="Google Shape;253;p60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4" name="Google Shape;254;p60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61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8" name="Google Shape;258;p61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9" name="Google Shape;259;p61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6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63" name="Google Shape;263;p6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64" name="Google Shape;264;p62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63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68" name="Google Shape;268;p63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64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2" name="Google Shape;272;p64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3" name="Google Shape;273;p64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4" name="Google Shape;274;p64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65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8" name="Google Shape;278;p65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9" name="Google Shape;279;p65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0" name="Google Shape;280;p65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1" name="Google Shape;281;p65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2" name="Google Shape;282;p65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7.xml"/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5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59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idx="10" type="dt"/>
          </p:nvPr>
        </p:nvSpPr>
        <p:spPr>
          <a:xfrm>
            <a:off x="8932680" y="5870520"/>
            <a:ext cx="159984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3962520" y="5870520"/>
            <a:ext cx="489348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10608840" y="5870520"/>
            <a:ext cx="55080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" name="Google Shape;15;p1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0" type="dt"/>
          </p:nvPr>
        </p:nvSpPr>
        <p:spPr>
          <a:xfrm>
            <a:off x="8589600" y="5870520"/>
            <a:ext cx="159984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7" name="Google Shape;67;p14"/>
          <p:cNvSpPr txBox="1"/>
          <p:nvPr>
            <p:ph idx="11" type="ftr"/>
          </p:nvPr>
        </p:nvSpPr>
        <p:spPr>
          <a:xfrm>
            <a:off x="685800" y="5870520"/>
            <a:ext cx="782712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8" name="Google Shape;68;p14"/>
          <p:cNvSpPr txBox="1"/>
          <p:nvPr>
            <p:ph idx="12" type="sldNum"/>
          </p:nvPr>
        </p:nvSpPr>
        <p:spPr>
          <a:xfrm>
            <a:off x="10266120" y="5870520"/>
            <a:ext cx="55080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1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7"/>
          <p:cNvSpPr txBox="1"/>
          <p:nvPr>
            <p:ph idx="10" type="dt"/>
          </p:nvPr>
        </p:nvSpPr>
        <p:spPr>
          <a:xfrm>
            <a:off x="8589600" y="5870520"/>
            <a:ext cx="159984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2" name="Google Shape;122;p27"/>
          <p:cNvSpPr txBox="1"/>
          <p:nvPr>
            <p:ph idx="11" type="ftr"/>
          </p:nvPr>
        </p:nvSpPr>
        <p:spPr>
          <a:xfrm>
            <a:off x="685800" y="5870520"/>
            <a:ext cx="782712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10266120" y="5870520"/>
            <a:ext cx="55080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2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5" name="Google Shape;125;p27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4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40"/>
          <p:cNvSpPr txBox="1"/>
          <p:nvPr>
            <p:ph type="title"/>
          </p:nvPr>
        </p:nvSpPr>
        <p:spPr>
          <a:xfrm>
            <a:off x="3962520" y="1964160"/>
            <a:ext cx="7197480" cy="242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7" name="Google Shape;177;p40"/>
          <p:cNvSpPr txBox="1"/>
          <p:nvPr>
            <p:ph idx="10" type="dt"/>
          </p:nvPr>
        </p:nvSpPr>
        <p:spPr>
          <a:xfrm>
            <a:off x="8932680" y="5870520"/>
            <a:ext cx="159984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8" name="Google Shape;178;p40"/>
          <p:cNvSpPr txBox="1"/>
          <p:nvPr>
            <p:ph idx="11" type="ftr"/>
          </p:nvPr>
        </p:nvSpPr>
        <p:spPr>
          <a:xfrm>
            <a:off x="3962520" y="5870520"/>
            <a:ext cx="489348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9" name="Google Shape;179;p40"/>
          <p:cNvSpPr txBox="1"/>
          <p:nvPr>
            <p:ph idx="12" type="sldNum"/>
          </p:nvPr>
        </p:nvSpPr>
        <p:spPr>
          <a:xfrm>
            <a:off x="10608840" y="5870520"/>
            <a:ext cx="55080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40"/>
          <p:cNvSpPr txBox="1"/>
          <p:nvPr>
            <p:ph idx="1" type="body"/>
          </p:nvPr>
        </p:nvSpPr>
        <p:spPr>
          <a:xfrm>
            <a:off x="609480" y="1604520"/>
            <a:ext cx="1097244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5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53"/>
          <p:cNvSpPr txBox="1"/>
          <p:nvPr>
            <p:ph type="title"/>
          </p:nvPr>
        </p:nvSpPr>
        <p:spPr>
          <a:xfrm>
            <a:off x="1523880" y="1122480"/>
            <a:ext cx="9144000" cy="2387520"/>
          </a:xfrm>
          <a:prstGeom prst="rect">
            <a:avLst/>
          </a:prstGeom>
          <a:noFill/>
          <a:ln>
            <a:noFill/>
          </a:ln>
        </p:spPr>
        <p:txBody>
          <a:bodyPr anchorCtr="1" anchor="b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2" name="Google Shape;232;p53"/>
          <p:cNvSpPr txBox="1"/>
          <p:nvPr>
            <p:ph idx="10" type="dt"/>
          </p:nvPr>
        </p:nvSpPr>
        <p:spPr>
          <a:xfrm>
            <a:off x="8932680" y="5870520"/>
            <a:ext cx="159984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3" name="Google Shape;233;p53"/>
          <p:cNvSpPr txBox="1"/>
          <p:nvPr>
            <p:ph idx="11" type="ftr"/>
          </p:nvPr>
        </p:nvSpPr>
        <p:spPr>
          <a:xfrm>
            <a:off x="3962520" y="5870520"/>
            <a:ext cx="489348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4" name="Google Shape;234;p53"/>
          <p:cNvSpPr txBox="1"/>
          <p:nvPr>
            <p:ph idx="12" type="sldNum"/>
          </p:nvPr>
        </p:nvSpPr>
        <p:spPr>
          <a:xfrm>
            <a:off x="10608840" y="5870520"/>
            <a:ext cx="550800" cy="3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27.png"/><Relationship Id="rId6" Type="http://schemas.openxmlformats.org/officeDocument/2006/relationships/image" Target="../media/image18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Relationship Id="rId5" Type="http://schemas.openxmlformats.org/officeDocument/2006/relationships/image" Target="../media/image4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46.png"/><Relationship Id="rId5" Type="http://schemas.openxmlformats.org/officeDocument/2006/relationships/image" Target="../media/image48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5" Type="http://schemas.openxmlformats.org/officeDocument/2006/relationships/image" Target="../media/image5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5.png"/><Relationship Id="rId4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8.png"/><Relationship Id="rId4" Type="http://schemas.openxmlformats.org/officeDocument/2006/relationships/image" Target="../media/image4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66"/>
          <p:cNvPicPr preferRelativeResize="0"/>
          <p:nvPr/>
        </p:nvPicPr>
        <p:blipFill rotWithShape="1">
          <a:blip r:embed="rId3">
            <a:alphaModFix/>
          </a:blip>
          <a:srcRect b="9216" l="0" r="0" t="3313"/>
          <a:stretch/>
        </p:blipFill>
        <p:spPr>
          <a:xfrm>
            <a:off x="-11880" y="0"/>
            <a:ext cx="609552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66"/>
          <p:cNvPicPr preferRelativeResize="0"/>
          <p:nvPr/>
        </p:nvPicPr>
        <p:blipFill rotWithShape="1">
          <a:blip r:embed="rId4">
            <a:alphaModFix/>
          </a:blip>
          <a:srcRect b="10736" l="0" r="0" t="1792"/>
          <a:stretch/>
        </p:blipFill>
        <p:spPr>
          <a:xfrm>
            <a:off x="6129360" y="0"/>
            <a:ext cx="609552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66"/>
          <p:cNvSpPr/>
          <p:nvPr/>
        </p:nvSpPr>
        <p:spPr>
          <a:xfrm>
            <a:off x="228600" y="1237680"/>
            <a:ext cx="5257800" cy="23144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lt-LT" sz="5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Fizika mano akimis</a:t>
            </a:r>
            <a:endParaRPr b="0" i="0" sz="5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66"/>
          <p:cNvSpPr/>
          <p:nvPr/>
        </p:nvSpPr>
        <p:spPr>
          <a:xfrm>
            <a:off x="748440" y="3173040"/>
            <a:ext cx="4887720" cy="1725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KAUNO JUOZO GRUŠO MENO GIMNAZIJA</a:t>
            </a:r>
            <a:endParaRPr b="0" i="0" sz="2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PARENGĖ: EMILIJA KALVIŪNAITĖ 10 KL.</a:t>
            </a:r>
            <a:endParaRPr b="0" i="0" sz="2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FIZIKOS MOKYTOJAS VIRGILIJUS TUMAVIČIUS </a:t>
            </a:r>
            <a:endParaRPr b="0" i="0" sz="2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2022</a:t>
            </a:r>
            <a:endParaRPr b="0" i="0" sz="2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66"/>
          <p:cNvSpPr/>
          <p:nvPr/>
        </p:nvSpPr>
        <p:spPr>
          <a:xfrm flipH="1">
            <a:off x="6055200" y="0"/>
            <a:ext cx="108720" cy="6858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93" name="Google Shape;293;p66"/>
          <p:cNvSpPr/>
          <p:nvPr/>
        </p:nvSpPr>
        <p:spPr>
          <a:xfrm flipH="1">
            <a:off x="6082920" y="0"/>
            <a:ext cx="45720" cy="6858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67"/>
          <p:cNvPicPr preferRelativeResize="0"/>
          <p:nvPr/>
        </p:nvPicPr>
        <p:blipFill rotWithShape="1">
          <a:blip r:embed="rId4">
            <a:alphaModFix/>
          </a:blip>
          <a:srcRect b="9216" l="0" r="0" t="3313"/>
          <a:stretch/>
        </p:blipFill>
        <p:spPr>
          <a:xfrm>
            <a:off x="32400" y="-1800"/>
            <a:ext cx="609552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67"/>
          <p:cNvPicPr preferRelativeResize="0"/>
          <p:nvPr/>
        </p:nvPicPr>
        <p:blipFill rotWithShape="1">
          <a:blip r:embed="rId5">
            <a:alphaModFix/>
          </a:blip>
          <a:srcRect b="10736" l="0" r="0" t="1792"/>
          <a:stretch/>
        </p:blipFill>
        <p:spPr>
          <a:xfrm>
            <a:off x="6095880" y="0"/>
            <a:ext cx="609552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67"/>
          <p:cNvSpPr/>
          <p:nvPr/>
        </p:nvSpPr>
        <p:spPr>
          <a:xfrm>
            <a:off x="3051000" y="757800"/>
            <a:ext cx="6843240" cy="5535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03" name="Google Shape;303;p67"/>
          <p:cNvSpPr/>
          <p:nvPr/>
        </p:nvSpPr>
        <p:spPr>
          <a:xfrm>
            <a:off x="319320" y="354960"/>
            <a:ext cx="3579480" cy="819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04" name="Google Shape;304;p67"/>
          <p:cNvSpPr/>
          <p:nvPr/>
        </p:nvSpPr>
        <p:spPr>
          <a:xfrm>
            <a:off x="367920" y="439920"/>
            <a:ext cx="2929680" cy="6130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Turinys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67"/>
          <p:cNvSpPr/>
          <p:nvPr/>
        </p:nvSpPr>
        <p:spPr>
          <a:xfrm>
            <a:off x="3528360" y="1659240"/>
            <a:ext cx="6771600" cy="26982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287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Char char="•"/>
            </a:pPr>
            <a:r>
              <a:rPr b="0" i="0" lang="lt-LT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Radijos signalas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0287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Char char="•"/>
            </a:pPr>
            <a:r>
              <a:rPr b="0" i="0" lang="lt-LT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Planetos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0287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Char char="•"/>
            </a:pPr>
            <a:r>
              <a:rPr b="0" i="0" lang="lt-LT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Gravitacija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0287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Char char="•"/>
            </a:pPr>
            <a:r>
              <a:rPr b="0" i="0" lang="lt-LT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Uždaviniai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0287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Char char="•"/>
            </a:pPr>
            <a:r>
              <a:rPr b="0" i="0" lang="lt-LT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Testas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67"/>
          <p:cNvSpPr/>
          <p:nvPr/>
        </p:nvSpPr>
        <p:spPr>
          <a:xfrm>
            <a:off x="9463320" y="6120360"/>
            <a:ext cx="2093760" cy="369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7" name="Google Shape;307;p67"/>
          <p:cNvSpPr/>
          <p:nvPr/>
        </p:nvSpPr>
        <p:spPr>
          <a:xfrm>
            <a:off x="-3960" y="-3600"/>
            <a:ext cx="12192480" cy="6858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68"/>
          <p:cNvPicPr preferRelativeResize="0"/>
          <p:nvPr/>
        </p:nvPicPr>
        <p:blipFill rotWithShape="1">
          <a:blip r:embed="rId3">
            <a:alphaModFix/>
          </a:blip>
          <a:srcRect b="10736" l="0" r="0" t="1792"/>
          <a:stretch/>
        </p:blipFill>
        <p:spPr>
          <a:xfrm>
            <a:off x="6095880" y="0"/>
            <a:ext cx="609552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68"/>
          <p:cNvPicPr preferRelativeResize="0"/>
          <p:nvPr/>
        </p:nvPicPr>
        <p:blipFill rotWithShape="1">
          <a:blip r:embed="rId4">
            <a:alphaModFix/>
          </a:blip>
          <a:srcRect b="9216" l="0" r="0" t="3313"/>
          <a:stretch/>
        </p:blipFill>
        <p:spPr>
          <a:xfrm>
            <a:off x="0" y="0"/>
            <a:ext cx="609552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68"/>
          <p:cNvSpPr/>
          <p:nvPr/>
        </p:nvSpPr>
        <p:spPr>
          <a:xfrm>
            <a:off x="1785600" y="1375920"/>
            <a:ext cx="892800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pic>
        <p:nvPicPr>
          <p:cNvPr id="316" name="Google Shape;316;p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71200" y="2725560"/>
            <a:ext cx="5920200" cy="459828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68"/>
          <p:cNvSpPr/>
          <p:nvPr/>
        </p:nvSpPr>
        <p:spPr>
          <a:xfrm>
            <a:off x="319320" y="354960"/>
            <a:ext cx="3579480" cy="819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18" name="Google Shape;318;p68"/>
          <p:cNvSpPr/>
          <p:nvPr/>
        </p:nvSpPr>
        <p:spPr>
          <a:xfrm>
            <a:off x="443880" y="500400"/>
            <a:ext cx="3824640" cy="4957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RADIJO SIGNALAS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9320" y="92520"/>
            <a:ext cx="4766760" cy="2922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6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20" y="4452840"/>
            <a:ext cx="4035960" cy="237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6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738480" y="-42480"/>
            <a:ext cx="5490720" cy="2734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68"/>
          <p:cNvSpPr/>
          <p:nvPr/>
        </p:nvSpPr>
        <p:spPr>
          <a:xfrm>
            <a:off x="2213280" y="3688560"/>
            <a:ext cx="5523120" cy="1303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Jų ilgis 100mm – 10 km  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Pats didžiausias bangos ilgis, bet mažiausias dažnis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68"/>
          <p:cNvSpPr/>
          <p:nvPr/>
        </p:nvSpPr>
        <p:spPr>
          <a:xfrm>
            <a:off x="4385880" y="2080800"/>
            <a:ext cx="2742840" cy="369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4" name="Google Shape;324;p68"/>
          <p:cNvSpPr/>
          <p:nvPr/>
        </p:nvSpPr>
        <p:spPr>
          <a:xfrm>
            <a:off x="4625280" y="1805040"/>
            <a:ext cx="6137280" cy="1303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RADIJO bangos keliauja oru bei vakuumu visiškai vienodai nereikalaudamos papildomos energijos.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68"/>
          <p:cNvSpPr/>
          <p:nvPr/>
        </p:nvSpPr>
        <p:spPr>
          <a:xfrm>
            <a:off x="-1080" y="-7560"/>
            <a:ext cx="12192480" cy="6858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69"/>
          <p:cNvPicPr preferRelativeResize="0"/>
          <p:nvPr/>
        </p:nvPicPr>
        <p:blipFill rotWithShape="1">
          <a:blip r:embed="rId3">
            <a:alphaModFix/>
          </a:blip>
          <a:srcRect b="10736" l="0" r="0" t="1792"/>
          <a:stretch/>
        </p:blipFill>
        <p:spPr>
          <a:xfrm>
            <a:off x="6140520" y="360"/>
            <a:ext cx="609552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69"/>
          <p:cNvPicPr preferRelativeResize="0"/>
          <p:nvPr/>
        </p:nvPicPr>
        <p:blipFill rotWithShape="1">
          <a:blip r:embed="rId4">
            <a:alphaModFix/>
          </a:blip>
          <a:srcRect b="9216" l="0" r="0" t="3313"/>
          <a:stretch/>
        </p:blipFill>
        <p:spPr>
          <a:xfrm>
            <a:off x="2520" y="0"/>
            <a:ext cx="609552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6120000">
            <a:off x="9517680" y="4467600"/>
            <a:ext cx="2452320" cy="115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8040000">
            <a:off x="131040" y="297000"/>
            <a:ext cx="2617560" cy="139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6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5760000">
            <a:off x="520200" y="889560"/>
            <a:ext cx="6563160" cy="53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69"/>
          <p:cNvSpPr/>
          <p:nvPr/>
        </p:nvSpPr>
        <p:spPr>
          <a:xfrm>
            <a:off x="5717160" y="1496160"/>
            <a:ext cx="1740600" cy="5608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37" name="Google Shape;337;p69"/>
          <p:cNvSpPr/>
          <p:nvPr/>
        </p:nvSpPr>
        <p:spPr>
          <a:xfrm>
            <a:off x="5721840" y="1497960"/>
            <a:ext cx="2742840" cy="4957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Telefonas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69"/>
          <p:cNvSpPr/>
          <p:nvPr/>
        </p:nvSpPr>
        <p:spPr>
          <a:xfrm>
            <a:off x="5566680" y="4794120"/>
            <a:ext cx="2239200" cy="673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39" name="Google Shape;339;p69"/>
          <p:cNvSpPr/>
          <p:nvPr/>
        </p:nvSpPr>
        <p:spPr>
          <a:xfrm>
            <a:off x="5603040" y="4830480"/>
            <a:ext cx="2742840" cy="4957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Mikrofonas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69"/>
          <p:cNvSpPr/>
          <p:nvPr/>
        </p:nvSpPr>
        <p:spPr>
          <a:xfrm>
            <a:off x="1164600" y="1158480"/>
            <a:ext cx="1951200" cy="5133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1" name="Google Shape;341;p69"/>
          <p:cNvSpPr/>
          <p:nvPr/>
        </p:nvSpPr>
        <p:spPr>
          <a:xfrm>
            <a:off x="639360" y="3827160"/>
            <a:ext cx="3048120" cy="944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2" name="Google Shape;342;p69"/>
          <p:cNvSpPr/>
          <p:nvPr/>
        </p:nvSpPr>
        <p:spPr>
          <a:xfrm>
            <a:off x="5068080" y="6133680"/>
            <a:ext cx="1307880" cy="4572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3" name="Google Shape;343;p69"/>
          <p:cNvSpPr/>
          <p:nvPr/>
        </p:nvSpPr>
        <p:spPr>
          <a:xfrm>
            <a:off x="3798000" y="1618200"/>
            <a:ext cx="1805040" cy="4888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4" name="Google Shape;344;p69"/>
          <p:cNvSpPr/>
          <p:nvPr/>
        </p:nvSpPr>
        <p:spPr>
          <a:xfrm>
            <a:off x="3534480" y="1025640"/>
            <a:ext cx="1353240" cy="449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5" name="Google Shape;345;p69"/>
          <p:cNvSpPr/>
          <p:nvPr/>
        </p:nvSpPr>
        <p:spPr>
          <a:xfrm>
            <a:off x="1126080" y="1107360"/>
            <a:ext cx="2742840" cy="4957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Membrana -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69"/>
          <p:cNvSpPr/>
          <p:nvPr/>
        </p:nvSpPr>
        <p:spPr>
          <a:xfrm>
            <a:off x="3532680" y="987480"/>
            <a:ext cx="2742840" cy="4957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Ritė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69"/>
          <p:cNvSpPr/>
          <p:nvPr/>
        </p:nvSpPr>
        <p:spPr>
          <a:xfrm>
            <a:off x="3697200" y="1536480"/>
            <a:ext cx="2526480" cy="4957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Magnetas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69"/>
          <p:cNvSpPr/>
          <p:nvPr/>
        </p:nvSpPr>
        <p:spPr>
          <a:xfrm>
            <a:off x="812880" y="3804120"/>
            <a:ext cx="3232800" cy="8996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Dėžutė su anglies grūdeliais -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69"/>
          <p:cNvSpPr/>
          <p:nvPr/>
        </p:nvSpPr>
        <p:spPr>
          <a:xfrm>
            <a:off x="426600" y="5009040"/>
            <a:ext cx="1960560" cy="4744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50" name="Google Shape;350;p69"/>
          <p:cNvSpPr/>
          <p:nvPr/>
        </p:nvSpPr>
        <p:spPr>
          <a:xfrm>
            <a:off x="426600" y="4915800"/>
            <a:ext cx="3018600" cy="4957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Membrana -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69"/>
          <p:cNvSpPr/>
          <p:nvPr/>
        </p:nvSpPr>
        <p:spPr>
          <a:xfrm>
            <a:off x="4996080" y="6031800"/>
            <a:ext cx="2742840" cy="4957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 Laidai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69"/>
          <p:cNvSpPr/>
          <p:nvPr/>
        </p:nvSpPr>
        <p:spPr>
          <a:xfrm>
            <a:off x="8304120" y="395280"/>
            <a:ext cx="3574800" cy="1464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53" name="Google Shape;353;p69"/>
          <p:cNvSpPr/>
          <p:nvPr/>
        </p:nvSpPr>
        <p:spPr>
          <a:xfrm>
            <a:off x="8468640" y="509760"/>
            <a:ext cx="3326040" cy="1134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Joje yra du nekintantys elementai: mikrofonas ir telefonas.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69"/>
          <p:cNvSpPr/>
          <p:nvPr/>
        </p:nvSpPr>
        <p:spPr>
          <a:xfrm>
            <a:off x="8159040" y="3004560"/>
            <a:ext cx="3574800" cy="31525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55" name="Google Shape;355;p69"/>
          <p:cNvSpPr/>
          <p:nvPr/>
        </p:nvSpPr>
        <p:spPr>
          <a:xfrm>
            <a:off x="8534520" y="3537000"/>
            <a:ext cx="3366360" cy="17074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Ištyrus elektrinius ir magnetinius reiškinius, buvo išrastas telegrafas.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69"/>
          <p:cNvSpPr/>
          <p:nvPr/>
        </p:nvSpPr>
        <p:spPr>
          <a:xfrm>
            <a:off x="2520" y="-5400"/>
            <a:ext cx="12192480" cy="68634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0" y="3600"/>
            <a:ext cx="12187800" cy="685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70"/>
          <p:cNvSpPr/>
          <p:nvPr/>
        </p:nvSpPr>
        <p:spPr>
          <a:xfrm>
            <a:off x="8302320" y="461160"/>
            <a:ext cx="3421440" cy="9198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64" name="Google Shape;364;p70"/>
          <p:cNvSpPr/>
          <p:nvPr/>
        </p:nvSpPr>
        <p:spPr>
          <a:xfrm>
            <a:off x="8778960" y="650880"/>
            <a:ext cx="2742840" cy="6130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PLANETOS​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70"/>
          <p:cNvSpPr/>
          <p:nvPr/>
        </p:nvSpPr>
        <p:spPr>
          <a:xfrm>
            <a:off x="-1800" y="-35280"/>
            <a:ext cx="12192480" cy="6893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71"/>
          <p:cNvPicPr preferRelativeResize="0"/>
          <p:nvPr/>
        </p:nvPicPr>
        <p:blipFill rotWithShape="1">
          <a:blip r:embed="rId3">
            <a:alphaModFix/>
          </a:blip>
          <a:srcRect b="10736" l="0" r="0" t="1792"/>
          <a:stretch/>
        </p:blipFill>
        <p:spPr>
          <a:xfrm>
            <a:off x="6095880" y="0"/>
            <a:ext cx="609552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71"/>
          <p:cNvPicPr preferRelativeResize="0"/>
          <p:nvPr/>
        </p:nvPicPr>
        <p:blipFill rotWithShape="1">
          <a:blip r:embed="rId4">
            <a:alphaModFix/>
          </a:blip>
          <a:srcRect b="9216" l="0" r="0" t="3313"/>
          <a:stretch/>
        </p:blipFill>
        <p:spPr>
          <a:xfrm>
            <a:off x="0" y="0"/>
            <a:ext cx="609552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71"/>
          <p:cNvSpPr/>
          <p:nvPr/>
        </p:nvSpPr>
        <p:spPr>
          <a:xfrm>
            <a:off x="7022520" y="202320"/>
            <a:ext cx="4729680" cy="1581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74" name="Google Shape;374;p71"/>
          <p:cNvSpPr/>
          <p:nvPr/>
        </p:nvSpPr>
        <p:spPr>
          <a:xfrm>
            <a:off x="322560" y="202320"/>
            <a:ext cx="4729680" cy="19692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75" name="Google Shape;375;p71"/>
          <p:cNvSpPr/>
          <p:nvPr/>
        </p:nvSpPr>
        <p:spPr>
          <a:xfrm>
            <a:off x="365760" y="4429440"/>
            <a:ext cx="8022240" cy="21715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pic>
        <p:nvPicPr>
          <p:cNvPr id="376" name="Google Shape;376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0760" y="307080"/>
            <a:ext cx="6797160" cy="482976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71"/>
          <p:cNvSpPr/>
          <p:nvPr/>
        </p:nvSpPr>
        <p:spPr>
          <a:xfrm>
            <a:off x="569520" y="541080"/>
            <a:ext cx="4036680" cy="1303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Žodis planeta kilo iš graikų kalbos, reiškia "keliaujanti žvaigždė"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71"/>
          <p:cNvSpPr/>
          <p:nvPr/>
        </p:nvSpPr>
        <p:spPr>
          <a:xfrm>
            <a:off x="7039800" y="307080"/>
            <a:ext cx="4712400" cy="1303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Tai kosminiai kūnai, kurie sukasi aplink Saulę epilpsinėmis orbitomis.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71"/>
          <p:cNvSpPr/>
          <p:nvPr/>
        </p:nvSpPr>
        <p:spPr>
          <a:xfrm>
            <a:off x="511560" y="4429440"/>
            <a:ext cx="7832520" cy="1968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Vidinės planetos yra Merkurijus, Venera, Žemė ir Marsas.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Išorinės planetos yra Jupiteris, Saturna, Uranas ir Neptūnas.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71"/>
          <p:cNvSpPr/>
          <p:nvPr/>
        </p:nvSpPr>
        <p:spPr>
          <a:xfrm>
            <a:off x="5785560" y="2344680"/>
            <a:ext cx="5966640" cy="1581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81" name="Google Shape;381;p71"/>
          <p:cNvSpPr/>
          <p:nvPr/>
        </p:nvSpPr>
        <p:spPr>
          <a:xfrm>
            <a:off x="5930640" y="2391840"/>
            <a:ext cx="5810760" cy="1303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Anksčiau buvo manoma, kad yra 9 planetos, bet vėliau Plutonas buvo išbrauktas iš planetų sąrašo.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71"/>
          <p:cNvSpPr/>
          <p:nvPr/>
        </p:nvSpPr>
        <p:spPr>
          <a:xfrm>
            <a:off x="0" y="0"/>
            <a:ext cx="12192480" cy="6858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7680" y="-72720"/>
            <a:ext cx="6279840" cy="693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5760" y="-1080"/>
            <a:ext cx="5934600" cy="693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774440" y="-2520"/>
            <a:ext cx="9152280" cy="686844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72"/>
          <p:cNvSpPr/>
          <p:nvPr/>
        </p:nvSpPr>
        <p:spPr>
          <a:xfrm>
            <a:off x="-22320" y="21600"/>
            <a:ext cx="7400520" cy="68396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572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92" name="Google Shape;392;p72"/>
          <p:cNvSpPr/>
          <p:nvPr/>
        </p:nvSpPr>
        <p:spPr>
          <a:xfrm>
            <a:off x="7615440" y="821520"/>
            <a:ext cx="4344120" cy="48351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93" name="Google Shape;393;p72"/>
          <p:cNvSpPr/>
          <p:nvPr/>
        </p:nvSpPr>
        <p:spPr>
          <a:xfrm>
            <a:off x="7697520" y="884160"/>
            <a:ext cx="4344120" cy="4335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Izaokas Niutonas</a:t>
            </a: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padarė daug svarbių optikos, mechanikos ir matematikos atradimų.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Suformulavo 3 pagrindinius kūnų sąveikos ir judėjimo dėsnius, bei gravitacijos dėsnį.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72"/>
          <p:cNvSpPr/>
          <p:nvPr/>
        </p:nvSpPr>
        <p:spPr>
          <a:xfrm>
            <a:off x="-84960" y="31320"/>
            <a:ext cx="12282480" cy="68346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73"/>
          <p:cNvSpPr/>
          <p:nvPr/>
        </p:nvSpPr>
        <p:spPr>
          <a:xfrm>
            <a:off x="1872000" y="915840"/>
            <a:ext cx="892800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pic>
        <p:nvPicPr>
          <p:cNvPr id="403" name="Google Shape;403;p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64000" y="-819000"/>
            <a:ext cx="6292800" cy="444312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73"/>
          <p:cNvSpPr/>
          <p:nvPr/>
        </p:nvSpPr>
        <p:spPr>
          <a:xfrm>
            <a:off x="2321280" y="1236240"/>
            <a:ext cx="6264360" cy="2919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Gravitacija yra vadinama jėga, kuria Žemė veikia visus kūnus.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Pasakojama, kad Niutonas su draugu sode gėrė arbatą ir buvo giliai susimąstęs, kuomet staiga nuo šakos nukrito obuolys. „Kodėl obuoliai visada krenta statmenai į žemę“ – tuomet pagalvojo Niutonas“.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73"/>
          <p:cNvSpPr/>
          <p:nvPr/>
        </p:nvSpPr>
        <p:spPr>
          <a:xfrm>
            <a:off x="-5760" y="0"/>
            <a:ext cx="12192480" cy="68742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74"/>
          <p:cNvSpPr/>
          <p:nvPr/>
        </p:nvSpPr>
        <p:spPr>
          <a:xfrm>
            <a:off x="726120" y="915840"/>
            <a:ext cx="10175040" cy="57538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14" name="Google Shape;414;p74"/>
          <p:cNvSpPr/>
          <p:nvPr/>
        </p:nvSpPr>
        <p:spPr>
          <a:xfrm>
            <a:off x="726120" y="1594080"/>
            <a:ext cx="9709560" cy="41428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1)Žemę laikydami rutuliu, kurio spindulys 6400 km, o masė 6 x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kg, apskaičiuokite vidutinį Žemės tankį.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Duota: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 = 6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kg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 = 6,4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 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Rasti: ρ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Sprendimas: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 = 4/3∙ </a:t>
            </a:r>
            <a:r>
              <a:rPr lang="lt-LT" sz="2800">
                <a:solidFill>
                  <a:srgbClr val="FFFFFF"/>
                </a:solidFill>
              </a:rPr>
              <a:t>pi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∙ R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= 4/3∙ 3,14∙(6,4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 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= 1,0975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ρ = m/V= 6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kg /1,0975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= 5,5 x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kg/m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74"/>
          <p:cNvSpPr/>
          <p:nvPr/>
        </p:nvSpPr>
        <p:spPr>
          <a:xfrm>
            <a:off x="2740320" y="14760"/>
            <a:ext cx="6810120" cy="734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16" name="Google Shape;416;p74"/>
          <p:cNvSpPr/>
          <p:nvPr/>
        </p:nvSpPr>
        <p:spPr>
          <a:xfrm>
            <a:off x="4773960" y="14760"/>
            <a:ext cx="2742840" cy="556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Uždaviniai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74"/>
          <p:cNvSpPr/>
          <p:nvPr/>
        </p:nvSpPr>
        <p:spPr>
          <a:xfrm>
            <a:off x="-12672" y="-532"/>
            <a:ext cx="12217338" cy="6873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75"/>
          <p:cNvSpPr/>
          <p:nvPr/>
        </p:nvSpPr>
        <p:spPr>
          <a:xfrm>
            <a:off x="775440" y="964080"/>
            <a:ext cx="1017504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26" name="Google Shape;426;p75"/>
          <p:cNvSpPr/>
          <p:nvPr/>
        </p:nvSpPr>
        <p:spPr>
          <a:xfrm>
            <a:off x="1240920" y="1339200"/>
            <a:ext cx="9709560" cy="37346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2)Radiolokatorius siunčia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Hz dažnio elektromagnetines bangas. Apskaičiuokite jų bangų ilgį.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Duota: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ν =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Hz 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 = 3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m/s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Rasti: λ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Sprendimas: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λ = c/ν = (3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m/s)/10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Hz = 3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-3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75"/>
          <p:cNvSpPr/>
          <p:nvPr/>
        </p:nvSpPr>
        <p:spPr>
          <a:xfrm>
            <a:off x="2523960" y="0"/>
            <a:ext cx="6810120" cy="734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28" name="Google Shape;428;p75"/>
          <p:cNvSpPr/>
          <p:nvPr/>
        </p:nvSpPr>
        <p:spPr>
          <a:xfrm>
            <a:off x="4724280" y="0"/>
            <a:ext cx="2742840" cy="556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Uždaviniai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75"/>
          <p:cNvSpPr/>
          <p:nvPr/>
        </p:nvSpPr>
        <p:spPr>
          <a:xfrm>
            <a:off x="-12960" y="-15120"/>
            <a:ext cx="12217320" cy="6873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76"/>
          <p:cNvSpPr/>
          <p:nvPr/>
        </p:nvSpPr>
        <p:spPr>
          <a:xfrm>
            <a:off x="842760" y="915840"/>
            <a:ext cx="1017504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38" name="Google Shape;438;p76"/>
          <p:cNvSpPr/>
          <p:nvPr/>
        </p:nvSpPr>
        <p:spPr>
          <a:xfrm>
            <a:off x="1240920" y="1292760"/>
            <a:ext cx="9709560" cy="37310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3)Į Mėnulį pasiųstas radijo signalas grįžo į Žemę po 2,56 s. Apskaičiuokite atstumą nuo Žemės iki Mėnulio.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Duota: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 = 2,56 s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 = 3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m/s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Rasti: s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Sprendimas: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 = (c ∙ t)/2 = (3 ∙ 10</a:t>
            </a:r>
            <a:r>
              <a:rPr b="0" baseline="30000" i="0" lang="lt-LT" sz="32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m/s ∙ 2,56 s)/2 =384000 km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76"/>
          <p:cNvSpPr/>
          <p:nvPr/>
        </p:nvSpPr>
        <p:spPr>
          <a:xfrm>
            <a:off x="2690640" y="70200"/>
            <a:ext cx="6810120" cy="734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40" name="Google Shape;440;p76"/>
          <p:cNvSpPr/>
          <p:nvPr/>
        </p:nvSpPr>
        <p:spPr>
          <a:xfrm>
            <a:off x="4724280" y="88200"/>
            <a:ext cx="2742840" cy="556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Uždaviniai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76"/>
          <p:cNvSpPr/>
          <p:nvPr/>
        </p:nvSpPr>
        <p:spPr>
          <a:xfrm>
            <a:off x="-25200" y="0"/>
            <a:ext cx="12217320" cy="68731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77"/>
          <p:cNvSpPr/>
          <p:nvPr/>
        </p:nvSpPr>
        <p:spPr>
          <a:xfrm>
            <a:off x="842760" y="915840"/>
            <a:ext cx="1017504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50" name="Google Shape;450;p77"/>
          <p:cNvSpPr/>
          <p:nvPr/>
        </p:nvSpPr>
        <p:spPr>
          <a:xfrm>
            <a:off x="1062720" y="2304360"/>
            <a:ext cx="9709560" cy="1707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51444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rabicPeriod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 sklinda radijo bangos vakuumu?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Taip.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Kartais sklinda, o kartais – ne.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77"/>
          <p:cNvSpPr/>
          <p:nvPr/>
        </p:nvSpPr>
        <p:spPr>
          <a:xfrm>
            <a:off x="2633760" y="915840"/>
            <a:ext cx="6810120" cy="734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52" name="Google Shape;452;p77"/>
          <p:cNvSpPr/>
          <p:nvPr/>
        </p:nvSpPr>
        <p:spPr>
          <a:xfrm>
            <a:off x="4773960" y="993600"/>
            <a:ext cx="2742840" cy="556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Testas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77"/>
          <p:cNvSpPr/>
          <p:nvPr/>
        </p:nvSpPr>
        <p:spPr>
          <a:xfrm>
            <a:off x="-5760" y="0"/>
            <a:ext cx="12192480" cy="6893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78"/>
          <p:cNvSpPr/>
          <p:nvPr/>
        </p:nvSpPr>
        <p:spPr>
          <a:xfrm>
            <a:off x="842760" y="915840"/>
            <a:ext cx="1017504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62" name="Google Shape;462;p78"/>
          <p:cNvSpPr/>
          <p:nvPr/>
        </p:nvSpPr>
        <p:spPr>
          <a:xfrm>
            <a:off x="1240920" y="2209680"/>
            <a:ext cx="9709560" cy="2111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 Kas sudaro mikrofoną?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Dėžutė su anglies grūdeliais.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Membrana.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Ritė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Magnetas.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78"/>
          <p:cNvSpPr/>
          <p:nvPr/>
        </p:nvSpPr>
        <p:spPr>
          <a:xfrm>
            <a:off x="2633760" y="915840"/>
            <a:ext cx="6810120" cy="734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64" name="Google Shape;464;p78"/>
          <p:cNvSpPr/>
          <p:nvPr/>
        </p:nvSpPr>
        <p:spPr>
          <a:xfrm>
            <a:off x="4773960" y="993600"/>
            <a:ext cx="2742840" cy="556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Testas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78"/>
          <p:cNvSpPr/>
          <p:nvPr/>
        </p:nvSpPr>
        <p:spPr>
          <a:xfrm>
            <a:off x="-5760" y="-1080"/>
            <a:ext cx="12192480" cy="6893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79"/>
          <p:cNvSpPr/>
          <p:nvPr/>
        </p:nvSpPr>
        <p:spPr>
          <a:xfrm>
            <a:off x="842760" y="915840"/>
            <a:ext cx="1017504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74" name="Google Shape;474;p79"/>
          <p:cNvSpPr/>
          <p:nvPr/>
        </p:nvSpPr>
        <p:spPr>
          <a:xfrm>
            <a:off x="1239480" y="2370240"/>
            <a:ext cx="9709560" cy="2111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Ar sklinda garso bangos vakuumu?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Taip.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Kartais sklinda, o kartais – ne.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79"/>
          <p:cNvSpPr/>
          <p:nvPr/>
        </p:nvSpPr>
        <p:spPr>
          <a:xfrm>
            <a:off x="2633760" y="915840"/>
            <a:ext cx="6810120" cy="734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76" name="Google Shape;476;p79"/>
          <p:cNvSpPr/>
          <p:nvPr/>
        </p:nvSpPr>
        <p:spPr>
          <a:xfrm>
            <a:off x="4773960" y="993600"/>
            <a:ext cx="2742840" cy="556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Testas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79"/>
          <p:cNvSpPr/>
          <p:nvPr/>
        </p:nvSpPr>
        <p:spPr>
          <a:xfrm>
            <a:off x="0" y="-10440"/>
            <a:ext cx="12192480" cy="6893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80"/>
          <p:cNvSpPr/>
          <p:nvPr/>
        </p:nvSpPr>
        <p:spPr>
          <a:xfrm>
            <a:off x="842760" y="915840"/>
            <a:ext cx="1017504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86" name="Google Shape;486;p80"/>
          <p:cNvSpPr/>
          <p:nvPr/>
        </p:nvSpPr>
        <p:spPr>
          <a:xfrm>
            <a:off x="1294200" y="2304360"/>
            <a:ext cx="9709560" cy="1707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4. Kas skrieja aplink Saulę elipsinėmis orbitomis?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Žvaigždės.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Planetos.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Meteoritai.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80"/>
          <p:cNvSpPr/>
          <p:nvPr/>
        </p:nvSpPr>
        <p:spPr>
          <a:xfrm>
            <a:off x="2633760" y="915840"/>
            <a:ext cx="6810120" cy="734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88" name="Google Shape;488;p80"/>
          <p:cNvSpPr/>
          <p:nvPr/>
        </p:nvSpPr>
        <p:spPr>
          <a:xfrm>
            <a:off x="4773960" y="993600"/>
            <a:ext cx="2742840" cy="556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Testas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80"/>
          <p:cNvSpPr/>
          <p:nvPr/>
        </p:nvSpPr>
        <p:spPr>
          <a:xfrm>
            <a:off x="-5760" y="-1080"/>
            <a:ext cx="12192480" cy="6893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81"/>
          <p:cNvSpPr/>
          <p:nvPr/>
        </p:nvSpPr>
        <p:spPr>
          <a:xfrm>
            <a:off x="842760" y="915840"/>
            <a:ext cx="1017504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98" name="Google Shape;498;p81"/>
          <p:cNvSpPr/>
          <p:nvPr/>
        </p:nvSpPr>
        <p:spPr>
          <a:xfrm>
            <a:off x="1239480" y="2370240"/>
            <a:ext cx="9709560" cy="2111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5. Kas įkvėpė Niutoną gravitacijos teorijos sukūrimui?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Krentantis pomidoras.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Krentanti kriaušė 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14440" lvl="1" marL="9716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AutoNum type="alphaLcParenR"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Krentantis obuolys.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81"/>
          <p:cNvSpPr/>
          <p:nvPr/>
        </p:nvSpPr>
        <p:spPr>
          <a:xfrm>
            <a:off x="2633760" y="915840"/>
            <a:ext cx="6810120" cy="734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00" name="Google Shape;500;p81"/>
          <p:cNvSpPr/>
          <p:nvPr/>
        </p:nvSpPr>
        <p:spPr>
          <a:xfrm>
            <a:off x="4773960" y="993600"/>
            <a:ext cx="2742840" cy="556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Testas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81"/>
          <p:cNvSpPr/>
          <p:nvPr/>
        </p:nvSpPr>
        <p:spPr>
          <a:xfrm>
            <a:off x="-5760" y="-10440"/>
            <a:ext cx="12192480" cy="6893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82"/>
          <p:cNvSpPr/>
          <p:nvPr/>
        </p:nvSpPr>
        <p:spPr>
          <a:xfrm>
            <a:off x="842760" y="915840"/>
            <a:ext cx="1017504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10" name="Google Shape;510;p82"/>
          <p:cNvSpPr/>
          <p:nvPr/>
        </p:nvSpPr>
        <p:spPr>
          <a:xfrm>
            <a:off x="1239480" y="2370240"/>
            <a:ext cx="9709560" cy="2111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– a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 – a ir b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– b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4. – b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5. – c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82"/>
          <p:cNvSpPr/>
          <p:nvPr/>
        </p:nvSpPr>
        <p:spPr>
          <a:xfrm>
            <a:off x="2633760" y="915840"/>
            <a:ext cx="6810120" cy="734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12" name="Google Shape;512;p82"/>
          <p:cNvSpPr/>
          <p:nvPr/>
        </p:nvSpPr>
        <p:spPr>
          <a:xfrm>
            <a:off x="4309560" y="993600"/>
            <a:ext cx="3207240" cy="556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Testo atsakymai: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82"/>
          <p:cNvSpPr/>
          <p:nvPr/>
        </p:nvSpPr>
        <p:spPr>
          <a:xfrm>
            <a:off x="-5760" y="15120"/>
            <a:ext cx="12192480" cy="6858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760" y="-1080"/>
            <a:ext cx="5934600" cy="68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7680" y="-1080"/>
            <a:ext cx="6293880" cy="68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83"/>
          <p:cNvSpPr/>
          <p:nvPr/>
        </p:nvSpPr>
        <p:spPr>
          <a:xfrm>
            <a:off x="1527120" y="921240"/>
            <a:ext cx="10175040" cy="4485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D95050">
              <a:alpha val="30980"/>
            </a:srgbClr>
          </a:solidFill>
          <a:ln cap="flat" cmpd="sng" w="9525">
            <a:solidFill>
              <a:srgbClr val="E25247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22" name="Google Shape;522;p83"/>
          <p:cNvSpPr/>
          <p:nvPr/>
        </p:nvSpPr>
        <p:spPr>
          <a:xfrm>
            <a:off x="6624000" y="3746160"/>
            <a:ext cx="2656080" cy="4960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Ačiū už dėmesį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83"/>
          <p:cNvSpPr/>
          <p:nvPr/>
        </p:nvSpPr>
        <p:spPr>
          <a:xfrm>
            <a:off x="19080" y="0"/>
            <a:ext cx="12192480" cy="6893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2D9CC4">
              <a:alpha val="11764"/>
            </a:srgbClr>
          </a:solidFill>
          <a:ln cap="flat" cmpd="sng" w="9525">
            <a:solidFill>
              <a:srgbClr val="AB9BC9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24" name="Google Shape;524;p83"/>
          <p:cNvSpPr/>
          <p:nvPr/>
        </p:nvSpPr>
        <p:spPr>
          <a:xfrm>
            <a:off x="1954075" y="1133275"/>
            <a:ext cx="9164124" cy="786996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Prašau labai griežtai nevertinti... 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-LT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... fizikos bandymus pabandžiau pavaizduoti savo piešiniuose ...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