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88" r:id="rId3"/>
    <p:sldId id="290" r:id="rId4"/>
    <p:sldId id="291" r:id="rId5"/>
    <p:sldId id="294" r:id="rId6"/>
    <p:sldId id="278" r:id="rId7"/>
    <p:sldId id="279" r:id="rId8"/>
    <p:sldId id="267" r:id="rId9"/>
    <p:sldId id="295" r:id="rId10"/>
    <p:sldId id="292" r:id="rId11"/>
    <p:sldId id="264" r:id="rId12"/>
    <p:sldId id="296" r:id="rId13"/>
    <p:sldId id="272" r:id="rId14"/>
    <p:sldId id="266" r:id="rId15"/>
    <p:sldId id="297" r:id="rId16"/>
    <p:sldId id="271" r:id="rId17"/>
    <p:sldId id="298" r:id="rId18"/>
    <p:sldId id="293" r:id="rId19"/>
    <p:sldId id="277" r:id="rId20"/>
    <p:sldId id="300" r:id="rId21"/>
    <p:sldId id="303" r:id="rId22"/>
    <p:sldId id="304" r:id="rId23"/>
    <p:sldId id="305" r:id="rId24"/>
    <p:sldId id="306" r:id="rId25"/>
    <p:sldId id="307" r:id="rId26"/>
    <p:sldId id="308" r:id="rId27"/>
    <p:sldId id="309" r:id="rId28"/>
    <p:sldId id="310" r:id="rId29"/>
    <p:sldId id="311" r:id="rId30"/>
    <p:sldId id="312" r:id="rId31"/>
    <p:sldId id="313" r:id="rId32"/>
    <p:sldId id="29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56E7A8-D49B-496A-8F8D-7D418BAAF754}" v="950" dt="2022-02-17T19:28:11.342"/>
    <p1510:client id="{C39CE545-91E4-4E37-BA83-A428F96B5181}" v="126" dt="2022-02-17T11:42:02.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57" d="100"/>
          <a:sy n="57" d="100"/>
        </p:scale>
        <p:origin x="72" y="13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17T13:46:25.266"/>
    </inkml:context>
    <inkml:brush xml:id="br0">
      <inkml:brushProperty name="width" value="0.1" units="cm"/>
      <inkml:brushProperty name="height" value="0.1" units="cm"/>
    </inkml:brush>
  </inkml:definitions>
  <inkml:trace contextRef="#ctx0" brushRef="#br0">0 0 16383 0 0,'0'0'0'0'0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 xmlns:a16="http://schemas.microsoft.com/office/drawing/2014/main" id="{C66CC717-08C5-4F3E-B8AA-BA93C8755982}"/>
              </a:ext>
            </a:extLst>
          </p:cNvPr>
          <p:cNvCxnSpPr>
            <a:cxnSpLocks/>
          </p:cNvCxnSpPr>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10" name="Slide Number Placeholder 5">
            <a:extLst>
              <a:ext uri="{FF2B5EF4-FFF2-40B4-BE49-F238E27FC236}">
                <a16:creationId xmlns="" xmlns:a16="http://schemas.microsoft.com/office/drawing/2014/main" id="{7C5B7199-CC00-4D38-8B48-F8A539112985}"/>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1" name="Date Placeholder 3">
            <a:extLst>
              <a:ext uri="{FF2B5EF4-FFF2-40B4-BE49-F238E27FC236}">
                <a16:creationId xmlns=""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Saturday, April 30, 2022</a:t>
            </a:fld>
            <a:endParaRPr lang="en-US" dirty="0"/>
          </a:p>
        </p:txBody>
      </p:sp>
    </p:spTree>
    <p:extLst>
      <p:ext uri="{BB962C8B-B14F-4D97-AF65-F5344CB8AC3E}">
        <p14:creationId xmlns:p14="http://schemas.microsoft.com/office/powerpoint/2010/main" val="60801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9B7685-BDD9-488F-B082-33592E0F1364}"/>
              </a:ext>
            </a:extLst>
          </p:cNvPr>
          <p:cNvSpPr>
            <a:spLocks noGrp="1"/>
          </p:cNvSpPr>
          <p:nvPr>
            <p:ph type="title"/>
          </p:nvPr>
        </p:nvSpPr>
        <p:spPr/>
        <p:txBody>
          <a:bodyPr wrap="square"/>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3E9CB5FF-7FB5-4B8A-BF1C-48765D40B4C0}"/>
              </a:ext>
            </a:extLst>
          </p:cNvPr>
          <p:cNvSpPr>
            <a:spLocks noGrp="1"/>
          </p:cNvSpPr>
          <p:nvPr>
            <p:ph idx="1"/>
          </p:nvPr>
        </p:nvSpPr>
        <p:spPr>
          <a:xfrm>
            <a:off x="448056" y="1735200"/>
            <a:ext cx="11293200" cy="378301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a:extLst>
              <a:ext uri="{FF2B5EF4-FFF2-40B4-BE49-F238E27FC236}">
                <a16:creationId xmlns="" xmlns:a16="http://schemas.microsoft.com/office/drawing/2014/main" id="{BDA03860-F8F0-4186-B5D0-72C935B2C2A9}"/>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8" name="Slide Number Placeholder 5">
            <a:extLst>
              <a:ext uri="{FF2B5EF4-FFF2-40B4-BE49-F238E27FC236}">
                <a16:creationId xmlns="" xmlns:a16="http://schemas.microsoft.com/office/drawing/2014/main" id="{60B9D802-9E36-42DA-B6CA-6C937CBE8A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9" name="Date Placeholder 3">
            <a:extLst>
              <a:ext uri="{FF2B5EF4-FFF2-40B4-BE49-F238E27FC236}">
                <a16:creationId xmlns="" xmlns:a16="http://schemas.microsoft.com/office/drawing/2014/main" id="{C227B5A7-BF66-4C50-9DAD-A24070310B83}"/>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Saturday, April 30, 2022</a:t>
            </a:fld>
            <a:endParaRPr lang="en-US" dirty="0"/>
          </a:p>
        </p:txBody>
      </p:sp>
    </p:spTree>
    <p:extLst>
      <p:ext uri="{BB962C8B-B14F-4D97-AF65-F5344CB8AC3E}">
        <p14:creationId xmlns:p14="http://schemas.microsoft.com/office/powerpoint/2010/main" val="1600522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6E2B8D-DB20-44D1-84BC-F76685913380}"/>
              </a:ext>
            </a:extLst>
          </p:cNvPr>
          <p:cNvSpPr>
            <a:spLocks noGrp="1"/>
          </p:cNvSpPr>
          <p:nvPr>
            <p:ph type="title"/>
          </p:nvPr>
        </p:nvSpPr>
        <p:spPr>
          <a:xfrm>
            <a:off x="448056" y="448056"/>
            <a:ext cx="11311128" cy="3401568"/>
          </a:xfrm>
        </p:spPr>
        <p:txBody>
          <a:bodyPr anchor="b">
            <a:normAutofit/>
          </a:bodyPr>
          <a:lstStyle>
            <a:lvl1pPr>
              <a:defRPr sz="6400"/>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E594C298-618E-4642-8F2B-8DD253ED5C06}"/>
              </a:ext>
            </a:extLst>
          </p:cNvPr>
          <p:cNvSpPr>
            <a:spLocks noGrp="1"/>
          </p:cNvSpPr>
          <p:nvPr>
            <p:ph type="body" idx="1"/>
          </p:nvPr>
        </p:nvSpPr>
        <p:spPr>
          <a:xfrm>
            <a:off x="448056" y="4471416"/>
            <a:ext cx="11292840" cy="1481328"/>
          </a:xfrm>
        </p:spPr>
        <p:txBody>
          <a:bodyPr/>
          <a:lstStyle>
            <a:lvl1pPr marL="0" indent="0">
              <a:lnSpc>
                <a:spcPct val="120000"/>
              </a:lnSpc>
              <a:buNone/>
              <a:defRPr sz="2400">
                <a:solidFill>
                  <a:schemeClr val="tx2">
                    <a:alpha val="5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E2B3ECD5-2EEA-457B-9C93-36F8AF368EC7}"/>
              </a:ext>
            </a:extLst>
          </p:cNvPr>
          <p:cNvSpPr>
            <a:spLocks noGrp="1"/>
          </p:cNvSpPr>
          <p:nvPr>
            <p:ph type="dt" sz="half" idx="10"/>
          </p:nvPr>
        </p:nvSpPr>
        <p:spPr>
          <a:xfrm>
            <a:off x="438912" y="6153912"/>
            <a:ext cx="3456432" cy="502920"/>
          </a:xfrm>
          <a:prstGeom prst="rect">
            <a:avLst/>
          </a:prstGeom>
        </p:spPr>
        <p:txBody>
          <a:bodyPr/>
          <a:lstStyle/>
          <a:p>
            <a:fld id="{10EDCA73-0A86-4195-A787-75037827079D}" type="datetime2">
              <a:rPr lang="en-US" smtClean="0"/>
              <a:t>Saturday, April 30, 2022</a:t>
            </a:fld>
            <a:endParaRPr lang="en-US"/>
          </a:p>
        </p:txBody>
      </p:sp>
      <p:sp>
        <p:nvSpPr>
          <p:cNvPr id="5" name="Footer Placeholder 4">
            <a:extLst>
              <a:ext uri="{FF2B5EF4-FFF2-40B4-BE49-F238E27FC236}">
                <a16:creationId xmlns="" xmlns:a16="http://schemas.microsoft.com/office/drawing/2014/main" id="{D79A15D4-F172-4025-9290-C8F5D419720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 xmlns:a16="http://schemas.microsoft.com/office/drawing/2014/main" id="{3926CD73-9984-4E1D-BD74-37115C1F4C57}"/>
              </a:ext>
            </a:extLst>
          </p:cNvPr>
          <p:cNvSpPr>
            <a:spLocks noGrp="1"/>
          </p:cNvSpPr>
          <p:nvPr>
            <p:ph type="sldNum" sz="quarter" idx="12"/>
          </p:nvPr>
        </p:nvSpPr>
        <p:spPr/>
        <p:txBody>
          <a:bodyPr rIns="219456"/>
          <a:lstStyle/>
          <a:p>
            <a:fld id="{0D309695-DEC3-40DA-9DF5-330280C9D0E8}" type="slidenum">
              <a:rPr lang="en-US" smtClean="0"/>
              <a:t>‹#›</a:t>
            </a:fld>
            <a:endParaRPr lang="en-US"/>
          </a:p>
        </p:txBody>
      </p:sp>
      <p:cxnSp>
        <p:nvCxnSpPr>
          <p:cNvPr id="8" name="Straight Connector 7">
            <a:extLst>
              <a:ext uri="{FF2B5EF4-FFF2-40B4-BE49-F238E27FC236}">
                <a16:creationId xmlns="" xmlns:a16="http://schemas.microsoft.com/office/drawing/2014/main" id="{E99FAD47-5E44-4EE5-A422-A77593F8F3A3}"/>
              </a:ext>
            </a:extLst>
          </p:cNvPr>
          <p:cNvCxnSpPr>
            <a:cxnSpLocks/>
          </p:cNvCxnSpPr>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064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974E41-AB27-418C-AA9E-8F863DDE362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58B9E10A-E18D-4122-A71B-0A22F695E076}"/>
              </a:ext>
            </a:extLst>
          </p:cNvPr>
          <p:cNvSpPr>
            <a:spLocks noGrp="1"/>
          </p:cNvSpPr>
          <p:nvPr>
            <p:ph sz="half" idx="1"/>
          </p:nvPr>
        </p:nvSpPr>
        <p:spPr>
          <a:xfrm>
            <a:off x="448056" y="1735200"/>
            <a:ext cx="5431536" cy="4214750"/>
          </a:xfrm>
        </p:spPr>
        <p:txBody>
          <a:bodyPr/>
          <a:lstStyle>
            <a:lvl1pPr marL="450000">
              <a:defRPr/>
            </a:lvl1pPr>
            <a:lvl2pPr marL="900000">
              <a:defRPr/>
            </a:lvl2pPr>
            <a:lvl3pPr marL="1350000">
              <a:defRPr/>
            </a:lvl3pPr>
            <a:lvl4pPr marL="1800000">
              <a:defRPr/>
            </a:lvl4pPr>
            <a:lvl5pPr marL="22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 xmlns:a16="http://schemas.microsoft.com/office/drawing/2014/main" id="{90CB980D-2720-431B-88C8-4D837023BBFF}"/>
              </a:ext>
            </a:extLst>
          </p:cNvPr>
          <p:cNvSpPr>
            <a:spLocks noGrp="1"/>
          </p:cNvSpPr>
          <p:nvPr>
            <p:ph sz="half" idx="2"/>
          </p:nvPr>
        </p:nvSpPr>
        <p:spPr>
          <a:xfrm>
            <a:off x="6309360" y="1735200"/>
            <a:ext cx="5431536" cy="4214750"/>
          </a:xfrm>
        </p:spPr>
        <p:txBody>
          <a:bodyPr/>
          <a:lstStyle>
            <a:lvl2pPr marL="900000">
              <a:defRPr/>
            </a:lvl2pPr>
            <a:lvl3pPr marL="1350000">
              <a:defRPr/>
            </a:lvl3pPr>
            <a:lvl4pPr marL="1800000">
              <a:defRPr/>
            </a:lvl4pPr>
            <a:lvl5pPr marL="243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DE8EB211-F6F7-4C53-B25F-F1EBF7A8BF4E}"/>
              </a:ext>
            </a:extLst>
          </p:cNvPr>
          <p:cNvSpPr>
            <a:spLocks noGrp="1"/>
          </p:cNvSpPr>
          <p:nvPr>
            <p:ph type="dt" sz="half" idx="10"/>
          </p:nvPr>
        </p:nvSpPr>
        <p:spPr>
          <a:xfrm>
            <a:off x="438912" y="6153912"/>
            <a:ext cx="3456432" cy="502920"/>
          </a:xfrm>
          <a:prstGeom prst="rect">
            <a:avLst/>
          </a:prstGeom>
        </p:spPr>
        <p:txBody>
          <a:bodyPr/>
          <a:lstStyle/>
          <a:p>
            <a:fld id="{83C75374-B296-498E-A935-80631EA9020D}" type="datetime2">
              <a:rPr lang="en-US" smtClean="0"/>
              <a:t>Saturday, April 30, 2022</a:t>
            </a:fld>
            <a:endParaRPr lang="en-US"/>
          </a:p>
        </p:txBody>
      </p:sp>
      <p:sp>
        <p:nvSpPr>
          <p:cNvPr id="6" name="Footer Placeholder 5">
            <a:extLst>
              <a:ext uri="{FF2B5EF4-FFF2-40B4-BE49-F238E27FC236}">
                <a16:creationId xmlns="" xmlns:a16="http://schemas.microsoft.com/office/drawing/2014/main" id="{D0AA830D-482E-415E-B855-D561B94BDC2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 xmlns:a16="http://schemas.microsoft.com/office/drawing/2014/main" id="{2D7FB2AC-9F49-4D35-8C5E-ECECC6B13134}"/>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397897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025D59-DC0A-4295-8714-902B54B983AF}"/>
              </a:ext>
            </a:extLst>
          </p:cNvPr>
          <p:cNvSpPr>
            <a:spLocks noGrp="1"/>
          </p:cNvSpPr>
          <p:nvPr>
            <p:ph type="title"/>
          </p:nvPr>
        </p:nvSpPr>
        <p:spPr>
          <a:xfrm>
            <a:off x="448056" y="388800"/>
            <a:ext cx="11311128" cy="1141200"/>
          </a:xfrm>
        </p:spPr>
        <p:txBody>
          <a:body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667A33E2-E7AE-4E37-9DF1-69697E45D2A7}"/>
              </a:ext>
            </a:extLst>
          </p:cNvPr>
          <p:cNvSpPr>
            <a:spLocks noGrp="1"/>
          </p:cNvSpPr>
          <p:nvPr>
            <p:ph type="body" idx="1"/>
          </p:nvPr>
        </p:nvSpPr>
        <p:spPr>
          <a:xfrm>
            <a:off x="448056" y="1774952"/>
            <a:ext cx="5431536" cy="612648"/>
          </a:xfrm>
        </p:spPr>
        <p:txBody>
          <a:bodyPr anchor="t">
            <a:normAutofit/>
          </a:bodyPr>
          <a:lstStyle>
            <a:lvl1pPr marL="0" indent="0">
              <a:lnSpc>
                <a:spcPct val="100000"/>
              </a:lnSpc>
              <a:buNone/>
              <a:defRPr sz="2000" b="0" i="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A2E79D5-E651-4B82-AFAA-DE6E16AC3EB8}"/>
              </a:ext>
            </a:extLst>
          </p:cNvPr>
          <p:cNvSpPr>
            <a:spLocks noGrp="1"/>
          </p:cNvSpPr>
          <p:nvPr>
            <p:ph sz="half" idx="2"/>
          </p:nvPr>
        </p:nvSpPr>
        <p:spPr>
          <a:xfrm>
            <a:off x="448056" y="2752344"/>
            <a:ext cx="5431536"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 xmlns:a16="http://schemas.microsoft.com/office/drawing/2014/main" id="{C1A91196-F771-42C3-A726-A4ECF561FFF3}"/>
              </a:ext>
            </a:extLst>
          </p:cNvPr>
          <p:cNvSpPr>
            <a:spLocks noGrp="1"/>
          </p:cNvSpPr>
          <p:nvPr>
            <p:ph type="body" sz="quarter" idx="3"/>
          </p:nvPr>
        </p:nvSpPr>
        <p:spPr>
          <a:xfrm>
            <a:off x="6309360" y="1774952"/>
            <a:ext cx="5431536" cy="612648"/>
          </a:xfrm>
        </p:spPr>
        <p:txBody>
          <a:bodyPr anchor="t">
            <a:normAutofit/>
          </a:bodyPr>
          <a:lstStyle>
            <a:lvl1pPr marL="0" indent="0">
              <a:lnSpc>
                <a:spcPct val="100000"/>
              </a:lnSpc>
              <a:buNone/>
              <a:defRPr sz="2000" b="0" i="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776BA18-D373-4B5F-B812-5D5E4C2378E7}"/>
              </a:ext>
            </a:extLst>
          </p:cNvPr>
          <p:cNvSpPr>
            <a:spLocks noGrp="1"/>
          </p:cNvSpPr>
          <p:nvPr>
            <p:ph sz="quarter" idx="4"/>
          </p:nvPr>
        </p:nvSpPr>
        <p:spPr>
          <a:xfrm>
            <a:off x="6309360" y="2752344"/>
            <a:ext cx="5431536"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F395D0EB-9F99-4C95-ADA6-AC6B493CCA9D}"/>
              </a:ext>
            </a:extLst>
          </p:cNvPr>
          <p:cNvSpPr>
            <a:spLocks noGrp="1"/>
          </p:cNvSpPr>
          <p:nvPr>
            <p:ph type="dt" sz="half" idx="10"/>
          </p:nvPr>
        </p:nvSpPr>
        <p:spPr>
          <a:xfrm>
            <a:off x="438912" y="6153912"/>
            <a:ext cx="3456432" cy="502920"/>
          </a:xfrm>
          <a:prstGeom prst="rect">
            <a:avLst/>
          </a:prstGeom>
        </p:spPr>
        <p:txBody>
          <a:bodyPr/>
          <a:lstStyle/>
          <a:p>
            <a:fld id="{B098B728-214A-4ABC-8432-5B3A5A66A987}" type="datetime2">
              <a:rPr lang="en-US" smtClean="0"/>
              <a:t>Saturday, April 30, 2022</a:t>
            </a:fld>
            <a:endParaRPr lang="en-US" dirty="0"/>
          </a:p>
        </p:txBody>
      </p:sp>
      <p:sp>
        <p:nvSpPr>
          <p:cNvPr id="8" name="Footer Placeholder 7">
            <a:extLst>
              <a:ext uri="{FF2B5EF4-FFF2-40B4-BE49-F238E27FC236}">
                <a16:creationId xmlns="" xmlns:a16="http://schemas.microsoft.com/office/drawing/2014/main" id="{27EB69A9-1E48-4683-8873-D888C39E6EE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 xmlns:a16="http://schemas.microsoft.com/office/drawing/2014/main" id="{F57E419C-3010-4562-BA4B-ECBC2DBE629E}"/>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4015677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D58066-A255-4886-A4B0-2AC829A768F3}"/>
              </a:ext>
            </a:extLst>
          </p:cNvPr>
          <p:cNvSpPr>
            <a:spLocks noGrp="1"/>
          </p:cNvSpPr>
          <p:nvPr>
            <p:ph type="title"/>
          </p:nvPr>
        </p:nvSpPr>
        <p:spPr>
          <a:xfrm>
            <a:off x="448056" y="388800"/>
            <a:ext cx="11311128" cy="5559552"/>
          </a:xfrm>
        </p:spPr>
        <p:txBody>
          <a:bodyPr wrap="square"/>
          <a:lstStyle/>
          <a:p>
            <a:r>
              <a:rPr lang="en-US"/>
              <a:t>Click to edit Master title style</a:t>
            </a:r>
            <a:endParaRPr lang="en-US" dirty="0"/>
          </a:p>
        </p:txBody>
      </p:sp>
      <p:sp>
        <p:nvSpPr>
          <p:cNvPr id="3" name="Date Placeholder 2">
            <a:extLst>
              <a:ext uri="{FF2B5EF4-FFF2-40B4-BE49-F238E27FC236}">
                <a16:creationId xmlns="" xmlns:a16="http://schemas.microsoft.com/office/drawing/2014/main" id="{2068D80A-6560-46E3-AF30-9CEC54EA747C}"/>
              </a:ext>
            </a:extLst>
          </p:cNvPr>
          <p:cNvSpPr>
            <a:spLocks noGrp="1"/>
          </p:cNvSpPr>
          <p:nvPr>
            <p:ph type="dt" sz="half" idx="10"/>
          </p:nvPr>
        </p:nvSpPr>
        <p:spPr>
          <a:xfrm>
            <a:off x="438912" y="6153912"/>
            <a:ext cx="3456432" cy="502920"/>
          </a:xfrm>
          <a:prstGeom prst="rect">
            <a:avLst/>
          </a:prstGeom>
        </p:spPr>
        <p:txBody>
          <a:bodyPr/>
          <a:lstStyle/>
          <a:p>
            <a:fld id="{015F02D0-6806-43AF-9888-2359BF40C204}" type="datetime2">
              <a:rPr lang="en-US" smtClean="0"/>
              <a:t>Saturday, April 30, 2022</a:t>
            </a:fld>
            <a:endParaRPr lang="en-US"/>
          </a:p>
        </p:txBody>
      </p:sp>
      <p:sp>
        <p:nvSpPr>
          <p:cNvPr id="4" name="Footer Placeholder 3">
            <a:extLst>
              <a:ext uri="{FF2B5EF4-FFF2-40B4-BE49-F238E27FC236}">
                <a16:creationId xmlns="" xmlns:a16="http://schemas.microsoft.com/office/drawing/2014/main" id="{4AB673C2-FB1E-46F5-8CFB-93B9DB807075}"/>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 xmlns:a16="http://schemas.microsoft.com/office/drawing/2014/main" id="{191E2120-410F-4382-81AB-37F161F72150}"/>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49766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2802222-E41B-48E7-BF06-5C5509D621C0}"/>
              </a:ext>
            </a:extLst>
          </p:cNvPr>
          <p:cNvSpPr>
            <a:spLocks noGrp="1"/>
          </p:cNvSpPr>
          <p:nvPr>
            <p:ph type="dt" sz="half" idx="10"/>
          </p:nvPr>
        </p:nvSpPr>
        <p:spPr>
          <a:xfrm>
            <a:off x="438912" y="6153912"/>
            <a:ext cx="3456432" cy="502920"/>
          </a:xfrm>
          <a:prstGeom prst="rect">
            <a:avLst/>
          </a:prstGeom>
        </p:spPr>
        <p:txBody>
          <a:bodyPr/>
          <a:lstStyle/>
          <a:p>
            <a:fld id="{8EE14D2D-B1AF-4197-82D6-FC1F8BD05681}" type="datetime2">
              <a:rPr lang="en-US" smtClean="0"/>
              <a:t>Saturday, April 30, 2022</a:t>
            </a:fld>
            <a:endParaRPr lang="en-US"/>
          </a:p>
        </p:txBody>
      </p:sp>
      <p:sp>
        <p:nvSpPr>
          <p:cNvPr id="3" name="Footer Placeholder 2">
            <a:extLst>
              <a:ext uri="{FF2B5EF4-FFF2-40B4-BE49-F238E27FC236}">
                <a16:creationId xmlns="" xmlns:a16="http://schemas.microsoft.com/office/drawing/2014/main" id="{17A636E3-B721-46E8-882F-C123530F0FE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 xmlns:a16="http://schemas.microsoft.com/office/drawing/2014/main" id="{C4FC1178-3E0E-449A-B799-009C04C069AF}"/>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124776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C23392-4FF4-4922-A14E-8AA23A9BDD70}"/>
              </a:ext>
            </a:extLst>
          </p:cNvPr>
          <p:cNvSpPr>
            <a:spLocks noGrp="1"/>
          </p:cNvSpPr>
          <p:nvPr>
            <p:ph type="title"/>
          </p:nvPr>
        </p:nvSpPr>
        <p:spPr>
          <a:xfrm>
            <a:off x="448056" y="388800"/>
            <a:ext cx="3447288" cy="1069848"/>
          </a:xfrm>
        </p:spPr>
        <p:txBody>
          <a:bodyPr wrap="square"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104FB38E-5055-4C9B-9A3B-A7B3A4887944}"/>
              </a:ext>
            </a:extLst>
          </p:cNvPr>
          <p:cNvSpPr>
            <a:spLocks noGrp="1"/>
          </p:cNvSpPr>
          <p:nvPr>
            <p:ph idx="1"/>
          </p:nvPr>
        </p:nvSpPr>
        <p:spPr>
          <a:xfrm>
            <a:off x="4370832" y="393192"/>
            <a:ext cx="7379208" cy="5559552"/>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9E2EC2DB-2ED3-408C-BFF2-F413C9D8F91E}"/>
              </a:ext>
            </a:extLst>
          </p:cNvPr>
          <p:cNvSpPr>
            <a:spLocks noGrp="1"/>
          </p:cNvSpPr>
          <p:nvPr>
            <p:ph type="body" sz="half" idx="2"/>
          </p:nvPr>
        </p:nvSpPr>
        <p:spPr>
          <a:xfrm>
            <a:off x="448056" y="1733550"/>
            <a:ext cx="3447288" cy="421919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1374FDF-3000-4B2C-AC88-8CE34D680596}"/>
              </a:ext>
            </a:extLst>
          </p:cNvPr>
          <p:cNvSpPr>
            <a:spLocks noGrp="1"/>
          </p:cNvSpPr>
          <p:nvPr>
            <p:ph type="dt" sz="half" idx="10"/>
          </p:nvPr>
        </p:nvSpPr>
        <p:spPr>
          <a:xfrm>
            <a:off x="438912" y="6153912"/>
            <a:ext cx="3456432" cy="502920"/>
          </a:xfrm>
          <a:prstGeom prst="rect">
            <a:avLst/>
          </a:prstGeom>
        </p:spPr>
        <p:txBody>
          <a:bodyPr/>
          <a:lstStyle/>
          <a:p>
            <a:fld id="{98771CEB-9838-4245-91B8-EFBAFE2D8B44}" type="datetime2">
              <a:rPr lang="en-US" smtClean="0"/>
              <a:t>Saturday, April 30, 2022</a:t>
            </a:fld>
            <a:endParaRPr lang="en-US"/>
          </a:p>
        </p:txBody>
      </p:sp>
      <p:sp>
        <p:nvSpPr>
          <p:cNvPr id="6" name="Footer Placeholder 5">
            <a:extLst>
              <a:ext uri="{FF2B5EF4-FFF2-40B4-BE49-F238E27FC236}">
                <a16:creationId xmlns="" xmlns:a16="http://schemas.microsoft.com/office/drawing/2014/main" id="{0DA0B7F4-5B8C-49BD-9BDA-FCBD13E24227}"/>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 xmlns:a16="http://schemas.microsoft.com/office/drawing/2014/main" id="{3502BC00-0803-4A53-8657-91CE0DB80E54}"/>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3962175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5C2A98-C272-40D9-B75A-77A3D58678E0}"/>
              </a:ext>
            </a:extLst>
          </p:cNvPr>
          <p:cNvSpPr>
            <a:spLocks noGrp="1"/>
          </p:cNvSpPr>
          <p:nvPr>
            <p:ph type="title"/>
          </p:nvPr>
        </p:nvSpPr>
        <p:spPr>
          <a:xfrm>
            <a:off x="448056" y="388800"/>
            <a:ext cx="3447288" cy="1069848"/>
          </a:xfrm>
        </p:spPr>
        <p:txBody>
          <a:bodyPr wrap="square"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7AD50DAC-9AC3-4A9A-91B7-6C95E4362561}"/>
              </a:ext>
            </a:extLst>
          </p:cNvPr>
          <p:cNvSpPr>
            <a:spLocks noGrp="1"/>
          </p:cNvSpPr>
          <p:nvPr>
            <p:ph type="pic" idx="1"/>
          </p:nvPr>
        </p:nvSpPr>
        <p:spPr>
          <a:xfrm>
            <a:off x="4370832" y="441324"/>
            <a:ext cx="7373112" cy="55114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 xmlns:a16="http://schemas.microsoft.com/office/drawing/2014/main" id="{83721B04-C243-49A9-B5D3-483379290943}"/>
              </a:ext>
            </a:extLst>
          </p:cNvPr>
          <p:cNvSpPr>
            <a:spLocks noGrp="1"/>
          </p:cNvSpPr>
          <p:nvPr>
            <p:ph type="body" sz="half" idx="2"/>
          </p:nvPr>
        </p:nvSpPr>
        <p:spPr>
          <a:xfrm>
            <a:off x="448056" y="1735200"/>
            <a:ext cx="3447288" cy="421475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38E949C-DD35-44F6-B45A-35134D7E1299}"/>
              </a:ext>
            </a:extLst>
          </p:cNvPr>
          <p:cNvSpPr>
            <a:spLocks noGrp="1"/>
          </p:cNvSpPr>
          <p:nvPr>
            <p:ph type="dt" sz="half" idx="10"/>
          </p:nvPr>
        </p:nvSpPr>
        <p:spPr>
          <a:xfrm>
            <a:off x="438912" y="6153912"/>
            <a:ext cx="3456432" cy="502920"/>
          </a:xfrm>
          <a:prstGeom prst="rect">
            <a:avLst/>
          </a:prstGeom>
        </p:spPr>
        <p:txBody>
          <a:bodyPr/>
          <a:lstStyle/>
          <a:p>
            <a:fld id="{51D3F6BF-A585-41F8-88DF-7E5D069F892A}" type="datetime2">
              <a:rPr lang="en-US" smtClean="0"/>
              <a:t>Saturday, April 30, 2022</a:t>
            </a:fld>
            <a:endParaRPr lang="en-US"/>
          </a:p>
        </p:txBody>
      </p:sp>
      <p:sp>
        <p:nvSpPr>
          <p:cNvPr id="6" name="Footer Placeholder 5">
            <a:extLst>
              <a:ext uri="{FF2B5EF4-FFF2-40B4-BE49-F238E27FC236}">
                <a16:creationId xmlns="" xmlns:a16="http://schemas.microsoft.com/office/drawing/2014/main" id="{6BC70102-4B8E-4FEC-9BB7-97FDC1EABF8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 xmlns:a16="http://schemas.microsoft.com/office/drawing/2014/main" id="{086693AF-08A9-4388-A9B8-174D53955998}"/>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3682927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1733FC-38A1-463C-BF3D-0D99784E02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 xmlns:a16="http://schemas.microsoft.com/office/drawing/2014/main" id="{2AFD076A-A004-4560-A43B-028624E20D17}"/>
              </a:ext>
            </a:extLst>
          </p:cNvPr>
          <p:cNvSpPr>
            <a:spLocks noGrp="1"/>
          </p:cNvSpPr>
          <p:nvPr>
            <p:ph type="body" orient="vert" idx="1"/>
          </p:nvPr>
        </p:nvSpPr>
        <p:spPr>
          <a:xfrm>
            <a:off x="448056" y="1956816"/>
            <a:ext cx="11301984" cy="3995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DFCFBA60-9309-4F2A-9FA9-305C4AFBECAF}"/>
              </a:ext>
            </a:extLst>
          </p:cNvPr>
          <p:cNvSpPr>
            <a:spLocks noGrp="1"/>
          </p:cNvSpPr>
          <p:nvPr>
            <p:ph type="dt" sz="half" idx="10"/>
          </p:nvPr>
        </p:nvSpPr>
        <p:spPr>
          <a:xfrm>
            <a:off x="438912" y="6153912"/>
            <a:ext cx="3456432" cy="502920"/>
          </a:xfrm>
          <a:prstGeom prst="rect">
            <a:avLst/>
          </a:prstGeom>
        </p:spPr>
        <p:txBody>
          <a:bodyPr/>
          <a:lstStyle/>
          <a:p>
            <a:fld id="{53CF612A-4CB0-4F57-9A87-F049CECB184D}" type="datetime2">
              <a:rPr lang="en-US" smtClean="0"/>
              <a:t>Saturday, April 30, 2022</a:t>
            </a:fld>
            <a:endParaRPr lang="en-US"/>
          </a:p>
        </p:txBody>
      </p:sp>
      <p:sp>
        <p:nvSpPr>
          <p:cNvPr id="5" name="Footer Placeholder 4">
            <a:extLst>
              <a:ext uri="{FF2B5EF4-FFF2-40B4-BE49-F238E27FC236}">
                <a16:creationId xmlns="" xmlns:a16="http://schemas.microsoft.com/office/drawing/2014/main" id="{491BF451-928F-4E55-8A76-111D0E21121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 xmlns:a16="http://schemas.microsoft.com/office/drawing/2014/main" id="{AB5EC161-BA80-4E93-AEB1-B61E38C098BB}"/>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112478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EA44E3E-5EFE-4FCB-86A2-5E20CC6525EC}"/>
              </a:ext>
            </a:extLst>
          </p:cNvPr>
          <p:cNvSpPr>
            <a:spLocks noGrp="1"/>
          </p:cNvSpPr>
          <p:nvPr>
            <p:ph type="title" orient="vert"/>
          </p:nvPr>
        </p:nvSpPr>
        <p:spPr>
          <a:xfrm>
            <a:off x="10232136" y="448056"/>
            <a:ext cx="1581912" cy="5504688"/>
          </a:xfrm>
        </p:spPr>
        <p:txBody>
          <a:bodyPr vert="eaVert"/>
          <a:lstStyle/>
          <a:p>
            <a:r>
              <a:rPr lang="en-US"/>
              <a:t>Click to edit Master title style</a:t>
            </a:r>
            <a:endParaRPr lang="en-US" dirty="0"/>
          </a:p>
        </p:txBody>
      </p:sp>
      <p:sp>
        <p:nvSpPr>
          <p:cNvPr id="3" name="Vertical Text Placeholder 2">
            <a:extLst>
              <a:ext uri="{FF2B5EF4-FFF2-40B4-BE49-F238E27FC236}">
                <a16:creationId xmlns="" xmlns:a16="http://schemas.microsoft.com/office/drawing/2014/main" id="{7495005E-2E0C-4200-BF29-1135A35EE9B9}"/>
              </a:ext>
            </a:extLst>
          </p:cNvPr>
          <p:cNvSpPr>
            <a:spLocks noGrp="1"/>
          </p:cNvSpPr>
          <p:nvPr>
            <p:ph type="body" orient="vert" idx="1"/>
          </p:nvPr>
        </p:nvSpPr>
        <p:spPr>
          <a:xfrm>
            <a:off x="438912" y="438912"/>
            <a:ext cx="9436608" cy="55046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512BBBED-3B21-4271-BC0F-BBA258B59D48}"/>
              </a:ext>
            </a:extLst>
          </p:cNvPr>
          <p:cNvSpPr>
            <a:spLocks noGrp="1"/>
          </p:cNvSpPr>
          <p:nvPr>
            <p:ph type="dt" sz="half" idx="10"/>
          </p:nvPr>
        </p:nvSpPr>
        <p:spPr>
          <a:xfrm>
            <a:off x="438912" y="6153912"/>
            <a:ext cx="3456432" cy="502920"/>
          </a:xfrm>
          <a:prstGeom prst="rect">
            <a:avLst/>
          </a:prstGeom>
        </p:spPr>
        <p:txBody>
          <a:bodyPr/>
          <a:lstStyle/>
          <a:p>
            <a:fld id="{8F397F40-C8F7-4897-A6B8-241042F913A9}" type="datetime2">
              <a:rPr lang="en-US" smtClean="0"/>
              <a:t>Saturday, April 30, 2022</a:t>
            </a:fld>
            <a:endParaRPr lang="en-US"/>
          </a:p>
        </p:txBody>
      </p:sp>
      <p:sp>
        <p:nvSpPr>
          <p:cNvPr id="5" name="Footer Placeholder 4">
            <a:extLst>
              <a:ext uri="{FF2B5EF4-FFF2-40B4-BE49-F238E27FC236}">
                <a16:creationId xmlns="" xmlns:a16="http://schemas.microsoft.com/office/drawing/2014/main" id="{2D89CED5-56F3-4943-8143-918F7A860CD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 xmlns:a16="http://schemas.microsoft.com/office/drawing/2014/main" id="{09C87180-7248-4741-8E3B-9AAFB414DD95}"/>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2396450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6" name="Slide Number Placeholder 5">
            <a:extLst>
              <a:ext uri="{FF2B5EF4-FFF2-40B4-BE49-F238E27FC236}">
                <a16:creationId xmlns=""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Saturday, April 30, 2022</a:t>
            </a:fld>
            <a:endParaRPr lang="en-US" dirty="0"/>
          </a:p>
        </p:txBody>
      </p:sp>
    </p:spTree>
    <p:extLst>
      <p:ext uri="{BB962C8B-B14F-4D97-AF65-F5344CB8AC3E}">
        <p14:creationId xmlns:p14="http://schemas.microsoft.com/office/powerpoint/2010/main" val="291143180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79" r:id="rId6"/>
    <p:sldLayoutId id="2147483775" r:id="rId7"/>
    <p:sldLayoutId id="2147483776" r:id="rId8"/>
    <p:sldLayoutId id="2147483777" r:id="rId9"/>
    <p:sldLayoutId id="2147483778" r:id="rId10"/>
    <p:sldLayoutId id="2147483780" r:id="rId11"/>
  </p:sldLayoutIdLst>
  <p:hf sldNum="0" hdr="0" ftr="0" dt="0"/>
  <p:txStyles>
    <p:titleStyle>
      <a:lvl1pPr algn="l" defTabSz="914400" rtl="0" eaLnBrk="1" latinLnBrk="0" hangingPunct="1">
        <a:lnSpc>
          <a:spcPct val="90000"/>
        </a:lnSpc>
        <a:spcBef>
          <a:spcPct val="0"/>
        </a:spcBef>
        <a:buNone/>
        <a:defRPr sz="3200" i="1" kern="1200">
          <a:solidFill>
            <a:schemeClr val="tx2"/>
          </a:solidFill>
          <a:latin typeface="+mj-lt"/>
          <a:ea typeface="+mj-ea"/>
          <a:cs typeface="+mj-cs"/>
        </a:defRPr>
      </a:lvl1pPr>
    </p:titleStyle>
    <p:bodyStyle>
      <a:lvl1pPr marL="450000" indent="-448056" algn="l" defTabSz="914400" rtl="0" eaLnBrk="1" latinLnBrk="0" hangingPunct="1">
        <a:lnSpc>
          <a:spcPct val="140000"/>
        </a:lnSpc>
        <a:spcBef>
          <a:spcPts val="1000"/>
        </a:spcBef>
        <a:buFont typeface="Calibri Light" panose="020F0302020204030204" pitchFamily="34" charset="0"/>
        <a:buChar char="→"/>
        <a:defRPr sz="1800" kern="1200">
          <a:solidFill>
            <a:schemeClr val="tx2">
              <a:alpha val="55000"/>
            </a:schemeClr>
          </a:solidFill>
          <a:latin typeface="+mn-lt"/>
          <a:ea typeface="+mn-ea"/>
          <a:cs typeface="+mn-cs"/>
        </a:defRPr>
      </a:lvl1pPr>
      <a:lvl2pPr marL="900000" indent="-448056" algn="l" defTabSz="914400" rtl="0" eaLnBrk="1" latinLnBrk="0" hangingPunct="1">
        <a:lnSpc>
          <a:spcPct val="140000"/>
        </a:lnSpc>
        <a:spcBef>
          <a:spcPts val="500"/>
        </a:spcBef>
        <a:buFont typeface="Calibri Light" panose="020F0302020204030204" pitchFamily="34" charset="0"/>
        <a:buChar char="→"/>
        <a:defRPr sz="1800" kern="1200">
          <a:solidFill>
            <a:schemeClr val="tx2">
              <a:alpha val="55000"/>
            </a:schemeClr>
          </a:solidFill>
          <a:latin typeface="+mn-lt"/>
          <a:ea typeface="+mn-ea"/>
          <a:cs typeface="+mn-cs"/>
        </a:defRPr>
      </a:lvl2pPr>
      <a:lvl3pPr marL="1350000" indent="-448056" algn="l" defTabSz="914400" rtl="0" eaLnBrk="1" latinLnBrk="0" hangingPunct="1">
        <a:lnSpc>
          <a:spcPct val="140000"/>
        </a:lnSpc>
        <a:spcBef>
          <a:spcPts val="500"/>
        </a:spcBef>
        <a:buFont typeface="Calibri Light" panose="020F0302020204030204" pitchFamily="34" charset="0"/>
        <a:buChar char="→"/>
        <a:defRPr sz="1800" kern="1200">
          <a:solidFill>
            <a:schemeClr val="tx2">
              <a:alpha val="55000"/>
            </a:schemeClr>
          </a:solidFill>
          <a:latin typeface="+mn-lt"/>
          <a:ea typeface="+mn-ea"/>
          <a:cs typeface="+mn-cs"/>
        </a:defRPr>
      </a:lvl3pPr>
      <a:lvl4pPr marL="1800000" indent="-448056" algn="l" defTabSz="914400" rtl="0" eaLnBrk="1" latinLnBrk="0" hangingPunct="1">
        <a:lnSpc>
          <a:spcPct val="140000"/>
        </a:lnSpc>
        <a:spcBef>
          <a:spcPts val="500"/>
        </a:spcBef>
        <a:buFont typeface="Calibri Light" panose="020F0302020204030204" pitchFamily="34" charset="0"/>
        <a:buChar char="→"/>
        <a:defRPr sz="1800" kern="1200">
          <a:solidFill>
            <a:schemeClr val="tx2">
              <a:alpha val="55000"/>
            </a:schemeClr>
          </a:solidFill>
          <a:latin typeface="+mn-lt"/>
          <a:ea typeface="+mn-ea"/>
          <a:cs typeface="+mn-cs"/>
        </a:defRPr>
      </a:lvl4pPr>
      <a:lvl5pPr marL="2250000" indent="-448056" algn="l" defTabSz="914400" rtl="0" eaLnBrk="1" latinLnBrk="0" hangingPunct="1">
        <a:lnSpc>
          <a:spcPct val="140000"/>
        </a:lnSpc>
        <a:spcBef>
          <a:spcPts val="500"/>
        </a:spcBef>
        <a:buFont typeface="Calibri Light" panose="020F0302020204030204" pitchFamily="34" charset="0"/>
        <a:buChar char="→"/>
        <a:defRPr sz="18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www.youtube.com/watch?v=0FH9cgRhQ-k&amp;t=236s" TargetMode="External"/><Relationship Id="rId13" Type="http://schemas.openxmlformats.org/officeDocument/2006/relationships/hyperlink" Target="https://www.youtube.com/watch?v=tzQC3uYL67U" TargetMode="External"/><Relationship Id="rId18" Type="http://schemas.openxmlformats.org/officeDocument/2006/relationships/hyperlink" Target="https://en.wikipedia.org/wiki/Black_hole" TargetMode="External"/><Relationship Id="rId3" Type="http://schemas.openxmlformats.org/officeDocument/2006/relationships/hyperlink" Target="https://www.youtube.com/watch?v=8nHBGFKLHZQ" TargetMode="External"/><Relationship Id="rId7" Type="http://schemas.openxmlformats.org/officeDocument/2006/relationships/hyperlink" Target="https://www.youtube.com/watch?v=e-P5IFTqB98&amp;t=130s" TargetMode="External"/><Relationship Id="rId12" Type="http://schemas.openxmlformats.org/officeDocument/2006/relationships/hyperlink" Target="https://www.space.com/17661-theory-general-relativity.html" TargetMode="External"/><Relationship Id="rId17" Type="http://schemas.openxmlformats.org/officeDocument/2006/relationships/hyperlink" Target="http://www.scholarpedia.org/article/Hawking_radiation" TargetMode="External"/><Relationship Id="rId2" Type="http://schemas.openxmlformats.org/officeDocument/2006/relationships/hyperlink" Target="https://www.youtube.com/watch?v=udFxKZRyQt4" TargetMode="External"/><Relationship Id="rId16" Type="http://schemas.openxmlformats.org/officeDocument/2006/relationships/hyperlink" Target="https://en.wikipedia.org/wiki/Rotating_black_hole" TargetMode="External"/><Relationship Id="rId1" Type="http://schemas.openxmlformats.org/officeDocument/2006/relationships/slideLayout" Target="../slideLayouts/slideLayout2.xml"/><Relationship Id="rId6" Type="http://schemas.openxmlformats.org/officeDocument/2006/relationships/hyperlink" Target="https://www.youtube.com/watch?v=QqsLTNkzvaY&amp;t=656s" TargetMode="External"/><Relationship Id="rId11" Type="http://schemas.openxmlformats.org/officeDocument/2006/relationships/hyperlink" Target="https://www.youtube.com/watch?v=mF0-CKXUktU" TargetMode="External"/><Relationship Id="rId5" Type="http://schemas.openxmlformats.org/officeDocument/2006/relationships/hyperlink" Target="https://www.youtube.com/watch?v=ulCdoCfw-bY&amp;t=71s" TargetMode="External"/><Relationship Id="rId15" Type="http://schemas.openxmlformats.org/officeDocument/2006/relationships/hyperlink" Target="https://www.forbes.com/sites/startswithabang/2019/08/01/this-is-why-black-holes-must-spin-at-almost-the-speed-of-light/?sh=754d39b67735" TargetMode="External"/><Relationship Id="rId10" Type="http://schemas.openxmlformats.org/officeDocument/2006/relationships/hyperlink" Target="https://www.youtube.com/watch?v=fu3645D4ZlI&amp;t=521s" TargetMode="External"/><Relationship Id="rId4" Type="http://schemas.openxmlformats.org/officeDocument/2006/relationships/hyperlink" Target="https://www.youtube.com/watch?v=yWO-cvGETRQ" TargetMode="External"/><Relationship Id="rId9" Type="http://schemas.openxmlformats.org/officeDocument/2006/relationships/hyperlink" Target="https://www.youtube.com/watch?v=zUyH3XhpLTo&amp;t=352s" TargetMode="External"/><Relationship Id="rId14" Type="http://schemas.openxmlformats.org/officeDocument/2006/relationships/hyperlink" Target="https://www.youtube.com/watch?v=9P6rdqiybaw&amp;t=434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 xmlns:a16="http://schemas.microsoft.com/office/drawing/2014/main" id="{8C448D53-ACA1-4CA4-B08A-09FB0780C7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ctrTitle"/>
          </p:nvPr>
        </p:nvSpPr>
        <p:spPr>
          <a:xfrm>
            <a:off x="6311900" y="448056"/>
            <a:ext cx="5428996" cy="3401568"/>
          </a:xfrm>
        </p:spPr>
        <p:txBody>
          <a:bodyPr>
            <a:normAutofit/>
          </a:bodyPr>
          <a:lstStyle/>
          <a:p>
            <a:r>
              <a:rPr lang="en-US" dirty="0" err="1">
                <a:cs typeface="Posterama"/>
              </a:rPr>
              <a:t>Juodosios</a:t>
            </a:r>
            <a:r>
              <a:rPr lang="en-US" dirty="0">
                <a:cs typeface="Posterama"/>
              </a:rPr>
              <a:t> </a:t>
            </a:r>
            <a:r>
              <a:rPr lang="en-US" dirty="0" err="1">
                <a:cs typeface="Posterama"/>
              </a:rPr>
              <a:t>bedugnės</a:t>
            </a:r>
            <a:endParaRPr lang="en-US" dirty="0" err="1"/>
          </a:p>
        </p:txBody>
      </p:sp>
      <p:sp>
        <p:nvSpPr>
          <p:cNvPr id="3" name="Antrinis pavadinimas 2"/>
          <p:cNvSpPr>
            <a:spLocks noGrp="1"/>
          </p:cNvSpPr>
          <p:nvPr>
            <p:ph type="subTitle" idx="1"/>
          </p:nvPr>
        </p:nvSpPr>
        <p:spPr>
          <a:xfrm>
            <a:off x="6311900" y="4471416"/>
            <a:ext cx="5428996" cy="1481328"/>
          </a:xfrm>
        </p:spPr>
        <p:txBody>
          <a:bodyPr vert="horz" lIns="91440" tIns="45720" rIns="91440" bIns="45720" rtlCol="0" anchor="t">
            <a:normAutofit/>
          </a:bodyPr>
          <a:lstStyle/>
          <a:p>
            <a:r>
              <a:rPr lang="en-US" dirty="0"/>
              <a:t>Jokūbas </a:t>
            </a:r>
            <a:r>
              <a:rPr lang="en-US" dirty="0" err="1"/>
              <a:t>Vitkaitis</a:t>
            </a:r>
            <a:r>
              <a:rPr lang="en-US" dirty="0"/>
              <a:t> 2H Kauno ,,</a:t>
            </a:r>
            <a:r>
              <a:rPr lang="en-US" dirty="0" err="1"/>
              <a:t>Saulės</a:t>
            </a:r>
            <a:r>
              <a:rPr lang="en-US" dirty="0"/>
              <a:t>" </a:t>
            </a:r>
            <a:r>
              <a:rPr lang="en-US" dirty="0" err="1"/>
              <a:t>gimnazija</a:t>
            </a:r>
            <a:endParaRPr lang="en-US" dirty="0"/>
          </a:p>
        </p:txBody>
      </p:sp>
      <p:pic>
        <p:nvPicPr>
          <p:cNvPr id="51" name="Picture 3">
            <a:extLst>
              <a:ext uri="{FF2B5EF4-FFF2-40B4-BE49-F238E27FC236}">
                <a16:creationId xmlns="" xmlns:a16="http://schemas.microsoft.com/office/drawing/2014/main" id="{C1E626E8-092A-4FA1-BCFC-241939AAB61D}"/>
              </a:ext>
            </a:extLst>
          </p:cNvPr>
          <p:cNvPicPr>
            <a:picLocks noChangeAspect="1"/>
          </p:cNvPicPr>
          <p:nvPr/>
        </p:nvPicPr>
        <p:blipFill rotWithShape="1">
          <a:blip r:embed="rId2"/>
          <a:srcRect l="16769" r="14522" b="2"/>
          <a:stretch/>
        </p:blipFill>
        <p:spPr>
          <a:xfrm>
            <a:off x="451104" y="450000"/>
            <a:ext cx="5422576" cy="5544000"/>
          </a:xfrm>
          <a:prstGeom prst="rect">
            <a:avLst/>
          </a:prstGeom>
        </p:spPr>
      </p:pic>
      <p:cxnSp>
        <p:nvCxnSpPr>
          <p:cNvPr id="63" name="Straight Connector 62">
            <a:extLst>
              <a:ext uri="{FF2B5EF4-FFF2-40B4-BE49-F238E27FC236}">
                <a16:creationId xmlns="" xmlns:a16="http://schemas.microsoft.com/office/drawing/2014/main" id="{3B5719CE-F76F-4313-9A48-ADF79E67BB3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3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Kas</a:t>
            </a:r>
            <a:r>
              <a:rPr lang="en-US" dirty="0"/>
              <a:t> </a:t>
            </a:r>
            <a:r>
              <a:rPr lang="en-US" dirty="0" err="1"/>
              <a:t>yra</a:t>
            </a:r>
            <a:r>
              <a:rPr lang="en-US" dirty="0"/>
              <a:t> </a:t>
            </a:r>
            <a:r>
              <a:rPr lang="en-US" dirty="0" err="1"/>
              <a:t>juodoji</a:t>
            </a:r>
            <a:r>
              <a:rPr lang="en-US" dirty="0"/>
              <a:t> </a:t>
            </a:r>
            <a:r>
              <a:rPr lang="lt-LT" dirty="0"/>
              <a:t>bedugnė</a:t>
            </a:r>
            <a:r>
              <a:rPr lang="en-US" dirty="0"/>
              <a:t> ?</a:t>
            </a:r>
            <a:endParaRPr lang="lt-LT" dirty="0"/>
          </a:p>
        </p:txBody>
      </p:sp>
      <p:sp>
        <p:nvSpPr>
          <p:cNvPr id="4" name="Turinio vietos rezervavimo ženklas 3"/>
          <p:cNvSpPr>
            <a:spLocks noGrp="1"/>
          </p:cNvSpPr>
          <p:nvPr>
            <p:ph sz="half" idx="2"/>
          </p:nvPr>
        </p:nvSpPr>
        <p:spPr/>
        <p:txBody>
          <a:bodyPr>
            <a:normAutofit fontScale="85000" lnSpcReduction="10000"/>
          </a:bodyPr>
          <a:lstStyle/>
          <a:p>
            <a:r>
              <a:rPr lang="lt-LT" dirty="0"/>
              <a:t>Juodoji bedugnė yra kosminis kūnas kuris yra labai masyvus, kad net šviesa negali ištrūkti iš jo gravitacijos lauko. Pirmą sykį toksai kūnas buvo apmastomas 1784 m. </a:t>
            </a:r>
            <a:r>
              <a:rPr lang="lt-LT" dirty="0" err="1"/>
              <a:t>John‘o</a:t>
            </a:r>
            <a:r>
              <a:rPr lang="lt-LT" dirty="0"/>
              <a:t>  </a:t>
            </a:r>
            <a:r>
              <a:rPr lang="lt-LT" dirty="0" err="1"/>
              <a:t>Michellio</a:t>
            </a:r>
            <a:r>
              <a:rPr lang="lt-LT" dirty="0"/>
              <a:t>, jis naudojo pakankamai paprastas lygtis, jis panaudojo mūsų žvaigždės sistemos žvaigždės masę ir antrą kosminį greitį kuris būtų didesnis negu šviesos greitis. Po šio laikotarpio juodosios bedugnės nebuvo labai tiriamos iki 1915m. kai Albertas Einšteinas išrado </a:t>
            </a:r>
            <a:r>
              <a:rPr lang="lt-LT" dirty="0" err="1"/>
              <a:t>relityvumo</a:t>
            </a:r>
            <a:r>
              <a:rPr lang="lt-LT" dirty="0"/>
              <a:t> teoriją. Vėliau 1958 m. kai prasidėjo aukso amžius </a:t>
            </a:r>
            <a:r>
              <a:rPr lang="lt-LT" dirty="0" err="1"/>
              <a:t>juodosiom</a:t>
            </a:r>
            <a:r>
              <a:rPr lang="lt-LT" dirty="0"/>
              <a:t> </a:t>
            </a:r>
            <a:r>
              <a:rPr lang="lt-LT" dirty="0" err="1"/>
              <a:t>bedugnėm</a:t>
            </a:r>
            <a:r>
              <a:rPr lang="lt-LT" dirty="0"/>
              <a:t> įvairūs fizikai bandė išsiaiškinti kas yra juodoji bedugnė ir žmogus pradėjęs šį amžių yra </a:t>
            </a:r>
            <a:r>
              <a:rPr lang="lt-LT" dirty="0" err="1"/>
              <a:t>David</a:t>
            </a:r>
            <a:r>
              <a:rPr lang="lt-LT" dirty="0"/>
              <a:t> </a:t>
            </a:r>
            <a:r>
              <a:rPr lang="lt-LT" dirty="0" err="1"/>
              <a:t>Finklestein</a:t>
            </a:r>
            <a:r>
              <a:rPr lang="lt-LT" dirty="0"/>
              <a:t> (žmogus kurį jūs matote nuotraukoje).</a:t>
            </a:r>
          </a:p>
          <a:p>
            <a:pPr marL="1944" indent="0">
              <a:buNone/>
            </a:pPr>
            <a:endParaRPr lang="lt-LT" dirty="0"/>
          </a:p>
        </p:txBody>
      </p:sp>
      <p:pic>
        <p:nvPicPr>
          <p:cNvPr id="5" name="Turinio vietos rezervavimo ženklas 4" descr="Paveikslėlis, kuriame yra žinutė, asmuo, vyras, puodelis&#10;&#10;Automatiškai sugeneruotas aprašymas">
            <a:extLst>
              <a:ext uri="{FF2B5EF4-FFF2-40B4-BE49-F238E27FC236}">
                <a16:creationId xmlns="" xmlns:a16="http://schemas.microsoft.com/office/drawing/2014/main" id="{2F6CE8BA-75C4-4052-A44F-464157BC795D}"/>
              </a:ext>
            </a:extLst>
          </p:cNvPr>
          <p:cNvPicPr>
            <a:picLocks noGrp="1" noChangeAspect="1"/>
          </p:cNvPicPr>
          <p:nvPr>
            <p:ph sz="half" idx="1"/>
          </p:nvPr>
        </p:nvPicPr>
        <p:blipFill rotWithShape="1">
          <a:blip r:embed="rId2"/>
          <a:stretch/>
        </p:blipFill>
        <p:spPr>
          <a:xfrm>
            <a:off x="1505253" y="1735138"/>
            <a:ext cx="3317269" cy="4214812"/>
          </a:xfrm>
          <a:prstGeom prst="rect">
            <a:avLst/>
          </a:prstGeom>
        </p:spPr>
      </p:pic>
    </p:spTree>
    <p:extLst>
      <p:ext uri="{BB962C8B-B14F-4D97-AF65-F5344CB8AC3E}">
        <p14:creationId xmlns:p14="http://schemas.microsoft.com/office/powerpoint/2010/main" val="3691552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a:t>Cygnus x-1</a:t>
            </a:r>
            <a:endParaRPr lang="lt-LT" dirty="0"/>
          </a:p>
        </p:txBody>
      </p:sp>
      <p:sp>
        <p:nvSpPr>
          <p:cNvPr id="3" name="Turinio vietos rezervavimo ženklas 2"/>
          <p:cNvSpPr>
            <a:spLocks noGrp="1"/>
          </p:cNvSpPr>
          <p:nvPr>
            <p:ph idx="1"/>
          </p:nvPr>
        </p:nvSpPr>
        <p:spPr/>
        <p:txBody>
          <a:bodyPr/>
          <a:lstStyle/>
          <a:p>
            <a:r>
              <a:rPr lang="lt-LT" dirty="0"/>
              <a:t>Pirmoji atrasta juodoji bedugnės yra </a:t>
            </a:r>
            <a:r>
              <a:rPr lang="lt-LT" dirty="0" err="1"/>
              <a:t>Cygnus</a:t>
            </a:r>
            <a:r>
              <a:rPr lang="lt-LT" dirty="0"/>
              <a:t> x – 1, šis kūnas buvo atrastas 1964m. raketos skrydžio metu, ji buvo didžiausias x – spindulių sklidimo kūnas ne žemėje ir dar vis yra.</a:t>
            </a:r>
          </a:p>
        </p:txBody>
      </p:sp>
      <p:pic>
        <p:nvPicPr>
          <p:cNvPr id="4" name="Paveikslėlis 4" descr="Paveikslėlis, kuriame yra žinutė, lauko objektas&#10;&#10;Automatiškai sugeneruotas aprašymas">
            <a:extLst>
              <a:ext uri="{FF2B5EF4-FFF2-40B4-BE49-F238E27FC236}">
                <a16:creationId xmlns="" xmlns:a16="http://schemas.microsoft.com/office/drawing/2014/main" id="{76B90A5B-14A4-4B35-8DC2-823306C80286}"/>
              </a:ext>
            </a:extLst>
          </p:cNvPr>
          <p:cNvPicPr>
            <a:picLocks noChangeAspect="1"/>
          </p:cNvPicPr>
          <p:nvPr/>
        </p:nvPicPr>
        <p:blipFill>
          <a:blip r:embed="rId2"/>
          <a:stretch>
            <a:fillRect/>
          </a:stretch>
        </p:blipFill>
        <p:spPr>
          <a:xfrm>
            <a:off x="4655105" y="2946399"/>
            <a:ext cx="2640368" cy="3239601"/>
          </a:xfrm>
          <a:prstGeom prst="rect">
            <a:avLst/>
          </a:prstGeom>
        </p:spPr>
      </p:pic>
    </p:spTree>
    <p:extLst>
      <p:ext uri="{BB962C8B-B14F-4D97-AF65-F5344CB8AC3E}">
        <p14:creationId xmlns:p14="http://schemas.microsoft.com/office/powerpoint/2010/main" val="4137202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dirty="0" err="1"/>
              <a:t>Kaip</a:t>
            </a:r>
            <a:r>
              <a:rPr lang="en-US" dirty="0"/>
              <a:t> </a:t>
            </a:r>
            <a:r>
              <a:rPr lang="en-US" dirty="0" err="1"/>
              <a:t>atsiranda</a:t>
            </a:r>
            <a:r>
              <a:rPr lang="en-US" dirty="0"/>
              <a:t> </a:t>
            </a:r>
            <a:r>
              <a:rPr lang="en-US" dirty="0" err="1"/>
              <a:t>juodosios</a:t>
            </a:r>
            <a:r>
              <a:rPr lang="en-US" dirty="0"/>
              <a:t> </a:t>
            </a:r>
            <a:r>
              <a:rPr lang="en-US" dirty="0" err="1"/>
              <a:t>skylės</a:t>
            </a:r>
            <a:r>
              <a:rPr lang="en-US" dirty="0"/>
              <a:t> ?</a:t>
            </a:r>
            <a:endParaRPr lang="lt-LT" dirty="0"/>
          </a:p>
        </p:txBody>
      </p:sp>
      <p:sp>
        <p:nvSpPr>
          <p:cNvPr id="4" name="Turinio vietos rezervavimo ženklas 3"/>
          <p:cNvSpPr>
            <a:spLocks noGrp="1"/>
          </p:cNvSpPr>
          <p:nvPr>
            <p:ph sz="half" idx="1"/>
          </p:nvPr>
        </p:nvSpPr>
        <p:spPr>
          <a:xfrm>
            <a:off x="448056" y="1530000"/>
            <a:ext cx="5431536" cy="4419950"/>
          </a:xfrm>
        </p:spPr>
        <p:txBody>
          <a:bodyPr>
            <a:normAutofit/>
          </a:bodyPr>
          <a:lstStyle/>
          <a:p>
            <a:r>
              <a:rPr lang="lt-LT" dirty="0"/>
              <a:t>Juodosios bedugnės susiformuoja iš </a:t>
            </a:r>
            <a:r>
              <a:rPr lang="lt-LT" dirty="0" err="1"/>
              <a:t>supermasyvių</a:t>
            </a:r>
            <a:r>
              <a:rPr lang="lt-LT" dirty="0"/>
              <a:t> žvaigždžių kurios degina resursus, kad palaikytų </a:t>
            </a:r>
            <a:r>
              <a:rPr lang="lt-LT" dirty="0" err="1"/>
              <a:t>fuziją</a:t>
            </a:r>
            <a:r>
              <a:rPr lang="lt-LT" dirty="0"/>
              <a:t>, o </a:t>
            </a:r>
            <a:r>
              <a:rPr lang="lt-LT" dirty="0" err="1"/>
              <a:t>gravitcija</a:t>
            </a:r>
            <a:r>
              <a:rPr lang="lt-LT" dirty="0"/>
              <a:t> bado žvaigždę suspausti, kol yra šios dvi jėgos žvaigždės yra pakankamai </a:t>
            </a:r>
            <a:r>
              <a:rPr lang="lt-LT" dirty="0" smtClean="0"/>
              <a:t>stabilios. </a:t>
            </a:r>
            <a:endParaRPr lang="lt-LT" dirty="0"/>
          </a:p>
        </p:txBody>
      </p:sp>
      <p:pic>
        <p:nvPicPr>
          <p:cNvPr id="6" name="Turinio vietos rezervavimo ženklas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950" t="1604" r="17097"/>
          <a:stretch/>
        </p:blipFill>
        <p:spPr>
          <a:xfrm>
            <a:off x="6790267" y="1735200"/>
            <a:ext cx="4346896" cy="4443854"/>
          </a:xfrm>
        </p:spPr>
      </p:pic>
    </p:spTree>
    <p:extLst>
      <p:ext uri="{BB962C8B-B14F-4D97-AF65-F5344CB8AC3E}">
        <p14:creationId xmlns:p14="http://schemas.microsoft.com/office/powerpoint/2010/main" val="3210302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urinio vietos rezervavimo ženklas 3"/>
          <p:cNvSpPr>
            <a:spLocks noGrp="1"/>
          </p:cNvSpPr>
          <p:nvPr>
            <p:ph sz="half" idx="2"/>
          </p:nvPr>
        </p:nvSpPr>
        <p:spPr>
          <a:xfrm>
            <a:off x="237067" y="3556000"/>
            <a:ext cx="11497733" cy="2749550"/>
          </a:xfrm>
        </p:spPr>
        <p:txBody>
          <a:bodyPr/>
          <a:lstStyle/>
          <a:p>
            <a:r>
              <a:rPr lang="lt-LT" dirty="0"/>
              <a:t>Bet kai šios žvaigždės sudegina visus reikalingus resursus palaikyti </a:t>
            </a:r>
            <a:r>
              <a:rPr lang="lt-LT" dirty="0" err="1"/>
              <a:t>fuzijos</a:t>
            </a:r>
            <a:r>
              <a:rPr lang="lt-LT" dirty="0"/>
              <a:t> energijos skleidimui kaip Vandenilį pradeda degti Helis vėliau anglis , Neonas, Deguonis, Silikonas ir pagaliau sudega iki geležies, geležis neturi jokios energijos kurią gali atiduoti ir dėl šios priežasties nepalaiko </a:t>
            </a:r>
            <a:r>
              <a:rPr lang="lt-LT" dirty="0" err="1"/>
              <a:t>fuzijos</a:t>
            </a:r>
            <a:r>
              <a:rPr lang="lt-LT" dirty="0"/>
              <a:t>, palyginimui Geležis šiuo atveju yra kaip pelenai sudegusiame lauže. Po šio proceso gravitacija suspaudžia geležį į itin mažą kūną šviesos greičio ketvirtadaliu ir atsiranda juodoji bedugnė.</a:t>
            </a:r>
          </a:p>
          <a:p>
            <a:endParaRPr lang="lt-LT" dirty="0"/>
          </a:p>
        </p:txBody>
      </p:sp>
      <p:pic>
        <p:nvPicPr>
          <p:cNvPr id="5" name="Paveikslėlis 4"/>
          <p:cNvPicPr>
            <a:picLocks noChangeAspect="1"/>
          </p:cNvPicPr>
          <p:nvPr/>
        </p:nvPicPr>
        <p:blipFill rotWithShape="1">
          <a:blip r:embed="rId2">
            <a:extLst>
              <a:ext uri="{28A0092B-C50C-407E-A947-70E740481C1C}">
                <a14:useLocalDpi xmlns:a14="http://schemas.microsoft.com/office/drawing/2010/main" val="0"/>
              </a:ext>
            </a:extLst>
          </a:blip>
          <a:srcRect l="268" t="1249" b="33356"/>
          <a:stretch/>
        </p:blipFill>
        <p:spPr>
          <a:xfrm>
            <a:off x="1558528" y="566799"/>
            <a:ext cx="8473089" cy="2498133"/>
          </a:xfrm>
          <a:prstGeom prst="rect">
            <a:avLst/>
          </a:prstGeom>
        </p:spPr>
      </p:pic>
    </p:spTree>
    <p:extLst>
      <p:ext uri="{BB962C8B-B14F-4D97-AF65-F5344CB8AC3E}">
        <p14:creationId xmlns:p14="http://schemas.microsoft.com/office/powerpoint/2010/main" val="3523395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A46CFF80-84E0-47C8-9F49-B19122D51BCD}"/>
              </a:ext>
            </a:extLst>
          </p:cNvPr>
          <p:cNvSpPr>
            <a:spLocks noGrp="1"/>
          </p:cNvSpPr>
          <p:nvPr>
            <p:ph type="title"/>
          </p:nvPr>
        </p:nvSpPr>
        <p:spPr/>
        <p:txBody>
          <a:bodyPr/>
          <a:lstStyle/>
          <a:p>
            <a:r>
              <a:rPr lang="lt-LT" dirty="0">
                <a:ea typeface="Source Sans Pro Light"/>
              </a:rPr>
              <a:t>Juodųjų bedugnių rūšys</a:t>
            </a:r>
            <a:endParaRPr lang="lt-LT" dirty="0"/>
          </a:p>
        </p:txBody>
      </p:sp>
      <p:sp>
        <p:nvSpPr>
          <p:cNvPr id="3" name="Turinio vietos rezervavimo ženklas 2">
            <a:extLst>
              <a:ext uri="{FF2B5EF4-FFF2-40B4-BE49-F238E27FC236}">
                <a16:creationId xmlns="" xmlns:a16="http://schemas.microsoft.com/office/drawing/2014/main" id="{45F6AA23-81DD-4180-B54E-D47A4D565E50}"/>
              </a:ext>
            </a:extLst>
          </p:cNvPr>
          <p:cNvSpPr>
            <a:spLocks noGrp="1"/>
          </p:cNvSpPr>
          <p:nvPr>
            <p:ph idx="1"/>
          </p:nvPr>
        </p:nvSpPr>
        <p:spPr/>
        <p:txBody>
          <a:bodyPr vert="horz" wrap="square" lIns="0" tIns="0" rIns="91440" bIns="0" rtlCol="0" anchor="t">
            <a:normAutofit/>
          </a:bodyPr>
          <a:lstStyle/>
          <a:p>
            <a:pPr marL="449580" indent="-447675"/>
            <a:r>
              <a:rPr lang="lt-LT" sz="2800" dirty="0" smtClean="0">
                <a:solidFill>
                  <a:schemeClr val="tx1"/>
                </a:solidFill>
                <a:ea typeface="Source Sans Pro"/>
              </a:rPr>
              <a:t>Miniatiūrinės </a:t>
            </a:r>
            <a:r>
              <a:rPr lang="lt-LT" sz="2800" dirty="0" smtClean="0">
                <a:solidFill>
                  <a:schemeClr val="tx1">
                    <a:lumMod val="65000"/>
                  </a:schemeClr>
                </a:solidFill>
                <a:ea typeface="Source Sans Pro"/>
              </a:rPr>
              <a:t>(kitaip žinomos kaip kvantinės juodosios bedugnės)</a:t>
            </a:r>
            <a:endParaRPr lang="lt-LT" sz="2800" dirty="0" smtClean="0">
              <a:solidFill>
                <a:schemeClr val="tx1"/>
              </a:solidFill>
              <a:ea typeface="Source Sans Pro"/>
            </a:endParaRPr>
          </a:p>
          <a:p>
            <a:pPr marL="449580" indent="-447675"/>
            <a:r>
              <a:rPr lang="lt-LT" sz="2800" dirty="0" smtClean="0">
                <a:solidFill>
                  <a:schemeClr val="tx1"/>
                </a:solidFill>
                <a:ea typeface="Source Sans Pro"/>
              </a:rPr>
              <a:t>Žvaigždinės </a:t>
            </a:r>
            <a:r>
              <a:rPr lang="lt-LT" sz="2800" dirty="0" smtClean="0">
                <a:solidFill>
                  <a:schemeClr val="tx1">
                    <a:lumMod val="65000"/>
                  </a:schemeClr>
                </a:solidFill>
                <a:ea typeface="Source Sans Pro"/>
              </a:rPr>
              <a:t>(turi 10 – 20 žvaigždinių masių)</a:t>
            </a:r>
            <a:endParaRPr lang="lt-LT" sz="2800" dirty="0" smtClean="0">
              <a:solidFill>
                <a:schemeClr val="tx1"/>
              </a:solidFill>
              <a:ea typeface="Source Sans Pro"/>
            </a:endParaRPr>
          </a:p>
          <a:p>
            <a:pPr marL="449580" indent="-447675"/>
            <a:r>
              <a:rPr lang="lt-LT" sz="2800" dirty="0" smtClean="0">
                <a:solidFill>
                  <a:schemeClr val="tx1"/>
                </a:solidFill>
                <a:ea typeface="Source Sans Pro"/>
              </a:rPr>
              <a:t>Tarpinės </a:t>
            </a:r>
            <a:r>
              <a:rPr lang="lt-LT" sz="2800" dirty="0" smtClean="0">
                <a:solidFill>
                  <a:schemeClr val="tx1">
                    <a:lumMod val="65000"/>
                  </a:schemeClr>
                </a:solidFill>
                <a:ea typeface="Source Sans Pro"/>
              </a:rPr>
              <a:t>(turi 100 – 1000 žvaigždinių masių)</a:t>
            </a:r>
            <a:endParaRPr lang="lt-LT" sz="2800" dirty="0" smtClean="0">
              <a:solidFill>
                <a:schemeClr val="tx1"/>
              </a:solidFill>
              <a:ea typeface="Source Sans Pro"/>
            </a:endParaRPr>
          </a:p>
          <a:p>
            <a:pPr marL="449580" indent="-447675"/>
            <a:r>
              <a:rPr lang="lt-LT" sz="2800" dirty="0" err="1" smtClean="0">
                <a:solidFill>
                  <a:schemeClr val="tx1"/>
                </a:solidFill>
                <a:ea typeface="Source Sans Pro"/>
              </a:rPr>
              <a:t>Supermasyivios</a:t>
            </a:r>
            <a:r>
              <a:rPr lang="lt-LT" sz="2800" dirty="0" smtClean="0">
                <a:solidFill>
                  <a:schemeClr val="tx1"/>
                </a:solidFill>
                <a:ea typeface="Source Sans Pro"/>
              </a:rPr>
              <a:t> </a:t>
            </a:r>
            <a:r>
              <a:rPr lang="lt-LT" sz="2800" dirty="0" smtClean="0">
                <a:solidFill>
                  <a:schemeClr val="tx1">
                    <a:lumMod val="65000"/>
                  </a:schemeClr>
                </a:solidFill>
                <a:ea typeface="Source Sans Pro"/>
              </a:rPr>
              <a:t>(1000000 – 1000000000 žvaigždinių masių)</a:t>
            </a:r>
            <a:endParaRPr lang="lt-LT" sz="2800" dirty="0">
              <a:solidFill>
                <a:schemeClr val="tx1"/>
              </a:solidFill>
              <a:ea typeface="Source Sans Pro"/>
            </a:endParaRPr>
          </a:p>
        </p:txBody>
      </p:sp>
    </p:spTree>
    <p:extLst>
      <p:ext uri="{BB962C8B-B14F-4D97-AF65-F5344CB8AC3E}">
        <p14:creationId xmlns:p14="http://schemas.microsoft.com/office/powerpoint/2010/main" val="755269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F2220A9C-088B-44FE-A440-D0FD872611C7}"/>
              </a:ext>
            </a:extLst>
          </p:cNvPr>
          <p:cNvSpPr>
            <a:spLocks noGrp="1"/>
          </p:cNvSpPr>
          <p:nvPr>
            <p:ph type="title"/>
          </p:nvPr>
        </p:nvSpPr>
        <p:spPr/>
        <p:txBody>
          <a:bodyPr/>
          <a:lstStyle/>
          <a:p>
            <a:r>
              <a:rPr lang="lt-LT" dirty="0">
                <a:ea typeface="Source Sans Pro Light"/>
              </a:rPr>
              <a:t>Kaip aptinkamos juodosios bedugnės ?</a:t>
            </a:r>
            <a:endParaRPr lang="lt-LT" dirty="0"/>
          </a:p>
        </p:txBody>
      </p:sp>
      <p:pic>
        <p:nvPicPr>
          <p:cNvPr id="5" name="Picture 2" descr="https://bigthink.com/wp-content/uploads/2020/01/origi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6692" y="3278659"/>
            <a:ext cx="3432608" cy="27460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6692" y="1342768"/>
            <a:ext cx="11033348" cy="1477328"/>
          </a:xfrm>
          <a:prstGeom prst="rect">
            <a:avLst/>
          </a:prstGeom>
          <a:noFill/>
        </p:spPr>
        <p:txBody>
          <a:bodyPr wrap="square" rtlCol="0">
            <a:spAutoFit/>
          </a:bodyPr>
          <a:lstStyle/>
          <a:p>
            <a:r>
              <a:rPr lang="lt-LT" dirty="0"/>
              <a:t>Juodųjų bedugnių vakuume tiksliai negalime aptikti, mes jas galime aptikti tiktais pagal jų gravitacinį lauką ir kaip jis keičia aplink save šviesą ir kitų kosminių kūnų struktūrą. Pirmąjį juodosios bedugnės vaizdą užfiksavo </a:t>
            </a:r>
            <a:r>
              <a:rPr lang="lt-LT" dirty="0" err="1"/>
              <a:t>Nasos</a:t>
            </a:r>
            <a:r>
              <a:rPr lang="lt-LT" dirty="0"/>
              <a:t> įvykio </a:t>
            </a:r>
            <a:r>
              <a:rPr lang="lt-LT" dirty="0" err="1"/>
              <a:t>horizono</a:t>
            </a:r>
            <a:r>
              <a:rPr lang="lt-LT" dirty="0"/>
              <a:t> teleskopas 2019 m. M87 galaktikos centre 55 </a:t>
            </a:r>
            <a:r>
              <a:rPr lang="lt-LT" dirty="0" err="1"/>
              <a:t>milionų</a:t>
            </a:r>
            <a:r>
              <a:rPr lang="lt-LT" dirty="0"/>
              <a:t> šviesmečių nuo žemės atstumu.</a:t>
            </a:r>
          </a:p>
          <a:p>
            <a:endParaRPr lang="lt-LT" dirty="0"/>
          </a:p>
        </p:txBody>
      </p:sp>
      <p:pic>
        <p:nvPicPr>
          <p:cNvPr id="6" name="Turinio vietos rezervavimo ženklas 4" descr="Paveikslėlis, kuriame yra degutbetonis, nakties dangus&#10;&#10;Automatiškai sugeneruotas aprašymas">
            <a:extLst>
              <a:ext uri="{FF2B5EF4-FFF2-40B4-BE49-F238E27FC236}">
                <a16:creationId xmlns="" xmlns:a16="http://schemas.microsoft.com/office/drawing/2014/main" id="{44EFC0AF-A51A-471E-B820-3D40E8D4F759}"/>
              </a:ext>
            </a:extLst>
          </p:cNvPr>
          <p:cNvPicPr>
            <a:picLocks noGrp="1" noChangeAspect="1"/>
          </p:cNvPicPr>
          <p:nvPr>
            <p:ph idx="1"/>
          </p:nvPr>
        </p:nvPicPr>
        <p:blipFill>
          <a:blip r:embed="rId3"/>
          <a:stretch>
            <a:fillRect/>
          </a:stretch>
        </p:blipFill>
        <p:spPr>
          <a:xfrm>
            <a:off x="5873577" y="3278659"/>
            <a:ext cx="4745913" cy="2538511"/>
          </a:xfrm>
        </p:spPr>
      </p:pic>
    </p:spTree>
    <p:extLst>
      <p:ext uri="{BB962C8B-B14F-4D97-AF65-F5344CB8AC3E}">
        <p14:creationId xmlns:p14="http://schemas.microsoft.com/office/powerpoint/2010/main" val="4108257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 xmlns:a16="http://schemas.microsoft.com/office/drawing/2014/main" id="{C66CC717-08C5-4F3E-B8AA-BA93C875598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 xmlns:a16="http://schemas.microsoft.com/office/drawing/2014/main" id="{F2E5B6AE-5EFE-45F0-A2AE-ED771CA3D7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BFD032A9-8C91-4CB6-8FEF-E273A58B3BB9}"/>
              </a:ext>
            </a:extLst>
          </p:cNvPr>
          <p:cNvSpPr>
            <a:spLocks noGrp="1"/>
          </p:cNvSpPr>
          <p:nvPr>
            <p:ph type="title"/>
          </p:nvPr>
        </p:nvSpPr>
        <p:spPr>
          <a:xfrm>
            <a:off x="448055" y="655200"/>
            <a:ext cx="5432045" cy="1969200"/>
          </a:xfrm>
        </p:spPr>
        <p:txBody>
          <a:bodyPr vert="horz" lIns="0" tIns="0" rIns="0" bIns="0" rtlCol="0" anchor="b">
            <a:normAutofit/>
          </a:bodyPr>
          <a:lstStyle/>
          <a:p>
            <a:pPr>
              <a:lnSpc>
                <a:spcPct val="100000"/>
              </a:lnSpc>
            </a:pPr>
            <a:r>
              <a:rPr lang="en-US" sz="6400" dirty="0" err="1"/>
              <a:t>Bendras</a:t>
            </a:r>
            <a:r>
              <a:rPr lang="en-US" sz="6400" dirty="0"/>
              <a:t> </a:t>
            </a:r>
            <a:r>
              <a:rPr lang="en-US" sz="6400" dirty="0" err="1"/>
              <a:t>reliatyvumas</a:t>
            </a:r>
            <a:r>
              <a:rPr lang="en-US" sz="6400" dirty="0"/>
              <a:t> </a:t>
            </a:r>
          </a:p>
        </p:txBody>
      </p:sp>
      <p:cxnSp>
        <p:nvCxnSpPr>
          <p:cNvPr id="13" name="Straight Connector 12">
            <a:extLst>
              <a:ext uri="{FF2B5EF4-FFF2-40B4-BE49-F238E27FC236}">
                <a16:creationId xmlns="" xmlns:a16="http://schemas.microsoft.com/office/drawing/2014/main" id="{D255B435-D9F3-4A31-B89E-36741390DB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50000" y="450000"/>
            <a:ext cx="5432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aveikslėlis 4" descr="Paveikslėlis, kuriame yra asmuo, vyras&#10;&#10;Automatiškai sugeneruotas aprašymas">
            <a:extLst>
              <a:ext uri="{FF2B5EF4-FFF2-40B4-BE49-F238E27FC236}">
                <a16:creationId xmlns="" xmlns:a16="http://schemas.microsoft.com/office/drawing/2014/main" id="{516FAFCD-69F2-4B75-AE02-AE239F93DB04}"/>
              </a:ext>
            </a:extLst>
          </p:cNvPr>
          <p:cNvPicPr>
            <a:picLocks noGrp="1" noChangeAspect="1"/>
          </p:cNvPicPr>
          <p:nvPr>
            <p:ph idx="1"/>
          </p:nvPr>
        </p:nvPicPr>
        <p:blipFill rotWithShape="1">
          <a:blip r:embed="rId2"/>
          <a:srcRect t="3639" r="-2" b="8887"/>
          <a:stretch/>
        </p:blipFill>
        <p:spPr>
          <a:xfrm>
            <a:off x="8548714" y="1435443"/>
            <a:ext cx="3418586" cy="3987114"/>
          </a:xfrm>
          <a:prstGeom prst="rect">
            <a:avLst/>
          </a:prstGeom>
        </p:spPr>
      </p:pic>
      <p:sp>
        <p:nvSpPr>
          <p:cNvPr id="3" name="TextBox 2"/>
          <p:cNvSpPr txBox="1"/>
          <p:nvPr/>
        </p:nvSpPr>
        <p:spPr>
          <a:xfrm>
            <a:off x="560173" y="2809103"/>
            <a:ext cx="6433751" cy="2308324"/>
          </a:xfrm>
          <a:prstGeom prst="rect">
            <a:avLst/>
          </a:prstGeom>
          <a:noFill/>
        </p:spPr>
        <p:txBody>
          <a:bodyPr wrap="square" rtlCol="0">
            <a:spAutoFit/>
          </a:bodyPr>
          <a:lstStyle/>
          <a:p>
            <a:r>
              <a:rPr lang="lt-LT" dirty="0"/>
              <a:t>Tikriausiai pati reikalingiausia teorija, kad pilnai išsiaiškintume juodąsias bedugnes yra Alberto Einšteino bendrojo reliatyvumo teorija  (egzistuoja ir specialaus reliatyvumo teorija).Albertas Einšteinas išrado šią teoriją bandydamas atskirti pagreitį ir gravitaciją ir išsiaiškino atlikdamas eksperimentus savo mintyse, įžymiausias iš šių yra kaip jis įsivaizdavo kiek žmogus svertų raketoje kuri juda 9,8 m/s2 pagreičiu ir kiek jis svertu </a:t>
            </a:r>
            <a:r>
              <a:rPr lang="lt-LT" dirty="0" smtClean="0"/>
              <a:t>žemėje.</a:t>
            </a:r>
            <a:endParaRPr lang="lt-LT" dirty="0"/>
          </a:p>
        </p:txBody>
      </p:sp>
    </p:spTree>
    <p:extLst>
      <p:ext uri="{BB962C8B-B14F-4D97-AF65-F5344CB8AC3E}">
        <p14:creationId xmlns:p14="http://schemas.microsoft.com/office/powerpoint/2010/main" val="477770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48057" y="1735201"/>
            <a:ext cx="5901944" cy="1922400"/>
          </a:xfrm>
        </p:spPr>
        <p:txBody>
          <a:bodyPr/>
          <a:lstStyle/>
          <a:p>
            <a:r>
              <a:rPr lang="lt-LT" dirty="0"/>
              <a:t>Paprasčiausiais šios teorijos paaiškinimas buvo suformuluotas </a:t>
            </a:r>
            <a:r>
              <a:rPr lang="lt-LT" dirty="0" err="1"/>
              <a:t>John</a:t>
            </a:r>
            <a:r>
              <a:rPr lang="lt-LT" dirty="0"/>
              <a:t> </a:t>
            </a:r>
            <a:r>
              <a:rPr lang="lt-LT" dirty="0" err="1"/>
              <a:t>Weeler</a:t>
            </a:r>
            <a:r>
              <a:rPr lang="lt-LT" dirty="0"/>
              <a:t> ,,  </a:t>
            </a:r>
            <a:r>
              <a:rPr lang="lt-LT" dirty="0" err="1"/>
              <a:t>Erdvėlaikis</a:t>
            </a:r>
            <a:r>
              <a:rPr lang="lt-LT" dirty="0"/>
              <a:t> parodo kūnams kaip judėti o kūnai parodo </a:t>
            </a:r>
            <a:r>
              <a:rPr lang="lt-LT" dirty="0" err="1"/>
              <a:t>erdvėlaikiui</a:t>
            </a:r>
            <a:r>
              <a:rPr lang="lt-LT" dirty="0"/>
              <a:t> kaip kreiptis“.</a:t>
            </a:r>
          </a:p>
          <a:p>
            <a:pPr marL="1944" indent="0">
              <a:buNone/>
            </a:pPr>
            <a:endParaRPr lang="lt-LT" dirty="0"/>
          </a:p>
        </p:txBody>
      </p:sp>
      <p:pic>
        <p:nvPicPr>
          <p:cNvPr id="4" name="Paveikslėlis 4">
            <a:extLst>
              <a:ext uri="{FF2B5EF4-FFF2-40B4-BE49-F238E27FC236}">
                <a16:creationId xmlns="" xmlns:a16="http://schemas.microsoft.com/office/drawing/2014/main" id="{3DC2E3DB-4D21-455A-B575-1305585F0383}"/>
              </a:ext>
            </a:extLst>
          </p:cNvPr>
          <p:cNvPicPr>
            <a:picLocks noChangeAspect="1"/>
          </p:cNvPicPr>
          <p:nvPr/>
        </p:nvPicPr>
        <p:blipFill>
          <a:blip r:embed="rId2"/>
          <a:stretch>
            <a:fillRect/>
          </a:stretch>
        </p:blipFill>
        <p:spPr>
          <a:xfrm>
            <a:off x="7738533" y="764916"/>
            <a:ext cx="4044295" cy="4044295"/>
          </a:xfrm>
          <a:prstGeom prst="rect">
            <a:avLst/>
          </a:prstGeom>
        </p:spPr>
      </p:pic>
      <p:pic>
        <p:nvPicPr>
          <p:cNvPr id="5" name="Turinio vietos rezervavimo ženkla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03" y="4020835"/>
            <a:ext cx="4506097" cy="1781991"/>
          </a:xfrm>
          <a:prstGeom prst="rect">
            <a:avLst/>
          </a:prstGeom>
        </p:spPr>
      </p:pic>
    </p:spTree>
    <p:extLst>
      <p:ext uri="{BB962C8B-B14F-4D97-AF65-F5344CB8AC3E}">
        <p14:creationId xmlns:p14="http://schemas.microsoft.com/office/powerpoint/2010/main" val="1025215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en-US" dirty="0" err="1"/>
              <a:t>Kaip</a:t>
            </a:r>
            <a:r>
              <a:rPr lang="en-US" dirty="0"/>
              <a:t> </a:t>
            </a:r>
            <a:r>
              <a:rPr lang="en-US" dirty="0" err="1"/>
              <a:t>mes</a:t>
            </a:r>
            <a:r>
              <a:rPr lang="en-US" dirty="0"/>
              <a:t> </a:t>
            </a:r>
            <a:r>
              <a:rPr lang="en-US" dirty="0" err="1"/>
              <a:t>teoriškai</a:t>
            </a:r>
            <a:r>
              <a:rPr lang="en-US" dirty="0"/>
              <a:t> </a:t>
            </a:r>
            <a:r>
              <a:rPr lang="en-US" dirty="0" err="1"/>
              <a:t>matome</a:t>
            </a:r>
            <a:r>
              <a:rPr lang="en-US" dirty="0"/>
              <a:t> </a:t>
            </a:r>
            <a:r>
              <a:rPr lang="en-US" dirty="0" err="1"/>
              <a:t>juodąsias</a:t>
            </a:r>
            <a:r>
              <a:rPr lang="en-US" dirty="0"/>
              <a:t> b</a:t>
            </a:r>
            <a:r>
              <a:rPr lang="lt-LT" dirty="0"/>
              <a:t>e</a:t>
            </a:r>
            <a:r>
              <a:rPr lang="en-US" dirty="0" err="1"/>
              <a:t>dugnes</a:t>
            </a:r>
            <a:r>
              <a:rPr lang="en-US" dirty="0"/>
              <a:t> ?</a:t>
            </a:r>
            <a:endParaRPr lang="lt-LT" dirty="0"/>
          </a:p>
        </p:txBody>
      </p:sp>
      <p:sp>
        <p:nvSpPr>
          <p:cNvPr id="3" name="Turinio vietos rezervavimo ženklas 2"/>
          <p:cNvSpPr>
            <a:spLocks noGrp="1"/>
          </p:cNvSpPr>
          <p:nvPr>
            <p:ph idx="1"/>
          </p:nvPr>
        </p:nvSpPr>
        <p:spPr/>
        <p:txBody>
          <a:bodyPr>
            <a:normAutofit/>
          </a:bodyPr>
          <a:lstStyle/>
          <a:p>
            <a:r>
              <a:rPr lang="lt-LT" sz="1600" dirty="0"/>
              <a:t>Mes pirmoje juodosios bedugnės nuotraukoje matome praktiškai šešėlį, o ne pačią </a:t>
            </a:r>
            <a:r>
              <a:rPr lang="lt-LT" sz="1600" dirty="0" smtClean="0"/>
              <a:t>bedugnę</a:t>
            </a:r>
            <a:r>
              <a:rPr lang="en-US" sz="1600" dirty="0" smtClean="0"/>
              <a:t>, </a:t>
            </a:r>
            <a:r>
              <a:rPr lang="en-US" sz="1600" dirty="0" err="1" smtClean="0"/>
              <a:t>nes</a:t>
            </a:r>
            <a:r>
              <a:rPr lang="en-US" sz="1600" dirty="0" smtClean="0"/>
              <a:t> did</a:t>
            </a:r>
            <a:r>
              <a:rPr lang="lt-LT" sz="1600" dirty="0" smtClean="0"/>
              <a:t>žioji dalis šviesos būna įtraukiama juodosios į juodosios bedugnės visumą.</a:t>
            </a:r>
            <a:r>
              <a:rPr lang="lt-LT" sz="1600" dirty="0"/>
              <a:t> Ir kadangi šviesa labai apsikraipo mes galime matyti kiekvieną dalį juodosios bedugnės.</a:t>
            </a:r>
          </a:p>
        </p:txBody>
      </p:sp>
      <p:pic>
        <p:nvPicPr>
          <p:cNvPr id="5" name="Paveikslėlis 4" descr="Paveikslėlis, kuriame yra ventiliatorius, įrenginys&#10;&#10;Automatiškai sugeneruotas aprašymas">
            <a:extLst>
              <a:ext uri="{FF2B5EF4-FFF2-40B4-BE49-F238E27FC236}">
                <a16:creationId xmlns="" xmlns:a16="http://schemas.microsoft.com/office/drawing/2014/main" id="{C6CC3A5E-12E9-425E-BCAA-D0179CB6A46E}"/>
              </a:ext>
            </a:extLst>
          </p:cNvPr>
          <p:cNvPicPr>
            <a:picLocks noChangeAspect="1"/>
          </p:cNvPicPr>
          <p:nvPr/>
        </p:nvPicPr>
        <p:blipFill rotWithShape="1">
          <a:blip r:embed="rId2"/>
          <a:srcRect r="19663" b="-4"/>
          <a:stretch/>
        </p:blipFill>
        <p:spPr>
          <a:xfrm>
            <a:off x="812800" y="2089543"/>
            <a:ext cx="4655312" cy="3621842"/>
          </a:xfrm>
          <a:custGeom>
            <a:avLst/>
            <a:gdLst/>
            <a:ahLst/>
            <a:cxnLst/>
            <a:rect l="l" t="t" r="r" b="b"/>
            <a:pathLst>
              <a:path w="3567600" h="2775600">
                <a:moveTo>
                  <a:pt x="0" y="0"/>
                </a:moveTo>
                <a:lnTo>
                  <a:pt x="3567600" y="0"/>
                </a:lnTo>
                <a:lnTo>
                  <a:pt x="3567600" y="2775600"/>
                </a:lnTo>
                <a:lnTo>
                  <a:pt x="0" y="2775600"/>
                </a:lnTo>
                <a:close/>
              </a:path>
            </a:pathLst>
          </a:custGeom>
        </p:spPr>
      </p:pic>
      <p:pic>
        <p:nvPicPr>
          <p:cNvPr id="8" name="Paveikslėlis 7"/>
          <p:cNvPicPr>
            <a:picLocks noChangeAspect="1"/>
          </p:cNvPicPr>
          <p:nvPr/>
        </p:nvPicPr>
        <p:blipFill>
          <a:blip r:embed="rId3"/>
          <a:stretch>
            <a:fillRect/>
          </a:stretch>
        </p:blipFill>
        <p:spPr>
          <a:xfrm>
            <a:off x="5943599" y="2089543"/>
            <a:ext cx="4954963" cy="3617837"/>
          </a:xfrm>
          <a:prstGeom prst="rect">
            <a:avLst/>
          </a:prstGeom>
        </p:spPr>
      </p:pic>
    </p:spTree>
    <p:extLst>
      <p:ext uri="{BB962C8B-B14F-4D97-AF65-F5344CB8AC3E}">
        <p14:creationId xmlns:p14="http://schemas.microsoft.com/office/powerpoint/2010/main" val="960253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 xmlns:a16="http://schemas.microsoft.com/office/drawing/2014/main" id="{93E905E4-EF0C-4890-85FA-2CF6EEF555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 xmlns:a16="http://schemas.microsoft.com/office/drawing/2014/main" id="{E5C122CB-EF32-4916-9F55-E451E6B141DE}"/>
              </a:ext>
            </a:extLst>
          </p:cNvPr>
          <p:cNvSpPr>
            <a:spLocks noGrp="1"/>
          </p:cNvSpPr>
          <p:nvPr>
            <p:ph type="title"/>
          </p:nvPr>
        </p:nvSpPr>
        <p:spPr>
          <a:xfrm>
            <a:off x="448056" y="388800"/>
            <a:ext cx="3452432" cy="860400"/>
          </a:xfrm>
        </p:spPr>
        <p:txBody>
          <a:bodyPr anchor="b">
            <a:normAutofit/>
          </a:bodyPr>
          <a:lstStyle/>
          <a:p>
            <a:r>
              <a:rPr lang="lt-LT" sz="3000" dirty="0">
                <a:ea typeface="Source Sans Pro Light"/>
              </a:rPr>
              <a:t>Juodosios bedugnės sandara</a:t>
            </a:r>
          </a:p>
        </p:txBody>
      </p:sp>
      <p:cxnSp>
        <p:nvCxnSpPr>
          <p:cNvPr id="27" name="Straight Connector 26">
            <a:extLst>
              <a:ext uri="{FF2B5EF4-FFF2-40B4-BE49-F238E27FC236}">
                <a16:creationId xmlns="" xmlns:a16="http://schemas.microsoft.com/office/drawing/2014/main" id="{B32E796E-8D19-4926-B7B8-653B0193901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50000" y="1609200"/>
            <a:ext cx="3454116"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Content Placeholder 10">
            <a:extLst>
              <a:ext uri="{FF2B5EF4-FFF2-40B4-BE49-F238E27FC236}">
                <a16:creationId xmlns="" xmlns:a16="http://schemas.microsoft.com/office/drawing/2014/main" id="{F4E4194B-2D33-4220-B92C-193E02E6BBC3}"/>
              </a:ext>
            </a:extLst>
          </p:cNvPr>
          <p:cNvSpPr>
            <a:spLocks noGrp="1"/>
          </p:cNvSpPr>
          <p:nvPr>
            <p:ph idx="1"/>
          </p:nvPr>
        </p:nvSpPr>
        <p:spPr>
          <a:xfrm>
            <a:off x="448056" y="1944000"/>
            <a:ext cx="3452432" cy="4006800"/>
          </a:xfrm>
        </p:spPr>
        <p:txBody>
          <a:bodyPr vert="horz" lIns="0" tIns="0" rIns="91440" bIns="0" rtlCol="0">
            <a:noAutofit/>
          </a:bodyPr>
          <a:lstStyle/>
          <a:p>
            <a:r>
              <a:rPr lang="lt-LT" sz="1200" dirty="0"/>
              <a:t>Juodosios bedugnės sandaros populiariausia teorija yra su </a:t>
            </a:r>
            <a:r>
              <a:rPr lang="lt-LT" sz="1200" dirty="0" err="1"/>
              <a:t>singuliarumu</a:t>
            </a:r>
            <a:r>
              <a:rPr lang="lt-LT" sz="1200" dirty="0"/>
              <a:t>, Gravitacinis </a:t>
            </a:r>
            <a:r>
              <a:rPr lang="lt-LT" sz="1200" dirty="0" err="1"/>
              <a:t>singuliarumas</a:t>
            </a:r>
            <a:r>
              <a:rPr lang="lt-LT" sz="1200" dirty="0"/>
              <a:t> yra taškas juodojoje bedugnėje kur gravitacinė trauka yra labai didelė ir </a:t>
            </a:r>
            <a:r>
              <a:rPr lang="lt-LT" sz="1200" dirty="0" err="1"/>
              <a:t>erdvėlaikis</a:t>
            </a:r>
            <a:r>
              <a:rPr lang="lt-LT" sz="1200" dirty="0"/>
              <a:t> joje paprastai lūžta ir niekas. Įvykio </a:t>
            </a:r>
            <a:r>
              <a:rPr lang="lt-LT" sz="1200" dirty="0" err="1"/>
              <a:t>horizonas</a:t>
            </a:r>
            <a:r>
              <a:rPr lang="lt-LT" sz="1200" dirty="0"/>
              <a:t> yra juodosios bedugnės dalis iš kurios joks kūnas negali išeiti ir juda tik viena kryptimi link </a:t>
            </a:r>
            <a:r>
              <a:rPr lang="lt-LT" sz="1200" dirty="0" err="1"/>
              <a:t>singuliarumo</a:t>
            </a:r>
            <a:r>
              <a:rPr lang="lt-LT" sz="1200" dirty="0"/>
              <a:t>. </a:t>
            </a:r>
          </a:p>
        </p:txBody>
      </p:sp>
      <p:pic>
        <p:nvPicPr>
          <p:cNvPr id="5" name="Paveikslėlis 5">
            <a:extLst>
              <a:ext uri="{FF2B5EF4-FFF2-40B4-BE49-F238E27FC236}">
                <a16:creationId xmlns="" xmlns:a16="http://schemas.microsoft.com/office/drawing/2014/main" id="{251A8B4A-C5AE-453F-8A95-686F12BCF9E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89" b="89713" l="8419" r="89989">
                        <a14:foregroundMark x1="66894" y1="50000" x2="66894" y2="50000"/>
                        <a14:foregroundMark x1="18771" y1="42105" x2="18771" y2="42105"/>
                        <a14:foregroundMark x1="70876" y1="53349" x2="70876" y2="53349"/>
                      </a14:backgroundRemoval>
                    </a14:imgEffect>
                  </a14:imgLayer>
                </a14:imgProps>
              </a:ext>
            </a:extLst>
          </a:blip>
          <a:stretch>
            <a:fillRect/>
          </a:stretch>
        </p:blipFill>
        <p:spPr>
          <a:xfrm>
            <a:off x="5321643" y="2326132"/>
            <a:ext cx="6427863" cy="3053235"/>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Rankraštį 3">
                <a:extLst>
                  <a:ext uri="{FF2B5EF4-FFF2-40B4-BE49-F238E27FC236}">
                    <a16:creationId xmlns="" xmlns:a16="http://schemas.microsoft.com/office/drawing/2014/main" id="{52203268-6328-4D1C-99B4-4BC5C571A8D6}"/>
                  </a:ext>
                </a:extLst>
              </p14:cNvPr>
              <p14:cNvContentPartPr/>
              <p14:nvPr/>
            </p14:nvContentPartPr>
            <p14:xfrm>
              <a:off x="1120048" y="807904"/>
              <a:ext cx="9524" cy="9524"/>
            </p14:xfrm>
          </p:contentPart>
        </mc:Choice>
        <mc:Fallback xmlns="">
          <p:pic>
            <p:nvPicPr>
              <p:cNvPr id="4" name="Rankraštį 3">
                <a:extLst>
                  <a:ext uri="{FF2B5EF4-FFF2-40B4-BE49-F238E27FC236}">
                    <a16:creationId xmlns:a16="http://schemas.microsoft.com/office/drawing/2014/main" id="{52203268-6328-4D1C-99B4-4BC5C571A8D6}"/>
                  </a:ext>
                </a:extLst>
              </p:cNvPr>
              <p:cNvPicPr/>
              <p:nvPr/>
            </p:nvPicPr>
            <p:blipFill>
              <a:blip r:embed="rId5"/>
              <a:stretch>
                <a:fillRect/>
              </a:stretch>
            </p:blipFill>
            <p:spPr>
              <a:xfrm>
                <a:off x="643848" y="331704"/>
                <a:ext cx="952400" cy="952400"/>
              </a:xfrm>
              <a:prstGeom prst="rect">
                <a:avLst/>
              </a:prstGeom>
            </p:spPr>
          </p:pic>
        </mc:Fallback>
      </mc:AlternateContent>
      <p:sp>
        <p:nvSpPr>
          <p:cNvPr id="6" name="TextBox 5"/>
          <p:cNvSpPr txBox="1"/>
          <p:nvPr/>
        </p:nvSpPr>
        <p:spPr>
          <a:xfrm>
            <a:off x="5057252" y="2206287"/>
            <a:ext cx="3871784" cy="369332"/>
          </a:xfrm>
          <a:prstGeom prst="rect">
            <a:avLst/>
          </a:prstGeom>
          <a:noFill/>
        </p:spPr>
        <p:txBody>
          <a:bodyPr wrap="square" rtlCol="0">
            <a:spAutoFit/>
          </a:bodyPr>
          <a:lstStyle/>
          <a:p>
            <a:r>
              <a:rPr lang="lt-LT" dirty="0" smtClean="0"/>
              <a:t>Įvykio </a:t>
            </a:r>
            <a:r>
              <a:rPr lang="lt-LT" dirty="0" err="1" smtClean="0"/>
              <a:t>horizonas</a:t>
            </a:r>
            <a:endParaRPr lang="lt-LT" dirty="0"/>
          </a:p>
        </p:txBody>
      </p:sp>
      <p:sp>
        <p:nvSpPr>
          <p:cNvPr id="7" name="TextBox 6"/>
          <p:cNvSpPr txBox="1"/>
          <p:nvPr/>
        </p:nvSpPr>
        <p:spPr>
          <a:xfrm>
            <a:off x="9733921" y="4194890"/>
            <a:ext cx="1646605" cy="369332"/>
          </a:xfrm>
          <a:prstGeom prst="rect">
            <a:avLst/>
          </a:prstGeom>
          <a:noFill/>
        </p:spPr>
        <p:txBody>
          <a:bodyPr wrap="none" rtlCol="0">
            <a:spAutoFit/>
          </a:bodyPr>
          <a:lstStyle/>
          <a:p>
            <a:r>
              <a:rPr lang="lt-LT" dirty="0" err="1" smtClean="0"/>
              <a:t>Singuliarumas</a:t>
            </a:r>
            <a:endParaRPr lang="lt-LT" dirty="0"/>
          </a:p>
        </p:txBody>
      </p:sp>
    </p:spTree>
    <p:extLst>
      <p:ext uri="{BB962C8B-B14F-4D97-AF65-F5344CB8AC3E}">
        <p14:creationId xmlns:p14="http://schemas.microsoft.com/office/powerpoint/2010/main" val="16948167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39818" y="1043222"/>
            <a:ext cx="11293200" cy="3783013"/>
          </a:xfrm>
        </p:spPr>
        <p:txBody>
          <a:bodyPr/>
          <a:lstStyle/>
          <a:p>
            <a:r>
              <a:rPr lang="lt-LT" dirty="0"/>
              <a:t>Mažiau populiari teorija yra pūkuoto kamuolio teorija, </a:t>
            </a:r>
            <a:r>
              <a:rPr lang="lt-LT" dirty="0" smtClean="0"/>
              <a:t>kad šią </a:t>
            </a:r>
            <a:r>
              <a:rPr lang="lt-LT" dirty="0"/>
              <a:t>teoriją suprastume mes turime žinoti ką reiškia kvantinis dydis – tai yra mažiausias parametras kažkokio dalyko , ši teorija bando paaiškinti juodosios bedugnės informacijos paradoksą ir </a:t>
            </a:r>
            <a:r>
              <a:rPr lang="lt-LT" dirty="0" err="1"/>
              <a:t>begalybiškai</a:t>
            </a:r>
            <a:r>
              <a:rPr lang="lt-LT" dirty="0"/>
              <a:t> didelius juodosios bedugnės parametrus. Ši teorija yra kvantinis apibūdinimas juodosios bedugnės .</a:t>
            </a:r>
          </a:p>
          <a:p>
            <a:endParaRPr lang="lt-LT" dirty="0"/>
          </a:p>
        </p:txBody>
      </p:sp>
      <p:pic>
        <p:nvPicPr>
          <p:cNvPr id="4" name="Paveikslėlis 4">
            <a:extLst>
              <a:ext uri="{FF2B5EF4-FFF2-40B4-BE49-F238E27FC236}">
                <a16:creationId xmlns="" xmlns:a16="http://schemas.microsoft.com/office/drawing/2014/main" id="{A56D36A5-F9DB-424B-BC6D-AEB2FC369973}"/>
              </a:ext>
            </a:extLst>
          </p:cNvPr>
          <p:cNvPicPr>
            <a:picLocks noChangeAspect="1"/>
          </p:cNvPicPr>
          <p:nvPr/>
        </p:nvPicPr>
        <p:blipFill>
          <a:blip r:embed="rId2"/>
          <a:stretch>
            <a:fillRect/>
          </a:stretch>
        </p:blipFill>
        <p:spPr>
          <a:xfrm>
            <a:off x="4456670" y="3039816"/>
            <a:ext cx="2942373" cy="3111703"/>
          </a:xfrm>
          <a:prstGeom prst="rect">
            <a:avLst/>
          </a:prstGeom>
        </p:spPr>
      </p:pic>
    </p:spTree>
    <p:extLst>
      <p:ext uri="{BB962C8B-B14F-4D97-AF65-F5344CB8AC3E}">
        <p14:creationId xmlns:p14="http://schemas.microsoft.com/office/powerpoint/2010/main" val="3235512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 xmlns:a16="http://schemas.microsoft.com/office/drawing/2014/main" id="{C66CC717-08C5-4F3E-B8AA-BA93C875598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 xmlns:a16="http://schemas.microsoft.com/office/drawing/2014/main" id="{F2E5B6AE-5EFE-45F0-A2AE-ED771CA3D7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162BF160-9B73-4D73-9F38-FEFA3FE7F85A}"/>
              </a:ext>
            </a:extLst>
          </p:cNvPr>
          <p:cNvSpPr>
            <a:spLocks noGrp="1"/>
          </p:cNvSpPr>
          <p:nvPr>
            <p:ph type="title"/>
          </p:nvPr>
        </p:nvSpPr>
        <p:spPr>
          <a:xfrm>
            <a:off x="448055" y="655200"/>
            <a:ext cx="5432045" cy="1969200"/>
          </a:xfrm>
        </p:spPr>
        <p:txBody>
          <a:bodyPr vert="horz" lIns="0" tIns="0" rIns="0" bIns="0" rtlCol="0" anchor="b">
            <a:normAutofit/>
          </a:bodyPr>
          <a:lstStyle/>
          <a:p>
            <a:pPr>
              <a:lnSpc>
                <a:spcPct val="100000"/>
              </a:lnSpc>
            </a:pPr>
            <a:r>
              <a:rPr lang="en-US" sz="6400"/>
              <a:t>Kas yra informacija ?</a:t>
            </a:r>
          </a:p>
        </p:txBody>
      </p:sp>
      <p:cxnSp>
        <p:nvCxnSpPr>
          <p:cNvPr id="16" name="Straight Connector 15">
            <a:extLst>
              <a:ext uri="{FF2B5EF4-FFF2-40B4-BE49-F238E27FC236}">
                <a16:creationId xmlns="" xmlns:a16="http://schemas.microsoft.com/office/drawing/2014/main" id="{D255B435-D9F3-4A31-B89E-36741390DB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8" name="Picture 4" descr="Sabine Hossenfelder: Backreaction: Solutions to the black hole information  parado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4716" y="3599266"/>
            <a:ext cx="2702568" cy="27025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07308" y="2776151"/>
            <a:ext cx="9687697" cy="923330"/>
          </a:xfrm>
          <a:prstGeom prst="rect">
            <a:avLst/>
          </a:prstGeom>
          <a:noFill/>
        </p:spPr>
        <p:txBody>
          <a:bodyPr wrap="square" rtlCol="0">
            <a:spAutoFit/>
          </a:bodyPr>
          <a:lstStyle/>
          <a:p>
            <a:r>
              <a:rPr lang="lt-LT" dirty="0"/>
              <a:t>Informacija tai yra kvantinė medžiagų struktūra kuri turi techninį piešinį įvairių medžiagų (duok pavyzdžių). Be informacijos viskas mūsų visatoje būtų tas pat dalykas</a:t>
            </a:r>
          </a:p>
          <a:p>
            <a:endParaRPr lang="lt-LT" dirty="0"/>
          </a:p>
        </p:txBody>
      </p:sp>
    </p:spTree>
    <p:extLst>
      <p:ext uri="{BB962C8B-B14F-4D97-AF65-F5344CB8AC3E}">
        <p14:creationId xmlns:p14="http://schemas.microsoft.com/office/powerpoint/2010/main" val="1633642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3E290409-9469-4A0D-8E56-904BE5019031}"/>
              </a:ext>
            </a:extLst>
          </p:cNvPr>
          <p:cNvSpPr>
            <a:spLocks noGrp="1"/>
          </p:cNvSpPr>
          <p:nvPr>
            <p:ph type="title"/>
          </p:nvPr>
        </p:nvSpPr>
        <p:spPr/>
        <p:txBody>
          <a:bodyPr/>
          <a:lstStyle/>
          <a:p>
            <a:r>
              <a:rPr lang="lt-LT" dirty="0" err="1">
                <a:ea typeface="Source Sans Pro Light"/>
              </a:rPr>
              <a:t>Hawkingo</a:t>
            </a:r>
            <a:r>
              <a:rPr lang="lt-LT" dirty="0">
                <a:ea typeface="Source Sans Pro Light"/>
              </a:rPr>
              <a:t> radiacija ir informacijos paradoksas</a:t>
            </a:r>
            <a:endParaRPr lang="lt-LT" dirty="0"/>
          </a:p>
        </p:txBody>
      </p:sp>
      <p:pic>
        <p:nvPicPr>
          <p:cNvPr id="4" name="Paveikslėlis 4" descr="Paveikslėlis, kuriame yra žinutė, asmuo, vyras, kostiumas&#10;&#10;Automatiškai sugeneruotas aprašymas">
            <a:extLst>
              <a:ext uri="{FF2B5EF4-FFF2-40B4-BE49-F238E27FC236}">
                <a16:creationId xmlns="" xmlns:a16="http://schemas.microsoft.com/office/drawing/2014/main" id="{0133FD7C-37B0-4CA5-AF41-5149E128F26D}"/>
              </a:ext>
            </a:extLst>
          </p:cNvPr>
          <p:cNvPicPr>
            <a:picLocks noGrp="1" noChangeAspect="1"/>
          </p:cNvPicPr>
          <p:nvPr>
            <p:ph idx="1"/>
          </p:nvPr>
        </p:nvPicPr>
        <p:blipFill>
          <a:blip r:embed="rId2"/>
          <a:stretch>
            <a:fillRect/>
          </a:stretch>
        </p:blipFill>
        <p:spPr>
          <a:xfrm>
            <a:off x="3511077" y="3523752"/>
            <a:ext cx="4742969" cy="2667920"/>
          </a:xfrm>
        </p:spPr>
      </p:pic>
      <p:sp>
        <p:nvSpPr>
          <p:cNvPr id="3" name="TextBox 2"/>
          <p:cNvSpPr txBox="1"/>
          <p:nvPr/>
        </p:nvSpPr>
        <p:spPr>
          <a:xfrm>
            <a:off x="448056" y="1634902"/>
            <a:ext cx="10908390" cy="923330"/>
          </a:xfrm>
          <a:prstGeom prst="rect">
            <a:avLst/>
          </a:prstGeom>
          <a:noFill/>
        </p:spPr>
        <p:txBody>
          <a:bodyPr wrap="square" rtlCol="0">
            <a:spAutoFit/>
          </a:bodyPr>
          <a:lstStyle/>
          <a:p>
            <a:r>
              <a:rPr lang="lt-LT" dirty="0" err="1"/>
              <a:t>Hawkingo</a:t>
            </a:r>
            <a:r>
              <a:rPr lang="lt-LT" dirty="0"/>
              <a:t> radiacija yra terminė radiacija kurią išmeta juodosios bedugnės, šis fenomenas vyksta, nes kvantinis vakuumas nuolat svyruoja ir išsisiurbia mažą dalelę juodosios bedugnės su savimi o visos likusios dalelės lieka pas save. </a:t>
            </a:r>
          </a:p>
        </p:txBody>
      </p:sp>
    </p:spTree>
    <p:extLst>
      <p:ext uri="{BB962C8B-B14F-4D97-AF65-F5344CB8AC3E}">
        <p14:creationId xmlns:p14="http://schemas.microsoft.com/office/powerpoint/2010/main" val="27073931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7290486" y="1043222"/>
            <a:ext cx="4292221" cy="5143393"/>
          </a:xfrm>
        </p:spPr>
        <p:txBody>
          <a:bodyPr>
            <a:normAutofit fontScale="85000" lnSpcReduction="10000"/>
          </a:bodyPr>
          <a:lstStyle/>
          <a:p>
            <a:r>
              <a:rPr lang="lt-LT" dirty="0"/>
              <a:t>Kvantinis vakuumas yra stadija kurioje nėra jokios energijos, jokių dalelių tik tuščia erdvė. Informacijos paradoksas kyla iš to, kad mes manome, kad informacijos neįmanoma pašalinti, o jeigu įmanoma mes turėtume iš naujo sukurti visus mums žinomus fizikos dėsnius, bet šiam paradoksui mes turime kelias hipotezes: informacija yra paslėpta bet nepradingusi ir kad informacija yra laikoma juodosiose bedugnėse, tiksliau jų įvykio </a:t>
            </a:r>
            <a:r>
              <a:rPr lang="lt-LT" dirty="0" err="1"/>
              <a:t>horizonuose</a:t>
            </a:r>
            <a:r>
              <a:rPr lang="lt-LT" dirty="0"/>
              <a:t>, bet tai sukelia dar vieną problemą : mes esame hologramoje,  tai pakeičia mūsų visą egzistencijos suvokimą, bet mes neturėsime iš naujo išrasti visus mūsų dėsnius.</a:t>
            </a:r>
          </a:p>
          <a:p>
            <a:endParaRPr lang="lt-LT" dirty="0"/>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b="23806"/>
          <a:stretch/>
        </p:blipFill>
        <p:spPr>
          <a:xfrm>
            <a:off x="766117" y="2102706"/>
            <a:ext cx="5545559" cy="2667920"/>
          </a:xfrm>
          <a:prstGeom prst="rect">
            <a:avLst/>
          </a:prstGeom>
        </p:spPr>
      </p:pic>
    </p:spTree>
    <p:extLst>
      <p:ext uri="{BB962C8B-B14F-4D97-AF65-F5344CB8AC3E}">
        <p14:creationId xmlns:p14="http://schemas.microsoft.com/office/powerpoint/2010/main" val="30073180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 xmlns:a16="http://schemas.microsoft.com/office/drawing/2014/main" id="{3B07C0CB-66F0-4CE3-B876-AB04A986EFD6}"/>
              </a:ext>
            </a:extLst>
          </p:cNvPr>
          <p:cNvSpPr>
            <a:spLocks noGrp="1"/>
          </p:cNvSpPr>
          <p:nvPr>
            <p:ph type="title"/>
          </p:nvPr>
        </p:nvSpPr>
        <p:spPr/>
        <p:txBody>
          <a:bodyPr/>
          <a:lstStyle/>
          <a:p>
            <a:r>
              <a:rPr lang="lt-LT" dirty="0">
                <a:ea typeface="Source Sans Pro Light"/>
              </a:rPr>
              <a:t>Besisukančios juodosios bedugnės</a:t>
            </a:r>
            <a:endParaRPr lang="lt-LT" dirty="0"/>
          </a:p>
        </p:txBody>
      </p:sp>
      <p:pic>
        <p:nvPicPr>
          <p:cNvPr id="4" name="Paveikslėlis 4">
            <a:extLst>
              <a:ext uri="{FF2B5EF4-FFF2-40B4-BE49-F238E27FC236}">
                <a16:creationId xmlns="" xmlns:a16="http://schemas.microsoft.com/office/drawing/2014/main" id="{AE981F8A-64E7-4146-8D00-B953D9427E57}"/>
              </a:ext>
            </a:extLst>
          </p:cNvPr>
          <p:cNvPicPr>
            <a:picLocks noGrp="1" noChangeAspect="1"/>
          </p:cNvPicPr>
          <p:nvPr>
            <p:ph idx="1"/>
          </p:nvPr>
        </p:nvPicPr>
        <p:blipFill>
          <a:blip r:embed="rId2"/>
          <a:stretch>
            <a:fillRect/>
          </a:stretch>
        </p:blipFill>
        <p:spPr>
          <a:xfrm>
            <a:off x="4484522" y="3416414"/>
            <a:ext cx="3229052" cy="3217333"/>
          </a:xfrm>
        </p:spPr>
      </p:pic>
      <p:sp>
        <p:nvSpPr>
          <p:cNvPr id="6" name="TextBox 5"/>
          <p:cNvSpPr txBox="1"/>
          <p:nvPr/>
        </p:nvSpPr>
        <p:spPr>
          <a:xfrm>
            <a:off x="448056" y="959400"/>
            <a:ext cx="10965011" cy="2308324"/>
          </a:xfrm>
          <a:prstGeom prst="rect">
            <a:avLst/>
          </a:prstGeom>
          <a:noFill/>
        </p:spPr>
        <p:txBody>
          <a:bodyPr wrap="square" rtlCol="0">
            <a:spAutoFit/>
          </a:bodyPr>
          <a:lstStyle/>
          <a:p>
            <a:r>
              <a:rPr lang="lt-LT" dirty="0"/>
              <a:t>Viskas apie ką aš kalbėjau iki dabar neegzistuoja, nes visos juodosios bedugnės sukasi ir dėl šios priežasties jos tampa žymiai pavojingesnės. </a:t>
            </a:r>
            <a:r>
              <a:rPr lang="lt-LT" dirty="0" err="1"/>
              <a:t>Supermasyvi</a:t>
            </a:r>
            <a:r>
              <a:rPr lang="lt-LT" dirty="0"/>
              <a:t> juodoji bedugnė mūsų visatos centre sukasi 30% šviesos greičio. Paprastai juodosios bedugnės maksimalus sukimosi greitis yra 98% šviesos greičio, jeigu suktųsi greičiau mes matytume </a:t>
            </a:r>
            <a:r>
              <a:rPr lang="lt-LT" dirty="0" err="1"/>
              <a:t>ringuliarumą</a:t>
            </a:r>
            <a:r>
              <a:rPr lang="lt-LT" dirty="0"/>
              <a:t> , bet tai nėra įmanoma. Šios skylės turi 2 įvykio </a:t>
            </a:r>
            <a:r>
              <a:rPr lang="lt-LT" dirty="0" err="1"/>
              <a:t>horizonus</a:t>
            </a:r>
            <a:r>
              <a:rPr lang="lt-LT" dirty="0"/>
              <a:t> ir </a:t>
            </a:r>
            <a:r>
              <a:rPr lang="lt-LT" dirty="0" err="1"/>
              <a:t>singuliarumas</a:t>
            </a:r>
            <a:r>
              <a:rPr lang="lt-LT" dirty="0"/>
              <a:t> pavirsta į </a:t>
            </a:r>
            <a:r>
              <a:rPr lang="lt-LT" dirty="0" err="1"/>
              <a:t>ringuliarumą</a:t>
            </a:r>
            <a:r>
              <a:rPr lang="lt-LT" dirty="0"/>
              <a:t>. Taip pat šios bedugnės įgauna </a:t>
            </a:r>
            <a:r>
              <a:rPr lang="lt-LT" dirty="0" err="1"/>
              <a:t>ergosferą</a:t>
            </a:r>
            <a:r>
              <a:rPr lang="lt-LT" dirty="0"/>
              <a:t> šis laukas yra įvykio </a:t>
            </a:r>
            <a:r>
              <a:rPr lang="lt-LT" dirty="0" err="1"/>
              <a:t>horizono</a:t>
            </a:r>
            <a:r>
              <a:rPr lang="lt-LT" dirty="0"/>
              <a:t> išorėje. Šiame lauke joks objektas negali būti vienoje vietoje, bet gali iš jo ištrūkti, šioje vietoje juda net pats </a:t>
            </a:r>
            <a:r>
              <a:rPr lang="lt-LT" dirty="0" err="1"/>
              <a:t>erdvėlaikis</a:t>
            </a:r>
            <a:r>
              <a:rPr lang="lt-LT" dirty="0"/>
              <a:t>.</a:t>
            </a:r>
          </a:p>
          <a:p>
            <a:endParaRPr lang="lt-LT" dirty="0"/>
          </a:p>
        </p:txBody>
      </p:sp>
    </p:spTree>
    <p:extLst>
      <p:ext uri="{BB962C8B-B14F-4D97-AF65-F5344CB8AC3E}">
        <p14:creationId xmlns:p14="http://schemas.microsoft.com/office/powerpoint/2010/main" val="3256202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13957" y="1392195"/>
            <a:ext cx="4025091" cy="3915397"/>
          </a:xfrm>
        </p:spPr>
        <p:txBody>
          <a:bodyPr>
            <a:normAutofit/>
          </a:bodyPr>
          <a:lstStyle/>
          <a:p>
            <a:r>
              <a:rPr lang="lt-LT" dirty="0"/>
              <a:t>Šios skylės turi 2 įvykio </a:t>
            </a:r>
            <a:r>
              <a:rPr lang="lt-LT" dirty="0" err="1"/>
              <a:t>horizonus</a:t>
            </a:r>
            <a:r>
              <a:rPr lang="lt-LT" dirty="0"/>
              <a:t> ir </a:t>
            </a:r>
            <a:r>
              <a:rPr lang="lt-LT" dirty="0" err="1"/>
              <a:t>singuliarumas</a:t>
            </a:r>
            <a:r>
              <a:rPr lang="lt-LT" dirty="0"/>
              <a:t> pavirsta į </a:t>
            </a:r>
            <a:r>
              <a:rPr lang="lt-LT" dirty="0" err="1"/>
              <a:t>ringuliarumą</a:t>
            </a:r>
            <a:r>
              <a:rPr lang="lt-LT" dirty="0"/>
              <a:t>. Taip pat šios bedugnės įgauna </a:t>
            </a:r>
            <a:r>
              <a:rPr lang="lt-LT" dirty="0" err="1"/>
              <a:t>ergosferą</a:t>
            </a:r>
            <a:r>
              <a:rPr lang="lt-LT" dirty="0"/>
              <a:t> šis laukas yra įvykio </a:t>
            </a:r>
            <a:r>
              <a:rPr lang="lt-LT" dirty="0" err="1"/>
              <a:t>horizono</a:t>
            </a:r>
            <a:r>
              <a:rPr lang="lt-LT" dirty="0"/>
              <a:t> išorėje. Šiame lauke joks objektas negali būti vienoje vietoje, bet gali iš jo ištrūkti, šioje vietoje juda net pats </a:t>
            </a:r>
            <a:r>
              <a:rPr lang="lt-LT" dirty="0" err="1"/>
              <a:t>erdvėlaikis</a:t>
            </a:r>
            <a:r>
              <a:rPr lang="lt-LT" dirty="0"/>
              <a:t>.</a:t>
            </a:r>
          </a:p>
        </p:txBody>
      </p:sp>
      <p:pic>
        <p:nvPicPr>
          <p:cNvPr id="4" name="Paveikslėlis 3"/>
          <p:cNvPicPr>
            <a:picLocks noChangeAspect="1"/>
          </p:cNvPicPr>
          <p:nvPr/>
        </p:nvPicPr>
        <p:blipFill>
          <a:blip r:embed="rId2"/>
          <a:stretch>
            <a:fillRect/>
          </a:stretch>
        </p:blipFill>
        <p:spPr>
          <a:xfrm>
            <a:off x="5870566" y="510724"/>
            <a:ext cx="5475950" cy="2905362"/>
          </a:xfrm>
          <a:prstGeom prst="rect">
            <a:avLst/>
          </a:prstGeom>
        </p:spPr>
      </p:pic>
      <p:pic>
        <p:nvPicPr>
          <p:cNvPr id="5" name="Paveikslėlis 4"/>
          <p:cNvPicPr>
            <a:picLocks noChangeAspect="1"/>
          </p:cNvPicPr>
          <p:nvPr/>
        </p:nvPicPr>
        <p:blipFill>
          <a:blip r:embed="rId3"/>
          <a:stretch>
            <a:fillRect/>
          </a:stretch>
        </p:blipFill>
        <p:spPr>
          <a:xfrm>
            <a:off x="5741774" y="3416086"/>
            <a:ext cx="5733534" cy="2786136"/>
          </a:xfrm>
          <a:prstGeom prst="rect">
            <a:avLst/>
          </a:prstGeom>
        </p:spPr>
      </p:pic>
    </p:spTree>
    <p:extLst>
      <p:ext uri="{BB962C8B-B14F-4D97-AF65-F5344CB8AC3E}">
        <p14:creationId xmlns:p14="http://schemas.microsoft.com/office/powerpoint/2010/main" val="1640316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Einšteino </a:t>
            </a:r>
            <a:r>
              <a:rPr lang="lt-LT" dirty="0" err="1" smtClean="0"/>
              <a:t>roseno</a:t>
            </a:r>
            <a:r>
              <a:rPr lang="lt-LT" dirty="0" smtClean="0"/>
              <a:t> tiltai</a:t>
            </a:r>
            <a:endParaRPr lang="lt-LT" dirty="0"/>
          </a:p>
        </p:txBody>
      </p:sp>
      <p:sp>
        <p:nvSpPr>
          <p:cNvPr id="3" name="Turinio vietos rezervavimo ženklas 2"/>
          <p:cNvSpPr>
            <a:spLocks noGrp="1"/>
          </p:cNvSpPr>
          <p:nvPr>
            <p:ph idx="1"/>
          </p:nvPr>
        </p:nvSpPr>
        <p:spPr/>
        <p:txBody>
          <a:bodyPr/>
          <a:lstStyle/>
          <a:p>
            <a:r>
              <a:rPr lang="lt-LT" dirty="0"/>
              <a:t>Einšteino </a:t>
            </a:r>
            <a:r>
              <a:rPr lang="lt-LT" dirty="0" err="1"/>
              <a:t>roseno</a:t>
            </a:r>
            <a:r>
              <a:rPr lang="lt-LT" dirty="0"/>
              <a:t> tiltų teorija teigia jog juodosios bedugnės iš tikrųjų duoda mums galimybe patekti į kitas visatas kurios visiškai kitaip elgiasi. Išėjus iš juodosios skylės mes išeitume iš baltosios skylės, bet ,kad objektas iš juodosios bedugnės patektų į baltąją bedugnę tas objektas privalo keliauti neribotą laiką kitaip pasakius amžinai. </a:t>
            </a:r>
          </a:p>
        </p:txBody>
      </p:sp>
      <p:pic>
        <p:nvPicPr>
          <p:cNvPr id="4" name="Paveikslėlis 3"/>
          <p:cNvPicPr>
            <a:picLocks noChangeAspect="1"/>
          </p:cNvPicPr>
          <p:nvPr/>
        </p:nvPicPr>
        <p:blipFill>
          <a:blip r:embed="rId2"/>
          <a:stretch>
            <a:fillRect/>
          </a:stretch>
        </p:blipFill>
        <p:spPr>
          <a:xfrm>
            <a:off x="448056" y="3508173"/>
            <a:ext cx="3404719" cy="3069652"/>
          </a:xfrm>
          <a:prstGeom prst="rect">
            <a:avLst/>
          </a:prstGeom>
        </p:spPr>
      </p:pic>
      <p:pic>
        <p:nvPicPr>
          <p:cNvPr id="5" name="Paveikslėlis 4">
            <a:extLst>
              <a:ext uri="{FF2B5EF4-FFF2-40B4-BE49-F238E27FC236}">
                <a16:creationId xmlns="" xmlns:a16="http://schemas.microsoft.com/office/drawing/2014/main" id="{BEAFD40D-0647-417B-8A08-7F0274178B40}"/>
              </a:ext>
            </a:extLst>
          </p:cNvPr>
          <p:cNvPicPr>
            <a:picLocks noChangeAspect="1"/>
          </p:cNvPicPr>
          <p:nvPr/>
        </p:nvPicPr>
        <p:blipFill>
          <a:blip r:embed="rId3"/>
          <a:stretch>
            <a:fillRect/>
          </a:stretch>
        </p:blipFill>
        <p:spPr>
          <a:xfrm>
            <a:off x="5632704" y="3508173"/>
            <a:ext cx="5422576" cy="3050198"/>
          </a:xfrm>
          <a:prstGeom prst="rect">
            <a:avLst/>
          </a:prstGeom>
        </p:spPr>
      </p:pic>
    </p:spTree>
    <p:extLst>
      <p:ext uri="{BB962C8B-B14F-4D97-AF65-F5344CB8AC3E}">
        <p14:creationId xmlns:p14="http://schemas.microsoft.com/office/powerpoint/2010/main" val="14557900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 xmlns:a16="http://schemas.microsoft.com/office/drawing/2014/main" id="{C66CC717-08C5-4F3E-B8AA-BA93C875598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 xmlns:a16="http://schemas.microsoft.com/office/drawing/2014/main" id="{F2E5B6AE-5EFE-45F0-A2AE-ED771CA3D7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 xmlns:a16="http://schemas.microsoft.com/office/drawing/2014/main" id="{7E8195C1-8FE6-4D37-91F5-2A39926E1E94}"/>
              </a:ext>
            </a:extLst>
          </p:cNvPr>
          <p:cNvSpPr>
            <a:spLocks noGrp="1"/>
          </p:cNvSpPr>
          <p:nvPr>
            <p:ph type="title"/>
          </p:nvPr>
        </p:nvSpPr>
        <p:spPr>
          <a:xfrm>
            <a:off x="448055" y="655200"/>
            <a:ext cx="5432045" cy="1969200"/>
          </a:xfrm>
        </p:spPr>
        <p:txBody>
          <a:bodyPr vert="horz" lIns="0" tIns="0" rIns="0" bIns="0" rtlCol="0" anchor="b">
            <a:normAutofit/>
          </a:bodyPr>
          <a:lstStyle/>
          <a:p>
            <a:r>
              <a:rPr lang="en-US" sz="4500"/>
              <a:t>Koksai jausmas būti juodojoje bedugnėje ?</a:t>
            </a:r>
          </a:p>
        </p:txBody>
      </p:sp>
      <p:cxnSp>
        <p:nvCxnSpPr>
          <p:cNvPr id="13" name="Straight Connector 12">
            <a:extLst>
              <a:ext uri="{FF2B5EF4-FFF2-40B4-BE49-F238E27FC236}">
                <a16:creationId xmlns="" xmlns:a16="http://schemas.microsoft.com/office/drawing/2014/main" id="{D255B435-D9F3-4A31-B89E-36741390DB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50000" y="450000"/>
            <a:ext cx="54324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aveikslėlis 4" descr="Paveikslėlis, kuriame yra žinutė&#10;&#10;Automatiškai sugeneruotas aprašymas">
            <a:extLst>
              <a:ext uri="{FF2B5EF4-FFF2-40B4-BE49-F238E27FC236}">
                <a16:creationId xmlns="" xmlns:a16="http://schemas.microsoft.com/office/drawing/2014/main" id="{FE077683-1D53-4AEB-BF49-51EFFE985813}"/>
              </a:ext>
            </a:extLst>
          </p:cNvPr>
          <p:cNvPicPr>
            <a:picLocks noGrp="1" noChangeAspect="1"/>
          </p:cNvPicPr>
          <p:nvPr>
            <p:ph idx="1"/>
          </p:nvPr>
        </p:nvPicPr>
        <p:blipFill rotWithShape="1">
          <a:blip r:embed="rId2"/>
          <a:srcRect r="-1" b="9805"/>
          <a:stretch/>
        </p:blipFill>
        <p:spPr>
          <a:xfrm>
            <a:off x="6311900" y="10"/>
            <a:ext cx="5880100" cy="6857990"/>
          </a:xfrm>
          <a:prstGeom prst="rect">
            <a:avLst/>
          </a:prstGeom>
        </p:spPr>
      </p:pic>
      <p:sp>
        <p:nvSpPr>
          <p:cNvPr id="3" name="TextBox 2"/>
          <p:cNvSpPr txBox="1"/>
          <p:nvPr/>
        </p:nvSpPr>
        <p:spPr>
          <a:xfrm>
            <a:off x="448055" y="3149600"/>
            <a:ext cx="4953678" cy="1200329"/>
          </a:xfrm>
          <a:prstGeom prst="rect">
            <a:avLst/>
          </a:prstGeom>
          <a:noFill/>
        </p:spPr>
        <p:txBody>
          <a:bodyPr wrap="square" rtlCol="0">
            <a:spAutoFit/>
          </a:bodyPr>
          <a:lstStyle/>
          <a:p>
            <a:r>
              <a:rPr lang="lt-LT" dirty="0" smtClean="0"/>
              <a:t>Įkritus į juodąją bedugnę jūsų visas kūnas pradės temptis, jums laikas pagreitės, o žiūrovams atrodys lyg jūs sustojot laike </a:t>
            </a:r>
            <a:r>
              <a:rPr lang="lt-LT" smtClean="0"/>
              <a:t>ir išnykot.</a:t>
            </a:r>
            <a:endParaRPr lang="lt-LT"/>
          </a:p>
        </p:txBody>
      </p:sp>
    </p:spTree>
    <p:extLst>
      <p:ext uri="{BB962C8B-B14F-4D97-AF65-F5344CB8AC3E}">
        <p14:creationId xmlns:p14="http://schemas.microsoft.com/office/powerpoint/2010/main" val="290514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7334" y="2218266"/>
            <a:ext cx="5249334" cy="2215991"/>
          </a:xfrm>
          <a:prstGeom prst="rect">
            <a:avLst/>
          </a:prstGeom>
          <a:noFill/>
        </p:spPr>
        <p:txBody>
          <a:bodyPr wrap="square" rtlCol="0">
            <a:spAutoFit/>
          </a:bodyPr>
          <a:lstStyle/>
          <a:p>
            <a:r>
              <a:rPr lang="lt-LT" sz="13800" dirty="0" smtClean="0"/>
              <a:t>Testas</a:t>
            </a:r>
            <a:endParaRPr lang="lt-LT" sz="13800" dirty="0"/>
          </a:p>
        </p:txBody>
      </p:sp>
    </p:spTree>
    <p:extLst>
      <p:ext uri="{BB962C8B-B14F-4D97-AF65-F5344CB8AC3E}">
        <p14:creationId xmlns:p14="http://schemas.microsoft.com/office/powerpoint/2010/main" val="4330769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urinio vietos rezervavimo ženklas 2"/>
          <p:cNvSpPr>
            <a:spLocks noGrp="1"/>
          </p:cNvSpPr>
          <p:nvPr>
            <p:ph type="title"/>
          </p:nvPr>
        </p:nvSpPr>
        <p:spPr>
          <a:xfrm>
            <a:off x="278723" y="473466"/>
            <a:ext cx="11301984" cy="2286667"/>
          </a:xfrm>
        </p:spPr>
        <p:txBody>
          <a:bodyPr/>
          <a:lstStyle/>
          <a:p>
            <a:pPr lvl="0"/>
            <a:r>
              <a:rPr lang="lt-LT" dirty="0"/>
              <a:t>1. Kas pradėjo juodųjų bedugnių aukso amžių ?</a:t>
            </a:r>
            <a:br>
              <a:rPr lang="lt-LT" dirty="0"/>
            </a:br>
            <a:r>
              <a:rPr lang="lt-LT" dirty="0"/>
              <a:t>A. Albertas Einšteinas</a:t>
            </a:r>
            <a:br>
              <a:rPr lang="lt-LT" dirty="0"/>
            </a:br>
            <a:r>
              <a:rPr lang="lt-LT" dirty="0"/>
              <a:t>B. Izaokas Niutonas </a:t>
            </a:r>
            <a:br>
              <a:rPr lang="lt-LT" dirty="0"/>
            </a:br>
            <a:r>
              <a:rPr lang="lt-LT" dirty="0"/>
              <a:t>C. Deividas </a:t>
            </a:r>
            <a:r>
              <a:rPr lang="lt-LT" dirty="0" err="1"/>
              <a:t>Finklšteinas</a:t>
            </a:r>
            <a:r>
              <a:rPr lang="lt-LT" dirty="0"/>
              <a:t> </a:t>
            </a:r>
            <a:br>
              <a:rPr lang="lt-LT" dirty="0"/>
            </a:br>
            <a:endParaRPr lang="lt-LT" dirty="0"/>
          </a:p>
        </p:txBody>
      </p:sp>
    </p:spTree>
    <p:extLst>
      <p:ext uri="{BB962C8B-B14F-4D97-AF65-F5344CB8AC3E}">
        <p14:creationId xmlns:p14="http://schemas.microsoft.com/office/powerpoint/2010/main" val="3277707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80323" y="422667"/>
            <a:ext cx="11301984" cy="1141200"/>
          </a:xfrm>
        </p:spPr>
        <p:txBody>
          <a:bodyPr>
            <a:normAutofit fontScale="90000"/>
          </a:bodyPr>
          <a:lstStyle/>
          <a:p>
            <a:pPr lvl="0"/>
            <a:r>
              <a:rPr lang="lt-LT" dirty="0"/>
              <a:t>2. Kiek žvaigždinių masių turi </a:t>
            </a:r>
            <a:r>
              <a:rPr lang="lt-LT" dirty="0" err="1"/>
              <a:t>supermasyvios</a:t>
            </a:r>
            <a:r>
              <a:rPr lang="lt-LT" dirty="0"/>
              <a:t> juodosios bedugnės ?</a:t>
            </a:r>
            <a:br>
              <a:rPr lang="lt-LT" dirty="0"/>
            </a:br>
            <a:r>
              <a:rPr lang="lt-LT" dirty="0"/>
              <a:t>A. 10 - 20 žvaigždinių masių</a:t>
            </a:r>
            <a:br>
              <a:rPr lang="lt-LT" dirty="0"/>
            </a:br>
            <a:r>
              <a:rPr lang="lt-LT" dirty="0"/>
              <a:t>B. 100 – 1000 žvaigždinių masių</a:t>
            </a:r>
            <a:br>
              <a:rPr lang="lt-LT" dirty="0"/>
            </a:br>
            <a:r>
              <a:rPr lang="lt-LT" dirty="0"/>
              <a:t>C. 1000000 – 1000000000 žvaigždinių masių</a:t>
            </a:r>
            <a:br>
              <a:rPr lang="lt-LT" dirty="0"/>
            </a:br>
            <a:endParaRPr lang="lt-LT" dirty="0"/>
          </a:p>
        </p:txBody>
      </p:sp>
    </p:spTree>
    <p:extLst>
      <p:ext uri="{BB962C8B-B14F-4D97-AF65-F5344CB8AC3E}">
        <p14:creationId xmlns:p14="http://schemas.microsoft.com/office/powerpoint/2010/main" val="87193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60189" y="490400"/>
            <a:ext cx="11301984" cy="1141200"/>
          </a:xfrm>
        </p:spPr>
        <p:txBody>
          <a:bodyPr>
            <a:normAutofit fontScale="90000"/>
          </a:bodyPr>
          <a:lstStyle/>
          <a:p>
            <a:pPr lvl="0"/>
            <a:r>
              <a:rPr lang="lt-LT" dirty="0" smtClean="0"/>
              <a:t>3. Koks </a:t>
            </a:r>
            <a:r>
              <a:rPr lang="lt-LT" dirty="0"/>
              <a:t>teleskopas nufotografavo juodąją bedugnę ?</a:t>
            </a:r>
            <a:br>
              <a:rPr lang="lt-LT" dirty="0"/>
            </a:br>
            <a:r>
              <a:rPr lang="lt-LT" dirty="0" smtClean="0"/>
              <a:t>A. </a:t>
            </a:r>
            <a:r>
              <a:rPr lang="lt-LT" dirty="0" err="1" smtClean="0"/>
              <a:t>Hubble</a:t>
            </a:r>
            <a:r>
              <a:rPr lang="lt-LT" dirty="0" smtClean="0"/>
              <a:t> </a:t>
            </a:r>
            <a:r>
              <a:rPr lang="lt-LT" dirty="0"/>
              <a:t>teleskopas </a:t>
            </a:r>
            <a:br>
              <a:rPr lang="lt-LT" dirty="0"/>
            </a:br>
            <a:r>
              <a:rPr lang="lt-LT" dirty="0" smtClean="0"/>
              <a:t>B. </a:t>
            </a:r>
            <a:r>
              <a:rPr lang="lt-LT" dirty="0" err="1" smtClean="0"/>
              <a:t>Webb</a:t>
            </a:r>
            <a:r>
              <a:rPr lang="lt-LT" dirty="0" smtClean="0"/>
              <a:t> </a:t>
            </a:r>
            <a:r>
              <a:rPr lang="lt-LT" dirty="0"/>
              <a:t>teleskopas</a:t>
            </a:r>
            <a:br>
              <a:rPr lang="lt-LT" dirty="0"/>
            </a:br>
            <a:r>
              <a:rPr lang="lt-LT" dirty="0" smtClean="0"/>
              <a:t>C. Įvykio </a:t>
            </a:r>
            <a:r>
              <a:rPr lang="lt-LT" dirty="0" err="1"/>
              <a:t>horizono</a:t>
            </a:r>
            <a:r>
              <a:rPr lang="lt-LT" dirty="0"/>
              <a:t> teleskopas</a:t>
            </a:r>
          </a:p>
        </p:txBody>
      </p:sp>
    </p:spTree>
    <p:extLst>
      <p:ext uri="{BB962C8B-B14F-4D97-AF65-F5344CB8AC3E}">
        <p14:creationId xmlns:p14="http://schemas.microsoft.com/office/powerpoint/2010/main" val="3473841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4. Kas </a:t>
            </a:r>
            <a:r>
              <a:rPr lang="lt-LT" dirty="0"/>
              <a:t>pasakė frazę ,,  </a:t>
            </a:r>
            <a:r>
              <a:rPr lang="lt-LT" dirty="0" err="1"/>
              <a:t>Erdvėlaikis</a:t>
            </a:r>
            <a:r>
              <a:rPr lang="lt-LT" dirty="0"/>
              <a:t> parodo kūnams kaip judėti o kūnai parodo </a:t>
            </a:r>
            <a:r>
              <a:rPr lang="lt-LT" dirty="0" err="1"/>
              <a:t>erdvėlaikiui</a:t>
            </a:r>
            <a:r>
              <a:rPr lang="lt-LT" dirty="0"/>
              <a:t> kaip kreiptis“ ?</a:t>
            </a:r>
            <a:br>
              <a:rPr lang="lt-LT" dirty="0"/>
            </a:br>
            <a:r>
              <a:rPr lang="lt-LT" dirty="0" smtClean="0"/>
              <a:t>A. Nikolas </a:t>
            </a:r>
            <a:r>
              <a:rPr lang="lt-LT" dirty="0" err="1"/>
              <a:t>Tesla</a:t>
            </a:r>
            <a:r>
              <a:rPr lang="lt-LT" dirty="0"/>
              <a:t> </a:t>
            </a:r>
            <a:br>
              <a:rPr lang="lt-LT" dirty="0"/>
            </a:br>
            <a:r>
              <a:rPr lang="lt-LT" dirty="0" smtClean="0"/>
              <a:t>B. </a:t>
            </a:r>
            <a:r>
              <a:rPr lang="lt-LT" dirty="0" err="1" smtClean="0"/>
              <a:t>John</a:t>
            </a:r>
            <a:r>
              <a:rPr lang="lt-LT" dirty="0" smtClean="0"/>
              <a:t> </a:t>
            </a:r>
            <a:r>
              <a:rPr lang="lt-LT" dirty="0" err="1"/>
              <a:t>Wheeler</a:t>
            </a:r>
            <a:r>
              <a:rPr lang="lt-LT" dirty="0"/>
              <a:t/>
            </a:r>
            <a:br>
              <a:rPr lang="lt-LT" dirty="0"/>
            </a:br>
            <a:r>
              <a:rPr lang="lt-LT" dirty="0" smtClean="0"/>
              <a:t>C. Albertas </a:t>
            </a:r>
            <a:r>
              <a:rPr lang="lt-LT" dirty="0"/>
              <a:t>Einšteinas</a:t>
            </a:r>
          </a:p>
        </p:txBody>
      </p:sp>
    </p:spTree>
    <p:extLst>
      <p:ext uri="{BB962C8B-B14F-4D97-AF65-F5344CB8AC3E}">
        <p14:creationId xmlns:p14="http://schemas.microsoft.com/office/powerpoint/2010/main" val="2636254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5. Kas </a:t>
            </a:r>
            <a:r>
              <a:rPr lang="lt-LT" dirty="0"/>
              <a:t>yra informacija ?</a:t>
            </a:r>
            <a:br>
              <a:rPr lang="lt-LT" dirty="0"/>
            </a:br>
            <a:r>
              <a:rPr lang="lt-LT" dirty="0" smtClean="0"/>
              <a:t>A. </a:t>
            </a:r>
            <a:r>
              <a:rPr lang="en-US" dirty="0" err="1" smtClean="0"/>
              <a:t>Informacija</a:t>
            </a:r>
            <a:r>
              <a:rPr lang="en-US" dirty="0" smtClean="0"/>
              <a:t> </a:t>
            </a:r>
            <a:r>
              <a:rPr lang="en-US" dirty="0"/>
              <a:t>tai </a:t>
            </a:r>
            <a:r>
              <a:rPr lang="en-US" dirty="0" err="1"/>
              <a:t>yra</a:t>
            </a:r>
            <a:r>
              <a:rPr lang="en-US" dirty="0"/>
              <a:t> </a:t>
            </a:r>
            <a:r>
              <a:rPr lang="en-US" dirty="0" err="1"/>
              <a:t>kvantinė</a:t>
            </a:r>
            <a:r>
              <a:rPr lang="en-US" dirty="0"/>
              <a:t> </a:t>
            </a:r>
            <a:r>
              <a:rPr lang="en-US" dirty="0" err="1"/>
              <a:t>medžiagų</a:t>
            </a:r>
            <a:r>
              <a:rPr lang="en-US" dirty="0"/>
              <a:t> </a:t>
            </a:r>
            <a:r>
              <a:rPr lang="en-US" dirty="0" err="1"/>
              <a:t>struktūra</a:t>
            </a:r>
            <a:r>
              <a:rPr lang="en-US" dirty="0"/>
              <a:t> </a:t>
            </a:r>
            <a:r>
              <a:rPr lang="en-US" dirty="0" err="1"/>
              <a:t>kuri</a:t>
            </a:r>
            <a:r>
              <a:rPr lang="en-US" dirty="0"/>
              <a:t> </a:t>
            </a:r>
            <a:r>
              <a:rPr lang="en-US" dirty="0" err="1"/>
              <a:t>turi</a:t>
            </a:r>
            <a:r>
              <a:rPr lang="en-US" dirty="0"/>
              <a:t> </a:t>
            </a:r>
            <a:r>
              <a:rPr lang="en-US" dirty="0" err="1"/>
              <a:t>techninį</a:t>
            </a:r>
            <a:r>
              <a:rPr lang="en-US" dirty="0"/>
              <a:t> </a:t>
            </a:r>
            <a:r>
              <a:rPr lang="en-US" dirty="0" err="1"/>
              <a:t>piešinį</a:t>
            </a:r>
            <a:r>
              <a:rPr lang="en-US" dirty="0"/>
              <a:t> </a:t>
            </a:r>
            <a:r>
              <a:rPr lang="en-US" dirty="0" err="1"/>
              <a:t>įvairių</a:t>
            </a:r>
            <a:r>
              <a:rPr lang="en-US" dirty="0"/>
              <a:t> </a:t>
            </a:r>
            <a:r>
              <a:rPr lang="en-US" dirty="0" err="1"/>
              <a:t>medžiagų</a:t>
            </a:r>
            <a:r>
              <a:rPr lang="lt-LT" dirty="0"/>
              <a:t/>
            </a:r>
            <a:br>
              <a:rPr lang="lt-LT" dirty="0"/>
            </a:br>
            <a:r>
              <a:rPr lang="lt-LT" dirty="0" smtClean="0"/>
              <a:t>B. </a:t>
            </a:r>
            <a:r>
              <a:rPr lang="en-US" dirty="0" err="1" smtClean="0"/>
              <a:t>Informacija</a:t>
            </a:r>
            <a:r>
              <a:rPr lang="en-US" dirty="0" smtClean="0"/>
              <a:t> </a:t>
            </a:r>
            <a:r>
              <a:rPr lang="en-US" dirty="0" err="1"/>
              <a:t>yra</a:t>
            </a:r>
            <a:r>
              <a:rPr lang="en-US" dirty="0"/>
              <a:t> </a:t>
            </a:r>
            <a:r>
              <a:rPr lang="en-US" dirty="0" err="1"/>
              <a:t>terminė</a:t>
            </a:r>
            <a:r>
              <a:rPr lang="en-US" dirty="0"/>
              <a:t> </a:t>
            </a:r>
            <a:r>
              <a:rPr lang="en-US" dirty="0" err="1"/>
              <a:t>radiacija</a:t>
            </a:r>
            <a:r>
              <a:rPr lang="en-US" dirty="0"/>
              <a:t> </a:t>
            </a:r>
            <a:r>
              <a:rPr lang="en-US" dirty="0" err="1"/>
              <a:t>kurią</a:t>
            </a:r>
            <a:r>
              <a:rPr lang="en-US" dirty="0"/>
              <a:t> </a:t>
            </a:r>
            <a:r>
              <a:rPr lang="en-US" dirty="0" err="1"/>
              <a:t>išmeta</a:t>
            </a:r>
            <a:r>
              <a:rPr lang="en-US" dirty="0"/>
              <a:t> </a:t>
            </a:r>
            <a:r>
              <a:rPr lang="en-US" dirty="0" err="1"/>
              <a:t>juodosios</a:t>
            </a:r>
            <a:r>
              <a:rPr lang="en-US" dirty="0"/>
              <a:t> </a:t>
            </a:r>
            <a:r>
              <a:rPr lang="en-US" dirty="0" err="1"/>
              <a:t>bedugnės</a:t>
            </a:r>
            <a:r>
              <a:rPr lang="en-US" dirty="0"/>
              <a:t>.</a:t>
            </a:r>
            <a:r>
              <a:rPr lang="lt-LT" dirty="0"/>
              <a:t/>
            </a:r>
            <a:br>
              <a:rPr lang="lt-LT" dirty="0"/>
            </a:br>
            <a:r>
              <a:rPr lang="lt-LT" dirty="0" smtClean="0"/>
              <a:t>C. </a:t>
            </a:r>
            <a:r>
              <a:rPr lang="en-US" dirty="0" err="1" smtClean="0"/>
              <a:t>Informacija</a:t>
            </a:r>
            <a:r>
              <a:rPr lang="en-US" dirty="0" smtClean="0"/>
              <a:t> </a:t>
            </a:r>
            <a:r>
              <a:rPr lang="en-US" dirty="0" err="1"/>
              <a:t>yra</a:t>
            </a:r>
            <a:r>
              <a:rPr lang="en-US" dirty="0"/>
              <a:t> </a:t>
            </a:r>
            <a:r>
              <a:rPr lang="en-US" dirty="0" err="1"/>
              <a:t>stadija</a:t>
            </a:r>
            <a:r>
              <a:rPr lang="en-US" dirty="0"/>
              <a:t> </a:t>
            </a:r>
            <a:r>
              <a:rPr lang="en-US" dirty="0" err="1"/>
              <a:t>kurioje</a:t>
            </a:r>
            <a:r>
              <a:rPr lang="en-US" dirty="0"/>
              <a:t> </a:t>
            </a:r>
            <a:r>
              <a:rPr lang="en-US" dirty="0" err="1"/>
              <a:t>nėra</a:t>
            </a:r>
            <a:r>
              <a:rPr lang="en-US" dirty="0"/>
              <a:t> </a:t>
            </a:r>
            <a:r>
              <a:rPr lang="en-US" dirty="0" err="1"/>
              <a:t>jokios</a:t>
            </a:r>
            <a:r>
              <a:rPr lang="en-US" dirty="0"/>
              <a:t> </a:t>
            </a:r>
            <a:r>
              <a:rPr lang="en-US" dirty="0" err="1"/>
              <a:t>energijos</a:t>
            </a:r>
            <a:r>
              <a:rPr lang="en-US" dirty="0"/>
              <a:t>, </a:t>
            </a:r>
            <a:r>
              <a:rPr lang="en-US" dirty="0" err="1"/>
              <a:t>jokių</a:t>
            </a:r>
            <a:r>
              <a:rPr lang="en-US" dirty="0"/>
              <a:t> </a:t>
            </a:r>
            <a:r>
              <a:rPr lang="en-US" dirty="0" err="1"/>
              <a:t>dalelių</a:t>
            </a:r>
            <a:r>
              <a:rPr lang="en-US" dirty="0"/>
              <a:t> </a:t>
            </a:r>
            <a:r>
              <a:rPr lang="en-US" dirty="0" err="1"/>
              <a:t>tik</a:t>
            </a:r>
            <a:r>
              <a:rPr lang="en-US" dirty="0"/>
              <a:t> </a:t>
            </a:r>
            <a:r>
              <a:rPr lang="en-US" dirty="0" err="1"/>
              <a:t>tuščia</a:t>
            </a:r>
            <a:r>
              <a:rPr lang="en-US" dirty="0"/>
              <a:t> </a:t>
            </a:r>
            <a:r>
              <a:rPr lang="en-US" dirty="0" err="1"/>
              <a:t>erdvė</a:t>
            </a:r>
            <a:r>
              <a:rPr lang="en-US" dirty="0"/>
              <a:t>.</a:t>
            </a:r>
            <a:endParaRPr lang="lt-LT" dirty="0"/>
          </a:p>
        </p:txBody>
      </p:sp>
    </p:spTree>
    <p:extLst>
      <p:ext uri="{BB962C8B-B14F-4D97-AF65-F5344CB8AC3E}">
        <p14:creationId xmlns:p14="http://schemas.microsoft.com/office/powerpoint/2010/main" val="3151529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6. Kas </a:t>
            </a:r>
            <a:r>
              <a:rPr lang="lt-LT" dirty="0"/>
              <a:t>yra besisukančios juodosios bedugnės viduje ?</a:t>
            </a:r>
            <a:br>
              <a:rPr lang="lt-LT" dirty="0"/>
            </a:br>
            <a:r>
              <a:rPr lang="lt-LT" dirty="0" smtClean="0"/>
              <a:t>A. </a:t>
            </a:r>
            <a:r>
              <a:rPr lang="lt-LT" dirty="0" err="1" smtClean="0"/>
              <a:t>Singuliarumas</a:t>
            </a:r>
            <a:r>
              <a:rPr lang="lt-LT" dirty="0"/>
              <a:t/>
            </a:r>
            <a:br>
              <a:rPr lang="lt-LT" dirty="0"/>
            </a:br>
            <a:r>
              <a:rPr lang="lt-LT" dirty="0" smtClean="0"/>
              <a:t>B. </a:t>
            </a:r>
            <a:r>
              <a:rPr lang="lt-LT" dirty="0" err="1" smtClean="0"/>
              <a:t>Ringuliarumas</a:t>
            </a:r>
            <a:r>
              <a:rPr lang="lt-LT" dirty="0"/>
              <a:t/>
            </a:r>
            <a:br>
              <a:rPr lang="lt-LT" dirty="0"/>
            </a:br>
            <a:r>
              <a:rPr lang="lt-LT" dirty="0" smtClean="0"/>
              <a:t>C. Įvykio </a:t>
            </a:r>
            <a:r>
              <a:rPr lang="lt-LT" dirty="0" err="1"/>
              <a:t>horizonas</a:t>
            </a:r>
            <a:endParaRPr lang="lt-LT" dirty="0"/>
          </a:p>
        </p:txBody>
      </p:sp>
    </p:spTree>
    <p:extLst>
      <p:ext uri="{BB962C8B-B14F-4D97-AF65-F5344CB8AC3E}">
        <p14:creationId xmlns:p14="http://schemas.microsoft.com/office/powerpoint/2010/main" val="2454481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a:t>7</a:t>
            </a:r>
            <a:r>
              <a:rPr lang="lt-LT" dirty="0" smtClean="0"/>
              <a:t>. Kokia </a:t>
            </a:r>
            <a:r>
              <a:rPr lang="lt-LT" dirty="0"/>
              <a:t>buvo pirmoji atrasta juodoji bedugnė ?</a:t>
            </a:r>
            <a:br>
              <a:rPr lang="lt-LT" dirty="0"/>
            </a:br>
            <a:r>
              <a:rPr lang="lt-LT" dirty="0" smtClean="0"/>
              <a:t>A. </a:t>
            </a:r>
            <a:r>
              <a:rPr lang="lt-LT" dirty="0" err="1" smtClean="0"/>
              <a:t>Cygnus</a:t>
            </a:r>
            <a:r>
              <a:rPr lang="lt-LT" dirty="0" smtClean="0"/>
              <a:t> </a:t>
            </a:r>
            <a:r>
              <a:rPr lang="lt-LT" dirty="0"/>
              <a:t>x-1</a:t>
            </a:r>
            <a:br>
              <a:rPr lang="lt-LT" dirty="0"/>
            </a:br>
            <a:r>
              <a:rPr lang="lt-LT" dirty="0" smtClean="0"/>
              <a:t>B. </a:t>
            </a:r>
            <a:r>
              <a:rPr lang="lt-LT" dirty="0" err="1" smtClean="0"/>
              <a:t>Mesier</a:t>
            </a:r>
            <a:r>
              <a:rPr lang="lt-LT" dirty="0" smtClean="0"/>
              <a:t> </a:t>
            </a:r>
            <a:r>
              <a:rPr lang="lt-LT" dirty="0"/>
              <a:t>87</a:t>
            </a:r>
            <a:br>
              <a:rPr lang="lt-LT" dirty="0"/>
            </a:br>
            <a:r>
              <a:rPr lang="lt-LT" dirty="0" smtClean="0"/>
              <a:t>C. XJ0561</a:t>
            </a:r>
            <a:r>
              <a:rPr lang="lt-LT" dirty="0"/>
              <a:t/>
            </a:r>
            <a:br>
              <a:rPr lang="lt-LT" dirty="0"/>
            </a:br>
            <a:endParaRPr lang="lt-LT" dirty="0"/>
          </a:p>
        </p:txBody>
      </p:sp>
    </p:spTree>
    <p:extLst>
      <p:ext uri="{BB962C8B-B14F-4D97-AF65-F5344CB8AC3E}">
        <p14:creationId xmlns:p14="http://schemas.microsoft.com/office/powerpoint/2010/main" val="1889103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8. Kada </a:t>
            </a:r>
            <a:r>
              <a:rPr lang="lt-LT" dirty="0"/>
              <a:t>juodosios bedugnės viduje atsiranda </a:t>
            </a:r>
            <a:r>
              <a:rPr lang="lt-LT" dirty="0" err="1"/>
              <a:t>ringuliarumas</a:t>
            </a:r>
            <a:r>
              <a:rPr lang="lt-LT" dirty="0"/>
              <a:t> ?</a:t>
            </a:r>
            <a:br>
              <a:rPr lang="lt-LT" dirty="0"/>
            </a:br>
            <a:r>
              <a:rPr lang="lt-LT" dirty="0" smtClean="0"/>
              <a:t>A. Kai </a:t>
            </a:r>
            <a:r>
              <a:rPr lang="lt-LT" dirty="0"/>
              <a:t>ji nejuda</a:t>
            </a:r>
            <a:br>
              <a:rPr lang="lt-LT" dirty="0"/>
            </a:br>
            <a:r>
              <a:rPr lang="lt-LT" dirty="0" smtClean="0"/>
              <a:t>B. Kai </a:t>
            </a:r>
            <a:r>
              <a:rPr lang="lt-LT" dirty="0"/>
              <a:t>turi krūvį</a:t>
            </a:r>
            <a:br>
              <a:rPr lang="lt-LT" dirty="0"/>
            </a:br>
            <a:r>
              <a:rPr lang="lt-LT" dirty="0" smtClean="0"/>
              <a:t>C. Kai </a:t>
            </a:r>
            <a:r>
              <a:rPr lang="lt-LT" dirty="0"/>
              <a:t>ji sukasi</a:t>
            </a:r>
            <a:br>
              <a:rPr lang="lt-LT" dirty="0"/>
            </a:br>
            <a:endParaRPr lang="lt-LT" dirty="0"/>
          </a:p>
        </p:txBody>
      </p:sp>
    </p:spTree>
    <p:extLst>
      <p:ext uri="{BB962C8B-B14F-4D97-AF65-F5344CB8AC3E}">
        <p14:creationId xmlns:p14="http://schemas.microsoft.com/office/powerpoint/2010/main" val="145314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9. Kas </a:t>
            </a:r>
            <a:r>
              <a:rPr lang="lt-LT" dirty="0"/>
              <a:t>yra </a:t>
            </a:r>
            <a:r>
              <a:rPr lang="lt-LT" dirty="0" err="1"/>
              <a:t>ergosfera</a:t>
            </a:r>
            <a:r>
              <a:rPr lang="lt-LT" dirty="0"/>
              <a:t> ?</a:t>
            </a:r>
            <a:br>
              <a:rPr lang="lt-LT" dirty="0"/>
            </a:br>
            <a:r>
              <a:rPr lang="lt-LT" dirty="0" smtClean="0"/>
              <a:t>A. Vieta </a:t>
            </a:r>
            <a:r>
              <a:rPr lang="lt-LT" dirty="0"/>
              <a:t>iš kurios neįmanoma ištrūkti </a:t>
            </a:r>
            <a:br>
              <a:rPr lang="lt-LT" dirty="0"/>
            </a:br>
            <a:r>
              <a:rPr lang="lt-LT" dirty="0" smtClean="0"/>
              <a:t>B. Vieta </a:t>
            </a:r>
            <a:r>
              <a:rPr lang="lt-LT" dirty="0"/>
              <a:t>kurioje neįmanoma būti vienoje vietoje</a:t>
            </a:r>
            <a:br>
              <a:rPr lang="lt-LT" dirty="0"/>
            </a:br>
            <a:r>
              <a:rPr lang="lt-LT" dirty="0" smtClean="0"/>
              <a:t>C. Vieta </a:t>
            </a:r>
            <a:r>
              <a:rPr lang="lt-LT" dirty="0"/>
              <a:t>kurioje įmanoma judėti tik viena kryptimi</a:t>
            </a:r>
          </a:p>
        </p:txBody>
      </p:sp>
    </p:spTree>
    <p:extLst>
      <p:ext uri="{BB962C8B-B14F-4D97-AF65-F5344CB8AC3E}">
        <p14:creationId xmlns:p14="http://schemas.microsoft.com/office/powerpoint/2010/main" val="2663501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lvl="0"/>
            <a:r>
              <a:rPr lang="lt-LT" dirty="0" smtClean="0"/>
              <a:t>10. Kas </a:t>
            </a:r>
            <a:r>
              <a:rPr lang="lt-LT" dirty="0"/>
              <a:t>yra juodosios bedugnės įvykio </a:t>
            </a:r>
            <a:r>
              <a:rPr lang="lt-LT" dirty="0" err="1"/>
              <a:t>horizonas</a:t>
            </a:r>
            <a:r>
              <a:rPr lang="lt-LT" dirty="0"/>
              <a:t> ?</a:t>
            </a:r>
            <a:br>
              <a:rPr lang="lt-LT" dirty="0"/>
            </a:br>
            <a:r>
              <a:rPr lang="lt-LT" dirty="0" smtClean="0"/>
              <a:t>A. Juodosios </a:t>
            </a:r>
            <a:r>
              <a:rPr lang="lt-LT" dirty="0"/>
              <a:t>bedugnės dalis iš kurios neįmanoma ištrūkti</a:t>
            </a:r>
            <a:br>
              <a:rPr lang="lt-LT" dirty="0"/>
            </a:br>
            <a:r>
              <a:rPr lang="lt-LT" dirty="0" smtClean="0"/>
              <a:t>B. Taškas </a:t>
            </a:r>
            <a:r>
              <a:rPr lang="lt-LT" dirty="0"/>
              <a:t>kuriame gravitacija yra </a:t>
            </a:r>
            <a:r>
              <a:rPr lang="lt-LT" dirty="0" err="1"/>
              <a:t>begalybiškai</a:t>
            </a:r>
            <a:r>
              <a:rPr lang="lt-LT" dirty="0"/>
              <a:t> stipri</a:t>
            </a:r>
            <a:br>
              <a:rPr lang="lt-LT" dirty="0"/>
            </a:br>
            <a:r>
              <a:rPr lang="lt-LT" dirty="0" smtClean="0"/>
              <a:t>C. Vieta </a:t>
            </a:r>
            <a:r>
              <a:rPr lang="lt-LT" dirty="0"/>
              <a:t>kur antrasis kosminis greitis yra mažesnis nei šviesos greitis</a:t>
            </a:r>
            <a:br>
              <a:rPr lang="lt-LT" dirty="0"/>
            </a:br>
            <a:endParaRPr lang="lt-LT" dirty="0"/>
          </a:p>
        </p:txBody>
      </p:sp>
    </p:spTree>
    <p:extLst>
      <p:ext uri="{BB962C8B-B14F-4D97-AF65-F5344CB8AC3E}">
        <p14:creationId xmlns:p14="http://schemas.microsoft.com/office/powerpoint/2010/main" val="2401747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78724" y="761333"/>
            <a:ext cx="11301984" cy="1141200"/>
          </a:xfrm>
        </p:spPr>
        <p:txBody>
          <a:bodyPr>
            <a:normAutofit fontScale="90000"/>
          </a:bodyPr>
          <a:lstStyle/>
          <a:p>
            <a:r>
              <a:rPr lang="lt-LT" dirty="0" smtClean="0"/>
              <a:t>Atsakymai </a:t>
            </a:r>
            <a:br>
              <a:rPr lang="lt-LT" dirty="0" smtClean="0"/>
            </a:br>
            <a:r>
              <a:rPr lang="lt-LT" dirty="0"/>
              <a:t/>
            </a:r>
            <a:br>
              <a:rPr lang="lt-LT" dirty="0"/>
            </a:br>
            <a:r>
              <a:rPr lang="lt-LT" dirty="0" smtClean="0"/>
              <a:t/>
            </a:r>
            <a:br>
              <a:rPr lang="lt-LT" dirty="0" smtClean="0"/>
            </a:br>
            <a:endParaRPr lang="lt-LT" dirty="0"/>
          </a:p>
        </p:txBody>
      </p:sp>
      <p:sp>
        <p:nvSpPr>
          <p:cNvPr id="5" name="TextBox 4"/>
          <p:cNvSpPr txBox="1"/>
          <p:nvPr/>
        </p:nvSpPr>
        <p:spPr>
          <a:xfrm>
            <a:off x="575733" y="1902533"/>
            <a:ext cx="10634134" cy="2862322"/>
          </a:xfrm>
          <a:prstGeom prst="rect">
            <a:avLst/>
          </a:prstGeom>
          <a:noFill/>
        </p:spPr>
        <p:txBody>
          <a:bodyPr wrap="square" rtlCol="0">
            <a:spAutoFit/>
          </a:bodyPr>
          <a:lstStyle/>
          <a:p>
            <a:pPr marL="342900" indent="-342900">
              <a:buAutoNum type="arabicPeriod"/>
            </a:pPr>
            <a:r>
              <a:rPr lang="lt-LT" dirty="0" smtClean="0"/>
              <a:t>C.</a:t>
            </a:r>
          </a:p>
          <a:p>
            <a:pPr marL="342900" indent="-342900">
              <a:buAutoNum type="arabicPeriod"/>
            </a:pPr>
            <a:r>
              <a:rPr lang="lt-LT" dirty="0" smtClean="0"/>
              <a:t>C.</a:t>
            </a:r>
          </a:p>
          <a:p>
            <a:pPr marL="342900" indent="-342900">
              <a:buAutoNum type="arabicPeriod"/>
            </a:pPr>
            <a:r>
              <a:rPr lang="lt-LT" dirty="0" smtClean="0"/>
              <a:t>C.</a:t>
            </a:r>
          </a:p>
          <a:p>
            <a:pPr marL="342900" indent="-342900">
              <a:buAutoNum type="arabicPeriod"/>
            </a:pPr>
            <a:r>
              <a:rPr lang="lt-LT" dirty="0" smtClean="0"/>
              <a:t>B.</a:t>
            </a:r>
          </a:p>
          <a:p>
            <a:pPr marL="342900" indent="-342900">
              <a:buAutoNum type="arabicPeriod"/>
            </a:pPr>
            <a:r>
              <a:rPr lang="lt-LT" dirty="0" smtClean="0"/>
              <a:t>A.</a:t>
            </a:r>
          </a:p>
          <a:p>
            <a:pPr marL="342900" indent="-342900">
              <a:buAutoNum type="arabicPeriod"/>
            </a:pPr>
            <a:r>
              <a:rPr lang="lt-LT" dirty="0" smtClean="0"/>
              <a:t>B.</a:t>
            </a:r>
          </a:p>
          <a:p>
            <a:pPr marL="342900" indent="-342900">
              <a:buAutoNum type="arabicPeriod"/>
            </a:pPr>
            <a:r>
              <a:rPr lang="lt-LT" dirty="0" smtClean="0"/>
              <a:t>A.</a:t>
            </a:r>
          </a:p>
          <a:p>
            <a:pPr marL="342900" indent="-342900">
              <a:buAutoNum type="arabicPeriod"/>
            </a:pPr>
            <a:r>
              <a:rPr lang="lt-LT" dirty="0" smtClean="0"/>
              <a:t>C.</a:t>
            </a:r>
          </a:p>
          <a:p>
            <a:pPr marL="342900" indent="-342900">
              <a:buAutoNum type="arabicPeriod"/>
            </a:pPr>
            <a:r>
              <a:rPr lang="lt-LT" dirty="0" smtClean="0"/>
              <a:t>B.</a:t>
            </a:r>
          </a:p>
          <a:p>
            <a:pPr marL="342900" indent="-342900">
              <a:buAutoNum type="arabicPeriod"/>
            </a:pPr>
            <a:r>
              <a:rPr lang="lt-LT" dirty="0" smtClean="0"/>
              <a:t>A.</a:t>
            </a:r>
          </a:p>
        </p:txBody>
      </p:sp>
    </p:spTree>
    <p:extLst>
      <p:ext uri="{BB962C8B-B14F-4D97-AF65-F5344CB8AC3E}">
        <p14:creationId xmlns:p14="http://schemas.microsoft.com/office/powerpoint/2010/main" val="148419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Naudotos literatūros sąrašas</a:t>
            </a:r>
            <a:endParaRPr lang="lt-LT" dirty="0"/>
          </a:p>
        </p:txBody>
      </p:sp>
      <p:sp>
        <p:nvSpPr>
          <p:cNvPr id="3" name="Turinio vietos rezervavimo ženklas 2"/>
          <p:cNvSpPr>
            <a:spLocks noGrp="1"/>
          </p:cNvSpPr>
          <p:nvPr>
            <p:ph idx="1"/>
          </p:nvPr>
        </p:nvSpPr>
        <p:spPr/>
        <p:txBody>
          <a:bodyPr>
            <a:normAutofit fontScale="25000" lnSpcReduction="20000"/>
          </a:bodyPr>
          <a:lstStyle/>
          <a:p>
            <a:r>
              <a:rPr lang="lt-LT" dirty="0">
                <a:hlinkClick r:id="rId2"/>
              </a:rPr>
              <a:t>https://</a:t>
            </a:r>
            <a:r>
              <a:rPr lang="lt-LT" dirty="0" smtClean="0">
                <a:hlinkClick r:id="rId2"/>
              </a:rPr>
              <a:t>www.youtube.com/watch?v=udFxKZRyQt4</a:t>
            </a:r>
            <a:endParaRPr lang="lt-LT" dirty="0" smtClean="0"/>
          </a:p>
          <a:p>
            <a:r>
              <a:rPr lang="lt-LT" dirty="0">
                <a:hlinkClick r:id="rId3"/>
              </a:rPr>
              <a:t>https://</a:t>
            </a:r>
            <a:r>
              <a:rPr lang="lt-LT" dirty="0" smtClean="0">
                <a:hlinkClick r:id="rId3"/>
              </a:rPr>
              <a:t>www.youtube.com/watch?v=8nHBGFKLHZQ</a:t>
            </a:r>
            <a:endParaRPr lang="lt-LT" dirty="0" smtClean="0"/>
          </a:p>
          <a:p>
            <a:r>
              <a:rPr lang="lt-LT" dirty="0">
                <a:hlinkClick r:id="rId4"/>
              </a:rPr>
              <a:t>https://</a:t>
            </a:r>
            <a:r>
              <a:rPr lang="lt-LT" dirty="0" smtClean="0">
                <a:hlinkClick r:id="rId4"/>
              </a:rPr>
              <a:t>www.youtube.com/watch?v=yWO-cvGETRQ</a:t>
            </a:r>
            <a:endParaRPr lang="lt-LT" dirty="0" smtClean="0"/>
          </a:p>
          <a:p>
            <a:r>
              <a:rPr lang="lt-LT" dirty="0">
                <a:hlinkClick r:id="rId5"/>
              </a:rPr>
              <a:t>https://</a:t>
            </a:r>
            <a:r>
              <a:rPr lang="lt-LT" dirty="0" smtClean="0">
                <a:hlinkClick r:id="rId5"/>
              </a:rPr>
              <a:t>www.youtube.com/watch?v=ulCdoCfw-bY&amp;t=71s</a:t>
            </a:r>
            <a:endParaRPr lang="lt-LT" dirty="0" smtClean="0"/>
          </a:p>
          <a:p>
            <a:r>
              <a:rPr lang="lt-LT" dirty="0">
                <a:hlinkClick r:id="rId6"/>
              </a:rPr>
              <a:t>https://</a:t>
            </a:r>
            <a:r>
              <a:rPr lang="lt-LT" dirty="0" smtClean="0">
                <a:hlinkClick r:id="rId6"/>
              </a:rPr>
              <a:t>www.youtube.com/watch?v=QqsLTNkzvaY&amp;t=656s</a:t>
            </a:r>
            <a:endParaRPr lang="lt-LT" dirty="0" smtClean="0"/>
          </a:p>
          <a:p>
            <a:r>
              <a:rPr lang="lt-LT" dirty="0">
                <a:hlinkClick r:id="rId7"/>
              </a:rPr>
              <a:t>https://</a:t>
            </a:r>
            <a:r>
              <a:rPr lang="lt-LT" dirty="0" smtClean="0">
                <a:hlinkClick r:id="rId7"/>
              </a:rPr>
              <a:t>www.youtube.com/watch?v=e-P5IFTqB98&amp;t=130s</a:t>
            </a:r>
            <a:endParaRPr lang="lt-LT" dirty="0" smtClean="0"/>
          </a:p>
          <a:p>
            <a:r>
              <a:rPr lang="lt-LT" dirty="0">
                <a:hlinkClick r:id="rId8"/>
              </a:rPr>
              <a:t>https://</a:t>
            </a:r>
            <a:r>
              <a:rPr lang="lt-LT" dirty="0" smtClean="0">
                <a:hlinkClick r:id="rId8"/>
              </a:rPr>
              <a:t>www.youtube.com/watch?v=0FH9cgRhQ-k&amp;t=236s</a:t>
            </a:r>
            <a:endParaRPr lang="lt-LT" dirty="0" smtClean="0"/>
          </a:p>
          <a:p>
            <a:r>
              <a:rPr lang="lt-LT" dirty="0">
                <a:hlinkClick r:id="rId9"/>
              </a:rPr>
              <a:t>https://</a:t>
            </a:r>
            <a:r>
              <a:rPr lang="lt-LT" dirty="0" smtClean="0">
                <a:hlinkClick r:id="rId9"/>
              </a:rPr>
              <a:t>www.youtube.com/watch?v=zUyH3XhpLTo&amp;t=352s</a:t>
            </a:r>
            <a:endParaRPr lang="lt-LT" dirty="0" smtClean="0"/>
          </a:p>
          <a:p>
            <a:r>
              <a:rPr lang="lt-LT" dirty="0">
                <a:hlinkClick r:id="rId10"/>
              </a:rPr>
              <a:t>https://</a:t>
            </a:r>
            <a:r>
              <a:rPr lang="lt-LT" dirty="0" smtClean="0">
                <a:hlinkClick r:id="rId10"/>
              </a:rPr>
              <a:t>www.youtube.com/watch?v=fu3645D4ZlI&amp;t=521s</a:t>
            </a:r>
            <a:endParaRPr lang="lt-LT" dirty="0" smtClean="0"/>
          </a:p>
          <a:p>
            <a:r>
              <a:rPr lang="lt-LT" dirty="0">
                <a:hlinkClick r:id="rId11"/>
              </a:rPr>
              <a:t>https://</a:t>
            </a:r>
            <a:r>
              <a:rPr lang="lt-LT" dirty="0" smtClean="0">
                <a:hlinkClick r:id="rId11"/>
              </a:rPr>
              <a:t>www.youtube.com/watch?v=mF0-CKXUktU</a:t>
            </a:r>
            <a:endParaRPr lang="lt-LT" dirty="0" smtClean="0"/>
          </a:p>
          <a:p>
            <a:r>
              <a:rPr lang="lt-LT" dirty="0">
                <a:hlinkClick r:id="rId12"/>
              </a:rPr>
              <a:t>https://</a:t>
            </a:r>
            <a:r>
              <a:rPr lang="lt-LT" dirty="0" smtClean="0">
                <a:hlinkClick r:id="rId12"/>
              </a:rPr>
              <a:t>www.space.com/17661-theory-general-relativity.html</a:t>
            </a:r>
            <a:endParaRPr lang="lt-LT" dirty="0" smtClean="0"/>
          </a:p>
          <a:p>
            <a:r>
              <a:rPr lang="lt-LT" dirty="0">
                <a:hlinkClick r:id="rId13"/>
              </a:rPr>
              <a:t>https://</a:t>
            </a:r>
            <a:r>
              <a:rPr lang="lt-LT" dirty="0" smtClean="0">
                <a:hlinkClick r:id="rId13"/>
              </a:rPr>
              <a:t>www.youtube.com/watch?v=tzQC3uYL67U</a:t>
            </a:r>
            <a:endParaRPr lang="lt-LT" dirty="0" smtClean="0"/>
          </a:p>
          <a:p>
            <a:r>
              <a:rPr lang="lt-LT" dirty="0">
                <a:hlinkClick r:id="rId14"/>
              </a:rPr>
              <a:t>https://</a:t>
            </a:r>
            <a:r>
              <a:rPr lang="lt-LT" dirty="0" smtClean="0">
                <a:hlinkClick r:id="rId14"/>
              </a:rPr>
              <a:t>www.youtube.com/watch?v=9P6rdqiybaw&amp;t=434s</a:t>
            </a:r>
            <a:endParaRPr lang="lt-LT" dirty="0" smtClean="0"/>
          </a:p>
          <a:p>
            <a:r>
              <a:rPr lang="lt-LT" dirty="0">
                <a:hlinkClick r:id="rId15"/>
              </a:rPr>
              <a:t>https://www.forbes.com/sites/startswithabang/2019/08/01/this-is-why-black-holes-must-spin-at-almost-the-speed-of-light/?</a:t>
            </a:r>
            <a:r>
              <a:rPr lang="lt-LT" dirty="0" smtClean="0">
                <a:hlinkClick r:id="rId15"/>
              </a:rPr>
              <a:t>sh=754d39b67735</a:t>
            </a:r>
            <a:endParaRPr lang="lt-LT" dirty="0" smtClean="0"/>
          </a:p>
          <a:p>
            <a:r>
              <a:rPr lang="lt-LT" dirty="0">
                <a:hlinkClick r:id="rId16"/>
              </a:rPr>
              <a:t>https://</a:t>
            </a:r>
            <a:r>
              <a:rPr lang="lt-LT" dirty="0" smtClean="0">
                <a:hlinkClick r:id="rId16"/>
              </a:rPr>
              <a:t>en.wikipedia.org/wiki/Rotating_black_hole</a:t>
            </a:r>
            <a:endParaRPr lang="lt-LT" dirty="0" smtClean="0"/>
          </a:p>
          <a:p>
            <a:r>
              <a:rPr lang="lt-LT" dirty="0">
                <a:hlinkClick r:id="rId17"/>
              </a:rPr>
              <a:t>http://</a:t>
            </a:r>
            <a:r>
              <a:rPr lang="lt-LT" dirty="0" smtClean="0">
                <a:hlinkClick r:id="rId17"/>
              </a:rPr>
              <a:t>www.scholarpedia.org/article/Hawking_radiation</a:t>
            </a:r>
            <a:endParaRPr lang="lt-LT" dirty="0" smtClean="0"/>
          </a:p>
          <a:p>
            <a:r>
              <a:rPr lang="lt-LT" dirty="0">
                <a:hlinkClick r:id="rId18"/>
              </a:rPr>
              <a:t>https://</a:t>
            </a:r>
            <a:r>
              <a:rPr lang="lt-LT" dirty="0" smtClean="0">
                <a:hlinkClick r:id="rId18"/>
              </a:rPr>
              <a:t>en.wikipedia.org/wiki/Black_hole</a:t>
            </a:r>
            <a:endParaRPr lang="lt-LT" dirty="0" smtClean="0"/>
          </a:p>
          <a:p>
            <a:endParaRPr lang="lt-LT" dirty="0" smtClean="0"/>
          </a:p>
          <a:p>
            <a:endParaRPr lang="lt-LT" dirty="0" smtClean="0"/>
          </a:p>
          <a:p>
            <a:endParaRPr lang="lt-LT" dirty="0"/>
          </a:p>
          <a:p>
            <a:endParaRPr lang="lt-LT" dirty="0" smtClean="0"/>
          </a:p>
          <a:p>
            <a:endParaRPr lang="lt-LT" dirty="0" smtClean="0"/>
          </a:p>
          <a:p>
            <a:endParaRPr lang="lt-LT" dirty="0"/>
          </a:p>
          <a:p>
            <a:endParaRPr lang="lt-LT" dirty="0" smtClean="0"/>
          </a:p>
          <a:p>
            <a:endParaRPr lang="lt-LT" dirty="0"/>
          </a:p>
        </p:txBody>
      </p:sp>
    </p:spTree>
    <p:extLst>
      <p:ext uri="{BB962C8B-B14F-4D97-AF65-F5344CB8AC3E}">
        <p14:creationId xmlns:p14="http://schemas.microsoft.com/office/powerpoint/2010/main" val="1022308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inLineVTI">
  <a:themeElements>
    <a:clrScheme name="ThinLines Color Scheme">
      <a:dk1>
        <a:sysClr val="windowText" lastClr="000000"/>
      </a:dk1>
      <a:lt1>
        <a:sysClr val="window" lastClr="FFFFFF"/>
      </a:lt1>
      <a:dk2>
        <a:srgbClr val="000000"/>
      </a:dk2>
      <a:lt2>
        <a:srgbClr val="FFFFFF"/>
      </a:lt2>
      <a:accent1>
        <a:srgbClr val="00BAC8"/>
      </a:accent1>
      <a:accent2>
        <a:srgbClr val="794DFF"/>
      </a:accent2>
      <a:accent3>
        <a:srgbClr val="00D17D"/>
      </a:accent3>
      <a:accent4>
        <a:srgbClr val="404040"/>
      </a:accent4>
      <a:accent5>
        <a:srgbClr val="FE5D21"/>
      </a:accent5>
      <a:accent6>
        <a:srgbClr val="B3B3B3"/>
      </a:accent6>
      <a:hlink>
        <a:srgbClr val="3E8FF1"/>
      </a:hlink>
      <a:folHlink>
        <a:srgbClr val="939393"/>
      </a:folHlink>
    </a:clrScheme>
    <a:fontScheme name="Custom 3">
      <a:majorFont>
        <a:latin typeface="Source Sans Pro Light"/>
        <a:ea typeface=""/>
        <a:cs typeface=""/>
      </a:majorFont>
      <a:minorFont>
        <a:latin typeface="Source Sans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docProps/app.xml><?xml version="1.0" encoding="utf-8"?>
<Properties xmlns="http://schemas.openxmlformats.org/officeDocument/2006/extended-properties" xmlns:vt="http://schemas.openxmlformats.org/officeDocument/2006/docPropsVTypes">
  <TotalTime>1176</TotalTime>
  <Words>1177</Words>
  <Application>Microsoft Office PowerPoint</Application>
  <PresentationFormat>Plačiaekranė</PresentationFormat>
  <Paragraphs>84</Paragraphs>
  <Slides>32</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32</vt:i4>
      </vt:variant>
    </vt:vector>
  </HeadingPairs>
  <TitlesOfParts>
    <vt:vector size="38" baseType="lpstr">
      <vt:lpstr>Arial</vt:lpstr>
      <vt:lpstr>Calibri Light</vt:lpstr>
      <vt:lpstr>Posterama</vt:lpstr>
      <vt:lpstr>Source Sans Pro</vt:lpstr>
      <vt:lpstr>Source Sans Pro Light</vt:lpstr>
      <vt:lpstr>ThinLineVTI</vt:lpstr>
      <vt:lpstr>Juodosios bedugnės</vt:lpstr>
      <vt:lpstr>Kas yra juodoji bedugnė ?</vt:lpstr>
      <vt:lpstr>Cygnus x-1</vt:lpstr>
      <vt:lpstr>Kaip atsiranda juodosios skylės ?</vt:lpstr>
      <vt:lpstr>„PowerPoint“ pateiktis</vt:lpstr>
      <vt:lpstr>Juodųjų bedugnių rūšys</vt:lpstr>
      <vt:lpstr>Kaip aptinkamos juodosios bedugnės ?</vt:lpstr>
      <vt:lpstr>Bendras reliatyvumas </vt:lpstr>
      <vt:lpstr>„PowerPoint“ pateiktis</vt:lpstr>
      <vt:lpstr>Kaip mes teoriškai matome juodąsias bedugnes ?</vt:lpstr>
      <vt:lpstr>Juodosios bedugnės sandara</vt:lpstr>
      <vt:lpstr>„PowerPoint“ pateiktis</vt:lpstr>
      <vt:lpstr>Kas yra informacija ?</vt:lpstr>
      <vt:lpstr>Hawkingo radiacija ir informacijos paradoksas</vt:lpstr>
      <vt:lpstr>„PowerPoint“ pateiktis</vt:lpstr>
      <vt:lpstr>Besisukančios juodosios bedugnės</vt:lpstr>
      <vt:lpstr>„PowerPoint“ pateiktis</vt:lpstr>
      <vt:lpstr>Einšteino roseno tiltai</vt:lpstr>
      <vt:lpstr>Koksai jausmas būti juodojoje bedugnėje ?</vt:lpstr>
      <vt:lpstr>„PowerPoint“ pateiktis</vt:lpstr>
      <vt:lpstr>1. Kas pradėjo juodųjų bedugnių aukso amžių ? A. Albertas Einšteinas B. Izaokas Niutonas  C. Deividas Finklšteinas  </vt:lpstr>
      <vt:lpstr>2. Kiek žvaigždinių masių turi supermasyvios juodosios bedugnės ? A. 10 - 20 žvaigždinių masių B. 100 – 1000 žvaigždinių masių C. 1000000 – 1000000000 žvaigždinių masių </vt:lpstr>
      <vt:lpstr>3. Koks teleskopas nufotografavo juodąją bedugnę ? A. Hubble teleskopas  B. Webb teleskopas C. Įvykio horizono teleskopas</vt:lpstr>
      <vt:lpstr>4. Kas pasakė frazę ,,  Erdvėlaikis parodo kūnams kaip judėti o kūnai parodo erdvėlaikiui kaip kreiptis“ ? A. Nikolas Tesla  B. John Wheeler C. Albertas Einšteinas</vt:lpstr>
      <vt:lpstr>5. Kas yra informacija ? A. Informacija tai yra kvantinė medžiagų struktūra kuri turi techninį piešinį įvairių medžiagų B. Informacija yra terminė radiacija kurią išmeta juodosios bedugnės. C. Informacija yra stadija kurioje nėra jokios energijos, jokių dalelių tik tuščia erdvė.</vt:lpstr>
      <vt:lpstr>6. Kas yra besisukančios juodosios bedugnės viduje ? A. Singuliarumas B. Ringuliarumas C. Įvykio horizonas</vt:lpstr>
      <vt:lpstr>7. Kokia buvo pirmoji atrasta juodoji bedugnė ? A. Cygnus x-1 B. Mesier 87 C. XJ0561 </vt:lpstr>
      <vt:lpstr>8. Kada juodosios bedugnės viduje atsiranda ringuliarumas ? A. Kai ji nejuda B. Kai turi krūvį C. Kai ji sukasi </vt:lpstr>
      <vt:lpstr>9. Kas yra ergosfera ? A. Vieta iš kurios neįmanoma ištrūkti  B. Vieta kurioje neįmanoma būti vienoje vietoje C. Vieta kurioje įmanoma judėti tik viena kryptimi</vt:lpstr>
      <vt:lpstr>10. Kas yra juodosios bedugnės įvykio horizonas ? A. Juodosios bedugnės dalis iš kurios neįmanoma ištrūkti B. Taškas kuriame gravitacija yra begalybiškai stipri C. Vieta kur antrasis kosminis greitis yra mažesnis nei šviesos greitis </vt:lpstr>
      <vt:lpstr>Atsakymai    </vt:lpstr>
      <vt:lpstr>Naudotos literatūros sąrašas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User</dc:creator>
  <cp:lastModifiedBy>„Microsoft“ abonementas</cp:lastModifiedBy>
  <cp:revision>424</cp:revision>
  <dcterms:created xsi:type="dcterms:W3CDTF">2022-02-17T10:38:01Z</dcterms:created>
  <dcterms:modified xsi:type="dcterms:W3CDTF">2022-04-30T17:54:34Z</dcterms:modified>
</cp:coreProperties>
</file>