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9" r:id="rId3"/>
    <p:sldId id="262" r:id="rId4"/>
    <p:sldId id="260" r:id="rId5"/>
    <p:sldId id="270" r:id="rId6"/>
    <p:sldId id="277" r:id="rId7"/>
    <p:sldId id="263" r:id="rId8"/>
    <p:sldId id="276" r:id="rId9"/>
    <p:sldId id="271" r:id="rId10"/>
    <p:sldId id="275" r:id="rId11"/>
    <p:sldId id="264" r:id="rId12"/>
    <p:sldId id="266" r:id="rId13"/>
    <p:sldId id="273" r:id="rId14"/>
    <p:sldId id="274" r:id="rId15"/>
    <p:sldId id="268" r:id="rId16"/>
    <p:sldId id="272" r:id="rId17"/>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DEEF"/>
          </a:solidFill>
        </a:fill>
      </a:tcStyle>
    </a:wholeTbl>
    <a:band2H>
      <a:tcTxStyle/>
      <a:tcStyle>
        <a:tcBdr/>
        <a:fill>
          <a:solidFill>
            <a:srgbClr val="E9EFF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03" autoAdjust="0"/>
    <p:restoredTop sz="94720"/>
  </p:normalViewPr>
  <p:slideViewPr>
    <p:cSldViewPr snapToGrid="0">
      <p:cViewPr varScale="1">
        <p:scale>
          <a:sx n="70" d="100"/>
          <a:sy n="70" d="100"/>
        </p:scale>
        <p:origin x="53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3" name="Shape 33"/>
          <p:cNvSpPr>
            <a:spLocks noGrp="1" noRot="1" noChangeAspect="1"/>
          </p:cNvSpPr>
          <p:nvPr>
            <p:ph type="sldImg"/>
          </p:nvPr>
        </p:nvSpPr>
        <p:spPr>
          <a:xfrm>
            <a:off x="1143000" y="685800"/>
            <a:ext cx="4572000" cy="3429000"/>
          </a:xfrm>
          <a:prstGeom prst="rect">
            <a:avLst/>
          </a:prstGeom>
        </p:spPr>
        <p:txBody>
          <a:bodyPr/>
          <a:lstStyle/>
          <a:p>
            <a:endParaRPr/>
          </a:p>
        </p:txBody>
      </p:sp>
      <p:sp>
        <p:nvSpPr>
          <p:cNvPr id="34" name="Shape 3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spcBef>
        <a:spcPts val="400"/>
      </a:spcBef>
      <a:defRPr sz="1200">
        <a:latin typeface="+mn-lt"/>
        <a:ea typeface="+mn-ea"/>
        <a:cs typeface="+mn-cs"/>
        <a:sym typeface="Calibri"/>
      </a:defRPr>
    </a:lvl1pPr>
    <a:lvl2pPr indent="228600" latinLnBrk="0">
      <a:spcBef>
        <a:spcPts val="400"/>
      </a:spcBef>
      <a:defRPr sz="1200">
        <a:latin typeface="+mn-lt"/>
        <a:ea typeface="+mn-ea"/>
        <a:cs typeface="+mn-cs"/>
        <a:sym typeface="Calibri"/>
      </a:defRPr>
    </a:lvl2pPr>
    <a:lvl3pPr indent="457200" latinLnBrk="0">
      <a:spcBef>
        <a:spcPts val="400"/>
      </a:spcBef>
      <a:defRPr sz="1200">
        <a:latin typeface="+mn-lt"/>
        <a:ea typeface="+mn-ea"/>
        <a:cs typeface="+mn-cs"/>
        <a:sym typeface="Calibri"/>
      </a:defRPr>
    </a:lvl3pPr>
    <a:lvl4pPr indent="685800" latinLnBrk="0">
      <a:spcBef>
        <a:spcPts val="400"/>
      </a:spcBef>
      <a:defRPr sz="1200">
        <a:latin typeface="+mn-lt"/>
        <a:ea typeface="+mn-ea"/>
        <a:cs typeface="+mn-cs"/>
        <a:sym typeface="Calibri"/>
      </a:defRPr>
    </a:lvl4pPr>
    <a:lvl5pPr indent="914400" latinLnBrk="0">
      <a:spcBef>
        <a:spcPts val="400"/>
      </a:spcBef>
      <a:defRPr sz="1200">
        <a:latin typeface="+mn-lt"/>
        <a:ea typeface="+mn-ea"/>
        <a:cs typeface="+mn-cs"/>
        <a:sym typeface="Calibri"/>
      </a:defRPr>
    </a:lvl5pPr>
    <a:lvl6pPr indent="1143000" latinLnBrk="0">
      <a:spcBef>
        <a:spcPts val="400"/>
      </a:spcBef>
      <a:defRPr sz="1200">
        <a:latin typeface="+mn-lt"/>
        <a:ea typeface="+mn-ea"/>
        <a:cs typeface="+mn-cs"/>
        <a:sym typeface="Calibri"/>
      </a:defRPr>
    </a:lvl6pPr>
    <a:lvl7pPr indent="1371600" latinLnBrk="0">
      <a:spcBef>
        <a:spcPts val="400"/>
      </a:spcBef>
      <a:defRPr sz="1200">
        <a:latin typeface="+mn-lt"/>
        <a:ea typeface="+mn-ea"/>
        <a:cs typeface="+mn-cs"/>
        <a:sym typeface="Calibri"/>
      </a:defRPr>
    </a:lvl7pPr>
    <a:lvl8pPr indent="1600200" latinLnBrk="0">
      <a:spcBef>
        <a:spcPts val="400"/>
      </a:spcBef>
      <a:defRPr sz="1200">
        <a:latin typeface="+mn-lt"/>
        <a:ea typeface="+mn-ea"/>
        <a:cs typeface="+mn-cs"/>
        <a:sym typeface="Calibri"/>
      </a:defRPr>
    </a:lvl8pPr>
    <a:lvl9pPr indent="1828800" latinLnBrk="0">
      <a:spcBef>
        <a:spcPts val="400"/>
      </a:spcBef>
      <a:defRPr sz="1200">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10" name="Group"/>
          <p:cNvGrpSpPr/>
          <p:nvPr/>
        </p:nvGrpSpPr>
        <p:grpSpPr>
          <a:xfrm>
            <a:off x="0" y="-41275"/>
            <a:ext cx="12192000" cy="6218238"/>
            <a:chOff x="0" y="0"/>
            <a:chExt cx="12192000" cy="6218237"/>
          </a:xfrm>
        </p:grpSpPr>
        <p:grpSp>
          <p:nvGrpSpPr>
            <p:cNvPr id="7" name="Group"/>
            <p:cNvGrpSpPr/>
            <p:nvPr/>
          </p:nvGrpSpPr>
          <p:grpSpPr>
            <a:xfrm>
              <a:off x="0" y="0"/>
              <a:ext cx="12192000" cy="2309813"/>
              <a:chOff x="0" y="0"/>
              <a:chExt cx="12192000" cy="2309812"/>
            </a:xfrm>
          </p:grpSpPr>
          <p:grpSp>
            <p:nvGrpSpPr>
              <p:cNvPr id="4" name="Group"/>
              <p:cNvGrpSpPr/>
              <p:nvPr/>
            </p:nvGrpSpPr>
            <p:grpSpPr>
              <a:xfrm>
                <a:off x="0" y="315461"/>
                <a:ext cx="12192000" cy="1658938"/>
                <a:chOff x="0" y="0"/>
                <a:chExt cx="12192000" cy="1658936"/>
              </a:xfrm>
            </p:grpSpPr>
            <p:sp>
              <p:nvSpPr>
                <p:cNvPr id="2" name="Rectangle"/>
                <p:cNvSpPr/>
                <p:nvPr/>
              </p:nvSpPr>
              <p:spPr>
                <a:xfrm>
                  <a:off x="0" y="0"/>
                  <a:ext cx="12192000" cy="1658937"/>
                </a:xfrm>
                <a:prstGeom prst="rect">
                  <a:avLst/>
                </a:prstGeom>
                <a:solidFill>
                  <a:srgbClr val="BFBFBF"/>
                </a:solidFill>
                <a:ln w="12700" cap="flat">
                  <a:noFill/>
                  <a:miter lim="400000"/>
                </a:ln>
                <a:effectLst/>
              </p:spPr>
              <p:txBody>
                <a:bodyPr wrap="square" lIns="45719" tIns="45719" rIns="45719" bIns="45719" numCol="1" anchor="ctr">
                  <a:noAutofit/>
                </a:bodyPr>
                <a:lstStyle/>
                <a:p>
                  <a:pPr>
                    <a:lnSpc>
                      <a:spcPct val="90000"/>
                    </a:lnSpc>
                    <a:defRPr sz="1800">
                      <a:solidFill>
                        <a:srgbClr val="7F7F7F"/>
                      </a:solidFill>
                      <a:latin typeface="Calibri Light"/>
                      <a:ea typeface="Calibri Light"/>
                      <a:cs typeface="Calibri Light"/>
                      <a:sym typeface="Calibri Light"/>
                    </a:defRPr>
                  </a:pPr>
                  <a:endParaRPr/>
                </a:p>
              </p:txBody>
            </p:sp>
            <p:sp>
              <p:nvSpPr>
                <p:cNvPr id="3" name="Text"/>
                <p:cNvSpPr txBox="1"/>
                <p:nvPr/>
              </p:nvSpPr>
              <p:spPr>
                <a:xfrm>
                  <a:off x="45719" y="502512"/>
                  <a:ext cx="12100561" cy="65391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ctr">
                  <a:spAutoFit/>
                </a:bodyPr>
                <a:lstStyle/>
                <a:p>
                  <a:pPr>
                    <a:lnSpc>
                      <a:spcPct val="90000"/>
                    </a:lnSpc>
                    <a:defRPr sz="4400">
                      <a:latin typeface="Calibri Light"/>
                      <a:ea typeface="Calibri Light"/>
                      <a:cs typeface="Calibri Light"/>
                      <a:sym typeface="Calibri Light"/>
                    </a:defRPr>
                  </a:pPr>
                  <a:r>
                    <a:t>                </a:t>
                  </a:r>
                  <a:r>
                    <a:rPr>
                      <a:solidFill>
                        <a:srgbClr val="7F7F7F"/>
                      </a:solidFill>
                    </a:rPr>
                    <a:t> </a:t>
                  </a:r>
                </a:p>
              </p:txBody>
            </p:sp>
          </p:grpSp>
          <p:pic>
            <p:nvPicPr>
              <p:cNvPr id="5" name="image.png" descr="image.png"/>
              <p:cNvPicPr>
                <a:picLocks noChangeAspect="1"/>
              </p:cNvPicPr>
              <p:nvPr/>
            </p:nvPicPr>
            <p:blipFill>
              <a:blip r:embed="rId3"/>
              <a:stretch>
                <a:fillRect/>
              </a:stretch>
            </p:blipFill>
            <p:spPr>
              <a:xfrm>
                <a:off x="413559" y="0"/>
                <a:ext cx="2309814" cy="2309813"/>
              </a:xfrm>
              <a:prstGeom prst="rect">
                <a:avLst/>
              </a:prstGeom>
              <a:ln w="12700" cap="flat">
                <a:noFill/>
                <a:miter lim="400000"/>
              </a:ln>
              <a:effectLst/>
            </p:spPr>
          </p:pic>
          <p:sp>
            <p:nvSpPr>
              <p:cNvPr id="6" name="Kauno technologijos universiteto inžinerijos licėjus"/>
              <p:cNvSpPr txBox="1"/>
              <p:nvPr/>
            </p:nvSpPr>
            <p:spPr>
              <a:xfrm>
                <a:off x="2373801" y="1089921"/>
                <a:ext cx="7302949" cy="33308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a:lnSpc>
                    <a:spcPct val="90000"/>
                  </a:lnSpc>
                  <a:spcBef>
                    <a:spcPts val="1000"/>
                  </a:spcBef>
                  <a:defRPr sz="1800">
                    <a:solidFill>
                      <a:srgbClr val="7F7F7F"/>
                    </a:solidFill>
                    <a:latin typeface="Calibri Light"/>
                    <a:ea typeface="Calibri Light"/>
                    <a:cs typeface="Calibri Light"/>
                    <a:sym typeface="Calibri Light"/>
                  </a:defRPr>
                </a:lvl1pPr>
              </a:lstStyle>
              <a:p>
                <a:r>
                  <a:t>Kauno technologijos universiteto inžinerijos licėjus</a:t>
                </a:r>
              </a:p>
            </p:txBody>
          </p:sp>
        </p:grpSp>
        <p:sp>
          <p:nvSpPr>
            <p:cNvPr id="8" name="Rectangle"/>
            <p:cNvSpPr txBox="1"/>
            <p:nvPr/>
          </p:nvSpPr>
          <p:spPr>
            <a:xfrm>
              <a:off x="838200" y="406399"/>
              <a:ext cx="10515600" cy="1325564"/>
            </a:xfrm>
            <a:prstGeom prst="rect">
              <a:avLst/>
            </a:prstGeom>
            <a:noFill/>
            <a:ln w="12700" cap="flat">
              <a:noFill/>
              <a:miter lim="400000"/>
            </a:ln>
            <a:effectLst/>
          </p:spPr>
          <p:txBody>
            <a:bodyPr wrap="square" lIns="45719" tIns="45719" rIns="45719" bIns="45719" numCol="1" anchor="ctr">
              <a:normAutofit/>
            </a:bodyPr>
            <a:lstStyle/>
            <a:p>
              <a:pPr>
                <a:lnSpc>
                  <a:spcPct val="90000"/>
                </a:lnSpc>
                <a:defRPr sz="4400">
                  <a:latin typeface="Calibri Light"/>
                  <a:ea typeface="Calibri Light"/>
                  <a:cs typeface="Calibri Light"/>
                  <a:sym typeface="Calibri Light"/>
                </a:defRPr>
              </a:pPr>
              <a:endParaRPr/>
            </a:p>
          </p:txBody>
        </p:sp>
        <p:sp>
          <p:nvSpPr>
            <p:cNvPr id="9" name="Rectangle"/>
            <p:cNvSpPr txBox="1"/>
            <p:nvPr/>
          </p:nvSpPr>
          <p:spPr>
            <a:xfrm>
              <a:off x="838200" y="2517774"/>
              <a:ext cx="10515600" cy="3700464"/>
            </a:xfrm>
            <a:prstGeom prst="rect">
              <a:avLst/>
            </a:prstGeom>
            <a:noFill/>
            <a:ln w="12700" cap="flat">
              <a:noFill/>
              <a:miter lim="400000"/>
            </a:ln>
            <a:effectLst/>
          </p:spPr>
          <p:txBody>
            <a:bodyPr wrap="square" lIns="45719" tIns="45719" rIns="45719" bIns="45719" numCol="1" anchor="t">
              <a:normAutofit/>
            </a:bodyPr>
            <a:lstStyle/>
            <a:p>
              <a:pPr marL="228600" indent="-228600">
                <a:lnSpc>
                  <a:spcPct val="90000"/>
                </a:lnSpc>
                <a:spcBef>
                  <a:spcPts val="1000"/>
                </a:spcBef>
                <a:buSzPct val="100000"/>
                <a:buFont typeface="Arial"/>
                <a:buChar char="•"/>
                <a:defRPr sz="2800"/>
              </a:pPr>
              <a:endParaRPr/>
            </a:p>
          </p:txBody>
        </p:sp>
      </p:grpSp>
      <p:pic>
        <p:nvPicPr>
          <p:cNvPr id="11" name="image.png" descr="image.png"/>
          <p:cNvPicPr>
            <a:picLocks noChangeAspect="1"/>
          </p:cNvPicPr>
          <p:nvPr/>
        </p:nvPicPr>
        <p:blipFill>
          <a:blip r:embed="rId3"/>
          <a:stretch>
            <a:fillRect/>
          </a:stretch>
        </p:blipFill>
        <p:spPr>
          <a:xfrm>
            <a:off x="414337" y="-41275"/>
            <a:ext cx="2309813" cy="2309813"/>
          </a:xfrm>
          <a:prstGeom prst="rect">
            <a:avLst/>
          </a:prstGeom>
          <a:ln w="12700">
            <a:miter lim="400000"/>
          </a:ln>
        </p:spPr>
      </p:pic>
      <p:sp>
        <p:nvSpPr>
          <p:cNvPr id="12" name="Rectangle"/>
          <p:cNvSpPr txBox="1"/>
          <p:nvPr/>
        </p:nvSpPr>
        <p:spPr>
          <a:xfrm>
            <a:off x="0" y="274637"/>
            <a:ext cx="12192000" cy="1658938"/>
          </a:xfrm>
          <a:prstGeom prst="rect">
            <a:avLst/>
          </a:prstGeom>
          <a:solidFill>
            <a:srgbClr val="BFBFBF"/>
          </a:solidFill>
          <a:ln w="12700">
            <a:miter lim="400000"/>
          </a:ln>
          <a:extLst>
            <a:ext uri="{C572A759-6A51-4108-AA02-DFA0A04FC94B}">
              <ma14:wrappingTextBoxFlag xmlns:ma14="http://schemas.microsoft.com/office/mac/drawingml/2011/main" xmlns="" val="1"/>
            </a:ext>
          </a:extLst>
        </p:spPr>
        <p:txBody>
          <a:bodyPr lIns="45719" rIns="45719" anchor="ctr">
            <a:normAutofit/>
          </a:bodyPr>
          <a:lstStyle/>
          <a:p>
            <a:pPr>
              <a:lnSpc>
                <a:spcPct val="90000"/>
              </a:lnSpc>
              <a:defRPr sz="4400">
                <a:latin typeface="Calibri Light"/>
                <a:ea typeface="Calibri Light"/>
                <a:cs typeface="Calibri Light"/>
                <a:sym typeface="Calibri Light"/>
              </a:defRPr>
            </a:pPr>
            <a:r>
              <a:t>                </a:t>
            </a:r>
            <a:r>
              <a:rPr>
                <a:solidFill>
                  <a:srgbClr val="7F7F7F"/>
                </a:solidFill>
              </a:rPr>
              <a:t> </a:t>
            </a:r>
          </a:p>
        </p:txBody>
      </p:sp>
      <p:sp>
        <p:nvSpPr>
          <p:cNvPr id="13" name="Rectangle"/>
          <p:cNvSpPr txBox="1"/>
          <p:nvPr/>
        </p:nvSpPr>
        <p:spPr>
          <a:xfrm>
            <a:off x="838200" y="2373312"/>
            <a:ext cx="10515600" cy="3803651"/>
          </a:xfrm>
          <a:prstGeom prst="rect">
            <a:avLst/>
          </a:prstGeom>
          <a:ln w="12700">
            <a:miter lim="400000"/>
          </a:ln>
        </p:spPr>
        <p:txBody>
          <a:bodyPr lIns="45719" rIns="45719">
            <a:normAutofit/>
          </a:bodyPr>
          <a:lstStyle/>
          <a:p>
            <a:pPr marL="228600" indent="-228600">
              <a:lnSpc>
                <a:spcPct val="90000"/>
              </a:lnSpc>
              <a:spcBef>
                <a:spcPts val="1000"/>
              </a:spcBef>
              <a:buSzPct val="100000"/>
              <a:buFont typeface="Arial"/>
              <a:buChar char="•"/>
              <a:defRPr sz="2800"/>
            </a:pPr>
            <a:endParaRPr/>
          </a:p>
        </p:txBody>
      </p:sp>
      <p:pic>
        <p:nvPicPr>
          <p:cNvPr id="14" name="image.png" descr="image.png"/>
          <p:cNvPicPr>
            <a:picLocks noChangeAspect="1"/>
          </p:cNvPicPr>
          <p:nvPr/>
        </p:nvPicPr>
        <p:blipFill>
          <a:blip r:embed="rId3"/>
          <a:stretch>
            <a:fillRect/>
          </a:stretch>
        </p:blipFill>
        <p:spPr>
          <a:xfrm>
            <a:off x="414337" y="-41275"/>
            <a:ext cx="2309813" cy="2309813"/>
          </a:xfrm>
          <a:prstGeom prst="rect">
            <a:avLst/>
          </a:prstGeom>
          <a:ln w="12700">
            <a:miter lim="400000"/>
          </a:ln>
        </p:spPr>
      </p:pic>
      <p:pic>
        <p:nvPicPr>
          <p:cNvPr id="15" name="inzinerijos-licejus-_-baltas-_-300-dpi.png" descr="inzinerijos-licejus-_-baltas-_-300-dpi.png"/>
          <p:cNvPicPr>
            <a:picLocks noChangeAspect="1"/>
          </p:cNvPicPr>
          <p:nvPr/>
        </p:nvPicPr>
        <p:blipFill>
          <a:blip r:embed="rId4"/>
          <a:stretch>
            <a:fillRect/>
          </a:stretch>
        </p:blipFill>
        <p:spPr>
          <a:xfrm>
            <a:off x="415925" y="-38100"/>
            <a:ext cx="2308225" cy="2308225"/>
          </a:xfrm>
          <a:prstGeom prst="rect">
            <a:avLst/>
          </a:prstGeom>
          <a:ln w="12700">
            <a:miter lim="400000"/>
          </a:ln>
        </p:spPr>
      </p:pic>
      <p:sp>
        <p:nvSpPr>
          <p:cNvPr id="16" name="Rectangle"/>
          <p:cNvSpPr txBox="1"/>
          <p:nvPr/>
        </p:nvSpPr>
        <p:spPr>
          <a:xfrm>
            <a:off x="0" y="274637"/>
            <a:ext cx="12192000" cy="1658938"/>
          </a:xfrm>
          <a:prstGeom prst="rect">
            <a:avLst/>
          </a:prstGeom>
          <a:solidFill>
            <a:srgbClr val="BFBFBF"/>
          </a:solidFill>
          <a:ln w="12700">
            <a:miter lim="400000"/>
          </a:ln>
          <a:extLst>
            <a:ext uri="{C572A759-6A51-4108-AA02-DFA0A04FC94B}">
              <ma14:wrappingTextBoxFlag xmlns:ma14="http://schemas.microsoft.com/office/mac/drawingml/2011/main" xmlns="" val="1"/>
            </a:ext>
          </a:extLst>
        </p:spPr>
        <p:txBody>
          <a:bodyPr lIns="45719" rIns="45719" anchor="ctr">
            <a:normAutofit/>
          </a:bodyPr>
          <a:lstStyle/>
          <a:p>
            <a:pPr>
              <a:lnSpc>
                <a:spcPct val="90000"/>
              </a:lnSpc>
              <a:defRPr sz="4400">
                <a:latin typeface="Calibri Light"/>
                <a:ea typeface="Calibri Light"/>
                <a:cs typeface="Calibri Light"/>
                <a:sym typeface="Calibri Light"/>
              </a:defRPr>
            </a:pPr>
            <a:r>
              <a:t>                </a:t>
            </a:r>
            <a:r>
              <a:rPr>
                <a:solidFill>
                  <a:srgbClr val="7F7F7F"/>
                </a:solidFill>
              </a:rPr>
              <a:t> </a:t>
            </a:r>
          </a:p>
        </p:txBody>
      </p:sp>
      <p:pic>
        <p:nvPicPr>
          <p:cNvPr id="17" name="inzinerijos-licejus-_-baltas-_-300-dpi.png" descr="inzinerijos-licejus-_-baltas-_-300-dpi.png"/>
          <p:cNvPicPr>
            <a:picLocks noChangeAspect="1"/>
          </p:cNvPicPr>
          <p:nvPr/>
        </p:nvPicPr>
        <p:blipFill>
          <a:blip r:embed="rId4"/>
          <a:stretch>
            <a:fillRect/>
          </a:stretch>
        </p:blipFill>
        <p:spPr>
          <a:xfrm>
            <a:off x="415925" y="-38100"/>
            <a:ext cx="2308225" cy="2308225"/>
          </a:xfrm>
          <a:prstGeom prst="rect">
            <a:avLst/>
          </a:prstGeom>
          <a:ln w="12700">
            <a:miter lim="400000"/>
          </a:ln>
        </p:spPr>
      </p:pic>
      <p:sp>
        <p:nvSpPr>
          <p:cNvPr id="18" name="Title Text"/>
          <p:cNvSpPr txBox="1">
            <a:spLocks noGrp="1"/>
          </p:cNvSpPr>
          <p:nvPr>
            <p:ph type="title"/>
          </p:nvPr>
        </p:nvSpPr>
        <p:spPr>
          <a:xfrm>
            <a:off x="609600" y="92074"/>
            <a:ext cx="10972800" cy="1508126"/>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lstStyle/>
          <a:p>
            <a:r>
              <a:t>Title Text</a:t>
            </a:r>
          </a:p>
        </p:txBody>
      </p:sp>
      <p:sp>
        <p:nvSpPr>
          <p:cNvPr id="19" name="Body Level One…"/>
          <p:cNvSpPr txBox="1">
            <a:spLocks noGrp="1"/>
          </p:cNvSpPr>
          <p:nvPr>
            <p:ph type="body" idx="1"/>
          </p:nvPr>
        </p:nvSpPr>
        <p:spPr>
          <a:xfrm>
            <a:off x="609600" y="1600200"/>
            <a:ext cx="10972800" cy="5257800"/>
          </a:xfrm>
          <a:prstGeom prst="rect">
            <a:avLst/>
          </a:prstGeom>
          <a:ln w="12700">
            <a:miter lim="400000"/>
          </a:ln>
          <a:extLst>
            <a:ext uri="{C572A759-6A51-4108-AA02-DFA0A04FC94B}">
              <ma14:wrappingTextBoxFlag xmlns:ma14="http://schemas.microsoft.com/office/mac/drawingml/2011/main" xmlns="" val="1"/>
            </a:ext>
          </a:extLst>
        </p:spPr>
        <p:txBody>
          <a:bodyPr lIns="45719" rIns="45719"/>
          <a:lstStyle/>
          <a:p>
            <a:r>
              <a:t>Body Level One</a:t>
            </a:r>
          </a:p>
          <a:p>
            <a:pPr lvl="1"/>
            <a:r>
              <a:t>Body Level Two</a:t>
            </a:r>
          </a:p>
          <a:p>
            <a:pPr lvl="2"/>
            <a:r>
              <a:t>Body Level Three</a:t>
            </a:r>
          </a:p>
          <a:p>
            <a:pPr lvl="3"/>
            <a:r>
              <a:t>Body Level Four</a:t>
            </a:r>
          </a:p>
          <a:p>
            <a:pPr lvl="4"/>
            <a:r>
              <a:t>Body Level Five</a:t>
            </a:r>
          </a:p>
        </p:txBody>
      </p:sp>
      <p:sp>
        <p:nvSpPr>
          <p:cNvPr id="20" name="Slide Number"/>
          <p:cNvSpPr txBox="1">
            <a:spLocks noGrp="1"/>
          </p:cNvSpPr>
          <p:nvPr>
            <p:ph type="sldNum" sz="quarter" idx="2"/>
          </p:nvPr>
        </p:nvSpPr>
        <p:spPr>
          <a:xfrm>
            <a:off x="11095176" y="6414760"/>
            <a:ext cx="258624" cy="248305"/>
          </a:xfrm>
          <a:prstGeom prst="rect">
            <a:avLst/>
          </a:prstGeom>
          <a:ln w="12700">
            <a:miter lim="400000"/>
          </a:ln>
        </p:spPr>
        <p:txBody>
          <a:bodyPr wrap="none" lIns="45719" rIns="45719" anchor="ctr">
            <a:spAutoFit/>
          </a:bodyPr>
          <a:lstStyle>
            <a:lvl1pPr algn="r">
              <a:defRPr sz="1200">
                <a:solidFill>
                  <a:srgbClr val="898989"/>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45720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91440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137160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182880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tačiakampis 1"/>
          <p:cNvSpPr/>
          <p:nvPr/>
        </p:nvSpPr>
        <p:spPr>
          <a:xfrm>
            <a:off x="7615451" y="5451902"/>
            <a:ext cx="4269769" cy="646331"/>
          </a:xfrm>
          <a:prstGeom prst="rect">
            <a:avLst/>
          </a:prstGeom>
        </p:spPr>
        <p:txBody>
          <a:bodyPr wrap="square">
            <a:spAutoFit/>
          </a:bodyPr>
          <a:lstStyle/>
          <a:p>
            <a:pPr>
              <a:lnSpc>
                <a:spcPct val="150000"/>
              </a:lnSpc>
            </a:pPr>
            <a:r>
              <a:rPr lang="lt-LT" sz="1200" dirty="0">
                <a:latin typeface="Times New Roman" panose="02020603050405020304" pitchFamily="18" charset="0"/>
                <a:cs typeface="Times New Roman" panose="02020603050405020304" pitchFamily="18" charset="0"/>
              </a:rPr>
              <a:t>Darbo autorius: </a:t>
            </a:r>
          </a:p>
          <a:p>
            <a:pPr>
              <a:lnSpc>
                <a:spcPct val="150000"/>
              </a:lnSpc>
            </a:pPr>
            <a:r>
              <a:rPr lang="en-US" sz="1200" b="1" dirty="0">
                <a:latin typeface="Times New Roman" panose="02020603050405020304" pitchFamily="18" charset="0"/>
                <a:cs typeface="Times New Roman" panose="02020603050405020304" pitchFamily="18" charset="0"/>
              </a:rPr>
              <a:t>Greta </a:t>
            </a:r>
            <a:r>
              <a:rPr lang="en-US" sz="1200" b="1" dirty="0" err="1">
                <a:latin typeface="Times New Roman" panose="02020603050405020304" pitchFamily="18" charset="0"/>
                <a:cs typeface="Times New Roman" panose="02020603050405020304" pitchFamily="18" charset="0"/>
              </a:rPr>
              <a:t>Gedvilait</a:t>
            </a:r>
            <a:r>
              <a:rPr lang="lt-LT" sz="1200" b="1" dirty="0">
                <a:latin typeface="Times New Roman" panose="02020603050405020304" pitchFamily="18" charset="0"/>
                <a:cs typeface="Times New Roman" panose="02020603050405020304" pitchFamily="18" charset="0"/>
              </a:rPr>
              <a:t>ė </a:t>
            </a:r>
            <a:r>
              <a:rPr lang="lt-LT" sz="1200" b="1" dirty="0" smtClean="0">
                <a:latin typeface="Times New Roman" panose="02020603050405020304" pitchFamily="18" charset="0"/>
                <a:cs typeface="Times New Roman" panose="02020603050405020304" pitchFamily="18" charset="0"/>
              </a:rPr>
              <a:t>II klasė, KTU </a:t>
            </a:r>
            <a:r>
              <a:rPr lang="lt-LT" sz="1200" b="1" dirty="0" err="1" smtClean="0">
                <a:latin typeface="Times New Roman" panose="02020603050405020304" pitchFamily="18" charset="0"/>
                <a:cs typeface="Times New Roman" panose="02020603050405020304" pitchFamily="18" charset="0"/>
              </a:rPr>
              <a:t>inžinerijio</a:t>
            </a:r>
            <a:r>
              <a:rPr lang="lt-LT" sz="1200" b="1" dirty="0" err="1" smtClean="0">
                <a:latin typeface="Times New Roman" panose="02020603050405020304" pitchFamily="18" charset="0"/>
                <a:cs typeface="Times New Roman" panose="02020603050405020304" pitchFamily="18" charset="0"/>
              </a:rPr>
              <a:t>s</a:t>
            </a:r>
            <a:r>
              <a:rPr lang="lt-LT" sz="1200" b="1" dirty="0" smtClean="0">
                <a:latin typeface="Times New Roman" panose="02020603050405020304" pitchFamily="18" charset="0"/>
                <a:cs typeface="Times New Roman" panose="02020603050405020304" pitchFamily="18" charset="0"/>
              </a:rPr>
              <a:t> licėjus</a:t>
            </a:r>
            <a:endParaRPr lang="lt-LT" sz="1200" b="1" dirty="0">
              <a:latin typeface="Times New Roman" panose="02020603050405020304" pitchFamily="18" charset="0"/>
              <a:cs typeface="Times New Roman" panose="02020603050405020304" pitchFamily="18" charset="0"/>
            </a:endParaRPr>
          </a:p>
        </p:txBody>
      </p:sp>
      <p:sp>
        <p:nvSpPr>
          <p:cNvPr id="4" name="Stačiakampis 1"/>
          <p:cNvSpPr/>
          <p:nvPr/>
        </p:nvSpPr>
        <p:spPr>
          <a:xfrm>
            <a:off x="615538" y="6039114"/>
            <a:ext cx="1824842" cy="336118"/>
          </a:xfrm>
          <a:prstGeom prst="rect">
            <a:avLst/>
          </a:prstGeom>
        </p:spPr>
        <p:txBody>
          <a:bodyPr wrap="square">
            <a:spAutoFit/>
          </a:bodyPr>
          <a:lstStyle/>
          <a:p>
            <a:pPr>
              <a:lnSpc>
                <a:spcPct val="150000"/>
              </a:lnSpc>
            </a:pPr>
            <a:r>
              <a:rPr lang="lt-LT" sz="1200" b="1" dirty="0">
                <a:latin typeface="Times New Roman" panose="02020603050405020304" pitchFamily="18" charset="0"/>
                <a:cs typeface="Times New Roman" panose="02020603050405020304" pitchFamily="18" charset="0"/>
              </a:rPr>
              <a:t>Kaunas.  2022.05.05</a:t>
            </a:r>
          </a:p>
        </p:txBody>
      </p:sp>
      <p:sp>
        <p:nvSpPr>
          <p:cNvPr id="6" name="Stačiakampis 1"/>
          <p:cNvSpPr/>
          <p:nvPr/>
        </p:nvSpPr>
        <p:spPr>
          <a:xfrm>
            <a:off x="2917371" y="2981834"/>
            <a:ext cx="6096000" cy="646331"/>
          </a:xfrm>
          <a:prstGeom prst="rect">
            <a:avLst/>
          </a:prstGeom>
        </p:spPr>
        <p:txBody>
          <a:bodyPr>
            <a:spAutoFit/>
          </a:bodyPr>
          <a:lstStyle/>
          <a:p>
            <a:pPr algn="ctr">
              <a:lnSpc>
                <a:spcPct val="150000"/>
              </a:lnSpc>
            </a:pPr>
            <a:r>
              <a:rPr lang="lt-LT" b="1" dirty="0" smtClean="0">
                <a:latin typeface="Times New Roman" panose="02020603050405020304" pitchFamily="18" charset="0"/>
                <a:cs typeface="Times New Roman" panose="02020603050405020304" pitchFamily="18" charset="0"/>
              </a:rPr>
              <a:t>10 - </a:t>
            </a:r>
            <a:r>
              <a:rPr lang="en-US" b="1" dirty="0" err="1" smtClean="0">
                <a:latin typeface="Times New Roman" panose="02020603050405020304" pitchFamily="18" charset="0"/>
                <a:cs typeface="Times New Roman" panose="02020603050405020304" pitchFamily="18" charset="0"/>
              </a:rPr>
              <a:t>Termovizinis</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dronas</a:t>
            </a:r>
            <a:r>
              <a:rPr lang="lt-LT" b="1" dirty="0" smtClean="0">
                <a:latin typeface="Times New Roman" panose="02020603050405020304" pitchFamily="18" charset="0"/>
                <a:cs typeface="Times New Roman" panose="02020603050405020304" pitchFamily="18" charset="0"/>
              </a:rPr>
              <a:t> - PPT</a:t>
            </a:r>
            <a:endParaRPr lang="lt-LT" b="1" dirty="0">
              <a:latin typeface="Times New Roman" panose="02020603050405020304" pitchFamily="18" charset="0"/>
              <a:cs typeface="Times New Roman" panose="02020603050405020304" pitchFamily="18" charset="0"/>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2398816" y="828442"/>
            <a:ext cx="9793184" cy="579967"/>
          </a:xfrm>
          <a:prstGeom prst="rect">
            <a:avLst/>
          </a:prstGeom>
        </p:spPr>
        <p:txBody>
          <a:bodyPr wrap="square">
            <a:spAutoFit/>
          </a:bodyPr>
          <a:lstStyle/>
          <a:p>
            <a:pPr algn="ctr">
              <a:lnSpc>
                <a:spcPct val="150000"/>
              </a:lnSpc>
            </a:pPr>
            <a:r>
              <a:rPr lang="lt-LT" dirty="0">
                <a:latin typeface="Times New Roman" panose="02020603050405020304" pitchFamily="18" charset="0"/>
                <a:cs typeface="Times New Roman" panose="02020603050405020304" pitchFamily="18" charset="0"/>
              </a:rPr>
              <a:t>Darbo problema, tikslas</a:t>
            </a:r>
          </a:p>
        </p:txBody>
      </p:sp>
      <p:sp>
        <p:nvSpPr>
          <p:cNvPr id="3" name="Stačiakampis 1"/>
          <p:cNvSpPr/>
          <p:nvPr/>
        </p:nvSpPr>
        <p:spPr>
          <a:xfrm>
            <a:off x="1003465" y="2202873"/>
            <a:ext cx="10503725" cy="1754326"/>
          </a:xfrm>
          <a:prstGeom prst="rect">
            <a:avLst/>
          </a:prstGeom>
        </p:spPr>
        <p:txBody>
          <a:bodyPr wrap="square">
            <a:spAutoFit/>
          </a:bodyPr>
          <a:lstStyle/>
          <a:p>
            <a:pPr>
              <a:lnSpc>
                <a:spcPct val="150000"/>
              </a:lnSpc>
            </a:pPr>
            <a:r>
              <a:rPr lang="lt-LT" sz="1800" dirty="0">
                <a:latin typeface="Times New Roman" panose="02020603050405020304" pitchFamily="18" charset="0"/>
                <a:cs typeface="Times New Roman" panose="02020603050405020304" pitchFamily="18" charset="0"/>
              </a:rPr>
              <a:t>Darbo problema:</a:t>
            </a:r>
          </a:p>
          <a:p>
            <a:pPr algn="just">
              <a:lnSpc>
                <a:spcPct val="150000"/>
              </a:lnSpc>
            </a:pPr>
            <a:r>
              <a:rPr lang="lt-LT" sz="1800" dirty="0">
                <a:latin typeface="Times New Roman" panose="02020603050405020304" pitchFamily="18" charset="0"/>
                <a:cs typeface="Times New Roman" panose="02020603050405020304" pitchFamily="18" charset="0"/>
              </a:rPr>
              <a:t>	Kadangi gelbėtojams vis dar nėra lengva surasti  šiluminį objektą, po </a:t>
            </a:r>
            <a:r>
              <a:rPr lang="lt-LT" sz="1800" dirty="0" smtClean="0">
                <a:latin typeface="Times New Roman" panose="02020603050405020304" pitchFamily="18" charset="0"/>
                <a:cs typeface="Times New Roman" panose="02020603050405020304" pitchFamily="18" charset="0"/>
              </a:rPr>
              <a:t>katastrofos griuvėsiais</a:t>
            </a:r>
            <a:r>
              <a:rPr lang="lt-LT" sz="1800" dirty="0">
                <a:latin typeface="Times New Roman" panose="02020603050405020304" pitchFamily="18" charset="0"/>
                <a:cs typeface="Times New Roman" panose="02020603050405020304" pitchFamily="18" charset="0"/>
              </a:rPr>
              <a:t>, kalnuose, miške ar net vandenyje, visa tai būtų lengviau atlikti </a:t>
            </a:r>
            <a:r>
              <a:rPr lang="lt-LT" sz="1800" dirty="0" smtClean="0">
                <a:latin typeface="Times New Roman" panose="02020603050405020304" pitchFamily="18" charset="0"/>
                <a:cs typeface="Times New Roman" panose="02020603050405020304" pitchFamily="18" charset="0"/>
              </a:rPr>
              <a:t>pasinaudojus </a:t>
            </a:r>
            <a:r>
              <a:rPr lang="lt-LT" sz="1800" dirty="0" err="1" smtClean="0">
                <a:latin typeface="Times New Roman" panose="02020603050405020304" pitchFamily="18" charset="0"/>
                <a:cs typeface="Times New Roman" panose="02020603050405020304" pitchFamily="18" charset="0"/>
              </a:rPr>
              <a:t>termoviziniu</a:t>
            </a:r>
            <a:r>
              <a:rPr lang="lt-LT" sz="1800" dirty="0" smtClean="0">
                <a:latin typeface="Times New Roman" panose="02020603050405020304" pitchFamily="18" charset="0"/>
                <a:cs typeface="Times New Roman" panose="02020603050405020304" pitchFamily="18" charset="0"/>
              </a:rPr>
              <a:t> </a:t>
            </a:r>
            <a:r>
              <a:rPr lang="lt-LT" sz="1800" dirty="0">
                <a:latin typeface="Times New Roman" panose="02020603050405020304" pitchFamily="18" charset="0"/>
                <a:cs typeface="Times New Roman" panose="02020603050405020304" pitchFamily="18" charset="0"/>
              </a:rPr>
              <a:t>dronu. Toks dronas jau yra prekyboje, bet daug kainuoja. Pasikeitus </a:t>
            </a:r>
            <a:r>
              <a:rPr lang="lt-LT" sz="1800" dirty="0" smtClean="0">
                <a:latin typeface="Times New Roman" panose="02020603050405020304" pitchFamily="18" charset="0"/>
                <a:cs typeface="Times New Roman" panose="02020603050405020304" pitchFamily="18" charset="0"/>
              </a:rPr>
              <a:t>darbo tematikai </a:t>
            </a:r>
            <a:r>
              <a:rPr lang="lt-LT" sz="1800" dirty="0">
                <a:latin typeface="Times New Roman" panose="02020603050405020304" pitchFamily="18" charset="0"/>
                <a:cs typeface="Times New Roman" panose="02020603050405020304" pitchFamily="18" charset="0"/>
              </a:rPr>
              <a:t>užduotis buvo išnagrinėti jau esamuosiu dronus</a:t>
            </a:r>
          </a:p>
        </p:txBody>
      </p:sp>
      <p:sp>
        <p:nvSpPr>
          <p:cNvPr id="4" name="Stačiakampis 1">
            <a:extLst>
              <a:ext uri="{FF2B5EF4-FFF2-40B4-BE49-F238E27FC236}">
                <a16:creationId xmlns:a16="http://schemas.microsoft.com/office/drawing/2014/main" id="{DE89E80A-9252-D66C-DA20-990E9030308C}"/>
              </a:ext>
            </a:extLst>
          </p:cNvPr>
          <p:cNvSpPr/>
          <p:nvPr/>
        </p:nvSpPr>
        <p:spPr>
          <a:xfrm>
            <a:off x="844137" y="4589082"/>
            <a:ext cx="10503725" cy="1338828"/>
          </a:xfrm>
          <a:prstGeom prst="rect">
            <a:avLst/>
          </a:prstGeom>
        </p:spPr>
        <p:txBody>
          <a:bodyPr wrap="square">
            <a:spAutoFit/>
          </a:bodyPr>
          <a:lstStyle/>
          <a:p>
            <a:pPr>
              <a:lnSpc>
                <a:spcPct val="150000"/>
              </a:lnSpc>
            </a:pPr>
            <a:r>
              <a:rPr lang="lt-LT" sz="1800" dirty="0">
                <a:latin typeface="Times New Roman" panose="02020603050405020304" pitchFamily="18" charset="0"/>
                <a:cs typeface="Times New Roman" panose="02020603050405020304" pitchFamily="18" charset="0"/>
              </a:rPr>
              <a:t>Darbo tikslas: </a:t>
            </a:r>
          </a:p>
          <a:p>
            <a:pPr algn="just">
              <a:lnSpc>
                <a:spcPct val="150000"/>
              </a:lnSpc>
            </a:pPr>
            <a:r>
              <a:rPr lang="lt-LT" sz="1800" dirty="0">
                <a:latin typeface="Times New Roman" panose="02020603050405020304" pitchFamily="18" charset="0"/>
                <a:cs typeface="Times New Roman" panose="02020603050405020304" pitchFamily="18" charset="0"/>
              </a:rPr>
              <a:t>	Palyginti savo praeito pusmečio sugalvotą droną su kitais dronais, kuo skiriasi, </a:t>
            </a:r>
            <a:r>
              <a:rPr lang="lt-LT" sz="1800" dirty="0" smtClean="0">
                <a:latin typeface="Times New Roman" panose="02020603050405020304" pitchFamily="18" charset="0"/>
                <a:cs typeface="Times New Roman" panose="02020603050405020304" pitchFamily="18" charset="0"/>
              </a:rPr>
              <a:t>kokie </a:t>
            </a:r>
            <a:r>
              <a:rPr lang="lt-LT" sz="1800" dirty="0" err="1" smtClean="0">
                <a:latin typeface="Times New Roman" panose="02020603050405020304" pitchFamily="18" charset="0"/>
                <a:cs typeface="Times New Roman" panose="02020603050405020304" pitchFamily="18" charset="0"/>
              </a:rPr>
              <a:t>panašumai</a:t>
            </a:r>
            <a:r>
              <a:rPr lang="lt-LT" sz="1800" dirty="0">
                <a:latin typeface="Times New Roman" panose="02020603050405020304" pitchFamily="18" charset="0"/>
                <a:cs typeface="Times New Roman" panose="02020603050405020304" pitchFamily="18" charset="0"/>
              </a:rPr>
              <a:t>, ką dar galėčiau patobulinti, kokių naujovių yra.</a:t>
            </a:r>
          </a:p>
        </p:txBody>
      </p:sp>
    </p:spTree>
    <p:extLst>
      <p:ext uri="{BB962C8B-B14F-4D97-AF65-F5344CB8AC3E}">
        <p14:creationId xmlns:p14="http://schemas.microsoft.com/office/powerpoint/2010/main" val="1464057367"/>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2398816" y="828442"/>
            <a:ext cx="9793184" cy="579967"/>
          </a:xfrm>
          <a:prstGeom prst="rect">
            <a:avLst/>
          </a:prstGeom>
        </p:spPr>
        <p:txBody>
          <a:bodyPr wrap="square">
            <a:spAutoFit/>
          </a:bodyPr>
          <a:lstStyle/>
          <a:p>
            <a:pPr algn="ctr">
              <a:lnSpc>
                <a:spcPct val="150000"/>
              </a:lnSpc>
            </a:pPr>
            <a:r>
              <a:rPr lang="lt-LT" dirty="0">
                <a:latin typeface="Times New Roman" panose="02020603050405020304" pitchFamily="18" charset="0"/>
                <a:cs typeface="Times New Roman" panose="02020603050405020304" pitchFamily="18" charset="0"/>
              </a:rPr>
              <a:t>Darbo uždaviniai</a:t>
            </a:r>
          </a:p>
        </p:txBody>
      </p:sp>
      <p:sp>
        <p:nvSpPr>
          <p:cNvPr id="3" name="Stačiakampis 1"/>
          <p:cNvSpPr/>
          <p:nvPr/>
        </p:nvSpPr>
        <p:spPr>
          <a:xfrm>
            <a:off x="1003465" y="2202873"/>
            <a:ext cx="10503725" cy="2120068"/>
          </a:xfrm>
          <a:prstGeom prst="rect">
            <a:avLst/>
          </a:prstGeom>
        </p:spPr>
        <p:txBody>
          <a:bodyPr wrap="square">
            <a:spAutoFit/>
          </a:bodyPr>
          <a:lstStyle/>
          <a:p>
            <a:pPr marL="342900" lvl="0" indent="-342900">
              <a:lnSpc>
                <a:spcPct val="150000"/>
              </a:lnSpc>
              <a:buFont typeface="+mj-lt"/>
              <a:buAutoNum type="arabicPeriod"/>
            </a:pPr>
            <a:r>
              <a:rPr lang="lt-LT" sz="1800" dirty="0">
                <a:solidFill>
                  <a:srgbClr val="000000"/>
                </a:solidFill>
                <a:effectLst/>
                <a:latin typeface="Times New Roman" panose="02020603050405020304" pitchFamily="18" charset="0"/>
                <a:ea typeface="Times New Roman" panose="02020603050405020304" pitchFamily="18" charset="0"/>
              </a:rPr>
              <a:t>Surinkti informaciją apie dronams tinkamiausias detales, varikliukus, kaip  surenkamas pats dronas, kaip veikia 3D spausdintuvas.</a:t>
            </a:r>
            <a:endParaRPr lang="lt-LT" sz="1800" dirty="0">
              <a:effectLst/>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eriod"/>
            </a:pPr>
            <a:r>
              <a:rPr lang="lt-LT" sz="1800" dirty="0">
                <a:solidFill>
                  <a:srgbClr val="000000"/>
                </a:solidFill>
                <a:effectLst/>
                <a:latin typeface="Times New Roman" panose="02020603050405020304" pitchFamily="18" charset="0"/>
                <a:ea typeface="Times New Roman" panose="02020603050405020304" pitchFamily="18" charset="0"/>
              </a:rPr>
              <a:t>Įgauti patirties iš ekspertų apie dronų konstravimą. </a:t>
            </a:r>
            <a:endParaRPr lang="lt-LT" sz="1800" dirty="0">
              <a:effectLst/>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eriod"/>
            </a:pPr>
            <a:r>
              <a:rPr lang="lt-LT" sz="1800" dirty="0">
                <a:solidFill>
                  <a:srgbClr val="000000"/>
                </a:solidFill>
                <a:effectLst/>
                <a:latin typeface="Times New Roman" panose="02020603050405020304" pitchFamily="18" charset="0"/>
                <a:ea typeface="Times New Roman" panose="02020603050405020304" pitchFamily="18" charset="0"/>
              </a:rPr>
              <a:t>Atlikti svorio  ir finansinius skaičiavimus.</a:t>
            </a:r>
            <a:endParaRPr lang="lt-LT" sz="1800" dirty="0">
              <a:solidFill>
                <a:srgbClr val="000000"/>
              </a:solidFill>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eriod"/>
            </a:pPr>
            <a:r>
              <a:rPr lang="lt-LT" sz="1800" dirty="0">
                <a:effectLst/>
                <a:latin typeface="Times New Roman" panose="02020603050405020304" pitchFamily="18" charset="0"/>
                <a:ea typeface="Times New Roman" panose="02020603050405020304" pitchFamily="18" charset="0"/>
              </a:rPr>
              <a:t>Pagal savo antro pusmečio ir šio pusmečio surinkta informacija, palyginti esamus dronus. </a:t>
            </a:r>
            <a:endParaRPr lang="lt-LT" sz="12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74003086"/>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2398816" y="537772"/>
            <a:ext cx="9793184" cy="1133965"/>
          </a:xfrm>
          <a:prstGeom prst="rect">
            <a:avLst/>
          </a:prstGeom>
        </p:spPr>
        <p:txBody>
          <a:bodyPr wrap="square">
            <a:spAutoFit/>
          </a:bodyPr>
          <a:lstStyle/>
          <a:p>
            <a:pPr algn="ctr">
              <a:lnSpc>
                <a:spcPct val="150000"/>
              </a:lnSpc>
            </a:pPr>
            <a:r>
              <a:rPr lang="lt-LT" dirty="0">
                <a:latin typeface="Times New Roman" panose="02020603050405020304" pitchFamily="18" charset="0"/>
                <a:cs typeface="Times New Roman" panose="02020603050405020304" pitchFamily="18" charset="0"/>
              </a:rPr>
              <a:t>Veiklos planas, </a:t>
            </a:r>
          </a:p>
          <a:p>
            <a:pPr algn="ctr">
              <a:lnSpc>
                <a:spcPct val="150000"/>
              </a:lnSpc>
            </a:pPr>
            <a:r>
              <a:rPr lang="lt-LT" dirty="0">
                <a:latin typeface="Times New Roman" panose="02020603050405020304" pitchFamily="18" charset="0"/>
                <a:cs typeface="Times New Roman" panose="02020603050405020304" pitchFamily="18" charset="0"/>
              </a:rPr>
              <a:t>reikalingos žinios ir resursai. </a:t>
            </a:r>
          </a:p>
        </p:txBody>
      </p:sp>
      <p:sp>
        <p:nvSpPr>
          <p:cNvPr id="3" name="Stačiakampis 1"/>
          <p:cNvSpPr/>
          <p:nvPr/>
        </p:nvSpPr>
        <p:spPr>
          <a:xfrm>
            <a:off x="878775" y="2005445"/>
            <a:ext cx="6789716" cy="1981568"/>
          </a:xfrm>
          <a:prstGeom prst="rect">
            <a:avLst/>
          </a:prstGeom>
        </p:spPr>
        <p:txBody>
          <a:bodyPr wrap="square">
            <a:spAutoFit/>
          </a:bodyPr>
          <a:lstStyle/>
          <a:p>
            <a:pPr>
              <a:lnSpc>
                <a:spcPct val="150000"/>
              </a:lnSpc>
            </a:pPr>
            <a:endParaRPr lang="lt-LT" sz="1200" dirty="0">
              <a:latin typeface="Times New Roman" panose="02020603050405020304" pitchFamily="18" charset="0"/>
              <a:cs typeface="Times New Roman" panose="02020603050405020304" pitchFamily="18" charset="0"/>
            </a:endParaRPr>
          </a:p>
          <a:p>
            <a:pPr>
              <a:lnSpc>
                <a:spcPct val="150000"/>
              </a:lnSpc>
            </a:pPr>
            <a:r>
              <a:rPr lang="lt-LT" sz="1800" dirty="0">
                <a:latin typeface="Times New Roman" panose="02020603050405020304" pitchFamily="18" charset="0"/>
                <a:cs typeface="Times New Roman" panose="02020603050405020304" pitchFamily="18" charset="0"/>
              </a:rPr>
              <a:t>Daugiausiai  šį pusmetį dirbau ties teorijos rinkimu. Lyginau savo praeito pusmečio sukurto drono planą su jau rinkoje esančiais dronais. Kadangi praeito pusmečio tikslas buvo visisškai kitoks, pasidariau savojo drono planus atlikau svorio ir finansinius skaičiavimus.</a:t>
            </a:r>
          </a:p>
        </p:txBody>
      </p:sp>
      <p:pic>
        <p:nvPicPr>
          <p:cNvPr id="5122" name="Picture 2">
            <a:extLst>
              <a:ext uri="{FF2B5EF4-FFF2-40B4-BE49-F238E27FC236}">
                <a16:creationId xmlns:a16="http://schemas.microsoft.com/office/drawing/2014/main" id="{D63F9DE9-6355-4C57-B97E-30BBB41235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99675" y="2171700"/>
            <a:ext cx="3692670" cy="3791054"/>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Walmart drones plan starts to look up | Financial Times">
            <a:extLst>
              <a:ext uri="{FF2B5EF4-FFF2-40B4-BE49-F238E27FC236}">
                <a16:creationId xmlns:a16="http://schemas.microsoft.com/office/drawing/2014/main" id="{CE0FBF53-53FD-4591-B3AB-03CC968D367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5906" y="3987013"/>
            <a:ext cx="4551218" cy="2560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2388870"/>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2398816" y="828442"/>
            <a:ext cx="9793184" cy="579967"/>
          </a:xfrm>
          <a:prstGeom prst="rect">
            <a:avLst/>
          </a:prstGeom>
        </p:spPr>
        <p:txBody>
          <a:bodyPr wrap="square">
            <a:spAutoFit/>
          </a:bodyPr>
          <a:lstStyle/>
          <a:p>
            <a:pPr algn="ctr">
              <a:lnSpc>
                <a:spcPct val="150000"/>
              </a:lnSpc>
            </a:pPr>
            <a:r>
              <a:rPr lang="lt-LT" dirty="0">
                <a:latin typeface="Times New Roman" panose="02020603050405020304" pitchFamily="18" charset="0"/>
                <a:cs typeface="Times New Roman" panose="02020603050405020304" pitchFamily="18" charset="0"/>
              </a:rPr>
              <a:t>Teorinės informacijos rinkimas, analizavimas</a:t>
            </a:r>
          </a:p>
        </p:txBody>
      </p:sp>
      <p:sp>
        <p:nvSpPr>
          <p:cNvPr id="3" name="Stačiakampis 1"/>
          <p:cNvSpPr/>
          <p:nvPr/>
        </p:nvSpPr>
        <p:spPr>
          <a:xfrm>
            <a:off x="1003465" y="2202873"/>
            <a:ext cx="10503725" cy="3244606"/>
          </a:xfrm>
          <a:prstGeom prst="rect">
            <a:avLst/>
          </a:prstGeom>
        </p:spPr>
        <p:txBody>
          <a:bodyPr wrap="square">
            <a:spAutoFit/>
          </a:bodyPr>
          <a:lstStyle/>
          <a:p>
            <a:pPr indent="457200" algn="just">
              <a:lnSpc>
                <a:spcPct val="150000"/>
              </a:lnSpc>
            </a:pPr>
            <a:r>
              <a:rPr lang="lt-LT" sz="1800" dirty="0">
                <a:effectLst/>
                <a:latin typeface="Times New Roman" panose="02020603050405020304" pitchFamily="18" charset="0"/>
                <a:ea typeface="Times New Roman" panose="02020603050405020304" pitchFamily="18" charset="0"/>
              </a:rPr>
              <a:t>Iš internetinių šaltinių, knygų ir ekperto susižinojau kaip kontruojamas dronas, kaip pagal atliktus skaičiavimus, sužinoti kokį svori galėtų pakelti dronas ir nuo ko  priklausytų jo skridimo</a:t>
            </a:r>
          </a:p>
          <a:p>
            <a:pPr algn="just">
              <a:lnSpc>
                <a:spcPct val="150000"/>
              </a:lnSpc>
            </a:pPr>
            <a:r>
              <a:rPr lang="lt-LT" sz="1800" dirty="0">
                <a:effectLst/>
                <a:latin typeface="Times New Roman" panose="02020603050405020304" pitchFamily="18" charset="0"/>
                <a:ea typeface="Times New Roman" panose="02020603050405020304" pitchFamily="18" charset="0"/>
              </a:rPr>
              <a:t>greitis, bei veikimo laikas. Iš konsultanto „gavau velnių“ už savo neapdairumą ir blogai pasirnktas medžiagas, jog su tomis drono dalimis dronas net nepakils iš vietos, todėl teko visas dalis iš naujo persižiūrėti ir susumavusi visas dalių kainas gavau stebinančią 200€ virš kainą. Žinojau, kad drono konstravimas nepigiai atsieis, bet tikėjausi, kad 100€ neperžengs. Todėl teko visą drono konstravimą atidėti (ateičiai) ir pasitarusi su inžinerijos mokytoju gavau leidimą daryti tiriamąjį darbą. </a:t>
            </a:r>
          </a:p>
          <a:p>
            <a:pPr>
              <a:lnSpc>
                <a:spcPct val="150000"/>
              </a:lnSpc>
            </a:pPr>
            <a:endParaRPr lang="lt-LT"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44728329"/>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a:extLst>
              <a:ext uri="{FF2B5EF4-FFF2-40B4-BE49-F238E27FC236}">
                <a16:creationId xmlns:a16="http://schemas.microsoft.com/office/drawing/2014/main" id="{01332F44-6930-41AF-93D5-1B8A9C643B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33703" y="2491221"/>
            <a:ext cx="5372100" cy="3314700"/>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a:extLst>
              <a:ext uri="{FF2B5EF4-FFF2-40B4-BE49-F238E27FC236}">
                <a16:creationId xmlns:a16="http://schemas.microsoft.com/office/drawing/2014/main" id="{B0A74CFF-6FE8-4875-BF54-372754B41F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404" y="2009343"/>
            <a:ext cx="5372100" cy="4543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9166446"/>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2398816" y="828442"/>
            <a:ext cx="9793184" cy="579967"/>
          </a:xfrm>
          <a:prstGeom prst="rect">
            <a:avLst/>
          </a:prstGeom>
        </p:spPr>
        <p:txBody>
          <a:bodyPr wrap="square">
            <a:spAutoFit/>
          </a:bodyPr>
          <a:lstStyle/>
          <a:p>
            <a:pPr algn="ctr">
              <a:lnSpc>
                <a:spcPct val="150000"/>
              </a:lnSpc>
            </a:pPr>
            <a:r>
              <a:rPr lang="lt-LT" dirty="0">
                <a:latin typeface="Times New Roman" panose="02020603050405020304" pitchFamily="18" charset="0"/>
                <a:cs typeface="Times New Roman" panose="02020603050405020304" pitchFamily="18" charset="0"/>
              </a:rPr>
              <a:t>Tiriamasis darbas/dronų lyginimas</a:t>
            </a:r>
          </a:p>
        </p:txBody>
      </p:sp>
      <p:sp>
        <p:nvSpPr>
          <p:cNvPr id="3" name="Stačiakampis 1"/>
          <p:cNvSpPr/>
          <p:nvPr/>
        </p:nvSpPr>
        <p:spPr>
          <a:xfrm>
            <a:off x="494180" y="1543116"/>
            <a:ext cx="10503725" cy="5028556"/>
          </a:xfrm>
          <a:prstGeom prst="rect">
            <a:avLst/>
          </a:prstGeom>
        </p:spPr>
        <p:txBody>
          <a:bodyPr wrap="square">
            <a:spAutoFit/>
          </a:bodyPr>
          <a:lstStyle/>
          <a:p>
            <a:pPr algn="just" fontAlgn="base">
              <a:lnSpc>
                <a:spcPct val="150000"/>
              </a:lnSpc>
            </a:pPr>
            <a:r>
              <a:rPr lang="lt-LT" sz="1800" dirty="0">
                <a:effectLst/>
                <a:latin typeface="Times New Roman" panose="02020603050405020304" pitchFamily="18" charset="0"/>
                <a:ea typeface="Times New Roman" panose="02020603050405020304" pitchFamily="18" charset="0"/>
              </a:rPr>
              <a:t> </a:t>
            </a:r>
          </a:p>
          <a:p>
            <a:pPr indent="457200" algn="just" fontAlgn="base">
              <a:lnSpc>
                <a:spcPct val="150000"/>
              </a:lnSpc>
            </a:pPr>
            <a:r>
              <a:rPr lang="lt-LT" sz="1800" b="1" dirty="0">
                <a:solidFill>
                  <a:srgbClr val="171617"/>
                </a:solidFill>
                <a:effectLst/>
                <a:latin typeface="Times New Roman" panose="02020603050405020304" pitchFamily="18" charset="0"/>
                <a:ea typeface="Times New Roman" panose="02020603050405020304" pitchFamily="18" charset="0"/>
              </a:rPr>
              <a:t>Ištikro dronas gali būti naudojamas keliems tikslams:</a:t>
            </a:r>
            <a:endParaRPr lang="lt-LT" sz="1800" dirty="0">
              <a:effectLst/>
              <a:latin typeface="Times New Roman" panose="02020603050405020304" pitchFamily="18" charset="0"/>
              <a:ea typeface="Times New Roman" panose="02020603050405020304" pitchFamily="18" charset="0"/>
            </a:endParaRPr>
          </a:p>
          <a:p>
            <a:pPr marL="342900" lvl="0" indent="-342900" algn="just" fontAlgn="base">
              <a:lnSpc>
                <a:spcPct val="150000"/>
              </a:lnSpc>
              <a:buSzPts val="1000"/>
              <a:buFont typeface="Symbol" panose="05050102010706020507" pitchFamily="18" charset="2"/>
              <a:buChar char=""/>
              <a:tabLst>
                <a:tab pos="457200" algn="l"/>
              </a:tabLst>
            </a:pPr>
            <a:r>
              <a:rPr lang="lt-LT" sz="1800" b="1" dirty="0">
                <a:solidFill>
                  <a:srgbClr val="171617"/>
                </a:solidFill>
                <a:effectLst/>
                <a:latin typeface="Times New Roman" panose="02020603050405020304" pitchFamily="18" charset="0"/>
                <a:ea typeface="Times New Roman" panose="02020603050405020304" pitchFamily="18" charset="0"/>
              </a:rPr>
              <a:t>Kariniais </a:t>
            </a:r>
            <a:r>
              <a:rPr lang="lt-LT" sz="1800" dirty="0">
                <a:solidFill>
                  <a:srgbClr val="171617"/>
                </a:solidFill>
                <a:effectLst/>
                <a:latin typeface="Times New Roman" panose="02020603050405020304" pitchFamily="18" charset="0"/>
                <a:ea typeface="Times New Roman" panose="02020603050405020304" pitchFamily="18" charset="0"/>
              </a:rPr>
              <a:t>– kovinių operacijų stebėjimui ir vykdymui.</a:t>
            </a:r>
            <a:endParaRPr lang="lt-LT" sz="1800" dirty="0">
              <a:effectLst/>
              <a:latin typeface="Times New Roman" panose="02020603050405020304" pitchFamily="18" charset="0"/>
              <a:ea typeface="Times New Roman" panose="02020603050405020304" pitchFamily="18" charset="0"/>
            </a:endParaRPr>
          </a:p>
          <a:p>
            <a:pPr marL="342900" lvl="0" indent="-342900" algn="just" fontAlgn="base">
              <a:lnSpc>
                <a:spcPct val="150000"/>
              </a:lnSpc>
              <a:buSzPts val="1000"/>
              <a:buFont typeface="Symbol" panose="05050102010706020507" pitchFamily="18" charset="2"/>
              <a:buChar char=""/>
              <a:tabLst>
                <a:tab pos="457200" algn="l"/>
              </a:tabLst>
            </a:pPr>
            <a:r>
              <a:rPr lang="lt-LT" sz="1800" b="1" dirty="0">
                <a:solidFill>
                  <a:srgbClr val="171617"/>
                </a:solidFill>
                <a:effectLst/>
                <a:latin typeface="Times New Roman" panose="02020603050405020304" pitchFamily="18" charset="0"/>
                <a:ea typeface="Times New Roman" panose="02020603050405020304" pitchFamily="18" charset="0"/>
              </a:rPr>
              <a:t>Civiliniais</a:t>
            </a:r>
            <a:r>
              <a:rPr lang="lt-LT" sz="1800" dirty="0">
                <a:solidFill>
                  <a:srgbClr val="171617"/>
                </a:solidFill>
                <a:effectLst/>
                <a:latin typeface="Times New Roman" panose="02020603050405020304" pitchFamily="18" charset="0"/>
                <a:ea typeface="Times New Roman" panose="02020603050405020304" pitchFamily="18" charset="0"/>
              </a:rPr>
              <a:t> – sunkiai pasiekiamų (pvz. poliarinių regionių) vietovių tyrimams. Vieni iš taikymo būdų – ozono sluoksnio matavimai arba gyvūlių bandos skaičiavimas.</a:t>
            </a:r>
            <a:endParaRPr lang="lt-LT" sz="1800" dirty="0">
              <a:effectLst/>
              <a:latin typeface="Times New Roman" panose="02020603050405020304" pitchFamily="18" charset="0"/>
              <a:ea typeface="Times New Roman" panose="02020603050405020304" pitchFamily="18" charset="0"/>
            </a:endParaRPr>
          </a:p>
          <a:p>
            <a:pPr marL="342900" lvl="0" indent="-342900" algn="just" fontAlgn="base">
              <a:lnSpc>
                <a:spcPct val="150000"/>
              </a:lnSpc>
              <a:buSzPts val="1000"/>
              <a:buFont typeface="Symbol" panose="05050102010706020507" pitchFamily="18" charset="2"/>
              <a:buChar char=""/>
              <a:tabLst>
                <a:tab pos="457200" algn="l"/>
              </a:tabLst>
            </a:pPr>
            <a:r>
              <a:rPr lang="lt-LT" sz="1800" b="1" dirty="0">
                <a:solidFill>
                  <a:srgbClr val="171617"/>
                </a:solidFill>
                <a:effectLst/>
                <a:latin typeface="Times New Roman" panose="02020603050405020304" pitchFamily="18" charset="0"/>
                <a:ea typeface="Times New Roman" panose="02020603050405020304" pitchFamily="18" charset="0"/>
              </a:rPr>
              <a:t>Komerciniais</a:t>
            </a:r>
            <a:r>
              <a:rPr lang="lt-LT" sz="1800" dirty="0">
                <a:solidFill>
                  <a:srgbClr val="171617"/>
                </a:solidFill>
                <a:effectLst/>
                <a:latin typeface="Times New Roman" panose="02020603050405020304" pitchFamily="18" charset="0"/>
                <a:ea typeface="Times New Roman" panose="02020603050405020304" pitchFamily="18" charset="0"/>
              </a:rPr>
              <a:t>– dronai praverčia filmuojant ar fotografuojant iš paukščio skrydžio aukščio. Taip pat yra potencialas panaudoti dronus siuntinių siuntimui, tačiau kol kas tai tik ateities planai, kurie ko gero dar ne greitai taps realybe.</a:t>
            </a:r>
            <a:endParaRPr lang="lt-LT" sz="1800" dirty="0">
              <a:effectLst/>
              <a:latin typeface="Times New Roman" panose="02020603050405020304" pitchFamily="18" charset="0"/>
              <a:ea typeface="Times New Roman" panose="02020603050405020304" pitchFamily="18" charset="0"/>
            </a:endParaRPr>
          </a:p>
          <a:p>
            <a:pPr marL="342900" lvl="0" indent="-342900" algn="just" fontAlgn="base">
              <a:lnSpc>
                <a:spcPct val="150000"/>
              </a:lnSpc>
              <a:buSzPts val="1000"/>
              <a:buFont typeface="Symbol" panose="05050102010706020507" pitchFamily="18" charset="2"/>
              <a:buChar char=""/>
              <a:tabLst>
                <a:tab pos="457200" algn="l"/>
              </a:tabLst>
            </a:pPr>
            <a:r>
              <a:rPr lang="lt-LT" sz="1800" b="1" dirty="0">
                <a:solidFill>
                  <a:srgbClr val="171617"/>
                </a:solidFill>
                <a:effectLst/>
                <a:latin typeface="Times New Roman" panose="02020603050405020304" pitchFamily="18" charset="0"/>
                <a:ea typeface="Times New Roman" panose="02020603050405020304" pitchFamily="18" charset="0"/>
              </a:rPr>
              <a:t>Pramogų</a:t>
            </a:r>
            <a:r>
              <a:rPr lang="lt-LT" sz="1800" dirty="0">
                <a:solidFill>
                  <a:srgbClr val="171617"/>
                </a:solidFill>
                <a:effectLst/>
                <a:latin typeface="Times New Roman" panose="02020603050405020304" pitchFamily="18" charset="0"/>
                <a:ea typeface="Times New Roman" panose="02020603050405020304" pitchFamily="18" charset="0"/>
              </a:rPr>
              <a:t> – mikro-dronas gali pasitarnauti kaip pramogų forma panašiai kaip nuotoliniu būdu valdomi lėktuvų modeliai.</a:t>
            </a:r>
            <a:endParaRPr lang="lt-LT" sz="1800" dirty="0">
              <a:effectLst/>
              <a:latin typeface="Times New Roman" panose="02020603050405020304" pitchFamily="18" charset="0"/>
              <a:ea typeface="Times New Roman" panose="02020603050405020304" pitchFamily="18" charset="0"/>
            </a:endParaRPr>
          </a:p>
          <a:p>
            <a:pPr marL="342900" lvl="0" indent="-342900" algn="just" fontAlgn="base">
              <a:lnSpc>
                <a:spcPct val="150000"/>
              </a:lnSpc>
              <a:buSzPts val="1000"/>
              <a:buFont typeface="Symbol" panose="05050102010706020507" pitchFamily="18" charset="2"/>
              <a:buChar char=""/>
              <a:tabLst>
                <a:tab pos="457200" algn="l"/>
              </a:tabLst>
            </a:pPr>
            <a:r>
              <a:rPr lang="lt-LT" sz="1800" b="1" dirty="0">
                <a:solidFill>
                  <a:srgbClr val="171617"/>
                </a:solidFill>
                <a:effectLst/>
                <a:latin typeface="Times New Roman" panose="02020603050405020304" pitchFamily="18" charset="0"/>
                <a:ea typeface="Times New Roman" panose="02020603050405020304" pitchFamily="18" charset="0"/>
              </a:rPr>
              <a:t>Ūkyje</a:t>
            </a:r>
            <a:r>
              <a:rPr lang="lt-LT" sz="1800" dirty="0">
                <a:solidFill>
                  <a:srgbClr val="171617"/>
                </a:solidFill>
                <a:effectLst/>
                <a:latin typeface="Times New Roman" panose="02020603050405020304" pitchFamily="18" charset="0"/>
                <a:ea typeface="Times New Roman" panose="02020603050405020304" pitchFamily="18" charset="0"/>
              </a:rPr>
              <a:t>- dažnai ūkininkai pasitelkia dronus augalų purškimui sezono metu, tai palengvina jiems darbą ir leidžia vienodai, bei lengvai paiskirstytį pesticidų kiekį po lauką.</a:t>
            </a:r>
            <a:endParaRPr lang="lt-LT"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0410823"/>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lassification of UAV based on wings and rotors. | Download Scientific  Diagram">
            <a:extLst>
              <a:ext uri="{FF2B5EF4-FFF2-40B4-BE49-F238E27FC236}">
                <a16:creationId xmlns:a16="http://schemas.microsoft.com/office/drawing/2014/main" id="{B6787F29-A889-4B71-903F-EC5F085643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765" y="2587337"/>
            <a:ext cx="5117586" cy="288391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a:extLst>
              <a:ext uri="{FF2B5EF4-FFF2-40B4-BE49-F238E27FC236}">
                <a16:creationId xmlns:a16="http://schemas.microsoft.com/office/drawing/2014/main" id="{CD3EDEEC-9F28-4387-A4FC-63A6D779D9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055236"/>
            <a:ext cx="5362575" cy="4124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8244622"/>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2398816" y="828442"/>
            <a:ext cx="9793184" cy="579967"/>
          </a:xfrm>
          <a:prstGeom prst="rect">
            <a:avLst/>
          </a:prstGeom>
        </p:spPr>
        <p:txBody>
          <a:bodyPr wrap="square">
            <a:spAutoFit/>
          </a:bodyPr>
          <a:lstStyle/>
          <a:p>
            <a:pPr algn="ctr">
              <a:lnSpc>
                <a:spcPct val="150000"/>
              </a:lnSpc>
            </a:pPr>
            <a:r>
              <a:rPr lang="lt-LT" dirty="0">
                <a:latin typeface="Times New Roman" panose="02020603050405020304" pitchFamily="18" charset="0"/>
                <a:cs typeface="Times New Roman" panose="02020603050405020304" pitchFamily="18" charset="0"/>
              </a:rPr>
              <a:t>Tiriamasis darbas/dronų lyginimas</a:t>
            </a:r>
          </a:p>
        </p:txBody>
      </p:sp>
      <p:sp>
        <p:nvSpPr>
          <p:cNvPr id="3" name="Stačiakampis 1"/>
          <p:cNvSpPr/>
          <p:nvPr/>
        </p:nvSpPr>
        <p:spPr>
          <a:xfrm>
            <a:off x="844137" y="2143324"/>
            <a:ext cx="10503725" cy="4197559"/>
          </a:xfrm>
          <a:prstGeom prst="rect">
            <a:avLst/>
          </a:prstGeom>
        </p:spPr>
        <p:txBody>
          <a:bodyPr wrap="square">
            <a:spAutoFit/>
          </a:bodyPr>
          <a:lstStyle/>
          <a:p>
            <a:pPr indent="457200">
              <a:lnSpc>
                <a:spcPct val="150000"/>
              </a:lnSpc>
            </a:pPr>
            <a:r>
              <a:rPr lang="lt-LT" sz="1800" dirty="0">
                <a:effectLst/>
                <a:latin typeface="Times New Roman" panose="02020603050405020304" pitchFamily="18" charset="0"/>
                <a:ea typeface="Times New Roman" panose="02020603050405020304" pitchFamily="18" charset="0"/>
              </a:rPr>
              <a:t> </a:t>
            </a:r>
            <a:r>
              <a:rPr lang="lt-LT" sz="1800" dirty="0">
                <a:solidFill>
                  <a:srgbClr val="171617"/>
                </a:solidFill>
                <a:effectLst/>
                <a:latin typeface="Times New Roman" panose="02020603050405020304" pitchFamily="18" charset="0"/>
                <a:ea typeface="Times New Roman" panose="02020603050405020304" pitchFamily="18" charset="0"/>
              </a:rPr>
              <a:t>Savo darbui su kokiu kitu dronu pasirinkau agrodroną, kuris vis dėlto panašiausias sudėtimi ir savo darbo tikslu. </a:t>
            </a:r>
            <a:r>
              <a:rPr lang="lt-LT" sz="1800" dirty="0">
                <a:solidFill>
                  <a:srgbClr val="212529"/>
                </a:solidFill>
                <a:effectLst/>
                <a:latin typeface="Times New Roman" panose="02020603050405020304" pitchFamily="18" charset="0"/>
                <a:ea typeface="Times New Roman" panose="02020603050405020304" pitchFamily="18" charset="0"/>
              </a:rPr>
              <a:t>Žemės ūkio pramonė susiduria su daugeliu iššūkių: nenuspėjamomis oro sąlygomis, pasėlių ligomis, irigavimo problemomis ir kenkėjų kontrole. Tradiciniai ūkio aplinkos įvertinimo ir valdymo metodai gali būti labai sudėtingi, atimantys daug laiko ir reikalaujantys didelių darbo sąnaudų.</a:t>
            </a:r>
            <a:endParaRPr lang="lt-LT" sz="1800" dirty="0">
              <a:effectLst/>
              <a:latin typeface="Times New Roman" panose="02020603050405020304" pitchFamily="18" charset="0"/>
              <a:ea typeface="Times New Roman" panose="02020603050405020304" pitchFamily="18" charset="0"/>
            </a:endParaRPr>
          </a:p>
          <a:p>
            <a:pPr>
              <a:lnSpc>
                <a:spcPct val="150000"/>
              </a:lnSpc>
            </a:pPr>
            <a:r>
              <a:rPr lang="en-US" sz="1800" dirty="0">
                <a:solidFill>
                  <a:srgbClr val="212529"/>
                </a:solidFill>
                <a:effectLst/>
                <a:latin typeface="Times New Roman" panose="02020603050405020304" pitchFamily="18" charset="0"/>
                <a:ea typeface="Times New Roman" panose="02020603050405020304" pitchFamily="18" charset="0"/>
              </a:rPr>
              <a:t>	</a:t>
            </a:r>
            <a:r>
              <a:rPr lang="en-US" sz="1800" dirty="0" err="1">
                <a:solidFill>
                  <a:srgbClr val="212529"/>
                </a:solidFill>
                <a:effectLst/>
                <a:latin typeface="Times New Roman" panose="02020603050405020304" pitchFamily="18" charset="0"/>
                <a:ea typeface="Times New Roman" panose="02020603050405020304" pitchFamily="18" charset="0"/>
              </a:rPr>
              <a:t>Taip</a:t>
            </a:r>
            <a:r>
              <a:rPr lang="en-US" sz="1800" dirty="0">
                <a:solidFill>
                  <a:srgbClr val="212529"/>
                </a:solidFill>
                <a:effectLst/>
                <a:latin typeface="Times New Roman" panose="02020603050405020304" pitchFamily="18" charset="0"/>
                <a:ea typeface="Times New Roman" panose="02020603050405020304" pitchFamily="18" charset="0"/>
              </a:rPr>
              <a:t> pat </a:t>
            </a:r>
            <a:r>
              <a:rPr lang="en-US" sz="1800" dirty="0" err="1">
                <a:solidFill>
                  <a:srgbClr val="212529"/>
                </a:solidFill>
                <a:effectLst/>
                <a:latin typeface="Times New Roman" panose="02020603050405020304" pitchFamily="18" charset="0"/>
                <a:ea typeface="Times New Roman" panose="02020603050405020304" pitchFamily="18" charset="0"/>
              </a:rPr>
              <a:t>agrodronam</a:t>
            </a:r>
            <a:r>
              <a:rPr lang="lt-LT" sz="1800" dirty="0">
                <a:solidFill>
                  <a:srgbClr val="212529"/>
                </a:solidFill>
                <a:effectLst/>
                <a:latin typeface="Times New Roman" panose="02020603050405020304" pitchFamily="18" charset="0"/>
                <a:ea typeface="Times New Roman" panose="02020603050405020304" pitchFamily="18" charset="0"/>
              </a:rPr>
              <a:t>s</a:t>
            </a:r>
            <a:r>
              <a:rPr lang="en-US" sz="1800" dirty="0">
                <a:solidFill>
                  <a:srgbClr val="212529"/>
                </a:solidFill>
                <a:effectLst/>
                <a:latin typeface="Times New Roman" panose="02020603050405020304" pitchFamily="18" charset="0"/>
                <a:ea typeface="Times New Roman" panose="02020603050405020304" pitchFamily="18" charset="0"/>
              </a:rPr>
              <a:t> </a:t>
            </a:r>
            <a:r>
              <a:rPr lang="en-US" sz="1800" dirty="0" err="1">
                <a:solidFill>
                  <a:srgbClr val="212529"/>
                </a:solidFill>
                <a:effectLst/>
                <a:latin typeface="Times New Roman" panose="02020603050405020304" pitchFamily="18" charset="0"/>
                <a:ea typeface="Times New Roman" panose="02020603050405020304" pitchFamily="18" charset="0"/>
              </a:rPr>
              <a:t>yra</a:t>
            </a:r>
            <a:r>
              <a:rPr lang="en-US" sz="1800" dirty="0">
                <a:solidFill>
                  <a:srgbClr val="212529"/>
                </a:solidFill>
                <a:effectLst/>
                <a:latin typeface="Times New Roman" panose="02020603050405020304" pitchFamily="18" charset="0"/>
                <a:ea typeface="Times New Roman" panose="02020603050405020304" pitchFamily="18" charset="0"/>
              </a:rPr>
              <a:t> </a:t>
            </a:r>
            <a:r>
              <a:rPr lang="en-US" sz="1800" dirty="0" err="1">
                <a:solidFill>
                  <a:srgbClr val="212529"/>
                </a:solidFill>
                <a:effectLst/>
                <a:latin typeface="Times New Roman" panose="02020603050405020304" pitchFamily="18" charset="0"/>
                <a:ea typeface="Times New Roman" panose="02020603050405020304" pitchFamily="18" charset="0"/>
              </a:rPr>
              <a:t>sukuriami</a:t>
            </a:r>
            <a:r>
              <a:rPr lang="en-US" sz="1800" dirty="0">
                <a:solidFill>
                  <a:srgbClr val="212529"/>
                </a:solidFill>
                <a:effectLst/>
                <a:latin typeface="Times New Roman" panose="02020603050405020304" pitchFamily="18" charset="0"/>
                <a:ea typeface="Times New Roman" panose="02020603050405020304" pitchFamily="18" charset="0"/>
              </a:rPr>
              <a:t> s</a:t>
            </a:r>
            <a:r>
              <a:rPr lang="lt-LT" sz="1800" dirty="0">
                <a:solidFill>
                  <a:srgbClr val="212529"/>
                </a:solidFill>
                <a:effectLst/>
                <a:latin typeface="Times New Roman" panose="02020603050405020304" pitchFamily="18" charset="0"/>
                <a:ea typeface="Times New Roman" panose="02020603050405020304" pitchFamily="18" charset="0"/>
              </a:rPr>
              <a:t>kaitmenizuot</a:t>
            </a:r>
            <a:r>
              <a:rPr lang="en-US" sz="1800" dirty="0" err="1">
                <a:solidFill>
                  <a:srgbClr val="212529"/>
                </a:solidFill>
                <a:effectLst/>
                <a:latin typeface="Times New Roman" panose="02020603050405020304" pitchFamily="18" charset="0"/>
                <a:ea typeface="Times New Roman" panose="02020603050405020304" pitchFamily="18" charset="0"/>
              </a:rPr>
              <a:t>i</a:t>
            </a:r>
            <a:r>
              <a:rPr lang="lt-LT" sz="1800" dirty="0">
                <a:solidFill>
                  <a:srgbClr val="212529"/>
                </a:solidFill>
                <a:effectLst/>
                <a:latin typeface="Times New Roman" panose="02020603050405020304" pitchFamily="18" charset="0"/>
                <a:ea typeface="Times New Roman" panose="02020603050405020304" pitchFamily="18" charset="0"/>
              </a:rPr>
              <a:t> žemėlapi</a:t>
            </a:r>
            <a:r>
              <a:rPr lang="en-US" sz="1800" dirty="0">
                <a:solidFill>
                  <a:srgbClr val="212529"/>
                </a:solidFill>
                <a:effectLst/>
                <a:latin typeface="Times New Roman" panose="02020603050405020304" pitchFamily="18" charset="0"/>
                <a:ea typeface="Times New Roman" panose="02020603050405020304" pitchFamily="18" charset="0"/>
              </a:rPr>
              <a:t>ai </a:t>
            </a:r>
            <a:r>
              <a:rPr lang="lt-LT" sz="1800" dirty="0">
                <a:solidFill>
                  <a:srgbClr val="212529"/>
                </a:solidFill>
                <a:effectLst/>
                <a:latin typeface="Times New Roman" panose="02020603050405020304" pitchFamily="18" charset="0"/>
                <a:ea typeface="Times New Roman" panose="02020603050405020304" pitchFamily="18" charset="0"/>
              </a:rPr>
              <a:t>skirt</a:t>
            </a:r>
            <a:r>
              <a:rPr lang="en-US" sz="1800" dirty="0" err="1">
                <a:solidFill>
                  <a:srgbClr val="212529"/>
                </a:solidFill>
                <a:effectLst/>
                <a:latin typeface="Times New Roman" panose="02020603050405020304" pitchFamily="18" charset="0"/>
                <a:ea typeface="Times New Roman" panose="02020603050405020304" pitchFamily="18" charset="0"/>
              </a:rPr>
              <a:t>i</a:t>
            </a:r>
            <a:r>
              <a:rPr lang="lt-LT" sz="1800" dirty="0">
                <a:solidFill>
                  <a:srgbClr val="212529"/>
                </a:solidFill>
                <a:effectLst/>
                <a:latin typeface="Times New Roman" panose="02020603050405020304" pitchFamily="18" charset="0"/>
                <a:ea typeface="Times New Roman" panose="02020603050405020304" pitchFamily="18" charset="0"/>
              </a:rPr>
              <a:t> žemės ūkiui sudarym</a:t>
            </a:r>
            <a:r>
              <a:rPr lang="en-US" sz="1800" dirty="0" err="1">
                <a:solidFill>
                  <a:srgbClr val="212529"/>
                </a:solidFill>
                <a:effectLst/>
                <a:latin typeface="Times New Roman" panose="02020603050405020304" pitchFamily="18" charset="0"/>
                <a:ea typeface="Times New Roman" panose="02020603050405020304" pitchFamily="18" charset="0"/>
              </a:rPr>
              <a:t>ui</a:t>
            </a:r>
            <a:r>
              <a:rPr lang="en-US" sz="1800" dirty="0">
                <a:solidFill>
                  <a:srgbClr val="212529"/>
                </a:solidFill>
                <a:effectLst/>
                <a:latin typeface="Times New Roman" panose="02020603050405020304" pitchFamily="18" charset="0"/>
                <a:ea typeface="Times New Roman" panose="02020603050405020304" pitchFamily="18" charset="0"/>
              </a:rPr>
              <a:t> </a:t>
            </a:r>
            <a:r>
              <a:rPr lang="en-US" sz="1800" dirty="0" err="1">
                <a:solidFill>
                  <a:srgbClr val="212529"/>
                </a:solidFill>
                <a:effectLst/>
                <a:latin typeface="Times New Roman" panose="02020603050405020304" pitchFamily="18" charset="0"/>
                <a:ea typeface="Times New Roman" panose="02020603050405020304" pitchFamily="18" charset="0"/>
              </a:rPr>
              <a:t>ir</a:t>
            </a:r>
            <a:r>
              <a:rPr lang="en-US" sz="1800" dirty="0">
                <a:solidFill>
                  <a:srgbClr val="212529"/>
                </a:solidFill>
                <a:effectLst/>
                <a:latin typeface="Times New Roman" panose="02020603050405020304" pitchFamily="18" charset="0"/>
                <a:ea typeface="Times New Roman" panose="02020603050405020304" pitchFamily="18" charset="0"/>
              </a:rPr>
              <a:t> </a:t>
            </a:r>
            <a:r>
              <a:rPr lang="en-US" sz="1800" dirty="0" err="1">
                <a:solidFill>
                  <a:srgbClr val="212529"/>
                </a:solidFill>
                <a:effectLst/>
                <a:latin typeface="Times New Roman" panose="02020603050405020304" pitchFamily="18" charset="0"/>
                <a:ea typeface="Times New Roman" panose="02020603050405020304" pitchFamily="18" charset="0"/>
              </a:rPr>
              <a:t>nuskaitymui</a:t>
            </a:r>
            <a:r>
              <a:rPr lang="lt-LT" sz="1800" dirty="0">
                <a:solidFill>
                  <a:srgbClr val="212529"/>
                </a:solidFill>
                <a:effectLst/>
                <a:latin typeface="Times New Roman" panose="02020603050405020304" pitchFamily="18" charset="0"/>
                <a:ea typeface="Times New Roman" panose="02020603050405020304" pitchFamily="18" charset="0"/>
              </a:rPr>
              <a:t> iš oro naudojantis itin aukšto tikslumo RTK technologijomis. Specializuotų skaitmeninių žemėlapių žemės ūkiui sudarymui naudojamos RGB ir multispekro technologijos kurių pagalba indentifikuojamos pasėliuose esančios problemos ir sudaromas tikslus jų žemėlapis. Panašiai ir veikia termovizoriai, kas ir</a:t>
            </a:r>
            <a:r>
              <a:rPr lang="en-US" sz="1800" dirty="0">
                <a:solidFill>
                  <a:srgbClr val="212529"/>
                </a:solidFill>
                <a:effectLst/>
                <a:latin typeface="Times New Roman" panose="02020603050405020304" pitchFamily="18" charset="0"/>
                <a:ea typeface="Times New Roman" panose="02020603050405020304" pitchFamily="18" charset="0"/>
              </a:rPr>
              <a:t> </a:t>
            </a:r>
            <a:r>
              <a:rPr lang="en-US" sz="1800" dirty="0" err="1">
                <a:solidFill>
                  <a:srgbClr val="212529"/>
                </a:solidFill>
                <a:effectLst/>
                <a:latin typeface="Times New Roman" panose="02020603050405020304" pitchFamily="18" charset="0"/>
                <a:ea typeface="Times New Roman" panose="02020603050405020304" pitchFamily="18" charset="0"/>
              </a:rPr>
              <a:t>buvo</a:t>
            </a:r>
            <a:r>
              <a:rPr lang="lt-LT" sz="1800" dirty="0">
                <a:solidFill>
                  <a:srgbClr val="212529"/>
                </a:solidFill>
                <a:effectLst/>
                <a:latin typeface="Times New Roman" panose="02020603050405020304" pitchFamily="18" charset="0"/>
                <a:ea typeface="Times New Roman" panose="02020603050405020304" pitchFamily="18" charset="0"/>
              </a:rPr>
              <a:t> reikalinga mano darbui. </a:t>
            </a:r>
            <a:r>
              <a:rPr lang="en-US" sz="1800" dirty="0" err="1">
                <a:solidFill>
                  <a:srgbClr val="212529"/>
                </a:solidFill>
                <a:effectLst/>
                <a:latin typeface="Times New Roman" panose="02020603050405020304" pitchFamily="18" charset="0"/>
                <a:ea typeface="Times New Roman" panose="02020603050405020304" pitchFamily="18" charset="0"/>
              </a:rPr>
              <a:t>Tuo</a:t>
            </a:r>
            <a:r>
              <a:rPr lang="en-US" sz="1800" dirty="0">
                <a:solidFill>
                  <a:srgbClr val="212529"/>
                </a:solidFill>
                <a:effectLst/>
                <a:latin typeface="Times New Roman" panose="02020603050405020304" pitchFamily="18" charset="0"/>
                <a:ea typeface="Times New Roman" panose="02020603050405020304" pitchFamily="18" charset="0"/>
              </a:rPr>
              <a:t> </a:t>
            </a:r>
            <a:r>
              <a:rPr lang="en-US" sz="1800" dirty="0" err="1">
                <a:solidFill>
                  <a:srgbClr val="212529"/>
                </a:solidFill>
                <a:effectLst/>
                <a:latin typeface="Times New Roman" panose="02020603050405020304" pitchFamily="18" charset="0"/>
                <a:ea typeface="Times New Roman" panose="02020603050405020304" pitchFamily="18" charset="0"/>
              </a:rPr>
              <a:t>jie</a:t>
            </a:r>
            <a:r>
              <a:rPr lang="en-US" sz="1800" dirty="0">
                <a:solidFill>
                  <a:srgbClr val="212529"/>
                </a:solidFill>
                <a:effectLst/>
                <a:latin typeface="Times New Roman" panose="02020603050405020304" pitchFamily="18" charset="0"/>
                <a:ea typeface="Times New Roman" panose="02020603050405020304" pitchFamily="18" charset="0"/>
              </a:rPr>
              <a:t> </a:t>
            </a:r>
            <a:r>
              <a:rPr lang="en-US" sz="1800" dirty="0" err="1">
                <a:solidFill>
                  <a:srgbClr val="212529"/>
                </a:solidFill>
                <a:effectLst/>
                <a:latin typeface="Times New Roman" panose="02020603050405020304" pitchFamily="18" charset="0"/>
                <a:ea typeface="Times New Roman" panose="02020603050405020304" pitchFamily="18" charset="0"/>
              </a:rPr>
              <a:t>ir</a:t>
            </a:r>
            <a:r>
              <a:rPr lang="en-US" sz="1800" dirty="0">
                <a:solidFill>
                  <a:srgbClr val="212529"/>
                </a:solidFill>
                <a:effectLst/>
                <a:latin typeface="Times New Roman" panose="02020603050405020304" pitchFamily="18" charset="0"/>
                <a:ea typeface="Times New Roman" panose="02020603050405020304" pitchFamily="18" charset="0"/>
              </a:rPr>
              <a:t> </a:t>
            </a:r>
            <a:r>
              <a:rPr lang="en-US" sz="1800" dirty="0" err="1">
                <a:solidFill>
                  <a:srgbClr val="212529"/>
                </a:solidFill>
                <a:effectLst/>
                <a:latin typeface="Times New Roman" panose="02020603050405020304" pitchFamily="18" charset="0"/>
                <a:ea typeface="Times New Roman" panose="02020603050405020304" pitchFamily="18" charset="0"/>
              </a:rPr>
              <a:t>pana</a:t>
            </a:r>
            <a:r>
              <a:rPr lang="lt-LT" sz="1800" dirty="0">
                <a:solidFill>
                  <a:srgbClr val="212529"/>
                </a:solidFill>
                <a:latin typeface="Times New Roman" panose="02020603050405020304" pitchFamily="18" charset="0"/>
                <a:ea typeface="Times New Roman" panose="02020603050405020304" pitchFamily="18" charset="0"/>
              </a:rPr>
              <a:t>šūs. </a:t>
            </a:r>
            <a:endParaRPr lang="lt-LT" sz="1800" dirty="0">
              <a:effectLst/>
              <a:latin typeface="Times New Roman" panose="02020603050405020304" pitchFamily="18" charset="0"/>
              <a:ea typeface="Times New Roman" panose="02020603050405020304" pitchFamily="18" charset="0"/>
            </a:endParaRPr>
          </a:p>
          <a:p>
            <a:pPr>
              <a:lnSpc>
                <a:spcPct val="150000"/>
              </a:lnSpc>
            </a:pPr>
            <a:endParaRPr lang="lt-LT"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993280090"/>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JI MG-1S - Agricultural Wonder Drone - YouTube">
            <a:extLst>
              <a:ext uri="{FF2B5EF4-FFF2-40B4-BE49-F238E27FC236}">
                <a16:creationId xmlns:a16="http://schemas.microsoft.com/office/drawing/2014/main" id="{44CB10D9-B506-4C1B-A39E-569D56B64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8165724"/>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2398816" y="828442"/>
            <a:ext cx="9793184" cy="579967"/>
          </a:xfrm>
          <a:prstGeom prst="rect">
            <a:avLst/>
          </a:prstGeom>
        </p:spPr>
        <p:txBody>
          <a:bodyPr wrap="square">
            <a:spAutoFit/>
          </a:bodyPr>
          <a:lstStyle/>
          <a:p>
            <a:pPr algn="ctr">
              <a:lnSpc>
                <a:spcPct val="150000"/>
              </a:lnSpc>
            </a:pPr>
            <a:r>
              <a:rPr lang="lt-LT" dirty="0">
                <a:latin typeface="Times New Roman" panose="02020603050405020304" pitchFamily="18" charset="0"/>
                <a:cs typeface="Times New Roman" panose="02020603050405020304" pitchFamily="18" charset="0"/>
              </a:rPr>
              <a:t>Konsultacijos su ekspertais ir pokyčiai projekte</a:t>
            </a:r>
          </a:p>
        </p:txBody>
      </p:sp>
      <p:sp>
        <p:nvSpPr>
          <p:cNvPr id="3" name="Stačiakampis 1"/>
          <p:cNvSpPr/>
          <p:nvPr/>
        </p:nvSpPr>
        <p:spPr>
          <a:xfrm>
            <a:off x="1003465" y="2202873"/>
            <a:ext cx="10503725" cy="2829108"/>
          </a:xfrm>
          <a:prstGeom prst="rect">
            <a:avLst/>
          </a:prstGeom>
        </p:spPr>
        <p:txBody>
          <a:bodyPr wrap="square">
            <a:spAutoFit/>
          </a:bodyPr>
          <a:lstStyle/>
          <a:p>
            <a:pPr indent="457200" algn="just">
              <a:lnSpc>
                <a:spcPct val="150000"/>
              </a:lnSpc>
            </a:pPr>
            <a:r>
              <a:rPr lang="lt-LT" sz="1800" dirty="0">
                <a:effectLst/>
                <a:latin typeface="Times New Roman" panose="02020603050405020304" pitchFamily="18" charset="0"/>
                <a:ea typeface="Times New Roman" panose="02020603050405020304" pitchFamily="18" charset="0"/>
              </a:rPr>
              <a:t>Parengus visus planus drono konstavimui, kreipiausi į ekspertą, kad patikrintų ir patartų ką galėčiau keisti ar tobulinti. Dėja iš jo sulaukiau visiškai priešiškos nuomonės, jog mano drono pasirinktos dalys netiks konstruojamąjam. Todėl gavau gyvą konsultaciją iš jo ir turėjau patvarkyti visas konstrukcines dalis. Tada atlikau visus skaičiavimus iš naujo ir gavusi labau gražų  skaičių nusprendžiau, kad dronui negaliu skirti tiek daug lėšų, nes niekas nefinansuoja. Pasikonsultavusi su inžinerijos mokytoju,  gavau įdėją pakeisti savo darbą teoriniu ir palyginti sąvąjį (kurio neturiu) droną su kokiu kitu dronu, kuris yra panašus.</a:t>
            </a:r>
          </a:p>
          <a:p>
            <a:pPr>
              <a:lnSpc>
                <a:spcPct val="150000"/>
              </a:lnSpc>
            </a:pPr>
            <a:endParaRPr lang="lt-LT"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5487503"/>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2398816" y="828442"/>
            <a:ext cx="9793184" cy="579967"/>
          </a:xfrm>
          <a:prstGeom prst="rect">
            <a:avLst/>
          </a:prstGeom>
        </p:spPr>
        <p:txBody>
          <a:bodyPr wrap="square">
            <a:spAutoFit/>
          </a:bodyPr>
          <a:lstStyle/>
          <a:p>
            <a:pPr algn="ctr">
              <a:lnSpc>
                <a:spcPct val="150000"/>
              </a:lnSpc>
            </a:pPr>
            <a:r>
              <a:rPr lang="lt-LT" dirty="0">
                <a:latin typeface="Times New Roman" panose="02020603050405020304" pitchFamily="18" charset="0"/>
                <a:cs typeface="Times New Roman" panose="02020603050405020304" pitchFamily="18" charset="0"/>
              </a:rPr>
              <a:t>Finansiniai skaičiavimai</a:t>
            </a:r>
          </a:p>
        </p:txBody>
      </p:sp>
      <p:sp>
        <p:nvSpPr>
          <p:cNvPr id="3" name="Stačiakampis 1"/>
          <p:cNvSpPr/>
          <p:nvPr/>
        </p:nvSpPr>
        <p:spPr>
          <a:xfrm>
            <a:off x="1107639" y="2368966"/>
            <a:ext cx="5524656" cy="2120068"/>
          </a:xfrm>
          <a:prstGeom prst="rect">
            <a:avLst/>
          </a:prstGeom>
        </p:spPr>
        <p:txBody>
          <a:bodyPr wrap="square">
            <a:spAutoFit/>
          </a:bodyPr>
          <a:lstStyle/>
          <a:p>
            <a:pPr>
              <a:lnSpc>
                <a:spcPct val="150000"/>
              </a:lnSpc>
            </a:pPr>
            <a:r>
              <a:rPr lang="lt-LT" sz="1800" dirty="0">
                <a:latin typeface="Times New Roman" panose="02020603050405020304" pitchFamily="18" charset="0"/>
                <a:cs typeface="Times New Roman" panose="02020603050405020304" pitchFamily="18" charset="0"/>
              </a:rPr>
              <a:t>	Finansai:</a:t>
            </a:r>
          </a:p>
          <a:p>
            <a:pPr>
              <a:lnSpc>
                <a:spcPct val="150000"/>
              </a:lnSpc>
            </a:pPr>
            <a:r>
              <a:rPr lang="lt-LT" sz="1800" dirty="0">
                <a:latin typeface="Times New Roman" panose="02020603050405020304" pitchFamily="18" charset="0"/>
                <a:cs typeface="Times New Roman" panose="02020603050405020304" pitchFamily="18" charset="0"/>
              </a:rPr>
              <a:t>Jei bučiau atlikus pirmo pusmečio planą, visa tai man kainuotų apie 266 eurų. </a:t>
            </a:r>
          </a:p>
          <a:p>
            <a:pPr>
              <a:lnSpc>
                <a:spcPct val="150000"/>
              </a:lnSpc>
            </a:pPr>
            <a:endParaRPr lang="lt-LT" sz="1800" dirty="0">
              <a:latin typeface="Times New Roman" panose="02020603050405020304" pitchFamily="18" charset="0"/>
              <a:cs typeface="Times New Roman" panose="02020603050405020304" pitchFamily="18" charset="0"/>
            </a:endParaRPr>
          </a:p>
          <a:p>
            <a:pPr>
              <a:lnSpc>
                <a:spcPct val="150000"/>
              </a:lnSpc>
            </a:pPr>
            <a:r>
              <a:rPr lang="lt-LT" sz="1800" dirty="0">
                <a:latin typeface="Times New Roman" panose="02020603050405020304" pitchFamily="18" charset="0"/>
                <a:cs typeface="Times New Roman" panose="02020603050405020304" pitchFamily="18" charset="0"/>
              </a:rPr>
              <a:t>	</a:t>
            </a:r>
          </a:p>
        </p:txBody>
      </p:sp>
      <p:graphicFrame>
        <p:nvGraphicFramePr>
          <p:cNvPr id="4" name="Table 3">
            <a:extLst>
              <a:ext uri="{FF2B5EF4-FFF2-40B4-BE49-F238E27FC236}">
                <a16:creationId xmlns:a16="http://schemas.microsoft.com/office/drawing/2014/main" id="{EE847CF3-5863-473B-A1BA-E820A187B3B0}"/>
              </a:ext>
            </a:extLst>
          </p:cNvPr>
          <p:cNvGraphicFramePr>
            <a:graphicFrameLocks noGrp="1"/>
          </p:cNvGraphicFramePr>
          <p:nvPr>
            <p:extLst>
              <p:ext uri="{D42A27DB-BD31-4B8C-83A1-F6EECF244321}">
                <p14:modId xmlns:p14="http://schemas.microsoft.com/office/powerpoint/2010/main" val="4121613607"/>
              </p:ext>
            </p:extLst>
          </p:nvPr>
        </p:nvGraphicFramePr>
        <p:xfrm>
          <a:off x="5520042" y="3429000"/>
          <a:ext cx="5934710" cy="2413000"/>
        </p:xfrm>
        <a:graphic>
          <a:graphicData uri="http://schemas.openxmlformats.org/drawingml/2006/table">
            <a:tbl>
              <a:tblPr firstRow="1" firstCol="1" bandRow="1">
                <a:tableStyleId>{5940675A-B579-460E-94D1-54222C63F5DA}</a:tableStyleId>
              </a:tblPr>
              <a:tblGrid>
                <a:gridCol w="2986405">
                  <a:extLst>
                    <a:ext uri="{9D8B030D-6E8A-4147-A177-3AD203B41FA5}">
                      <a16:colId xmlns:a16="http://schemas.microsoft.com/office/drawing/2014/main" val="2089808105"/>
                    </a:ext>
                  </a:extLst>
                </a:gridCol>
                <a:gridCol w="2948305">
                  <a:extLst>
                    <a:ext uri="{9D8B030D-6E8A-4147-A177-3AD203B41FA5}">
                      <a16:colId xmlns:a16="http://schemas.microsoft.com/office/drawing/2014/main" val="2497362059"/>
                    </a:ext>
                  </a:extLst>
                </a:gridCol>
              </a:tblGrid>
              <a:tr h="301625">
                <a:tc>
                  <a:txBody>
                    <a:bodyPr/>
                    <a:lstStyle/>
                    <a:p>
                      <a:pPr marL="342900" lvl="0" indent="-342900" algn="just">
                        <a:buFont typeface="+mj-lt"/>
                        <a:buAutoNum type="arabicPeriod"/>
                      </a:pPr>
                      <a:r>
                        <a:rPr lang="lt-LT" sz="1200" dirty="0">
                          <a:effectLst/>
                        </a:rPr>
                        <a:t>Rėmas</a:t>
                      </a:r>
                      <a:endParaRPr lang="lt-LT"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r>
                        <a:rPr lang="lt-LT" sz="1200">
                          <a:effectLst/>
                        </a:rPr>
                        <a:t>15€</a:t>
                      </a:r>
                      <a:endParaRPr lang="lt-LT"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591182798"/>
                  </a:ext>
                </a:extLst>
              </a:tr>
              <a:tr h="301625">
                <a:tc>
                  <a:txBody>
                    <a:bodyPr/>
                    <a:lstStyle/>
                    <a:p>
                      <a:pPr marL="342900" lvl="0" indent="-342900" algn="just">
                        <a:buFont typeface="+mj-lt"/>
                        <a:buAutoNum type="arabicPeriod"/>
                      </a:pPr>
                      <a:r>
                        <a:rPr lang="lt-LT" sz="1200">
                          <a:effectLst/>
                        </a:rPr>
                        <a:t>Motoriukai 2207 arba 2306</a:t>
                      </a:r>
                      <a:endParaRPr lang="lt-LT" sz="1200">
                        <a:effectLst/>
                        <a:latin typeface="Times New Roman" panose="02020603050405020304" pitchFamily="18" charset="0"/>
                        <a:ea typeface="Times New Roman" panose="02020603050405020304" pitchFamily="18" charset="0"/>
                      </a:endParaRPr>
                    </a:p>
                  </a:txBody>
                  <a:tcPr marL="68580" marR="68580" marT="0" marB="0"/>
                </a:tc>
                <a:tc>
                  <a:txBody>
                    <a:bodyPr/>
                    <a:lstStyle/>
                    <a:p>
                      <a:r>
                        <a:rPr lang="lt-LT" sz="1200">
                          <a:effectLst/>
                        </a:rPr>
                        <a:t>1vnt. : 17€         visi.: 68€</a:t>
                      </a:r>
                      <a:endParaRPr lang="lt-LT"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977854375"/>
                  </a:ext>
                </a:extLst>
              </a:tr>
              <a:tr h="301625">
                <a:tc>
                  <a:txBody>
                    <a:bodyPr/>
                    <a:lstStyle/>
                    <a:p>
                      <a:pPr marL="342900" lvl="0" indent="-342900" algn="just">
                        <a:buFont typeface="+mj-lt"/>
                        <a:buAutoNum type="arabicPeriod"/>
                      </a:pPr>
                      <a:r>
                        <a:rPr lang="lt-LT" sz="1200" dirty="0">
                          <a:effectLst/>
                        </a:rPr>
                        <a:t>Propeleriai</a:t>
                      </a:r>
                      <a:endParaRPr lang="lt-LT"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r>
                        <a:rPr lang="lt-LT" sz="1200">
                          <a:effectLst/>
                        </a:rPr>
                        <a:t>3-4€</a:t>
                      </a:r>
                      <a:endParaRPr lang="lt-LT"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898251004"/>
                  </a:ext>
                </a:extLst>
              </a:tr>
              <a:tr h="301625">
                <a:tc>
                  <a:txBody>
                    <a:bodyPr/>
                    <a:lstStyle/>
                    <a:p>
                      <a:pPr marL="342900" lvl="0" indent="-342900" algn="just">
                        <a:buFont typeface="+mj-lt"/>
                        <a:buAutoNum type="arabicPeriod"/>
                      </a:pPr>
                      <a:r>
                        <a:rPr lang="lt-LT" sz="1200" dirty="0">
                          <a:effectLst/>
                        </a:rPr>
                        <a:t>ESP nuotolinis valdymas</a:t>
                      </a:r>
                      <a:endParaRPr lang="lt-LT"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r>
                        <a:rPr lang="lt-LT" sz="1200">
                          <a:effectLst/>
                        </a:rPr>
                        <a:t>9-11€</a:t>
                      </a:r>
                      <a:endParaRPr lang="lt-LT"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939691314"/>
                  </a:ext>
                </a:extLst>
              </a:tr>
              <a:tr h="301625">
                <a:tc>
                  <a:txBody>
                    <a:bodyPr/>
                    <a:lstStyle/>
                    <a:p>
                      <a:pPr marL="342900" lvl="0" indent="-342900" algn="just">
                        <a:buFont typeface="+mj-lt"/>
                        <a:buAutoNum type="arabicPeriod"/>
                      </a:pPr>
                      <a:r>
                        <a:rPr lang="lt-LT" sz="1200">
                          <a:effectLst/>
                        </a:rPr>
                        <a:t>Telemetrijos įranga </a:t>
                      </a:r>
                      <a:endParaRPr lang="lt-LT" sz="1200">
                        <a:effectLst/>
                        <a:latin typeface="Times New Roman" panose="02020603050405020304" pitchFamily="18" charset="0"/>
                        <a:ea typeface="Times New Roman" panose="02020603050405020304" pitchFamily="18" charset="0"/>
                      </a:endParaRPr>
                    </a:p>
                  </a:txBody>
                  <a:tcPr marL="68580" marR="68580" marT="0" marB="0"/>
                </a:tc>
                <a:tc>
                  <a:txBody>
                    <a:bodyPr/>
                    <a:lstStyle/>
                    <a:p>
                      <a:r>
                        <a:rPr lang="lt-LT" sz="1200">
                          <a:effectLst/>
                        </a:rPr>
                        <a:t> 50€</a:t>
                      </a:r>
                      <a:endParaRPr lang="lt-LT"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397121681"/>
                  </a:ext>
                </a:extLst>
              </a:tr>
              <a:tr h="301625">
                <a:tc>
                  <a:txBody>
                    <a:bodyPr/>
                    <a:lstStyle/>
                    <a:p>
                      <a:pPr marL="342900" lvl="0" indent="-342900" algn="just">
                        <a:buFont typeface="+mj-lt"/>
                        <a:buAutoNum type="arabicPeriod"/>
                      </a:pPr>
                      <a:r>
                        <a:rPr lang="lt-LT" sz="1200" dirty="0">
                          <a:effectLst/>
                        </a:rPr>
                        <a:t>Kamera</a:t>
                      </a:r>
                      <a:endParaRPr lang="lt-LT"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r>
                        <a:rPr lang="lt-LT" sz="1200">
                          <a:effectLst/>
                        </a:rPr>
                        <a:t>&lt;40€</a:t>
                      </a:r>
                      <a:endParaRPr lang="lt-LT"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371201364"/>
                  </a:ext>
                </a:extLst>
              </a:tr>
              <a:tr h="301625">
                <a:tc>
                  <a:txBody>
                    <a:bodyPr/>
                    <a:lstStyle/>
                    <a:p>
                      <a:pPr marL="342900" lvl="0" indent="-342900" algn="just">
                        <a:buFont typeface="+mj-lt"/>
                        <a:buAutoNum type="arabicPeriod"/>
                      </a:pPr>
                      <a:r>
                        <a:rPr lang="lt-LT" sz="1200">
                          <a:effectLst/>
                        </a:rPr>
                        <a:t>Flight Controller Stack</a:t>
                      </a:r>
                      <a:endParaRPr lang="lt-LT" sz="1200">
                        <a:effectLst/>
                        <a:latin typeface="Times New Roman" panose="02020603050405020304" pitchFamily="18" charset="0"/>
                        <a:ea typeface="Times New Roman" panose="02020603050405020304" pitchFamily="18" charset="0"/>
                      </a:endParaRPr>
                    </a:p>
                  </a:txBody>
                  <a:tcPr marL="68580" marR="68580" marT="0" marB="0"/>
                </a:tc>
                <a:tc>
                  <a:txBody>
                    <a:bodyPr/>
                    <a:lstStyle/>
                    <a:p>
                      <a:r>
                        <a:rPr lang="lt-LT" sz="1200">
                          <a:effectLst/>
                        </a:rPr>
                        <a:t>75€</a:t>
                      </a:r>
                      <a:endParaRPr lang="lt-LT"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791381792"/>
                  </a:ext>
                </a:extLst>
              </a:tr>
              <a:tr h="301625">
                <a:tc>
                  <a:txBody>
                    <a:bodyPr/>
                    <a:lstStyle/>
                    <a:p>
                      <a:pPr marL="571500" algn="just"/>
                      <a:r>
                        <a:rPr lang="lt-LT" sz="1200">
                          <a:effectLst/>
                        </a:rPr>
                        <a:t>                                                Viso: </a:t>
                      </a:r>
                      <a:endParaRPr lang="lt-LT" sz="1200">
                        <a:effectLst/>
                        <a:latin typeface="Times New Roman" panose="02020603050405020304" pitchFamily="18" charset="0"/>
                        <a:ea typeface="Times New Roman" panose="02020603050405020304" pitchFamily="18" charset="0"/>
                      </a:endParaRPr>
                    </a:p>
                  </a:txBody>
                  <a:tcPr marL="68580" marR="68580" marT="0" marB="0"/>
                </a:tc>
                <a:tc>
                  <a:txBody>
                    <a:bodyPr/>
                    <a:lstStyle/>
                    <a:p>
                      <a:r>
                        <a:rPr lang="lt-LT" sz="1200" dirty="0">
                          <a:effectLst/>
                        </a:rPr>
                        <a:t>266€</a:t>
                      </a:r>
                      <a:endParaRPr lang="lt-LT"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351698784"/>
                  </a:ext>
                </a:extLst>
              </a:tr>
            </a:tbl>
          </a:graphicData>
        </a:graphic>
      </p:graphicFrame>
      <p:pic>
        <p:nvPicPr>
          <p:cNvPr id="2050" name="Picture 2" descr="Drone Motor Calculator">
            <a:extLst>
              <a:ext uri="{FF2B5EF4-FFF2-40B4-BE49-F238E27FC236}">
                <a16:creationId xmlns:a16="http://schemas.microsoft.com/office/drawing/2014/main" id="{FE948EF5-E5A1-49A2-9D26-D70C4F35F6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6737" y="3930073"/>
            <a:ext cx="2927927" cy="29279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352132"/>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84CC47-070F-47C5-A5F6-BACBCEC343C0}"/>
              </a:ext>
            </a:extLst>
          </p:cNvPr>
          <p:cNvSpPr txBox="1"/>
          <p:nvPr/>
        </p:nvSpPr>
        <p:spPr>
          <a:xfrm>
            <a:off x="277792" y="2207817"/>
            <a:ext cx="11474370" cy="33665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50000"/>
              </a:lnSpc>
            </a:pPr>
            <a:r>
              <a:rPr lang="lt-LT" sz="1800" dirty="0">
                <a:latin typeface="Times New Roman" panose="02020603050405020304" pitchFamily="18" charset="0"/>
                <a:cs typeface="Times New Roman" panose="02020603050405020304" pitchFamily="18" charset="0"/>
              </a:rPr>
              <a:t>	Turėjau atsižvelgti į tai, kad yra nemažai kintamųjų, turinčių įtakos drono naudingosioms apkrovoms. Svarbiausi iš jų būtų variklio galia, sraigtų matmenys ir kiekis, akumuliatoriaus rūšis ir drono svoris.Tarp kintamųjų, kuriuos turime atsiminti, yra tai, kad propelerio trauka turi būti dvigubai didesnė už visą drono ir naudingosios apkrovos naštą. Dronai taip pat kuriami taip, kad galėtų prisitaikyti, prie vėjo, oro slėgio ir atmosferos drėgmės, kuri gali radikaliai paveikti jūsų droną.</a:t>
            </a:r>
          </a:p>
          <a:p>
            <a:pPr>
              <a:lnSpc>
                <a:spcPct val="150000"/>
              </a:lnSpc>
            </a:pPr>
            <a:r>
              <a:rPr lang="lt-LT" sz="1800" dirty="0">
                <a:latin typeface="Times New Roman" panose="02020603050405020304" pitchFamily="18" charset="0"/>
                <a:cs typeface="Times New Roman" panose="02020603050405020304" pitchFamily="18" charset="0"/>
              </a:rPr>
              <a:t>	Dronams, kuriems reikalingas didelis kėlimo poreikis, taip pat reikia didesnės talpos akumuliatoriaus, o tai taip pat padidina droną. Kilimo našta paprastai yra didžiausias pajėgumas. Tačiau dronui gali pavykti skristi be jokių komplikacijų, nes čia vis dar yra keletas kintamųjų, pvz., baterijos veikimo laikas ir drono valdymas iš atmosferos imant droną</a:t>
            </a:r>
          </a:p>
        </p:txBody>
      </p:sp>
      <p:sp>
        <p:nvSpPr>
          <p:cNvPr id="4" name="TextBox 3">
            <a:extLst>
              <a:ext uri="{FF2B5EF4-FFF2-40B4-BE49-F238E27FC236}">
                <a16:creationId xmlns:a16="http://schemas.microsoft.com/office/drawing/2014/main" id="{4E7D468D-21C9-49EF-8A5E-CA70DFE7EDBB}"/>
              </a:ext>
            </a:extLst>
          </p:cNvPr>
          <p:cNvSpPr txBox="1"/>
          <p:nvPr/>
        </p:nvSpPr>
        <p:spPr>
          <a:xfrm>
            <a:off x="5081286" y="993436"/>
            <a:ext cx="6944810"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lt-LT" sz="2400" b="0" i="0" u="none" strike="noStrike" cap="none" spc="0" normalizeH="0" baseline="0" dirty="0">
                <a:ln>
                  <a:noFill/>
                </a:ln>
                <a:solidFill>
                  <a:srgbClr val="000000"/>
                </a:solidFill>
                <a:effectLst/>
                <a:uFillTx/>
                <a:latin typeface="Times New Roman" panose="02020603050405020304" pitchFamily="18" charset="0"/>
                <a:cs typeface="Times New Roman" panose="02020603050405020304" pitchFamily="18" charset="0"/>
                <a:sym typeface="Calibri"/>
              </a:rPr>
              <a:t>Ekonomiai skaičiavimai</a:t>
            </a:r>
          </a:p>
        </p:txBody>
      </p:sp>
    </p:spTree>
    <p:extLst>
      <p:ext uri="{BB962C8B-B14F-4D97-AF65-F5344CB8AC3E}">
        <p14:creationId xmlns:p14="http://schemas.microsoft.com/office/powerpoint/2010/main" val="4226168278"/>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E7D468D-21C9-49EF-8A5E-CA70DFE7EDBB}"/>
              </a:ext>
            </a:extLst>
          </p:cNvPr>
          <p:cNvSpPr txBox="1"/>
          <p:nvPr/>
        </p:nvSpPr>
        <p:spPr>
          <a:xfrm>
            <a:off x="5081286" y="993436"/>
            <a:ext cx="6944810"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lt-LT" sz="2400" b="0" i="0" u="none" strike="noStrike" cap="none" spc="0" normalizeH="0" baseline="0" dirty="0">
                <a:ln>
                  <a:noFill/>
                </a:ln>
                <a:solidFill>
                  <a:srgbClr val="000000"/>
                </a:solidFill>
                <a:effectLst/>
                <a:uFillTx/>
                <a:latin typeface="Times New Roman" panose="02020603050405020304" pitchFamily="18" charset="0"/>
                <a:cs typeface="Times New Roman" panose="02020603050405020304" pitchFamily="18" charset="0"/>
                <a:sym typeface="Calibri"/>
              </a:rPr>
              <a:t>Ekonomiai skaičiavimai</a:t>
            </a:r>
          </a:p>
        </p:txBody>
      </p:sp>
      <p:pic>
        <p:nvPicPr>
          <p:cNvPr id="5" name="Picture 4">
            <a:extLst>
              <a:ext uri="{FF2B5EF4-FFF2-40B4-BE49-F238E27FC236}">
                <a16:creationId xmlns:a16="http://schemas.microsoft.com/office/drawing/2014/main" id="{1F9BC1FA-3A6A-4920-854E-4D00F3266764}"/>
              </a:ext>
            </a:extLst>
          </p:cNvPr>
          <p:cNvPicPr>
            <a:picLocks noChangeAspect="1"/>
          </p:cNvPicPr>
          <p:nvPr/>
        </p:nvPicPr>
        <p:blipFill>
          <a:blip r:embed="rId2"/>
          <a:stretch>
            <a:fillRect/>
          </a:stretch>
        </p:blipFill>
        <p:spPr>
          <a:xfrm>
            <a:off x="6975357" y="2257864"/>
            <a:ext cx="5050739" cy="4095982"/>
          </a:xfrm>
          <a:prstGeom prst="rect">
            <a:avLst/>
          </a:prstGeom>
        </p:spPr>
      </p:pic>
      <p:pic>
        <p:nvPicPr>
          <p:cNvPr id="2050" name="Picture 2" descr="How Much Weight Can A High Payload Drone Carry?">
            <a:extLst>
              <a:ext uri="{FF2B5EF4-FFF2-40B4-BE49-F238E27FC236}">
                <a16:creationId xmlns:a16="http://schemas.microsoft.com/office/drawing/2014/main" id="{52702736-676E-43D3-8857-F8B4E1F1F69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144" y="2476982"/>
            <a:ext cx="6984669" cy="30248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2122332"/>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2398816" y="828442"/>
            <a:ext cx="9793184" cy="579967"/>
          </a:xfrm>
          <a:prstGeom prst="rect">
            <a:avLst/>
          </a:prstGeom>
        </p:spPr>
        <p:txBody>
          <a:bodyPr wrap="square">
            <a:spAutoFit/>
          </a:bodyPr>
          <a:lstStyle/>
          <a:p>
            <a:pPr algn="ctr">
              <a:lnSpc>
                <a:spcPct val="150000"/>
              </a:lnSpc>
            </a:pPr>
            <a:r>
              <a:rPr lang="lt-LT" dirty="0">
                <a:latin typeface="Times New Roman" panose="02020603050405020304" pitchFamily="18" charset="0"/>
                <a:cs typeface="Times New Roman" panose="02020603050405020304" pitchFamily="18" charset="0"/>
              </a:rPr>
              <a:t>Išvados</a:t>
            </a:r>
          </a:p>
        </p:txBody>
      </p:sp>
      <p:sp>
        <p:nvSpPr>
          <p:cNvPr id="3" name="Stačiakampis 1"/>
          <p:cNvSpPr/>
          <p:nvPr/>
        </p:nvSpPr>
        <p:spPr>
          <a:xfrm>
            <a:off x="1003465" y="2202873"/>
            <a:ext cx="10503725" cy="1998111"/>
          </a:xfrm>
          <a:prstGeom prst="rect">
            <a:avLst/>
          </a:prstGeom>
        </p:spPr>
        <p:txBody>
          <a:bodyPr wrap="square">
            <a:spAutoFit/>
          </a:bodyPr>
          <a:lstStyle/>
          <a:p>
            <a:pPr marL="342900" lvl="0" indent="-342900">
              <a:lnSpc>
                <a:spcPct val="150000"/>
              </a:lnSpc>
              <a:buFont typeface="+mj-lt"/>
              <a:buAutoNum type="arabicPeriod"/>
              <a:tabLst>
                <a:tab pos="457200" algn="l"/>
              </a:tabLst>
            </a:pPr>
            <a:r>
              <a:rPr lang="lt-LT" sz="1800" dirty="0">
                <a:solidFill>
                  <a:srgbClr val="000000"/>
                </a:solidFill>
                <a:effectLst/>
                <a:latin typeface="Times New Roman" panose="02020603050405020304" pitchFamily="18" charset="0"/>
                <a:ea typeface="Times New Roman" panose="02020603050405020304" pitchFamily="18" charset="0"/>
              </a:rPr>
              <a:t>Buvo susirasti termovizinių dronų pavyzdžiai ir visi išanalizuoti, kaip jie veikia, kuo skiriasi, panašūs.</a:t>
            </a:r>
          </a:p>
          <a:p>
            <a:pPr marL="342900" lvl="0" indent="-342900">
              <a:lnSpc>
                <a:spcPct val="150000"/>
              </a:lnSpc>
              <a:buFont typeface="+mj-lt"/>
              <a:buAutoNum type="arabicPeriod"/>
              <a:tabLst>
                <a:tab pos="457200" algn="l"/>
              </a:tabLst>
            </a:pPr>
            <a:r>
              <a:rPr lang="lt-LT" sz="1800" dirty="0">
                <a:solidFill>
                  <a:srgbClr val="000000"/>
                </a:solidFill>
                <a:effectLst/>
                <a:latin typeface="Times New Roman" panose="02020603050405020304" pitchFamily="18" charset="0"/>
                <a:ea typeface="Times New Roman" panose="02020603050405020304" pitchFamily="18" charset="0"/>
              </a:rPr>
              <a:t>Įgauta patirtis iš ekspertų apie dronų detales ir jų konstravimą.</a:t>
            </a:r>
          </a:p>
          <a:p>
            <a:pPr marL="342900" lvl="0" indent="-342900">
              <a:lnSpc>
                <a:spcPct val="150000"/>
              </a:lnSpc>
              <a:buFont typeface="+mj-lt"/>
              <a:buAutoNum type="arabicPeriod"/>
              <a:tabLst>
                <a:tab pos="457200" algn="l"/>
              </a:tabLst>
            </a:pPr>
            <a:r>
              <a:rPr lang="lt-LT" sz="1800" dirty="0">
                <a:solidFill>
                  <a:srgbClr val="000000"/>
                </a:solidFill>
                <a:effectLst/>
                <a:latin typeface="Times New Roman" panose="02020603050405020304" pitchFamily="18" charset="0"/>
                <a:ea typeface="Times New Roman" panose="02020603050405020304" pitchFamily="18" charset="0"/>
              </a:rPr>
              <a:t>Atlikti finansiniai skaičiavimai</a:t>
            </a:r>
          </a:p>
          <a:p>
            <a:pPr marL="342900" lvl="0" indent="-342900">
              <a:lnSpc>
                <a:spcPct val="150000"/>
              </a:lnSpc>
              <a:buFont typeface="+mj-lt"/>
              <a:buAutoNum type="arabicPeriod"/>
              <a:tabLst>
                <a:tab pos="457200" algn="l"/>
              </a:tabLst>
            </a:pPr>
            <a:r>
              <a:rPr lang="lt-LT" sz="1800" dirty="0">
                <a:solidFill>
                  <a:srgbClr val="000000"/>
                </a:solidFill>
                <a:effectLst/>
                <a:latin typeface="Times New Roman" panose="02020603050405020304" pitchFamily="18" charset="0"/>
                <a:ea typeface="Times New Roman" panose="02020603050405020304" pitchFamily="18" charset="0"/>
              </a:rPr>
              <a:t>Palyginti mano ir agro dronai</a:t>
            </a:r>
          </a:p>
          <a:p>
            <a:pPr>
              <a:lnSpc>
                <a:spcPct val="150000"/>
              </a:lnSpc>
            </a:pPr>
            <a:r>
              <a:rPr lang="lt-LT" sz="12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462681939"/>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2917371" y="2182229"/>
            <a:ext cx="6096000" cy="579967"/>
          </a:xfrm>
          <a:prstGeom prst="rect">
            <a:avLst/>
          </a:prstGeom>
        </p:spPr>
        <p:txBody>
          <a:bodyPr>
            <a:spAutoFit/>
          </a:bodyPr>
          <a:lstStyle/>
          <a:p>
            <a:pPr algn="ctr">
              <a:lnSpc>
                <a:spcPct val="150000"/>
              </a:lnSpc>
            </a:pPr>
            <a:r>
              <a:rPr lang="lt-LT" dirty="0">
                <a:latin typeface="Times New Roman" panose="02020603050405020304" pitchFamily="18" charset="0"/>
                <a:cs typeface="Times New Roman" panose="02020603050405020304" pitchFamily="18" charset="0"/>
              </a:rPr>
              <a:t>Inžinerijos </a:t>
            </a:r>
            <a:r>
              <a:rPr lang="en-US" dirty="0" err="1">
                <a:latin typeface="Times New Roman" panose="02020603050405020304" pitchFamily="18" charset="0"/>
                <a:cs typeface="Times New Roman" panose="02020603050405020304" pitchFamily="18" charset="0"/>
              </a:rPr>
              <a:t>tiriamasis</a:t>
            </a:r>
            <a:r>
              <a:rPr lang="lt-LT" dirty="0">
                <a:latin typeface="Times New Roman" panose="02020603050405020304" pitchFamily="18" charset="0"/>
                <a:cs typeface="Times New Roman" panose="02020603050405020304" pitchFamily="18" charset="0"/>
              </a:rPr>
              <a:t> darbas</a:t>
            </a:r>
          </a:p>
        </p:txBody>
      </p:sp>
      <p:sp>
        <p:nvSpPr>
          <p:cNvPr id="3" name="Stačiakampis 1"/>
          <p:cNvSpPr/>
          <p:nvPr/>
        </p:nvSpPr>
        <p:spPr>
          <a:xfrm>
            <a:off x="8752113" y="5451902"/>
            <a:ext cx="3133107" cy="613117"/>
          </a:xfrm>
          <a:prstGeom prst="rect">
            <a:avLst/>
          </a:prstGeom>
        </p:spPr>
        <p:txBody>
          <a:bodyPr wrap="square">
            <a:spAutoFit/>
          </a:bodyPr>
          <a:lstStyle/>
          <a:p>
            <a:pPr>
              <a:lnSpc>
                <a:spcPct val="150000"/>
              </a:lnSpc>
            </a:pPr>
            <a:r>
              <a:rPr lang="lt-LT" sz="1200" dirty="0">
                <a:latin typeface="Times New Roman" panose="02020603050405020304" pitchFamily="18" charset="0"/>
                <a:cs typeface="Times New Roman" panose="02020603050405020304" pitchFamily="18" charset="0"/>
              </a:rPr>
              <a:t>Darbo autorius: </a:t>
            </a:r>
          </a:p>
          <a:p>
            <a:pPr>
              <a:lnSpc>
                <a:spcPct val="150000"/>
              </a:lnSpc>
            </a:pPr>
            <a:r>
              <a:rPr lang="en-US" sz="1200" b="1" dirty="0">
                <a:latin typeface="Times New Roman" panose="02020603050405020304" pitchFamily="18" charset="0"/>
                <a:cs typeface="Times New Roman" panose="02020603050405020304" pitchFamily="18" charset="0"/>
              </a:rPr>
              <a:t>Greta </a:t>
            </a:r>
            <a:r>
              <a:rPr lang="en-US" sz="1200" b="1" dirty="0" err="1">
                <a:latin typeface="Times New Roman" panose="02020603050405020304" pitchFamily="18" charset="0"/>
                <a:cs typeface="Times New Roman" panose="02020603050405020304" pitchFamily="18" charset="0"/>
              </a:rPr>
              <a:t>Gedvilait</a:t>
            </a:r>
            <a:r>
              <a:rPr lang="lt-LT" sz="1200" b="1" dirty="0">
                <a:latin typeface="Times New Roman" panose="02020603050405020304" pitchFamily="18" charset="0"/>
                <a:cs typeface="Times New Roman" panose="02020603050405020304" pitchFamily="18" charset="0"/>
              </a:rPr>
              <a:t>ė IIb klasė</a:t>
            </a:r>
          </a:p>
        </p:txBody>
      </p:sp>
      <p:sp>
        <p:nvSpPr>
          <p:cNvPr id="4" name="Stačiakampis 1"/>
          <p:cNvSpPr/>
          <p:nvPr/>
        </p:nvSpPr>
        <p:spPr>
          <a:xfrm>
            <a:off x="615538" y="6039114"/>
            <a:ext cx="1824842" cy="336118"/>
          </a:xfrm>
          <a:prstGeom prst="rect">
            <a:avLst/>
          </a:prstGeom>
        </p:spPr>
        <p:txBody>
          <a:bodyPr wrap="square">
            <a:spAutoFit/>
          </a:bodyPr>
          <a:lstStyle/>
          <a:p>
            <a:pPr>
              <a:lnSpc>
                <a:spcPct val="150000"/>
              </a:lnSpc>
            </a:pPr>
            <a:r>
              <a:rPr lang="lt-LT" sz="1200" b="1" dirty="0">
                <a:latin typeface="Times New Roman" panose="02020603050405020304" pitchFamily="18" charset="0"/>
                <a:cs typeface="Times New Roman" panose="02020603050405020304" pitchFamily="18" charset="0"/>
              </a:rPr>
              <a:t>Kaunas.  2022.05.05</a:t>
            </a:r>
          </a:p>
        </p:txBody>
      </p:sp>
      <p:sp>
        <p:nvSpPr>
          <p:cNvPr id="6" name="Stačiakampis 1"/>
          <p:cNvSpPr/>
          <p:nvPr/>
        </p:nvSpPr>
        <p:spPr>
          <a:xfrm>
            <a:off x="2917371" y="2981834"/>
            <a:ext cx="6096000" cy="579967"/>
          </a:xfrm>
          <a:prstGeom prst="rect">
            <a:avLst/>
          </a:prstGeom>
        </p:spPr>
        <p:txBody>
          <a:bodyPr>
            <a:spAutoFit/>
          </a:bodyPr>
          <a:lstStyle/>
          <a:p>
            <a:pPr algn="ctr">
              <a:lnSpc>
                <a:spcPct val="150000"/>
              </a:lnSpc>
            </a:pPr>
            <a:r>
              <a:rPr lang="en-US" b="1" dirty="0" err="1">
                <a:latin typeface="Times New Roman" panose="02020603050405020304" pitchFamily="18" charset="0"/>
                <a:cs typeface="Times New Roman" panose="02020603050405020304" pitchFamily="18" charset="0"/>
              </a:rPr>
              <a:t>Termovizinis</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dronas</a:t>
            </a:r>
            <a:endParaRPr lang="lt-LT"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54759780"/>
      </p:ext>
    </p:extLst>
  </p:cSld>
  <p:clrMapOvr>
    <a:masterClrMapping/>
  </p:clrMapOvr>
  <p:transition spd="med"/>
</p:sld>
</file>

<file path=ppt/theme/theme1.xml><?xml version="1.0" encoding="utf-8"?>
<a:theme xmlns:a="http://schemas.openxmlformats.org/drawingml/2006/main" name="„Office“ tema">
  <a:themeElements>
    <a:clrScheme name="„Office“ tema">
      <a:dk1>
        <a:srgbClr val="000000"/>
      </a:dk1>
      <a:lt1>
        <a:srgbClr val="FFFFFF"/>
      </a:lt1>
      <a:dk2>
        <a:srgbClr val="A7A7A7"/>
      </a:dk2>
      <a:lt2>
        <a:srgbClr val="535353"/>
      </a:lt2>
      <a:accent1>
        <a:srgbClr val="5B9BD5"/>
      </a:accent1>
      <a:accent2>
        <a:srgbClr val="ED7D31"/>
      </a:accent2>
      <a:accent3>
        <a:srgbClr val="9BBB59"/>
      </a:accent3>
      <a:accent4>
        <a:srgbClr val="8064A2"/>
      </a:accent4>
      <a:accent5>
        <a:srgbClr val="4BACC6"/>
      </a:accent5>
      <a:accent6>
        <a:srgbClr val="F79646"/>
      </a:accent6>
      <a:hlink>
        <a:srgbClr val="0000FF"/>
      </a:hlink>
      <a:folHlink>
        <a:srgbClr val="FF00FF"/>
      </a:folHlink>
    </a:clrScheme>
    <a:fontScheme name="„Office“ tema">
      <a:majorFont>
        <a:latin typeface="Helvetica"/>
        <a:ea typeface="Helvetica"/>
        <a:cs typeface="Helvetica"/>
      </a:majorFont>
      <a:minorFont>
        <a:latin typeface="Calibri"/>
        <a:ea typeface="Calibri"/>
        <a:cs typeface="Calibri"/>
      </a:minorFont>
    </a:fontScheme>
    <a:fmtScheme name="„Office“ tem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ema">
  <a:themeElements>
    <a:clrScheme name="„Office“ tema">
      <a:dk1>
        <a:srgbClr val="000000"/>
      </a:dk1>
      <a:lt1>
        <a:srgbClr val="FFFFFF"/>
      </a:lt1>
      <a:dk2>
        <a:srgbClr val="A7A7A7"/>
      </a:dk2>
      <a:lt2>
        <a:srgbClr val="535353"/>
      </a:lt2>
      <a:accent1>
        <a:srgbClr val="5B9BD5"/>
      </a:accent1>
      <a:accent2>
        <a:srgbClr val="ED7D31"/>
      </a:accent2>
      <a:accent3>
        <a:srgbClr val="9BBB59"/>
      </a:accent3>
      <a:accent4>
        <a:srgbClr val="8064A2"/>
      </a:accent4>
      <a:accent5>
        <a:srgbClr val="4BACC6"/>
      </a:accent5>
      <a:accent6>
        <a:srgbClr val="F79646"/>
      </a:accent6>
      <a:hlink>
        <a:srgbClr val="0000FF"/>
      </a:hlink>
      <a:folHlink>
        <a:srgbClr val="FF00FF"/>
      </a:folHlink>
    </a:clrScheme>
    <a:fontScheme name="„Office“ tema">
      <a:majorFont>
        <a:latin typeface="Helvetica"/>
        <a:ea typeface="Helvetica"/>
        <a:cs typeface="Helvetica"/>
      </a:majorFont>
      <a:minorFont>
        <a:latin typeface="Calibri"/>
        <a:ea typeface="Calibri"/>
        <a:cs typeface="Calibri"/>
      </a:minorFont>
    </a:fontScheme>
    <a:fmtScheme name="„Office“ tem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140</TotalTime>
  <Words>428</Words>
  <Application>Microsoft Office PowerPoint</Application>
  <PresentationFormat>Plačiaekranė</PresentationFormat>
  <Paragraphs>70</Paragraphs>
  <Slides>16</Slides>
  <Notes>0</Notes>
  <HiddenSlides>0</HiddenSlides>
  <MMClips>0</MMClips>
  <ScaleCrop>false</ScaleCrop>
  <HeadingPairs>
    <vt:vector size="6" baseType="variant">
      <vt:variant>
        <vt:lpstr>Naudojami šriftai</vt:lpstr>
      </vt:variant>
      <vt:variant>
        <vt:i4>5</vt:i4>
      </vt:variant>
      <vt:variant>
        <vt:lpstr>Tema</vt:lpstr>
      </vt:variant>
      <vt:variant>
        <vt:i4>1</vt:i4>
      </vt:variant>
      <vt:variant>
        <vt:lpstr>Skaidrių pavadinimai</vt:lpstr>
      </vt:variant>
      <vt:variant>
        <vt:i4>16</vt:i4>
      </vt:variant>
    </vt:vector>
  </HeadingPairs>
  <TitlesOfParts>
    <vt:vector size="22" baseType="lpstr">
      <vt:lpstr>Arial</vt:lpstr>
      <vt:lpstr>Calibri</vt:lpstr>
      <vt:lpstr>Calibri Light</vt:lpstr>
      <vt:lpstr>Symbol</vt:lpstr>
      <vt:lpstr>Times New Roman</vt:lpstr>
      <vt:lpstr>„Office“ tema</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pateiktis</dc:title>
  <dc:creator>User</dc:creator>
  <cp:lastModifiedBy>KTUIL</cp:lastModifiedBy>
  <cp:revision>51</cp:revision>
  <dcterms:modified xsi:type="dcterms:W3CDTF">2022-05-01T15:22:37Z</dcterms:modified>
</cp:coreProperties>
</file>