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76" r:id="rId11"/>
    <p:sldId id="265" r:id="rId12"/>
    <p:sldId id="266" r:id="rId13"/>
    <p:sldId id="267" r:id="rId14"/>
    <p:sldId id="268" r:id="rId15"/>
    <p:sldId id="269" r:id="rId16"/>
    <p:sldId id="270" r:id="rId17"/>
    <p:sldId id="271" r:id="rId18"/>
    <p:sldId id="272" r:id="rId19"/>
    <p:sldId id="273" r:id="rId20"/>
    <p:sldId id="274" r:id="rId21"/>
    <p:sldId id="275" r:id="rId22"/>
  </p:sldIdLst>
  <p:sldSz cx="12192000" cy="6858000"/>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979" autoAdjust="0"/>
    <p:restoredTop sz="94660"/>
  </p:normalViewPr>
  <p:slideViewPr>
    <p:cSldViewPr snapToGrid="0">
      <p:cViewPr>
        <p:scale>
          <a:sx n="66" d="100"/>
          <a:sy n="66" d="100"/>
        </p:scale>
        <p:origin x="1560" y="4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bg>
      <p:bgRef idx="1003">
        <a:schemeClr val="bg2"/>
      </p:bgRef>
    </p:bg>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3962399" y="1964267"/>
            <a:ext cx="7197726" cy="2421464"/>
          </a:xfrm>
        </p:spPr>
        <p:txBody>
          <a:bodyPr anchor="b">
            <a:normAutofit/>
          </a:bodyPr>
          <a:lstStyle>
            <a:lvl1pPr algn="r">
              <a:defRPr sz="4800">
                <a:effectLst/>
              </a:defRPr>
            </a:lvl1pPr>
          </a:lstStyle>
          <a:p>
            <a:r>
              <a:rPr lang="lt-LT"/>
              <a:t>Spustelėję redaguokite stilių</a:t>
            </a:r>
            <a:endParaRPr lang="en-US" dirty="0"/>
          </a:p>
        </p:txBody>
      </p:sp>
      <p:sp>
        <p:nvSpPr>
          <p:cNvPr id="3" name="Subtitle 2"/>
          <p:cNvSpPr>
            <a:spLocks noGrp="1"/>
          </p:cNvSpPr>
          <p:nvPr>
            <p:ph type="subTitle" idx="1"/>
          </p:nvPr>
        </p:nvSpPr>
        <p:spPr>
          <a:xfrm>
            <a:off x="3962399" y="4385732"/>
            <a:ext cx="7197726"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lt-LT"/>
              <a:t>Spustelėkite norėdami redaguoti šablono paantraštės stilių</a:t>
            </a:r>
            <a:endParaRPr lang="en-US" dirty="0"/>
          </a:p>
        </p:txBody>
      </p:sp>
      <p:sp>
        <p:nvSpPr>
          <p:cNvPr id="4" name="Date Placeholder 3"/>
          <p:cNvSpPr>
            <a:spLocks noGrp="1"/>
          </p:cNvSpPr>
          <p:nvPr>
            <p:ph type="dt" sz="half" idx="10"/>
          </p:nvPr>
        </p:nvSpPr>
        <p:spPr>
          <a:xfrm>
            <a:off x="8932558" y="5870575"/>
            <a:ext cx="1600200" cy="377825"/>
          </a:xfrm>
        </p:spPr>
        <p:txBody>
          <a:bodyPr/>
          <a:lstStyle/>
          <a:p>
            <a:fld id="{DFAE8394-C8D4-440D-8C9F-74CD80C42F80}" type="datetimeFigureOut">
              <a:rPr lang="lt-LT" smtClean="0"/>
              <a:t>2022-04-29</a:t>
            </a:fld>
            <a:endParaRPr lang="lt-LT"/>
          </a:p>
        </p:txBody>
      </p:sp>
      <p:sp>
        <p:nvSpPr>
          <p:cNvPr id="5" name="Footer Placeholder 4"/>
          <p:cNvSpPr>
            <a:spLocks noGrp="1"/>
          </p:cNvSpPr>
          <p:nvPr>
            <p:ph type="ftr" sz="quarter" idx="11"/>
          </p:nvPr>
        </p:nvSpPr>
        <p:spPr>
          <a:xfrm>
            <a:off x="3962399" y="5870575"/>
            <a:ext cx="4893958" cy="377825"/>
          </a:xfrm>
        </p:spPr>
        <p:txBody>
          <a:bodyPr/>
          <a:lstStyle/>
          <a:p>
            <a:endParaRPr lang="lt-LT"/>
          </a:p>
        </p:txBody>
      </p:sp>
      <p:sp>
        <p:nvSpPr>
          <p:cNvPr id="6" name="Slide Number Placeholder 5"/>
          <p:cNvSpPr>
            <a:spLocks noGrp="1"/>
          </p:cNvSpPr>
          <p:nvPr>
            <p:ph type="sldNum" sz="quarter" idx="12"/>
          </p:nvPr>
        </p:nvSpPr>
        <p:spPr>
          <a:xfrm>
            <a:off x="10608958" y="5870575"/>
            <a:ext cx="551167" cy="377825"/>
          </a:xfrm>
        </p:spPr>
        <p:txBody>
          <a:bodyPr/>
          <a:lstStyle/>
          <a:p>
            <a:fld id="{DFDEACBE-4CD2-44B4-9707-83CDA4CF505A}" type="slidenum">
              <a:rPr lang="lt-LT" smtClean="0"/>
              <a:t>‹#›</a:t>
            </a:fld>
            <a:endParaRPr lang="lt-LT"/>
          </a:p>
        </p:txBody>
      </p:sp>
    </p:spTree>
    <p:extLst>
      <p:ext uri="{BB962C8B-B14F-4D97-AF65-F5344CB8AC3E}">
        <p14:creationId xmlns:p14="http://schemas.microsoft.com/office/powerpoint/2010/main" val="417356068"/>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lt-LT"/>
              <a:t>Spustelėję redaguokite stilių</a:t>
            </a:r>
            <a:endParaRPr lang="en-US" dirty="0"/>
          </a:p>
        </p:txBody>
      </p:sp>
      <p:sp>
        <p:nvSpPr>
          <p:cNvPr id="3" name="Content Placeholder 2"/>
          <p:cNvSpPr>
            <a:spLocks noGrp="1"/>
          </p:cNvSpPr>
          <p:nvPr>
            <p:ph idx="1"/>
          </p:nvPr>
        </p:nvSpPr>
        <p:spPr/>
        <p:txBody>
          <a:bodyPr anchor="ct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10"/>
          </p:nvPr>
        </p:nvSpPr>
        <p:spPr/>
        <p:txBody>
          <a:bodyPr/>
          <a:lstStyle/>
          <a:p>
            <a:fld id="{DFAE8394-C8D4-440D-8C9F-74CD80C42F80}" type="datetimeFigureOut">
              <a:rPr lang="lt-LT" smtClean="0"/>
              <a:t>2022-04-29</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DFDEACBE-4CD2-44B4-9707-83CDA4CF505A}" type="slidenum">
              <a:rPr lang="lt-LT" smtClean="0"/>
              <a:t>‹#›</a:t>
            </a:fld>
            <a:endParaRPr lang="lt-LT"/>
          </a:p>
        </p:txBody>
      </p:sp>
    </p:spTree>
    <p:extLst>
      <p:ext uri="{BB962C8B-B14F-4D97-AF65-F5344CB8AC3E}">
        <p14:creationId xmlns:p14="http://schemas.microsoft.com/office/powerpoint/2010/main" val="14269686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3308581"/>
            <a:ext cx="10131427" cy="1468800"/>
          </a:xfrm>
        </p:spPr>
        <p:txBody>
          <a:bodyPr anchor="b"/>
          <a:lstStyle>
            <a:lvl1pPr algn="l">
              <a:defRPr sz="4000" b="0" cap="all"/>
            </a:lvl1pPr>
          </a:lstStyle>
          <a:p>
            <a:r>
              <a:rPr lang="lt-LT"/>
              <a:t>Spustelėję redaguokite stilių</a:t>
            </a:r>
            <a:endParaRPr lang="en-US" dirty="0"/>
          </a:p>
        </p:txBody>
      </p:sp>
      <p:sp>
        <p:nvSpPr>
          <p:cNvPr id="3" name="Text Placeholder 2"/>
          <p:cNvSpPr>
            <a:spLocks noGrp="1"/>
          </p:cNvSpPr>
          <p:nvPr>
            <p:ph type="body" idx="1"/>
          </p:nvPr>
        </p:nvSpPr>
        <p:spPr>
          <a:xfrm>
            <a:off x="685799" y="4777381"/>
            <a:ext cx="10131428" cy="860400"/>
          </a:xfrm>
        </p:spPr>
        <p:txBody>
          <a:bodyPr anchor="t">
            <a:normAutofit/>
          </a:bodyPr>
          <a:lstStyle>
            <a:lvl1pPr marL="0" indent="0" algn="l">
              <a:buNone/>
              <a:defRPr sz="20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a:t>Spustelėkite, kad galėtumėte redaguoti šablono teksto stilius</a:t>
            </a:r>
          </a:p>
        </p:txBody>
      </p:sp>
      <p:sp>
        <p:nvSpPr>
          <p:cNvPr id="4" name="Date Placeholder 3"/>
          <p:cNvSpPr>
            <a:spLocks noGrp="1"/>
          </p:cNvSpPr>
          <p:nvPr>
            <p:ph type="dt" sz="half" idx="10"/>
          </p:nvPr>
        </p:nvSpPr>
        <p:spPr/>
        <p:txBody>
          <a:bodyPr/>
          <a:lstStyle/>
          <a:p>
            <a:fld id="{DFAE8394-C8D4-440D-8C9F-74CD80C42F80}" type="datetimeFigureOut">
              <a:rPr lang="lt-LT" smtClean="0"/>
              <a:t>2022-04-29</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DFDEACBE-4CD2-44B4-9707-83CDA4CF505A}" type="slidenum">
              <a:rPr lang="lt-LT" smtClean="0"/>
              <a:t>‹#›</a:t>
            </a:fld>
            <a:endParaRPr lang="lt-LT"/>
          </a:p>
        </p:txBody>
      </p:sp>
    </p:spTree>
    <p:extLst>
      <p:ext uri="{BB962C8B-B14F-4D97-AF65-F5344CB8AC3E}">
        <p14:creationId xmlns:p14="http://schemas.microsoft.com/office/powerpoint/2010/main" val="4248841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lt-LT"/>
              <a:t>Spustelėję redaguokite stilių</a:t>
            </a:r>
            <a:endParaRPr lang="en-US" dirty="0"/>
          </a:p>
        </p:txBody>
      </p:sp>
      <p:sp>
        <p:nvSpPr>
          <p:cNvPr id="3" name="Content Placeholder 2"/>
          <p:cNvSpPr>
            <a:spLocks noGrp="1"/>
          </p:cNvSpPr>
          <p:nvPr>
            <p:ph sz="half" idx="1"/>
          </p:nvPr>
        </p:nvSpPr>
        <p:spPr>
          <a:xfrm>
            <a:off x="685802" y="2142067"/>
            <a:ext cx="4995334" cy="3649134"/>
          </a:xfrm>
        </p:spPr>
        <p:txBody>
          <a:bodyPr>
            <a:normAutofit/>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Content Placeholder 3"/>
          <p:cNvSpPr>
            <a:spLocks noGrp="1"/>
          </p:cNvSpPr>
          <p:nvPr>
            <p:ph sz="half" idx="2"/>
          </p:nvPr>
        </p:nvSpPr>
        <p:spPr>
          <a:xfrm>
            <a:off x="5821895" y="2142067"/>
            <a:ext cx="4995332" cy="3649133"/>
          </a:xfrm>
        </p:spPr>
        <p:txBody>
          <a:bodyPr>
            <a:normAutofit/>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5" name="Date Placeholder 4"/>
          <p:cNvSpPr>
            <a:spLocks noGrp="1"/>
          </p:cNvSpPr>
          <p:nvPr>
            <p:ph type="dt" sz="half" idx="10"/>
          </p:nvPr>
        </p:nvSpPr>
        <p:spPr/>
        <p:txBody>
          <a:bodyPr/>
          <a:lstStyle/>
          <a:p>
            <a:fld id="{DFAE8394-C8D4-440D-8C9F-74CD80C42F80}" type="datetimeFigureOut">
              <a:rPr lang="lt-LT" smtClean="0"/>
              <a:t>2022-04-29</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DFDEACBE-4CD2-44B4-9707-83CDA4CF505A}" type="slidenum">
              <a:rPr lang="lt-LT" smtClean="0"/>
              <a:t>‹#›</a:t>
            </a:fld>
            <a:endParaRPr lang="lt-LT"/>
          </a:p>
        </p:txBody>
      </p:sp>
    </p:spTree>
    <p:extLst>
      <p:ext uri="{BB962C8B-B14F-4D97-AF65-F5344CB8AC3E}">
        <p14:creationId xmlns:p14="http://schemas.microsoft.com/office/powerpoint/2010/main" val="30815560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lt-LT"/>
              <a:t>Spustelėję redaguokite stilių</a:t>
            </a:r>
            <a:endParaRPr lang="en-US" dirty="0"/>
          </a:p>
        </p:txBody>
      </p:sp>
      <p:sp>
        <p:nvSpPr>
          <p:cNvPr id="3" name="Text Placeholder 2"/>
          <p:cNvSpPr>
            <a:spLocks noGrp="1"/>
          </p:cNvSpPr>
          <p:nvPr>
            <p:ph type="body" idx="1"/>
          </p:nvPr>
        </p:nvSpPr>
        <p:spPr>
          <a:xfrm>
            <a:off x="973670" y="2218267"/>
            <a:ext cx="4709054"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Spustelėkite, kad galėtumėte redaguoti šablono teksto stilius</a:t>
            </a:r>
          </a:p>
        </p:txBody>
      </p:sp>
      <p:sp>
        <p:nvSpPr>
          <p:cNvPr id="4" name="Content Placeholder 3"/>
          <p:cNvSpPr>
            <a:spLocks noGrp="1"/>
          </p:cNvSpPr>
          <p:nvPr>
            <p:ph sz="half" idx="2"/>
          </p:nvPr>
        </p:nvSpPr>
        <p:spPr>
          <a:xfrm>
            <a:off x="685801" y="2870201"/>
            <a:ext cx="4996923" cy="2920998"/>
          </a:xfrm>
        </p:spPr>
        <p:txBody>
          <a:bodyPr anchor="t">
            <a:normAutofit/>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5" name="Text Placeholder 4"/>
          <p:cNvSpPr>
            <a:spLocks noGrp="1"/>
          </p:cNvSpPr>
          <p:nvPr>
            <p:ph type="body" sz="quarter" idx="3"/>
          </p:nvPr>
        </p:nvSpPr>
        <p:spPr>
          <a:xfrm>
            <a:off x="6096003" y="2226734"/>
            <a:ext cx="4722813"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Spustelėkite, kad galėtumėte redaguoti šablono teksto stilius</a:t>
            </a:r>
          </a:p>
        </p:txBody>
      </p:sp>
      <p:sp>
        <p:nvSpPr>
          <p:cNvPr id="6" name="Content Placeholder 5"/>
          <p:cNvSpPr>
            <a:spLocks noGrp="1"/>
          </p:cNvSpPr>
          <p:nvPr>
            <p:ph sz="quarter" idx="4"/>
          </p:nvPr>
        </p:nvSpPr>
        <p:spPr>
          <a:xfrm>
            <a:off x="5823483" y="2870201"/>
            <a:ext cx="4995334" cy="2920998"/>
          </a:xfrm>
        </p:spPr>
        <p:txBody>
          <a:bodyPr anchor="t">
            <a:normAutofit/>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7" name="Date Placeholder 6"/>
          <p:cNvSpPr>
            <a:spLocks noGrp="1"/>
          </p:cNvSpPr>
          <p:nvPr>
            <p:ph type="dt" sz="half" idx="10"/>
          </p:nvPr>
        </p:nvSpPr>
        <p:spPr/>
        <p:txBody>
          <a:bodyPr/>
          <a:lstStyle/>
          <a:p>
            <a:fld id="{DFAE8394-C8D4-440D-8C9F-74CD80C42F80}" type="datetimeFigureOut">
              <a:rPr lang="lt-LT" smtClean="0"/>
              <a:t>2022-04-29</a:t>
            </a:fld>
            <a:endParaRPr lang="lt-LT"/>
          </a:p>
        </p:txBody>
      </p:sp>
      <p:sp>
        <p:nvSpPr>
          <p:cNvPr id="8" name="Footer Placeholder 7"/>
          <p:cNvSpPr>
            <a:spLocks noGrp="1"/>
          </p:cNvSpPr>
          <p:nvPr>
            <p:ph type="ftr" sz="quarter" idx="11"/>
          </p:nvPr>
        </p:nvSpPr>
        <p:spPr/>
        <p:txBody>
          <a:bodyPr/>
          <a:lstStyle/>
          <a:p>
            <a:endParaRPr lang="lt-LT"/>
          </a:p>
        </p:txBody>
      </p:sp>
      <p:sp>
        <p:nvSpPr>
          <p:cNvPr id="9" name="Slide Number Placeholder 8"/>
          <p:cNvSpPr>
            <a:spLocks noGrp="1"/>
          </p:cNvSpPr>
          <p:nvPr>
            <p:ph type="sldNum" sz="quarter" idx="12"/>
          </p:nvPr>
        </p:nvSpPr>
        <p:spPr/>
        <p:txBody>
          <a:bodyPr/>
          <a:lstStyle/>
          <a:p>
            <a:fld id="{DFDEACBE-4CD2-44B4-9707-83CDA4CF505A}" type="slidenum">
              <a:rPr lang="lt-LT" smtClean="0"/>
              <a:t>‹#›</a:t>
            </a:fld>
            <a:endParaRPr lang="lt-LT"/>
          </a:p>
        </p:txBody>
      </p:sp>
    </p:spTree>
    <p:extLst>
      <p:ext uri="{BB962C8B-B14F-4D97-AF65-F5344CB8AC3E}">
        <p14:creationId xmlns:p14="http://schemas.microsoft.com/office/powerpoint/2010/main" val="4447663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lt-LT"/>
              <a:t>Spustelėję redaguokite stilių</a:t>
            </a:r>
            <a:endParaRPr lang="en-US" dirty="0"/>
          </a:p>
        </p:txBody>
      </p:sp>
      <p:sp>
        <p:nvSpPr>
          <p:cNvPr id="3" name="Date Placeholder 2"/>
          <p:cNvSpPr>
            <a:spLocks noGrp="1"/>
          </p:cNvSpPr>
          <p:nvPr>
            <p:ph type="dt" sz="half" idx="10"/>
          </p:nvPr>
        </p:nvSpPr>
        <p:spPr/>
        <p:txBody>
          <a:bodyPr/>
          <a:lstStyle/>
          <a:p>
            <a:fld id="{DFAE8394-C8D4-440D-8C9F-74CD80C42F80}" type="datetimeFigureOut">
              <a:rPr lang="lt-LT" smtClean="0"/>
              <a:t>2022-04-29</a:t>
            </a:fld>
            <a:endParaRPr lang="lt-LT"/>
          </a:p>
        </p:txBody>
      </p:sp>
      <p:sp>
        <p:nvSpPr>
          <p:cNvPr id="4" name="Footer Placeholder 3"/>
          <p:cNvSpPr>
            <a:spLocks noGrp="1"/>
          </p:cNvSpPr>
          <p:nvPr>
            <p:ph type="ftr" sz="quarter" idx="11"/>
          </p:nvPr>
        </p:nvSpPr>
        <p:spPr/>
        <p:txBody>
          <a:bodyPr/>
          <a:lstStyle/>
          <a:p>
            <a:endParaRPr lang="lt-LT"/>
          </a:p>
        </p:txBody>
      </p:sp>
      <p:sp>
        <p:nvSpPr>
          <p:cNvPr id="5" name="Slide Number Placeholder 4"/>
          <p:cNvSpPr>
            <a:spLocks noGrp="1"/>
          </p:cNvSpPr>
          <p:nvPr>
            <p:ph type="sldNum" sz="quarter" idx="12"/>
          </p:nvPr>
        </p:nvSpPr>
        <p:spPr/>
        <p:txBody>
          <a:bodyPr/>
          <a:lstStyle/>
          <a:p>
            <a:fld id="{DFDEACBE-4CD2-44B4-9707-83CDA4CF505A}" type="slidenum">
              <a:rPr lang="lt-LT" smtClean="0"/>
              <a:t>‹#›</a:t>
            </a:fld>
            <a:endParaRPr lang="lt-LT"/>
          </a:p>
        </p:txBody>
      </p:sp>
    </p:spTree>
    <p:extLst>
      <p:ext uri="{BB962C8B-B14F-4D97-AF65-F5344CB8AC3E}">
        <p14:creationId xmlns:p14="http://schemas.microsoft.com/office/powerpoint/2010/main" val="23937270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Date Placeholder 1"/>
          <p:cNvSpPr>
            <a:spLocks noGrp="1"/>
          </p:cNvSpPr>
          <p:nvPr>
            <p:ph type="dt" sz="half" idx="10"/>
          </p:nvPr>
        </p:nvSpPr>
        <p:spPr/>
        <p:txBody>
          <a:bodyPr/>
          <a:lstStyle/>
          <a:p>
            <a:fld id="{DFAE8394-C8D4-440D-8C9F-74CD80C42F80}" type="datetimeFigureOut">
              <a:rPr lang="lt-LT" smtClean="0"/>
              <a:t>2022-04-29</a:t>
            </a:fld>
            <a:endParaRPr lang="lt-LT"/>
          </a:p>
        </p:txBody>
      </p:sp>
      <p:sp>
        <p:nvSpPr>
          <p:cNvPr id="3" name="Footer Placeholder 2"/>
          <p:cNvSpPr>
            <a:spLocks noGrp="1"/>
          </p:cNvSpPr>
          <p:nvPr>
            <p:ph type="ftr" sz="quarter" idx="11"/>
          </p:nvPr>
        </p:nvSpPr>
        <p:spPr/>
        <p:txBody>
          <a:bodyPr/>
          <a:lstStyle/>
          <a:p>
            <a:endParaRPr lang="lt-LT"/>
          </a:p>
        </p:txBody>
      </p:sp>
      <p:sp>
        <p:nvSpPr>
          <p:cNvPr id="4" name="Slide Number Placeholder 3"/>
          <p:cNvSpPr>
            <a:spLocks noGrp="1"/>
          </p:cNvSpPr>
          <p:nvPr>
            <p:ph type="sldNum" sz="quarter" idx="12"/>
          </p:nvPr>
        </p:nvSpPr>
        <p:spPr/>
        <p:txBody>
          <a:bodyPr/>
          <a:lstStyle/>
          <a:p>
            <a:fld id="{DFDEACBE-4CD2-44B4-9707-83CDA4CF505A}" type="slidenum">
              <a:rPr lang="lt-LT" smtClean="0"/>
              <a:t>‹#›</a:t>
            </a:fld>
            <a:endParaRPr lang="lt-LT"/>
          </a:p>
        </p:txBody>
      </p:sp>
    </p:spTree>
    <p:extLst>
      <p:ext uri="{BB962C8B-B14F-4D97-AF65-F5344CB8AC3E}">
        <p14:creationId xmlns:p14="http://schemas.microsoft.com/office/powerpoint/2010/main" val="4518994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2074333"/>
            <a:ext cx="3680885" cy="1371600"/>
          </a:xfrm>
        </p:spPr>
        <p:txBody>
          <a:bodyPr anchor="b">
            <a:normAutofit/>
          </a:bodyPr>
          <a:lstStyle>
            <a:lvl1pPr algn="l">
              <a:defRPr sz="2400" b="0"/>
            </a:lvl1pPr>
          </a:lstStyle>
          <a:p>
            <a:r>
              <a:rPr lang="lt-LT"/>
              <a:t>Spustelėję redaguokite stilių</a:t>
            </a:r>
            <a:endParaRPr lang="en-US" dirty="0"/>
          </a:p>
        </p:txBody>
      </p:sp>
      <p:sp>
        <p:nvSpPr>
          <p:cNvPr id="3" name="Content Placeholder 2"/>
          <p:cNvSpPr>
            <a:spLocks noGrp="1"/>
          </p:cNvSpPr>
          <p:nvPr>
            <p:ph idx="1"/>
          </p:nvPr>
        </p:nvSpPr>
        <p:spPr>
          <a:xfrm>
            <a:off x="4648201" y="609601"/>
            <a:ext cx="6169026" cy="5181600"/>
          </a:xfrm>
        </p:spPr>
        <p:txBody>
          <a:bodyPr anchor="ctr">
            <a:normAutofit/>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Text Placeholder 3"/>
          <p:cNvSpPr>
            <a:spLocks noGrp="1"/>
          </p:cNvSpPr>
          <p:nvPr>
            <p:ph type="body" sz="half" idx="2"/>
          </p:nvPr>
        </p:nvSpPr>
        <p:spPr>
          <a:xfrm>
            <a:off x="685800" y="3445933"/>
            <a:ext cx="3680885"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a:t>Spustelėkite, kad galėtumėte redaguoti šablono teksto stilius</a:t>
            </a:r>
          </a:p>
        </p:txBody>
      </p:sp>
      <p:sp>
        <p:nvSpPr>
          <p:cNvPr id="5" name="Date Placeholder 4"/>
          <p:cNvSpPr>
            <a:spLocks noGrp="1"/>
          </p:cNvSpPr>
          <p:nvPr>
            <p:ph type="dt" sz="half" idx="10"/>
          </p:nvPr>
        </p:nvSpPr>
        <p:spPr/>
        <p:txBody>
          <a:bodyPr/>
          <a:lstStyle/>
          <a:p>
            <a:fld id="{DFAE8394-C8D4-440D-8C9F-74CD80C42F80}" type="datetimeFigureOut">
              <a:rPr lang="lt-LT" smtClean="0"/>
              <a:t>2022-04-29</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DFDEACBE-4CD2-44B4-9707-83CDA4CF505A}" type="slidenum">
              <a:rPr lang="lt-LT" smtClean="0"/>
              <a:t>‹#›</a:t>
            </a:fld>
            <a:endParaRPr lang="lt-LT"/>
          </a:p>
        </p:txBody>
      </p:sp>
    </p:spTree>
    <p:extLst>
      <p:ext uri="{BB962C8B-B14F-4D97-AF65-F5344CB8AC3E}">
        <p14:creationId xmlns:p14="http://schemas.microsoft.com/office/powerpoint/2010/main" val="1962616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1600200"/>
            <a:ext cx="6164653" cy="1371600"/>
          </a:xfrm>
        </p:spPr>
        <p:txBody>
          <a:bodyPr anchor="b">
            <a:normAutofit/>
          </a:bodyPr>
          <a:lstStyle>
            <a:lvl1pPr algn="l">
              <a:defRPr sz="2800" b="0"/>
            </a:lvl1pPr>
          </a:lstStyle>
          <a:p>
            <a:r>
              <a:rPr lang="lt-LT"/>
              <a:t>Spustelėję redaguokite stilių</a:t>
            </a:r>
            <a:endParaRPr lang="en-US" dirty="0"/>
          </a:p>
        </p:txBody>
      </p:sp>
      <p:sp>
        <p:nvSpPr>
          <p:cNvPr id="14" name="Picture Placeholder 2"/>
          <p:cNvSpPr>
            <a:spLocks noGrp="1" noChangeAspect="1"/>
          </p:cNvSpPr>
          <p:nvPr>
            <p:ph type="pic" idx="1"/>
          </p:nvPr>
        </p:nvSpPr>
        <p:spPr>
          <a:xfrm>
            <a:off x="7536253" y="914400"/>
            <a:ext cx="3280974"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lt-LT"/>
              <a:t>Spustelėkite piktogramą norėdami įtraukti paveikslėlį</a:t>
            </a:r>
            <a:endParaRPr lang="en-US" dirty="0"/>
          </a:p>
        </p:txBody>
      </p:sp>
      <p:sp>
        <p:nvSpPr>
          <p:cNvPr id="4" name="Text Placeholder 3"/>
          <p:cNvSpPr>
            <a:spLocks noGrp="1"/>
          </p:cNvSpPr>
          <p:nvPr>
            <p:ph type="body" sz="half" idx="2"/>
          </p:nvPr>
        </p:nvSpPr>
        <p:spPr>
          <a:xfrm>
            <a:off x="685800" y="2971800"/>
            <a:ext cx="6164653" cy="1828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a:t>Spustelėkite, kad galėtumėte redaguoti šablono teksto stilius</a:t>
            </a:r>
          </a:p>
        </p:txBody>
      </p:sp>
      <p:sp>
        <p:nvSpPr>
          <p:cNvPr id="5" name="Date Placeholder 4"/>
          <p:cNvSpPr>
            <a:spLocks noGrp="1"/>
          </p:cNvSpPr>
          <p:nvPr>
            <p:ph type="dt" sz="half" idx="10"/>
          </p:nvPr>
        </p:nvSpPr>
        <p:spPr/>
        <p:txBody>
          <a:bodyPr/>
          <a:lstStyle/>
          <a:p>
            <a:fld id="{DFAE8394-C8D4-440D-8C9F-74CD80C42F80}" type="datetimeFigureOut">
              <a:rPr lang="lt-LT" smtClean="0"/>
              <a:t>2022-04-29</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DFDEACBE-4CD2-44B4-9707-83CDA4CF505A}" type="slidenum">
              <a:rPr lang="lt-LT" smtClean="0"/>
              <a:t>‹#›</a:t>
            </a:fld>
            <a:endParaRPr lang="lt-LT"/>
          </a:p>
        </p:txBody>
      </p:sp>
    </p:spTree>
    <p:extLst>
      <p:ext uri="{BB962C8B-B14F-4D97-AF65-F5344CB8AC3E}">
        <p14:creationId xmlns:p14="http://schemas.microsoft.com/office/powerpoint/2010/main" val="17947844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nė nuotrauka su antrašte">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4732865"/>
            <a:ext cx="10131427" cy="566738"/>
          </a:xfrm>
        </p:spPr>
        <p:txBody>
          <a:bodyPr anchor="b">
            <a:normAutofit/>
          </a:bodyPr>
          <a:lstStyle>
            <a:lvl1pPr algn="l">
              <a:defRPr sz="2400" b="0"/>
            </a:lvl1pPr>
          </a:lstStyle>
          <a:p>
            <a:r>
              <a:rPr lang="lt-LT"/>
              <a:t>Spustelėję redaguokite stilių</a:t>
            </a:r>
            <a:endParaRPr lang="en-US" dirty="0"/>
          </a:p>
        </p:txBody>
      </p:sp>
      <p:sp>
        <p:nvSpPr>
          <p:cNvPr id="3" name="Picture Placeholder 2"/>
          <p:cNvSpPr>
            <a:spLocks noGrp="1" noChangeAspect="1"/>
          </p:cNvSpPr>
          <p:nvPr>
            <p:ph type="pic" idx="1"/>
          </p:nvPr>
        </p:nvSpPr>
        <p:spPr>
          <a:xfrm>
            <a:off x="1371600" y="932112"/>
            <a:ext cx="8759827"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lt-LT"/>
              <a:t>Spustelėkite piktogramą norėdami įtraukti paveikslėlį</a:t>
            </a:r>
            <a:endParaRPr lang="en-US" dirty="0"/>
          </a:p>
        </p:txBody>
      </p:sp>
      <p:sp>
        <p:nvSpPr>
          <p:cNvPr id="4" name="Text Placeholder 3"/>
          <p:cNvSpPr>
            <a:spLocks noGrp="1"/>
          </p:cNvSpPr>
          <p:nvPr>
            <p:ph type="body" sz="half" idx="2"/>
          </p:nvPr>
        </p:nvSpPr>
        <p:spPr>
          <a:xfrm>
            <a:off x="685800" y="5299603"/>
            <a:ext cx="10131427" cy="49371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a:t>Spustelėkite, kad galėtumėte redaguoti šablono teksto stilius</a:t>
            </a:r>
          </a:p>
        </p:txBody>
      </p:sp>
      <p:sp>
        <p:nvSpPr>
          <p:cNvPr id="5" name="Date Placeholder 4"/>
          <p:cNvSpPr>
            <a:spLocks noGrp="1"/>
          </p:cNvSpPr>
          <p:nvPr>
            <p:ph type="dt" sz="half" idx="10"/>
          </p:nvPr>
        </p:nvSpPr>
        <p:spPr/>
        <p:txBody>
          <a:bodyPr/>
          <a:lstStyle/>
          <a:p>
            <a:fld id="{DFAE8394-C8D4-440D-8C9F-74CD80C42F80}" type="datetimeFigureOut">
              <a:rPr lang="lt-LT" smtClean="0"/>
              <a:t>2022-04-29</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DFDEACBE-4CD2-44B4-9707-83CDA4CF505A}" type="slidenum">
              <a:rPr lang="lt-LT" smtClean="0"/>
              <a:t>‹#›</a:t>
            </a:fld>
            <a:endParaRPr lang="lt-LT"/>
          </a:p>
        </p:txBody>
      </p:sp>
    </p:spTree>
    <p:extLst>
      <p:ext uri="{BB962C8B-B14F-4D97-AF65-F5344CB8AC3E}">
        <p14:creationId xmlns:p14="http://schemas.microsoft.com/office/powerpoint/2010/main" val="10626094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Pavadinimas ir antraštė">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3124199"/>
          </a:xfrm>
        </p:spPr>
        <p:txBody>
          <a:bodyPr anchor="ctr">
            <a:normAutofit/>
          </a:bodyPr>
          <a:lstStyle>
            <a:lvl1pPr algn="l">
              <a:defRPr sz="3200" b="0" cap="none"/>
            </a:lvl1pPr>
          </a:lstStyle>
          <a:p>
            <a:r>
              <a:rPr lang="lt-LT"/>
              <a:t>Spustelėję redaguokite stilių</a:t>
            </a:r>
            <a:endParaRPr lang="en-US" dirty="0"/>
          </a:p>
        </p:txBody>
      </p:sp>
      <p:sp>
        <p:nvSpPr>
          <p:cNvPr id="3" name="Text Placeholder 2"/>
          <p:cNvSpPr>
            <a:spLocks noGrp="1"/>
          </p:cNvSpPr>
          <p:nvPr>
            <p:ph type="body" idx="1"/>
          </p:nvPr>
        </p:nvSpPr>
        <p:spPr>
          <a:xfrm>
            <a:off x="685800" y="4343400"/>
            <a:ext cx="10131428"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a:t>Spustelėkite, kad galėtumėte redaguoti šablono teksto stilius</a:t>
            </a:r>
          </a:p>
        </p:txBody>
      </p:sp>
      <p:sp>
        <p:nvSpPr>
          <p:cNvPr id="4" name="Date Placeholder 3"/>
          <p:cNvSpPr>
            <a:spLocks noGrp="1"/>
          </p:cNvSpPr>
          <p:nvPr>
            <p:ph type="dt" sz="half" idx="10"/>
          </p:nvPr>
        </p:nvSpPr>
        <p:spPr/>
        <p:txBody>
          <a:bodyPr/>
          <a:lstStyle/>
          <a:p>
            <a:fld id="{DFAE8394-C8D4-440D-8C9F-74CD80C42F80}" type="datetimeFigureOut">
              <a:rPr lang="lt-LT" smtClean="0"/>
              <a:t>2022-04-29</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DFDEACBE-4CD2-44B4-9707-83CDA4CF505A}" type="slidenum">
              <a:rPr lang="lt-LT" smtClean="0"/>
              <a:t>‹#›</a:t>
            </a:fld>
            <a:endParaRPr lang="lt-LT"/>
          </a:p>
        </p:txBody>
      </p:sp>
    </p:spTree>
    <p:extLst>
      <p:ext uri="{BB962C8B-B14F-4D97-AF65-F5344CB8AC3E}">
        <p14:creationId xmlns:p14="http://schemas.microsoft.com/office/powerpoint/2010/main" val="21673656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Pasiūlymas su antrašte">
    <p:spTree>
      <p:nvGrpSpPr>
        <p:cNvPr id="1" name=""/>
        <p:cNvGrpSpPr/>
        <p:nvPr/>
      </p:nvGrpSpPr>
      <p:grpSpPr>
        <a:xfrm>
          <a:off x="0" y="0"/>
          <a:ext cx="0" cy="0"/>
          <a:chOff x="0" y="0"/>
          <a:chExt cx="0" cy="0"/>
        </a:xfrm>
      </p:grpSpPr>
      <p:pic>
        <p:nvPicPr>
          <p:cNvPr id="16" name="Picture 1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5" name="TextBox 14"/>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1" name="TextBox 10"/>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lt-LT"/>
              <a:t>Spustelėję redaguokite stilių</a:t>
            </a:r>
            <a:endParaRPr lang="en-US" dirty="0"/>
          </a:p>
        </p:txBody>
      </p:sp>
      <p:sp>
        <p:nvSpPr>
          <p:cNvPr id="10" name="Text Placeholder 9"/>
          <p:cNvSpPr>
            <a:spLocks noGrp="1"/>
          </p:cNvSpPr>
          <p:nvPr>
            <p:ph type="body" sz="quarter" idx="13"/>
          </p:nvPr>
        </p:nvSpPr>
        <p:spPr>
          <a:xfrm>
            <a:off x="1097875" y="3352800"/>
            <a:ext cx="9339184"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lt-LT"/>
              <a:t>Spustelėkite, kad galėtumėte redaguoti šablono teksto stilius</a:t>
            </a:r>
          </a:p>
        </p:txBody>
      </p:sp>
      <p:sp>
        <p:nvSpPr>
          <p:cNvPr id="3" name="Text Placeholder 2"/>
          <p:cNvSpPr>
            <a:spLocks noGrp="1"/>
          </p:cNvSpPr>
          <p:nvPr>
            <p:ph type="body" idx="1"/>
          </p:nvPr>
        </p:nvSpPr>
        <p:spPr>
          <a:xfrm>
            <a:off x="687465" y="4343400"/>
            <a:ext cx="10152367"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a:t>Spustelėkite, kad galėtumėte redaguoti šablono teksto stilius</a:t>
            </a:r>
          </a:p>
        </p:txBody>
      </p:sp>
      <p:sp>
        <p:nvSpPr>
          <p:cNvPr id="4" name="Date Placeholder 3"/>
          <p:cNvSpPr>
            <a:spLocks noGrp="1"/>
          </p:cNvSpPr>
          <p:nvPr>
            <p:ph type="dt" sz="half" idx="10"/>
          </p:nvPr>
        </p:nvSpPr>
        <p:spPr/>
        <p:txBody>
          <a:bodyPr/>
          <a:lstStyle/>
          <a:p>
            <a:fld id="{DFAE8394-C8D4-440D-8C9F-74CD80C42F80}" type="datetimeFigureOut">
              <a:rPr lang="lt-LT" smtClean="0"/>
              <a:t>2022-04-29</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DFDEACBE-4CD2-44B4-9707-83CDA4CF505A}" type="slidenum">
              <a:rPr lang="lt-LT" smtClean="0"/>
              <a:t>‹#›</a:t>
            </a:fld>
            <a:endParaRPr lang="lt-LT"/>
          </a:p>
        </p:txBody>
      </p:sp>
    </p:spTree>
    <p:extLst>
      <p:ext uri="{BB962C8B-B14F-4D97-AF65-F5344CB8AC3E}">
        <p14:creationId xmlns:p14="http://schemas.microsoft.com/office/powerpoint/2010/main" val="15885134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Kortelės pavadinimas">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2" y="3308581"/>
            <a:ext cx="10131425" cy="1468800"/>
          </a:xfrm>
        </p:spPr>
        <p:txBody>
          <a:bodyPr anchor="b">
            <a:normAutofit/>
          </a:bodyPr>
          <a:lstStyle>
            <a:lvl1pPr algn="l">
              <a:defRPr sz="3200" b="0" cap="none"/>
            </a:lvl1pPr>
          </a:lstStyle>
          <a:p>
            <a:r>
              <a:rPr lang="lt-LT"/>
              <a:t>Spustelėję redaguokite stilių</a:t>
            </a:r>
            <a:endParaRPr lang="en-US" dirty="0"/>
          </a:p>
        </p:txBody>
      </p:sp>
      <p:sp>
        <p:nvSpPr>
          <p:cNvPr id="3" name="Text Placeholder 2"/>
          <p:cNvSpPr>
            <a:spLocks noGrp="1"/>
          </p:cNvSpPr>
          <p:nvPr>
            <p:ph type="body" idx="1"/>
          </p:nvPr>
        </p:nvSpPr>
        <p:spPr>
          <a:xfrm>
            <a:off x="685801" y="4777381"/>
            <a:ext cx="10131426"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a:t>Spustelėkite, kad galėtumėte redaguoti šablono teksto stilius</a:t>
            </a:r>
          </a:p>
        </p:txBody>
      </p:sp>
      <p:sp>
        <p:nvSpPr>
          <p:cNvPr id="4" name="Date Placeholder 3"/>
          <p:cNvSpPr>
            <a:spLocks noGrp="1"/>
          </p:cNvSpPr>
          <p:nvPr>
            <p:ph type="dt" sz="half" idx="10"/>
          </p:nvPr>
        </p:nvSpPr>
        <p:spPr/>
        <p:txBody>
          <a:bodyPr/>
          <a:lstStyle/>
          <a:p>
            <a:fld id="{DFAE8394-C8D4-440D-8C9F-74CD80C42F80}" type="datetimeFigureOut">
              <a:rPr lang="lt-LT" smtClean="0"/>
              <a:t>2022-04-29</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DFDEACBE-4CD2-44B4-9707-83CDA4CF505A}" type="slidenum">
              <a:rPr lang="lt-LT" smtClean="0"/>
              <a:t>‹#›</a:t>
            </a:fld>
            <a:endParaRPr lang="lt-LT"/>
          </a:p>
        </p:txBody>
      </p:sp>
    </p:spTree>
    <p:extLst>
      <p:ext uri="{BB962C8B-B14F-4D97-AF65-F5344CB8AC3E}">
        <p14:creationId xmlns:p14="http://schemas.microsoft.com/office/powerpoint/2010/main" val="15363267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Pasiūlymo pavadinimas kortelės">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lt-LT"/>
              <a:t>Spustelėję redaguokite stilių</a:t>
            </a:r>
            <a:endParaRPr lang="en-US" dirty="0"/>
          </a:p>
        </p:txBody>
      </p:sp>
      <p:sp>
        <p:nvSpPr>
          <p:cNvPr id="10" name="Text Placeholder 9"/>
          <p:cNvSpPr>
            <a:spLocks noGrp="1"/>
          </p:cNvSpPr>
          <p:nvPr>
            <p:ph type="body" sz="quarter" idx="13"/>
          </p:nvPr>
        </p:nvSpPr>
        <p:spPr>
          <a:xfrm>
            <a:off x="685800" y="3886200"/>
            <a:ext cx="10135436" cy="889000"/>
          </a:xfrm>
        </p:spPr>
        <p:txBody>
          <a:bodyPr vert="horz" lIns="91440" tIns="45720" rIns="91440" bIns="45720" rtlCol="0" anchor="b">
            <a:normAutofit/>
          </a:bodyPr>
          <a:lstStyle>
            <a:lvl1pPr>
              <a:buNone/>
              <a:defRPr lang="en-US" sz="2400" b="0" cap="none" dirty="0">
                <a:ln w="3175" cmpd="sng">
                  <a:noFill/>
                </a:ln>
                <a:solidFill>
                  <a:schemeClr val="tx1"/>
                </a:solidFill>
                <a:effectLst/>
              </a:defRPr>
            </a:lvl1pPr>
          </a:lstStyle>
          <a:p>
            <a:pPr marL="0" lvl="0">
              <a:spcBef>
                <a:spcPct val="0"/>
              </a:spcBef>
              <a:buNone/>
            </a:pPr>
            <a:r>
              <a:rPr lang="lt-LT"/>
              <a:t>Spustelėkite, kad galėtumėte redaguoti šablono teksto stilius</a:t>
            </a:r>
          </a:p>
        </p:txBody>
      </p:sp>
      <p:sp>
        <p:nvSpPr>
          <p:cNvPr id="3" name="Text Placeholder 2"/>
          <p:cNvSpPr>
            <a:spLocks noGrp="1"/>
          </p:cNvSpPr>
          <p:nvPr>
            <p:ph type="body" idx="1"/>
          </p:nvPr>
        </p:nvSpPr>
        <p:spPr>
          <a:xfrm>
            <a:off x="685799" y="4775200"/>
            <a:ext cx="10135436"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a:t>Spustelėkite, kad galėtumėte redaguoti šablono teksto stilius</a:t>
            </a:r>
          </a:p>
        </p:txBody>
      </p:sp>
      <p:sp>
        <p:nvSpPr>
          <p:cNvPr id="4" name="Date Placeholder 3"/>
          <p:cNvSpPr>
            <a:spLocks noGrp="1"/>
          </p:cNvSpPr>
          <p:nvPr>
            <p:ph type="dt" sz="half" idx="10"/>
          </p:nvPr>
        </p:nvSpPr>
        <p:spPr/>
        <p:txBody>
          <a:bodyPr/>
          <a:lstStyle/>
          <a:p>
            <a:fld id="{DFAE8394-C8D4-440D-8C9F-74CD80C42F80}" type="datetimeFigureOut">
              <a:rPr lang="lt-LT" smtClean="0"/>
              <a:t>2022-04-29</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DFDEACBE-4CD2-44B4-9707-83CDA4CF505A}" type="slidenum">
              <a:rPr lang="lt-LT" smtClean="0"/>
              <a:t>‹#›</a:t>
            </a:fld>
            <a:endParaRPr lang="lt-LT"/>
          </a:p>
        </p:txBody>
      </p:sp>
    </p:spTree>
    <p:extLst>
      <p:ext uri="{BB962C8B-B14F-4D97-AF65-F5344CB8AC3E}">
        <p14:creationId xmlns:p14="http://schemas.microsoft.com/office/powerpoint/2010/main" val="16472507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arba False">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2743199"/>
          </a:xfrm>
        </p:spPr>
        <p:txBody>
          <a:bodyPr vert="horz" lIns="91440" tIns="45720" rIns="91440" bIns="45720" rtlCol="0" anchor="ctr">
            <a:normAutofit/>
          </a:bodyPr>
          <a:lstStyle>
            <a:lvl1pPr>
              <a:defRPr lang="en-US" b="0" dirty="0"/>
            </a:lvl1pPr>
          </a:lstStyle>
          <a:p>
            <a:pPr marL="0" lvl="0"/>
            <a:r>
              <a:rPr lang="lt-LT"/>
              <a:t>Spustelėję redaguokite stilių</a:t>
            </a:r>
            <a:endParaRPr lang="en-US" dirty="0"/>
          </a:p>
        </p:txBody>
      </p:sp>
      <p:sp>
        <p:nvSpPr>
          <p:cNvPr id="10" name="Text Placeholder 9"/>
          <p:cNvSpPr>
            <a:spLocks noGrp="1"/>
          </p:cNvSpPr>
          <p:nvPr>
            <p:ph type="body" sz="quarter" idx="13"/>
          </p:nvPr>
        </p:nvSpPr>
        <p:spPr>
          <a:xfrm>
            <a:off x="685801" y="3505200"/>
            <a:ext cx="10131428"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lt-LT"/>
              <a:t>Spustelėkite, kad galėtumėte redaguoti šablono teksto stilius</a:t>
            </a:r>
          </a:p>
        </p:txBody>
      </p:sp>
      <p:sp>
        <p:nvSpPr>
          <p:cNvPr id="3" name="Text Placeholder 2"/>
          <p:cNvSpPr>
            <a:spLocks noGrp="1"/>
          </p:cNvSpPr>
          <p:nvPr>
            <p:ph type="body" idx="1"/>
          </p:nvPr>
        </p:nvSpPr>
        <p:spPr>
          <a:xfrm>
            <a:off x="685800" y="4343400"/>
            <a:ext cx="10131428"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a:t>Spustelėkite, kad galėtumėte redaguoti šablono teksto stilius</a:t>
            </a:r>
          </a:p>
        </p:txBody>
      </p:sp>
      <p:sp>
        <p:nvSpPr>
          <p:cNvPr id="4" name="Date Placeholder 3"/>
          <p:cNvSpPr>
            <a:spLocks noGrp="1"/>
          </p:cNvSpPr>
          <p:nvPr>
            <p:ph type="dt" sz="half" idx="10"/>
          </p:nvPr>
        </p:nvSpPr>
        <p:spPr/>
        <p:txBody>
          <a:bodyPr/>
          <a:lstStyle/>
          <a:p>
            <a:fld id="{DFAE8394-C8D4-440D-8C9F-74CD80C42F80}" type="datetimeFigureOut">
              <a:rPr lang="lt-LT" smtClean="0"/>
              <a:t>2022-04-29</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DFDEACBE-4CD2-44B4-9707-83CDA4CF505A}" type="slidenum">
              <a:rPr lang="lt-LT" smtClean="0"/>
              <a:t>‹#›</a:t>
            </a:fld>
            <a:endParaRPr lang="lt-LT"/>
          </a:p>
        </p:txBody>
      </p:sp>
    </p:spTree>
    <p:extLst>
      <p:ext uri="{BB962C8B-B14F-4D97-AF65-F5344CB8AC3E}">
        <p14:creationId xmlns:p14="http://schemas.microsoft.com/office/powerpoint/2010/main" val="757958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3" name="Vertical Text Placeholder 2"/>
          <p:cNvSpPr>
            <a:spLocks noGrp="1"/>
          </p:cNvSpPr>
          <p:nvPr>
            <p:ph type="body" orient="vert" idx="1"/>
          </p:nvPr>
        </p:nvSpPr>
        <p:spPr/>
        <p:txBody>
          <a:bodyPr vert="eaVert" anchor="t"/>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10"/>
          </p:nvPr>
        </p:nvSpPr>
        <p:spPr/>
        <p:txBody>
          <a:bodyPr/>
          <a:lstStyle/>
          <a:p>
            <a:fld id="{DFAE8394-C8D4-440D-8C9F-74CD80C42F80}" type="datetimeFigureOut">
              <a:rPr lang="lt-LT" smtClean="0"/>
              <a:t>2022-04-29</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DFDEACBE-4CD2-44B4-9707-83CDA4CF505A}" type="slidenum">
              <a:rPr lang="lt-LT" smtClean="0"/>
              <a:t>‹#›</a:t>
            </a:fld>
            <a:endParaRPr lang="lt-LT"/>
          </a:p>
        </p:txBody>
      </p:sp>
      <p:sp>
        <p:nvSpPr>
          <p:cNvPr id="8" name="Title 1"/>
          <p:cNvSpPr>
            <a:spLocks noGrp="1"/>
          </p:cNvSpPr>
          <p:nvPr>
            <p:ph type="title"/>
          </p:nvPr>
        </p:nvSpPr>
        <p:spPr>
          <a:xfrm>
            <a:off x="685801" y="609600"/>
            <a:ext cx="10131425" cy="1456267"/>
          </a:xfrm>
        </p:spPr>
        <p:txBody>
          <a:bodyPr/>
          <a:lstStyle/>
          <a:p>
            <a:r>
              <a:rPr lang="lt-LT"/>
              <a:t>Spustelėję redaguokite stilių</a:t>
            </a:r>
            <a:endParaRPr lang="en-US" dirty="0"/>
          </a:p>
        </p:txBody>
      </p:sp>
    </p:spTree>
    <p:extLst>
      <p:ext uri="{BB962C8B-B14F-4D97-AF65-F5344CB8AC3E}">
        <p14:creationId xmlns:p14="http://schemas.microsoft.com/office/powerpoint/2010/main" val="301308954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Vertical Title 1"/>
          <p:cNvSpPr>
            <a:spLocks noGrp="1"/>
          </p:cNvSpPr>
          <p:nvPr>
            <p:ph type="title" orient="vert"/>
          </p:nvPr>
        </p:nvSpPr>
        <p:spPr>
          <a:xfrm>
            <a:off x="8658675" y="609599"/>
            <a:ext cx="2158552" cy="5181601"/>
          </a:xfrm>
        </p:spPr>
        <p:txBody>
          <a:bodyPr vert="eaVert"/>
          <a:lstStyle/>
          <a:p>
            <a:r>
              <a:rPr lang="lt-LT"/>
              <a:t>Spustelėję redaguokite stilių</a:t>
            </a:r>
            <a:endParaRPr lang="en-US" dirty="0"/>
          </a:p>
        </p:txBody>
      </p:sp>
      <p:sp>
        <p:nvSpPr>
          <p:cNvPr id="3" name="Vertical Text Placeholder 2"/>
          <p:cNvSpPr>
            <a:spLocks noGrp="1"/>
          </p:cNvSpPr>
          <p:nvPr>
            <p:ph type="body" orient="vert" idx="1"/>
          </p:nvPr>
        </p:nvSpPr>
        <p:spPr>
          <a:xfrm>
            <a:off x="685800" y="609600"/>
            <a:ext cx="7832116" cy="5181600"/>
          </a:xfrm>
        </p:spPr>
        <p:txBody>
          <a:bodyPr vert="eaVert" anchor="t"/>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10"/>
          </p:nvPr>
        </p:nvSpPr>
        <p:spPr/>
        <p:txBody>
          <a:bodyPr/>
          <a:lstStyle/>
          <a:p>
            <a:fld id="{DFAE8394-C8D4-440D-8C9F-74CD80C42F80}" type="datetimeFigureOut">
              <a:rPr lang="lt-LT" smtClean="0"/>
              <a:t>2022-04-29</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DFDEACBE-4CD2-44B4-9707-83CDA4CF505A}" type="slidenum">
              <a:rPr lang="lt-LT" smtClean="0"/>
              <a:t>‹#›</a:t>
            </a:fld>
            <a:endParaRPr lang="lt-LT"/>
          </a:p>
        </p:txBody>
      </p:sp>
    </p:spTree>
    <p:extLst>
      <p:ext uri="{BB962C8B-B14F-4D97-AF65-F5344CB8AC3E}">
        <p14:creationId xmlns:p14="http://schemas.microsoft.com/office/powerpoint/2010/main" val="9564586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r>
              <a:rPr lang="lt-LT"/>
              <a:t>Spustelėję redaguokite stilių</a:t>
            </a:r>
            <a:endParaRPr lang="en-US" dirty="0"/>
          </a:p>
        </p:txBody>
      </p:sp>
      <p:sp>
        <p:nvSpPr>
          <p:cNvPr id="3" name="Text Placeholder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FAE8394-C8D4-440D-8C9F-74CD80C42F80}" type="datetimeFigureOut">
              <a:rPr lang="lt-LT" smtClean="0"/>
              <a:t>2022-04-29</a:t>
            </a:fld>
            <a:endParaRPr lang="lt-LT"/>
          </a:p>
        </p:txBody>
      </p:sp>
      <p:sp>
        <p:nvSpPr>
          <p:cNvPr id="5" name="Footer Placeholder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lt-LT"/>
          </a:p>
        </p:txBody>
      </p:sp>
      <p:sp>
        <p:nvSpPr>
          <p:cNvPr id="6" name="Slide Number Placeholder 5"/>
          <p:cNvSpPr>
            <a:spLocks noGrp="1"/>
          </p:cNvSpPr>
          <p:nvPr>
            <p:ph type="sldNum" sz="quarter" idx="4"/>
          </p:nvPr>
        </p:nvSpPr>
        <p:spPr>
          <a:xfrm>
            <a:off x="10266060" y="5870575"/>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FDEACBE-4CD2-44B4-9707-83CDA4CF505A}" type="slidenum">
              <a:rPr lang="lt-LT" smtClean="0"/>
              <a:t>‹#›</a:t>
            </a:fld>
            <a:endParaRPr lang="lt-LT"/>
          </a:p>
        </p:txBody>
      </p:sp>
    </p:spTree>
    <p:extLst>
      <p:ext uri="{BB962C8B-B14F-4D97-AF65-F5344CB8AC3E}">
        <p14:creationId xmlns:p14="http://schemas.microsoft.com/office/powerpoint/2010/main" val="2599385633"/>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148888B2-AE96-4E55-A1F2-8FF7F1957904}"/>
              </a:ext>
            </a:extLst>
          </p:cNvPr>
          <p:cNvSpPr>
            <a:spLocks noGrp="1"/>
          </p:cNvSpPr>
          <p:nvPr>
            <p:ph type="ctrTitle"/>
          </p:nvPr>
        </p:nvSpPr>
        <p:spPr>
          <a:xfrm>
            <a:off x="2372120" y="1246611"/>
            <a:ext cx="6504849" cy="3307976"/>
          </a:xfrm>
        </p:spPr>
        <p:txBody>
          <a:bodyPr>
            <a:normAutofit/>
          </a:bodyPr>
          <a:lstStyle/>
          <a:p>
            <a:pPr algn="ctr"/>
            <a:r>
              <a:rPr lang="lt-LT" sz="5600" dirty="0"/>
              <a:t>Specialioji reliatyvumo teorija</a:t>
            </a:r>
          </a:p>
        </p:txBody>
      </p:sp>
      <p:sp>
        <p:nvSpPr>
          <p:cNvPr id="3" name="Antrinis pavadinimas 2">
            <a:extLst>
              <a:ext uri="{FF2B5EF4-FFF2-40B4-BE49-F238E27FC236}">
                <a16:creationId xmlns:a16="http://schemas.microsoft.com/office/drawing/2014/main" id="{A6E6DFF7-B0AE-42F3-B555-04B7B59373F5}"/>
              </a:ext>
            </a:extLst>
          </p:cNvPr>
          <p:cNvSpPr>
            <a:spLocks noGrp="1"/>
          </p:cNvSpPr>
          <p:nvPr>
            <p:ph type="subTitle" idx="1"/>
          </p:nvPr>
        </p:nvSpPr>
        <p:spPr>
          <a:xfrm>
            <a:off x="6623434" y="6041091"/>
            <a:ext cx="5568566" cy="816909"/>
          </a:xfrm>
        </p:spPr>
        <p:txBody>
          <a:bodyPr>
            <a:normAutofit fontScale="85000" lnSpcReduction="20000"/>
          </a:bodyPr>
          <a:lstStyle/>
          <a:p>
            <a:r>
              <a:rPr lang="lt-LT" cap="none" dirty="0"/>
              <a:t>Darbą atliko Kretingos J. Pabrėžos universitetinės gimnazijos 3a. klasės mokinė Rugilė Narvilaitė</a:t>
            </a:r>
          </a:p>
          <a:p>
            <a:r>
              <a:rPr lang="lt-LT" cap="none" dirty="0"/>
              <a:t>Darbo konsultantė mokytoja </a:t>
            </a:r>
            <a:r>
              <a:rPr lang="lt-LT" cap="none"/>
              <a:t>V. Japertaitė </a:t>
            </a:r>
            <a:endParaRPr lang="lt-LT" cap="none" dirty="0"/>
          </a:p>
        </p:txBody>
      </p:sp>
    </p:spTree>
    <p:extLst>
      <p:ext uri="{BB962C8B-B14F-4D97-AF65-F5344CB8AC3E}">
        <p14:creationId xmlns:p14="http://schemas.microsoft.com/office/powerpoint/2010/main" val="17133071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Pavadinimas 14">
            <a:extLst>
              <a:ext uri="{FF2B5EF4-FFF2-40B4-BE49-F238E27FC236}">
                <a16:creationId xmlns:a16="http://schemas.microsoft.com/office/drawing/2014/main" id="{BF696C19-97F2-42D8-AB62-1513E3C2363C}"/>
              </a:ext>
            </a:extLst>
          </p:cNvPr>
          <p:cNvSpPr>
            <a:spLocks noGrp="1"/>
          </p:cNvSpPr>
          <p:nvPr>
            <p:ph type="title"/>
          </p:nvPr>
        </p:nvSpPr>
        <p:spPr/>
        <p:txBody>
          <a:bodyPr/>
          <a:lstStyle/>
          <a:p>
            <a:r>
              <a:rPr lang="lt-LT" sz="3600" dirty="0">
                <a:latin typeface="+mj-lt"/>
              </a:rPr>
              <a:t>Darbo tikslas                       Darbo uždavinys</a:t>
            </a:r>
            <a:endParaRPr lang="lt-LT" dirty="0"/>
          </a:p>
        </p:txBody>
      </p:sp>
      <p:sp>
        <p:nvSpPr>
          <p:cNvPr id="6" name="Turinio vietos rezervavimo ženklas 5">
            <a:extLst>
              <a:ext uri="{FF2B5EF4-FFF2-40B4-BE49-F238E27FC236}">
                <a16:creationId xmlns:a16="http://schemas.microsoft.com/office/drawing/2014/main" id="{6300105E-974A-44A2-A56E-B7E73D8CF393}"/>
              </a:ext>
            </a:extLst>
          </p:cNvPr>
          <p:cNvSpPr>
            <a:spLocks noGrp="1"/>
          </p:cNvSpPr>
          <p:nvPr>
            <p:ph sz="half" idx="1"/>
          </p:nvPr>
        </p:nvSpPr>
        <p:spPr/>
        <p:txBody>
          <a:bodyPr>
            <a:normAutofit/>
          </a:bodyPr>
          <a:lstStyle/>
          <a:p>
            <a:pPr marL="0" indent="0">
              <a:buNone/>
            </a:pPr>
            <a:r>
              <a:rPr lang="lt-LT" sz="2200" dirty="0">
                <a:latin typeface="Times New Roman" panose="02020603050405020304" pitchFamily="18" charset="0"/>
                <a:ea typeface="Calibri" panose="020F0502020204030204" pitchFamily="34" charset="0"/>
              </a:rPr>
              <a:t>I</a:t>
            </a:r>
            <a:r>
              <a:rPr lang="lt-LT" sz="2200" dirty="0">
                <a:effectLst/>
                <a:latin typeface="Times New Roman" panose="02020603050405020304" pitchFamily="18" charset="0"/>
                <a:ea typeface="Calibri" panose="020F0502020204030204" pitchFamily="34" charset="0"/>
              </a:rPr>
              <a:t>šnagrinėti specialiąją reliatyvumo teoriją, išsiaiškinti iš kur atsiranda tam tikri dėsniai, kada jie galioja ir kuo naudinga tai žinoti</a:t>
            </a:r>
          </a:p>
          <a:p>
            <a:pPr marL="0" indent="0">
              <a:buNone/>
            </a:pPr>
            <a:endParaRPr lang="lt-LT" sz="2200" dirty="0"/>
          </a:p>
        </p:txBody>
      </p:sp>
      <p:sp>
        <p:nvSpPr>
          <p:cNvPr id="16" name="Turinio vietos rezervavimo ženklas 15">
            <a:extLst>
              <a:ext uri="{FF2B5EF4-FFF2-40B4-BE49-F238E27FC236}">
                <a16:creationId xmlns:a16="http://schemas.microsoft.com/office/drawing/2014/main" id="{8B056350-3FD7-484A-AEAD-BCC590914A3D}"/>
              </a:ext>
            </a:extLst>
          </p:cNvPr>
          <p:cNvSpPr>
            <a:spLocks noGrp="1"/>
          </p:cNvSpPr>
          <p:nvPr>
            <p:ph sz="half" idx="2"/>
          </p:nvPr>
        </p:nvSpPr>
        <p:spPr/>
        <p:txBody>
          <a:bodyPr/>
          <a:lstStyle/>
          <a:p>
            <a:pPr marL="285750" indent="-285750">
              <a:buFont typeface="Arial" panose="020B0604020202020204" pitchFamily="34" charset="0"/>
              <a:buChar char="•"/>
            </a:pPr>
            <a:r>
              <a:rPr lang="lt-LT" sz="1800" dirty="0">
                <a:latin typeface="Times New Roman" panose="02020603050405020304" pitchFamily="18" charset="0"/>
                <a:cs typeface="Times New Roman" panose="02020603050405020304" pitchFamily="18" charset="0"/>
              </a:rPr>
              <a:t>Sužinoti kas yra specialioji reliatyvumo teorija ir jos galiojimo ribas </a:t>
            </a:r>
          </a:p>
          <a:p>
            <a:pPr marL="285750" indent="-285750">
              <a:buFont typeface="Arial" panose="020B0604020202020204" pitchFamily="34" charset="0"/>
              <a:buChar char="•"/>
            </a:pPr>
            <a:r>
              <a:rPr lang="lt-LT" sz="1800" dirty="0">
                <a:latin typeface="Times New Roman" panose="02020603050405020304" pitchFamily="18" charset="0"/>
                <a:cs typeface="Times New Roman" panose="02020603050405020304" pitchFamily="18" charset="0"/>
              </a:rPr>
              <a:t>Susipažinti su pagrindiniais principais</a:t>
            </a:r>
          </a:p>
          <a:p>
            <a:pPr marL="285750" indent="-285750">
              <a:buFont typeface="Arial" panose="020B0604020202020204" pitchFamily="34" charset="0"/>
              <a:buChar char="•"/>
            </a:pPr>
            <a:r>
              <a:rPr lang="lt-LT" sz="1800" dirty="0">
                <a:latin typeface="Times New Roman" panose="02020603050405020304" pitchFamily="18" charset="0"/>
                <a:cs typeface="Times New Roman" panose="02020603050405020304" pitchFamily="18" charset="0"/>
              </a:rPr>
              <a:t>Išnagrinėti paradoksą susijusį su teorija</a:t>
            </a:r>
          </a:p>
          <a:p>
            <a:pPr marL="285750" indent="-285750">
              <a:buFont typeface="Arial" panose="020B0604020202020204" pitchFamily="34" charset="0"/>
              <a:buChar char="•"/>
            </a:pPr>
            <a:r>
              <a:rPr lang="lt-LT" sz="1800" dirty="0">
                <a:latin typeface="Times New Roman" panose="02020603050405020304" pitchFamily="18" charset="0"/>
                <a:cs typeface="Times New Roman" panose="02020603050405020304" pitchFamily="18" charset="0"/>
              </a:rPr>
              <a:t>Aptarti filmą kuriame yra naudojamas reliatyvumas</a:t>
            </a:r>
          </a:p>
          <a:p>
            <a:endParaRPr lang="lt-LT" dirty="0"/>
          </a:p>
        </p:txBody>
      </p:sp>
    </p:spTree>
    <p:extLst>
      <p:ext uri="{BB962C8B-B14F-4D97-AF65-F5344CB8AC3E}">
        <p14:creationId xmlns:p14="http://schemas.microsoft.com/office/powerpoint/2010/main" val="42082609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B6F85CAB-A057-46C2-82D4-8A746121B78A}"/>
              </a:ext>
            </a:extLst>
          </p:cNvPr>
          <p:cNvSpPr>
            <a:spLocks noGrp="1"/>
          </p:cNvSpPr>
          <p:nvPr>
            <p:ph type="title"/>
          </p:nvPr>
        </p:nvSpPr>
        <p:spPr/>
        <p:txBody>
          <a:bodyPr>
            <a:normAutofit/>
          </a:bodyPr>
          <a:lstStyle/>
          <a:p>
            <a:r>
              <a:rPr lang="lt-LT" sz="5400"/>
              <a:t>Kas tai yra?</a:t>
            </a:r>
          </a:p>
        </p:txBody>
      </p:sp>
      <p:sp>
        <p:nvSpPr>
          <p:cNvPr id="3" name="Turinio vietos rezervavimo ženklas 2">
            <a:extLst>
              <a:ext uri="{FF2B5EF4-FFF2-40B4-BE49-F238E27FC236}">
                <a16:creationId xmlns:a16="http://schemas.microsoft.com/office/drawing/2014/main" id="{00671925-1439-4C58-9A7F-2FA11EFCC743}"/>
              </a:ext>
            </a:extLst>
          </p:cNvPr>
          <p:cNvSpPr>
            <a:spLocks noGrp="1"/>
          </p:cNvSpPr>
          <p:nvPr>
            <p:ph idx="1"/>
          </p:nvPr>
        </p:nvSpPr>
        <p:spPr>
          <a:xfrm>
            <a:off x="838200" y="1929384"/>
            <a:ext cx="10515600" cy="4251960"/>
          </a:xfrm>
        </p:spPr>
        <p:txBody>
          <a:bodyPr>
            <a:normAutofit/>
          </a:bodyPr>
          <a:lstStyle/>
          <a:p>
            <a:pPr marL="0" indent="0">
              <a:buNone/>
            </a:pPr>
            <a:r>
              <a:rPr lang="lt-LT" sz="2200" dirty="0">
                <a:effectLst/>
                <a:latin typeface="Times New Roman" panose="02020603050405020304" pitchFamily="18" charset="0"/>
                <a:ea typeface="Calibri" panose="020F0502020204030204" pitchFamily="34" charset="0"/>
              </a:rPr>
              <a:t>Specialioji reliatyvumo teorija (SRT) aprašo judėjimo, mechanikos ir erdvės-laiko santykius judant įvairiais greičiais, tame tarpe ir artimais šviesos greičiui. Jos kūrėjas Albertas Einšteinas buvo vos 16 kai suformulavo šią teoriją. Darbo motyvas – šviesos elgesys įvairiose situacijose. </a:t>
            </a:r>
            <a:r>
              <a:rPr lang="lt-LT" sz="2200" dirty="0">
                <a:latin typeface="Times New Roman" panose="02020603050405020304" pitchFamily="18" charset="0"/>
                <a:ea typeface="Calibri" panose="020F0502020204030204" pitchFamily="34" charset="0"/>
              </a:rPr>
              <a:t>Darbą </a:t>
            </a:r>
            <a:r>
              <a:rPr lang="lt-LT" sz="2200" dirty="0">
                <a:effectLst/>
                <a:latin typeface="Times New Roman" panose="02020603050405020304" pitchFamily="18" charset="0"/>
                <a:ea typeface="Calibri" panose="020F0502020204030204" pitchFamily="34" charset="0"/>
              </a:rPr>
              <a:t>paskatino abejonės dėl tada tikimų fizikinių principų ir teorijų, kaip pavyzdžiui mintis, kad erdvė yra užpildyta šviesos eteriu (</a:t>
            </a:r>
            <a:r>
              <a:rPr lang="lt-LT" sz="2200" i="1" dirty="0">
                <a:effectLst/>
                <a:latin typeface="Times New Roman" panose="02020603050405020304" pitchFamily="18" charset="0"/>
                <a:ea typeface="Calibri" panose="020F0502020204030204" pitchFamily="34" charset="0"/>
              </a:rPr>
              <a:t>luminiferous ether</a:t>
            </a:r>
            <a:r>
              <a:rPr lang="lt-LT" sz="2200" dirty="0">
                <a:effectLst/>
                <a:latin typeface="Times New Roman" panose="02020603050405020304" pitchFamily="18" charset="0"/>
                <a:ea typeface="Calibri" panose="020F0502020204030204" pitchFamily="34" charset="0"/>
              </a:rPr>
              <a:t>) kurio pagalba šviesa gali judėti per erdvę, taip kaip vanduo juda bangų pagalba. Teorija vadinama specialiąja, nes joje visiškai nekreipiamas dėmesys į gravitaciją. </a:t>
            </a:r>
            <a:endParaRPr lang="lt-LT" sz="2200" dirty="0"/>
          </a:p>
        </p:txBody>
      </p:sp>
    </p:spTree>
    <p:extLst>
      <p:ext uri="{BB962C8B-B14F-4D97-AF65-F5344CB8AC3E}">
        <p14:creationId xmlns:p14="http://schemas.microsoft.com/office/powerpoint/2010/main" val="4005604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26E0FF8D-4300-476E-BE55-C3FDE36CCE83}"/>
              </a:ext>
            </a:extLst>
          </p:cNvPr>
          <p:cNvSpPr>
            <a:spLocks noGrp="1"/>
          </p:cNvSpPr>
          <p:nvPr>
            <p:ph type="title"/>
          </p:nvPr>
        </p:nvSpPr>
        <p:spPr/>
        <p:txBody>
          <a:bodyPr>
            <a:normAutofit/>
          </a:bodyPr>
          <a:lstStyle/>
          <a:p>
            <a:r>
              <a:rPr lang="lt-LT" sz="5400"/>
              <a:t>Pamatiniai SRT principai</a:t>
            </a:r>
          </a:p>
        </p:txBody>
      </p:sp>
      <mc:AlternateContent xmlns:mc="http://schemas.openxmlformats.org/markup-compatibility/2006">
        <mc:Choice xmlns:a14="http://schemas.microsoft.com/office/drawing/2010/main" Requires="a14">
          <p:sp>
            <p:nvSpPr>
              <p:cNvPr id="3" name="Turinio vietos rezervavimo ženklas 2">
                <a:extLst>
                  <a:ext uri="{FF2B5EF4-FFF2-40B4-BE49-F238E27FC236}">
                    <a16:creationId xmlns:a16="http://schemas.microsoft.com/office/drawing/2014/main" id="{18736C89-110E-4754-8461-F084E6A53772}"/>
                  </a:ext>
                </a:extLst>
              </p:cNvPr>
              <p:cNvSpPr>
                <a:spLocks noGrp="1"/>
              </p:cNvSpPr>
              <p:nvPr>
                <p:ph idx="1"/>
              </p:nvPr>
            </p:nvSpPr>
            <p:spPr>
              <a:xfrm>
                <a:off x="838200" y="1929384"/>
                <a:ext cx="10515600" cy="4251960"/>
              </a:xfrm>
            </p:spPr>
            <p:txBody>
              <a:bodyPr>
                <a:normAutofit lnSpcReduction="10000"/>
              </a:bodyPr>
              <a:lstStyle/>
              <a:p>
                <a:r>
                  <a:rPr lang="lt-LT" sz="1800" dirty="0">
                    <a:effectLst/>
                    <a:latin typeface="Times New Roman" panose="02020603050405020304" pitchFamily="18" charset="0"/>
                    <a:ea typeface="Times New Roman" panose="02020603050405020304" pitchFamily="18" charset="0"/>
                    <a:cs typeface="Times New Roman" panose="02020603050405020304" pitchFamily="18" charset="0"/>
                  </a:rPr>
                  <a:t>Inercinės sistemos</a:t>
                </a:r>
              </a:p>
              <a:p>
                <a:pPr marL="0" indent="0">
                  <a:buNone/>
                </a:pPr>
                <a:r>
                  <a:rPr lang="lt-LT" sz="1800" dirty="0">
                    <a:latin typeface="Times New Roman" panose="02020603050405020304" pitchFamily="18" charset="0"/>
                    <a:ea typeface="Calibri" panose="020F0502020204030204" pitchFamily="34" charset="0"/>
                  </a:rPr>
                  <a:t>I</a:t>
                </a:r>
                <a:r>
                  <a:rPr lang="lt-LT" sz="1800" dirty="0">
                    <a:effectLst/>
                    <a:latin typeface="Times New Roman" panose="02020603050405020304" pitchFamily="18" charset="0"/>
                    <a:ea typeface="Calibri" panose="020F0502020204030204" pitchFamily="34" charset="0"/>
                  </a:rPr>
                  <a:t>nercinė atskaitos sistema yra atskaitos sistema kurioje galioja pirmasis Niutono dėsnis (kūnas, neveikiamas išorinių jėgų, išlieka rimtyje arba juda tiesiai ir tolygiai).</a:t>
                </a:r>
              </a:p>
              <a:p>
                <a:r>
                  <a:rPr lang="lt-LT" sz="1800" dirty="0">
                    <a:latin typeface="Times New Roman" panose="02020603050405020304" pitchFamily="18" charset="0"/>
                    <a:ea typeface="Times New Roman" panose="02020603050405020304" pitchFamily="18" charset="0"/>
                    <a:cs typeface="Times New Roman" panose="02020603050405020304" pitchFamily="18" charset="0"/>
                  </a:rPr>
                  <a:t>Lorenco transformacijos</a:t>
                </a:r>
              </a:p>
              <a:p>
                <a:pPr marL="0" indent="0">
                  <a:buNone/>
                </a:pPr>
                <a:r>
                  <a:rPr lang="lt-LT" sz="1800" dirty="0">
                    <a:effectLst/>
                    <a:latin typeface="Times New Roman" panose="02020603050405020304" pitchFamily="18" charset="0"/>
                    <a:ea typeface="Calibri" panose="020F0502020204030204" pitchFamily="34" charset="0"/>
                  </a:rPr>
                  <a:t>Judant greičiais, artimais šviesios greičiui (c = 299792458 m/s), Niutono kinematiką inercinėse atskaitos sistemose pakeičia Specialioji reliatyvumo teorija, kurioje nebėra nei absoliučios erdvės, nei absoliutaus laiko. Ji remiasi dviem postulatais: </a:t>
                </a:r>
                <a:r>
                  <a:rPr lang="lt-LT" sz="1800" dirty="0">
                    <a:latin typeface="Times New Roman" panose="02020603050405020304" pitchFamily="18" charset="0"/>
                    <a:ea typeface="Calibri" panose="020F0502020204030204" pitchFamily="34" charset="0"/>
                    <a:cs typeface="Times New Roman" panose="02020603050405020304" pitchFamily="18" charset="0"/>
                  </a:rPr>
                  <a:t>f</a:t>
                </a:r>
                <a:r>
                  <a:rPr lang="lt-LT" sz="1800" dirty="0">
                    <a:effectLst/>
                    <a:latin typeface="Times New Roman" panose="02020603050405020304" pitchFamily="18" charset="0"/>
                    <a:ea typeface="Calibri" panose="020F0502020204030204" pitchFamily="34" charset="0"/>
                    <a:cs typeface="Times New Roman" panose="02020603050405020304" pitchFamily="18" charset="0"/>
                  </a:rPr>
                  <a:t>izikos dėsniai vienodi visose inercinėse atskaitos sistemose, </a:t>
                </a:r>
                <a:r>
                  <a:rPr lang="lt-LT" sz="1800" dirty="0">
                    <a:latin typeface="Times New Roman" panose="02020603050405020304" pitchFamily="18" charset="0"/>
                    <a:ea typeface="Calibri" panose="020F0502020204030204" pitchFamily="34" charset="0"/>
                    <a:cs typeface="Times New Roman" panose="02020603050405020304" pitchFamily="18" charset="0"/>
                  </a:rPr>
                  <a:t>š</a:t>
                </a:r>
                <a:r>
                  <a:rPr lang="lt-LT" sz="1800" dirty="0">
                    <a:effectLst/>
                    <a:latin typeface="Times New Roman" panose="02020603050405020304" pitchFamily="18" charset="0"/>
                    <a:ea typeface="Calibri" panose="020F0502020204030204" pitchFamily="34" charset="0"/>
                  </a:rPr>
                  <a:t>viesos greitis vakuume vienodas visose inercinėse atskaitos sistemose. Lorenco transformacijos aprašo kaip laikas ir erdvė keičiasi pereinant iš vienos inercinės atskaitos sistemos į kitą.</a:t>
                </a:r>
              </a:p>
              <a:p>
                <a14:m>
                  <m:oMath xmlns:m="http://schemas.openxmlformats.org/officeDocument/2006/math">
                    <m:r>
                      <a:rPr lang="lt-LT" i="1">
                        <a:latin typeface="Cambria Math" panose="02040503050406030204" pitchFamily="18" charset="0"/>
                        <a:ea typeface="Times New Roman" panose="02020603050405020304" pitchFamily="18" charset="0"/>
                        <a:cs typeface="Times New Roman" panose="02020603050405020304" pitchFamily="18" charset="0"/>
                      </a:rPr>
                      <m:t>𝐸</m:t>
                    </m:r>
                    <m:r>
                      <a:rPr lang="lt-LT" i="1">
                        <a:latin typeface="Cambria Math" panose="02040503050406030204" pitchFamily="18" charset="0"/>
                        <a:ea typeface="Cambria Math" panose="02040503050406030204" pitchFamily="18" charset="0"/>
                        <a:cs typeface="Times New Roman" panose="02020603050405020304" pitchFamily="18" charset="0"/>
                      </a:rPr>
                      <m:t>=</m:t>
                    </m:r>
                    <m:r>
                      <a:rPr lang="lt-LT" i="1">
                        <a:latin typeface="Cambria Math" panose="02040503050406030204" pitchFamily="18" charset="0"/>
                        <a:ea typeface="Cambria Math" panose="02040503050406030204" pitchFamily="18" charset="0"/>
                        <a:cs typeface="Times New Roman" panose="02020603050405020304" pitchFamily="18" charset="0"/>
                      </a:rPr>
                      <m:t>𝑚</m:t>
                    </m:r>
                    <m:sSup>
                      <m:sSupPr>
                        <m:ctrlPr>
                          <a:rPr lang="lt-LT" i="1">
                            <a:latin typeface="Cambria Math" panose="02040503050406030204" pitchFamily="18" charset="0"/>
                            <a:ea typeface="Cambria Math" panose="02040503050406030204" pitchFamily="18" charset="0"/>
                            <a:cs typeface="Times New Roman" panose="02020603050405020304" pitchFamily="18" charset="0"/>
                          </a:rPr>
                        </m:ctrlPr>
                      </m:sSupPr>
                      <m:e>
                        <m:r>
                          <a:rPr lang="lt-LT" i="1">
                            <a:latin typeface="Cambria Math" panose="02040503050406030204" pitchFamily="18" charset="0"/>
                            <a:ea typeface="Cambria Math" panose="02040503050406030204" pitchFamily="18" charset="0"/>
                            <a:cs typeface="Times New Roman" panose="02020603050405020304" pitchFamily="18" charset="0"/>
                          </a:rPr>
                          <m:t>𝑐</m:t>
                        </m:r>
                      </m:e>
                      <m:sup>
                        <m:r>
                          <a:rPr lang="lt-LT" i="1">
                            <a:latin typeface="Cambria Math" panose="02040503050406030204" pitchFamily="18" charset="0"/>
                            <a:ea typeface="Cambria Math" panose="02040503050406030204" pitchFamily="18" charset="0"/>
                            <a:cs typeface="Times New Roman" panose="02020603050405020304" pitchFamily="18" charset="0"/>
                          </a:rPr>
                          <m:t>2</m:t>
                        </m:r>
                      </m:sup>
                    </m:sSup>
                  </m:oMath>
                </a14:m>
                <a:endParaRPr lang="lt-LT" dirty="0">
                  <a:latin typeface="Times New Roman" panose="02020603050405020304" pitchFamily="18" charset="0"/>
                  <a:ea typeface="Times New Roman" panose="02020603050405020304" pitchFamily="18" charset="0"/>
                  <a:cs typeface="Times New Roman" panose="02020603050405020304" pitchFamily="18" charset="0"/>
                </a:endParaRPr>
              </a:p>
              <a:p>
                <a:pPr marL="0" indent="0">
                  <a:buNone/>
                </a:pPr>
                <a:r>
                  <a:rPr lang="lt-LT" dirty="0">
                    <a:latin typeface="Times New Roman" panose="02020603050405020304" pitchFamily="18" charset="0"/>
                    <a:ea typeface="Calibri" panose="020F0502020204030204" pitchFamily="34" charset="0"/>
                  </a:rPr>
                  <a:t>Ši formulė atskleidžia kiek grynos energijos slypi tam tikrame kūne su mase. Į šią formulę įstačius reikiamus skaičius sužinome jog visų atomų esančių sąvaržėlėje grynos energijos užtenka, kad prilygtu bombai susprogdinusiai Hirosimos miestą. </a:t>
                </a:r>
                <a:endParaRPr lang="lt-LT" dirty="0"/>
              </a:p>
              <a:p>
                <a:pPr marL="0" indent="0">
                  <a:buNone/>
                </a:pPr>
                <a:endParaRPr lang="lt-LT" sz="1800" dirty="0">
                  <a:effectLst/>
                  <a:latin typeface="Times New Roman" panose="02020603050405020304" pitchFamily="18" charset="0"/>
                  <a:ea typeface="Calibri" panose="020F0502020204030204" pitchFamily="34" charset="0"/>
                </a:endParaRPr>
              </a:p>
            </p:txBody>
          </p:sp>
        </mc:Choice>
        <mc:Fallback>
          <p:sp>
            <p:nvSpPr>
              <p:cNvPr id="3" name="Turinio vietos rezervavimo ženklas 2">
                <a:extLst>
                  <a:ext uri="{FF2B5EF4-FFF2-40B4-BE49-F238E27FC236}">
                    <a16:creationId xmlns:a16="http://schemas.microsoft.com/office/drawing/2014/main" id="{18736C89-110E-4754-8461-F084E6A53772}"/>
                  </a:ext>
                </a:extLst>
              </p:cNvPr>
              <p:cNvSpPr>
                <a:spLocks noGrp="1" noRot="1" noChangeAspect="1" noMove="1" noResize="1" noEditPoints="1" noAdjustHandles="1" noChangeArrowheads="1" noChangeShapeType="1" noTextEdit="1"/>
              </p:cNvSpPr>
              <p:nvPr>
                <p:ph idx="1"/>
              </p:nvPr>
            </p:nvSpPr>
            <p:spPr>
              <a:xfrm>
                <a:off x="838200" y="1929384"/>
                <a:ext cx="10515600" cy="4251960"/>
              </a:xfrm>
              <a:blipFill>
                <a:blip r:embed="rId2"/>
                <a:stretch>
                  <a:fillRect l="-522" t="-2439" r="-812"/>
                </a:stretch>
              </a:blipFill>
            </p:spPr>
            <p:txBody>
              <a:bodyPr/>
              <a:lstStyle/>
              <a:p>
                <a:r>
                  <a:rPr lang="lt-LT">
                    <a:noFill/>
                  </a:rPr>
                  <a:t> </a:t>
                </a:r>
              </a:p>
            </p:txBody>
          </p:sp>
        </mc:Fallback>
      </mc:AlternateContent>
    </p:spTree>
    <p:extLst>
      <p:ext uri="{BB962C8B-B14F-4D97-AF65-F5344CB8AC3E}">
        <p14:creationId xmlns:p14="http://schemas.microsoft.com/office/powerpoint/2010/main" val="39012900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Pavadinimas 1">
            <a:extLst>
              <a:ext uri="{FF2B5EF4-FFF2-40B4-BE49-F238E27FC236}">
                <a16:creationId xmlns:a16="http://schemas.microsoft.com/office/drawing/2014/main" id="{40568A2A-BE7B-4C54-9AA3-7534E821D795}"/>
              </a:ext>
            </a:extLst>
          </p:cNvPr>
          <p:cNvSpPr>
            <a:spLocks noGrp="1"/>
          </p:cNvSpPr>
          <p:nvPr>
            <p:ph type="title"/>
          </p:nvPr>
        </p:nvSpPr>
        <p:spPr/>
        <p:txBody>
          <a:bodyPr>
            <a:normAutofit/>
          </a:bodyPr>
          <a:lstStyle/>
          <a:p>
            <a:r>
              <a:rPr lang="lt-LT" sz="5400"/>
              <a:t>Pamatiniai SRT principai</a:t>
            </a:r>
          </a:p>
        </p:txBody>
      </p:sp>
      <mc:AlternateContent xmlns:mc="http://schemas.openxmlformats.org/markup-compatibility/2006">
        <mc:Choice xmlns:a14="http://schemas.microsoft.com/office/drawing/2010/main" Requires="a14">
          <p:sp>
            <p:nvSpPr>
              <p:cNvPr id="3" name="Turinio vietos rezervavimo ženklas 2">
                <a:extLst>
                  <a:ext uri="{FF2B5EF4-FFF2-40B4-BE49-F238E27FC236}">
                    <a16:creationId xmlns:a16="http://schemas.microsoft.com/office/drawing/2014/main" id="{74E92248-D5E4-4EAA-9B62-1246449F0A58}"/>
                  </a:ext>
                </a:extLst>
              </p:cNvPr>
              <p:cNvSpPr>
                <a:spLocks noGrp="1"/>
              </p:cNvSpPr>
              <p:nvPr>
                <p:ph idx="1"/>
              </p:nvPr>
            </p:nvSpPr>
            <p:spPr>
              <a:xfrm>
                <a:off x="838200" y="1781175"/>
                <a:ext cx="10515600" cy="4991099"/>
              </a:xfrm>
            </p:spPr>
            <p:txBody>
              <a:bodyPr>
                <a:normAutofit/>
              </a:bodyPr>
              <a:lstStyle/>
              <a:p>
                <a:r>
                  <a:rPr lang="lt-LT" sz="2000" dirty="0">
                    <a:effectLst/>
                    <a:latin typeface="Times New Roman" panose="02020603050405020304" pitchFamily="18" charset="0"/>
                    <a:ea typeface="Times New Roman" panose="02020603050405020304" pitchFamily="18" charset="0"/>
                    <a:cs typeface="Times New Roman" panose="02020603050405020304" pitchFamily="18" charset="0"/>
                  </a:rPr>
                  <a:t>Ilgio sutrumpėjimas</a:t>
                </a:r>
              </a:p>
              <a:p>
                <a:pPr marL="0" indent="0">
                  <a:buNone/>
                </a:pPr>
                <a:r>
                  <a:rPr lang="lt-LT" sz="2000" dirty="0">
                    <a:effectLst/>
                    <a:latin typeface="Times New Roman" panose="02020603050405020304" pitchFamily="18" charset="0"/>
                    <a:ea typeface="Calibri" panose="020F0502020204030204" pitchFamily="34" charset="0"/>
                    <a:cs typeface="Times New Roman" panose="02020603050405020304" pitchFamily="18" charset="0"/>
                  </a:rPr>
                  <a:t>Ilgis gali būti nustatomas matuojant trukmę, per kurią žinomu greičiu judantis kūnas įveikia visą matuojamą atkarpą. Jei laikas stebėtojams teka nevienodai, nevienodas bus ir jų išmatuotas šios atkarpos ilgis</a:t>
                </a:r>
                <a:r>
                  <a:rPr lang="lt-LT" sz="2000" dirty="0">
                    <a:latin typeface="Times New Roman" panose="02020603050405020304" pitchFamily="18" charset="0"/>
                    <a:ea typeface="Calibri" panose="020F0502020204030204" pitchFamily="34" charset="0"/>
                    <a:cs typeface="Times New Roman" panose="02020603050405020304" pitchFamily="18" charset="0"/>
                  </a:rPr>
                  <a:t>. Taigi sulėtėjęs laikas reiškia sutrumpėjusį ilgį</a:t>
                </a:r>
              </a:p>
              <a:p>
                <a:r>
                  <a:rPr lang="lt-LT" sz="2000" dirty="0">
                    <a:latin typeface="Times New Roman" panose="02020603050405020304" pitchFamily="18" charset="0"/>
                    <a:ea typeface="Times New Roman" panose="02020603050405020304" pitchFamily="18" charset="0"/>
                    <a:cs typeface="Times New Roman" panose="02020603050405020304" pitchFamily="18" charset="0"/>
                  </a:rPr>
                  <a:t>Laiko </a:t>
                </a:r>
                <a:r>
                  <a:rPr lang="lt-LT" sz="2000" dirty="0">
                    <a:latin typeface="Times New Roman" panose="02020603050405020304" pitchFamily="18" charset="0"/>
                    <a:ea typeface="Calibri" panose="020F0502020204030204" pitchFamily="34" charset="0"/>
                    <a:cs typeface="Times New Roman" panose="02020603050405020304" pitchFamily="18" charset="0"/>
                  </a:rPr>
                  <a:t>sulėtėjimas</a:t>
                </a:r>
              </a:p>
              <a:p>
                <a:pPr marL="0" indent="0">
                  <a:spcAft>
                    <a:spcPts val="0"/>
                  </a:spcAft>
                  <a:buNone/>
                </a:pPr>
                <a:r>
                  <a:rPr lang="lt-LT" sz="2000" dirty="0">
                    <a:latin typeface="Times New Roman" panose="02020603050405020304" pitchFamily="18" charset="0"/>
                    <a:ea typeface="Calibri" panose="020F0502020204030204" pitchFamily="34" charset="0"/>
                    <a:cs typeface="Times New Roman" panose="02020603050405020304" pitchFamily="18" charset="0"/>
                  </a:rPr>
                  <a:t>Laiko sulėtėjimas pasireiškia judant dviem skirtingiems kūnams, iš skirtingų atskaitos taškų tam tikru greičiu. Laikas yra ketvirtoji erdvėlaikio (erdvės ir laiko koordinačių visumos) dimensija ir dėl energijos buvimo erdvėlaikis išsilenkia, judant dideliu greičiu atsiradęs pagreitis dar labiau išlenkia erdvėlaikį taip sutrumpindamas praleistą laiką kelionėje.</a:t>
                </a:r>
                <a:r>
                  <a:rPr lang="lt-LT" sz="2000" dirty="0">
                    <a:latin typeface="Times New Roman" panose="02020603050405020304" pitchFamily="18" charset="0"/>
                    <a:cs typeface="Times New Roman" panose="02020603050405020304" pitchFamily="18" charset="0"/>
                  </a:rPr>
                  <a:t> Tarkime, kad turime dvi inercines atskaitos sistemas, kurių tarpusavio judėjimo greitis yra </a:t>
                </a:r>
                <a14:m>
                  <m:oMath xmlns:m="http://schemas.openxmlformats.org/officeDocument/2006/math">
                    <m:r>
                      <a:rPr lang="lt-LT" sz="2000" i="1"/>
                      <m:t>𝑣</m:t>
                    </m:r>
                  </m:oMath>
                </a14:m>
                <a:r>
                  <a:rPr lang="lt-LT" sz="2000" dirty="0">
                    <a:latin typeface="Times New Roman" panose="02020603050405020304" pitchFamily="18" charset="0"/>
                    <a:cs typeface="Times New Roman" panose="02020603050405020304" pitchFamily="18" charset="0"/>
                  </a:rPr>
                  <a:t> (pavyzdžiui, Žemė</a:t>
                </a:r>
                <a:r>
                  <a:rPr lang="lt-LT" sz="2000" b="1" baseline="-25000" dirty="0">
                    <a:latin typeface="Times New Roman" panose="02020603050405020304" pitchFamily="18" charset="0"/>
                    <a:cs typeface="Times New Roman" panose="02020603050405020304" pitchFamily="18" charset="0"/>
                  </a:rPr>
                  <a:t> </a:t>
                </a:r>
                <a:r>
                  <a:rPr lang="lt-LT" sz="2000" dirty="0">
                    <a:latin typeface="Times New Roman" panose="02020603050405020304" pitchFamily="18" charset="0"/>
                    <a:cs typeface="Times New Roman" panose="02020603050405020304" pitchFamily="18" charset="0"/>
                  </a:rPr>
                  <a:t>ir pro šalį skrendanti kosminė raketa). Raketoje tarp dviejų laikrodžio dūžių A ir B praeina laiko tarpas </a:t>
                </a:r>
                <a14:m>
                  <m:oMath xmlns:m="http://schemas.openxmlformats.org/officeDocument/2006/math">
                    <m:r>
                      <a:rPr lang="lt-LT" sz="2000" i="1"/>
                      <m:t>∆</m:t>
                    </m:r>
                    <m:r>
                      <a:rPr lang="lt-LT" sz="2000" i="1"/>
                      <m:t>𝑡</m:t>
                    </m:r>
                    <m:r>
                      <a:rPr lang="lt-LT" sz="2000" i="1"/>
                      <m:t>′</m:t>
                    </m:r>
                  </m:oMath>
                </a14:m>
                <a:r>
                  <a:rPr lang="lt-LT" sz="2000" dirty="0">
                    <a:latin typeface="Times New Roman" panose="02020603050405020304" pitchFamily="18" charset="0"/>
                    <a:cs typeface="Times New Roman" panose="02020603050405020304" pitchFamily="18" charset="0"/>
                  </a:rPr>
                  <a:t>. Taigi intervalas tarp A ir B yra </a:t>
                </a:r>
                <a14:m>
                  <m:oMath xmlns:m="http://schemas.openxmlformats.org/officeDocument/2006/math">
                    <m:r>
                      <a:rPr lang="lt-LT" sz="2000" i="1"/>
                      <m:t>∆</m:t>
                    </m:r>
                    <m:sSup>
                      <m:sSupPr>
                        <m:ctrlPr>
                          <a:rPr lang="lt-LT" sz="2000" i="1"/>
                        </m:ctrlPr>
                      </m:sSupPr>
                      <m:e>
                        <m:r>
                          <a:rPr lang="lt-LT" sz="2000" i="1"/>
                          <m:t>𝑠</m:t>
                        </m:r>
                      </m:e>
                      <m:sup>
                        <m:r>
                          <a:rPr lang="lt-LT" sz="2000" i="1"/>
                          <m:t>2</m:t>
                        </m:r>
                      </m:sup>
                    </m:sSup>
                    <m:r>
                      <a:rPr lang="lt-LT" sz="2000" i="1"/>
                      <m:t>=−</m:t>
                    </m:r>
                    <m:sSup>
                      <m:sSupPr>
                        <m:ctrlPr>
                          <a:rPr lang="lt-LT" sz="2000" i="1"/>
                        </m:ctrlPr>
                      </m:sSupPr>
                      <m:e>
                        <m:r>
                          <a:rPr lang="lt-LT" sz="2000" i="1"/>
                          <m:t>𝑐</m:t>
                        </m:r>
                      </m:e>
                      <m:sup>
                        <m:r>
                          <a:rPr lang="lt-LT" sz="2000" i="1"/>
                          <m:t>2</m:t>
                        </m:r>
                      </m:sup>
                    </m:sSup>
                    <m:r>
                      <a:rPr lang="lt-LT" sz="2000" i="1"/>
                      <m:t>∆</m:t>
                    </m:r>
                    <m:r>
                      <a:rPr lang="lt-LT" sz="2000" i="1"/>
                      <m:t>𝑡</m:t>
                    </m:r>
                    <m:sSup>
                      <m:sSupPr>
                        <m:ctrlPr>
                          <a:rPr lang="lt-LT" sz="2000" i="1"/>
                        </m:ctrlPr>
                      </m:sSupPr>
                      <m:e>
                        <m:r>
                          <a:rPr lang="lt-LT" sz="2000" i="1"/>
                          <m:t>′</m:t>
                        </m:r>
                      </m:e>
                      <m:sup>
                        <m:r>
                          <a:rPr lang="lt-LT" sz="2000" i="1"/>
                          <m:t>2</m:t>
                        </m:r>
                      </m:sup>
                    </m:sSup>
                  </m:oMath>
                </a14:m>
                <a:r>
                  <a:rPr lang="lt-LT" sz="2000" dirty="0">
                    <a:latin typeface="Times New Roman" panose="02020603050405020304" pitchFamily="18" charset="0"/>
                    <a:cs typeface="Times New Roman" panose="02020603050405020304" pitchFamily="18" charset="0"/>
                  </a:rPr>
                  <a:t>. Tuo tarpu sistemoje I, raketa pajuda atstumą </a:t>
                </a:r>
                <a14:m>
                  <m:oMath xmlns:m="http://schemas.openxmlformats.org/officeDocument/2006/math">
                    <m:r>
                      <a:rPr lang="lt-LT" sz="2000" i="1"/>
                      <m:t>𝑣</m:t>
                    </m:r>
                    <m:r>
                      <a:rPr lang="lt-LT" sz="2000" i="1"/>
                      <m:t>∆</m:t>
                    </m:r>
                    <m:r>
                      <a:rPr lang="lt-LT" sz="2000" i="1"/>
                      <m:t>𝑡</m:t>
                    </m:r>
                  </m:oMath>
                </a14:m>
                <a:r>
                  <a:rPr lang="lt-LT" sz="2000" dirty="0">
                    <a:latin typeface="Times New Roman" panose="02020603050405020304" pitchFamily="18" charset="0"/>
                    <a:cs typeface="Times New Roman" panose="02020603050405020304" pitchFamily="18" charset="0"/>
                  </a:rPr>
                  <a:t>. Intervalas toje sistemoje yra </a:t>
                </a:r>
                <a14:m>
                  <m:oMath xmlns:m="http://schemas.openxmlformats.org/officeDocument/2006/math">
                    <m:r>
                      <a:rPr lang="lt-LT" sz="2000" i="1"/>
                      <m:t>∆</m:t>
                    </m:r>
                    <m:sSup>
                      <m:sSupPr>
                        <m:ctrlPr>
                          <a:rPr lang="lt-LT" sz="2000" i="1"/>
                        </m:ctrlPr>
                      </m:sSupPr>
                      <m:e>
                        <m:r>
                          <a:rPr lang="lt-LT" sz="2000" i="1"/>
                          <m:t>𝑠</m:t>
                        </m:r>
                      </m:e>
                      <m:sup>
                        <m:r>
                          <a:rPr lang="lt-LT" sz="2000" i="1"/>
                          <m:t>2</m:t>
                        </m:r>
                      </m:sup>
                    </m:sSup>
                    <m:r>
                      <a:rPr lang="lt-LT" sz="2000" i="1"/>
                      <m:t>=−</m:t>
                    </m:r>
                    <m:sSup>
                      <m:sSupPr>
                        <m:ctrlPr>
                          <a:rPr lang="lt-LT" sz="2000" i="1"/>
                        </m:ctrlPr>
                      </m:sSupPr>
                      <m:e>
                        <m:r>
                          <a:rPr lang="lt-LT" sz="2000" i="1"/>
                          <m:t>𝑐</m:t>
                        </m:r>
                      </m:e>
                      <m:sup>
                        <m:r>
                          <a:rPr lang="lt-LT" sz="2000" i="1"/>
                          <m:t>2</m:t>
                        </m:r>
                      </m:sup>
                    </m:sSup>
                    <m:r>
                      <a:rPr lang="lt-LT" sz="2000" i="1"/>
                      <m:t>∆</m:t>
                    </m:r>
                    <m:sSup>
                      <m:sSupPr>
                        <m:ctrlPr>
                          <a:rPr lang="lt-LT" sz="2000" i="1"/>
                        </m:ctrlPr>
                      </m:sSupPr>
                      <m:e>
                        <m:r>
                          <a:rPr lang="lt-LT" sz="2000" i="1"/>
                          <m:t>𝑡</m:t>
                        </m:r>
                      </m:e>
                      <m:sup>
                        <m:r>
                          <a:rPr lang="lt-LT" sz="2000" i="1"/>
                          <m:t>2</m:t>
                        </m:r>
                      </m:sup>
                    </m:sSup>
                    <m:r>
                      <a:rPr lang="lt-LT" sz="2000" i="1"/>
                      <m:t>+</m:t>
                    </m:r>
                    <m:sSup>
                      <m:sSupPr>
                        <m:ctrlPr>
                          <a:rPr lang="lt-LT" sz="2000" i="1"/>
                        </m:ctrlPr>
                      </m:sSupPr>
                      <m:e>
                        <m:r>
                          <a:rPr lang="lt-LT" sz="2000" i="1"/>
                          <m:t>𝑣</m:t>
                        </m:r>
                      </m:e>
                      <m:sup>
                        <m:r>
                          <a:rPr lang="lt-LT" sz="2000" i="1"/>
                          <m:t>2</m:t>
                        </m:r>
                      </m:sup>
                    </m:sSup>
                    <m:r>
                      <a:rPr lang="lt-LT" sz="2000" i="1"/>
                      <m:t>∆</m:t>
                    </m:r>
                    <m:sSup>
                      <m:sSupPr>
                        <m:ctrlPr>
                          <a:rPr lang="lt-LT" sz="2000" i="1"/>
                        </m:ctrlPr>
                      </m:sSupPr>
                      <m:e>
                        <m:r>
                          <a:rPr lang="lt-LT" sz="2000" i="1"/>
                          <m:t>𝑡</m:t>
                        </m:r>
                      </m:e>
                      <m:sup>
                        <m:r>
                          <a:rPr lang="lt-LT" sz="2000" i="1"/>
                          <m:t>2</m:t>
                        </m:r>
                      </m:sup>
                    </m:sSup>
                  </m:oMath>
                </a14:m>
                <a:r>
                  <a:rPr lang="lt-LT" sz="2000" dirty="0">
                    <a:latin typeface="Times New Roman" panose="02020603050405020304" pitchFamily="18" charset="0"/>
                    <a:cs typeface="Times New Roman" panose="02020603050405020304" pitchFamily="18" charset="0"/>
                  </a:rPr>
                  <a:t>. Todėl </a:t>
                </a:r>
                <a14:m>
                  <m:oMath xmlns:m="http://schemas.openxmlformats.org/officeDocument/2006/math">
                    <m:r>
                      <a:rPr lang="lt-LT" sz="2000" i="1"/>
                      <m:t>∆</m:t>
                    </m:r>
                    <m:r>
                      <a:rPr lang="lt-LT" sz="2000" i="1"/>
                      <m:t>𝑡</m:t>
                    </m:r>
                    <m:r>
                      <a:rPr lang="lt-LT" sz="2000" i="1"/>
                      <m:t>′ = ∆</m:t>
                    </m:r>
                    <m:r>
                      <a:rPr lang="lt-LT" sz="2000" i="1"/>
                      <m:t>𝑡</m:t>
                    </m:r>
                    <m:rad>
                      <m:radPr>
                        <m:degHide m:val="on"/>
                        <m:ctrlPr>
                          <a:rPr lang="lt-LT" sz="2000" i="1"/>
                        </m:ctrlPr>
                      </m:radPr>
                      <m:deg/>
                      <m:e>
                        <m:r>
                          <a:rPr lang="lt-LT" sz="2000" i="1"/>
                          <m:t>1−</m:t>
                        </m:r>
                        <m:f>
                          <m:fPr>
                            <m:ctrlPr>
                              <a:rPr lang="lt-LT" sz="2000" i="1"/>
                            </m:ctrlPr>
                          </m:fPr>
                          <m:num>
                            <m:sSup>
                              <m:sSupPr>
                                <m:ctrlPr>
                                  <a:rPr lang="lt-LT" sz="2000" i="1"/>
                                </m:ctrlPr>
                              </m:sSupPr>
                              <m:e>
                                <m:r>
                                  <a:rPr lang="lt-LT" sz="2000" i="1"/>
                                  <m:t>𝑣</m:t>
                                </m:r>
                              </m:e>
                              <m:sup>
                                <m:r>
                                  <a:rPr lang="lt-LT" sz="2000" i="1"/>
                                  <m:t>2</m:t>
                                </m:r>
                              </m:sup>
                            </m:sSup>
                          </m:num>
                          <m:den>
                            <m:sSup>
                              <m:sSupPr>
                                <m:ctrlPr>
                                  <a:rPr lang="lt-LT" sz="2000" i="1"/>
                                </m:ctrlPr>
                              </m:sSupPr>
                              <m:e>
                                <m:r>
                                  <a:rPr lang="lt-LT" sz="2000" i="1"/>
                                  <m:t>𝑐</m:t>
                                </m:r>
                              </m:e>
                              <m:sup>
                                <m:r>
                                  <a:rPr lang="lt-LT" sz="2000" i="1"/>
                                  <m:t>2</m:t>
                                </m:r>
                              </m:sup>
                            </m:sSup>
                          </m:den>
                        </m:f>
                      </m:e>
                    </m:rad>
                    <m:r>
                      <a:rPr lang="lt-LT" sz="2000" i="1"/>
                      <m:t>&lt;∆</m:t>
                    </m:r>
                    <m:r>
                      <a:rPr lang="lt-LT" sz="2000" i="1"/>
                      <m:t>𝑡</m:t>
                    </m:r>
                  </m:oMath>
                </a14:m>
                <a:endParaRPr lang="lt-LT" sz="2400" dirty="0">
                  <a:latin typeface="Times New Roman" panose="02020603050405020304" pitchFamily="18" charset="0"/>
                  <a:ea typeface="Times New Roman" panose="02020603050405020304" pitchFamily="18" charset="0"/>
                  <a:cs typeface="Times New Roman" panose="02020603050405020304" pitchFamily="18" charset="0"/>
                </a:endParaRPr>
              </a:p>
              <a:p>
                <a:pPr marL="0" indent="0">
                  <a:buNone/>
                </a:pPr>
                <a:endParaRPr lang="lt-LT" sz="2200" dirty="0">
                  <a:latin typeface="Times New Roman" panose="02020603050405020304" pitchFamily="18" charset="0"/>
                  <a:ea typeface="Calibri" panose="020F0502020204030204" pitchFamily="34" charset="0"/>
                  <a:cs typeface="Times New Roman" panose="02020603050405020304" pitchFamily="18" charset="0"/>
                </a:endParaRPr>
              </a:p>
            </p:txBody>
          </p:sp>
        </mc:Choice>
        <mc:Fallback>
          <p:sp>
            <p:nvSpPr>
              <p:cNvPr id="3" name="Turinio vietos rezervavimo ženklas 2">
                <a:extLst>
                  <a:ext uri="{FF2B5EF4-FFF2-40B4-BE49-F238E27FC236}">
                    <a16:creationId xmlns:a16="http://schemas.microsoft.com/office/drawing/2014/main" id="{74E92248-D5E4-4EAA-9B62-1246449F0A58}"/>
                  </a:ext>
                </a:extLst>
              </p:cNvPr>
              <p:cNvSpPr>
                <a:spLocks noGrp="1" noRot="1" noChangeAspect="1" noMove="1" noResize="1" noEditPoints="1" noAdjustHandles="1" noChangeArrowheads="1" noChangeShapeType="1" noTextEdit="1"/>
              </p:cNvSpPr>
              <p:nvPr>
                <p:ph idx="1"/>
              </p:nvPr>
            </p:nvSpPr>
            <p:spPr>
              <a:xfrm>
                <a:off x="838200" y="1781175"/>
                <a:ext cx="10515600" cy="4991099"/>
              </a:xfrm>
              <a:blipFill>
                <a:blip r:embed="rId2"/>
                <a:stretch>
                  <a:fillRect l="-638" t="-1709" r="-812"/>
                </a:stretch>
              </a:blipFill>
            </p:spPr>
            <p:txBody>
              <a:bodyPr/>
              <a:lstStyle/>
              <a:p>
                <a:r>
                  <a:rPr lang="lt-LT">
                    <a:noFill/>
                  </a:rPr>
                  <a:t> </a:t>
                </a:r>
              </a:p>
            </p:txBody>
          </p:sp>
        </mc:Fallback>
      </mc:AlternateContent>
    </p:spTree>
    <p:extLst>
      <p:ext uri="{BB962C8B-B14F-4D97-AF65-F5344CB8AC3E}">
        <p14:creationId xmlns:p14="http://schemas.microsoft.com/office/powerpoint/2010/main" val="42263167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41562150-9F28-43E5-B01A-2B3700CDF02A}"/>
              </a:ext>
            </a:extLst>
          </p:cNvPr>
          <p:cNvSpPr>
            <a:spLocks noGrp="1"/>
          </p:cNvSpPr>
          <p:nvPr>
            <p:ph type="title"/>
          </p:nvPr>
        </p:nvSpPr>
        <p:spPr/>
        <p:txBody>
          <a:bodyPr>
            <a:normAutofit/>
          </a:bodyPr>
          <a:lstStyle/>
          <a:p>
            <a:r>
              <a:rPr lang="lt-LT" sz="5400"/>
              <a:t>Dvynių paradoksas</a:t>
            </a:r>
          </a:p>
        </p:txBody>
      </p:sp>
      <p:sp>
        <p:nvSpPr>
          <p:cNvPr id="3" name="Turinio vietos rezervavimo ženklas 2">
            <a:extLst>
              <a:ext uri="{FF2B5EF4-FFF2-40B4-BE49-F238E27FC236}">
                <a16:creationId xmlns:a16="http://schemas.microsoft.com/office/drawing/2014/main" id="{2D4D54B4-56C4-4D20-A347-E0F53DF93B32}"/>
              </a:ext>
            </a:extLst>
          </p:cNvPr>
          <p:cNvSpPr>
            <a:spLocks noGrp="1"/>
          </p:cNvSpPr>
          <p:nvPr>
            <p:ph idx="1"/>
          </p:nvPr>
        </p:nvSpPr>
        <p:spPr>
          <a:xfrm>
            <a:off x="838200" y="1929384"/>
            <a:ext cx="10515600" cy="4251960"/>
          </a:xfrm>
        </p:spPr>
        <p:txBody>
          <a:bodyPr>
            <a:normAutofit/>
          </a:bodyPr>
          <a:lstStyle/>
          <a:p>
            <a:pPr marL="0" indent="0">
              <a:buNone/>
            </a:pPr>
            <a:r>
              <a:rPr lang="lt-LT" sz="2200" dirty="0">
                <a:effectLst/>
                <a:latin typeface="Times New Roman" panose="02020603050405020304" pitchFamily="18" charset="0"/>
                <a:ea typeface="Calibri" panose="020F0502020204030204" pitchFamily="34" charset="0"/>
              </a:rPr>
              <a:t>Vienas iš klasikinių pavyzdžių, kai neteisingai pritaikyta specialiojo reliatyvumo teorija duoda paradoksalius atsakymus, yra dvynių paradoksas. Situacija paprasta – broliai dvyniai, sakykime, Rytis ir Tadas dalyvauja bandyme ir tam tikru greičiu tolsta vienas nuo kito. Kažkokiu laiko momentu abu apsisuka ir grįžta, jau žinome, kad keliaujant dideliu greičiu laikas lekia lėčiau, taigi vienas iš dvynių yra jaunesnis, nei kitas. Tačiau kuris yra vyresnis? Atsakymas iš tiesų nėra atrastas, nes kiekvienas aiškinimas vienaip ar kitaip sukuria tam tikras problemas, prieštaraujančias pačiai teorijai. Aptarkime du sprendimus kurie dažniausiai teigia, kad dvynių paradoksas yra išaiškintas.</a:t>
            </a:r>
            <a:endParaRPr lang="lt-LT"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611131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A64490F1-7A14-471B-BBD9-338E19B9BB6B}"/>
              </a:ext>
            </a:extLst>
          </p:cNvPr>
          <p:cNvSpPr>
            <a:spLocks noGrp="1"/>
          </p:cNvSpPr>
          <p:nvPr>
            <p:ph type="title"/>
          </p:nvPr>
        </p:nvSpPr>
        <p:spPr>
          <a:xfrm>
            <a:off x="572493" y="238539"/>
            <a:ext cx="11018520" cy="1434415"/>
          </a:xfrm>
        </p:spPr>
        <p:txBody>
          <a:bodyPr anchor="b">
            <a:normAutofit fontScale="90000"/>
          </a:bodyPr>
          <a:lstStyle/>
          <a:p>
            <a:r>
              <a:rPr lang="lt-LT" sz="5400"/>
              <a:t>Dvynių paradokso sprendinys: pagreitis</a:t>
            </a:r>
          </a:p>
        </p:txBody>
      </p:sp>
      <p:sp>
        <p:nvSpPr>
          <p:cNvPr id="3" name="Turinio vietos rezervavimo ženklas 2">
            <a:extLst>
              <a:ext uri="{FF2B5EF4-FFF2-40B4-BE49-F238E27FC236}">
                <a16:creationId xmlns:a16="http://schemas.microsoft.com/office/drawing/2014/main" id="{A0154927-6775-4D98-8561-B3A28363C07A}"/>
              </a:ext>
            </a:extLst>
          </p:cNvPr>
          <p:cNvSpPr>
            <a:spLocks noGrp="1"/>
          </p:cNvSpPr>
          <p:nvPr>
            <p:ph idx="1"/>
          </p:nvPr>
        </p:nvSpPr>
        <p:spPr>
          <a:xfrm>
            <a:off x="572493" y="2071316"/>
            <a:ext cx="6713552" cy="4119172"/>
          </a:xfrm>
        </p:spPr>
        <p:txBody>
          <a:bodyPr anchor="t">
            <a:normAutofit lnSpcReduction="10000"/>
          </a:bodyPr>
          <a:lstStyle/>
          <a:p>
            <a:pPr marL="0" indent="0">
              <a:buNone/>
            </a:pPr>
            <a:r>
              <a:rPr lang="lt-LT" sz="2000" dirty="0">
                <a:latin typeface="Times New Roman" panose="02020603050405020304" pitchFamily="18" charset="0"/>
                <a:cs typeface="Times New Roman" panose="02020603050405020304" pitchFamily="18" charset="0"/>
              </a:rPr>
              <a:t>Šiame sprendinyje turime atskaitos tašką. </a:t>
            </a:r>
            <a:r>
              <a:rPr lang="lt-LT" sz="2000" dirty="0">
                <a:effectLst/>
                <a:latin typeface="Times New Roman" panose="02020603050405020304" pitchFamily="18" charset="0"/>
                <a:ea typeface="Calibri" panose="020F0502020204030204" pitchFamily="34" charset="0"/>
                <a:cs typeface="Times New Roman" panose="02020603050405020304" pitchFamily="18" charset="0"/>
              </a:rPr>
              <a:t>Šiuo atveju tai bus Žemė, kurioje Rytis pasilieka Žemėje kol Tadas skrenda. Nuskridęs iki tam tikro taško Tadas apsisuka ir grįžta. </a:t>
            </a:r>
            <a:r>
              <a:rPr lang="lt-LT" sz="2000" dirty="0">
                <a:latin typeface="Times New Roman" panose="02020603050405020304" pitchFamily="18" charset="0"/>
                <a:ea typeface="Calibri" panose="020F0502020204030204" pitchFamily="34" charset="0"/>
                <a:cs typeface="Times New Roman" panose="02020603050405020304" pitchFamily="18" charset="0"/>
              </a:rPr>
              <a:t>Kadangi Tadui norint apsisukti teko sulėtėti ir vėl pagreitėti dažnai</a:t>
            </a:r>
            <a:r>
              <a:rPr lang="lt-LT" sz="2000" dirty="0">
                <a:effectLst/>
                <a:latin typeface="Times New Roman" panose="02020603050405020304" pitchFamily="18" charset="0"/>
                <a:ea typeface="Calibri" panose="020F0502020204030204" pitchFamily="34" charset="0"/>
                <a:cs typeface="Times New Roman" panose="02020603050405020304" pitchFamily="18" charset="0"/>
              </a:rPr>
              <a:t> yra naudojamas pagreičio grafikas. Jame lyg ir yra įrodoma, kad Tado atžvilgiu apsisukimo momentas trunka vos kelis momentus, kai Ryčiui tas pats momentas gali trukti net kelias dienas.</a:t>
            </a:r>
            <a:r>
              <a:rPr lang="lt-LT" sz="2000" dirty="0">
                <a:latin typeface="Times New Roman" panose="02020603050405020304" pitchFamily="18" charset="0"/>
                <a:ea typeface="Calibri" panose="020F0502020204030204" pitchFamily="34" charset="0"/>
                <a:cs typeface="Times New Roman" panose="02020603050405020304" pitchFamily="18" charset="0"/>
              </a:rPr>
              <a:t> Š</a:t>
            </a:r>
            <a:r>
              <a:rPr lang="lt-LT" sz="2000" dirty="0">
                <a:effectLst/>
                <a:latin typeface="Times New Roman" panose="02020603050405020304" pitchFamily="18" charset="0"/>
                <a:ea typeface="Calibri" panose="020F0502020204030204" pitchFamily="34" charset="0"/>
                <a:cs typeface="Times New Roman" panose="02020603050405020304" pitchFamily="18" charset="0"/>
              </a:rPr>
              <a:t>itaip yra „teigiama“, kad paradokso sprendinys būtent yra laiko tarpas kai Tadas prarado ir vėl įgavo įprastą greitį. Tačiau čia ir kyla problema. Reliatyvumo teorijoje kiekvienas asmuo turi teisę teigti, kad jis nejuda ir visa aplink jį juda. Pasirėmus šiuo principu Rytis gali teigti, kad jis keliavo erdve kol Tadas stovėjo vietoje. Tada šis grafikas turėtų būti atvirkštinis, taip neišaiškindamas kuris yra vyresnis.</a:t>
            </a:r>
          </a:p>
          <a:p>
            <a:pPr marL="0" indent="0">
              <a:buNone/>
            </a:pPr>
            <a:endParaRPr lang="lt-LT" sz="2000" dirty="0">
              <a:latin typeface="Times New Roman" panose="02020603050405020304" pitchFamily="18" charset="0"/>
              <a:cs typeface="Times New Roman" panose="02020603050405020304" pitchFamily="18" charset="0"/>
            </a:endParaRPr>
          </a:p>
        </p:txBody>
      </p:sp>
      <p:pic>
        <p:nvPicPr>
          <p:cNvPr id="4" name="Paveikslėlis 3">
            <a:extLst>
              <a:ext uri="{FF2B5EF4-FFF2-40B4-BE49-F238E27FC236}">
                <a16:creationId xmlns:a16="http://schemas.microsoft.com/office/drawing/2014/main" id="{0086A2B4-4748-4D2E-AB9D-47C4121468BA}"/>
              </a:ext>
            </a:extLst>
          </p:cNvPr>
          <p:cNvPicPr>
            <a:picLocks noChangeAspect="1"/>
          </p:cNvPicPr>
          <p:nvPr/>
        </p:nvPicPr>
        <p:blipFill rotWithShape="1">
          <a:blip r:embed="rId2"/>
          <a:srcRect l="3312" r="483"/>
          <a:stretch/>
        </p:blipFill>
        <p:spPr>
          <a:xfrm>
            <a:off x="7675658" y="2093976"/>
            <a:ext cx="3941064" cy="4096512"/>
          </a:xfrm>
          <a:prstGeom prst="rect">
            <a:avLst/>
          </a:prstGeom>
        </p:spPr>
      </p:pic>
    </p:spTree>
    <p:extLst>
      <p:ext uri="{BB962C8B-B14F-4D97-AF65-F5344CB8AC3E}">
        <p14:creationId xmlns:p14="http://schemas.microsoft.com/office/powerpoint/2010/main" val="24006277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BEA3E727-8589-493C-B730-2C5BB960B406}"/>
              </a:ext>
            </a:extLst>
          </p:cNvPr>
          <p:cNvSpPr>
            <a:spLocks noGrp="1"/>
          </p:cNvSpPr>
          <p:nvPr>
            <p:ph type="title"/>
          </p:nvPr>
        </p:nvSpPr>
        <p:spPr/>
        <p:txBody>
          <a:bodyPr>
            <a:normAutofit/>
          </a:bodyPr>
          <a:lstStyle/>
          <a:p>
            <a:r>
              <a:rPr lang="lt-LT" sz="4200"/>
              <a:t>Dvynių paradokso sprendinys: inercinės atskaitos sistemos</a:t>
            </a:r>
          </a:p>
        </p:txBody>
      </p:sp>
      <p:sp>
        <p:nvSpPr>
          <p:cNvPr id="3" name="Turinio vietos rezervavimo ženklas 2">
            <a:extLst>
              <a:ext uri="{FF2B5EF4-FFF2-40B4-BE49-F238E27FC236}">
                <a16:creationId xmlns:a16="http://schemas.microsoft.com/office/drawing/2014/main" id="{B4CA6CD0-7451-443F-9D76-773FB7635735}"/>
              </a:ext>
            </a:extLst>
          </p:cNvPr>
          <p:cNvSpPr>
            <a:spLocks noGrp="1"/>
          </p:cNvSpPr>
          <p:nvPr>
            <p:ph idx="1"/>
          </p:nvPr>
        </p:nvSpPr>
        <p:spPr>
          <a:xfrm>
            <a:off x="838200" y="1929384"/>
            <a:ext cx="10515600" cy="4251960"/>
          </a:xfrm>
        </p:spPr>
        <p:txBody>
          <a:bodyPr>
            <a:normAutofit/>
          </a:bodyPr>
          <a:lstStyle/>
          <a:p>
            <a:pPr marL="0" indent="0">
              <a:buNone/>
            </a:pPr>
            <a:r>
              <a:rPr lang="lt-LT" sz="2200" dirty="0">
                <a:effectLst/>
                <a:latin typeface="Times New Roman" panose="02020603050405020304" pitchFamily="18" charset="0"/>
                <a:ea typeface="Calibri" panose="020F0502020204030204" pitchFamily="34" charset="0"/>
              </a:rPr>
              <a:t>Šiuo atveju mums jau nereikia nei atskaitos taško nei grafiko. Čia yra naudojama tik inercinė atskaitos sistema. Paprastai kalbant vienas iš dvynių vietoj apsisukimo tiesiog peršoka į kitą atskaitos sistemą taip pašalinant pagreitį. Bet ir šiame „atsakyme“ yra ta pati spraga, jei norime sužinoti kuris vyresnis vėl reikia dvynių susitarimo kuris bus keliaujantis, o kuris stovės vietoje. Taigi šis paradoksas taip ir lieka neišspręstas, nes dabartiniai aiškinimai reikalauja susitarimo kas keliauja, o kas stovi vietoje.</a:t>
            </a:r>
            <a:endParaRPr lang="lt-LT" sz="2200" dirty="0"/>
          </a:p>
        </p:txBody>
      </p:sp>
    </p:spTree>
    <p:extLst>
      <p:ext uri="{BB962C8B-B14F-4D97-AF65-F5344CB8AC3E}">
        <p14:creationId xmlns:p14="http://schemas.microsoft.com/office/powerpoint/2010/main" val="8133502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BECC6522-97C7-4E5A-9105-F88998A11B55}"/>
              </a:ext>
            </a:extLst>
          </p:cNvPr>
          <p:cNvSpPr>
            <a:spLocks noGrp="1"/>
          </p:cNvSpPr>
          <p:nvPr>
            <p:ph type="title"/>
          </p:nvPr>
        </p:nvSpPr>
        <p:spPr>
          <a:xfrm>
            <a:off x="4965430" y="629268"/>
            <a:ext cx="6586491" cy="1286160"/>
          </a:xfrm>
        </p:spPr>
        <p:txBody>
          <a:bodyPr anchor="b">
            <a:normAutofit fontScale="90000"/>
          </a:bodyPr>
          <a:lstStyle/>
          <a:p>
            <a:r>
              <a:rPr lang="lt-LT" sz="4100"/>
              <a:t>SRT </a:t>
            </a:r>
            <a:r>
              <a:rPr lang="lt-LT" sz="4100">
                <a:effectLst/>
                <a:ea typeface="Times New Roman" panose="02020603050405020304" pitchFamily="18" charset="0"/>
                <a:cs typeface="Times New Roman" panose="02020603050405020304" pitchFamily="18" charset="0"/>
              </a:rPr>
              <a:t>reprezentacija filme</a:t>
            </a:r>
            <a:br>
              <a:rPr lang="lt-LT" sz="4100" b="1">
                <a:effectLst/>
                <a:latin typeface="Times New Roman" panose="02020603050405020304" pitchFamily="18" charset="0"/>
                <a:ea typeface="Times New Roman" panose="02020603050405020304" pitchFamily="18" charset="0"/>
                <a:cs typeface="Times New Roman" panose="02020603050405020304" pitchFamily="18" charset="0"/>
              </a:rPr>
            </a:br>
            <a:endParaRPr lang="lt-LT" sz="4100"/>
          </a:p>
        </p:txBody>
      </p:sp>
      <mc:AlternateContent xmlns:mc="http://schemas.openxmlformats.org/markup-compatibility/2006">
        <mc:Choice xmlns:a14="http://schemas.microsoft.com/office/drawing/2010/main" Requires="a14">
          <p:sp>
            <p:nvSpPr>
              <p:cNvPr id="3" name="Turinio vietos rezervavimo ženklas 2">
                <a:extLst>
                  <a:ext uri="{FF2B5EF4-FFF2-40B4-BE49-F238E27FC236}">
                    <a16:creationId xmlns:a16="http://schemas.microsoft.com/office/drawing/2014/main" id="{CE358024-5DA8-428C-99D6-F0C056F1616C}"/>
                  </a:ext>
                </a:extLst>
              </p:cNvPr>
              <p:cNvSpPr>
                <a:spLocks noGrp="1"/>
              </p:cNvSpPr>
              <p:nvPr>
                <p:ph idx="1"/>
              </p:nvPr>
            </p:nvSpPr>
            <p:spPr>
              <a:xfrm>
                <a:off x="4965431" y="2438400"/>
                <a:ext cx="6586489" cy="3785419"/>
              </a:xfrm>
            </p:spPr>
            <p:txBody>
              <a:bodyPr>
                <a:normAutofit/>
              </a:bodyPr>
              <a:lstStyle/>
              <a:p>
                <a:pPr marL="0" indent="0">
                  <a:buNone/>
                </a:pPr>
                <a:r>
                  <a:rPr lang="lt-LT" sz="1400" dirty="0">
                    <a:effectLst/>
                    <a:latin typeface="Times New Roman" panose="02020603050405020304" pitchFamily="18" charset="0"/>
                    <a:ea typeface="Calibri" panose="020F0502020204030204" pitchFamily="34" charset="0"/>
                  </a:rPr>
                  <a:t>Vienas garsiausių filmų kuriame yra pritaikomi SRT principai – „Tarp  žvaigždžių“ (ang. „Interstellar“). Tai yra mokslinės fantastikos filmas, kuriame pagrindinis veikėjas dalyvavo misijoje ieškant gyvybei klestėti tinkamų planetų tolimam kosmose. Šiame filme minimas laiko sutrumpėjimas. Pavyzdžiui praskridus pro kirmgraužą, Kuperio (pagrindinio veikėjo) komanda nusprendžia nusileisti Dr. Milerio vandenyno planetoje. Ji skrieja aplink Gargantua, didžiulę juodąją skylę, esančią kitoje galaktikoje. Dėl didžiulės Gargantua gravitacinės traukos „kiekviena valanda toje planetoje yra septyneri metai Žemėje“. </a:t>
                </a:r>
                <a:r>
                  <a:rPr lang="lt-LT" sz="1400" dirty="0">
                    <a:effectLst/>
                    <a:latin typeface="Times New Roman" panose="02020603050405020304" pitchFamily="18" charset="0"/>
                    <a:ea typeface="Calibri" panose="020F0502020204030204" pitchFamily="34" charset="0"/>
                    <a:cs typeface="Times New Roman" panose="02020603050405020304" pitchFamily="18" charset="0"/>
                  </a:rPr>
                  <a:t>Kitas laiko sulėtėjimo pavyzdys randamas jau juodojoje skylėje kur laikas išviso sustoja.</a:t>
                </a:r>
                <a:endParaRPr lang="lt-LT" sz="1400" dirty="0"/>
              </a:p>
              <a:p>
                <a:pPr marL="0" indent="0">
                  <a:buNone/>
                </a:pPr>
                <a:r>
                  <a:rPr lang="lt-LT" sz="1400" dirty="0">
                    <a:effectLst/>
                    <a:latin typeface="Times New Roman" panose="02020603050405020304" pitchFamily="18" charset="0"/>
                    <a:ea typeface="Calibri" panose="020F0502020204030204" pitchFamily="34" charset="0"/>
                    <a:cs typeface="Times New Roman" panose="02020603050405020304" pitchFamily="18" charset="0"/>
                  </a:rPr>
                  <a:t>Apie juodąsias skyles žmonija žino jau nuo XVIII a., tačiau jas nagrinėti pradėjo A. Einšteinas. Juodąja skyle gali tapti bet koks kūnas jei jį pakankamai suspausime. Tačiau nereikia išsigąsti, jei norėtume, kad Žemė taptų juodąja skyle, ją reikėtų suspausti iki 2 centų monetos dydžio. Juodosios skylės yra milžiniškas tankio, jei tiksliai </a:t>
                </a:r>
                <a14:m>
                  <m:oMath xmlns:m="http://schemas.openxmlformats.org/officeDocument/2006/math">
                    <m:r>
                      <a:rPr lang="lt-LT" sz="1400" i="1">
                        <a:effectLst/>
                        <a:latin typeface="Cambria Math" panose="02040503050406030204" pitchFamily="18" charset="0"/>
                        <a:ea typeface="Calibri" panose="020F0502020204030204" pitchFamily="34" charset="0"/>
                        <a:cs typeface="Times New Roman" panose="02020603050405020304" pitchFamily="18" charset="0"/>
                      </a:rPr>
                      <m:t>4∙</m:t>
                    </m:r>
                    <m:sSup>
                      <m:sSupPr>
                        <m:ctrlPr>
                          <a:rPr lang="lt-LT" sz="1400" i="1">
                            <a:effectLst/>
                            <a:latin typeface="Cambria Math" panose="02040503050406030204" pitchFamily="18" charset="0"/>
                            <a:ea typeface="Calibri" panose="020F0502020204030204" pitchFamily="34" charset="0"/>
                            <a:cs typeface="Times New Roman" panose="02020603050405020304" pitchFamily="18" charset="0"/>
                          </a:rPr>
                        </m:ctrlPr>
                      </m:sSupPr>
                      <m:e>
                        <m:r>
                          <a:rPr lang="lt-LT" sz="1400" i="1">
                            <a:effectLst/>
                            <a:latin typeface="Cambria Math" panose="02040503050406030204" pitchFamily="18" charset="0"/>
                            <a:ea typeface="Calibri" panose="020F0502020204030204" pitchFamily="34" charset="0"/>
                            <a:cs typeface="Times New Roman" panose="02020603050405020304" pitchFamily="18" charset="0"/>
                          </a:rPr>
                          <m:t>10</m:t>
                        </m:r>
                      </m:e>
                      <m:sup>
                        <m:r>
                          <a:rPr lang="lt-LT" sz="1400" i="1">
                            <a:effectLst/>
                            <a:latin typeface="Cambria Math" panose="02040503050406030204" pitchFamily="18" charset="0"/>
                            <a:ea typeface="Calibri" panose="020F0502020204030204" pitchFamily="34" charset="0"/>
                            <a:cs typeface="Times New Roman" panose="02020603050405020304" pitchFamily="18" charset="0"/>
                          </a:rPr>
                          <m:t>14</m:t>
                        </m:r>
                      </m:sup>
                    </m:sSup>
                  </m:oMath>
                </a14:m>
                <a:r>
                  <a:rPr lang="lt-LT" sz="1400" dirty="0">
                    <a:effectLst/>
                    <a:latin typeface="Times New Roman" panose="02020603050405020304" pitchFamily="18" charset="0"/>
                    <a:ea typeface="Times New Roman" panose="02020603050405020304" pitchFamily="18" charset="0"/>
                    <a:cs typeface="Times New Roman" panose="02020603050405020304" pitchFamily="18" charset="0"/>
                  </a:rPr>
                  <a:t> g/cm</a:t>
                </a:r>
                <a:r>
                  <a:rPr lang="lt-LT" sz="1400" baseline="30000" dirty="0">
                    <a:effectLst/>
                    <a:latin typeface="Times New Roman" panose="02020603050405020304" pitchFamily="18" charset="0"/>
                    <a:ea typeface="Times New Roman" panose="02020603050405020304" pitchFamily="18" charset="0"/>
                    <a:cs typeface="Times New Roman" panose="02020603050405020304" pitchFamily="18" charset="0"/>
                  </a:rPr>
                  <a:t>3. </a:t>
                </a:r>
                <a:r>
                  <a:rPr lang="lt-LT" sz="1400" dirty="0">
                    <a:effectLst/>
                    <a:latin typeface="Times New Roman" panose="02020603050405020304" pitchFamily="18" charset="0"/>
                    <a:ea typeface="Calibri" panose="020F0502020204030204" pitchFamily="34" charset="0"/>
                    <a:cs typeface="Times New Roman" panose="02020603050405020304" pitchFamily="18" charset="0"/>
                  </a:rPr>
                  <a:t>Dėl šios priežasties šios skylės labai stipriai iškreipia erdvėlaikį ir turi milžinišką gravitacinę trauką kurios jokia kita jėga visatoje negali atsverti.</a:t>
                </a:r>
              </a:p>
            </p:txBody>
          </p:sp>
        </mc:Choice>
        <mc:Fallback>
          <p:sp>
            <p:nvSpPr>
              <p:cNvPr id="3" name="Turinio vietos rezervavimo ženklas 2">
                <a:extLst>
                  <a:ext uri="{FF2B5EF4-FFF2-40B4-BE49-F238E27FC236}">
                    <a16:creationId xmlns:a16="http://schemas.microsoft.com/office/drawing/2014/main" id="{CE358024-5DA8-428C-99D6-F0C056F1616C}"/>
                  </a:ext>
                </a:extLst>
              </p:cNvPr>
              <p:cNvSpPr>
                <a:spLocks noGrp="1" noRot="1" noChangeAspect="1" noMove="1" noResize="1" noEditPoints="1" noAdjustHandles="1" noChangeArrowheads="1" noChangeShapeType="1" noTextEdit="1"/>
              </p:cNvSpPr>
              <p:nvPr>
                <p:ph idx="1"/>
              </p:nvPr>
            </p:nvSpPr>
            <p:spPr>
              <a:xfrm>
                <a:off x="4965431" y="2438400"/>
                <a:ext cx="6586489" cy="3785419"/>
              </a:xfrm>
              <a:blipFill>
                <a:blip r:embed="rId2"/>
                <a:stretch>
                  <a:fillRect l="-278" r="-463"/>
                </a:stretch>
              </a:blipFill>
            </p:spPr>
            <p:txBody>
              <a:bodyPr/>
              <a:lstStyle/>
              <a:p>
                <a:r>
                  <a:rPr lang="lt-LT">
                    <a:noFill/>
                  </a:rPr>
                  <a:t> </a:t>
                </a:r>
              </a:p>
            </p:txBody>
          </p:sp>
        </mc:Fallback>
      </mc:AlternateContent>
      <p:pic>
        <p:nvPicPr>
          <p:cNvPr id="4" name="Paveikslėlis 3">
            <a:extLst>
              <a:ext uri="{FF2B5EF4-FFF2-40B4-BE49-F238E27FC236}">
                <a16:creationId xmlns:a16="http://schemas.microsoft.com/office/drawing/2014/main" id="{3824067F-DD7C-4720-80E7-771E6C5FF12C}"/>
              </a:ext>
            </a:extLst>
          </p:cNvPr>
          <p:cNvPicPr>
            <a:picLocks noChangeAspect="1"/>
          </p:cNvPicPr>
          <p:nvPr/>
        </p:nvPicPr>
        <p:blipFill rotWithShape="1">
          <a:blip r:embed="rId3"/>
          <a:srcRect l="17928" r="13796"/>
          <a:stretch/>
        </p:blipFill>
        <p:spPr>
          <a:xfrm>
            <a:off x="20" y="10"/>
            <a:ext cx="4965410" cy="6857990"/>
          </a:xfrm>
          <a:prstGeom prst="rect">
            <a:avLst/>
          </a:prstGeom>
          <a:effectLst/>
        </p:spPr>
      </p:pic>
    </p:spTree>
    <p:extLst>
      <p:ext uri="{BB962C8B-B14F-4D97-AF65-F5344CB8AC3E}">
        <p14:creationId xmlns:p14="http://schemas.microsoft.com/office/powerpoint/2010/main" val="6490109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Pavadinimas 4">
            <a:extLst>
              <a:ext uri="{FF2B5EF4-FFF2-40B4-BE49-F238E27FC236}">
                <a16:creationId xmlns:a16="http://schemas.microsoft.com/office/drawing/2014/main" id="{BD4D60BB-B717-49C9-9EF1-8D3169E03B5E}"/>
              </a:ext>
            </a:extLst>
          </p:cNvPr>
          <p:cNvSpPr>
            <a:spLocks noGrp="1"/>
          </p:cNvSpPr>
          <p:nvPr>
            <p:ph type="title"/>
          </p:nvPr>
        </p:nvSpPr>
        <p:spPr/>
        <p:txBody>
          <a:bodyPr/>
          <a:lstStyle/>
          <a:p>
            <a:pPr algn="ctr"/>
            <a:r>
              <a:rPr lang="lt-LT" dirty="0"/>
              <a:t>Išvada</a:t>
            </a:r>
          </a:p>
        </p:txBody>
      </p:sp>
      <p:sp>
        <p:nvSpPr>
          <p:cNvPr id="6" name="Turinio vietos rezervavimo ženklas 5">
            <a:extLst>
              <a:ext uri="{FF2B5EF4-FFF2-40B4-BE49-F238E27FC236}">
                <a16:creationId xmlns:a16="http://schemas.microsoft.com/office/drawing/2014/main" id="{7009D251-AA6E-4DB7-A2F5-C8CB1D033E63}"/>
              </a:ext>
            </a:extLst>
          </p:cNvPr>
          <p:cNvSpPr>
            <a:spLocks noGrp="1"/>
          </p:cNvSpPr>
          <p:nvPr>
            <p:ph idx="1"/>
          </p:nvPr>
        </p:nvSpPr>
        <p:spPr/>
        <p:txBody>
          <a:bodyPr/>
          <a:lstStyle/>
          <a:p>
            <a:pPr marL="0" indent="0">
              <a:buNone/>
            </a:pPr>
            <a:r>
              <a:rPr lang="lt-LT" sz="1800" dirty="0">
                <a:effectLst/>
                <a:latin typeface="Times New Roman" panose="02020603050405020304" pitchFamily="18" charset="0"/>
                <a:ea typeface="Calibri" panose="020F0502020204030204" pitchFamily="34" charset="0"/>
              </a:rPr>
              <a:t>Specialioji reliatyvumo teorija nagrinėja kūnų elgesį judant greičiu artimam šviesos. Šioje teorijoje yra naudojamos inercinės atskaitos sistemos kurios tiria kūnų padėtį kai jie juda tiesiai ir tolygiai arba yra rimties būsenoje. Teorijoje daugiausia naudojamos Lorenco transformacijos kurios nusako kaip keičiasi laikas ir erdvė pereinant iš vienos inercinės sistemos į kitą. Vienas iš labiausiai žinomų dėsnių susijusių su reliatyvumu – laiko tėkmės priklausomybė nuo greičio. Dėl laiko sulėtėjimo atsiranda ir dvynių paradoksas kuriame vienas iš iškeliavusių asmenų turi būti jaunesnis, tačiau neaišku kuris. Taip pat didelis greitis kūno ilgį pamažina dėl skirtingos laiko tėkmėms abiem kūno galams.</a:t>
            </a:r>
            <a:endParaRPr lang="lt-LT" dirty="0"/>
          </a:p>
        </p:txBody>
      </p:sp>
    </p:spTree>
    <p:extLst>
      <p:ext uri="{BB962C8B-B14F-4D97-AF65-F5344CB8AC3E}">
        <p14:creationId xmlns:p14="http://schemas.microsoft.com/office/powerpoint/2010/main" val="11436878"/>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73CC17FB-4EA4-44CE-A2E7-823C975A57D4}"/>
              </a:ext>
            </a:extLst>
          </p:cNvPr>
          <p:cNvSpPr>
            <a:spLocks noGrp="1"/>
          </p:cNvSpPr>
          <p:nvPr>
            <p:ph type="title"/>
          </p:nvPr>
        </p:nvSpPr>
        <p:spPr/>
        <p:txBody>
          <a:bodyPr/>
          <a:lstStyle/>
          <a:p>
            <a:pPr algn="ctr"/>
            <a:r>
              <a:rPr lang="lt-LT" dirty="0"/>
              <a:t>Testas</a:t>
            </a:r>
          </a:p>
        </p:txBody>
      </p:sp>
      <p:sp>
        <p:nvSpPr>
          <p:cNvPr id="3" name="Turinio vietos rezervavimo ženklas 2">
            <a:extLst>
              <a:ext uri="{FF2B5EF4-FFF2-40B4-BE49-F238E27FC236}">
                <a16:creationId xmlns:a16="http://schemas.microsoft.com/office/drawing/2014/main" id="{8EEB973C-F93C-4807-B430-1D8F0942E10F}"/>
              </a:ext>
            </a:extLst>
          </p:cNvPr>
          <p:cNvSpPr>
            <a:spLocks noGrp="1"/>
          </p:cNvSpPr>
          <p:nvPr>
            <p:ph idx="1"/>
          </p:nvPr>
        </p:nvSpPr>
        <p:spPr>
          <a:xfrm>
            <a:off x="838200" y="2599765"/>
            <a:ext cx="10515600" cy="3577198"/>
          </a:xfrm>
        </p:spPr>
        <p:txBody>
          <a:bodyPr>
            <a:normAutofit/>
          </a:bodyPr>
          <a:lstStyle/>
          <a:p>
            <a:pPr marL="514350" indent="-514350">
              <a:buFont typeface="+mj-lt"/>
              <a:buAutoNum type="alphaLcParenR"/>
            </a:pPr>
            <a:r>
              <a:rPr lang="lt-LT" sz="2800" dirty="0">
                <a:latin typeface="Times New Roman" panose="02020603050405020304" pitchFamily="18" charset="0"/>
                <a:ea typeface="Calibri" panose="020F0502020204030204" pitchFamily="34" charset="0"/>
                <a:cs typeface="Times New Roman" panose="02020603050405020304" pitchFamily="18" charset="0"/>
              </a:rPr>
              <a:t>J</a:t>
            </a:r>
            <a:r>
              <a:rPr lang="lt-LT" sz="2800" dirty="0">
                <a:effectLst/>
                <a:latin typeface="Times New Roman" panose="02020603050405020304" pitchFamily="18" charset="0"/>
                <a:ea typeface="Calibri" panose="020F0502020204030204" pitchFamily="34" charset="0"/>
                <a:cs typeface="Times New Roman" panose="02020603050405020304" pitchFamily="18" charset="0"/>
              </a:rPr>
              <a:t>udėjimo, mechanikos ir erdvėlaikio santykius tam </a:t>
            </a:r>
            <a:r>
              <a:rPr lang="lt-LT" sz="2800" dirty="0">
                <a:latin typeface="Times New Roman" panose="02020603050405020304" pitchFamily="18" charset="0"/>
                <a:ea typeface="Calibri" panose="020F0502020204030204" pitchFamily="34" charset="0"/>
                <a:cs typeface="Times New Roman" panose="02020603050405020304" pitchFamily="18" charset="0"/>
              </a:rPr>
              <a:t>tikru </a:t>
            </a:r>
            <a:r>
              <a:rPr lang="lt-LT" sz="2800" dirty="0">
                <a:effectLst/>
                <a:latin typeface="Times New Roman" panose="02020603050405020304" pitchFamily="18" charset="0"/>
                <a:ea typeface="Calibri" panose="020F0502020204030204" pitchFamily="34" charset="0"/>
                <a:cs typeface="Times New Roman" panose="02020603050405020304" pitchFamily="18" charset="0"/>
              </a:rPr>
              <a:t>greičiu</a:t>
            </a:r>
          </a:p>
          <a:p>
            <a:pPr marL="514350" indent="-514350">
              <a:buFont typeface="+mj-lt"/>
              <a:buAutoNum type="alphaLcParenR"/>
            </a:pPr>
            <a:r>
              <a:rPr lang="lt-LT" sz="2800" dirty="0">
                <a:latin typeface="Times New Roman" panose="02020603050405020304" pitchFamily="18" charset="0"/>
                <a:cs typeface="Times New Roman" panose="02020603050405020304" pitchFamily="18" charset="0"/>
              </a:rPr>
              <a:t>Gravitacijos atsiradimą, </a:t>
            </a:r>
            <a:r>
              <a:rPr lang="lt-LT" sz="2800" b="0" i="0" dirty="0">
                <a:effectLst/>
                <a:latin typeface="Times New Roman" panose="02020603050405020304" pitchFamily="18" charset="0"/>
                <a:cs typeface="Times New Roman" panose="02020603050405020304" pitchFamily="18" charset="0"/>
              </a:rPr>
              <a:t>apjungiant erdvę ir laiką į 4-matį erdvėlaikį</a:t>
            </a:r>
          </a:p>
          <a:p>
            <a:pPr marL="514350" indent="-514350">
              <a:buFont typeface="+mj-lt"/>
              <a:buAutoNum type="alphaLcParenR"/>
            </a:pPr>
            <a:r>
              <a:rPr lang="lt-LT" sz="2800" dirty="0">
                <a:latin typeface="Times New Roman" panose="02020603050405020304" pitchFamily="18" charset="0"/>
                <a:cs typeface="Times New Roman" panose="02020603050405020304" pitchFamily="18" charset="0"/>
              </a:rPr>
              <a:t>Laiko tėkmę įvairiose situacijose</a:t>
            </a:r>
          </a:p>
        </p:txBody>
      </p:sp>
      <p:sp>
        <p:nvSpPr>
          <p:cNvPr id="5" name="TextBox 4">
            <a:extLst>
              <a:ext uri="{FF2B5EF4-FFF2-40B4-BE49-F238E27FC236}">
                <a16:creationId xmlns:a16="http://schemas.microsoft.com/office/drawing/2014/main" id="{DBA7E360-245A-4F37-8C51-C114E03B6EC4}"/>
              </a:ext>
            </a:extLst>
          </p:cNvPr>
          <p:cNvSpPr txBox="1"/>
          <p:nvPr/>
        </p:nvSpPr>
        <p:spPr>
          <a:xfrm>
            <a:off x="2793160" y="2065867"/>
            <a:ext cx="5916706" cy="523220"/>
          </a:xfrm>
          <a:prstGeom prst="rect">
            <a:avLst/>
          </a:prstGeom>
          <a:noFill/>
        </p:spPr>
        <p:txBody>
          <a:bodyPr wrap="square" rtlCol="0">
            <a:spAutoFit/>
          </a:bodyPr>
          <a:lstStyle/>
          <a:p>
            <a:pPr algn="ctr"/>
            <a:r>
              <a:rPr lang="lt-LT" sz="2800" b="1" dirty="0">
                <a:latin typeface="+mj-lt"/>
              </a:rPr>
              <a:t>1. Ką aprašo SRT?</a:t>
            </a:r>
          </a:p>
        </p:txBody>
      </p:sp>
    </p:spTree>
    <p:extLst>
      <p:ext uri="{BB962C8B-B14F-4D97-AF65-F5344CB8AC3E}">
        <p14:creationId xmlns:p14="http://schemas.microsoft.com/office/powerpoint/2010/main" val="3804671596"/>
      </p:ext>
    </p:extLst>
  </p:cSld>
  <p:clrMapOvr>
    <a:overrideClrMapping bg1="dk1" tx1="lt1" bg2="dk2" tx2="lt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60C51904-E34B-4AEC-8710-8206867FE7F0}"/>
              </a:ext>
            </a:extLst>
          </p:cNvPr>
          <p:cNvSpPr>
            <a:spLocks noGrp="1"/>
          </p:cNvSpPr>
          <p:nvPr>
            <p:ph type="title"/>
          </p:nvPr>
        </p:nvSpPr>
        <p:spPr/>
        <p:txBody>
          <a:bodyPr>
            <a:normAutofit/>
          </a:bodyPr>
          <a:lstStyle/>
          <a:p>
            <a:pPr algn="ctr"/>
            <a:r>
              <a:rPr lang="lt-LT" sz="3600" dirty="0"/>
              <a:t>2. Kokio amžiaus ir kodėl A. Einšteinas suformulavo SRT? </a:t>
            </a:r>
          </a:p>
        </p:txBody>
      </p:sp>
      <p:sp>
        <p:nvSpPr>
          <p:cNvPr id="3" name="Turinio vietos rezervavimo ženklas 2">
            <a:extLst>
              <a:ext uri="{FF2B5EF4-FFF2-40B4-BE49-F238E27FC236}">
                <a16:creationId xmlns:a16="http://schemas.microsoft.com/office/drawing/2014/main" id="{3F2BDDDD-720D-402C-A561-70B31A5BA6B6}"/>
              </a:ext>
            </a:extLst>
          </p:cNvPr>
          <p:cNvSpPr>
            <a:spLocks noGrp="1"/>
          </p:cNvSpPr>
          <p:nvPr>
            <p:ph idx="1"/>
          </p:nvPr>
        </p:nvSpPr>
        <p:spPr/>
        <p:txBody>
          <a:bodyPr>
            <a:normAutofit/>
          </a:bodyPr>
          <a:lstStyle/>
          <a:p>
            <a:pPr marL="514350" indent="-514350">
              <a:buFont typeface="+mj-lt"/>
              <a:buAutoNum type="alphaLcParenR"/>
            </a:pPr>
            <a:r>
              <a:rPr lang="lt-LT" sz="2800" dirty="0">
                <a:latin typeface="Times New Roman" panose="02020603050405020304" pitchFamily="18" charset="0"/>
                <a:cs typeface="Times New Roman" panose="02020603050405020304" pitchFamily="18" charset="0"/>
              </a:rPr>
              <a:t>19 m., norėdamas įrodyti savo tiesą ginče su mokytoju</a:t>
            </a:r>
          </a:p>
          <a:p>
            <a:pPr marL="514350" indent="-514350">
              <a:buFont typeface="+mj-lt"/>
              <a:buAutoNum type="alphaLcParenR"/>
            </a:pPr>
            <a:r>
              <a:rPr lang="lt-LT" sz="2800" dirty="0">
                <a:latin typeface="Times New Roman" panose="02020603050405020304" pitchFamily="18" charset="0"/>
                <a:cs typeface="Times New Roman" panose="02020603050405020304" pitchFamily="18" charset="0"/>
              </a:rPr>
              <a:t>14 m., nubaustas už blogus pažymius iš astronomijos</a:t>
            </a:r>
          </a:p>
          <a:p>
            <a:pPr marL="514350" indent="-514350">
              <a:buFont typeface="+mj-lt"/>
              <a:buAutoNum type="alphaLcParenR"/>
            </a:pPr>
            <a:r>
              <a:rPr lang="lt-LT" sz="2800" dirty="0">
                <a:latin typeface="Times New Roman" panose="02020603050405020304" pitchFamily="18" charset="0"/>
                <a:cs typeface="Times New Roman" panose="02020603050405020304" pitchFamily="18" charset="0"/>
              </a:rPr>
              <a:t>16 m., abejodamas tuometiniais fizikų įsitikinimais</a:t>
            </a:r>
          </a:p>
        </p:txBody>
      </p:sp>
    </p:spTree>
    <p:extLst>
      <p:ext uri="{BB962C8B-B14F-4D97-AF65-F5344CB8AC3E}">
        <p14:creationId xmlns:p14="http://schemas.microsoft.com/office/powerpoint/2010/main" val="2770219314"/>
      </p:ext>
    </p:extLst>
  </p:cSld>
  <p:clrMapOvr>
    <a:overrideClrMapping bg1="dk1" tx1="lt1" bg2="dk2" tx2="lt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DE1F1CA4-AC72-4756-A7AB-FBB636F25ACE}"/>
              </a:ext>
            </a:extLst>
          </p:cNvPr>
          <p:cNvSpPr>
            <a:spLocks noGrp="1"/>
          </p:cNvSpPr>
          <p:nvPr>
            <p:ph type="title"/>
          </p:nvPr>
        </p:nvSpPr>
        <p:spPr/>
        <p:txBody>
          <a:bodyPr>
            <a:normAutofit/>
          </a:bodyPr>
          <a:lstStyle/>
          <a:p>
            <a:pPr algn="ctr"/>
            <a:r>
              <a:rPr lang="lt-LT" sz="3600" dirty="0"/>
              <a:t>3. Kuris Niutono dėsnis turi galioti, kad sistema būtų inercinė?</a:t>
            </a:r>
          </a:p>
        </p:txBody>
      </p:sp>
      <p:sp>
        <p:nvSpPr>
          <p:cNvPr id="3" name="Turinio vietos rezervavimo ženklas 2">
            <a:extLst>
              <a:ext uri="{FF2B5EF4-FFF2-40B4-BE49-F238E27FC236}">
                <a16:creationId xmlns:a16="http://schemas.microsoft.com/office/drawing/2014/main" id="{5117F58D-3DB9-44E2-AD3F-D58677673786}"/>
              </a:ext>
            </a:extLst>
          </p:cNvPr>
          <p:cNvSpPr>
            <a:spLocks noGrp="1"/>
          </p:cNvSpPr>
          <p:nvPr>
            <p:ph idx="1"/>
          </p:nvPr>
        </p:nvSpPr>
        <p:spPr/>
        <p:txBody>
          <a:bodyPr>
            <a:normAutofit/>
          </a:bodyPr>
          <a:lstStyle/>
          <a:p>
            <a:pPr marL="514350" indent="-514350">
              <a:buFont typeface="+mj-lt"/>
              <a:buAutoNum type="alphaLcParenR"/>
            </a:pPr>
            <a:r>
              <a:rPr lang="lt-LT" sz="2800" dirty="0">
                <a:latin typeface="Times New Roman" panose="02020603050405020304" pitchFamily="18" charset="0"/>
                <a:cs typeface="Times New Roman" panose="02020603050405020304" pitchFamily="18" charset="0"/>
              </a:rPr>
              <a:t>Trečias</a:t>
            </a:r>
          </a:p>
          <a:p>
            <a:pPr marL="514350" indent="-514350">
              <a:buFont typeface="+mj-lt"/>
              <a:buAutoNum type="alphaLcParenR"/>
            </a:pPr>
            <a:r>
              <a:rPr lang="lt-LT" sz="2800" dirty="0">
                <a:latin typeface="Times New Roman" panose="02020603050405020304" pitchFamily="18" charset="0"/>
                <a:cs typeface="Times New Roman" panose="02020603050405020304" pitchFamily="18" charset="0"/>
              </a:rPr>
              <a:t>Pirmas</a:t>
            </a:r>
          </a:p>
          <a:p>
            <a:pPr marL="514350" indent="-514350">
              <a:buFont typeface="+mj-lt"/>
              <a:buAutoNum type="alphaLcParenR"/>
            </a:pPr>
            <a:r>
              <a:rPr lang="lt-LT" sz="2800" dirty="0">
                <a:latin typeface="Times New Roman" panose="02020603050405020304" pitchFamily="18" charset="0"/>
                <a:cs typeface="Times New Roman" panose="02020603050405020304" pitchFamily="18" charset="0"/>
              </a:rPr>
              <a:t>Antras</a:t>
            </a:r>
          </a:p>
        </p:txBody>
      </p:sp>
    </p:spTree>
    <p:extLst>
      <p:ext uri="{BB962C8B-B14F-4D97-AF65-F5344CB8AC3E}">
        <p14:creationId xmlns:p14="http://schemas.microsoft.com/office/powerpoint/2010/main" val="2381794177"/>
      </p:ext>
    </p:extLst>
  </p:cSld>
  <p:clrMapOvr>
    <a:overrideClrMapping bg1="dk1" tx1="lt1" bg2="dk2" tx2="lt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547A38F9-48A0-46C4-8A6F-0698239B7CBD}"/>
              </a:ext>
            </a:extLst>
          </p:cNvPr>
          <p:cNvSpPr>
            <a:spLocks noGrp="1"/>
          </p:cNvSpPr>
          <p:nvPr>
            <p:ph type="title"/>
          </p:nvPr>
        </p:nvSpPr>
        <p:spPr/>
        <p:txBody>
          <a:bodyPr/>
          <a:lstStyle/>
          <a:p>
            <a:pPr algn="ctr"/>
            <a:r>
              <a:rPr lang="lt-LT" dirty="0"/>
              <a:t>4. Kodėl judant greičiais artimais šviesos, laikas sulėtėja ?</a:t>
            </a:r>
          </a:p>
        </p:txBody>
      </p:sp>
      <p:sp>
        <p:nvSpPr>
          <p:cNvPr id="3" name="Turinio vietos rezervavimo ženklas 2">
            <a:extLst>
              <a:ext uri="{FF2B5EF4-FFF2-40B4-BE49-F238E27FC236}">
                <a16:creationId xmlns:a16="http://schemas.microsoft.com/office/drawing/2014/main" id="{0298D4B5-0D81-4025-BC52-BF698C7C91BE}"/>
              </a:ext>
            </a:extLst>
          </p:cNvPr>
          <p:cNvSpPr>
            <a:spLocks noGrp="1"/>
          </p:cNvSpPr>
          <p:nvPr>
            <p:ph idx="1"/>
          </p:nvPr>
        </p:nvSpPr>
        <p:spPr/>
        <p:txBody>
          <a:bodyPr>
            <a:normAutofit/>
          </a:bodyPr>
          <a:lstStyle/>
          <a:p>
            <a:pPr marL="514350" indent="-514350">
              <a:buFont typeface="+mj-lt"/>
              <a:buAutoNum type="alphaLcParenR"/>
            </a:pPr>
            <a:r>
              <a:rPr lang="lt-LT" sz="2800" dirty="0">
                <a:latin typeface="Times New Roman" panose="02020603050405020304" pitchFamily="18" charset="0"/>
                <a:cs typeface="Times New Roman" panose="02020603050405020304" pitchFamily="18" charset="0"/>
              </a:rPr>
              <a:t>Laikas dėl tam tikrų savo savybių įlenkia erdvėlaikį taip sutrumpindamas kelionę</a:t>
            </a:r>
          </a:p>
          <a:p>
            <a:pPr marL="514350" indent="-514350">
              <a:buFont typeface="+mj-lt"/>
              <a:buAutoNum type="alphaLcParenR"/>
            </a:pPr>
            <a:r>
              <a:rPr lang="lt-LT" sz="2800" dirty="0">
                <a:effectLst/>
                <a:latin typeface="Times New Roman" panose="02020603050405020304" pitchFamily="18" charset="0"/>
                <a:ea typeface="Calibri" panose="020F0502020204030204" pitchFamily="34" charset="0"/>
                <a:cs typeface="Times New Roman" panose="02020603050405020304" pitchFamily="18" charset="0"/>
              </a:rPr>
              <a:t>Laikas yra ketvirtoji erdvėlaikio dimensija, dėl energijos erdvėlaikis išsilenkia, o judant dideliu greičiu pagreitis dar labiau išlenkia, taip sutrumpindamas laik</a:t>
            </a:r>
            <a:r>
              <a:rPr lang="lt-LT" sz="2800" dirty="0">
                <a:latin typeface="Times New Roman" panose="02020603050405020304" pitchFamily="18" charset="0"/>
                <a:ea typeface="Calibri" panose="020F0502020204030204" pitchFamily="34" charset="0"/>
                <a:cs typeface="Times New Roman" panose="02020603050405020304" pitchFamily="18" charset="0"/>
              </a:rPr>
              <a:t>ą praleistą kelionėje</a:t>
            </a:r>
          </a:p>
          <a:p>
            <a:pPr marL="514350" indent="-514350">
              <a:buFont typeface="+mj-lt"/>
              <a:buAutoNum type="alphaLcParenR"/>
            </a:pPr>
            <a:r>
              <a:rPr lang="lt-LT" sz="2800" dirty="0">
                <a:latin typeface="Times New Roman" panose="02020603050405020304" pitchFamily="18" charset="0"/>
                <a:ea typeface="Calibri" panose="020F0502020204030204" pitchFamily="34" charset="0"/>
                <a:cs typeface="Times New Roman" panose="02020603050405020304" pitchFamily="18" charset="0"/>
              </a:rPr>
              <a:t>Greitis neturi jokios įtakos laiko sutrumpėjimui ir tiksliai nežinome ar iš tikro laikas gali sulėtėti judant tam tikru greičiu</a:t>
            </a:r>
          </a:p>
        </p:txBody>
      </p:sp>
    </p:spTree>
    <p:extLst>
      <p:ext uri="{BB962C8B-B14F-4D97-AF65-F5344CB8AC3E}">
        <p14:creationId xmlns:p14="http://schemas.microsoft.com/office/powerpoint/2010/main" val="1214609980"/>
      </p:ext>
    </p:extLst>
  </p:cSld>
  <p:clrMapOvr>
    <a:overrideClrMapping bg1="dk1" tx1="lt1" bg2="dk2" tx2="lt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51DE61EE-CA2B-424C-862C-DA7AFF4F70F7}"/>
              </a:ext>
            </a:extLst>
          </p:cNvPr>
          <p:cNvSpPr>
            <a:spLocks noGrp="1"/>
          </p:cNvSpPr>
          <p:nvPr>
            <p:ph type="title"/>
          </p:nvPr>
        </p:nvSpPr>
        <p:spPr/>
        <p:txBody>
          <a:bodyPr>
            <a:normAutofit/>
          </a:bodyPr>
          <a:lstStyle/>
          <a:p>
            <a:pPr algn="ctr"/>
            <a:r>
              <a:rPr lang="lt-LT" sz="3600" dirty="0"/>
              <a:t>5. Kiek grynos energijos turi sąvaržėlė (panaudojus formulę E</a:t>
            </a:r>
            <a:r>
              <a:rPr lang="lt-LT" sz="1400" b="0" i="0" dirty="0">
                <a:solidFill>
                  <a:srgbClr val="BDC1C6"/>
                </a:solidFill>
                <a:effectLst/>
                <a:latin typeface="arial" panose="020B0604020202020204" pitchFamily="34" charset="0"/>
              </a:rPr>
              <a:t> </a:t>
            </a:r>
            <a:r>
              <a:rPr lang="lt-LT" sz="3600" b="0" i="0" dirty="0">
                <a:effectLst/>
              </a:rPr>
              <a:t>= mc</a:t>
            </a:r>
            <a:r>
              <a:rPr lang="lt-LT" sz="3600" b="0" i="0" baseline="30000" dirty="0">
                <a:effectLst/>
              </a:rPr>
              <a:t>2</a:t>
            </a:r>
            <a:r>
              <a:rPr lang="lt-LT" sz="3600" dirty="0"/>
              <a:t>)? </a:t>
            </a:r>
          </a:p>
        </p:txBody>
      </p:sp>
      <p:sp>
        <p:nvSpPr>
          <p:cNvPr id="3" name="Turinio vietos rezervavimo ženklas 2">
            <a:extLst>
              <a:ext uri="{FF2B5EF4-FFF2-40B4-BE49-F238E27FC236}">
                <a16:creationId xmlns:a16="http://schemas.microsoft.com/office/drawing/2014/main" id="{02B9B821-7BEC-4415-A66B-5DCFD7DAF966}"/>
              </a:ext>
            </a:extLst>
          </p:cNvPr>
          <p:cNvSpPr>
            <a:spLocks noGrp="1"/>
          </p:cNvSpPr>
          <p:nvPr>
            <p:ph idx="1"/>
          </p:nvPr>
        </p:nvSpPr>
        <p:spPr/>
        <p:txBody>
          <a:bodyPr>
            <a:normAutofit/>
          </a:bodyPr>
          <a:lstStyle/>
          <a:p>
            <a:pPr marL="514350" indent="-514350">
              <a:buFont typeface="+mj-lt"/>
              <a:buAutoNum type="alphaLcParenR"/>
            </a:pPr>
            <a:r>
              <a:rPr lang="lt-LT" sz="2800" dirty="0">
                <a:latin typeface="Times New Roman" panose="02020603050405020304" pitchFamily="18" charset="0"/>
                <a:cs typeface="Times New Roman" panose="02020603050405020304" pitchFamily="18" charset="0"/>
              </a:rPr>
              <a:t>Pakankamai, kad būtų galima susprogdinti didelį namą</a:t>
            </a:r>
          </a:p>
          <a:p>
            <a:pPr marL="514350" indent="-514350">
              <a:buFont typeface="+mj-lt"/>
              <a:buAutoNum type="alphaLcParenR"/>
            </a:pPr>
            <a:r>
              <a:rPr lang="lt-LT" sz="2800" dirty="0">
                <a:latin typeface="Times New Roman" panose="02020603050405020304" pitchFamily="18" charset="0"/>
                <a:cs typeface="Times New Roman" panose="02020603050405020304" pitchFamily="18" charset="0"/>
              </a:rPr>
              <a:t>Pakankamai, kad butų galima susprogdinti </a:t>
            </a:r>
            <a:r>
              <a:rPr lang="lt-LT" sz="2800" dirty="0">
                <a:effectLst/>
                <a:latin typeface="Times New Roman" panose="02020603050405020304" pitchFamily="18" charset="0"/>
                <a:ea typeface="Calibri" panose="020F0502020204030204" pitchFamily="34" charset="0"/>
                <a:cs typeface="Times New Roman" panose="02020603050405020304" pitchFamily="18" charset="0"/>
              </a:rPr>
              <a:t>Hirosimos miestą </a:t>
            </a:r>
            <a:endParaRPr lang="lt-LT" sz="2800" dirty="0">
              <a:latin typeface="Times New Roman" panose="02020603050405020304" pitchFamily="18" charset="0"/>
              <a:cs typeface="Times New Roman" panose="02020603050405020304" pitchFamily="18" charset="0"/>
            </a:endParaRPr>
          </a:p>
          <a:p>
            <a:pPr marL="514350" indent="-514350">
              <a:buFont typeface="+mj-lt"/>
              <a:buAutoNum type="alphaLcParenR"/>
            </a:pPr>
            <a:r>
              <a:rPr lang="lt-LT" sz="2800" dirty="0">
                <a:latin typeface="Times New Roman" panose="02020603050405020304" pitchFamily="18" charset="0"/>
                <a:cs typeface="Times New Roman" panose="02020603050405020304" pitchFamily="18" charset="0"/>
              </a:rPr>
              <a:t>Pakankamai, kad butų galima susprogdinti pusę Vakarų Europos teritorijos</a:t>
            </a:r>
          </a:p>
        </p:txBody>
      </p:sp>
    </p:spTree>
    <p:extLst>
      <p:ext uri="{BB962C8B-B14F-4D97-AF65-F5344CB8AC3E}">
        <p14:creationId xmlns:p14="http://schemas.microsoft.com/office/powerpoint/2010/main" val="1374409412"/>
      </p:ext>
    </p:extLst>
  </p:cSld>
  <p:clrMapOvr>
    <a:overrideClrMapping bg1="dk1" tx1="lt1" bg2="dk2" tx2="lt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82568DA8-5150-49F5-B64A-9D3BF5460601}"/>
              </a:ext>
            </a:extLst>
          </p:cNvPr>
          <p:cNvSpPr>
            <a:spLocks noGrp="1"/>
          </p:cNvSpPr>
          <p:nvPr>
            <p:ph type="title"/>
          </p:nvPr>
        </p:nvSpPr>
        <p:spPr/>
        <p:txBody>
          <a:bodyPr>
            <a:normAutofit/>
          </a:bodyPr>
          <a:lstStyle/>
          <a:p>
            <a:pPr algn="ctr"/>
            <a:r>
              <a:rPr lang="lt-LT" sz="3600" dirty="0"/>
              <a:t>6. Kaip lengviausiai būtų paaiškinti Dvynių paradoksą? </a:t>
            </a:r>
          </a:p>
        </p:txBody>
      </p:sp>
      <p:sp>
        <p:nvSpPr>
          <p:cNvPr id="3" name="Turinio vietos rezervavimo ženklas 2">
            <a:extLst>
              <a:ext uri="{FF2B5EF4-FFF2-40B4-BE49-F238E27FC236}">
                <a16:creationId xmlns:a16="http://schemas.microsoft.com/office/drawing/2014/main" id="{46754B24-72F4-424F-B855-C8788551B841}"/>
              </a:ext>
            </a:extLst>
          </p:cNvPr>
          <p:cNvSpPr>
            <a:spLocks noGrp="1"/>
          </p:cNvSpPr>
          <p:nvPr>
            <p:ph idx="1"/>
          </p:nvPr>
        </p:nvSpPr>
        <p:spPr/>
        <p:txBody>
          <a:bodyPr>
            <a:normAutofit/>
          </a:bodyPr>
          <a:lstStyle/>
          <a:p>
            <a:pPr marL="514350" indent="-514350">
              <a:buFont typeface="+mj-lt"/>
              <a:buAutoNum type="alphaLcParenR"/>
            </a:pPr>
            <a:r>
              <a:rPr lang="lt-LT" sz="2800" dirty="0">
                <a:latin typeface="Times New Roman" panose="02020603050405020304" pitchFamily="18" charset="0"/>
                <a:cs typeface="Times New Roman" panose="02020603050405020304" pitchFamily="18" charset="0"/>
              </a:rPr>
              <a:t>Du kūnai juda vienas nuo kito iki tam tikro taško ir nėra žinoma kur yra tas taškas </a:t>
            </a:r>
          </a:p>
          <a:p>
            <a:pPr marL="514350" indent="-514350">
              <a:buFont typeface="+mj-lt"/>
              <a:buAutoNum type="alphaLcParenR"/>
            </a:pPr>
            <a:r>
              <a:rPr lang="lt-LT" sz="2800" dirty="0">
                <a:latin typeface="Times New Roman" panose="02020603050405020304" pitchFamily="18" charset="0"/>
                <a:cs typeface="Times New Roman" panose="02020603050405020304" pitchFamily="18" charset="0"/>
              </a:rPr>
              <a:t>Du kūnai juda vienas nuo kito ir nėra aišku kuris sugrįžus bus mažiau paveiktas laiko</a:t>
            </a:r>
          </a:p>
          <a:p>
            <a:pPr marL="514350" indent="-514350">
              <a:buFont typeface="+mj-lt"/>
              <a:buAutoNum type="alphaLcParenR"/>
            </a:pPr>
            <a:r>
              <a:rPr lang="lt-LT" sz="2800" dirty="0">
                <a:latin typeface="Times New Roman" panose="02020603050405020304" pitchFamily="18" charset="0"/>
                <a:cs typeface="Times New Roman" panose="02020603050405020304" pitchFamily="18" charset="0"/>
              </a:rPr>
              <a:t>Du kūnai juda vienas nuo kito greičiu kuris nėra žinomas</a:t>
            </a:r>
          </a:p>
        </p:txBody>
      </p:sp>
    </p:spTree>
    <p:extLst>
      <p:ext uri="{BB962C8B-B14F-4D97-AF65-F5344CB8AC3E}">
        <p14:creationId xmlns:p14="http://schemas.microsoft.com/office/powerpoint/2010/main" val="3560407291"/>
      </p:ext>
    </p:extLst>
  </p:cSld>
  <p:clrMapOvr>
    <a:overrideClrMapping bg1="dk1" tx1="lt1" bg2="dk2" tx2="lt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2C3BE553-D1D1-4D48-B565-CAD5B6213FC6}"/>
              </a:ext>
            </a:extLst>
          </p:cNvPr>
          <p:cNvSpPr>
            <a:spLocks noGrp="1"/>
          </p:cNvSpPr>
          <p:nvPr>
            <p:ph type="title"/>
          </p:nvPr>
        </p:nvSpPr>
        <p:spPr/>
        <p:txBody>
          <a:bodyPr/>
          <a:lstStyle/>
          <a:p>
            <a:pPr algn="ctr"/>
            <a:r>
              <a:rPr lang="lt-LT" dirty="0"/>
              <a:t>7. Kokie yra du populiariausi Dvynių paradokso „sprendiniai“?</a:t>
            </a:r>
          </a:p>
        </p:txBody>
      </p:sp>
      <p:sp>
        <p:nvSpPr>
          <p:cNvPr id="3" name="Turinio vietos rezervavimo ženklas 2">
            <a:extLst>
              <a:ext uri="{FF2B5EF4-FFF2-40B4-BE49-F238E27FC236}">
                <a16:creationId xmlns:a16="http://schemas.microsoft.com/office/drawing/2014/main" id="{E348BFFE-3ACB-4DDA-9314-1D6294BA5142}"/>
              </a:ext>
            </a:extLst>
          </p:cNvPr>
          <p:cNvSpPr>
            <a:spLocks noGrp="1"/>
          </p:cNvSpPr>
          <p:nvPr>
            <p:ph idx="1"/>
          </p:nvPr>
        </p:nvSpPr>
        <p:spPr/>
        <p:txBody>
          <a:bodyPr>
            <a:normAutofit/>
          </a:bodyPr>
          <a:lstStyle/>
          <a:p>
            <a:pPr marL="514350" indent="-514350">
              <a:buFont typeface="+mj-lt"/>
              <a:buAutoNum type="alphaLcParenR"/>
            </a:pPr>
            <a:r>
              <a:rPr lang="lt-LT" sz="3200" dirty="0">
                <a:latin typeface="Times New Roman" panose="02020603050405020304" pitchFamily="18" charset="0"/>
                <a:cs typeface="Times New Roman" panose="02020603050405020304" pitchFamily="18" charset="0"/>
              </a:rPr>
              <a:t>Atsakymas slypi pagreityje</a:t>
            </a:r>
          </a:p>
          <a:p>
            <a:pPr marL="514350" indent="-514350">
              <a:buFont typeface="+mj-lt"/>
              <a:buAutoNum type="alphaLcParenR"/>
            </a:pPr>
            <a:r>
              <a:rPr lang="lt-LT" sz="3200" dirty="0">
                <a:latin typeface="Times New Roman" panose="02020603050405020304" pitchFamily="18" charset="0"/>
                <a:cs typeface="Times New Roman" panose="02020603050405020304" pitchFamily="18" charset="0"/>
              </a:rPr>
              <a:t>Atsakymas slypi kūnų padėtyje su atskaitos tašku</a:t>
            </a:r>
          </a:p>
          <a:p>
            <a:pPr marL="514350" indent="-514350">
              <a:buFont typeface="+mj-lt"/>
              <a:buAutoNum type="alphaLcParenR"/>
            </a:pPr>
            <a:r>
              <a:rPr lang="lt-LT" sz="3200" dirty="0">
                <a:latin typeface="Times New Roman" panose="02020603050405020304" pitchFamily="18" charset="0"/>
                <a:cs typeface="Times New Roman" panose="02020603050405020304" pitchFamily="18" charset="0"/>
              </a:rPr>
              <a:t>Atsakymas slypi inercinių sistemų pasikeitime</a:t>
            </a:r>
          </a:p>
        </p:txBody>
      </p:sp>
    </p:spTree>
    <p:extLst>
      <p:ext uri="{BB962C8B-B14F-4D97-AF65-F5344CB8AC3E}">
        <p14:creationId xmlns:p14="http://schemas.microsoft.com/office/powerpoint/2010/main" val="2312440006"/>
      </p:ext>
    </p:extLst>
  </p:cSld>
  <p:clrMapOvr>
    <a:overrideClrMapping bg1="dk1" tx1="lt1" bg2="dk2" tx2="lt2" accent1="accent1" accent2="accent2" accent3="accent3" accent4="accent4" accent5="accent5" accent6="accent6"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A84A2952-4D38-4572-9E3E-36F97D08C50D}"/>
              </a:ext>
            </a:extLst>
          </p:cNvPr>
          <p:cNvSpPr>
            <a:spLocks noGrp="1"/>
          </p:cNvSpPr>
          <p:nvPr>
            <p:ph type="title"/>
          </p:nvPr>
        </p:nvSpPr>
        <p:spPr/>
        <p:txBody>
          <a:bodyPr/>
          <a:lstStyle/>
          <a:p>
            <a:pPr algn="ctr"/>
            <a:r>
              <a:rPr lang="lt-LT" dirty="0"/>
              <a:t>8. Kodėl dabartiniai paradokso sprendiniai iš tiesų neatsako į keliamą klausimą?</a:t>
            </a:r>
          </a:p>
        </p:txBody>
      </p:sp>
      <p:sp>
        <p:nvSpPr>
          <p:cNvPr id="3" name="Turinio vietos rezervavimo ženklas 2">
            <a:extLst>
              <a:ext uri="{FF2B5EF4-FFF2-40B4-BE49-F238E27FC236}">
                <a16:creationId xmlns:a16="http://schemas.microsoft.com/office/drawing/2014/main" id="{4AB7CBF9-2118-44E4-94A1-98AFA62B6F29}"/>
              </a:ext>
            </a:extLst>
          </p:cNvPr>
          <p:cNvSpPr>
            <a:spLocks noGrp="1"/>
          </p:cNvSpPr>
          <p:nvPr>
            <p:ph idx="1"/>
          </p:nvPr>
        </p:nvSpPr>
        <p:spPr/>
        <p:txBody>
          <a:bodyPr>
            <a:normAutofit/>
          </a:bodyPr>
          <a:lstStyle/>
          <a:p>
            <a:pPr marL="514350" indent="-514350">
              <a:buFont typeface="+mj-lt"/>
              <a:buAutoNum type="alphaLcParenR"/>
            </a:pPr>
            <a:r>
              <a:rPr lang="lt-LT" sz="2800" dirty="0">
                <a:latin typeface="Times New Roman" panose="02020603050405020304" pitchFamily="18" charset="0"/>
                <a:cs typeface="Times New Roman" panose="02020603050405020304" pitchFamily="18" charset="0"/>
              </a:rPr>
              <a:t>Abu sprendiniai reikalauja susitarimo kuris iš dvynių yra judantysis</a:t>
            </a:r>
          </a:p>
          <a:p>
            <a:pPr marL="514350" indent="-514350">
              <a:buFont typeface="+mj-lt"/>
              <a:buAutoNum type="alphaLcParenR"/>
            </a:pPr>
            <a:r>
              <a:rPr lang="lt-LT" sz="2800" dirty="0">
                <a:latin typeface="Times New Roman" panose="02020603050405020304" pitchFamily="18" charset="0"/>
                <a:cs typeface="Times New Roman" panose="02020603050405020304" pitchFamily="18" charset="0"/>
              </a:rPr>
              <a:t>Neteisingai atlikti matematiniai skaičiavimai sukelia dar daugiau klausimų</a:t>
            </a:r>
          </a:p>
          <a:p>
            <a:pPr marL="514350" indent="-514350">
              <a:buFont typeface="+mj-lt"/>
              <a:buAutoNum type="alphaLcParenR"/>
            </a:pPr>
            <a:r>
              <a:rPr lang="lt-LT" sz="2800" dirty="0">
                <a:latin typeface="Times New Roman" panose="02020603050405020304" pitchFamily="18" charset="0"/>
                <a:cs typeface="Times New Roman" panose="02020603050405020304" pitchFamily="18" charset="0"/>
              </a:rPr>
              <a:t>Sprendiniai turi daug spragų kurių dar nežinome kaip išspręsti</a:t>
            </a:r>
          </a:p>
        </p:txBody>
      </p:sp>
    </p:spTree>
    <p:extLst>
      <p:ext uri="{BB962C8B-B14F-4D97-AF65-F5344CB8AC3E}">
        <p14:creationId xmlns:p14="http://schemas.microsoft.com/office/powerpoint/2010/main" val="2334909512"/>
      </p:ext>
    </p:extLst>
  </p:cSld>
  <p:clrMapOvr>
    <a:overrideClrMapping bg1="dk1" tx1="lt1" bg2="dk2" tx2="lt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BC492AE1-9FD1-49AB-B4B1-BC1737115B2B}"/>
              </a:ext>
            </a:extLst>
          </p:cNvPr>
          <p:cNvSpPr>
            <a:spLocks noGrp="1"/>
          </p:cNvSpPr>
          <p:nvPr>
            <p:ph type="title"/>
          </p:nvPr>
        </p:nvSpPr>
        <p:spPr/>
        <p:txBody>
          <a:bodyPr>
            <a:normAutofit/>
          </a:bodyPr>
          <a:lstStyle/>
          <a:p>
            <a:pPr algn="ctr"/>
            <a:r>
              <a:rPr lang="lt-LT" sz="3600" dirty="0"/>
              <a:t>9. Kokiose vietose filme „Tarp žvaigždžių“ buvo pritaikomas laiko sulėtėjimas ? </a:t>
            </a:r>
          </a:p>
        </p:txBody>
      </p:sp>
      <p:sp>
        <p:nvSpPr>
          <p:cNvPr id="3" name="Turinio vietos rezervavimo ženklas 2">
            <a:extLst>
              <a:ext uri="{FF2B5EF4-FFF2-40B4-BE49-F238E27FC236}">
                <a16:creationId xmlns:a16="http://schemas.microsoft.com/office/drawing/2014/main" id="{4EE95AEC-1CDB-4373-B795-B1411381B05C}"/>
              </a:ext>
            </a:extLst>
          </p:cNvPr>
          <p:cNvSpPr>
            <a:spLocks noGrp="1"/>
          </p:cNvSpPr>
          <p:nvPr>
            <p:ph idx="1"/>
          </p:nvPr>
        </p:nvSpPr>
        <p:spPr/>
        <p:txBody>
          <a:bodyPr>
            <a:normAutofit/>
          </a:bodyPr>
          <a:lstStyle/>
          <a:p>
            <a:pPr marL="514350" indent="-514350">
              <a:buFont typeface="+mj-lt"/>
              <a:buAutoNum type="alphaLcParenR"/>
            </a:pPr>
            <a:r>
              <a:rPr lang="lt-LT" sz="2800" dirty="0">
                <a:latin typeface="Times New Roman" panose="02020603050405020304" pitchFamily="18" charset="0"/>
                <a:cs typeface="Times New Roman" panose="02020603050405020304" pitchFamily="18" charset="0"/>
              </a:rPr>
              <a:t>Edmundo planetoje ir bevardėje planetoje</a:t>
            </a:r>
          </a:p>
          <a:p>
            <a:pPr marL="514350" indent="-514350">
              <a:buFont typeface="+mj-lt"/>
              <a:buAutoNum type="alphaLcParenR"/>
            </a:pPr>
            <a:r>
              <a:rPr lang="lt-LT" sz="2800" dirty="0">
                <a:latin typeface="Times New Roman" panose="02020603050405020304" pitchFamily="18" charset="0"/>
                <a:cs typeface="Times New Roman" panose="02020603050405020304" pitchFamily="18" charset="0"/>
              </a:rPr>
              <a:t>Žemėje ir </a:t>
            </a:r>
            <a:r>
              <a:rPr lang="lt-LT" sz="2800" b="1" i="0" dirty="0">
                <a:effectLst/>
                <a:latin typeface="Times New Roman" panose="02020603050405020304" pitchFamily="18" charset="0"/>
                <a:cs typeface="Times New Roman" panose="02020603050405020304" pitchFamily="18" charset="0"/>
              </a:rPr>
              <a:t> </a:t>
            </a:r>
            <a:r>
              <a:rPr lang="lt-LT" sz="2800" i="0" dirty="0">
                <a:effectLst/>
                <a:latin typeface="Times New Roman" panose="02020603050405020304" pitchFamily="18" charset="0"/>
                <a:cs typeface="Times New Roman" panose="02020603050405020304" pitchFamily="18" charset="0"/>
              </a:rPr>
              <a:t>Dr. Mann planetoje</a:t>
            </a:r>
            <a:endParaRPr lang="lt-LT" sz="2800" dirty="0">
              <a:latin typeface="Times New Roman" panose="02020603050405020304" pitchFamily="18" charset="0"/>
              <a:cs typeface="Times New Roman" panose="02020603050405020304" pitchFamily="18" charset="0"/>
            </a:endParaRPr>
          </a:p>
          <a:p>
            <a:pPr marL="514350" indent="-514350">
              <a:buFont typeface="+mj-lt"/>
              <a:buAutoNum type="alphaLcParenR"/>
            </a:pPr>
            <a:r>
              <a:rPr lang="lt-LT" sz="2800" dirty="0">
                <a:latin typeface="Times New Roman" panose="02020603050405020304" pitchFamily="18" charset="0"/>
                <a:cs typeface="Times New Roman" panose="02020603050405020304" pitchFamily="18" charset="0"/>
              </a:rPr>
              <a:t>Dr. Milerio planetoje ir juodojoje skylėje</a:t>
            </a:r>
          </a:p>
        </p:txBody>
      </p:sp>
    </p:spTree>
    <p:extLst>
      <p:ext uri="{BB962C8B-B14F-4D97-AF65-F5344CB8AC3E}">
        <p14:creationId xmlns:p14="http://schemas.microsoft.com/office/powerpoint/2010/main" val="2600006465"/>
      </p:ext>
    </p:extLst>
  </p:cSld>
  <p:clrMapOvr>
    <a:overrideClrMapping bg1="dk1" tx1="lt1" bg2="dk2" tx2="lt2" accent1="accent1" accent2="accent2" accent3="accent3" accent4="accent4" accent5="accent5" accent6="accent6"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790A9BB9-5669-4D6D-A589-20A299422764}"/>
              </a:ext>
            </a:extLst>
          </p:cNvPr>
          <p:cNvSpPr>
            <a:spLocks noGrp="1"/>
          </p:cNvSpPr>
          <p:nvPr>
            <p:ph type="title"/>
          </p:nvPr>
        </p:nvSpPr>
        <p:spPr/>
        <p:txBody>
          <a:bodyPr>
            <a:noAutofit/>
          </a:bodyPr>
          <a:lstStyle/>
          <a:p>
            <a:pPr algn="ctr"/>
            <a:r>
              <a:rPr lang="lt-LT" sz="3600" dirty="0"/>
              <a:t>10. Kokio dydžio turėtų būti žemė jei norime ją paversti juodąja skyle?</a:t>
            </a:r>
          </a:p>
        </p:txBody>
      </p:sp>
      <p:sp>
        <p:nvSpPr>
          <p:cNvPr id="3" name="Turinio vietos rezervavimo ženklas 2">
            <a:extLst>
              <a:ext uri="{FF2B5EF4-FFF2-40B4-BE49-F238E27FC236}">
                <a16:creationId xmlns:a16="http://schemas.microsoft.com/office/drawing/2014/main" id="{998F5899-35CA-432E-BA1D-6919A881C684}"/>
              </a:ext>
            </a:extLst>
          </p:cNvPr>
          <p:cNvSpPr>
            <a:spLocks noGrp="1"/>
          </p:cNvSpPr>
          <p:nvPr>
            <p:ph idx="1"/>
          </p:nvPr>
        </p:nvSpPr>
        <p:spPr/>
        <p:txBody>
          <a:bodyPr>
            <a:normAutofit/>
          </a:bodyPr>
          <a:lstStyle/>
          <a:p>
            <a:pPr marL="514350" indent="-514350">
              <a:buFont typeface="+mj-lt"/>
              <a:buAutoNum type="alphaLcParenR"/>
            </a:pPr>
            <a:r>
              <a:rPr lang="lt-LT" sz="2800" dirty="0">
                <a:latin typeface="Times New Roman" panose="02020603050405020304" pitchFamily="18" charset="0"/>
                <a:cs typeface="Times New Roman" panose="02020603050405020304" pitchFamily="18" charset="0"/>
              </a:rPr>
              <a:t>2 centų monetos</a:t>
            </a:r>
          </a:p>
          <a:p>
            <a:pPr marL="514350" indent="-514350">
              <a:buFont typeface="+mj-lt"/>
              <a:buAutoNum type="alphaLcParenR"/>
            </a:pPr>
            <a:r>
              <a:rPr lang="lt-LT" sz="2800" dirty="0">
                <a:latin typeface="Times New Roman" panose="02020603050405020304" pitchFamily="18" charset="0"/>
                <a:cs typeface="Times New Roman" panose="02020603050405020304" pitchFamily="18" charset="0"/>
              </a:rPr>
              <a:t>Smeigtuko galvutės</a:t>
            </a:r>
          </a:p>
          <a:p>
            <a:pPr marL="514350" indent="-514350">
              <a:buFont typeface="+mj-lt"/>
              <a:buAutoNum type="alphaLcParenR"/>
            </a:pPr>
            <a:r>
              <a:rPr lang="lt-LT" sz="2800" dirty="0">
                <a:latin typeface="Times New Roman" panose="02020603050405020304" pitchFamily="18" charset="0"/>
                <a:cs typeface="Times New Roman" panose="02020603050405020304" pitchFamily="18" charset="0"/>
              </a:rPr>
              <a:t>Stalo teniso kamuoliuko</a:t>
            </a:r>
          </a:p>
        </p:txBody>
      </p:sp>
    </p:spTree>
    <p:extLst>
      <p:ext uri="{BB962C8B-B14F-4D97-AF65-F5344CB8AC3E}">
        <p14:creationId xmlns:p14="http://schemas.microsoft.com/office/powerpoint/2010/main" val="2571812129"/>
      </p:ext>
    </p:extLst>
  </p:cSld>
  <p:clrMapOvr>
    <a:overrideClrMapping bg1="dk1" tx1="lt1" bg2="dk2" tx2="lt2" accent1="accent1" accent2="accent2" accent3="accent3" accent4="accent4" accent5="accent5" accent6="accent6" hlink="hlink" folHlink="folHlink"/>
  </p:clrMapOvr>
</p:sld>
</file>

<file path=ppt/slides/slide21.xml><?xml version="1.0" encoding="utf-8"?>
<p:sld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4F2A6E39-C6C6-4E4F-8E89-CA8952F22F70}"/>
              </a:ext>
            </a:extLst>
          </p:cNvPr>
          <p:cNvSpPr>
            <a:spLocks noGrp="1"/>
          </p:cNvSpPr>
          <p:nvPr>
            <p:ph type="title"/>
          </p:nvPr>
        </p:nvSpPr>
        <p:spPr/>
        <p:txBody>
          <a:bodyPr/>
          <a:lstStyle/>
          <a:p>
            <a:pPr algn="ctr"/>
            <a:r>
              <a:rPr lang="lt-LT" dirty="0"/>
              <a:t>Atsakymai</a:t>
            </a:r>
          </a:p>
        </p:txBody>
      </p:sp>
      <p:sp>
        <p:nvSpPr>
          <p:cNvPr id="3" name="Turinio vietos rezervavimo ženklas 2">
            <a:extLst>
              <a:ext uri="{FF2B5EF4-FFF2-40B4-BE49-F238E27FC236}">
                <a16:creationId xmlns:a16="http://schemas.microsoft.com/office/drawing/2014/main" id="{A087A2C7-41EB-4D22-AAAF-FB34B7889AF7}"/>
              </a:ext>
            </a:extLst>
          </p:cNvPr>
          <p:cNvSpPr>
            <a:spLocks noGrp="1"/>
          </p:cNvSpPr>
          <p:nvPr>
            <p:ph sz="half" idx="1"/>
          </p:nvPr>
        </p:nvSpPr>
        <p:spPr/>
        <p:txBody>
          <a:bodyPr>
            <a:normAutofit/>
          </a:bodyPr>
          <a:lstStyle/>
          <a:p>
            <a:pPr marL="514350" indent="-514350">
              <a:buFont typeface="+mj-lt"/>
              <a:buAutoNum type="arabicPeriod"/>
            </a:pPr>
            <a:r>
              <a:rPr lang="lt-LT" sz="2800" dirty="0">
                <a:latin typeface="Times New Roman" panose="02020603050405020304" pitchFamily="18" charset="0"/>
                <a:cs typeface="Times New Roman" panose="02020603050405020304" pitchFamily="18" charset="0"/>
              </a:rPr>
              <a:t>a</a:t>
            </a:r>
          </a:p>
          <a:p>
            <a:pPr marL="514350" indent="-514350">
              <a:buFont typeface="+mj-lt"/>
              <a:buAutoNum type="arabicPeriod"/>
            </a:pPr>
            <a:r>
              <a:rPr lang="lt-LT" sz="2800" dirty="0">
                <a:latin typeface="Times New Roman" panose="02020603050405020304" pitchFamily="18" charset="0"/>
                <a:cs typeface="Times New Roman" panose="02020603050405020304" pitchFamily="18" charset="0"/>
              </a:rPr>
              <a:t>c</a:t>
            </a:r>
          </a:p>
          <a:p>
            <a:pPr marL="514350" indent="-514350">
              <a:buFont typeface="+mj-lt"/>
              <a:buAutoNum type="arabicPeriod"/>
            </a:pPr>
            <a:r>
              <a:rPr lang="lt-LT" sz="2800" dirty="0">
                <a:latin typeface="Times New Roman" panose="02020603050405020304" pitchFamily="18" charset="0"/>
                <a:cs typeface="Times New Roman" panose="02020603050405020304" pitchFamily="18" charset="0"/>
              </a:rPr>
              <a:t>b</a:t>
            </a:r>
          </a:p>
          <a:p>
            <a:pPr marL="514350" indent="-514350">
              <a:buFont typeface="+mj-lt"/>
              <a:buAutoNum type="arabicPeriod"/>
            </a:pPr>
            <a:r>
              <a:rPr lang="lt-LT" sz="2800" dirty="0">
                <a:latin typeface="Times New Roman" panose="02020603050405020304" pitchFamily="18" charset="0"/>
                <a:cs typeface="Times New Roman" panose="02020603050405020304" pitchFamily="18" charset="0"/>
              </a:rPr>
              <a:t>b</a:t>
            </a:r>
          </a:p>
          <a:p>
            <a:pPr marL="514350" indent="-514350">
              <a:buFont typeface="+mj-lt"/>
              <a:buAutoNum type="arabicPeriod"/>
            </a:pPr>
            <a:r>
              <a:rPr lang="lt-LT" sz="2800" dirty="0">
                <a:latin typeface="Times New Roman" panose="02020603050405020304" pitchFamily="18" charset="0"/>
                <a:cs typeface="Times New Roman" panose="02020603050405020304" pitchFamily="18" charset="0"/>
              </a:rPr>
              <a:t>b</a:t>
            </a:r>
          </a:p>
        </p:txBody>
      </p:sp>
      <p:sp>
        <p:nvSpPr>
          <p:cNvPr id="4" name="Turinio vietos rezervavimo ženklas 3">
            <a:extLst>
              <a:ext uri="{FF2B5EF4-FFF2-40B4-BE49-F238E27FC236}">
                <a16:creationId xmlns:a16="http://schemas.microsoft.com/office/drawing/2014/main" id="{CB691D26-42D6-41E4-9465-0382D7B562F6}"/>
              </a:ext>
            </a:extLst>
          </p:cNvPr>
          <p:cNvSpPr>
            <a:spLocks noGrp="1"/>
          </p:cNvSpPr>
          <p:nvPr>
            <p:ph sz="half" idx="2"/>
          </p:nvPr>
        </p:nvSpPr>
        <p:spPr/>
        <p:txBody>
          <a:bodyPr>
            <a:normAutofit/>
          </a:bodyPr>
          <a:lstStyle/>
          <a:p>
            <a:pPr marL="514350" indent="-514350">
              <a:buFont typeface="+mj-lt"/>
              <a:buAutoNum type="arabicPeriod" startAt="6"/>
            </a:pPr>
            <a:r>
              <a:rPr lang="lt-LT" sz="2800" dirty="0">
                <a:latin typeface="Times New Roman" panose="02020603050405020304" pitchFamily="18" charset="0"/>
                <a:cs typeface="Times New Roman" panose="02020603050405020304" pitchFamily="18" charset="0"/>
              </a:rPr>
              <a:t>b</a:t>
            </a:r>
          </a:p>
          <a:p>
            <a:pPr marL="514350" indent="-514350">
              <a:buFont typeface="+mj-lt"/>
              <a:buAutoNum type="arabicPeriod" startAt="6"/>
            </a:pPr>
            <a:r>
              <a:rPr lang="lt-LT" sz="2800" dirty="0">
                <a:latin typeface="Times New Roman" panose="02020603050405020304" pitchFamily="18" charset="0"/>
                <a:cs typeface="Times New Roman" panose="02020603050405020304" pitchFamily="18" charset="0"/>
              </a:rPr>
              <a:t>a, c</a:t>
            </a:r>
          </a:p>
          <a:p>
            <a:pPr marL="514350" indent="-514350">
              <a:buFont typeface="+mj-lt"/>
              <a:buAutoNum type="arabicPeriod" startAt="6"/>
            </a:pPr>
            <a:r>
              <a:rPr lang="lt-LT" sz="2800" dirty="0">
                <a:latin typeface="Times New Roman" panose="02020603050405020304" pitchFamily="18" charset="0"/>
                <a:cs typeface="Times New Roman" panose="02020603050405020304" pitchFamily="18" charset="0"/>
              </a:rPr>
              <a:t>a</a:t>
            </a:r>
          </a:p>
          <a:p>
            <a:pPr marL="514350" indent="-514350">
              <a:buFont typeface="+mj-lt"/>
              <a:buAutoNum type="arabicPeriod" startAt="6"/>
            </a:pPr>
            <a:r>
              <a:rPr lang="lt-LT" sz="2800" dirty="0">
                <a:latin typeface="Times New Roman" panose="02020603050405020304" pitchFamily="18" charset="0"/>
                <a:cs typeface="Times New Roman" panose="02020603050405020304" pitchFamily="18" charset="0"/>
              </a:rPr>
              <a:t>c</a:t>
            </a:r>
          </a:p>
          <a:p>
            <a:pPr marL="514350" indent="-514350">
              <a:buFont typeface="+mj-lt"/>
              <a:buAutoNum type="arabicPeriod" startAt="6"/>
            </a:pPr>
            <a:r>
              <a:rPr lang="lt-LT" sz="2800" dirty="0">
                <a:latin typeface="Times New Roman" panose="02020603050405020304" pitchFamily="18" charset="0"/>
                <a:cs typeface="Times New Roman" panose="02020603050405020304" pitchFamily="18" charset="0"/>
              </a:rPr>
              <a:t>a</a:t>
            </a:r>
          </a:p>
        </p:txBody>
      </p:sp>
    </p:spTree>
    <p:extLst>
      <p:ext uri="{BB962C8B-B14F-4D97-AF65-F5344CB8AC3E}">
        <p14:creationId xmlns:p14="http://schemas.microsoft.com/office/powerpoint/2010/main" val="3183161527"/>
      </p:ext>
    </p:extLst>
  </p:cSld>
  <p:clrMapOvr>
    <a:overrideClrMapping bg1="dk1" tx1="lt1" bg2="dk2" tx2="lt2" accent1="accent1" accent2="accent2" accent3="accent3" accent4="accent4" accent5="accent5" accent6="accent6" hlink="hlink" folHlink="folHlink"/>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angus">
  <a:themeElements>
    <a:clrScheme name="Violetinė II">
      <a:dk1>
        <a:sysClr val="windowText" lastClr="000000"/>
      </a:dk1>
      <a:lt1>
        <a:sysClr val="window" lastClr="FFFFFF"/>
      </a:lt1>
      <a:dk2>
        <a:srgbClr val="632E62"/>
      </a:dk2>
      <a:lt2>
        <a:srgbClr val="EAE5EB"/>
      </a:lt2>
      <a:accent1>
        <a:srgbClr val="92278F"/>
      </a:accent1>
      <a:accent2>
        <a:srgbClr val="9B57D3"/>
      </a:accent2>
      <a:accent3>
        <a:srgbClr val="755DD9"/>
      </a:accent3>
      <a:accent4>
        <a:srgbClr val="665EB8"/>
      </a:accent4>
      <a:accent5>
        <a:srgbClr val="45A5ED"/>
      </a:accent5>
      <a:accent6>
        <a:srgbClr val="5982DB"/>
      </a:accent6>
      <a:hlink>
        <a:srgbClr val="0066FF"/>
      </a:hlink>
      <a:folHlink>
        <a:srgbClr val="666699"/>
      </a:folHlink>
    </a:clrScheme>
    <a:fontScheme name="Dangus">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ngus">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Celestial" id="{C4BB2A3D-0E93-4C5F-B0D2-9D3FCE089CC5}" vid="{42E5908D-19A2-46FD-89FA-638B126129EF}"/>
    </a:ext>
  </a:extLst>
</a:theme>
</file>

<file path=docProps/app.xml><?xml version="1.0" encoding="utf-8"?>
<Properties xmlns="http://schemas.openxmlformats.org/officeDocument/2006/extended-properties" xmlns:vt="http://schemas.openxmlformats.org/officeDocument/2006/docPropsVTypes">
  <Template>Dangus</Template>
  <TotalTime>13673</TotalTime>
  <Words>1538</Words>
  <Application>Microsoft Office PowerPoint</Application>
  <PresentationFormat>Plačiaekranė</PresentationFormat>
  <Paragraphs>86</Paragraphs>
  <Slides>21</Slides>
  <Notes>0</Notes>
  <HiddenSlides>0</HiddenSlides>
  <MMClips>0</MMClips>
  <ScaleCrop>false</ScaleCrop>
  <HeadingPairs>
    <vt:vector size="6" baseType="variant">
      <vt:variant>
        <vt:lpstr>Naudojami šriftai</vt:lpstr>
      </vt:variant>
      <vt:variant>
        <vt:i4>6</vt:i4>
      </vt:variant>
      <vt:variant>
        <vt:lpstr>Tema</vt:lpstr>
      </vt:variant>
      <vt:variant>
        <vt:i4>1</vt:i4>
      </vt:variant>
      <vt:variant>
        <vt:lpstr>Skaidrių pavadinimai</vt:lpstr>
      </vt:variant>
      <vt:variant>
        <vt:i4>21</vt:i4>
      </vt:variant>
    </vt:vector>
  </HeadingPairs>
  <TitlesOfParts>
    <vt:vector size="28" baseType="lpstr">
      <vt:lpstr>Arial</vt:lpstr>
      <vt:lpstr>Arial</vt:lpstr>
      <vt:lpstr>Calibri</vt:lpstr>
      <vt:lpstr>Calibri Light</vt:lpstr>
      <vt:lpstr>Cambria Math</vt:lpstr>
      <vt:lpstr>Times New Roman</vt:lpstr>
      <vt:lpstr>Dangus</vt:lpstr>
      <vt:lpstr>Specialioji reliatyvumo teorija</vt:lpstr>
      <vt:lpstr>Darbo tikslas                       Darbo uždavinys</vt:lpstr>
      <vt:lpstr>Kas tai yra?</vt:lpstr>
      <vt:lpstr>Pamatiniai SRT principai</vt:lpstr>
      <vt:lpstr>Pamatiniai SRT principai</vt:lpstr>
      <vt:lpstr>Dvynių paradoksas</vt:lpstr>
      <vt:lpstr>Dvynių paradokso sprendinys: pagreitis</vt:lpstr>
      <vt:lpstr>Dvynių paradokso sprendinys: inercinės atskaitos sistemos</vt:lpstr>
      <vt:lpstr>SRT reprezentacija filme </vt:lpstr>
      <vt:lpstr>Išvada</vt:lpstr>
      <vt:lpstr>Testas</vt:lpstr>
      <vt:lpstr>2. Kokio amžiaus ir kodėl A. Einšteinas suformulavo SRT? </vt:lpstr>
      <vt:lpstr>3. Kuris Niutono dėsnis turi galioti, kad sistema būtų inercinė?</vt:lpstr>
      <vt:lpstr>4. Kodėl judant greičiais artimais šviesos, laikas sulėtėja ?</vt:lpstr>
      <vt:lpstr>5. Kiek grynos energijos turi sąvaržėlė (panaudojus formulę E = mc2)? </vt:lpstr>
      <vt:lpstr>6. Kaip lengviausiai būtų paaiškinti Dvynių paradoksą? </vt:lpstr>
      <vt:lpstr>7. Kokie yra du populiariausi Dvynių paradokso „sprendiniai“?</vt:lpstr>
      <vt:lpstr>8. Kodėl dabartiniai paradokso sprendiniai iš tiesų neatsako į keliamą klausimą?</vt:lpstr>
      <vt:lpstr>9. Kokiose vietose filme „Tarp žvaigždžių“ buvo pritaikomas laiko sulėtėjimas ? </vt:lpstr>
      <vt:lpstr>10. Kokio dydžio turėtų būti žemė jei norime ją paversti juodąja skyle?</vt:lpstr>
      <vt:lpstr>Atsakymai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Specialioji reliatyvumo teorija</dc:title>
  <dc:creator>Rugilė Narvilaitė</dc:creator>
  <cp:lastModifiedBy>Rugilė Narvilaitė</cp:lastModifiedBy>
  <cp:revision>9</cp:revision>
  <dcterms:created xsi:type="dcterms:W3CDTF">2022-04-18T08:47:38Z</dcterms:created>
  <dcterms:modified xsi:type="dcterms:W3CDTF">2022-04-30T19:44:07Z</dcterms:modified>
</cp:coreProperties>
</file>