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85" r:id="rId16"/>
    <p:sldId id="269" r:id="rId17"/>
    <p:sldId id="270" r:id="rId18"/>
    <p:sldId id="286" r:id="rId19"/>
    <p:sldId id="271" r:id="rId20"/>
    <p:sldId id="272" r:id="rId21"/>
    <p:sldId id="273" r:id="rId22"/>
    <p:sldId id="274" r:id="rId23"/>
    <p:sldId id="275" r:id="rId24"/>
    <p:sldId id="276" r:id="rId25"/>
    <p:sldId id="277" r:id="rId26"/>
    <p:sldId id="278" r:id="rId27"/>
    <p:sldId id="279" r:id="rId28"/>
    <p:sldId id="280" r:id="rId29"/>
    <p:sldId id="281" r:id="rId30"/>
    <p:sldId id="284" r:id="rId31"/>
    <p:sldId id="28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04" autoAdjust="0"/>
  </p:normalViewPr>
  <p:slideViewPr>
    <p:cSldViewPr snapToGrid="0">
      <p:cViewPr varScale="1">
        <p:scale>
          <a:sx n="104" d="100"/>
          <a:sy n="104" d="100"/>
        </p:scale>
        <p:origin x="138"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4/14/2022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4/14/2022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4/14/2022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4/14/2022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4/14/2022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4/14/2022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4/14/2022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4/14/2022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4/14/2022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lt.wikipedia.org/wiki/L&#281;&#353;iukas" TargetMode="External"/><Relationship Id="rId2" Type="http://schemas.openxmlformats.org/officeDocument/2006/relationships/hyperlink" Target="https://lt.wikipedia.org/wiki/Rainel&#27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4C0CE-FD7A-4D60-950F-11D59F1D1381}"/>
              </a:ext>
            </a:extLst>
          </p:cNvPr>
          <p:cNvSpPr>
            <a:spLocks noGrp="1"/>
          </p:cNvSpPr>
          <p:nvPr>
            <p:ph type="ctrTitle"/>
          </p:nvPr>
        </p:nvSpPr>
        <p:spPr/>
        <p:txBody>
          <a:bodyPr/>
          <a:lstStyle/>
          <a:p>
            <a:r>
              <a:rPr lang="lt-LT" dirty="0"/>
              <a:t>Akis</a:t>
            </a:r>
            <a:r>
              <a:rPr lang="en-GB" dirty="0"/>
              <a:t> – </a:t>
            </a:r>
            <a:r>
              <a:rPr lang="lt-LT" dirty="0"/>
              <a:t>optinė sistema</a:t>
            </a:r>
            <a:endParaRPr lang="en-GB" dirty="0"/>
          </a:p>
        </p:txBody>
      </p:sp>
      <p:sp>
        <p:nvSpPr>
          <p:cNvPr id="3" name="Subtitle 2">
            <a:extLst>
              <a:ext uri="{FF2B5EF4-FFF2-40B4-BE49-F238E27FC236}">
                <a16:creationId xmlns:a16="http://schemas.microsoft.com/office/drawing/2014/main" id="{44A9AE5F-B033-4A7E-9B0E-43F4F370B8E5}"/>
              </a:ext>
            </a:extLst>
          </p:cNvPr>
          <p:cNvSpPr>
            <a:spLocks noGrp="1"/>
          </p:cNvSpPr>
          <p:nvPr>
            <p:ph type="subTitle" idx="1"/>
          </p:nvPr>
        </p:nvSpPr>
        <p:spPr/>
        <p:txBody>
          <a:bodyPr/>
          <a:lstStyle/>
          <a:p>
            <a:r>
              <a:rPr lang="lt-LT" dirty="0"/>
              <a:t>Kauno</a:t>
            </a:r>
            <a:r>
              <a:rPr lang="en-US" dirty="0"/>
              <a:t> </a:t>
            </a:r>
            <a:r>
              <a:rPr lang="lt-LT" dirty="0"/>
              <a:t>“Vyturio” gimnazija</a:t>
            </a:r>
          </a:p>
          <a:p>
            <a:r>
              <a:rPr lang="lt-LT" dirty="0"/>
              <a:t>Pristatymą paruošė Mykolas Giedraitis </a:t>
            </a:r>
            <a:r>
              <a:rPr lang="lt-LT" dirty="0" err="1"/>
              <a:t>IVc</a:t>
            </a:r>
            <a:endParaRPr lang="en-GB" dirty="0"/>
          </a:p>
        </p:txBody>
      </p:sp>
    </p:spTree>
    <p:extLst>
      <p:ext uri="{BB962C8B-B14F-4D97-AF65-F5344CB8AC3E}">
        <p14:creationId xmlns:p14="http://schemas.microsoft.com/office/powerpoint/2010/main" val="2423903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65E18-B3E7-44C3-BF85-51E6B3455832}"/>
              </a:ext>
            </a:extLst>
          </p:cNvPr>
          <p:cNvSpPr>
            <a:spLocks noGrp="1"/>
          </p:cNvSpPr>
          <p:nvPr>
            <p:ph type="title"/>
          </p:nvPr>
        </p:nvSpPr>
        <p:spPr/>
        <p:txBody>
          <a:bodyPr/>
          <a:lstStyle/>
          <a:p>
            <a:r>
              <a:rPr lang="lt-LT" dirty="0"/>
              <a:t>Turinys</a:t>
            </a:r>
          </a:p>
        </p:txBody>
      </p:sp>
      <p:sp>
        <p:nvSpPr>
          <p:cNvPr id="3" name="Content Placeholder 2">
            <a:extLst>
              <a:ext uri="{FF2B5EF4-FFF2-40B4-BE49-F238E27FC236}">
                <a16:creationId xmlns:a16="http://schemas.microsoft.com/office/drawing/2014/main" id="{AF61126A-76C5-4194-963A-3A0B0C9518D9}"/>
              </a:ext>
            </a:extLst>
          </p:cNvPr>
          <p:cNvSpPr>
            <a:spLocks noGrp="1"/>
          </p:cNvSpPr>
          <p:nvPr>
            <p:ph idx="1"/>
          </p:nvPr>
        </p:nvSpPr>
        <p:spPr>
          <a:xfrm>
            <a:off x="1371600" y="1846906"/>
            <a:ext cx="9601200" cy="4020493"/>
          </a:xfrm>
        </p:spPr>
        <p:txBody>
          <a:bodyPr>
            <a:normAutofit fontScale="92500" lnSpcReduction="10000"/>
          </a:bodyPr>
          <a:lstStyle/>
          <a:p>
            <a:r>
              <a:rPr lang="lt-LT" dirty="0"/>
              <a:t>Akies sandara</a:t>
            </a:r>
          </a:p>
          <a:p>
            <a:r>
              <a:rPr lang="lt-LT" dirty="0"/>
              <a:t>Akies </a:t>
            </a:r>
            <a:r>
              <a:rPr lang="lt-LT" dirty="0" err="1"/>
              <a:t>akomodacija</a:t>
            </a:r>
            <a:endParaRPr lang="lt-LT" dirty="0"/>
          </a:p>
          <a:p>
            <a:r>
              <a:rPr lang="lt-LT" dirty="0"/>
              <a:t>Akies adaptacija</a:t>
            </a:r>
          </a:p>
          <a:p>
            <a:r>
              <a:rPr lang="lt-LT" dirty="0"/>
              <a:t>Akies konvergencija</a:t>
            </a:r>
          </a:p>
          <a:p>
            <a:r>
              <a:rPr lang="lt-LT" dirty="0"/>
              <a:t>Regėjimo kampas</a:t>
            </a:r>
          </a:p>
          <a:p>
            <a:r>
              <a:rPr lang="lt-LT" dirty="0"/>
              <a:t>Geriausias matymo nuotolis</a:t>
            </a:r>
          </a:p>
          <a:p>
            <a:r>
              <a:rPr lang="lt-LT" dirty="0"/>
              <a:t>Trumparegystė</a:t>
            </a:r>
          </a:p>
          <a:p>
            <a:r>
              <a:rPr lang="lt-LT" dirty="0"/>
              <a:t>Toliaregystė</a:t>
            </a:r>
          </a:p>
          <a:p>
            <a:r>
              <a:rPr lang="lt-LT" dirty="0"/>
              <a:t>Sąlytiniai lęšiai</a:t>
            </a:r>
          </a:p>
          <a:p>
            <a:r>
              <a:rPr lang="lt-LT" dirty="0"/>
              <a:t>Testas</a:t>
            </a:r>
          </a:p>
          <a:p>
            <a:endParaRPr lang="lt-LT" dirty="0"/>
          </a:p>
        </p:txBody>
      </p:sp>
    </p:spTree>
    <p:extLst>
      <p:ext uri="{BB962C8B-B14F-4D97-AF65-F5344CB8AC3E}">
        <p14:creationId xmlns:p14="http://schemas.microsoft.com/office/powerpoint/2010/main" val="3333718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6300BD-BC41-4433-AF2D-73587FF934C0}"/>
              </a:ext>
            </a:extLst>
          </p:cNvPr>
          <p:cNvSpPr>
            <a:spLocks noGrp="1"/>
          </p:cNvSpPr>
          <p:nvPr>
            <p:ph type="title"/>
          </p:nvPr>
        </p:nvSpPr>
        <p:spPr/>
        <p:txBody>
          <a:bodyPr/>
          <a:lstStyle/>
          <a:p>
            <a:r>
              <a:rPr lang="lt-LT"/>
              <a:t>Akies sandara</a:t>
            </a:r>
            <a:endParaRPr lang="en-GB" dirty="0"/>
          </a:p>
        </p:txBody>
      </p:sp>
      <p:sp>
        <p:nvSpPr>
          <p:cNvPr id="5" name="Content Placeholder 4">
            <a:extLst>
              <a:ext uri="{FF2B5EF4-FFF2-40B4-BE49-F238E27FC236}">
                <a16:creationId xmlns:a16="http://schemas.microsoft.com/office/drawing/2014/main" id="{66DF0D85-5BF6-4B6B-8FB3-3276078D8393}"/>
              </a:ext>
            </a:extLst>
          </p:cNvPr>
          <p:cNvSpPr>
            <a:spLocks noGrp="1"/>
          </p:cNvSpPr>
          <p:nvPr>
            <p:ph sz="half" idx="1"/>
          </p:nvPr>
        </p:nvSpPr>
        <p:spPr>
          <a:xfrm>
            <a:off x="1371600" y="1428750"/>
            <a:ext cx="4447786" cy="5362575"/>
          </a:xfrm>
        </p:spPr>
        <p:txBody>
          <a:bodyPr>
            <a:normAutofit/>
          </a:bodyPr>
          <a:lstStyle/>
          <a:p>
            <a:pPr marL="0" indent="0">
              <a:buNone/>
            </a:pPr>
            <a:r>
              <a:rPr lang="lt-LT" sz="1800" dirty="0"/>
              <a:t>Akis yra nesudėtinga, tačiau labai tobula optinė sistema. Pagrindinės akies dalys, kurias reiktų žinoti:</a:t>
            </a:r>
          </a:p>
          <a:p>
            <a:r>
              <a:rPr lang="lt-LT" sz="1400" dirty="0"/>
              <a:t>Odena – neskaidrus, balkšvas išorinis akies apvalkalas.</a:t>
            </a:r>
          </a:p>
          <a:p>
            <a:r>
              <a:rPr lang="lt-LT" sz="1400" dirty="0"/>
              <a:t>Ragena – skaidri, priekinė, iškilesnė odenos dalis. </a:t>
            </a:r>
            <a:br>
              <a:rPr lang="lt-LT" sz="1400" dirty="0"/>
            </a:br>
            <a:r>
              <a:rPr lang="lt-LT" sz="1400" dirty="0"/>
              <a:t>Jos lūžio rodiklis ~ 1,376.</a:t>
            </a:r>
          </a:p>
          <a:p>
            <a:r>
              <a:rPr lang="lt-LT" sz="1400" dirty="0"/>
              <a:t>Rainelė – reguliuoja į akį patenkantį šviesos srautą (atlieka diafragmos vaidmenį), būna įvairių spalvų.</a:t>
            </a:r>
          </a:p>
          <a:p>
            <a:r>
              <a:rPr lang="lt-LT" sz="1400" dirty="0"/>
              <a:t>Vyzdys – maža anga rainelėje praleidžianti šviesą į akį.</a:t>
            </a:r>
          </a:p>
          <a:p>
            <a:r>
              <a:rPr lang="lt-LT" sz="1400" dirty="0"/>
              <a:t>Lęšiukas - Skaidrus, minkštos konsistencijos kūnas, praleidžiantis šviesos spindulius į akį. Jo lūžio rodiklis ~ 1,4.</a:t>
            </a:r>
          </a:p>
          <a:p>
            <a:r>
              <a:rPr lang="lt-LT" sz="1400" dirty="0"/>
              <a:t>Stiklakūnis – vidinės akies obuolio dalies sudaromoji skaidri medžiaga.</a:t>
            </a:r>
          </a:p>
          <a:p>
            <a:r>
              <a:rPr lang="lt-LT" sz="1400" dirty="0"/>
              <a:t>Tinklainė – nervinis, juntamasis akies obuolio sluoksnis.</a:t>
            </a:r>
            <a:endParaRPr lang="en-GB" sz="1400" dirty="0"/>
          </a:p>
        </p:txBody>
      </p:sp>
      <p:pic>
        <p:nvPicPr>
          <p:cNvPr id="1026" name="Picture 2">
            <a:extLst>
              <a:ext uri="{FF2B5EF4-FFF2-40B4-BE49-F238E27FC236}">
                <a16:creationId xmlns:a16="http://schemas.microsoft.com/office/drawing/2014/main" id="{1E56E2E7-49DF-4F1F-8A8C-0AE88AA8B92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57891" y="1428750"/>
            <a:ext cx="6061285" cy="4756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054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3E82-5E2F-4232-AEAD-A87E772DC84B}"/>
              </a:ext>
            </a:extLst>
          </p:cNvPr>
          <p:cNvSpPr>
            <a:spLocks noGrp="1"/>
          </p:cNvSpPr>
          <p:nvPr>
            <p:ph type="title"/>
          </p:nvPr>
        </p:nvSpPr>
        <p:spPr/>
        <p:txBody>
          <a:bodyPr/>
          <a:lstStyle/>
          <a:p>
            <a:r>
              <a:rPr lang="lt-LT" dirty="0"/>
              <a:t>Akies </a:t>
            </a:r>
            <a:r>
              <a:rPr lang="lt-LT" dirty="0" err="1"/>
              <a:t>akomodacija</a:t>
            </a:r>
            <a:endParaRPr lang="en-GB" dirty="0"/>
          </a:p>
        </p:txBody>
      </p:sp>
      <p:sp>
        <p:nvSpPr>
          <p:cNvPr id="3" name="Content Placeholder 2">
            <a:extLst>
              <a:ext uri="{FF2B5EF4-FFF2-40B4-BE49-F238E27FC236}">
                <a16:creationId xmlns:a16="http://schemas.microsoft.com/office/drawing/2014/main" id="{B11EFEC5-8F98-448B-A6D1-944039F29DA5}"/>
              </a:ext>
            </a:extLst>
          </p:cNvPr>
          <p:cNvSpPr>
            <a:spLocks noGrp="1"/>
          </p:cNvSpPr>
          <p:nvPr>
            <p:ph sz="half" idx="1"/>
          </p:nvPr>
        </p:nvSpPr>
        <p:spPr>
          <a:xfrm>
            <a:off x="1371600" y="1766887"/>
            <a:ext cx="4838700" cy="4619624"/>
          </a:xfrm>
        </p:spPr>
        <p:txBody>
          <a:bodyPr>
            <a:normAutofit/>
          </a:bodyPr>
          <a:lstStyle/>
          <a:p>
            <a:r>
              <a:rPr lang="lt-LT" dirty="0" err="1"/>
              <a:t>Akomodacija</a:t>
            </a:r>
            <a:r>
              <a:rPr lang="lt-LT" dirty="0"/>
              <a:t> – akies lęšiuko gebėjimas keisti židinio nuotolį. </a:t>
            </a:r>
            <a:br>
              <a:rPr lang="lt-LT" dirty="0"/>
            </a:br>
            <a:r>
              <a:rPr lang="lt-LT" dirty="0"/>
              <a:t>Dėl </a:t>
            </a:r>
            <a:r>
              <a:rPr lang="lt-LT" dirty="0" err="1"/>
              <a:t>akomodacijos</a:t>
            </a:r>
            <a:r>
              <a:rPr lang="lt-LT" dirty="0"/>
              <a:t>, mes galim matyti kūnus vienodai gerai iš skirtingų atstumų. Jei daiktas yra toliau nei 6 metrai nuo akies, jos tinklainėje atvaizdas susidaro neįtempiant akies raumens. Taip akis iš esmės ilsisi. </a:t>
            </a:r>
          </a:p>
          <a:p>
            <a:r>
              <a:rPr lang="lt-LT" dirty="0"/>
              <a:t>Vis dėlto </a:t>
            </a:r>
            <a:r>
              <a:rPr lang="lt-LT" dirty="0" err="1"/>
              <a:t>akomodacija</a:t>
            </a:r>
            <a:r>
              <a:rPr lang="lt-LT" dirty="0"/>
              <a:t> turi ribą – lęšiuko laužiamoji geba gali padidėti ne daugiau kaip 12 D. Ilgai žiūrint į artimus daiktus, akies raumuo pavargsta ir arti esančių daiktų atvaizdai pasidaro neryškūs.</a:t>
            </a:r>
            <a:endParaRPr lang="en-GB" dirty="0"/>
          </a:p>
        </p:txBody>
      </p:sp>
      <p:pic>
        <p:nvPicPr>
          <p:cNvPr id="9" name="Content Placeholder 8" descr="A picture containing wire&#10;&#10;Description automatically generated">
            <a:extLst>
              <a:ext uri="{FF2B5EF4-FFF2-40B4-BE49-F238E27FC236}">
                <a16:creationId xmlns:a16="http://schemas.microsoft.com/office/drawing/2014/main" id="{63BC3F3C-DD26-4729-9217-AE766E698793}"/>
              </a:ext>
            </a:extLst>
          </p:cNvPr>
          <p:cNvPicPr>
            <a:picLocks noGrp="1" noChangeAspect="1"/>
          </p:cNvPicPr>
          <p:nvPr>
            <p:ph sz="half" idx="2"/>
          </p:nvPr>
        </p:nvPicPr>
        <p:blipFill>
          <a:blip r:embed="rId2"/>
          <a:stretch>
            <a:fillRect/>
          </a:stretch>
        </p:blipFill>
        <p:spPr>
          <a:xfrm>
            <a:off x="6779811" y="1976581"/>
            <a:ext cx="4192989" cy="4001431"/>
          </a:xfrm>
        </p:spPr>
      </p:pic>
    </p:spTree>
    <p:extLst>
      <p:ext uri="{BB962C8B-B14F-4D97-AF65-F5344CB8AC3E}">
        <p14:creationId xmlns:p14="http://schemas.microsoft.com/office/powerpoint/2010/main" val="410074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5524-3A73-43FD-8CDB-D6A3B789784B}"/>
              </a:ext>
            </a:extLst>
          </p:cNvPr>
          <p:cNvSpPr>
            <a:spLocks noGrp="1"/>
          </p:cNvSpPr>
          <p:nvPr>
            <p:ph type="title"/>
          </p:nvPr>
        </p:nvSpPr>
        <p:spPr/>
        <p:txBody>
          <a:bodyPr/>
          <a:lstStyle/>
          <a:p>
            <a:r>
              <a:rPr lang="lt-LT" dirty="0"/>
              <a:t>Akies adaptacija</a:t>
            </a:r>
            <a:endParaRPr lang="en-GB" dirty="0"/>
          </a:p>
        </p:txBody>
      </p:sp>
      <p:sp>
        <p:nvSpPr>
          <p:cNvPr id="3" name="Content Placeholder 2">
            <a:extLst>
              <a:ext uri="{FF2B5EF4-FFF2-40B4-BE49-F238E27FC236}">
                <a16:creationId xmlns:a16="http://schemas.microsoft.com/office/drawing/2014/main" id="{34C8AB6B-3AEA-415B-A3B1-F9122E94CC9C}"/>
              </a:ext>
            </a:extLst>
          </p:cNvPr>
          <p:cNvSpPr>
            <a:spLocks noGrp="1"/>
          </p:cNvSpPr>
          <p:nvPr>
            <p:ph sz="half" idx="1"/>
          </p:nvPr>
        </p:nvSpPr>
        <p:spPr/>
        <p:txBody>
          <a:bodyPr/>
          <a:lstStyle/>
          <a:p>
            <a:r>
              <a:rPr lang="lt-LT" dirty="0"/>
              <a:t>Adaptacija – akies gebėjimas prisitaikyti prie skirtingos matomų objektų apšvietos.</a:t>
            </a:r>
          </a:p>
          <a:p>
            <a:r>
              <a:rPr lang="lt-LT" dirty="0"/>
              <a:t>Daiktus geriausiai matome dieną, bet galime juos pastebėti ir prieblandoje. Tai yra dėl akies adaptacijos.</a:t>
            </a:r>
          </a:p>
          <a:p>
            <a:r>
              <a:rPr lang="lt-LT" dirty="0"/>
              <a:t>Kadangi akies rainelė reguliuoja į akį patenkančios šviesos kiekį, ji taip pat padeda akiai prisitaikyti prie įvairios apšvietos (adaptuotis).</a:t>
            </a:r>
            <a:endParaRPr lang="en-GB" dirty="0"/>
          </a:p>
        </p:txBody>
      </p:sp>
      <p:pic>
        <p:nvPicPr>
          <p:cNvPr id="10" name="Content Placeholder 9" descr="Close up of an eye&#10;&#10;Description automatically generated">
            <a:extLst>
              <a:ext uri="{FF2B5EF4-FFF2-40B4-BE49-F238E27FC236}">
                <a16:creationId xmlns:a16="http://schemas.microsoft.com/office/drawing/2014/main" id="{92F931CB-5CA7-441D-9608-87FA5262C50B}"/>
              </a:ext>
            </a:extLst>
          </p:cNvPr>
          <p:cNvPicPr>
            <a:picLocks noGrp="1" noChangeAspect="1"/>
          </p:cNvPicPr>
          <p:nvPr>
            <p:ph sz="half" idx="2"/>
          </p:nvPr>
        </p:nvPicPr>
        <p:blipFill>
          <a:blip r:embed="rId2"/>
          <a:stretch>
            <a:fillRect/>
          </a:stretch>
        </p:blipFill>
        <p:spPr>
          <a:xfrm>
            <a:off x="6869734" y="2771773"/>
            <a:ext cx="4552066" cy="2609851"/>
          </a:xfrm>
        </p:spPr>
      </p:pic>
    </p:spTree>
    <p:extLst>
      <p:ext uri="{BB962C8B-B14F-4D97-AF65-F5344CB8AC3E}">
        <p14:creationId xmlns:p14="http://schemas.microsoft.com/office/powerpoint/2010/main" val="1929311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A8902-8375-4455-82BD-47051682ADC3}"/>
              </a:ext>
            </a:extLst>
          </p:cNvPr>
          <p:cNvSpPr>
            <a:spLocks noGrp="1"/>
          </p:cNvSpPr>
          <p:nvPr>
            <p:ph type="title"/>
          </p:nvPr>
        </p:nvSpPr>
        <p:spPr/>
        <p:txBody>
          <a:bodyPr/>
          <a:lstStyle/>
          <a:p>
            <a:r>
              <a:rPr lang="lt-LT" dirty="0"/>
              <a:t>Akies konvergencija</a:t>
            </a:r>
            <a:endParaRPr lang="en-GB" dirty="0"/>
          </a:p>
        </p:txBody>
      </p:sp>
      <p:sp>
        <p:nvSpPr>
          <p:cNvPr id="3" name="Content Placeholder 2">
            <a:extLst>
              <a:ext uri="{FF2B5EF4-FFF2-40B4-BE49-F238E27FC236}">
                <a16:creationId xmlns:a16="http://schemas.microsoft.com/office/drawing/2014/main" id="{CB87E04B-55D1-42C8-A6A9-279C80992CD9}"/>
              </a:ext>
            </a:extLst>
          </p:cNvPr>
          <p:cNvSpPr>
            <a:spLocks noGrp="1"/>
          </p:cNvSpPr>
          <p:nvPr>
            <p:ph sz="half" idx="1"/>
          </p:nvPr>
        </p:nvSpPr>
        <p:spPr>
          <a:xfrm>
            <a:off x="1438275" y="1847849"/>
            <a:ext cx="4447786" cy="4324351"/>
          </a:xfrm>
        </p:spPr>
        <p:txBody>
          <a:bodyPr>
            <a:normAutofit/>
          </a:bodyPr>
          <a:lstStyle/>
          <a:p>
            <a:r>
              <a:rPr lang="lt-LT" dirty="0"/>
              <a:t>Konvergencija – akių gebėjimas pakreipti jų optines ašis į vieną tašką.</a:t>
            </a:r>
          </a:p>
          <a:p>
            <a:r>
              <a:rPr lang="lt-LT" dirty="0"/>
              <a:t>Žmogus puikiai mato daiktus viena akimi, bet atstumą iki jų gali įvertinti tik pažvelgus abiem akimis. Pasirinkus daiktą, akių obuoliai ir jų optinės ašys pakrypsta taip, kad susikirstų tame daikte.</a:t>
            </a:r>
          </a:p>
          <a:p>
            <a:r>
              <a:rPr lang="lt-LT" dirty="0"/>
              <a:t>Pagal akies obuolį valdančių raumenų įsitempimą smegenys nustato atstumą iki apžiūrimo daikto.</a:t>
            </a:r>
            <a:endParaRPr lang="en-GB" dirty="0"/>
          </a:p>
        </p:txBody>
      </p:sp>
      <p:pic>
        <p:nvPicPr>
          <p:cNvPr id="4098" name="Picture 2" descr="Suvokimo vaizdas ir procesas. Suvokimas, jo rūšys ir savybės">
            <a:extLst>
              <a:ext uri="{FF2B5EF4-FFF2-40B4-BE49-F238E27FC236}">
                <a16:creationId xmlns:a16="http://schemas.microsoft.com/office/drawing/2014/main" id="{D1C19472-8AA8-4520-A3DA-497701E76A2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491804" y="1701481"/>
            <a:ext cx="3328596" cy="4617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5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35045-BD3D-4D1C-A9BB-47C05F3B7C4C}"/>
              </a:ext>
            </a:extLst>
          </p:cNvPr>
          <p:cNvSpPr>
            <a:spLocks noGrp="1"/>
          </p:cNvSpPr>
          <p:nvPr>
            <p:ph type="title"/>
          </p:nvPr>
        </p:nvSpPr>
        <p:spPr/>
        <p:txBody>
          <a:bodyPr/>
          <a:lstStyle/>
          <a:p>
            <a:r>
              <a:rPr lang="lt-LT" dirty="0"/>
              <a:t>Regėjimo kampas</a:t>
            </a:r>
            <a:endParaRPr lang="en-GB" dirty="0"/>
          </a:p>
        </p:txBody>
      </p:sp>
      <p:sp>
        <p:nvSpPr>
          <p:cNvPr id="3" name="Content Placeholder 2">
            <a:extLst>
              <a:ext uri="{FF2B5EF4-FFF2-40B4-BE49-F238E27FC236}">
                <a16:creationId xmlns:a16="http://schemas.microsoft.com/office/drawing/2014/main" id="{590A9857-B4F5-4943-862F-F7C38CFCF610}"/>
              </a:ext>
            </a:extLst>
          </p:cNvPr>
          <p:cNvSpPr>
            <a:spLocks noGrp="1"/>
          </p:cNvSpPr>
          <p:nvPr>
            <p:ph sz="half" idx="1"/>
          </p:nvPr>
        </p:nvSpPr>
        <p:spPr>
          <a:xfrm>
            <a:off x="1371600" y="1638298"/>
            <a:ext cx="4447786" cy="4572001"/>
          </a:xfrm>
        </p:spPr>
        <p:txBody>
          <a:bodyPr>
            <a:normAutofit lnSpcReduction="10000"/>
          </a:bodyPr>
          <a:lstStyle/>
          <a:p>
            <a:r>
              <a:rPr lang="lt-LT" dirty="0"/>
              <a:t>Tikriausiai pastebėjote, kad artimesni elektros stulpai linijoje atrodo didesni negus esantys toliau. Tai yra, nes atvaizdo dydis priklauso nuo regėjimo kampo </a:t>
            </a:r>
            <a:r>
              <a:rPr lang="el-GR" dirty="0"/>
              <a:t>φ</a:t>
            </a:r>
            <a:r>
              <a:rPr lang="lt-LT" dirty="0"/>
              <a:t>. Kuo labiau nuo akies nutolęs daiktas, tuo mažesnis regėjimo kampas. </a:t>
            </a:r>
          </a:p>
          <a:p>
            <a:r>
              <a:rPr lang="lt-LT" dirty="0"/>
              <a:t>Kai regėjimo kampas pasidaro mažesnis už 1</a:t>
            </a:r>
            <a:r>
              <a:rPr lang="en-GB" b="0" i="0" dirty="0">
                <a:solidFill>
                  <a:srgbClr val="333333"/>
                </a:solidFill>
                <a:effectLst/>
                <a:latin typeface="Arial" panose="020B0604020202020204" pitchFamily="34" charset="0"/>
              </a:rPr>
              <a:t>°</a:t>
            </a:r>
            <a:r>
              <a:rPr lang="lt-LT" dirty="0"/>
              <a:t>, akis nebeišskiria daikto detalių ir mato jį kaip vieną tašką. Tada daikto atvaizdas uždengia tik vieną akies nervo galūnę. Akis pradeda skirti daikto detales, kai jo atvaizdas tinklainėje apima ne mažiau kaip dvi nervo galūnes.</a:t>
            </a:r>
            <a:endParaRPr lang="en-GB" dirty="0"/>
          </a:p>
        </p:txBody>
      </p:sp>
      <p:pic>
        <p:nvPicPr>
          <p:cNvPr id="5122" name="Picture 2" descr="Jūsų žemėje stovi stulpas? Jums priklauso išmoka, nutarė Vyriausybė |  Verslas | 15min.lt">
            <a:extLst>
              <a:ext uri="{FF2B5EF4-FFF2-40B4-BE49-F238E27FC236}">
                <a16:creationId xmlns:a16="http://schemas.microsoft.com/office/drawing/2014/main" id="{9F521FE9-32C6-4CF9-AEFF-7688624061B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08461" y="381000"/>
            <a:ext cx="3581400" cy="3581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DFB04FC-54DA-4002-B436-5D5206FE1245}"/>
              </a:ext>
            </a:extLst>
          </p:cNvPr>
          <p:cNvPicPr>
            <a:picLocks noChangeAspect="1"/>
          </p:cNvPicPr>
          <p:nvPr/>
        </p:nvPicPr>
        <p:blipFill>
          <a:blip r:embed="rId3"/>
          <a:stretch>
            <a:fillRect/>
          </a:stretch>
        </p:blipFill>
        <p:spPr>
          <a:xfrm>
            <a:off x="7339380" y="4267200"/>
            <a:ext cx="4119561" cy="1824037"/>
          </a:xfrm>
          <a:prstGeom prst="rect">
            <a:avLst/>
          </a:prstGeom>
        </p:spPr>
      </p:pic>
    </p:spTree>
    <p:extLst>
      <p:ext uri="{BB962C8B-B14F-4D97-AF65-F5344CB8AC3E}">
        <p14:creationId xmlns:p14="http://schemas.microsoft.com/office/powerpoint/2010/main" val="4030518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A44F-00B9-4867-A4B2-CAF1B0B4D1D2}"/>
              </a:ext>
            </a:extLst>
          </p:cNvPr>
          <p:cNvSpPr>
            <a:spLocks noGrp="1"/>
          </p:cNvSpPr>
          <p:nvPr>
            <p:ph type="title"/>
          </p:nvPr>
        </p:nvSpPr>
        <p:spPr/>
        <p:txBody>
          <a:bodyPr/>
          <a:lstStyle/>
          <a:p>
            <a:r>
              <a:rPr lang="lt-LT" dirty="0"/>
              <a:t>Geriausias matymo nuotolis</a:t>
            </a:r>
            <a:endParaRPr lang="en-GB" dirty="0"/>
          </a:p>
        </p:txBody>
      </p:sp>
      <p:sp>
        <p:nvSpPr>
          <p:cNvPr id="3" name="Content Placeholder 2">
            <a:extLst>
              <a:ext uri="{FF2B5EF4-FFF2-40B4-BE49-F238E27FC236}">
                <a16:creationId xmlns:a16="http://schemas.microsoft.com/office/drawing/2014/main" id="{B9595E08-8575-4893-A5BF-45EDDCDE4598}"/>
              </a:ext>
            </a:extLst>
          </p:cNvPr>
          <p:cNvSpPr>
            <a:spLocks noGrp="1"/>
          </p:cNvSpPr>
          <p:nvPr>
            <p:ph sz="half" idx="1"/>
          </p:nvPr>
        </p:nvSpPr>
        <p:spPr/>
        <p:txBody>
          <a:bodyPr/>
          <a:lstStyle/>
          <a:p>
            <a:r>
              <a:rPr lang="lt-LT" dirty="0"/>
              <a:t>Geriausias matymo nuotolis - mažiausias atstumas, kuriuo akis be ypatingo raumenų įtempimo įžvelgia daikto detales.</a:t>
            </a:r>
          </a:p>
          <a:p>
            <a:r>
              <a:rPr lang="lt-LT" dirty="0"/>
              <a:t>Normalios akies jis yra 25 cm. Tokiu atstumu nuo akių reikia laikyti skaitomą knygą ar rankdarbį. Jei geriausio matymo nuotoliu laikomos knygos raidės ar rankdarbio detalės yra blogai matomos, galima įtarti regėjimo sutrikimą.</a:t>
            </a:r>
            <a:endParaRPr lang="en-GB" dirty="0"/>
          </a:p>
        </p:txBody>
      </p:sp>
      <p:pic>
        <p:nvPicPr>
          <p:cNvPr id="6146" name="Picture 2" descr="Kas yra tas astigmatizmas? | Lesiukas.lt">
            <a:extLst>
              <a:ext uri="{FF2B5EF4-FFF2-40B4-BE49-F238E27FC236}">
                <a16:creationId xmlns:a16="http://schemas.microsoft.com/office/drawing/2014/main" id="{5F7F8378-D7A5-41E5-9C68-7C23096789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43712" y="2662237"/>
            <a:ext cx="3810000"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103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B679B5E-D8C9-45BA-A1F0-74A34F76AA3A}"/>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sz="3700"/>
              <a:t>Trumparegystė</a:t>
            </a:r>
          </a:p>
        </p:txBody>
      </p:sp>
      <p:sp>
        <p:nvSpPr>
          <p:cNvPr id="3" name="Content Placeholder 2">
            <a:extLst>
              <a:ext uri="{FF2B5EF4-FFF2-40B4-BE49-F238E27FC236}">
                <a16:creationId xmlns:a16="http://schemas.microsoft.com/office/drawing/2014/main" id="{A453CFC1-FDD6-487E-8B54-28ED4093EB9C}"/>
              </a:ext>
            </a:extLst>
          </p:cNvPr>
          <p:cNvSpPr>
            <a:spLocks noGrp="1"/>
          </p:cNvSpPr>
          <p:nvPr>
            <p:ph sz="half" idx="1"/>
          </p:nvPr>
        </p:nvSpPr>
        <p:spPr>
          <a:xfrm>
            <a:off x="1371600" y="2286000"/>
            <a:ext cx="3282694" cy="3581400"/>
          </a:xfrm>
        </p:spPr>
        <p:txBody>
          <a:bodyPr vert="horz" lIns="91440" tIns="45720" rIns="91440" bIns="45720" rtlCol="0">
            <a:normAutofit/>
          </a:bodyPr>
          <a:lstStyle/>
          <a:p>
            <a:r>
              <a:rPr lang="lt-LT" dirty="0"/>
              <a:t>Trumparegystė – regėjimo yda, kai tolimų daiktų atvaizdai susidaro prieš tinklainę.</a:t>
            </a:r>
          </a:p>
          <a:p>
            <a:r>
              <a:rPr lang="lt-LT" dirty="0"/>
              <a:t>Trumparegės akies lęšiukas yra labiau išgaubtas nei normalios.</a:t>
            </a:r>
          </a:p>
        </p:txBody>
      </p:sp>
      <p:pic>
        <p:nvPicPr>
          <p:cNvPr id="1028" name="Picture 4" descr="Regos sutrikimai - Fielmann">
            <a:extLst>
              <a:ext uri="{FF2B5EF4-FFF2-40B4-BE49-F238E27FC236}">
                <a16:creationId xmlns:a16="http://schemas.microsoft.com/office/drawing/2014/main" id="{E6914C29-7644-4C2E-A99E-3DC26AA824C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031467" y="1395323"/>
            <a:ext cx="6517065" cy="374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159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BCA0D3A-BA0A-4C87-BE31-7ECC40F286B7}"/>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sz="3700"/>
              <a:t>Trumparegystė</a:t>
            </a:r>
          </a:p>
        </p:txBody>
      </p:sp>
      <p:sp>
        <p:nvSpPr>
          <p:cNvPr id="3" name="Content Placeholder 2">
            <a:extLst>
              <a:ext uri="{FF2B5EF4-FFF2-40B4-BE49-F238E27FC236}">
                <a16:creationId xmlns:a16="http://schemas.microsoft.com/office/drawing/2014/main" id="{85D7296D-A9FA-4A1C-8269-BA7E6597D2DF}"/>
              </a:ext>
            </a:extLst>
          </p:cNvPr>
          <p:cNvSpPr>
            <a:spLocks noGrp="1"/>
          </p:cNvSpPr>
          <p:nvPr>
            <p:ph sz="half" idx="1"/>
          </p:nvPr>
        </p:nvSpPr>
        <p:spPr>
          <a:xfrm>
            <a:off x="1371600" y="1681017"/>
            <a:ext cx="3560618" cy="4581237"/>
          </a:xfrm>
        </p:spPr>
        <p:txBody>
          <a:bodyPr vert="horz" lIns="91440" tIns="45720" rIns="91440" bIns="45720" rtlCol="0">
            <a:normAutofit/>
          </a:bodyPr>
          <a:lstStyle/>
          <a:p>
            <a:r>
              <a:rPr lang="lt-LT" dirty="0"/>
              <a:t>Trumparegystės priežastis gali būti gilesnė akis. Dažnai ilgai skaitant arba rašant, akis nuolat tempia lęšiuką. Siekdama to išvengti, ji ilgėja, t. y. didėja jos gylis.</a:t>
            </a:r>
          </a:p>
          <a:p>
            <a:r>
              <a:rPr lang="lt-LT" dirty="0"/>
              <a:t>Trumparegystę gali sukelti ir per stiprūs akies raumenys. Net ir atsipalaidavę, jie per daug suspaudžia lęšiuką, dėl to jo laužiamoji geba padidėja ir atvaizdai susidaro prieš tinklainę.</a:t>
            </a:r>
          </a:p>
          <a:p>
            <a:endParaRPr lang="en-US" sz="1700" dirty="0"/>
          </a:p>
        </p:txBody>
      </p:sp>
      <p:pic>
        <p:nvPicPr>
          <p:cNvPr id="2050" name="Picture 2" descr="B1 reading | LearnEnglish Teens - British Council">
            <a:extLst>
              <a:ext uri="{FF2B5EF4-FFF2-40B4-BE49-F238E27FC236}">
                <a16:creationId xmlns:a16="http://schemas.microsoft.com/office/drawing/2014/main" id="{A4E3D3D4-DF55-4A39-8832-7E73090EFE8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196840" y="1877279"/>
            <a:ext cx="6517065" cy="3910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2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22D313A-E649-497F-920D-44A2A18AA565}"/>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sz="3700"/>
              <a:t>Trumparegystė</a:t>
            </a:r>
          </a:p>
        </p:txBody>
      </p:sp>
      <p:sp>
        <p:nvSpPr>
          <p:cNvPr id="3" name="Content Placeholder 2">
            <a:extLst>
              <a:ext uri="{FF2B5EF4-FFF2-40B4-BE49-F238E27FC236}">
                <a16:creationId xmlns:a16="http://schemas.microsoft.com/office/drawing/2014/main" id="{9315EF21-0623-4B51-BCDA-01866E97D462}"/>
              </a:ext>
            </a:extLst>
          </p:cNvPr>
          <p:cNvSpPr>
            <a:spLocks noGrp="1"/>
          </p:cNvSpPr>
          <p:nvPr>
            <p:ph sz="half" idx="1"/>
          </p:nvPr>
        </p:nvSpPr>
        <p:spPr>
          <a:xfrm>
            <a:off x="1371600" y="2286000"/>
            <a:ext cx="3282694" cy="3581400"/>
          </a:xfrm>
        </p:spPr>
        <p:txBody>
          <a:bodyPr vert="horz" lIns="91440" tIns="45720" rIns="91440" bIns="45720" rtlCol="0">
            <a:normAutofit/>
          </a:bodyPr>
          <a:lstStyle/>
          <a:p>
            <a:r>
              <a:rPr lang="en-US" sz="1900"/>
              <a:t>Trumparegiams padeda akiniai su sklaidomaisiais lęšiais. Jų laužiamoji geba parenkama tokia, kad daikto atvaizdas susidarytų akies tinklainėje.</a:t>
            </a:r>
          </a:p>
          <a:p>
            <a:r>
              <a:rPr lang="en-US" sz="1900"/>
              <a:t>Trumparegių akinių laužiamoji geba yra neigiama (-0,5 D, -1 D ir pan.).</a:t>
            </a:r>
          </a:p>
        </p:txBody>
      </p:sp>
      <p:pic>
        <p:nvPicPr>
          <p:cNvPr id="3074" name="Picture 2" descr="Trumparegystė – Vikipedija">
            <a:extLst>
              <a:ext uri="{FF2B5EF4-FFF2-40B4-BE49-F238E27FC236}">
                <a16:creationId xmlns:a16="http://schemas.microsoft.com/office/drawing/2014/main" id="{BE0C8002-07D8-42EB-B2B9-55583F07382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031467" y="662154"/>
            <a:ext cx="6517065" cy="521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33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234121B-A7AE-4AD5-8129-0762323A784A}"/>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a:t>Toliaregystė</a:t>
            </a:r>
          </a:p>
        </p:txBody>
      </p:sp>
      <p:sp>
        <p:nvSpPr>
          <p:cNvPr id="3" name="Content Placeholder 2">
            <a:extLst>
              <a:ext uri="{FF2B5EF4-FFF2-40B4-BE49-F238E27FC236}">
                <a16:creationId xmlns:a16="http://schemas.microsoft.com/office/drawing/2014/main" id="{97FE19E4-5BC5-405C-93F1-8D336E4DA5F7}"/>
              </a:ext>
            </a:extLst>
          </p:cNvPr>
          <p:cNvSpPr>
            <a:spLocks noGrp="1"/>
          </p:cNvSpPr>
          <p:nvPr>
            <p:ph sz="half" idx="1"/>
          </p:nvPr>
        </p:nvSpPr>
        <p:spPr>
          <a:xfrm>
            <a:off x="1371600" y="2286000"/>
            <a:ext cx="3282694" cy="3581400"/>
          </a:xfrm>
        </p:spPr>
        <p:txBody>
          <a:bodyPr vert="horz" lIns="91440" tIns="45720" rIns="91440" bIns="45720" rtlCol="0">
            <a:normAutofit/>
          </a:bodyPr>
          <a:lstStyle/>
          <a:p>
            <a:r>
              <a:rPr lang="lt-LT" sz="1900" dirty="0"/>
              <a:t>Toliaregystė – kai tolimo daikto atvaizdas susidaro už tinklainės.</a:t>
            </a:r>
          </a:p>
          <a:p>
            <a:r>
              <a:rPr lang="lt-LT" sz="1900" dirty="0"/>
              <a:t>Toliaregės akies lęšiukas yra </a:t>
            </a:r>
            <a:r>
              <a:rPr lang="lt-LT" sz="1900" dirty="0" err="1"/>
              <a:t>plokštesnis</a:t>
            </a:r>
            <a:r>
              <a:rPr lang="lt-LT" sz="1900" dirty="0"/>
              <a:t>, o gylis – mažesnis negu normalios akies.</a:t>
            </a:r>
          </a:p>
          <a:p>
            <a:r>
              <a:rPr lang="lt-LT" sz="1900" dirty="0"/>
              <a:t>Toliaregiai prastai mato artimus daiktus, jų geriausio matymo nuotolis yra toliau nei 25 cm.</a:t>
            </a:r>
          </a:p>
          <a:p>
            <a:pPr>
              <a:buFont typeface="Franklin Gothic Book" panose="020B0503020102020204" pitchFamily="34" charset="0"/>
              <a:buNone/>
            </a:pPr>
            <a:endParaRPr lang="en-US" sz="1900" dirty="0"/>
          </a:p>
        </p:txBody>
      </p:sp>
      <p:pic>
        <p:nvPicPr>
          <p:cNvPr id="4098" name="Picture 2" descr="Regos sutrikimai - Fielmann">
            <a:extLst>
              <a:ext uri="{FF2B5EF4-FFF2-40B4-BE49-F238E27FC236}">
                <a16:creationId xmlns:a16="http://schemas.microsoft.com/office/drawing/2014/main" id="{CE539EA2-CDE3-445F-9192-0C624AC6D8E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096121" y="2171700"/>
            <a:ext cx="6517065" cy="374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65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C59F7F7-F2F0-43B8-9F48-AD16220696DD}"/>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a:t>Toliaregystė</a:t>
            </a:r>
          </a:p>
        </p:txBody>
      </p:sp>
      <p:sp>
        <p:nvSpPr>
          <p:cNvPr id="3" name="Content Placeholder 2">
            <a:extLst>
              <a:ext uri="{FF2B5EF4-FFF2-40B4-BE49-F238E27FC236}">
                <a16:creationId xmlns:a16="http://schemas.microsoft.com/office/drawing/2014/main" id="{38618398-B29C-409A-91CC-9D31A6C69A54}"/>
              </a:ext>
            </a:extLst>
          </p:cNvPr>
          <p:cNvSpPr>
            <a:spLocks noGrp="1"/>
          </p:cNvSpPr>
          <p:nvPr>
            <p:ph sz="half" idx="1"/>
          </p:nvPr>
        </p:nvSpPr>
        <p:spPr>
          <a:xfrm>
            <a:off x="1371600" y="2286000"/>
            <a:ext cx="3282694" cy="3581400"/>
          </a:xfrm>
        </p:spPr>
        <p:txBody>
          <a:bodyPr vert="horz" lIns="91440" tIns="45720" rIns="91440" bIns="45720" rtlCol="0">
            <a:normAutofit/>
          </a:bodyPr>
          <a:lstStyle/>
          <a:p>
            <a:r>
              <a:rPr lang="en-US"/>
              <a:t>Toliaregiams padeda sakiniai su glaudžiamaisiais lęšiais.</a:t>
            </a:r>
          </a:p>
          <a:p>
            <a:r>
              <a:rPr lang="en-US"/>
              <a:t>Toliaregių naudojamų akinių laužiamoji geba yra teigiama </a:t>
            </a:r>
            <a:br>
              <a:rPr lang="en-US"/>
            </a:br>
            <a:r>
              <a:rPr lang="en-US"/>
              <a:t>(+0,5 D, +1 D ir pan.)</a:t>
            </a:r>
          </a:p>
        </p:txBody>
      </p:sp>
      <p:pic>
        <p:nvPicPr>
          <p:cNvPr id="5132" name="Picture 12">
            <a:extLst>
              <a:ext uri="{FF2B5EF4-FFF2-40B4-BE49-F238E27FC236}">
                <a16:creationId xmlns:a16="http://schemas.microsoft.com/office/drawing/2014/main" id="{F73292F4-4F67-400E-BB47-81790A97DAF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666126"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217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38428-A649-479F-A90C-CCFA6DE92307}"/>
              </a:ext>
            </a:extLst>
          </p:cNvPr>
          <p:cNvSpPr>
            <a:spLocks noGrp="1"/>
          </p:cNvSpPr>
          <p:nvPr>
            <p:ph type="title"/>
          </p:nvPr>
        </p:nvSpPr>
        <p:spPr/>
        <p:txBody>
          <a:bodyPr/>
          <a:lstStyle/>
          <a:p>
            <a:r>
              <a:rPr lang="lt-LT" dirty="0"/>
              <a:t>Toliaregystė</a:t>
            </a:r>
            <a:endParaRPr lang="en-GB" dirty="0"/>
          </a:p>
        </p:txBody>
      </p:sp>
      <p:sp>
        <p:nvSpPr>
          <p:cNvPr id="3" name="Content Placeholder 2">
            <a:extLst>
              <a:ext uri="{FF2B5EF4-FFF2-40B4-BE49-F238E27FC236}">
                <a16:creationId xmlns:a16="http://schemas.microsoft.com/office/drawing/2014/main" id="{244ADE92-94C3-4825-94E1-59CC5C42BB7E}"/>
              </a:ext>
            </a:extLst>
          </p:cNvPr>
          <p:cNvSpPr>
            <a:spLocks noGrp="1"/>
          </p:cNvSpPr>
          <p:nvPr>
            <p:ph sz="half" idx="1"/>
          </p:nvPr>
        </p:nvSpPr>
        <p:spPr/>
        <p:txBody>
          <a:bodyPr/>
          <a:lstStyle/>
          <a:p>
            <a:r>
              <a:rPr lang="lt-LT" dirty="0"/>
              <a:t>Norint išvengti regėjimo ydų, reikia tausoti akis. Negalima skaityti esant silpnam ar pernelyg stipriam apšvietimui, gulint, važiuojant autobusu.</a:t>
            </a:r>
          </a:p>
          <a:p>
            <a:r>
              <a:rPr lang="lt-LT" dirty="0"/>
              <a:t>Toliaregystė vystosi žmogui senstant. Lentelėje pateikti duomenys rodo, kaip kinta normalios akies laužiamoji geba skirtingais amžiaus tarpsniais.</a:t>
            </a:r>
            <a:endParaRPr lang="en-GB" dirty="0"/>
          </a:p>
        </p:txBody>
      </p:sp>
      <p:pic>
        <p:nvPicPr>
          <p:cNvPr id="8" name="Content Placeholder 7">
            <a:extLst>
              <a:ext uri="{FF2B5EF4-FFF2-40B4-BE49-F238E27FC236}">
                <a16:creationId xmlns:a16="http://schemas.microsoft.com/office/drawing/2014/main" id="{E0474023-02FA-4B5A-86D5-6E013604ECE8}"/>
              </a:ext>
            </a:extLst>
          </p:cNvPr>
          <p:cNvPicPr>
            <a:picLocks noGrp="1" noChangeAspect="1"/>
          </p:cNvPicPr>
          <p:nvPr>
            <p:ph sz="half" idx="2"/>
          </p:nvPr>
        </p:nvPicPr>
        <p:blipFill>
          <a:blip r:embed="rId2"/>
          <a:stretch>
            <a:fillRect/>
          </a:stretch>
        </p:blipFill>
        <p:spPr>
          <a:xfrm>
            <a:off x="5687787" y="3300814"/>
            <a:ext cx="6344691" cy="997294"/>
          </a:xfrm>
        </p:spPr>
      </p:pic>
    </p:spTree>
    <p:extLst>
      <p:ext uri="{BB962C8B-B14F-4D97-AF65-F5344CB8AC3E}">
        <p14:creationId xmlns:p14="http://schemas.microsoft.com/office/powerpoint/2010/main" val="3081980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A7A9-582C-4169-BD10-8FA6A2B05AB1}"/>
              </a:ext>
            </a:extLst>
          </p:cNvPr>
          <p:cNvSpPr>
            <a:spLocks noGrp="1"/>
          </p:cNvSpPr>
          <p:nvPr>
            <p:ph type="title"/>
          </p:nvPr>
        </p:nvSpPr>
        <p:spPr/>
        <p:txBody>
          <a:bodyPr/>
          <a:lstStyle/>
          <a:p>
            <a:r>
              <a:rPr lang="lt-LT"/>
              <a:t>Daltonizmas</a:t>
            </a:r>
            <a:endParaRPr lang="lt-LT" dirty="0"/>
          </a:p>
        </p:txBody>
      </p:sp>
      <p:sp>
        <p:nvSpPr>
          <p:cNvPr id="3" name="Content Placeholder 2">
            <a:extLst>
              <a:ext uri="{FF2B5EF4-FFF2-40B4-BE49-F238E27FC236}">
                <a16:creationId xmlns:a16="http://schemas.microsoft.com/office/drawing/2014/main" id="{4FFD2C5A-9B05-40F9-B86F-8CF06E3708EB}"/>
              </a:ext>
            </a:extLst>
          </p:cNvPr>
          <p:cNvSpPr>
            <a:spLocks noGrp="1"/>
          </p:cNvSpPr>
          <p:nvPr>
            <p:ph sz="half" idx="1"/>
          </p:nvPr>
        </p:nvSpPr>
        <p:spPr>
          <a:xfrm>
            <a:off x="1371600" y="1880856"/>
            <a:ext cx="4447786" cy="4610479"/>
          </a:xfrm>
        </p:spPr>
        <p:txBody>
          <a:bodyPr>
            <a:normAutofit fontScale="92500" lnSpcReduction="10000"/>
          </a:bodyPr>
          <a:lstStyle/>
          <a:p>
            <a:r>
              <a:rPr lang="lt-LT"/>
              <a:t>Daltonizmas – įgimtas spalvinės regos sutrikimas. Aklumas spalvoms.</a:t>
            </a:r>
          </a:p>
          <a:p>
            <a:r>
              <a:rPr lang="lt-LT"/>
              <a:t>Dažniausiai nematoma raudonos spalvos.</a:t>
            </a:r>
          </a:p>
          <a:p>
            <a:r>
              <a:rPr lang="lt-LT"/>
              <a:t>Pasitaiko daugiausia vyrams, perduodamas paveldėjimo keliu.</a:t>
            </a:r>
          </a:p>
          <a:p>
            <a:r>
              <a:rPr lang="lt-LT"/>
              <a:t>Yda susijusi su tinklainės receptorių (kūgelių) nepilnavertiškumu.</a:t>
            </a:r>
          </a:p>
          <a:p>
            <a:r>
              <a:rPr lang="lt-LT"/>
              <a:t>Toks spalvinis regos sutrikimas iki šiol neišgydomas, nors vis dar vyksta tyrimai.</a:t>
            </a:r>
          </a:p>
          <a:p>
            <a:r>
              <a:rPr lang="lt-LT"/>
              <a:t>Dėl daltonizmo negalima pasirinkti kai kurių profesijų (pvz., transporto vairuotojo, siuvėjo, dailininko, dažytojo, gydytojo).</a:t>
            </a:r>
            <a:endParaRPr lang="lt-LT" dirty="0"/>
          </a:p>
        </p:txBody>
      </p:sp>
      <p:pic>
        <p:nvPicPr>
          <p:cNvPr id="1026" name="Picture 2" descr="Daltonizmas – simptomai, testai, gydymas | Vision Express">
            <a:extLst>
              <a:ext uri="{FF2B5EF4-FFF2-40B4-BE49-F238E27FC236}">
                <a16:creationId xmlns:a16="http://schemas.microsoft.com/office/drawing/2014/main" id="{3E6BB239-C662-4ACC-B8FC-E78F7F4CE0E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76293" y="1560047"/>
            <a:ext cx="5135424" cy="48615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E11AFB5-E787-4F58-BD44-EA0313D65CF1}"/>
              </a:ext>
            </a:extLst>
          </p:cNvPr>
          <p:cNvSpPr txBox="1"/>
          <p:nvPr/>
        </p:nvSpPr>
        <p:spPr>
          <a:xfrm>
            <a:off x="8340435" y="1697879"/>
            <a:ext cx="1477819" cy="276999"/>
          </a:xfrm>
          <a:prstGeom prst="rect">
            <a:avLst/>
          </a:prstGeom>
          <a:solidFill>
            <a:schemeClr val="bg1"/>
          </a:solidFill>
        </p:spPr>
        <p:txBody>
          <a:bodyPr wrap="square" rtlCol="0">
            <a:spAutoFit/>
          </a:bodyPr>
          <a:lstStyle/>
          <a:p>
            <a:r>
              <a:rPr lang="lt-LT" sz="1200" dirty="0"/>
              <a:t>Normalus regėjimas</a:t>
            </a:r>
          </a:p>
        </p:txBody>
      </p:sp>
      <p:sp>
        <p:nvSpPr>
          <p:cNvPr id="6" name="TextBox 5">
            <a:extLst>
              <a:ext uri="{FF2B5EF4-FFF2-40B4-BE49-F238E27FC236}">
                <a16:creationId xmlns:a16="http://schemas.microsoft.com/office/drawing/2014/main" id="{BFD81FB8-0A05-4A9E-BB54-7DA6ED97F2BC}"/>
              </a:ext>
            </a:extLst>
          </p:cNvPr>
          <p:cNvSpPr txBox="1"/>
          <p:nvPr/>
        </p:nvSpPr>
        <p:spPr>
          <a:xfrm>
            <a:off x="7878311" y="3290500"/>
            <a:ext cx="2531387" cy="276999"/>
          </a:xfrm>
          <a:prstGeom prst="rect">
            <a:avLst/>
          </a:prstGeom>
          <a:solidFill>
            <a:schemeClr val="bg1"/>
          </a:solidFill>
        </p:spPr>
        <p:txBody>
          <a:bodyPr wrap="square" rtlCol="0">
            <a:spAutoFit/>
          </a:bodyPr>
          <a:lstStyle/>
          <a:p>
            <a:r>
              <a:rPr lang="lt-LT" sz="1200" dirty="0"/>
              <a:t>Visos spalvos suvokiamos teisingai</a:t>
            </a:r>
          </a:p>
        </p:txBody>
      </p:sp>
      <p:sp>
        <p:nvSpPr>
          <p:cNvPr id="7" name="TextBox 6">
            <a:extLst>
              <a:ext uri="{FF2B5EF4-FFF2-40B4-BE49-F238E27FC236}">
                <a16:creationId xmlns:a16="http://schemas.microsoft.com/office/drawing/2014/main" id="{042C4E31-8A18-43DB-AC67-1D905EF4A51B}"/>
              </a:ext>
            </a:extLst>
          </p:cNvPr>
          <p:cNvSpPr txBox="1"/>
          <p:nvPr/>
        </p:nvSpPr>
        <p:spPr>
          <a:xfrm>
            <a:off x="7403004" y="4310352"/>
            <a:ext cx="950614" cy="276999"/>
          </a:xfrm>
          <a:prstGeom prst="rect">
            <a:avLst/>
          </a:prstGeom>
          <a:solidFill>
            <a:schemeClr val="bg1"/>
          </a:solidFill>
        </p:spPr>
        <p:txBody>
          <a:bodyPr wrap="square" rtlCol="0">
            <a:spAutoFit/>
          </a:bodyPr>
          <a:lstStyle/>
          <a:p>
            <a:r>
              <a:rPr lang="lt-LT" sz="1200" dirty="0"/>
              <a:t>Protanopija</a:t>
            </a:r>
          </a:p>
        </p:txBody>
      </p:sp>
      <p:sp>
        <p:nvSpPr>
          <p:cNvPr id="8" name="TextBox 7">
            <a:extLst>
              <a:ext uri="{FF2B5EF4-FFF2-40B4-BE49-F238E27FC236}">
                <a16:creationId xmlns:a16="http://schemas.microsoft.com/office/drawing/2014/main" id="{8D300B43-00B4-408A-9ABD-4859D35FDA98}"/>
              </a:ext>
            </a:extLst>
          </p:cNvPr>
          <p:cNvSpPr txBox="1"/>
          <p:nvPr/>
        </p:nvSpPr>
        <p:spPr>
          <a:xfrm>
            <a:off x="9919356" y="4338415"/>
            <a:ext cx="897802" cy="276999"/>
          </a:xfrm>
          <a:prstGeom prst="rect">
            <a:avLst/>
          </a:prstGeom>
          <a:solidFill>
            <a:schemeClr val="bg1"/>
          </a:solidFill>
        </p:spPr>
        <p:txBody>
          <a:bodyPr wrap="square" rtlCol="0">
            <a:spAutoFit/>
          </a:bodyPr>
          <a:lstStyle/>
          <a:p>
            <a:r>
              <a:rPr lang="lt-LT" sz="1200" dirty="0"/>
              <a:t>Tritanopija</a:t>
            </a:r>
          </a:p>
        </p:txBody>
      </p:sp>
      <p:sp>
        <p:nvSpPr>
          <p:cNvPr id="9" name="TextBox 8">
            <a:extLst>
              <a:ext uri="{FF2B5EF4-FFF2-40B4-BE49-F238E27FC236}">
                <a16:creationId xmlns:a16="http://schemas.microsoft.com/office/drawing/2014/main" id="{362E46AE-D06A-4335-AE4F-65F5822E3298}"/>
              </a:ext>
            </a:extLst>
          </p:cNvPr>
          <p:cNvSpPr txBox="1"/>
          <p:nvPr/>
        </p:nvSpPr>
        <p:spPr>
          <a:xfrm>
            <a:off x="6844420" y="5930020"/>
            <a:ext cx="2046083" cy="276999"/>
          </a:xfrm>
          <a:prstGeom prst="rect">
            <a:avLst/>
          </a:prstGeom>
          <a:solidFill>
            <a:schemeClr val="bg1"/>
          </a:solidFill>
        </p:spPr>
        <p:txBody>
          <a:bodyPr wrap="square" rtlCol="0">
            <a:spAutoFit/>
          </a:bodyPr>
          <a:lstStyle/>
          <a:p>
            <a:r>
              <a:rPr lang="lt-LT" sz="1200" dirty="0"/>
              <a:t>Neskiria raudonos spalvos</a:t>
            </a:r>
          </a:p>
        </p:txBody>
      </p:sp>
      <p:sp>
        <p:nvSpPr>
          <p:cNvPr id="12" name="TextBox 11">
            <a:extLst>
              <a:ext uri="{FF2B5EF4-FFF2-40B4-BE49-F238E27FC236}">
                <a16:creationId xmlns:a16="http://schemas.microsoft.com/office/drawing/2014/main" id="{36B45F9E-C1E7-4B8B-900D-AA5D05CE6894}"/>
              </a:ext>
            </a:extLst>
          </p:cNvPr>
          <p:cNvSpPr txBox="1"/>
          <p:nvPr/>
        </p:nvSpPr>
        <p:spPr>
          <a:xfrm>
            <a:off x="6944008" y="5930020"/>
            <a:ext cx="2046083" cy="276999"/>
          </a:xfrm>
          <a:prstGeom prst="rect">
            <a:avLst/>
          </a:prstGeom>
          <a:solidFill>
            <a:schemeClr val="bg1"/>
          </a:solidFill>
        </p:spPr>
        <p:txBody>
          <a:bodyPr wrap="square" rtlCol="0">
            <a:spAutoFit/>
          </a:bodyPr>
          <a:lstStyle/>
          <a:p>
            <a:r>
              <a:rPr lang="lt-LT" sz="1200" dirty="0"/>
              <a:t>Neskiria raudonos spalvos</a:t>
            </a:r>
          </a:p>
        </p:txBody>
      </p:sp>
      <p:sp>
        <p:nvSpPr>
          <p:cNvPr id="10" name="TextBox 9">
            <a:extLst>
              <a:ext uri="{FF2B5EF4-FFF2-40B4-BE49-F238E27FC236}">
                <a16:creationId xmlns:a16="http://schemas.microsoft.com/office/drawing/2014/main" id="{18DCF98E-EEF0-4CC9-9D3D-4524573027A5}"/>
              </a:ext>
            </a:extLst>
          </p:cNvPr>
          <p:cNvSpPr txBox="1"/>
          <p:nvPr/>
        </p:nvSpPr>
        <p:spPr>
          <a:xfrm>
            <a:off x="9089679" y="5930020"/>
            <a:ext cx="2471596" cy="276999"/>
          </a:xfrm>
          <a:prstGeom prst="rect">
            <a:avLst/>
          </a:prstGeom>
          <a:solidFill>
            <a:schemeClr val="bg1"/>
          </a:solidFill>
        </p:spPr>
        <p:txBody>
          <a:bodyPr wrap="square" rtlCol="0">
            <a:spAutoFit/>
          </a:bodyPr>
          <a:lstStyle/>
          <a:p>
            <a:r>
              <a:rPr lang="lt-LT" sz="1200" dirty="0"/>
              <a:t>Neskiria geltonos ir mėlynos spalvų</a:t>
            </a:r>
          </a:p>
        </p:txBody>
      </p:sp>
    </p:spTree>
    <p:extLst>
      <p:ext uri="{BB962C8B-B14F-4D97-AF65-F5344CB8AC3E}">
        <p14:creationId xmlns:p14="http://schemas.microsoft.com/office/powerpoint/2010/main" val="1780438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E807223-DF88-4D6D-970E-08919E5E02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3" name="Rectangle 7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924174-1C6A-41E3-8FA9-B9DC70FF1E61}"/>
              </a:ext>
            </a:extLst>
          </p:cNvPr>
          <p:cNvSpPr>
            <a:spLocks noGrp="1"/>
          </p:cNvSpPr>
          <p:nvPr>
            <p:ph type="title"/>
          </p:nvPr>
        </p:nvSpPr>
        <p:spPr>
          <a:xfrm>
            <a:off x="784743" y="685800"/>
            <a:ext cx="5793475" cy="1485900"/>
          </a:xfrm>
        </p:spPr>
        <p:txBody>
          <a:bodyPr vert="horz" lIns="91440" tIns="45720" rIns="91440" bIns="45720" rtlCol="0" anchor="t">
            <a:normAutofit/>
          </a:bodyPr>
          <a:lstStyle/>
          <a:p>
            <a:r>
              <a:rPr lang="en-US"/>
              <a:t>Sąlytiniai lęšiai</a:t>
            </a:r>
          </a:p>
        </p:txBody>
      </p:sp>
      <p:sp>
        <p:nvSpPr>
          <p:cNvPr id="3" name="Content Placeholder 2">
            <a:extLst>
              <a:ext uri="{FF2B5EF4-FFF2-40B4-BE49-F238E27FC236}">
                <a16:creationId xmlns:a16="http://schemas.microsoft.com/office/drawing/2014/main" id="{8AFA3E99-A9A9-4BD3-B950-27D1E7FEDDF3}"/>
              </a:ext>
            </a:extLst>
          </p:cNvPr>
          <p:cNvSpPr>
            <a:spLocks noGrp="1"/>
          </p:cNvSpPr>
          <p:nvPr>
            <p:ph sz="half" idx="1"/>
          </p:nvPr>
        </p:nvSpPr>
        <p:spPr>
          <a:xfrm>
            <a:off x="784743" y="2286000"/>
            <a:ext cx="5793475" cy="3581400"/>
          </a:xfrm>
        </p:spPr>
        <p:txBody>
          <a:bodyPr vert="horz" lIns="91440" tIns="45720" rIns="91440" bIns="45720" rtlCol="0">
            <a:normAutofit/>
          </a:bodyPr>
          <a:lstStyle/>
          <a:p>
            <a:r>
              <a:rPr lang="en-US" sz="1700"/>
              <a:t>Akiniai yra įrėminti lęšiai, bet pastaruoju metu pradėjo populiarėti sąlytiniai lęšiai. Jie dedami po voku ant akies obuolio ir yra beveik nematomi.</a:t>
            </a:r>
          </a:p>
          <a:p>
            <a:r>
              <a:rPr lang="en-US" sz="1700"/>
              <a:t>Naujos kartos sąlytinius lęšius galima nešioti nenuimtus nuo akies 30 parų. Jie gaminami iš labai laidžios deguoniui medžiagos, dėl to po sąlytiniu lęšiu geriau patenka ašaros ir pasišalina nuosėdos.</a:t>
            </a:r>
          </a:p>
          <a:p>
            <a:r>
              <a:rPr lang="en-US" sz="1700"/>
              <a:t>Vis dėlto akių gydytojai pataria visų rūšių lęšius kas vakarą išimti – leisti akim pasilsėti nuo dirginimo.</a:t>
            </a:r>
          </a:p>
          <a:p>
            <a:r>
              <a:rPr lang="en-US" sz="1700"/>
              <a:t>Sąlytinių lęšių nepatariama nešioti peršalus, sloguojant, atsiradus vokų ar paakių uždegimui.</a:t>
            </a:r>
          </a:p>
        </p:txBody>
      </p:sp>
      <p:sp>
        <p:nvSpPr>
          <p:cNvPr id="75" name="Rectangle 7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146" name="Picture 2" descr="Šią klaidą daro dažnas, nešiojantis kontaktinius lęšius: žala akims gali  būti didžiulė - DELFI Sveikata">
            <a:extLst>
              <a:ext uri="{FF2B5EF4-FFF2-40B4-BE49-F238E27FC236}">
                <a16:creationId xmlns:a16="http://schemas.microsoft.com/office/drawing/2014/main" id="{718296A9-4B0F-4C8F-91FD-C39875AE4FE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1500" r="43924" b="-1"/>
          <a:stretch/>
        </p:blipFill>
        <p:spPr bwMode="auto">
          <a:xfrm>
            <a:off x="7612260" y="10"/>
            <a:ext cx="457973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681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2DBA0BC-CA47-439B-8B96-1ECF73CF5B98}"/>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a:t>Sąlytiniai lęšiai</a:t>
            </a:r>
          </a:p>
        </p:txBody>
      </p:sp>
      <p:sp>
        <p:nvSpPr>
          <p:cNvPr id="3" name="Content Placeholder 2">
            <a:extLst>
              <a:ext uri="{FF2B5EF4-FFF2-40B4-BE49-F238E27FC236}">
                <a16:creationId xmlns:a16="http://schemas.microsoft.com/office/drawing/2014/main" id="{2D60AFE5-AC4C-44DF-BC71-9ED89E4950C0}"/>
              </a:ext>
            </a:extLst>
          </p:cNvPr>
          <p:cNvSpPr>
            <a:spLocks noGrp="1"/>
          </p:cNvSpPr>
          <p:nvPr>
            <p:ph sz="half" idx="1"/>
          </p:nvPr>
        </p:nvSpPr>
        <p:spPr>
          <a:xfrm>
            <a:off x="1371600" y="2286000"/>
            <a:ext cx="3282694" cy="3581400"/>
          </a:xfrm>
        </p:spPr>
        <p:txBody>
          <a:bodyPr vert="horz" lIns="91440" tIns="45720" rIns="91440" bIns="45720" rtlCol="0">
            <a:normAutofit/>
          </a:bodyPr>
          <a:lstStyle/>
          <a:p>
            <a:r>
              <a:rPr lang="en-US"/>
              <a:t>Gaminami ir spalvoti sąlytiniai lęšiai. Jie naudojami ne vien regėjimui koreguoti, bet ir norint paryškinti ar pakeisti akių spalvą.</a:t>
            </a:r>
          </a:p>
        </p:txBody>
      </p:sp>
      <p:pic>
        <p:nvPicPr>
          <p:cNvPr id="7170" name="Picture 2" descr="Pin on Projects to try">
            <a:extLst>
              <a:ext uri="{FF2B5EF4-FFF2-40B4-BE49-F238E27FC236}">
                <a16:creationId xmlns:a16="http://schemas.microsoft.com/office/drawing/2014/main" id="{96D1D207-51C0-41FF-BB4B-CFC1D4825EC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414522" y="645106"/>
            <a:ext cx="5750955" cy="524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847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86B9157-C1FD-4E94-A5CA-D35B26748279}"/>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a:t>Ryklių akys</a:t>
            </a:r>
          </a:p>
        </p:txBody>
      </p:sp>
      <p:sp>
        <p:nvSpPr>
          <p:cNvPr id="3" name="Content Placeholder 2">
            <a:extLst>
              <a:ext uri="{FF2B5EF4-FFF2-40B4-BE49-F238E27FC236}">
                <a16:creationId xmlns:a16="http://schemas.microsoft.com/office/drawing/2014/main" id="{D7D52475-BBDA-459B-8E94-18104EA997AB}"/>
              </a:ext>
            </a:extLst>
          </p:cNvPr>
          <p:cNvSpPr>
            <a:spLocks noGrp="1"/>
          </p:cNvSpPr>
          <p:nvPr>
            <p:ph sz="half" idx="1"/>
          </p:nvPr>
        </p:nvSpPr>
        <p:spPr>
          <a:xfrm>
            <a:off x="1371600" y="2286000"/>
            <a:ext cx="3282694" cy="3581400"/>
          </a:xfrm>
        </p:spPr>
        <p:txBody>
          <a:bodyPr vert="horz" lIns="91440" tIns="45720" rIns="91440" bIns="45720" rtlCol="0">
            <a:normAutofit/>
          </a:bodyPr>
          <a:lstStyle/>
          <a:p>
            <a:r>
              <a:rPr lang="en-US"/>
              <a:t>Ryklių akys iš tikrųjų yra labai panašios į žmonių akis.</a:t>
            </a:r>
          </a:p>
          <a:p>
            <a:r>
              <a:rPr lang="en-US"/>
              <a:t>Mūsų ir ryklių akys yra tokios panašios, kad anksčiau daktarai per operacijas pakeisdavo žmonių akis su ryklių akimis.</a:t>
            </a:r>
          </a:p>
        </p:txBody>
      </p:sp>
      <p:pic>
        <p:nvPicPr>
          <p:cNvPr id="1026" name="Picture 2" descr="STRUCTURE OF SHARK EYES">
            <a:extLst>
              <a:ext uri="{FF2B5EF4-FFF2-40B4-BE49-F238E27FC236}">
                <a16:creationId xmlns:a16="http://schemas.microsoft.com/office/drawing/2014/main" id="{EF395446-0A0B-4B1B-AD79-08C705A6BD4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031467" y="751763"/>
            <a:ext cx="6517065" cy="50344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6B8CD0F-4765-4C8C-A68D-19AA61A14EFD}"/>
              </a:ext>
            </a:extLst>
          </p:cNvPr>
          <p:cNvSpPr txBox="1"/>
          <p:nvPr/>
        </p:nvSpPr>
        <p:spPr>
          <a:xfrm>
            <a:off x="5966691" y="3278909"/>
            <a:ext cx="535709" cy="276999"/>
          </a:xfrm>
          <a:prstGeom prst="rect">
            <a:avLst/>
          </a:prstGeom>
          <a:solidFill>
            <a:schemeClr val="bg1"/>
          </a:solidFill>
        </p:spPr>
        <p:txBody>
          <a:bodyPr wrap="square" rtlCol="0">
            <a:spAutoFit/>
          </a:bodyPr>
          <a:lstStyle/>
          <a:p>
            <a:r>
              <a:rPr lang="lt-LT" sz="1200" dirty="0"/>
              <a:t>Lęšis</a:t>
            </a:r>
          </a:p>
        </p:txBody>
      </p:sp>
      <p:sp>
        <p:nvSpPr>
          <p:cNvPr id="6" name="TextBox 5">
            <a:extLst>
              <a:ext uri="{FF2B5EF4-FFF2-40B4-BE49-F238E27FC236}">
                <a16:creationId xmlns:a16="http://schemas.microsoft.com/office/drawing/2014/main" id="{E2857B58-44E1-4759-BB11-EC18B64A9E98}"/>
              </a:ext>
            </a:extLst>
          </p:cNvPr>
          <p:cNvSpPr txBox="1"/>
          <p:nvPr/>
        </p:nvSpPr>
        <p:spPr>
          <a:xfrm>
            <a:off x="6126681" y="5359652"/>
            <a:ext cx="751438" cy="276999"/>
          </a:xfrm>
          <a:prstGeom prst="rect">
            <a:avLst/>
          </a:prstGeom>
          <a:solidFill>
            <a:schemeClr val="bg1"/>
          </a:solidFill>
        </p:spPr>
        <p:txBody>
          <a:bodyPr wrap="square" rtlCol="0">
            <a:spAutoFit/>
          </a:bodyPr>
          <a:lstStyle/>
          <a:p>
            <a:pPr algn="ctr"/>
            <a:r>
              <a:rPr lang="lt-LT" sz="1200" dirty="0"/>
              <a:t>Raumuo</a:t>
            </a:r>
          </a:p>
        </p:txBody>
      </p:sp>
      <p:sp>
        <p:nvSpPr>
          <p:cNvPr id="7" name="TextBox 6">
            <a:extLst>
              <a:ext uri="{FF2B5EF4-FFF2-40B4-BE49-F238E27FC236}">
                <a16:creationId xmlns:a16="http://schemas.microsoft.com/office/drawing/2014/main" id="{E22118CC-1ACA-4107-91C7-C9D8FB402B3D}"/>
              </a:ext>
            </a:extLst>
          </p:cNvPr>
          <p:cNvSpPr txBox="1"/>
          <p:nvPr/>
        </p:nvSpPr>
        <p:spPr>
          <a:xfrm>
            <a:off x="5001198" y="4562947"/>
            <a:ext cx="636002" cy="276999"/>
          </a:xfrm>
          <a:prstGeom prst="rect">
            <a:avLst/>
          </a:prstGeom>
          <a:solidFill>
            <a:schemeClr val="bg1"/>
          </a:solidFill>
        </p:spPr>
        <p:txBody>
          <a:bodyPr wrap="square" rtlCol="0">
            <a:spAutoFit/>
          </a:bodyPr>
          <a:lstStyle/>
          <a:p>
            <a:pPr algn="ctr"/>
            <a:r>
              <a:rPr lang="lt-LT" sz="1200" dirty="0"/>
              <a:t>Vyzdys</a:t>
            </a:r>
          </a:p>
        </p:txBody>
      </p:sp>
      <p:sp>
        <p:nvSpPr>
          <p:cNvPr id="8" name="TextBox 7">
            <a:extLst>
              <a:ext uri="{FF2B5EF4-FFF2-40B4-BE49-F238E27FC236}">
                <a16:creationId xmlns:a16="http://schemas.microsoft.com/office/drawing/2014/main" id="{5F78AD83-C1ED-4E0D-A2C1-AFF0A58A24BD}"/>
              </a:ext>
            </a:extLst>
          </p:cNvPr>
          <p:cNvSpPr txBox="1"/>
          <p:nvPr/>
        </p:nvSpPr>
        <p:spPr>
          <a:xfrm>
            <a:off x="5319199" y="4934139"/>
            <a:ext cx="776801" cy="276999"/>
          </a:xfrm>
          <a:prstGeom prst="rect">
            <a:avLst/>
          </a:prstGeom>
          <a:solidFill>
            <a:schemeClr val="bg1"/>
          </a:solidFill>
        </p:spPr>
        <p:txBody>
          <a:bodyPr wrap="square" rtlCol="0">
            <a:spAutoFit/>
          </a:bodyPr>
          <a:lstStyle/>
          <a:p>
            <a:pPr algn="ctr"/>
            <a:r>
              <a:rPr lang="lt-LT" sz="1200" dirty="0"/>
              <a:t>Rainelė</a:t>
            </a:r>
          </a:p>
        </p:txBody>
      </p:sp>
      <p:sp>
        <p:nvSpPr>
          <p:cNvPr id="9" name="TextBox 8">
            <a:extLst>
              <a:ext uri="{FF2B5EF4-FFF2-40B4-BE49-F238E27FC236}">
                <a16:creationId xmlns:a16="http://schemas.microsoft.com/office/drawing/2014/main" id="{7E7657AF-AC9B-49C8-A274-D79B1ADB895B}"/>
              </a:ext>
            </a:extLst>
          </p:cNvPr>
          <p:cNvSpPr txBox="1"/>
          <p:nvPr/>
        </p:nvSpPr>
        <p:spPr>
          <a:xfrm>
            <a:off x="7903675" y="1665838"/>
            <a:ext cx="688064" cy="461665"/>
          </a:xfrm>
          <a:prstGeom prst="rect">
            <a:avLst/>
          </a:prstGeom>
          <a:solidFill>
            <a:schemeClr val="bg1"/>
          </a:solidFill>
        </p:spPr>
        <p:txBody>
          <a:bodyPr wrap="square" rtlCol="0">
            <a:spAutoFit/>
          </a:bodyPr>
          <a:lstStyle/>
          <a:p>
            <a:pPr algn="ctr"/>
            <a:r>
              <a:rPr lang="lt-LT" sz="1200" dirty="0"/>
              <a:t>Regos nervas</a:t>
            </a:r>
          </a:p>
        </p:txBody>
      </p:sp>
      <p:sp>
        <p:nvSpPr>
          <p:cNvPr id="10" name="TextBox 9">
            <a:extLst>
              <a:ext uri="{FF2B5EF4-FFF2-40B4-BE49-F238E27FC236}">
                <a16:creationId xmlns:a16="http://schemas.microsoft.com/office/drawing/2014/main" id="{6BDBEC6A-90F4-4789-80C8-3A2D4F15A72A}"/>
              </a:ext>
            </a:extLst>
          </p:cNvPr>
          <p:cNvSpPr txBox="1"/>
          <p:nvPr/>
        </p:nvSpPr>
        <p:spPr>
          <a:xfrm>
            <a:off x="7659232" y="1195057"/>
            <a:ext cx="805758" cy="276999"/>
          </a:xfrm>
          <a:prstGeom prst="rect">
            <a:avLst/>
          </a:prstGeom>
          <a:solidFill>
            <a:schemeClr val="bg1"/>
          </a:solidFill>
        </p:spPr>
        <p:txBody>
          <a:bodyPr wrap="square" rtlCol="0">
            <a:spAutoFit/>
          </a:bodyPr>
          <a:lstStyle/>
          <a:p>
            <a:pPr algn="ctr"/>
            <a:r>
              <a:rPr lang="lt-LT" sz="1200" dirty="0"/>
              <a:t>Gyslainė</a:t>
            </a:r>
          </a:p>
        </p:txBody>
      </p:sp>
      <p:sp>
        <p:nvSpPr>
          <p:cNvPr id="11" name="TextBox 10">
            <a:extLst>
              <a:ext uri="{FF2B5EF4-FFF2-40B4-BE49-F238E27FC236}">
                <a16:creationId xmlns:a16="http://schemas.microsoft.com/office/drawing/2014/main" id="{38440D20-F643-4F1E-9EB5-91B2F1558AEE}"/>
              </a:ext>
            </a:extLst>
          </p:cNvPr>
          <p:cNvSpPr txBox="1"/>
          <p:nvPr/>
        </p:nvSpPr>
        <p:spPr>
          <a:xfrm>
            <a:off x="6502400" y="1084355"/>
            <a:ext cx="805758" cy="276999"/>
          </a:xfrm>
          <a:prstGeom prst="rect">
            <a:avLst/>
          </a:prstGeom>
          <a:solidFill>
            <a:schemeClr val="bg1"/>
          </a:solidFill>
        </p:spPr>
        <p:txBody>
          <a:bodyPr wrap="square" rtlCol="0">
            <a:spAutoFit/>
          </a:bodyPr>
          <a:lstStyle/>
          <a:p>
            <a:r>
              <a:rPr lang="lt-LT" sz="1200" dirty="0"/>
              <a:t>Tinklainė</a:t>
            </a:r>
          </a:p>
        </p:txBody>
      </p:sp>
      <p:sp>
        <p:nvSpPr>
          <p:cNvPr id="12" name="TextBox 11">
            <a:extLst>
              <a:ext uri="{FF2B5EF4-FFF2-40B4-BE49-F238E27FC236}">
                <a16:creationId xmlns:a16="http://schemas.microsoft.com/office/drawing/2014/main" id="{E3EF9BD5-AAE8-4936-B695-4C805D4A64A7}"/>
              </a:ext>
            </a:extLst>
          </p:cNvPr>
          <p:cNvSpPr txBox="1"/>
          <p:nvPr/>
        </p:nvSpPr>
        <p:spPr>
          <a:xfrm>
            <a:off x="5637200" y="1333556"/>
            <a:ext cx="881952" cy="276999"/>
          </a:xfrm>
          <a:prstGeom prst="rect">
            <a:avLst/>
          </a:prstGeom>
          <a:solidFill>
            <a:schemeClr val="bg1"/>
          </a:solidFill>
        </p:spPr>
        <p:txBody>
          <a:bodyPr wrap="square" rtlCol="0">
            <a:spAutoFit/>
          </a:bodyPr>
          <a:lstStyle/>
          <a:p>
            <a:pPr algn="ctr"/>
            <a:r>
              <a:rPr lang="lt-LT" sz="1200" dirty="0"/>
              <a:t>Raištis</a:t>
            </a:r>
          </a:p>
        </p:txBody>
      </p:sp>
      <p:sp>
        <p:nvSpPr>
          <p:cNvPr id="13" name="TextBox 12">
            <a:extLst>
              <a:ext uri="{FF2B5EF4-FFF2-40B4-BE49-F238E27FC236}">
                <a16:creationId xmlns:a16="http://schemas.microsoft.com/office/drawing/2014/main" id="{8B725D47-F82B-40F0-A98C-85E85C615ABD}"/>
              </a:ext>
            </a:extLst>
          </p:cNvPr>
          <p:cNvSpPr txBox="1"/>
          <p:nvPr/>
        </p:nvSpPr>
        <p:spPr>
          <a:xfrm>
            <a:off x="5151422" y="1610555"/>
            <a:ext cx="688064" cy="276999"/>
          </a:xfrm>
          <a:prstGeom prst="rect">
            <a:avLst/>
          </a:prstGeom>
          <a:solidFill>
            <a:schemeClr val="bg1"/>
          </a:solidFill>
        </p:spPr>
        <p:txBody>
          <a:bodyPr wrap="square" rtlCol="0">
            <a:spAutoFit/>
          </a:bodyPr>
          <a:lstStyle/>
          <a:p>
            <a:pPr algn="ctr"/>
            <a:r>
              <a:rPr lang="lt-LT" sz="1200" dirty="0"/>
              <a:t>Ragena</a:t>
            </a:r>
          </a:p>
        </p:txBody>
      </p:sp>
      <p:sp>
        <p:nvSpPr>
          <p:cNvPr id="14" name="TextBox 13">
            <a:extLst>
              <a:ext uri="{FF2B5EF4-FFF2-40B4-BE49-F238E27FC236}">
                <a16:creationId xmlns:a16="http://schemas.microsoft.com/office/drawing/2014/main" id="{2AA6DEB2-BA93-4A64-8CD6-9DC9072E10C0}"/>
              </a:ext>
            </a:extLst>
          </p:cNvPr>
          <p:cNvSpPr txBox="1"/>
          <p:nvPr/>
        </p:nvSpPr>
        <p:spPr>
          <a:xfrm>
            <a:off x="6878118" y="816410"/>
            <a:ext cx="1586871" cy="276999"/>
          </a:xfrm>
          <a:prstGeom prst="rect">
            <a:avLst/>
          </a:prstGeom>
          <a:solidFill>
            <a:schemeClr val="bg1"/>
          </a:solidFill>
        </p:spPr>
        <p:txBody>
          <a:bodyPr wrap="square" rtlCol="0">
            <a:spAutoFit/>
          </a:bodyPr>
          <a:lstStyle/>
          <a:p>
            <a:pPr algn="ctr"/>
            <a:r>
              <a:rPr lang="lt-LT" sz="1200" dirty="0"/>
              <a:t>Šviesos gobelenas</a:t>
            </a:r>
          </a:p>
        </p:txBody>
      </p:sp>
    </p:spTree>
    <p:extLst>
      <p:ext uri="{BB962C8B-B14F-4D97-AF65-F5344CB8AC3E}">
        <p14:creationId xmlns:p14="http://schemas.microsoft.com/office/powerpoint/2010/main" val="2260882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DED033A-7CA8-4602-A3F2-0E01F450512C}"/>
              </a:ext>
            </a:extLst>
          </p:cNvPr>
          <p:cNvSpPr>
            <a:spLocks noGrp="1"/>
          </p:cNvSpPr>
          <p:nvPr>
            <p:ph type="title"/>
          </p:nvPr>
        </p:nvSpPr>
        <p:spPr>
          <a:xfrm>
            <a:off x="640081" y="791570"/>
            <a:ext cx="4018839" cy="5262390"/>
          </a:xfrm>
        </p:spPr>
        <p:txBody>
          <a:bodyPr anchor="ctr">
            <a:normAutofit/>
          </a:bodyPr>
          <a:lstStyle/>
          <a:p>
            <a:pPr algn="r"/>
            <a:r>
              <a:rPr lang="lt-LT" sz="5400">
                <a:solidFill>
                  <a:schemeClr val="bg2"/>
                </a:solidFill>
              </a:rPr>
              <a:t>Testas</a:t>
            </a:r>
          </a:p>
        </p:txBody>
      </p:sp>
      <p:sp>
        <p:nvSpPr>
          <p:cNvPr id="12" name="Rectangle 11">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Content Placeholder 4">
            <a:extLst>
              <a:ext uri="{FF2B5EF4-FFF2-40B4-BE49-F238E27FC236}">
                <a16:creationId xmlns:a16="http://schemas.microsoft.com/office/drawing/2014/main" id="{DB9B6402-E223-4B62-B0BB-7179F8C4C13B}"/>
              </a:ext>
            </a:extLst>
          </p:cNvPr>
          <p:cNvSpPr>
            <a:spLocks noGrp="1"/>
          </p:cNvSpPr>
          <p:nvPr>
            <p:ph idx="1"/>
          </p:nvPr>
        </p:nvSpPr>
        <p:spPr>
          <a:xfrm>
            <a:off x="6176720" y="791570"/>
            <a:ext cx="4892308" cy="5262390"/>
          </a:xfrm>
        </p:spPr>
        <p:txBody>
          <a:bodyPr anchor="ctr">
            <a:normAutofit/>
          </a:bodyPr>
          <a:lstStyle/>
          <a:p>
            <a:pPr marL="0" indent="0" algn="ctr">
              <a:buNone/>
            </a:pPr>
            <a:r>
              <a:rPr lang="lt-LT" sz="2800" dirty="0"/>
              <a:t>Dabar</a:t>
            </a:r>
            <a:r>
              <a:rPr lang="en-US" sz="2800" dirty="0"/>
              <a:t> tur</a:t>
            </a:r>
            <a:r>
              <a:rPr lang="lt-LT" sz="2800" dirty="0"/>
              <a:t>ėsite 10 klausimų testą iš šio pristatymo su 4 galimais klausimo atsakymais.</a:t>
            </a:r>
          </a:p>
        </p:txBody>
      </p:sp>
    </p:spTree>
    <p:extLst>
      <p:ext uri="{BB962C8B-B14F-4D97-AF65-F5344CB8AC3E}">
        <p14:creationId xmlns:p14="http://schemas.microsoft.com/office/powerpoint/2010/main" val="2781490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84EE83-BFE7-4285-BDFF-4CB9844A5182}"/>
              </a:ext>
            </a:extLst>
          </p:cNvPr>
          <p:cNvSpPr>
            <a:spLocks noGrp="1"/>
          </p:cNvSpPr>
          <p:nvPr>
            <p:ph type="title"/>
          </p:nvPr>
        </p:nvSpPr>
        <p:spPr/>
        <p:txBody>
          <a:bodyPr/>
          <a:lstStyle/>
          <a:p>
            <a:r>
              <a:rPr lang="lt-LT" dirty="0"/>
              <a:t>1 klausimas</a:t>
            </a:r>
          </a:p>
        </p:txBody>
      </p:sp>
      <p:sp>
        <p:nvSpPr>
          <p:cNvPr id="5" name="Content Placeholder 4">
            <a:extLst>
              <a:ext uri="{FF2B5EF4-FFF2-40B4-BE49-F238E27FC236}">
                <a16:creationId xmlns:a16="http://schemas.microsoft.com/office/drawing/2014/main" id="{5C9F8FC9-14FB-4734-B433-EBDE6CA7E8CC}"/>
              </a:ext>
            </a:extLst>
          </p:cNvPr>
          <p:cNvSpPr>
            <a:spLocks noGrp="1"/>
          </p:cNvSpPr>
          <p:nvPr>
            <p:ph sz="half" idx="1"/>
          </p:nvPr>
        </p:nvSpPr>
        <p:spPr/>
        <p:txBody>
          <a:bodyPr>
            <a:normAutofit/>
          </a:bodyPr>
          <a:lstStyle/>
          <a:p>
            <a:r>
              <a:rPr lang="lt-LT" sz="3600" dirty="0"/>
              <a:t>Kuri akies dalis būna skirtingų spalvų (parodo žmogaus akies spalvą)?</a:t>
            </a:r>
          </a:p>
        </p:txBody>
      </p:sp>
      <p:sp>
        <p:nvSpPr>
          <p:cNvPr id="6" name="Content Placeholder 5">
            <a:extLst>
              <a:ext uri="{FF2B5EF4-FFF2-40B4-BE49-F238E27FC236}">
                <a16:creationId xmlns:a16="http://schemas.microsoft.com/office/drawing/2014/main" id="{E00705C4-2473-4B29-8F6A-EF020EEDA8FC}"/>
              </a:ext>
            </a:extLst>
          </p:cNvPr>
          <p:cNvSpPr>
            <a:spLocks noGrp="1"/>
          </p:cNvSpPr>
          <p:nvPr>
            <p:ph sz="half" idx="2"/>
          </p:nvPr>
        </p:nvSpPr>
        <p:spPr/>
        <p:txBody>
          <a:bodyPr>
            <a:normAutofit/>
          </a:bodyPr>
          <a:lstStyle/>
          <a:p>
            <a:pPr marL="457200" indent="-457200">
              <a:buFont typeface="+mj-lt"/>
              <a:buAutoNum type="alphaUcPeriod"/>
            </a:pPr>
            <a:r>
              <a:rPr lang="lt-LT" sz="3600" dirty="0"/>
              <a:t>Vyzdys</a:t>
            </a:r>
          </a:p>
          <a:p>
            <a:pPr marL="457200" indent="-457200">
              <a:buFont typeface="+mj-lt"/>
              <a:buAutoNum type="alphaUcPeriod"/>
            </a:pPr>
            <a:r>
              <a:rPr lang="lt-LT" sz="3600" dirty="0"/>
              <a:t>Rainelė</a:t>
            </a:r>
          </a:p>
          <a:p>
            <a:pPr marL="457200" indent="-457200">
              <a:buFont typeface="+mj-lt"/>
              <a:buAutoNum type="alphaUcPeriod"/>
            </a:pPr>
            <a:r>
              <a:rPr lang="lt-LT" sz="3600" dirty="0"/>
              <a:t>Ragena</a:t>
            </a:r>
          </a:p>
          <a:p>
            <a:pPr marL="457200" indent="-457200">
              <a:buFont typeface="+mj-lt"/>
              <a:buAutoNum type="alphaUcPeriod"/>
            </a:pPr>
            <a:r>
              <a:rPr lang="lt-LT" sz="3600" dirty="0"/>
              <a:t>Lęšiukas</a:t>
            </a:r>
          </a:p>
        </p:txBody>
      </p:sp>
    </p:spTree>
    <p:extLst>
      <p:ext uri="{BB962C8B-B14F-4D97-AF65-F5344CB8AC3E}">
        <p14:creationId xmlns:p14="http://schemas.microsoft.com/office/powerpoint/2010/main" val="1928763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396D6-17AB-40DE-AF9F-DCFD0AF9E121}"/>
              </a:ext>
            </a:extLst>
          </p:cNvPr>
          <p:cNvSpPr>
            <a:spLocks noGrp="1"/>
          </p:cNvSpPr>
          <p:nvPr>
            <p:ph type="title"/>
          </p:nvPr>
        </p:nvSpPr>
        <p:spPr/>
        <p:txBody>
          <a:bodyPr/>
          <a:lstStyle/>
          <a:p>
            <a:r>
              <a:rPr lang="lt-LT" dirty="0"/>
              <a:t>2 klausimas</a:t>
            </a:r>
          </a:p>
        </p:txBody>
      </p:sp>
      <p:sp>
        <p:nvSpPr>
          <p:cNvPr id="3" name="Content Placeholder 2">
            <a:extLst>
              <a:ext uri="{FF2B5EF4-FFF2-40B4-BE49-F238E27FC236}">
                <a16:creationId xmlns:a16="http://schemas.microsoft.com/office/drawing/2014/main" id="{D2470BBB-066D-4DFD-AB9E-5B5B0F6A6CE9}"/>
              </a:ext>
            </a:extLst>
          </p:cNvPr>
          <p:cNvSpPr>
            <a:spLocks noGrp="1"/>
          </p:cNvSpPr>
          <p:nvPr>
            <p:ph sz="half" idx="1"/>
          </p:nvPr>
        </p:nvSpPr>
        <p:spPr/>
        <p:txBody>
          <a:bodyPr>
            <a:normAutofit/>
          </a:bodyPr>
          <a:lstStyle/>
          <a:p>
            <a:r>
              <a:rPr lang="lt-LT" sz="3600" dirty="0"/>
              <a:t>Kaip vadinasi akies lęšiuko gebėjimas keisti židinio nuotolį?</a:t>
            </a:r>
          </a:p>
        </p:txBody>
      </p:sp>
      <p:sp>
        <p:nvSpPr>
          <p:cNvPr id="4" name="Content Placeholder 3">
            <a:extLst>
              <a:ext uri="{FF2B5EF4-FFF2-40B4-BE49-F238E27FC236}">
                <a16:creationId xmlns:a16="http://schemas.microsoft.com/office/drawing/2014/main" id="{CC2F053E-1945-44E8-8B48-C65C3FC71CAA}"/>
              </a:ext>
            </a:extLst>
          </p:cNvPr>
          <p:cNvSpPr>
            <a:spLocks noGrp="1"/>
          </p:cNvSpPr>
          <p:nvPr>
            <p:ph sz="half" idx="2"/>
          </p:nvPr>
        </p:nvSpPr>
        <p:spPr/>
        <p:txBody>
          <a:bodyPr>
            <a:normAutofit/>
          </a:bodyPr>
          <a:lstStyle/>
          <a:p>
            <a:pPr marL="457200" indent="-457200">
              <a:buFont typeface="+mj-lt"/>
              <a:buAutoNum type="alphaUcPeriod"/>
            </a:pPr>
            <a:r>
              <a:rPr lang="lt-LT" sz="3600" dirty="0"/>
              <a:t>Konvergencija</a:t>
            </a:r>
          </a:p>
          <a:p>
            <a:pPr marL="457200" indent="-457200">
              <a:buFont typeface="+mj-lt"/>
              <a:buAutoNum type="alphaUcPeriod"/>
            </a:pPr>
            <a:r>
              <a:rPr lang="lt-LT" sz="3600" dirty="0"/>
              <a:t>Adaptacija</a:t>
            </a:r>
          </a:p>
          <a:p>
            <a:pPr marL="457200" indent="-457200">
              <a:buFont typeface="+mj-lt"/>
              <a:buAutoNum type="alphaUcPeriod"/>
            </a:pPr>
            <a:r>
              <a:rPr lang="lt-LT" sz="3600" dirty="0" err="1"/>
              <a:t>Akomodacija</a:t>
            </a:r>
            <a:endParaRPr lang="lt-LT" sz="3600" dirty="0"/>
          </a:p>
          <a:p>
            <a:pPr marL="457200" indent="-457200">
              <a:buFont typeface="+mj-lt"/>
              <a:buAutoNum type="alphaUcPeriod"/>
            </a:pPr>
            <a:r>
              <a:rPr lang="lt-LT" sz="3600" dirty="0"/>
              <a:t>Toliaregystė</a:t>
            </a:r>
          </a:p>
        </p:txBody>
      </p:sp>
    </p:spTree>
    <p:extLst>
      <p:ext uri="{BB962C8B-B14F-4D97-AF65-F5344CB8AC3E}">
        <p14:creationId xmlns:p14="http://schemas.microsoft.com/office/powerpoint/2010/main" val="323938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1942B-97E0-437D-AED9-2139DCA01BCE}"/>
              </a:ext>
            </a:extLst>
          </p:cNvPr>
          <p:cNvSpPr>
            <a:spLocks noGrp="1"/>
          </p:cNvSpPr>
          <p:nvPr>
            <p:ph type="title"/>
          </p:nvPr>
        </p:nvSpPr>
        <p:spPr/>
        <p:txBody>
          <a:bodyPr/>
          <a:lstStyle/>
          <a:p>
            <a:r>
              <a:rPr lang="lt-LT" dirty="0"/>
              <a:t>3 klausimas</a:t>
            </a:r>
          </a:p>
        </p:txBody>
      </p:sp>
      <p:sp>
        <p:nvSpPr>
          <p:cNvPr id="3" name="Content Placeholder 2">
            <a:extLst>
              <a:ext uri="{FF2B5EF4-FFF2-40B4-BE49-F238E27FC236}">
                <a16:creationId xmlns:a16="http://schemas.microsoft.com/office/drawing/2014/main" id="{FA42AD51-925A-4101-BBDF-728AFF482E26}"/>
              </a:ext>
            </a:extLst>
          </p:cNvPr>
          <p:cNvSpPr>
            <a:spLocks noGrp="1"/>
          </p:cNvSpPr>
          <p:nvPr>
            <p:ph sz="half" idx="1"/>
          </p:nvPr>
        </p:nvSpPr>
        <p:spPr/>
        <p:txBody>
          <a:bodyPr/>
          <a:lstStyle/>
          <a:p>
            <a:r>
              <a:rPr lang="lt-LT" sz="3600" dirty="0"/>
              <a:t>Kaip vadinasi akies gebėjimas prisitaikyti prie skirtingos matomų objektų apšvietos?</a:t>
            </a:r>
          </a:p>
          <a:p>
            <a:endParaRPr lang="lt-LT" dirty="0"/>
          </a:p>
        </p:txBody>
      </p:sp>
      <p:sp>
        <p:nvSpPr>
          <p:cNvPr id="4" name="Content Placeholder 3">
            <a:extLst>
              <a:ext uri="{FF2B5EF4-FFF2-40B4-BE49-F238E27FC236}">
                <a16:creationId xmlns:a16="http://schemas.microsoft.com/office/drawing/2014/main" id="{F1975256-4A32-44AE-8BC1-FE8CAAECE114}"/>
              </a:ext>
            </a:extLst>
          </p:cNvPr>
          <p:cNvSpPr>
            <a:spLocks noGrp="1"/>
          </p:cNvSpPr>
          <p:nvPr>
            <p:ph sz="half" idx="2"/>
          </p:nvPr>
        </p:nvSpPr>
        <p:spPr/>
        <p:txBody>
          <a:bodyPr>
            <a:normAutofit/>
          </a:bodyPr>
          <a:lstStyle/>
          <a:p>
            <a:pPr marL="457200" indent="-457200">
              <a:buFont typeface="+mj-lt"/>
              <a:buAutoNum type="alphaUcPeriod"/>
            </a:pPr>
            <a:r>
              <a:rPr lang="lt-LT" sz="3600" dirty="0"/>
              <a:t>Konvergencija</a:t>
            </a:r>
          </a:p>
          <a:p>
            <a:pPr marL="457200" indent="-457200">
              <a:buFont typeface="+mj-lt"/>
              <a:buAutoNum type="alphaUcPeriod"/>
            </a:pPr>
            <a:r>
              <a:rPr lang="lt-LT" sz="3600" dirty="0"/>
              <a:t>Adaptacija</a:t>
            </a:r>
          </a:p>
          <a:p>
            <a:pPr marL="457200" indent="-457200">
              <a:buFont typeface="+mj-lt"/>
              <a:buAutoNum type="alphaUcPeriod"/>
            </a:pPr>
            <a:r>
              <a:rPr lang="lt-LT" sz="3600" dirty="0" err="1"/>
              <a:t>Akomodacija</a:t>
            </a:r>
            <a:endParaRPr lang="lt-LT" sz="3600" dirty="0"/>
          </a:p>
          <a:p>
            <a:pPr marL="457200" indent="-457200">
              <a:buFont typeface="+mj-lt"/>
              <a:buAutoNum type="alphaUcPeriod"/>
            </a:pPr>
            <a:r>
              <a:rPr lang="lt-LT" sz="3600" dirty="0"/>
              <a:t>Toliaregystė</a:t>
            </a:r>
          </a:p>
        </p:txBody>
      </p:sp>
    </p:spTree>
    <p:extLst>
      <p:ext uri="{BB962C8B-B14F-4D97-AF65-F5344CB8AC3E}">
        <p14:creationId xmlns:p14="http://schemas.microsoft.com/office/powerpoint/2010/main" val="1316367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5CA53-FE3B-4F65-988B-47DF8166C1DF}"/>
              </a:ext>
            </a:extLst>
          </p:cNvPr>
          <p:cNvSpPr>
            <a:spLocks noGrp="1"/>
          </p:cNvSpPr>
          <p:nvPr>
            <p:ph type="title"/>
          </p:nvPr>
        </p:nvSpPr>
        <p:spPr/>
        <p:txBody>
          <a:bodyPr/>
          <a:lstStyle/>
          <a:p>
            <a:r>
              <a:rPr lang="lt-LT" dirty="0"/>
              <a:t>4 klausimas</a:t>
            </a:r>
          </a:p>
        </p:txBody>
      </p:sp>
      <p:sp>
        <p:nvSpPr>
          <p:cNvPr id="3" name="Content Placeholder 2">
            <a:extLst>
              <a:ext uri="{FF2B5EF4-FFF2-40B4-BE49-F238E27FC236}">
                <a16:creationId xmlns:a16="http://schemas.microsoft.com/office/drawing/2014/main" id="{8EAE0117-BD5A-48B5-99D7-F56A96855993}"/>
              </a:ext>
            </a:extLst>
          </p:cNvPr>
          <p:cNvSpPr>
            <a:spLocks noGrp="1"/>
          </p:cNvSpPr>
          <p:nvPr>
            <p:ph sz="half" idx="1"/>
          </p:nvPr>
        </p:nvSpPr>
        <p:spPr/>
        <p:txBody>
          <a:bodyPr/>
          <a:lstStyle/>
          <a:p>
            <a:r>
              <a:rPr lang="lt-LT" sz="3600" dirty="0"/>
              <a:t>Kaip vadinasi akių gebėjimas pakreipti jų optines ašis į vieną tašką?</a:t>
            </a:r>
          </a:p>
          <a:p>
            <a:endParaRPr lang="lt-LT" dirty="0"/>
          </a:p>
        </p:txBody>
      </p:sp>
      <p:sp>
        <p:nvSpPr>
          <p:cNvPr id="4" name="Content Placeholder 3">
            <a:extLst>
              <a:ext uri="{FF2B5EF4-FFF2-40B4-BE49-F238E27FC236}">
                <a16:creationId xmlns:a16="http://schemas.microsoft.com/office/drawing/2014/main" id="{514FBE09-647A-4DC7-B205-49F7652DBB51}"/>
              </a:ext>
            </a:extLst>
          </p:cNvPr>
          <p:cNvSpPr>
            <a:spLocks noGrp="1"/>
          </p:cNvSpPr>
          <p:nvPr>
            <p:ph sz="half" idx="2"/>
          </p:nvPr>
        </p:nvSpPr>
        <p:spPr/>
        <p:txBody>
          <a:bodyPr/>
          <a:lstStyle/>
          <a:p>
            <a:pPr marL="457200" indent="-457200">
              <a:buFont typeface="+mj-lt"/>
              <a:buAutoNum type="alphaUcPeriod"/>
            </a:pPr>
            <a:r>
              <a:rPr lang="lt-LT" sz="3600" dirty="0"/>
              <a:t>Konvergencija</a:t>
            </a:r>
          </a:p>
          <a:p>
            <a:pPr marL="457200" indent="-457200">
              <a:buFont typeface="+mj-lt"/>
              <a:buAutoNum type="alphaUcPeriod"/>
            </a:pPr>
            <a:r>
              <a:rPr lang="lt-LT" sz="3600" dirty="0"/>
              <a:t>Adaptacija</a:t>
            </a:r>
          </a:p>
          <a:p>
            <a:pPr marL="457200" indent="-457200">
              <a:buFont typeface="+mj-lt"/>
              <a:buAutoNum type="alphaUcPeriod"/>
            </a:pPr>
            <a:r>
              <a:rPr lang="lt-LT" sz="3600" dirty="0" err="1"/>
              <a:t>Akomodacija</a:t>
            </a:r>
            <a:endParaRPr lang="lt-LT" sz="3600" dirty="0"/>
          </a:p>
          <a:p>
            <a:pPr marL="457200" indent="-457200">
              <a:buFont typeface="+mj-lt"/>
              <a:buAutoNum type="alphaUcPeriod"/>
            </a:pPr>
            <a:r>
              <a:rPr lang="lt-LT" sz="3600" dirty="0"/>
              <a:t>Toliaregystė</a:t>
            </a:r>
          </a:p>
          <a:p>
            <a:pPr marL="457200" indent="-457200">
              <a:buFont typeface="+mj-lt"/>
              <a:buAutoNum type="alphaUcPeriod"/>
            </a:pPr>
            <a:endParaRPr lang="lt-LT" dirty="0"/>
          </a:p>
        </p:txBody>
      </p:sp>
    </p:spTree>
    <p:extLst>
      <p:ext uri="{BB962C8B-B14F-4D97-AF65-F5344CB8AC3E}">
        <p14:creationId xmlns:p14="http://schemas.microsoft.com/office/powerpoint/2010/main" val="3111588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6E3F-285C-4E19-B734-6C187FE2B7E3}"/>
              </a:ext>
            </a:extLst>
          </p:cNvPr>
          <p:cNvSpPr>
            <a:spLocks noGrp="1"/>
          </p:cNvSpPr>
          <p:nvPr>
            <p:ph type="title"/>
          </p:nvPr>
        </p:nvSpPr>
        <p:spPr/>
        <p:txBody>
          <a:bodyPr/>
          <a:lstStyle/>
          <a:p>
            <a:r>
              <a:rPr lang="lt-LT" dirty="0"/>
              <a:t>5 klausimas</a:t>
            </a:r>
          </a:p>
        </p:txBody>
      </p:sp>
      <p:sp>
        <p:nvSpPr>
          <p:cNvPr id="3" name="Content Placeholder 2">
            <a:extLst>
              <a:ext uri="{FF2B5EF4-FFF2-40B4-BE49-F238E27FC236}">
                <a16:creationId xmlns:a16="http://schemas.microsoft.com/office/drawing/2014/main" id="{99E40572-6C22-4065-A881-196488944E79}"/>
              </a:ext>
            </a:extLst>
          </p:cNvPr>
          <p:cNvSpPr>
            <a:spLocks noGrp="1"/>
          </p:cNvSpPr>
          <p:nvPr>
            <p:ph sz="half" idx="1"/>
          </p:nvPr>
        </p:nvSpPr>
        <p:spPr/>
        <p:txBody>
          <a:bodyPr/>
          <a:lstStyle/>
          <a:p>
            <a:r>
              <a:rPr lang="lt-LT" sz="3600" dirty="0"/>
              <a:t>Akis pradeda skirti daikto detales, kai jo atvaizdas tinklainėje apima ne mažiau kaip kiek nervo galūnių?</a:t>
            </a:r>
          </a:p>
          <a:p>
            <a:pPr marL="0" indent="0">
              <a:buNone/>
            </a:pPr>
            <a:endParaRPr lang="lt-LT" dirty="0"/>
          </a:p>
        </p:txBody>
      </p:sp>
      <p:sp>
        <p:nvSpPr>
          <p:cNvPr id="4" name="Content Placeholder 3">
            <a:extLst>
              <a:ext uri="{FF2B5EF4-FFF2-40B4-BE49-F238E27FC236}">
                <a16:creationId xmlns:a16="http://schemas.microsoft.com/office/drawing/2014/main" id="{22E21D80-888B-45C5-9DE1-814A09CB8D9F}"/>
              </a:ext>
            </a:extLst>
          </p:cNvPr>
          <p:cNvSpPr>
            <a:spLocks noGrp="1"/>
          </p:cNvSpPr>
          <p:nvPr>
            <p:ph sz="half" idx="2"/>
          </p:nvPr>
        </p:nvSpPr>
        <p:spPr/>
        <p:txBody>
          <a:bodyPr>
            <a:normAutofit/>
          </a:bodyPr>
          <a:lstStyle/>
          <a:p>
            <a:pPr marL="457200" indent="-457200">
              <a:buFont typeface="+mj-lt"/>
              <a:buAutoNum type="alphaUcPeriod"/>
            </a:pPr>
            <a:r>
              <a:rPr lang="lt-LT" sz="3600" dirty="0"/>
              <a:t>1</a:t>
            </a:r>
          </a:p>
          <a:p>
            <a:pPr marL="457200" indent="-457200">
              <a:buFont typeface="+mj-lt"/>
              <a:buAutoNum type="alphaUcPeriod"/>
            </a:pPr>
            <a:r>
              <a:rPr lang="lt-LT" sz="3600" dirty="0"/>
              <a:t>2</a:t>
            </a:r>
          </a:p>
          <a:p>
            <a:pPr marL="457200" indent="-457200">
              <a:buFont typeface="+mj-lt"/>
              <a:buAutoNum type="alphaUcPeriod"/>
            </a:pPr>
            <a:r>
              <a:rPr lang="lt-LT" sz="3600" dirty="0"/>
              <a:t>3</a:t>
            </a:r>
          </a:p>
          <a:p>
            <a:pPr marL="457200" indent="-457200">
              <a:buFont typeface="+mj-lt"/>
              <a:buAutoNum type="alphaUcPeriod"/>
            </a:pPr>
            <a:r>
              <a:rPr lang="lt-LT" sz="3600" dirty="0"/>
              <a:t>4</a:t>
            </a:r>
          </a:p>
        </p:txBody>
      </p:sp>
    </p:spTree>
    <p:extLst>
      <p:ext uri="{BB962C8B-B14F-4D97-AF65-F5344CB8AC3E}">
        <p14:creationId xmlns:p14="http://schemas.microsoft.com/office/powerpoint/2010/main" val="1725544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5BD91-4A40-4B0B-BFBA-D28BFBC9382A}"/>
              </a:ext>
            </a:extLst>
          </p:cNvPr>
          <p:cNvSpPr>
            <a:spLocks noGrp="1"/>
          </p:cNvSpPr>
          <p:nvPr>
            <p:ph type="title"/>
          </p:nvPr>
        </p:nvSpPr>
        <p:spPr/>
        <p:txBody>
          <a:bodyPr/>
          <a:lstStyle/>
          <a:p>
            <a:r>
              <a:rPr lang="lt-LT" dirty="0"/>
              <a:t>6 klausimas</a:t>
            </a:r>
          </a:p>
        </p:txBody>
      </p:sp>
      <p:sp>
        <p:nvSpPr>
          <p:cNvPr id="3" name="Content Placeholder 2">
            <a:extLst>
              <a:ext uri="{FF2B5EF4-FFF2-40B4-BE49-F238E27FC236}">
                <a16:creationId xmlns:a16="http://schemas.microsoft.com/office/drawing/2014/main" id="{30834661-3557-4B34-AD23-089461952063}"/>
              </a:ext>
            </a:extLst>
          </p:cNvPr>
          <p:cNvSpPr>
            <a:spLocks noGrp="1"/>
          </p:cNvSpPr>
          <p:nvPr>
            <p:ph sz="half" idx="1"/>
          </p:nvPr>
        </p:nvSpPr>
        <p:spPr/>
        <p:txBody>
          <a:bodyPr/>
          <a:lstStyle/>
          <a:p>
            <a:r>
              <a:rPr lang="lt-LT" sz="3600" dirty="0"/>
              <a:t>Kokia tai regėjimo yda, kai tolimų daiktų atvaizdai susidaro prieš tinklainę?</a:t>
            </a:r>
          </a:p>
          <a:p>
            <a:endParaRPr lang="lt-LT" dirty="0"/>
          </a:p>
        </p:txBody>
      </p:sp>
      <p:sp>
        <p:nvSpPr>
          <p:cNvPr id="4" name="Content Placeholder 3">
            <a:extLst>
              <a:ext uri="{FF2B5EF4-FFF2-40B4-BE49-F238E27FC236}">
                <a16:creationId xmlns:a16="http://schemas.microsoft.com/office/drawing/2014/main" id="{79F6AD7C-CB7D-474B-990F-77BC69D469CF}"/>
              </a:ext>
            </a:extLst>
          </p:cNvPr>
          <p:cNvSpPr>
            <a:spLocks noGrp="1"/>
          </p:cNvSpPr>
          <p:nvPr>
            <p:ph sz="half" idx="2"/>
          </p:nvPr>
        </p:nvSpPr>
        <p:spPr/>
        <p:txBody>
          <a:bodyPr>
            <a:normAutofit/>
          </a:bodyPr>
          <a:lstStyle/>
          <a:p>
            <a:pPr marL="457200" indent="-457200">
              <a:buFont typeface="+mj-lt"/>
              <a:buAutoNum type="alphaUcPeriod"/>
            </a:pPr>
            <a:r>
              <a:rPr lang="lt-LT" sz="3600" dirty="0"/>
              <a:t>Adaptacija</a:t>
            </a:r>
          </a:p>
          <a:p>
            <a:pPr marL="457200" indent="-457200">
              <a:buFont typeface="+mj-lt"/>
              <a:buAutoNum type="alphaUcPeriod"/>
            </a:pPr>
            <a:r>
              <a:rPr lang="lt-LT" sz="3600" dirty="0"/>
              <a:t>Konvergencija</a:t>
            </a:r>
          </a:p>
          <a:p>
            <a:pPr marL="457200" indent="-457200">
              <a:buFont typeface="+mj-lt"/>
              <a:buAutoNum type="alphaUcPeriod"/>
            </a:pPr>
            <a:r>
              <a:rPr lang="lt-LT" sz="3600" dirty="0"/>
              <a:t>Trumparegystė</a:t>
            </a:r>
          </a:p>
          <a:p>
            <a:pPr marL="457200" indent="-457200">
              <a:buFont typeface="+mj-lt"/>
              <a:buAutoNum type="alphaUcPeriod"/>
            </a:pPr>
            <a:r>
              <a:rPr lang="lt-LT" sz="3600" dirty="0"/>
              <a:t>Toliaregystė</a:t>
            </a:r>
          </a:p>
        </p:txBody>
      </p:sp>
    </p:spTree>
    <p:extLst>
      <p:ext uri="{BB962C8B-B14F-4D97-AF65-F5344CB8AC3E}">
        <p14:creationId xmlns:p14="http://schemas.microsoft.com/office/powerpoint/2010/main" val="140445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5F21F-1C0D-4F4A-A70B-794279BAA3FB}"/>
              </a:ext>
            </a:extLst>
          </p:cNvPr>
          <p:cNvSpPr>
            <a:spLocks noGrp="1"/>
          </p:cNvSpPr>
          <p:nvPr>
            <p:ph type="title"/>
          </p:nvPr>
        </p:nvSpPr>
        <p:spPr/>
        <p:txBody>
          <a:bodyPr/>
          <a:lstStyle/>
          <a:p>
            <a:r>
              <a:rPr lang="lt-LT" dirty="0"/>
              <a:t>7 Klausimas</a:t>
            </a:r>
          </a:p>
        </p:txBody>
      </p:sp>
      <p:sp>
        <p:nvSpPr>
          <p:cNvPr id="3" name="Content Placeholder 2">
            <a:extLst>
              <a:ext uri="{FF2B5EF4-FFF2-40B4-BE49-F238E27FC236}">
                <a16:creationId xmlns:a16="http://schemas.microsoft.com/office/drawing/2014/main" id="{331530F9-F7ED-4D7D-B57E-32A0EEA3BCC5}"/>
              </a:ext>
            </a:extLst>
          </p:cNvPr>
          <p:cNvSpPr>
            <a:spLocks noGrp="1"/>
          </p:cNvSpPr>
          <p:nvPr>
            <p:ph sz="half" idx="1"/>
          </p:nvPr>
        </p:nvSpPr>
        <p:spPr/>
        <p:txBody>
          <a:bodyPr>
            <a:normAutofit/>
          </a:bodyPr>
          <a:lstStyle/>
          <a:p>
            <a:r>
              <a:rPr lang="lt-LT" sz="3600" dirty="0"/>
              <a:t>Kokie lęšiai padeda trumparegiams?</a:t>
            </a:r>
          </a:p>
        </p:txBody>
      </p:sp>
      <p:sp>
        <p:nvSpPr>
          <p:cNvPr id="4" name="Content Placeholder 3">
            <a:extLst>
              <a:ext uri="{FF2B5EF4-FFF2-40B4-BE49-F238E27FC236}">
                <a16:creationId xmlns:a16="http://schemas.microsoft.com/office/drawing/2014/main" id="{E3D3CC59-B054-4A19-B6FA-54B50B0B59C1}"/>
              </a:ext>
            </a:extLst>
          </p:cNvPr>
          <p:cNvSpPr>
            <a:spLocks noGrp="1"/>
          </p:cNvSpPr>
          <p:nvPr>
            <p:ph sz="half" idx="2"/>
          </p:nvPr>
        </p:nvSpPr>
        <p:spPr/>
        <p:txBody>
          <a:bodyPr>
            <a:normAutofit/>
          </a:bodyPr>
          <a:lstStyle/>
          <a:p>
            <a:pPr marL="457200" indent="-457200">
              <a:buFont typeface="+mj-lt"/>
              <a:buAutoNum type="alphaUcPeriod"/>
            </a:pPr>
            <a:r>
              <a:rPr lang="lt-LT" sz="3600" dirty="0"/>
              <a:t>Glaudžiamieji</a:t>
            </a:r>
          </a:p>
          <a:p>
            <a:pPr marL="457200" indent="-457200">
              <a:buFont typeface="+mj-lt"/>
              <a:buAutoNum type="alphaUcPeriod"/>
            </a:pPr>
            <a:r>
              <a:rPr lang="lt-LT" sz="3600" dirty="0"/>
              <a:t>Sąlytiniai</a:t>
            </a:r>
          </a:p>
          <a:p>
            <a:pPr marL="457200" indent="-457200">
              <a:buFont typeface="+mj-lt"/>
              <a:buAutoNum type="alphaUcPeriod"/>
            </a:pPr>
            <a:r>
              <a:rPr lang="lt-LT" sz="3600" dirty="0"/>
              <a:t>Įrėminti</a:t>
            </a:r>
          </a:p>
          <a:p>
            <a:pPr marL="457200" indent="-457200">
              <a:buFont typeface="+mj-lt"/>
              <a:buAutoNum type="alphaUcPeriod"/>
            </a:pPr>
            <a:r>
              <a:rPr lang="lt-LT" sz="3600" dirty="0"/>
              <a:t>Sklaidomieji</a:t>
            </a:r>
          </a:p>
        </p:txBody>
      </p:sp>
    </p:spTree>
    <p:extLst>
      <p:ext uri="{BB962C8B-B14F-4D97-AF65-F5344CB8AC3E}">
        <p14:creationId xmlns:p14="http://schemas.microsoft.com/office/powerpoint/2010/main" val="2291148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A9581-AF54-41DE-A159-A62EDDFD1114}"/>
              </a:ext>
            </a:extLst>
          </p:cNvPr>
          <p:cNvSpPr>
            <a:spLocks noGrp="1"/>
          </p:cNvSpPr>
          <p:nvPr>
            <p:ph type="title"/>
          </p:nvPr>
        </p:nvSpPr>
        <p:spPr/>
        <p:txBody>
          <a:bodyPr/>
          <a:lstStyle/>
          <a:p>
            <a:r>
              <a:rPr lang="lt-LT" dirty="0"/>
              <a:t>8 klausimas</a:t>
            </a:r>
          </a:p>
        </p:txBody>
      </p:sp>
      <p:sp>
        <p:nvSpPr>
          <p:cNvPr id="3" name="Content Placeholder 2">
            <a:extLst>
              <a:ext uri="{FF2B5EF4-FFF2-40B4-BE49-F238E27FC236}">
                <a16:creationId xmlns:a16="http://schemas.microsoft.com/office/drawing/2014/main" id="{BD1C600B-3852-4BB1-B605-E814A9AA4C5A}"/>
              </a:ext>
            </a:extLst>
          </p:cNvPr>
          <p:cNvSpPr>
            <a:spLocks noGrp="1"/>
          </p:cNvSpPr>
          <p:nvPr>
            <p:ph sz="half" idx="1"/>
          </p:nvPr>
        </p:nvSpPr>
        <p:spPr/>
        <p:txBody>
          <a:bodyPr/>
          <a:lstStyle/>
          <a:p>
            <a:r>
              <a:rPr lang="lt-LT" sz="3600" dirty="0"/>
              <a:t>Kokia tai regėjimo yda, kai tolimo daikto atvaizdas susidaro už tinklainės?</a:t>
            </a:r>
          </a:p>
          <a:p>
            <a:endParaRPr lang="lt-LT" dirty="0"/>
          </a:p>
        </p:txBody>
      </p:sp>
      <p:sp>
        <p:nvSpPr>
          <p:cNvPr id="4" name="Content Placeholder 3">
            <a:extLst>
              <a:ext uri="{FF2B5EF4-FFF2-40B4-BE49-F238E27FC236}">
                <a16:creationId xmlns:a16="http://schemas.microsoft.com/office/drawing/2014/main" id="{48AFFF37-7016-40D2-ABA6-C7CA88435B99}"/>
              </a:ext>
            </a:extLst>
          </p:cNvPr>
          <p:cNvSpPr>
            <a:spLocks noGrp="1"/>
          </p:cNvSpPr>
          <p:nvPr>
            <p:ph sz="half" idx="2"/>
          </p:nvPr>
        </p:nvSpPr>
        <p:spPr/>
        <p:txBody>
          <a:bodyPr/>
          <a:lstStyle/>
          <a:p>
            <a:pPr marL="457200" indent="-457200">
              <a:buFont typeface="+mj-lt"/>
              <a:buAutoNum type="alphaUcPeriod"/>
            </a:pPr>
            <a:r>
              <a:rPr lang="lt-LT" sz="3600" dirty="0"/>
              <a:t>Adaptacija</a:t>
            </a:r>
          </a:p>
          <a:p>
            <a:pPr marL="457200" indent="-457200">
              <a:buFont typeface="+mj-lt"/>
              <a:buAutoNum type="alphaUcPeriod"/>
            </a:pPr>
            <a:r>
              <a:rPr lang="lt-LT" sz="3600" dirty="0"/>
              <a:t>Konvergencija</a:t>
            </a:r>
          </a:p>
          <a:p>
            <a:pPr marL="457200" indent="-457200">
              <a:buFont typeface="+mj-lt"/>
              <a:buAutoNum type="alphaUcPeriod"/>
            </a:pPr>
            <a:r>
              <a:rPr lang="lt-LT" sz="3600" dirty="0"/>
              <a:t>Trumparegystė</a:t>
            </a:r>
          </a:p>
          <a:p>
            <a:pPr marL="457200" indent="-457200">
              <a:buFont typeface="+mj-lt"/>
              <a:buAutoNum type="alphaUcPeriod"/>
            </a:pPr>
            <a:r>
              <a:rPr lang="lt-LT" sz="3600" dirty="0"/>
              <a:t>Toliaregystė</a:t>
            </a:r>
          </a:p>
          <a:p>
            <a:endParaRPr lang="lt-LT" dirty="0"/>
          </a:p>
        </p:txBody>
      </p:sp>
    </p:spTree>
    <p:extLst>
      <p:ext uri="{BB962C8B-B14F-4D97-AF65-F5344CB8AC3E}">
        <p14:creationId xmlns:p14="http://schemas.microsoft.com/office/powerpoint/2010/main" val="2257271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CF00D-091E-4DD0-881E-0647B045B864}"/>
              </a:ext>
            </a:extLst>
          </p:cNvPr>
          <p:cNvSpPr>
            <a:spLocks noGrp="1"/>
          </p:cNvSpPr>
          <p:nvPr>
            <p:ph type="title"/>
          </p:nvPr>
        </p:nvSpPr>
        <p:spPr/>
        <p:txBody>
          <a:bodyPr/>
          <a:lstStyle/>
          <a:p>
            <a:r>
              <a:rPr lang="lt-LT" dirty="0"/>
              <a:t>9 klausimas</a:t>
            </a:r>
          </a:p>
        </p:txBody>
      </p:sp>
      <p:sp>
        <p:nvSpPr>
          <p:cNvPr id="3" name="Content Placeholder 2">
            <a:extLst>
              <a:ext uri="{FF2B5EF4-FFF2-40B4-BE49-F238E27FC236}">
                <a16:creationId xmlns:a16="http://schemas.microsoft.com/office/drawing/2014/main" id="{009ECCB3-60B9-4DAC-AE52-73AD8BCBD90D}"/>
              </a:ext>
            </a:extLst>
          </p:cNvPr>
          <p:cNvSpPr>
            <a:spLocks noGrp="1"/>
          </p:cNvSpPr>
          <p:nvPr>
            <p:ph sz="half" idx="1"/>
          </p:nvPr>
        </p:nvSpPr>
        <p:spPr/>
        <p:txBody>
          <a:bodyPr>
            <a:normAutofit/>
          </a:bodyPr>
          <a:lstStyle/>
          <a:p>
            <a:r>
              <a:rPr lang="lt-LT" sz="3600" dirty="0"/>
              <a:t>Kokie lęšiai padeda toliaregiams?</a:t>
            </a:r>
          </a:p>
        </p:txBody>
      </p:sp>
      <p:sp>
        <p:nvSpPr>
          <p:cNvPr id="4" name="Content Placeholder 3">
            <a:extLst>
              <a:ext uri="{FF2B5EF4-FFF2-40B4-BE49-F238E27FC236}">
                <a16:creationId xmlns:a16="http://schemas.microsoft.com/office/drawing/2014/main" id="{2012D5E5-E7D6-4C77-BDFD-2BDCE818E26D}"/>
              </a:ext>
            </a:extLst>
          </p:cNvPr>
          <p:cNvSpPr>
            <a:spLocks noGrp="1"/>
          </p:cNvSpPr>
          <p:nvPr>
            <p:ph sz="half" idx="2"/>
          </p:nvPr>
        </p:nvSpPr>
        <p:spPr/>
        <p:txBody>
          <a:bodyPr/>
          <a:lstStyle/>
          <a:p>
            <a:pPr marL="457200" indent="-457200">
              <a:buFont typeface="+mj-lt"/>
              <a:buAutoNum type="alphaUcPeriod"/>
            </a:pPr>
            <a:r>
              <a:rPr lang="lt-LT" sz="3600" dirty="0"/>
              <a:t>Glaudžiamieji</a:t>
            </a:r>
          </a:p>
          <a:p>
            <a:pPr marL="457200" indent="-457200">
              <a:buFont typeface="+mj-lt"/>
              <a:buAutoNum type="alphaUcPeriod"/>
            </a:pPr>
            <a:r>
              <a:rPr lang="lt-LT" sz="3600" dirty="0"/>
              <a:t>Sąlytiniai</a:t>
            </a:r>
          </a:p>
          <a:p>
            <a:pPr marL="457200" indent="-457200">
              <a:buFont typeface="+mj-lt"/>
              <a:buAutoNum type="alphaUcPeriod"/>
            </a:pPr>
            <a:r>
              <a:rPr lang="lt-LT" sz="3600" dirty="0"/>
              <a:t>Įrėminti</a:t>
            </a:r>
          </a:p>
          <a:p>
            <a:pPr marL="457200" indent="-457200">
              <a:buFont typeface="+mj-lt"/>
              <a:buAutoNum type="alphaUcPeriod"/>
            </a:pPr>
            <a:r>
              <a:rPr lang="lt-LT" sz="3600" dirty="0"/>
              <a:t>Sklaidomieji</a:t>
            </a:r>
          </a:p>
          <a:p>
            <a:endParaRPr lang="lt-LT" dirty="0"/>
          </a:p>
        </p:txBody>
      </p:sp>
    </p:spTree>
    <p:extLst>
      <p:ext uri="{BB962C8B-B14F-4D97-AF65-F5344CB8AC3E}">
        <p14:creationId xmlns:p14="http://schemas.microsoft.com/office/powerpoint/2010/main" val="1695434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CE8A-2249-45DD-B69D-F686579F2F2C}"/>
              </a:ext>
            </a:extLst>
          </p:cNvPr>
          <p:cNvSpPr>
            <a:spLocks noGrp="1"/>
          </p:cNvSpPr>
          <p:nvPr>
            <p:ph type="title"/>
          </p:nvPr>
        </p:nvSpPr>
        <p:spPr/>
        <p:txBody>
          <a:bodyPr/>
          <a:lstStyle/>
          <a:p>
            <a:r>
              <a:rPr lang="lt-LT" dirty="0"/>
              <a:t>10 klausimas</a:t>
            </a:r>
          </a:p>
        </p:txBody>
      </p:sp>
      <p:sp>
        <p:nvSpPr>
          <p:cNvPr id="3" name="Content Placeholder 2">
            <a:extLst>
              <a:ext uri="{FF2B5EF4-FFF2-40B4-BE49-F238E27FC236}">
                <a16:creationId xmlns:a16="http://schemas.microsoft.com/office/drawing/2014/main" id="{852C89F9-FBD3-4BCE-A45B-C05DF573E512}"/>
              </a:ext>
            </a:extLst>
          </p:cNvPr>
          <p:cNvSpPr>
            <a:spLocks noGrp="1"/>
          </p:cNvSpPr>
          <p:nvPr>
            <p:ph sz="half" idx="1"/>
          </p:nvPr>
        </p:nvSpPr>
        <p:spPr/>
        <p:txBody>
          <a:bodyPr>
            <a:normAutofit/>
          </a:bodyPr>
          <a:lstStyle/>
          <a:p>
            <a:r>
              <a:rPr lang="lt-LT" sz="3600" dirty="0"/>
              <a:t>Kas kiek laiko akių gydytojai rekomenduoja išsiimti sąlytinius lęšius?</a:t>
            </a:r>
          </a:p>
        </p:txBody>
      </p:sp>
      <p:sp>
        <p:nvSpPr>
          <p:cNvPr id="4" name="Content Placeholder 3">
            <a:extLst>
              <a:ext uri="{FF2B5EF4-FFF2-40B4-BE49-F238E27FC236}">
                <a16:creationId xmlns:a16="http://schemas.microsoft.com/office/drawing/2014/main" id="{568C99A4-1527-4912-9EE1-EE9725E101D9}"/>
              </a:ext>
            </a:extLst>
          </p:cNvPr>
          <p:cNvSpPr>
            <a:spLocks noGrp="1"/>
          </p:cNvSpPr>
          <p:nvPr>
            <p:ph sz="half" idx="2"/>
          </p:nvPr>
        </p:nvSpPr>
        <p:spPr/>
        <p:txBody>
          <a:bodyPr>
            <a:normAutofit/>
          </a:bodyPr>
          <a:lstStyle/>
          <a:p>
            <a:pPr marL="457200" indent="-457200">
              <a:buFont typeface="+mj-lt"/>
              <a:buAutoNum type="alphaUcPeriod"/>
            </a:pPr>
            <a:r>
              <a:rPr lang="lt-LT" sz="3600" dirty="0"/>
              <a:t>Kas vakarą</a:t>
            </a:r>
          </a:p>
          <a:p>
            <a:pPr marL="457200" indent="-457200">
              <a:buFont typeface="+mj-lt"/>
              <a:buAutoNum type="alphaUcPeriod"/>
            </a:pPr>
            <a:r>
              <a:rPr lang="lt-LT" sz="3600" dirty="0"/>
              <a:t>Kas 5 paras</a:t>
            </a:r>
          </a:p>
          <a:p>
            <a:pPr marL="457200" indent="-457200">
              <a:buFont typeface="+mj-lt"/>
              <a:buAutoNum type="alphaUcPeriod"/>
            </a:pPr>
            <a:r>
              <a:rPr lang="lt-LT" sz="3600" dirty="0"/>
              <a:t>Kas 7 paras</a:t>
            </a:r>
          </a:p>
          <a:p>
            <a:pPr marL="457200" indent="-457200">
              <a:buFont typeface="+mj-lt"/>
              <a:buAutoNum type="alphaUcPeriod"/>
            </a:pPr>
            <a:r>
              <a:rPr lang="lt-LT" sz="3600" dirty="0"/>
              <a:t>Kas 30 parų</a:t>
            </a:r>
          </a:p>
        </p:txBody>
      </p:sp>
    </p:spTree>
    <p:extLst>
      <p:ext uri="{BB962C8B-B14F-4D97-AF65-F5344CB8AC3E}">
        <p14:creationId xmlns:p14="http://schemas.microsoft.com/office/powerpoint/2010/main" val="1019188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84A3-6303-4ECE-B9CA-45A505444FAC}"/>
              </a:ext>
            </a:extLst>
          </p:cNvPr>
          <p:cNvSpPr>
            <a:spLocks noGrp="1"/>
          </p:cNvSpPr>
          <p:nvPr>
            <p:ph type="title"/>
          </p:nvPr>
        </p:nvSpPr>
        <p:spPr/>
        <p:txBody>
          <a:bodyPr/>
          <a:lstStyle/>
          <a:p>
            <a:r>
              <a:rPr lang="lt-LT" dirty="0"/>
              <a:t>Atsakymai</a:t>
            </a:r>
          </a:p>
        </p:txBody>
      </p:sp>
      <p:sp>
        <p:nvSpPr>
          <p:cNvPr id="3" name="Content Placeholder 2">
            <a:extLst>
              <a:ext uri="{FF2B5EF4-FFF2-40B4-BE49-F238E27FC236}">
                <a16:creationId xmlns:a16="http://schemas.microsoft.com/office/drawing/2014/main" id="{0E35A651-15C8-45BE-8132-B419615DD554}"/>
              </a:ext>
            </a:extLst>
          </p:cNvPr>
          <p:cNvSpPr>
            <a:spLocks noGrp="1"/>
          </p:cNvSpPr>
          <p:nvPr>
            <p:ph idx="1"/>
          </p:nvPr>
        </p:nvSpPr>
        <p:spPr>
          <a:xfrm>
            <a:off x="1371600" y="1773382"/>
            <a:ext cx="9601200" cy="4094018"/>
          </a:xfrm>
        </p:spPr>
        <p:txBody>
          <a:bodyPr>
            <a:normAutofit fontScale="92500" lnSpcReduction="10000"/>
          </a:bodyPr>
          <a:lstStyle/>
          <a:p>
            <a:pPr marL="457200" indent="-457200">
              <a:buFont typeface="+mj-lt"/>
              <a:buAutoNum type="arabicPeriod"/>
            </a:pPr>
            <a:r>
              <a:rPr lang="lt-LT" dirty="0"/>
              <a:t>B</a:t>
            </a:r>
          </a:p>
          <a:p>
            <a:pPr marL="457200" indent="-457200">
              <a:buFont typeface="+mj-lt"/>
              <a:buAutoNum type="arabicPeriod"/>
            </a:pPr>
            <a:r>
              <a:rPr lang="lt-LT" dirty="0"/>
              <a:t>C</a:t>
            </a:r>
          </a:p>
          <a:p>
            <a:pPr marL="457200" indent="-457200">
              <a:buFont typeface="+mj-lt"/>
              <a:buAutoNum type="arabicPeriod"/>
            </a:pPr>
            <a:r>
              <a:rPr lang="lt-LT" dirty="0"/>
              <a:t>B</a:t>
            </a:r>
          </a:p>
          <a:p>
            <a:pPr marL="457200" indent="-457200">
              <a:buFont typeface="+mj-lt"/>
              <a:buAutoNum type="arabicPeriod"/>
            </a:pPr>
            <a:r>
              <a:rPr lang="lt-LT" dirty="0"/>
              <a:t>A</a:t>
            </a:r>
          </a:p>
          <a:p>
            <a:pPr marL="457200" indent="-457200">
              <a:buFont typeface="+mj-lt"/>
              <a:buAutoNum type="arabicPeriod"/>
            </a:pPr>
            <a:r>
              <a:rPr lang="lt-LT" dirty="0"/>
              <a:t>B</a:t>
            </a:r>
          </a:p>
          <a:p>
            <a:pPr marL="457200" indent="-457200">
              <a:buFont typeface="+mj-lt"/>
              <a:buAutoNum type="arabicPeriod"/>
            </a:pPr>
            <a:r>
              <a:rPr lang="lt-LT" dirty="0"/>
              <a:t>C</a:t>
            </a:r>
          </a:p>
          <a:p>
            <a:pPr marL="457200" indent="-457200">
              <a:buFont typeface="+mj-lt"/>
              <a:buAutoNum type="arabicPeriod"/>
            </a:pPr>
            <a:r>
              <a:rPr lang="lt-LT" dirty="0"/>
              <a:t>D</a:t>
            </a:r>
          </a:p>
          <a:p>
            <a:pPr marL="457200" indent="-457200">
              <a:buFont typeface="+mj-lt"/>
              <a:buAutoNum type="arabicPeriod"/>
            </a:pPr>
            <a:r>
              <a:rPr lang="lt-LT" dirty="0"/>
              <a:t>D</a:t>
            </a:r>
          </a:p>
          <a:p>
            <a:pPr marL="457200" indent="-457200">
              <a:buFont typeface="+mj-lt"/>
              <a:buAutoNum type="arabicPeriod"/>
            </a:pPr>
            <a:r>
              <a:rPr lang="lt-LT" dirty="0"/>
              <a:t>A</a:t>
            </a:r>
          </a:p>
          <a:p>
            <a:pPr marL="457200" indent="-457200">
              <a:buFont typeface="+mj-lt"/>
              <a:buAutoNum type="arabicPeriod"/>
            </a:pPr>
            <a:r>
              <a:rPr lang="lt-LT" dirty="0"/>
              <a:t>A</a:t>
            </a:r>
          </a:p>
          <a:p>
            <a:pPr marL="457200" indent="-457200">
              <a:buFont typeface="+mj-lt"/>
              <a:buAutoNum type="arabicPeriod"/>
            </a:pPr>
            <a:endParaRPr lang="lt-LT" dirty="0"/>
          </a:p>
        </p:txBody>
      </p:sp>
    </p:spTree>
    <p:extLst>
      <p:ext uri="{BB962C8B-B14F-4D97-AF65-F5344CB8AC3E}">
        <p14:creationId xmlns:p14="http://schemas.microsoft.com/office/powerpoint/2010/main" val="3380638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0EEA2-F2D3-417A-BC21-61481B165D58}"/>
              </a:ext>
            </a:extLst>
          </p:cNvPr>
          <p:cNvSpPr>
            <a:spLocks noGrp="1"/>
          </p:cNvSpPr>
          <p:nvPr>
            <p:ph type="title"/>
          </p:nvPr>
        </p:nvSpPr>
        <p:spPr/>
        <p:txBody>
          <a:bodyPr/>
          <a:lstStyle/>
          <a:p>
            <a:r>
              <a:rPr lang="lt-LT" dirty="0"/>
              <a:t>Šaltiniai</a:t>
            </a:r>
          </a:p>
        </p:txBody>
      </p:sp>
      <p:sp>
        <p:nvSpPr>
          <p:cNvPr id="3" name="Content Placeholder 2">
            <a:extLst>
              <a:ext uri="{FF2B5EF4-FFF2-40B4-BE49-F238E27FC236}">
                <a16:creationId xmlns:a16="http://schemas.microsoft.com/office/drawing/2014/main" id="{9A13CFBB-C38A-4BAE-A84E-E0236933F2A5}"/>
              </a:ext>
            </a:extLst>
          </p:cNvPr>
          <p:cNvSpPr>
            <a:spLocks noGrp="1"/>
          </p:cNvSpPr>
          <p:nvPr>
            <p:ph idx="1"/>
          </p:nvPr>
        </p:nvSpPr>
        <p:spPr/>
        <p:txBody>
          <a:bodyPr/>
          <a:lstStyle/>
          <a:p>
            <a:r>
              <a:rPr lang="lt-LT" dirty="0"/>
              <a:t>12 kl. fizikos išplėstinio kurso vadovėlis</a:t>
            </a:r>
          </a:p>
          <a:p>
            <a:r>
              <a:rPr lang="lt-LT" dirty="0"/>
              <a:t>Google </a:t>
            </a:r>
            <a:r>
              <a:rPr lang="lt-LT" dirty="0" err="1"/>
              <a:t>images</a:t>
            </a:r>
            <a:endParaRPr lang="lt-LT" dirty="0"/>
          </a:p>
          <a:p>
            <a:r>
              <a:rPr lang="lt-LT" dirty="0">
                <a:hlinkClick r:id="rId2"/>
              </a:rPr>
              <a:t>https://lt.wikipedia.org/wiki/Rainelė</a:t>
            </a:r>
            <a:endParaRPr lang="lt-LT" dirty="0"/>
          </a:p>
          <a:p>
            <a:r>
              <a:rPr lang="lt-LT" dirty="0">
                <a:hlinkClick r:id="rId3"/>
              </a:rPr>
              <a:t>https://lt.wikipedia.org/wiki/Lęšiukas</a:t>
            </a:r>
            <a:endParaRPr lang="lt-LT" dirty="0"/>
          </a:p>
          <a:p>
            <a:endParaRPr lang="lt-LT" dirty="0"/>
          </a:p>
          <a:p>
            <a:endParaRPr lang="lt-LT" dirty="0"/>
          </a:p>
        </p:txBody>
      </p:sp>
    </p:spTree>
    <p:extLst>
      <p:ext uri="{BB962C8B-B14F-4D97-AF65-F5344CB8AC3E}">
        <p14:creationId xmlns:p14="http://schemas.microsoft.com/office/powerpoint/2010/main" val="383342510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{6B12BE8F-2731-453A-8DFE-54A8A1596E86}tf10001105</Template>
  <TotalTime>806</TotalTime>
  <Words>1206</Words>
  <Application>Microsoft Office PowerPoint</Application>
  <PresentationFormat>Widescreen</PresentationFormat>
  <Paragraphs>171</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Franklin Gothic Book</vt:lpstr>
      <vt:lpstr>Crop</vt:lpstr>
      <vt:lpstr>Akis – optinė sistema</vt:lpstr>
      <vt:lpstr>Turinys</vt:lpstr>
      <vt:lpstr>Akies sandara</vt:lpstr>
      <vt:lpstr>Akies akomodacija</vt:lpstr>
      <vt:lpstr>Akies adaptacija</vt:lpstr>
      <vt:lpstr>Akies konvergencija</vt:lpstr>
      <vt:lpstr>Regėjimo kampas</vt:lpstr>
      <vt:lpstr>Geriausias matymo nuotolis</vt:lpstr>
      <vt:lpstr>Trumparegystė</vt:lpstr>
      <vt:lpstr>Trumparegystė</vt:lpstr>
      <vt:lpstr>Trumparegystė</vt:lpstr>
      <vt:lpstr>Toliaregystė</vt:lpstr>
      <vt:lpstr>Toliaregystė</vt:lpstr>
      <vt:lpstr>Toliaregystė</vt:lpstr>
      <vt:lpstr>Daltonizmas</vt:lpstr>
      <vt:lpstr>Sąlytiniai lęšiai</vt:lpstr>
      <vt:lpstr>Sąlytiniai lęšiai</vt:lpstr>
      <vt:lpstr>Ryklių akys</vt:lpstr>
      <vt:lpstr>Testas</vt:lpstr>
      <vt:lpstr>1 klausimas</vt:lpstr>
      <vt:lpstr>2 klausimas</vt:lpstr>
      <vt:lpstr>3 klausimas</vt:lpstr>
      <vt:lpstr>4 klausimas</vt:lpstr>
      <vt:lpstr>5 klausimas</vt:lpstr>
      <vt:lpstr>6 klausimas</vt:lpstr>
      <vt:lpstr>7 Klausimas</vt:lpstr>
      <vt:lpstr>8 klausimas</vt:lpstr>
      <vt:lpstr>9 klausimas</vt:lpstr>
      <vt:lpstr>10 klausimas</vt:lpstr>
      <vt:lpstr>Atsakymai</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Akis – optinė sistema</dc:title>
  <dc:creator>Mykolas Giedraitis</dc:creator>
  <cp:lastModifiedBy>Mykolas Giedraitis</cp:lastModifiedBy>
  <cp:revision>9</cp:revision>
  <dcterms:created xsi:type="dcterms:W3CDTF">2022-04-10T16:34:21Z</dcterms:created>
  <dcterms:modified xsi:type="dcterms:W3CDTF">2022-04-14T17:19:49Z</dcterms:modified>
</cp:coreProperties>
</file>