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1"/>
  </p:notesMasterIdLst>
  <p:sldIdLst>
    <p:sldId id="256" r:id="rId2"/>
    <p:sldId id="257" r:id="rId3"/>
    <p:sldId id="259" r:id="rId4"/>
    <p:sldId id="274" r:id="rId5"/>
    <p:sldId id="258" r:id="rId6"/>
    <p:sldId id="260" r:id="rId7"/>
    <p:sldId id="261" r:id="rId8"/>
    <p:sldId id="262" r:id="rId9"/>
    <p:sldId id="263" r:id="rId10"/>
    <p:sldId id="270" r:id="rId11"/>
    <p:sldId id="271" r:id="rId12"/>
    <p:sldId id="275" r:id="rId13"/>
    <p:sldId id="266" r:id="rId14"/>
    <p:sldId id="267" r:id="rId15"/>
    <p:sldId id="268" r:id="rId16"/>
    <p:sldId id="272" r:id="rId17"/>
    <p:sldId id="273" r:id="rId18"/>
    <p:sldId id="269" r:id="rId19"/>
    <p:sldId id="276"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CD70C9-403B-4DD5-9178-BD79070BF876}" type="datetimeFigureOut">
              <a:rPr lang="lt-LT" smtClean="0"/>
              <a:t>2022-04-16</a:t>
            </a:fld>
            <a:endParaRPr lang="lt-LT"/>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5DE7E1-B977-4D1E-BE3F-9D0E3F58B7E2}" type="slidenum">
              <a:rPr lang="lt-LT" smtClean="0"/>
              <a:t>‹#›</a:t>
            </a:fld>
            <a:endParaRPr lang="lt-LT"/>
          </a:p>
        </p:txBody>
      </p:sp>
    </p:spTree>
    <p:extLst>
      <p:ext uri="{BB962C8B-B14F-4D97-AF65-F5344CB8AC3E}">
        <p14:creationId xmlns:p14="http://schemas.microsoft.com/office/powerpoint/2010/main" val="3927923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lt-LT"/>
              <a:t>Spustelėję redaguokite stilių</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lt-LT"/>
              <a:t>Spustelėję redaguokite stilių</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lt-LT"/>
              <a:t>Spustelėję redaguokite stilių</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48A87A34-81AB-432B-8DAE-1953F412C126}" type="datetimeFigureOut">
              <a:rPr lang="en-US" dirty="0"/>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lt-LT"/>
              <a:t>Spustelėję redaguokite stilių</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lt-LT"/>
              <a:t>Spustelėję redaguokite stilių</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12" name="Content Placeholder 3"/>
          <p:cNvSpPr>
            <a:spLocks noGrp="1"/>
          </p:cNvSpPr>
          <p:nvPr>
            <p:ph sz="quarter" idx="13"/>
          </p:nvPr>
        </p:nvSpPr>
        <p:spPr>
          <a:xfrm>
            <a:off x="913774" y="3051012"/>
            <a:ext cx="5106027" cy="274018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13" name="Content Placeholder 5"/>
          <p:cNvSpPr>
            <a:spLocks noGrp="1"/>
          </p:cNvSpPr>
          <p:nvPr>
            <p:ph sz="quarter" idx="14"/>
          </p:nvPr>
        </p:nvSpPr>
        <p:spPr>
          <a:xfrm>
            <a:off x="6172200" y="3051012"/>
            <a:ext cx="5105401" cy="274018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4/16/2022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4/16/2022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4/16/2022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lt-LT"/>
              <a:t>Spustelėję redaguokite stilių</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t>4/16/2022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lt-LT"/>
              <a:t>Spustelėję redaguokite stilių</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t>4/16/2022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lt-LT"/>
              <a:t>Spustelėję redaguokite stilių</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t>4/16/2022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lt-LT"/>
              <a:t>Spustelėję redaguokite stilių</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t>4/16/2022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lt-LT"/>
              <a:t>Spustelėję redaguokite stilių</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t>4/16/2022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lt-LT"/>
              <a:t>Spustelėję redaguokite stilių</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t>4/16/2022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ulpelis">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lt-LT"/>
              <a:t>Spustelėję redaguokite stilių</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3" name="Date Placeholder 2"/>
          <p:cNvSpPr>
            <a:spLocks noGrp="1"/>
          </p:cNvSpPr>
          <p:nvPr>
            <p:ph type="dt" sz="half" idx="10"/>
          </p:nvPr>
        </p:nvSpPr>
        <p:spPr/>
        <p:txBody>
          <a:bodyPr/>
          <a:lstStyle/>
          <a:p>
            <a:fld id="{48A87A34-81AB-432B-8DAE-1953F412C126}" type="datetimeFigureOut">
              <a:rPr lang="en-US" dirty="0"/>
              <a:t>4/16/2022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aveikslėlis skiltyje">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lt-LT"/>
              <a:t>Spustelėję redaguokite stilių</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3" name="Date Placeholder 2"/>
          <p:cNvSpPr>
            <a:spLocks noGrp="1"/>
          </p:cNvSpPr>
          <p:nvPr>
            <p:ph type="dt" sz="half" idx="10"/>
          </p:nvPr>
        </p:nvSpPr>
        <p:spPr/>
        <p:txBody>
          <a:bodyPr/>
          <a:lstStyle/>
          <a:p>
            <a:fld id="{48A87A34-81AB-432B-8DAE-1953F412C126}" type="datetimeFigureOut">
              <a:rPr lang="en-US" dirty="0"/>
              <a:t>4/16/2022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lt-LT"/>
              <a:t>Spustelėję redaguokite stilių</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lt-LT"/>
              <a:t>Spustelėję redaguokite stilių</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lt-LT"/>
              <a:t>Spustelėję redaguokite stilių</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4/16/2022</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lt.wikipedia.org/wiki/Vaivoryk%C5%A1t%C4%97" TargetMode="External"/><Relationship Id="rId2" Type="http://schemas.openxmlformats.org/officeDocument/2006/relationships/hyperlink" Target="https://lt.wikipedia.org/wiki/%C5%A0viesos_dispersija" TargetMode="External"/><Relationship Id="rId1" Type="http://schemas.openxmlformats.org/officeDocument/2006/relationships/slideLayout" Target="../slideLayouts/slideLayout2.xml"/><Relationship Id="rId6" Type="http://schemas.openxmlformats.org/officeDocument/2006/relationships/hyperlink" Target="https://lt.wikipedia.org/wiki/Halas" TargetMode="External"/><Relationship Id="rId5" Type="http://schemas.openxmlformats.org/officeDocument/2006/relationships/hyperlink" Target="https://www.youtube.com/watch?v=Gdk7KCVX6_c" TargetMode="External"/><Relationship Id="rId4" Type="http://schemas.openxmlformats.org/officeDocument/2006/relationships/hyperlink" Target="https://www.vle.lt/straipsnis/vaivorykste-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B7EFD0A-A26C-4979-8939-BB4CC52C1415}"/>
              </a:ext>
            </a:extLst>
          </p:cNvPr>
          <p:cNvSpPr>
            <a:spLocks noGrp="1"/>
          </p:cNvSpPr>
          <p:nvPr>
            <p:ph type="ctrTitle"/>
          </p:nvPr>
        </p:nvSpPr>
        <p:spPr/>
        <p:txBody>
          <a:bodyPr/>
          <a:lstStyle/>
          <a:p>
            <a:r>
              <a:rPr lang="en-US" dirty="0" err="1"/>
              <a:t>Vaivorykštė</a:t>
            </a:r>
            <a:endParaRPr lang="lt-LT" dirty="0"/>
          </a:p>
        </p:txBody>
      </p:sp>
      <p:sp>
        <p:nvSpPr>
          <p:cNvPr id="3" name="Antrinis pavadinimas 2">
            <a:extLst>
              <a:ext uri="{FF2B5EF4-FFF2-40B4-BE49-F238E27FC236}">
                <a16:creationId xmlns:a16="http://schemas.microsoft.com/office/drawing/2014/main" id="{9E416211-A415-4EE3-AF32-6EA663B94DE1}"/>
              </a:ext>
            </a:extLst>
          </p:cNvPr>
          <p:cNvSpPr>
            <a:spLocks noGrp="1"/>
          </p:cNvSpPr>
          <p:nvPr>
            <p:ph type="subTitle" idx="1"/>
          </p:nvPr>
        </p:nvSpPr>
        <p:spPr/>
        <p:txBody>
          <a:bodyPr>
            <a:normAutofit fontScale="92500" lnSpcReduction="10000"/>
          </a:bodyPr>
          <a:lstStyle/>
          <a:p>
            <a:r>
              <a:rPr lang="en-US" dirty="0"/>
              <a:t>Lukas Šliužas</a:t>
            </a:r>
          </a:p>
          <a:p>
            <a:r>
              <a:rPr lang="en-US" dirty="0" err="1"/>
              <a:t>Kauno</a:t>
            </a:r>
            <a:r>
              <a:rPr lang="en-US" dirty="0"/>
              <a:t> „</a:t>
            </a:r>
            <a:r>
              <a:rPr lang="en-US" dirty="0" err="1"/>
              <a:t>Vyturio</a:t>
            </a:r>
            <a:r>
              <a:rPr lang="en-US" dirty="0"/>
              <a:t>“ </a:t>
            </a:r>
            <a:r>
              <a:rPr lang="en-US" dirty="0" err="1"/>
              <a:t>gimnazija</a:t>
            </a:r>
            <a:endParaRPr lang="en-US" dirty="0"/>
          </a:p>
          <a:p>
            <a:r>
              <a:rPr lang="en-US" dirty="0"/>
              <a:t>2022-03-30</a:t>
            </a:r>
            <a:endParaRPr lang="lt-LT" dirty="0"/>
          </a:p>
        </p:txBody>
      </p:sp>
      <p:pic>
        <p:nvPicPr>
          <p:cNvPr id="4" name="Picture 2" descr="Worksheets, English, Grammar, Daily Life, Rainbow of Education, Explan">
            <a:extLst>
              <a:ext uri="{FF2B5EF4-FFF2-40B4-BE49-F238E27FC236}">
                <a16:creationId xmlns:a16="http://schemas.microsoft.com/office/drawing/2014/main" id="{44039731-6B8F-4883-ABD6-80520B678B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481676">
            <a:off x="-369994" y="3632538"/>
            <a:ext cx="565785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Worksheets, English, Grammar, Daily Life, Rainbow of Education, Explan">
            <a:extLst>
              <a:ext uri="{FF2B5EF4-FFF2-40B4-BE49-F238E27FC236}">
                <a16:creationId xmlns:a16="http://schemas.microsoft.com/office/drawing/2014/main" id="{3A1EA128-A0A3-4A36-AB45-91963B8F7D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561674">
            <a:off x="7401255" y="3971925"/>
            <a:ext cx="565785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310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56FCB70-7626-4842-B489-08C1430DC70C}"/>
              </a:ext>
            </a:extLst>
          </p:cNvPr>
          <p:cNvSpPr>
            <a:spLocks noGrp="1"/>
          </p:cNvSpPr>
          <p:nvPr>
            <p:ph type="title"/>
          </p:nvPr>
        </p:nvSpPr>
        <p:spPr/>
        <p:txBody>
          <a:bodyPr/>
          <a:lstStyle/>
          <a:p>
            <a:r>
              <a:rPr lang="en-US" dirty="0" err="1"/>
              <a:t>Sąvoka</a:t>
            </a:r>
            <a:endParaRPr lang="lt-LT" dirty="0"/>
          </a:p>
        </p:txBody>
      </p:sp>
      <p:sp>
        <p:nvSpPr>
          <p:cNvPr id="3" name="Turinio vietos rezervavimo ženklas 2">
            <a:extLst>
              <a:ext uri="{FF2B5EF4-FFF2-40B4-BE49-F238E27FC236}">
                <a16:creationId xmlns:a16="http://schemas.microsoft.com/office/drawing/2014/main" id="{A696473F-9A50-4066-A8FA-45FD03C1FE45}"/>
              </a:ext>
            </a:extLst>
          </p:cNvPr>
          <p:cNvSpPr>
            <a:spLocks noGrp="1"/>
          </p:cNvSpPr>
          <p:nvPr>
            <p:ph sz="quarter" idx="13"/>
          </p:nvPr>
        </p:nvSpPr>
        <p:spPr/>
        <p:txBody>
          <a:bodyPr/>
          <a:lstStyle/>
          <a:p>
            <a:pPr marL="0" indent="0">
              <a:buNone/>
            </a:pPr>
            <a:r>
              <a:rPr lang="lt-LT" b="1" i="0" dirty="0">
                <a:solidFill>
                  <a:srgbClr val="202122"/>
                </a:solidFill>
                <a:effectLst/>
                <a:latin typeface="Arial" panose="020B0604020202020204" pitchFamily="34" charset="0"/>
              </a:rPr>
              <a:t>Vaivorykštė</a:t>
            </a:r>
            <a:r>
              <a:rPr lang="lt-LT" b="0" i="0" dirty="0">
                <a:solidFill>
                  <a:srgbClr val="202122"/>
                </a:solidFill>
                <a:effectLst/>
                <a:latin typeface="Arial" panose="020B0604020202020204" pitchFamily="34" charset="0"/>
              </a:rPr>
              <a:t> – </a:t>
            </a:r>
            <a:r>
              <a:rPr lang="lt-LT" dirty="0">
                <a:solidFill>
                  <a:schemeClr val="tx1">
                    <a:lumMod val="95000"/>
                    <a:lumOff val="5000"/>
                  </a:schemeClr>
                </a:solidFill>
                <a:latin typeface="Arial" panose="020B0604020202020204" pitchFamily="34" charset="0"/>
              </a:rPr>
              <a:t>optinis</a:t>
            </a:r>
            <a:r>
              <a:rPr lang="lt-LT" b="0" i="0" dirty="0">
                <a:solidFill>
                  <a:schemeClr val="tx1">
                    <a:lumMod val="95000"/>
                    <a:lumOff val="5000"/>
                  </a:schemeClr>
                </a:solidFill>
                <a:effectLst/>
                <a:latin typeface="Arial" panose="020B0604020202020204" pitchFamily="34" charset="0"/>
              </a:rPr>
              <a:t> ir </a:t>
            </a:r>
            <a:r>
              <a:rPr lang="lt-LT" dirty="0">
                <a:solidFill>
                  <a:schemeClr val="tx1">
                    <a:lumMod val="95000"/>
                    <a:lumOff val="5000"/>
                  </a:schemeClr>
                </a:solidFill>
                <a:latin typeface="Arial" panose="020B0604020202020204" pitchFamily="34" charset="0"/>
              </a:rPr>
              <a:t>meteorologinis</a:t>
            </a:r>
            <a:r>
              <a:rPr lang="lt-LT" b="0" i="0" dirty="0">
                <a:solidFill>
                  <a:schemeClr val="tx1">
                    <a:lumMod val="95000"/>
                    <a:lumOff val="5000"/>
                  </a:schemeClr>
                </a:solidFill>
                <a:effectLst/>
                <a:latin typeface="Arial" panose="020B0604020202020204" pitchFamily="34" charset="0"/>
              </a:rPr>
              <a:t> reiškinys,</a:t>
            </a:r>
            <a:r>
              <a:rPr lang="en-US" b="0" i="0" dirty="0">
                <a:solidFill>
                  <a:schemeClr val="tx1">
                    <a:lumMod val="95000"/>
                    <a:lumOff val="5000"/>
                  </a:schemeClr>
                </a:solidFill>
                <a:effectLst/>
                <a:latin typeface="Arial" panose="020B0604020202020204" pitchFamily="34" charset="0"/>
              </a:rPr>
              <a:t> </a:t>
            </a:r>
            <a:r>
              <a:rPr lang="lt-LT" b="0" i="0" dirty="0">
                <a:solidFill>
                  <a:schemeClr val="tx1">
                    <a:lumMod val="95000"/>
                    <a:lumOff val="5000"/>
                  </a:schemeClr>
                </a:solidFill>
                <a:effectLst/>
                <a:latin typeface="Arial" panose="020B0604020202020204" pitchFamily="34" charset="0"/>
              </a:rPr>
              <a:t>kuomet </a:t>
            </a:r>
            <a:r>
              <a:rPr lang="lt-LT" dirty="0">
                <a:solidFill>
                  <a:schemeClr val="tx1">
                    <a:lumMod val="95000"/>
                    <a:lumOff val="5000"/>
                  </a:schemeClr>
                </a:solidFill>
                <a:latin typeface="Arial" panose="020B0604020202020204" pitchFamily="34" charset="0"/>
              </a:rPr>
              <a:t>Saulei</a:t>
            </a:r>
            <a:r>
              <a:rPr lang="lt-LT" b="0" i="0" dirty="0">
                <a:solidFill>
                  <a:schemeClr val="tx1">
                    <a:lumMod val="95000"/>
                    <a:lumOff val="5000"/>
                  </a:schemeClr>
                </a:solidFill>
                <a:effectLst/>
                <a:latin typeface="Arial" panose="020B0604020202020204" pitchFamily="34" charset="0"/>
              </a:rPr>
              <a:t> apšvietus </a:t>
            </a:r>
            <a:r>
              <a:rPr lang="lt-LT" dirty="0">
                <a:solidFill>
                  <a:schemeClr val="tx1">
                    <a:lumMod val="95000"/>
                    <a:lumOff val="5000"/>
                  </a:schemeClr>
                </a:solidFill>
                <a:latin typeface="Arial" panose="020B0604020202020204" pitchFamily="34" charset="0"/>
              </a:rPr>
              <a:t>atmosferoje</a:t>
            </a:r>
            <a:r>
              <a:rPr lang="lt-LT" b="0" i="0" dirty="0">
                <a:solidFill>
                  <a:schemeClr val="tx1">
                    <a:lumMod val="95000"/>
                    <a:lumOff val="5000"/>
                  </a:schemeClr>
                </a:solidFill>
                <a:effectLst/>
                <a:latin typeface="Arial" panose="020B0604020202020204" pitchFamily="34" charset="0"/>
              </a:rPr>
              <a:t> esančius </a:t>
            </a:r>
            <a:r>
              <a:rPr lang="lt-LT" dirty="0">
                <a:solidFill>
                  <a:schemeClr val="tx1">
                    <a:lumMod val="95000"/>
                    <a:lumOff val="5000"/>
                  </a:schemeClr>
                </a:solidFill>
                <a:latin typeface="Arial" panose="020B0604020202020204" pitchFamily="34" charset="0"/>
              </a:rPr>
              <a:t>vandens</a:t>
            </a:r>
            <a:r>
              <a:rPr lang="lt-LT" b="0" i="0" dirty="0">
                <a:solidFill>
                  <a:schemeClr val="tx1">
                    <a:lumMod val="95000"/>
                    <a:lumOff val="5000"/>
                  </a:schemeClr>
                </a:solidFill>
                <a:effectLst/>
                <a:latin typeface="Arial" panose="020B0604020202020204" pitchFamily="34" charset="0"/>
              </a:rPr>
              <a:t> lašelius, danguje atsiranda ištisinė </a:t>
            </a:r>
            <a:r>
              <a:rPr lang="lt-LT" dirty="0">
                <a:solidFill>
                  <a:schemeClr val="tx1">
                    <a:lumMod val="95000"/>
                    <a:lumOff val="5000"/>
                  </a:schemeClr>
                </a:solidFill>
                <a:latin typeface="Arial" panose="020B0604020202020204" pitchFamily="34" charset="0"/>
              </a:rPr>
              <a:t>spalvų</a:t>
            </a:r>
            <a:r>
              <a:rPr lang="lt-LT" b="0" i="0" dirty="0">
                <a:solidFill>
                  <a:schemeClr val="tx1">
                    <a:lumMod val="95000"/>
                    <a:lumOff val="5000"/>
                  </a:schemeClr>
                </a:solidFill>
                <a:effectLst/>
                <a:latin typeface="Arial" panose="020B0604020202020204" pitchFamily="34" charset="0"/>
              </a:rPr>
              <a:t> </a:t>
            </a:r>
            <a:r>
              <a:rPr lang="lt-LT" dirty="0">
                <a:solidFill>
                  <a:schemeClr val="tx1">
                    <a:lumMod val="95000"/>
                    <a:lumOff val="5000"/>
                  </a:schemeClr>
                </a:solidFill>
                <a:latin typeface="Arial" panose="020B0604020202020204" pitchFamily="34" charset="0"/>
              </a:rPr>
              <a:t>spektro</a:t>
            </a:r>
            <a:r>
              <a:rPr lang="lt-LT" b="0" i="0" dirty="0">
                <a:solidFill>
                  <a:schemeClr val="tx1">
                    <a:lumMod val="95000"/>
                    <a:lumOff val="5000"/>
                  </a:schemeClr>
                </a:solidFill>
                <a:effectLst/>
                <a:latin typeface="Arial" panose="020B0604020202020204" pitchFamily="34" charset="0"/>
              </a:rPr>
              <a:t> juosta</a:t>
            </a:r>
            <a:r>
              <a:rPr lang="lt-LT" b="0" i="0" dirty="0">
                <a:solidFill>
                  <a:srgbClr val="202122"/>
                </a:solidFill>
                <a:effectLst/>
                <a:latin typeface="Arial" panose="020B0604020202020204" pitchFamily="34" charset="0"/>
              </a:rPr>
              <a:t>. </a:t>
            </a:r>
            <a:endParaRPr lang="en-US" b="0" i="0" dirty="0">
              <a:solidFill>
                <a:srgbClr val="202122"/>
              </a:solidFill>
              <a:effectLst/>
              <a:latin typeface="Arial" panose="020B0604020202020204" pitchFamily="34" charset="0"/>
            </a:endParaRPr>
          </a:p>
          <a:p>
            <a:pPr marL="0" indent="0">
              <a:buNone/>
            </a:pPr>
            <a:r>
              <a:rPr lang="lt-LT" b="0" i="0" dirty="0">
                <a:solidFill>
                  <a:srgbClr val="202122"/>
                </a:solidFill>
                <a:effectLst/>
                <a:latin typeface="Arial" panose="020B0604020202020204" pitchFamily="34" charset="0"/>
              </a:rPr>
              <a:t>Vaivorykštės forma – spalvotas lankas su raudona spalva išorinėje lanko pusėje ir violetine vidinėje lanko dalyje.</a:t>
            </a:r>
            <a:endParaRPr lang="lt-LT" dirty="0"/>
          </a:p>
        </p:txBody>
      </p:sp>
    </p:spTree>
    <p:extLst>
      <p:ext uri="{BB962C8B-B14F-4D97-AF65-F5344CB8AC3E}">
        <p14:creationId xmlns:p14="http://schemas.microsoft.com/office/powerpoint/2010/main" val="2013086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796413A-4028-4F63-9479-CA7A00D5BEE7}"/>
              </a:ext>
            </a:extLst>
          </p:cNvPr>
          <p:cNvSpPr>
            <a:spLocks noGrp="1"/>
          </p:cNvSpPr>
          <p:nvPr>
            <p:ph type="title"/>
          </p:nvPr>
        </p:nvSpPr>
        <p:spPr/>
        <p:txBody>
          <a:bodyPr/>
          <a:lstStyle/>
          <a:p>
            <a:r>
              <a:rPr lang="lt-LT" dirty="0"/>
              <a:t>procesas</a:t>
            </a:r>
          </a:p>
        </p:txBody>
      </p:sp>
      <p:sp>
        <p:nvSpPr>
          <p:cNvPr id="3" name="Turinio vietos rezervavimo ženklas 2">
            <a:extLst>
              <a:ext uri="{FF2B5EF4-FFF2-40B4-BE49-F238E27FC236}">
                <a16:creationId xmlns:a16="http://schemas.microsoft.com/office/drawing/2014/main" id="{AD5A9F90-FCB0-480C-92BF-06220A1FAA19}"/>
              </a:ext>
            </a:extLst>
          </p:cNvPr>
          <p:cNvSpPr>
            <a:spLocks noGrp="1"/>
          </p:cNvSpPr>
          <p:nvPr>
            <p:ph sz="quarter" idx="13"/>
          </p:nvPr>
        </p:nvSpPr>
        <p:spPr/>
        <p:txBody>
          <a:bodyPr>
            <a:normAutofit/>
          </a:bodyPr>
          <a:lstStyle/>
          <a:p>
            <a:pPr marL="0" indent="0">
              <a:buNone/>
            </a:pPr>
            <a:r>
              <a:rPr lang="lt-LT" b="0" i="0" dirty="0">
                <a:solidFill>
                  <a:schemeClr val="tx1">
                    <a:lumMod val="95000"/>
                    <a:lumOff val="5000"/>
                  </a:schemeClr>
                </a:solidFill>
                <a:effectLst/>
                <a:latin typeface="Arial" panose="020B0604020202020204" pitchFamily="34" charset="0"/>
              </a:rPr>
              <a:t>Vaivorykštė atsiranda dėl Saulės </a:t>
            </a:r>
            <a:r>
              <a:rPr lang="lt-LT" dirty="0">
                <a:solidFill>
                  <a:schemeClr val="tx1">
                    <a:lumMod val="95000"/>
                    <a:lumOff val="5000"/>
                  </a:schemeClr>
                </a:solidFill>
                <a:latin typeface="Arial" panose="020B0604020202020204" pitchFamily="34" charset="0"/>
              </a:rPr>
              <a:t>šviesos dispersijos</a:t>
            </a:r>
            <a:r>
              <a:rPr lang="lt-LT" b="0" i="0" dirty="0">
                <a:solidFill>
                  <a:schemeClr val="tx1">
                    <a:lumMod val="95000"/>
                    <a:lumOff val="5000"/>
                  </a:schemeClr>
                </a:solidFill>
                <a:effectLst/>
                <a:latin typeface="Arial" panose="020B0604020202020204" pitchFamily="34" charset="0"/>
              </a:rPr>
              <a:t>, kai spinduliai lūžta pereidami per lašus (nes lašo paviršius išgaubtas), kurie yra</a:t>
            </a:r>
            <a:r>
              <a:rPr lang="en-US" b="0" i="0" dirty="0">
                <a:solidFill>
                  <a:schemeClr val="tx1">
                    <a:lumMod val="95000"/>
                    <a:lumOff val="5000"/>
                  </a:schemeClr>
                </a:solidFill>
                <a:effectLst/>
                <a:latin typeface="Arial" panose="020B0604020202020204" pitchFamily="34" charset="0"/>
              </a:rPr>
              <a:t> </a:t>
            </a:r>
            <a:r>
              <a:rPr lang="en-US" b="0" i="0" dirty="0" err="1">
                <a:solidFill>
                  <a:schemeClr val="tx1">
                    <a:lumMod val="95000"/>
                    <a:lumOff val="5000"/>
                  </a:schemeClr>
                </a:solidFill>
                <a:effectLst/>
                <a:latin typeface="Arial" panose="020B0604020202020204" pitchFamily="34" charset="0"/>
              </a:rPr>
              <a:t>Beveik</a:t>
            </a:r>
            <a:r>
              <a:rPr lang="en-US" b="0" i="0" dirty="0">
                <a:solidFill>
                  <a:schemeClr val="tx1">
                    <a:lumMod val="95000"/>
                    <a:lumOff val="5000"/>
                  </a:schemeClr>
                </a:solidFill>
                <a:effectLst/>
                <a:latin typeface="Arial" panose="020B0604020202020204" pitchFamily="34" charset="0"/>
              </a:rPr>
              <a:t> </a:t>
            </a:r>
            <a:r>
              <a:rPr lang="en-US" b="0" i="0" dirty="0" err="1">
                <a:solidFill>
                  <a:schemeClr val="tx1">
                    <a:lumMod val="95000"/>
                    <a:lumOff val="5000"/>
                  </a:schemeClr>
                </a:solidFill>
                <a:effectLst/>
                <a:latin typeface="Arial" panose="020B0604020202020204" pitchFamily="34" charset="0"/>
              </a:rPr>
              <a:t>sferos</a:t>
            </a:r>
            <a:r>
              <a:rPr lang="en-US" b="0" i="0" dirty="0">
                <a:solidFill>
                  <a:schemeClr val="tx1">
                    <a:lumMod val="95000"/>
                    <a:lumOff val="5000"/>
                  </a:schemeClr>
                </a:solidFill>
                <a:effectLst/>
                <a:latin typeface="Arial" panose="020B0604020202020204" pitchFamily="34" charset="0"/>
              </a:rPr>
              <a:t> </a:t>
            </a:r>
            <a:r>
              <a:rPr lang="en-US" b="0" i="0" dirty="0" err="1">
                <a:solidFill>
                  <a:schemeClr val="tx1">
                    <a:lumMod val="95000"/>
                    <a:lumOff val="5000"/>
                  </a:schemeClr>
                </a:solidFill>
                <a:effectLst/>
                <a:latin typeface="Arial" panose="020B0604020202020204" pitchFamily="34" charset="0"/>
              </a:rPr>
              <a:t>formos</a:t>
            </a:r>
            <a:r>
              <a:rPr lang="en-US" dirty="0">
                <a:solidFill>
                  <a:schemeClr val="tx1">
                    <a:lumMod val="95000"/>
                    <a:lumOff val="5000"/>
                  </a:schemeClr>
                </a:solidFill>
                <a:latin typeface="Arial" panose="020B0604020202020204" pitchFamily="34" charset="0"/>
              </a:rPr>
              <a:t>. </a:t>
            </a:r>
            <a:r>
              <a:rPr lang="en-US" dirty="0" err="1">
                <a:solidFill>
                  <a:schemeClr val="tx1">
                    <a:lumMod val="95000"/>
                    <a:lumOff val="5000"/>
                  </a:schemeClr>
                </a:solidFill>
                <a:latin typeface="Arial" panose="020B0604020202020204" pitchFamily="34" charset="0"/>
              </a:rPr>
              <a:t>Šviesa</a:t>
            </a:r>
            <a:r>
              <a:rPr lang="lt-LT" b="0" i="0" dirty="0">
                <a:solidFill>
                  <a:schemeClr val="tx1">
                    <a:lumMod val="95000"/>
                    <a:lumOff val="5000"/>
                  </a:schemeClr>
                </a:solidFill>
                <a:effectLst/>
                <a:latin typeface="Arial" panose="020B0604020202020204" pitchFamily="34" charset="0"/>
              </a:rPr>
              <a:t> pirmiausiai lūžta, jai skverbiantis pro lašo paviršių, tada atspindima antrojo lašo paviršiaus, ir dar kartą lūžta išeidama iš lašo. Tokiu būdu įeinanti šviesa atspindima įvairiais kampais, kurių dydis priklauso nuo lašo </a:t>
            </a:r>
            <a:r>
              <a:rPr lang="lt-LT" dirty="0">
                <a:solidFill>
                  <a:schemeClr val="tx1">
                    <a:lumMod val="95000"/>
                    <a:lumOff val="5000"/>
                  </a:schemeClr>
                </a:solidFill>
                <a:latin typeface="Arial" panose="020B0604020202020204" pitchFamily="34" charset="0"/>
              </a:rPr>
              <a:t>lūžio rodiklio</a:t>
            </a:r>
            <a:r>
              <a:rPr lang="lt-LT" b="0" i="0" dirty="0">
                <a:solidFill>
                  <a:schemeClr val="tx1">
                    <a:lumMod val="95000"/>
                    <a:lumOff val="5000"/>
                  </a:schemeClr>
                </a:solidFill>
                <a:effectLst/>
                <a:latin typeface="Arial" panose="020B0604020202020204" pitchFamily="34" charset="0"/>
              </a:rPr>
              <a:t>.</a:t>
            </a:r>
            <a:endParaRPr lang="en-US" b="0" i="0" dirty="0">
              <a:solidFill>
                <a:schemeClr val="tx1">
                  <a:lumMod val="95000"/>
                  <a:lumOff val="5000"/>
                </a:schemeClr>
              </a:solidFill>
              <a:effectLst/>
              <a:latin typeface="Arial" panose="020B0604020202020204" pitchFamily="34" charset="0"/>
            </a:endParaRPr>
          </a:p>
          <a:p>
            <a:endParaRPr lang="en-US" sz="1400" dirty="0">
              <a:solidFill>
                <a:srgbClr val="202122"/>
              </a:solidFill>
              <a:latin typeface="Arial" panose="020B0604020202020204" pitchFamily="34" charset="0"/>
            </a:endParaRPr>
          </a:p>
          <a:p>
            <a:pPr marL="0" indent="0">
              <a:buNone/>
            </a:pPr>
            <a:endParaRPr lang="en-US" sz="1400" dirty="0">
              <a:solidFill>
                <a:srgbClr val="202122"/>
              </a:solidFill>
              <a:latin typeface="Arial" panose="020B0604020202020204" pitchFamily="34" charset="0"/>
            </a:endParaRPr>
          </a:p>
        </p:txBody>
      </p:sp>
    </p:spTree>
    <p:extLst>
      <p:ext uri="{BB962C8B-B14F-4D97-AF65-F5344CB8AC3E}">
        <p14:creationId xmlns:p14="http://schemas.microsoft.com/office/powerpoint/2010/main" val="4195697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FBC03EB-862D-4D76-86C8-D46EA6870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2">
            <a:extLst>
              <a:ext uri="{FF2B5EF4-FFF2-40B4-BE49-F238E27FC236}">
                <a16:creationId xmlns:a16="http://schemas.microsoft.com/office/drawing/2014/main" id="{BF5AF27D-8968-4026-A0D7-F3C1095D8C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DDCBC9FB-FB9C-4017-8293-4493879F3CC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3464" y="1914184"/>
            <a:ext cx="3995592" cy="3004685"/>
          </a:xfrm>
          <a:prstGeom prst="roundRect">
            <a:avLst>
              <a:gd name="adj" fmla="val 530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a:extLst>
            <a:ext uri="{909E8E84-426E-40DD-AFC4-6F175D3DCCD1}">
              <a14:hiddenFill xmlns:a14="http://schemas.microsoft.com/office/drawing/2010/main">
                <a:solidFill>
                  <a:srgbClr val="FFFFFF"/>
                </a:solidFill>
              </a14:hiddenFill>
            </a:ext>
          </a:extLst>
        </p:spPr>
      </p:pic>
      <p:pic>
        <p:nvPicPr>
          <p:cNvPr id="75" name="Picture 74">
            <a:extLst>
              <a:ext uri="{FF2B5EF4-FFF2-40B4-BE49-F238E27FC236}">
                <a16:creationId xmlns:a16="http://schemas.microsoft.com/office/drawing/2014/main" id="{71C00582-EE13-4000-838D-ABBF1D2B483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urinio vietos rezervavimo ženklas 2">
            <a:extLst>
              <a:ext uri="{FF2B5EF4-FFF2-40B4-BE49-F238E27FC236}">
                <a16:creationId xmlns:a16="http://schemas.microsoft.com/office/drawing/2014/main" id="{FB569D61-1C19-4B44-A03B-7020803D4F8A}"/>
              </a:ext>
            </a:extLst>
          </p:cNvPr>
          <p:cNvSpPr>
            <a:spLocks noGrp="1"/>
          </p:cNvSpPr>
          <p:nvPr>
            <p:ph sz="quarter" idx="13"/>
          </p:nvPr>
        </p:nvSpPr>
        <p:spPr>
          <a:xfrm>
            <a:off x="5282521" y="1914184"/>
            <a:ext cx="5855415" cy="3847444"/>
          </a:xfrm>
        </p:spPr>
        <p:txBody>
          <a:bodyPr>
            <a:normAutofit/>
          </a:bodyPr>
          <a:lstStyle/>
          <a:p>
            <a:pPr marL="0" indent="0">
              <a:buNone/>
            </a:pPr>
            <a:r>
              <a:rPr lang="lt-LT" b="1" i="0" dirty="0">
                <a:effectLst/>
                <a:latin typeface="Arial" panose="020B0604020202020204" pitchFamily="34" charset="0"/>
              </a:rPr>
              <a:t>Šviesos dispersija</a:t>
            </a:r>
            <a:r>
              <a:rPr lang="lt-LT" b="0" i="0" dirty="0">
                <a:effectLst/>
                <a:latin typeface="Arial" panose="020B0604020202020204" pitchFamily="34" charset="0"/>
              </a:rPr>
              <a:t> vadinama</a:t>
            </a:r>
            <a:r>
              <a:rPr lang="en-US" b="0" i="0" dirty="0">
                <a:effectLst/>
                <a:latin typeface="Arial" panose="020B0604020202020204" pitchFamily="34" charset="0"/>
              </a:rPr>
              <a:t> </a:t>
            </a:r>
            <a:r>
              <a:rPr lang="en-US" b="0" i="0" dirty="0" err="1">
                <a:effectLst/>
                <a:latin typeface="Arial" panose="020B0604020202020204" pitchFamily="34" charset="0"/>
              </a:rPr>
              <a:t>Šviesą</a:t>
            </a:r>
            <a:r>
              <a:rPr lang="lt-LT" b="0" i="0" dirty="0">
                <a:effectLst/>
                <a:latin typeface="Arial" panose="020B0604020202020204" pitchFamily="34" charset="0"/>
              </a:rPr>
              <a:t> apibūdinančio dydžio priklausomybė nuo šviesos</a:t>
            </a:r>
            <a:r>
              <a:rPr lang="en-US" b="0" i="0" dirty="0">
                <a:effectLst/>
                <a:latin typeface="Arial" panose="020B0604020202020204" pitchFamily="34" charset="0"/>
              </a:rPr>
              <a:t> </a:t>
            </a:r>
            <a:r>
              <a:rPr lang="en-US" b="0" i="0" dirty="0" err="1">
                <a:effectLst/>
                <a:latin typeface="Arial" panose="020B0604020202020204" pitchFamily="34" charset="0"/>
              </a:rPr>
              <a:t>Dažnio</a:t>
            </a:r>
            <a:r>
              <a:rPr lang="lt-LT" b="0" i="0" dirty="0">
                <a:effectLst/>
                <a:latin typeface="Arial" panose="020B0604020202020204" pitchFamily="34" charset="0"/>
              </a:rPr>
              <a:t>. Labiausiai žinomas dispersijos pavyzdys yra</a:t>
            </a:r>
            <a:r>
              <a:rPr lang="en-US" b="0" i="0" dirty="0">
                <a:effectLst/>
                <a:latin typeface="Arial" panose="020B0604020202020204" pitchFamily="34" charset="0"/>
              </a:rPr>
              <a:t> </a:t>
            </a:r>
            <a:r>
              <a:rPr lang="en-US" b="0" i="0" dirty="0" err="1">
                <a:effectLst/>
                <a:latin typeface="Arial" panose="020B0604020202020204" pitchFamily="34" charset="0"/>
              </a:rPr>
              <a:t>Vaivorykštė</a:t>
            </a:r>
            <a:r>
              <a:rPr lang="lt-LT" b="0" i="0" dirty="0">
                <a:effectLst/>
                <a:latin typeface="Arial" panose="020B0604020202020204" pitchFamily="34" charset="0"/>
              </a:rPr>
              <a:t>.</a:t>
            </a:r>
            <a:r>
              <a:rPr lang="en-US" b="0" i="0" dirty="0">
                <a:effectLst/>
                <a:latin typeface="Arial" panose="020B0604020202020204" pitchFamily="34" charset="0"/>
              </a:rPr>
              <a:t> </a:t>
            </a:r>
            <a:r>
              <a:rPr lang="lt-LT" b="0" i="0" dirty="0">
                <a:solidFill>
                  <a:srgbClr val="202122"/>
                </a:solidFill>
                <a:effectLst/>
                <a:latin typeface="Arial" panose="020B0604020202020204" pitchFamily="34" charset="0"/>
              </a:rPr>
              <a:t>Vaivorykštė susidaro dėl vandens lašų, esančių ore, </a:t>
            </a:r>
            <a:r>
              <a:rPr lang="lt-LT" i="0" dirty="0">
                <a:solidFill>
                  <a:srgbClr val="202122"/>
                </a:solidFill>
                <a:effectLst/>
                <a:latin typeface="Arial" panose="020B0604020202020204" pitchFamily="34" charset="0"/>
              </a:rPr>
              <a:t>medžiaginės dispersijos </a:t>
            </a:r>
            <a:r>
              <a:rPr lang="lt-LT" b="0" i="0" dirty="0">
                <a:solidFill>
                  <a:srgbClr val="202122"/>
                </a:solidFill>
                <a:effectLst/>
                <a:latin typeface="Arial" panose="020B0604020202020204" pitchFamily="34" charset="0"/>
              </a:rPr>
              <a:t>– vandens lūžio rodiklio priklausomybės nuo šviesos</a:t>
            </a:r>
            <a:r>
              <a:rPr lang="en-US" b="0" i="0" dirty="0">
                <a:solidFill>
                  <a:srgbClr val="202122"/>
                </a:solidFill>
                <a:effectLst/>
                <a:latin typeface="Arial" panose="020B0604020202020204" pitchFamily="34" charset="0"/>
              </a:rPr>
              <a:t> </a:t>
            </a:r>
            <a:r>
              <a:rPr lang="en-US" b="0" i="0" dirty="0" err="1">
                <a:solidFill>
                  <a:srgbClr val="202122"/>
                </a:solidFill>
                <a:effectLst/>
                <a:latin typeface="Arial" panose="020B0604020202020204" pitchFamily="34" charset="0"/>
              </a:rPr>
              <a:t>Bangos</a:t>
            </a:r>
            <a:r>
              <a:rPr lang="en-US" b="0" i="0" dirty="0">
                <a:solidFill>
                  <a:srgbClr val="202122"/>
                </a:solidFill>
                <a:effectLst/>
                <a:latin typeface="Arial" panose="020B0604020202020204" pitchFamily="34" charset="0"/>
              </a:rPr>
              <a:t> </a:t>
            </a:r>
            <a:r>
              <a:rPr lang="en-US" b="0" i="0" dirty="0" err="1">
                <a:solidFill>
                  <a:srgbClr val="202122"/>
                </a:solidFill>
                <a:effectLst/>
                <a:latin typeface="Arial" panose="020B0604020202020204" pitchFamily="34" charset="0"/>
              </a:rPr>
              <a:t>ilgio</a:t>
            </a:r>
            <a:r>
              <a:rPr lang="en-US" b="0" i="0" dirty="0">
                <a:solidFill>
                  <a:srgbClr val="202122"/>
                </a:solidFill>
                <a:effectLst/>
                <a:latin typeface="Arial" panose="020B0604020202020204" pitchFamily="34" charset="0"/>
              </a:rPr>
              <a:t>.</a:t>
            </a:r>
            <a:endParaRPr lang="lt-LT" dirty="0"/>
          </a:p>
        </p:txBody>
      </p:sp>
      <p:sp>
        <p:nvSpPr>
          <p:cNvPr id="2" name="Pavadinimas 1">
            <a:extLst>
              <a:ext uri="{FF2B5EF4-FFF2-40B4-BE49-F238E27FC236}">
                <a16:creationId xmlns:a16="http://schemas.microsoft.com/office/drawing/2014/main" id="{17123C24-8D7A-4368-9307-174EAD7F20AA}"/>
              </a:ext>
            </a:extLst>
          </p:cNvPr>
          <p:cNvSpPr>
            <a:spLocks noGrp="1"/>
          </p:cNvSpPr>
          <p:nvPr>
            <p:ph type="title"/>
          </p:nvPr>
        </p:nvSpPr>
        <p:spPr>
          <a:xfrm>
            <a:off x="5282520" y="618517"/>
            <a:ext cx="5855416" cy="1596177"/>
          </a:xfrm>
        </p:spPr>
        <p:txBody>
          <a:bodyPr>
            <a:normAutofit/>
          </a:bodyPr>
          <a:lstStyle/>
          <a:p>
            <a:r>
              <a:rPr lang="en-US" dirty="0" err="1"/>
              <a:t>Šviesos</a:t>
            </a:r>
            <a:r>
              <a:rPr lang="en-US" dirty="0"/>
              <a:t> </a:t>
            </a:r>
            <a:r>
              <a:rPr lang="en-US" dirty="0" err="1"/>
              <a:t>Dispersija</a:t>
            </a:r>
            <a:endParaRPr lang="lt-LT" dirty="0"/>
          </a:p>
        </p:txBody>
      </p:sp>
    </p:spTree>
    <p:extLst>
      <p:ext uri="{BB962C8B-B14F-4D97-AF65-F5344CB8AC3E}">
        <p14:creationId xmlns:p14="http://schemas.microsoft.com/office/powerpoint/2010/main" val="708845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BAC05A9-1936-4076-9815-3E3825778841}"/>
              </a:ext>
            </a:extLst>
          </p:cNvPr>
          <p:cNvSpPr>
            <a:spLocks noGrp="1"/>
          </p:cNvSpPr>
          <p:nvPr>
            <p:ph type="title"/>
          </p:nvPr>
        </p:nvSpPr>
        <p:spPr/>
        <p:txBody>
          <a:bodyPr/>
          <a:lstStyle/>
          <a:p>
            <a:r>
              <a:rPr lang="en-US" dirty="0" err="1"/>
              <a:t>Spalvos</a:t>
            </a:r>
            <a:endParaRPr lang="lt-LT" dirty="0"/>
          </a:p>
        </p:txBody>
      </p:sp>
      <p:sp>
        <p:nvSpPr>
          <p:cNvPr id="3" name="Turinio vietos rezervavimo ženklas 2">
            <a:extLst>
              <a:ext uri="{FF2B5EF4-FFF2-40B4-BE49-F238E27FC236}">
                <a16:creationId xmlns:a16="http://schemas.microsoft.com/office/drawing/2014/main" id="{0B693B59-443B-44D0-8CFC-EA7AF528EACF}"/>
              </a:ext>
            </a:extLst>
          </p:cNvPr>
          <p:cNvSpPr>
            <a:spLocks noGrp="1"/>
          </p:cNvSpPr>
          <p:nvPr>
            <p:ph sz="quarter" idx="13"/>
          </p:nvPr>
        </p:nvSpPr>
        <p:spPr/>
        <p:txBody>
          <a:bodyPr/>
          <a:lstStyle/>
          <a:p>
            <a:r>
              <a:rPr lang="en-US" dirty="0" err="1"/>
              <a:t>Raudona</a:t>
            </a:r>
            <a:endParaRPr lang="en-US" dirty="0"/>
          </a:p>
          <a:p>
            <a:r>
              <a:rPr lang="en-US" dirty="0" err="1"/>
              <a:t>Orandžinė</a:t>
            </a:r>
            <a:endParaRPr lang="en-US" dirty="0"/>
          </a:p>
          <a:p>
            <a:r>
              <a:rPr lang="en-US" dirty="0" err="1"/>
              <a:t>Geltona</a:t>
            </a:r>
            <a:endParaRPr lang="en-US" dirty="0"/>
          </a:p>
          <a:p>
            <a:r>
              <a:rPr lang="en-US" dirty="0" err="1"/>
              <a:t>Žalia</a:t>
            </a:r>
            <a:endParaRPr lang="en-US" dirty="0"/>
          </a:p>
          <a:p>
            <a:r>
              <a:rPr lang="en-US" dirty="0" err="1"/>
              <a:t>Žydra</a:t>
            </a:r>
            <a:endParaRPr lang="en-US" dirty="0"/>
          </a:p>
          <a:p>
            <a:r>
              <a:rPr lang="en-US" dirty="0" err="1"/>
              <a:t>Mėlyna</a:t>
            </a:r>
            <a:endParaRPr lang="en-US" dirty="0"/>
          </a:p>
          <a:p>
            <a:r>
              <a:rPr lang="en-US" dirty="0" err="1"/>
              <a:t>Violetinė</a:t>
            </a:r>
            <a:endParaRPr lang="lt-LT" dirty="0"/>
          </a:p>
        </p:txBody>
      </p:sp>
      <p:sp>
        <p:nvSpPr>
          <p:cNvPr id="4" name="TextBox 3">
            <a:extLst>
              <a:ext uri="{FF2B5EF4-FFF2-40B4-BE49-F238E27FC236}">
                <a16:creationId xmlns:a16="http://schemas.microsoft.com/office/drawing/2014/main" id="{9758DEF8-B7E5-423D-B04C-5D37D67530D5}"/>
              </a:ext>
            </a:extLst>
          </p:cNvPr>
          <p:cNvSpPr txBox="1"/>
          <p:nvPr/>
        </p:nvSpPr>
        <p:spPr>
          <a:xfrm>
            <a:off x="4394816" y="3013501"/>
            <a:ext cx="6427433" cy="830997"/>
          </a:xfrm>
          <a:prstGeom prst="rect">
            <a:avLst/>
          </a:prstGeom>
          <a:noFill/>
        </p:spPr>
        <p:txBody>
          <a:bodyPr wrap="square" rtlCol="0">
            <a:spAutoFit/>
          </a:bodyPr>
          <a:lstStyle/>
          <a:p>
            <a:r>
              <a:rPr lang="en-US" sz="2400" dirty="0" err="1"/>
              <a:t>Spalvas</a:t>
            </a:r>
            <a:r>
              <a:rPr lang="en-US" sz="2400" dirty="0"/>
              <a:t> </a:t>
            </a:r>
            <a:r>
              <a:rPr lang="en-US" sz="2400" dirty="0" err="1"/>
              <a:t>galima</a:t>
            </a:r>
            <a:r>
              <a:rPr lang="en-US" sz="2400" dirty="0"/>
              <a:t> </a:t>
            </a:r>
            <a:r>
              <a:rPr lang="en-US" sz="2400" dirty="0" err="1"/>
              <a:t>įsiminti</a:t>
            </a:r>
            <a:r>
              <a:rPr lang="en-US" sz="2400" dirty="0"/>
              <a:t> </a:t>
            </a:r>
            <a:r>
              <a:rPr lang="en-US" sz="2400" dirty="0" err="1"/>
              <a:t>pagal</a:t>
            </a:r>
            <a:r>
              <a:rPr lang="en-US" sz="2400" dirty="0"/>
              <a:t> </a:t>
            </a:r>
            <a:r>
              <a:rPr lang="en-US" sz="2400" dirty="0" err="1"/>
              <a:t>šį</a:t>
            </a:r>
            <a:r>
              <a:rPr lang="en-US" sz="2400" dirty="0"/>
              <a:t> </a:t>
            </a:r>
            <a:r>
              <a:rPr lang="en-US" sz="2400" dirty="0" err="1"/>
              <a:t>eilėraštį</a:t>
            </a:r>
            <a:r>
              <a:rPr lang="en-US" sz="2400" dirty="0"/>
              <a:t>:</a:t>
            </a:r>
          </a:p>
          <a:p>
            <a:r>
              <a:rPr lang="en-US" sz="2400" dirty="0" err="1">
                <a:solidFill>
                  <a:srgbClr val="FF0000"/>
                </a:solidFill>
              </a:rPr>
              <a:t>Raudonai</a:t>
            </a:r>
            <a:r>
              <a:rPr lang="en-US" sz="2400" dirty="0">
                <a:solidFill>
                  <a:srgbClr val="FF0000"/>
                </a:solidFill>
              </a:rPr>
              <a:t>,</a:t>
            </a:r>
            <a:r>
              <a:rPr lang="en-US" sz="2400" dirty="0"/>
              <a:t> </a:t>
            </a:r>
            <a:r>
              <a:rPr lang="en-US" sz="2400" dirty="0">
                <a:solidFill>
                  <a:srgbClr val="FFC000"/>
                </a:solidFill>
              </a:rPr>
              <a:t>o</a:t>
            </a:r>
            <a:r>
              <a:rPr lang="en-US" sz="2400" dirty="0"/>
              <a:t> </a:t>
            </a:r>
            <a:r>
              <a:rPr lang="en-US" sz="2400" dirty="0">
                <a:solidFill>
                  <a:srgbClr val="FFFF00"/>
                </a:solidFill>
              </a:rPr>
              <a:t>gal</a:t>
            </a:r>
            <a:r>
              <a:rPr lang="en-US" sz="2400" dirty="0"/>
              <a:t> </a:t>
            </a:r>
            <a:r>
              <a:rPr lang="en-US" sz="2400" dirty="0" err="1">
                <a:solidFill>
                  <a:srgbClr val="00B050"/>
                </a:solidFill>
              </a:rPr>
              <a:t>žaliai</a:t>
            </a:r>
            <a:r>
              <a:rPr lang="en-US" sz="2400" dirty="0"/>
              <a:t> </a:t>
            </a:r>
            <a:r>
              <a:rPr lang="en-US" sz="2400" dirty="0" err="1">
                <a:solidFill>
                  <a:srgbClr val="00B0F0"/>
                </a:solidFill>
              </a:rPr>
              <a:t>žydi</a:t>
            </a:r>
            <a:r>
              <a:rPr lang="en-US" sz="2400" dirty="0"/>
              <a:t> </a:t>
            </a:r>
            <a:r>
              <a:rPr lang="en-US" sz="2400" dirty="0" err="1">
                <a:solidFill>
                  <a:srgbClr val="0070C0"/>
                </a:solidFill>
              </a:rPr>
              <a:t>marių</a:t>
            </a:r>
            <a:r>
              <a:rPr lang="en-US" sz="2400" dirty="0"/>
              <a:t> </a:t>
            </a:r>
            <a:r>
              <a:rPr lang="en-US" sz="2400" dirty="0" err="1">
                <a:solidFill>
                  <a:schemeClr val="accent6">
                    <a:lumMod val="75000"/>
                  </a:schemeClr>
                </a:solidFill>
              </a:rPr>
              <a:t>vandenai</a:t>
            </a:r>
            <a:endParaRPr lang="lt-LT" dirty="0">
              <a:solidFill>
                <a:schemeClr val="accent6">
                  <a:lumMod val="75000"/>
                </a:schemeClr>
              </a:solidFill>
            </a:endParaRPr>
          </a:p>
        </p:txBody>
      </p:sp>
    </p:spTree>
    <p:extLst>
      <p:ext uri="{BB962C8B-B14F-4D97-AF65-F5344CB8AC3E}">
        <p14:creationId xmlns:p14="http://schemas.microsoft.com/office/powerpoint/2010/main" val="3953432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1FBC03EB-862D-4D76-86C8-D46EA6870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2">
            <a:extLst>
              <a:ext uri="{FF2B5EF4-FFF2-40B4-BE49-F238E27FC236}">
                <a16:creationId xmlns:a16="http://schemas.microsoft.com/office/drawing/2014/main" id="{BF5AF27D-8968-4026-A0D7-F3C1095D8C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Our Corona's Appearing | Life, Love &amp; Unity">
            <a:extLst>
              <a:ext uri="{FF2B5EF4-FFF2-40B4-BE49-F238E27FC236}">
                <a16:creationId xmlns:a16="http://schemas.microsoft.com/office/drawing/2014/main" id="{CEACE759-8F0C-42EC-91A1-FD8D281C8BA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3464" y="1418730"/>
            <a:ext cx="3995592" cy="3995592"/>
          </a:xfrm>
          <a:prstGeom prst="roundRect">
            <a:avLst>
              <a:gd name="adj" fmla="val 530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a:extLst>
            <a:ext uri="{909E8E84-426E-40DD-AFC4-6F175D3DCCD1}">
              <a14:hiddenFill xmlns:a14="http://schemas.microsoft.com/office/drawing/2010/main">
                <a:solidFill>
                  <a:srgbClr val="FFFFFF"/>
                </a:solidFill>
              </a14:hiddenFill>
            </a:ext>
          </a:extLst>
        </p:spPr>
      </p:pic>
      <p:pic>
        <p:nvPicPr>
          <p:cNvPr id="75" name="Picture 74">
            <a:extLst>
              <a:ext uri="{FF2B5EF4-FFF2-40B4-BE49-F238E27FC236}">
                <a16:creationId xmlns:a16="http://schemas.microsoft.com/office/drawing/2014/main" id="{71C00582-EE13-4000-838D-ABBF1D2B483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urinio vietos rezervavimo ženklas 2">
            <a:extLst>
              <a:ext uri="{FF2B5EF4-FFF2-40B4-BE49-F238E27FC236}">
                <a16:creationId xmlns:a16="http://schemas.microsoft.com/office/drawing/2014/main" id="{D420E74E-28DB-4235-BA7B-A7087944DACB}"/>
              </a:ext>
            </a:extLst>
          </p:cNvPr>
          <p:cNvSpPr>
            <a:spLocks noGrp="1"/>
          </p:cNvSpPr>
          <p:nvPr>
            <p:ph sz="quarter" idx="13"/>
          </p:nvPr>
        </p:nvSpPr>
        <p:spPr>
          <a:xfrm>
            <a:off x="5282520" y="2367092"/>
            <a:ext cx="5855415" cy="3847444"/>
          </a:xfrm>
        </p:spPr>
        <p:txBody>
          <a:bodyPr>
            <a:normAutofit/>
          </a:bodyPr>
          <a:lstStyle/>
          <a:p>
            <a:pPr marL="0" indent="0">
              <a:buNone/>
            </a:pPr>
            <a:r>
              <a:rPr lang="lt-LT" b="0" i="0" dirty="0">
                <a:effectLst/>
                <a:latin typeface="Arial" panose="020B0604020202020204" pitchFamily="34" charset="0"/>
              </a:rPr>
              <a:t>Labai retais atvejais panašų reiškinį, vadinamą </a:t>
            </a:r>
            <a:r>
              <a:rPr lang="lt-LT" b="1" i="0" dirty="0">
                <a:effectLst/>
                <a:latin typeface="Arial" panose="020B0604020202020204" pitchFamily="34" charset="0"/>
              </a:rPr>
              <a:t>mėnulio vaivorykšte</a:t>
            </a:r>
            <a:r>
              <a:rPr lang="lt-LT" b="0" i="0" dirty="0">
                <a:effectLst/>
                <a:latin typeface="Arial" panose="020B0604020202020204" pitchFamily="34" charset="0"/>
              </a:rPr>
              <a:t>, galima stebėti ir naktį, ryškiai šviečiant mėnuliui, tačiau dėl žmogaus regėjimo savybių (sunkiau išskiriamos spalvos, kai šviesa neryški) ji dažniausiai atrodo balta.</a:t>
            </a:r>
            <a:endParaRPr lang="lt-LT" dirty="0"/>
          </a:p>
        </p:txBody>
      </p:sp>
      <p:sp>
        <p:nvSpPr>
          <p:cNvPr id="2" name="Pavadinimas 1">
            <a:extLst>
              <a:ext uri="{FF2B5EF4-FFF2-40B4-BE49-F238E27FC236}">
                <a16:creationId xmlns:a16="http://schemas.microsoft.com/office/drawing/2014/main" id="{B07B0BD2-9900-4D56-979D-54C50B8E3BE1}"/>
              </a:ext>
            </a:extLst>
          </p:cNvPr>
          <p:cNvSpPr>
            <a:spLocks noGrp="1"/>
          </p:cNvSpPr>
          <p:nvPr>
            <p:ph type="title"/>
          </p:nvPr>
        </p:nvSpPr>
        <p:spPr>
          <a:xfrm>
            <a:off x="5282520" y="618517"/>
            <a:ext cx="5855416" cy="1596177"/>
          </a:xfrm>
        </p:spPr>
        <p:txBody>
          <a:bodyPr>
            <a:normAutofit/>
          </a:bodyPr>
          <a:lstStyle/>
          <a:p>
            <a:r>
              <a:rPr lang="en-US" dirty="0"/>
              <a:t>M</a:t>
            </a:r>
            <a:r>
              <a:rPr lang="lt-LT" dirty="0" err="1"/>
              <a:t>ėnulio</a:t>
            </a:r>
            <a:r>
              <a:rPr lang="lt-LT" dirty="0"/>
              <a:t> vaivorykštė</a:t>
            </a:r>
          </a:p>
        </p:txBody>
      </p:sp>
    </p:spTree>
    <p:extLst>
      <p:ext uri="{BB962C8B-B14F-4D97-AF65-F5344CB8AC3E}">
        <p14:creationId xmlns:p14="http://schemas.microsoft.com/office/powerpoint/2010/main" val="2508902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6A6BAA5-7363-499B-AD32-B588B81C3B50}"/>
              </a:ext>
            </a:extLst>
          </p:cNvPr>
          <p:cNvSpPr>
            <a:spLocks noGrp="1"/>
          </p:cNvSpPr>
          <p:nvPr>
            <p:ph type="title"/>
          </p:nvPr>
        </p:nvSpPr>
        <p:spPr>
          <a:xfrm>
            <a:off x="886155" y="-41392"/>
            <a:ext cx="10364451" cy="1596177"/>
          </a:xfrm>
        </p:spPr>
        <p:txBody>
          <a:bodyPr/>
          <a:lstStyle/>
          <a:p>
            <a:r>
              <a:rPr lang="lt-LT" dirty="0"/>
              <a:t>Dviguba vaivorykštė</a:t>
            </a:r>
          </a:p>
        </p:txBody>
      </p:sp>
      <p:sp>
        <p:nvSpPr>
          <p:cNvPr id="3" name="Turinio vietos rezervavimo ženklas 2">
            <a:extLst>
              <a:ext uri="{FF2B5EF4-FFF2-40B4-BE49-F238E27FC236}">
                <a16:creationId xmlns:a16="http://schemas.microsoft.com/office/drawing/2014/main" id="{B8E069AE-36FC-4EE7-9344-95C15C464B1D}"/>
              </a:ext>
            </a:extLst>
          </p:cNvPr>
          <p:cNvSpPr>
            <a:spLocks noGrp="1"/>
          </p:cNvSpPr>
          <p:nvPr>
            <p:ph sz="quarter" idx="13"/>
          </p:nvPr>
        </p:nvSpPr>
        <p:spPr>
          <a:xfrm>
            <a:off x="763841" y="1727900"/>
            <a:ext cx="5460392" cy="4779432"/>
          </a:xfrm>
        </p:spPr>
        <p:txBody>
          <a:bodyPr>
            <a:normAutofit fontScale="92500" lnSpcReduction="20000"/>
          </a:bodyPr>
          <a:lstStyle/>
          <a:p>
            <a:pPr marL="0" indent="0">
              <a:buNone/>
            </a:pPr>
            <a:r>
              <a:rPr lang="lt-LT" b="0" i="0" dirty="0">
                <a:effectLst/>
                <a:latin typeface="Arial" panose="020B0604020202020204" pitchFamily="34" charset="0"/>
                <a:cs typeface="Arial" panose="020B0604020202020204" pitchFamily="34" charset="0"/>
              </a:rPr>
              <a:t>Saulei esant arti horizonto aukščiau pagrindinės vaivorykštės susidaro atspindžio vaivorykštė. Ji turi savo centrą, t. y. būna </a:t>
            </a:r>
            <a:r>
              <a:rPr lang="lt-LT" b="0" i="0" dirty="0" err="1">
                <a:effectLst/>
                <a:latin typeface="Arial" panose="020B0604020202020204" pitchFamily="34" charset="0"/>
                <a:cs typeface="Arial" panose="020B0604020202020204" pitchFamily="34" charset="0"/>
              </a:rPr>
              <a:t>nekoncentriška</a:t>
            </a:r>
            <a:r>
              <a:rPr lang="lt-LT" b="0" i="0" dirty="0">
                <a:effectLst/>
                <a:latin typeface="Arial" panose="020B0604020202020204" pitchFamily="34" charset="0"/>
                <a:cs typeface="Arial" panose="020B0604020202020204" pitchFamily="34" charset="0"/>
              </a:rPr>
              <a:t> su pagrindine vaivorykšte. Kai oras dulkėtas, prie horizonto galima pamatyti raudonąsias vaivorykštes (pagrindinę ir antrąją), kuriose vyrauja raudona ir geltona spalvos, nes kitų spalvų spindulius sugeria aerozolio dalelės. </a:t>
            </a:r>
            <a:r>
              <a:rPr lang="lt-LT" b="0" i="0" dirty="0">
                <a:solidFill>
                  <a:srgbClr val="202122"/>
                </a:solidFill>
                <a:effectLst/>
                <a:latin typeface="Arial" panose="020B0604020202020204" pitchFamily="34" charset="0"/>
                <a:cs typeface="Arial" panose="020B0604020202020204" pitchFamily="34" charset="0"/>
              </a:rPr>
              <a:t> Dvigubos vaivorykštės atveju matomas antras, ne toks ryškus lankas, kurio spalvų linijos išsidėsčiusios atvirkštine tvarka.</a:t>
            </a:r>
            <a:endParaRPr lang="lt-LT" dirty="0">
              <a:latin typeface="Arial" panose="020B0604020202020204" pitchFamily="34" charset="0"/>
              <a:cs typeface="Arial" panose="020B0604020202020204" pitchFamily="34" charset="0"/>
            </a:endParaRPr>
          </a:p>
        </p:txBody>
      </p:sp>
      <p:pic>
        <p:nvPicPr>
          <p:cNvPr id="1026" name="Picture 2" descr="dviguba vaivorykštė">
            <a:extLst>
              <a:ext uri="{FF2B5EF4-FFF2-40B4-BE49-F238E27FC236}">
                <a16:creationId xmlns:a16="http://schemas.microsoft.com/office/drawing/2014/main" id="{1DE1B837-4EF7-4867-9ADA-7AE4180C61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554785"/>
            <a:ext cx="5947891" cy="3345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605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A8BFB2A-D223-4085-8559-AF445E5A8CE6}"/>
              </a:ext>
            </a:extLst>
          </p:cNvPr>
          <p:cNvSpPr>
            <a:spLocks noGrp="1"/>
          </p:cNvSpPr>
          <p:nvPr>
            <p:ph type="title"/>
          </p:nvPr>
        </p:nvSpPr>
        <p:spPr>
          <a:xfrm>
            <a:off x="913776" y="618517"/>
            <a:ext cx="5039350" cy="1596177"/>
          </a:xfrm>
        </p:spPr>
        <p:txBody>
          <a:bodyPr/>
          <a:lstStyle/>
          <a:p>
            <a:endParaRPr lang="lt-LT" dirty="0"/>
          </a:p>
        </p:txBody>
      </p:sp>
      <p:sp>
        <p:nvSpPr>
          <p:cNvPr id="3" name="Turinio vietos rezervavimo ženklas 2">
            <a:extLst>
              <a:ext uri="{FF2B5EF4-FFF2-40B4-BE49-F238E27FC236}">
                <a16:creationId xmlns:a16="http://schemas.microsoft.com/office/drawing/2014/main" id="{EC77727C-C605-435F-B76A-5E40DA246E22}"/>
              </a:ext>
            </a:extLst>
          </p:cNvPr>
          <p:cNvSpPr>
            <a:spLocks noGrp="1"/>
          </p:cNvSpPr>
          <p:nvPr>
            <p:ph sz="quarter" idx="13"/>
          </p:nvPr>
        </p:nvSpPr>
        <p:spPr/>
        <p:txBody>
          <a:bodyPr/>
          <a:lstStyle/>
          <a:p>
            <a:r>
              <a:rPr lang="lt-LT" dirty="0"/>
              <a:t>Dažniausiai vaivorykštės kampas būna 42</a:t>
            </a:r>
            <a:r>
              <a:rPr lang="lt-LT" b="0" i="0" dirty="0">
                <a:effectLst/>
                <a:latin typeface="system-ui"/>
              </a:rPr>
              <a:t>°</a:t>
            </a:r>
          </a:p>
          <a:p>
            <a:r>
              <a:rPr lang="lt-LT" dirty="0">
                <a:latin typeface="system-ui"/>
              </a:rPr>
              <a:t>Vaivorykštę galima pamatyti prie krioklių</a:t>
            </a:r>
          </a:p>
          <a:p>
            <a:r>
              <a:rPr lang="lt-LT" b="0" i="0" dirty="0">
                <a:effectLst/>
                <a:latin typeface="system-ui"/>
              </a:rPr>
              <a:t>Vaivorykštės sąvoką pateikė </a:t>
            </a:r>
            <a:r>
              <a:rPr lang="lt-LT" b="0" i="0" dirty="0" err="1">
                <a:effectLst/>
                <a:latin typeface="system-ui"/>
              </a:rPr>
              <a:t>Descartesas</a:t>
            </a:r>
            <a:r>
              <a:rPr lang="lt-LT" b="0" i="0" dirty="0">
                <a:effectLst/>
                <a:latin typeface="system-ui"/>
              </a:rPr>
              <a:t> 1637 m.</a:t>
            </a:r>
          </a:p>
          <a:p>
            <a:r>
              <a:rPr lang="lt-LT" dirty="0">
                <a:latin typeface="system-ui"/>
              </a:rPr>
              <a:t>Vaivorykštę galima pamatyti būnant tarp saulės (ji turėtų būti už nugaros) ir tarp lietaus (jis turėtų būti prieš jus)</a:t>
            </a:r>
            <a:endParaRPr lang="en-US" dirty="0">
              <a:latin typeface="system-ui"/>
            </a:endParaRPr>
          </a:p>
          <a:p>
            <a:r>
              <a:rPr lang="en-US" dirty="0" err="1">
                <a:latin typeface="system-ui"/>
              </a:rPr>
              <a:t>Neįmanoma</a:t>
            </a:r>
            <a:r>
              <a:rPr lang="en-US" dirty="0">
                <a:latin typeface="system-ui"/>
              </a:rPr>
              <a:t> </a:t>
            </a:r>
            <a:r>
              <a:rPr lang="en-US" dirty="0" err="1">
                <a:latin typeface="system-ui"/>
              </a:rPr>
              <a:t>pasiekti</a:t>
            </a:r>
            <a:r>
              <a:rPr lang="en-US" dirty="0">
                <a:latin typeface="system-ui"/>
              </a:rPr>
              <a:t> </a:t>
            </a:r>
            <a:r>
              <a:rPr lang="en-US" dirty="0" err="1">
                <a:latin typeface="system-ui"/>
              </a:rPr>
              <a:t>vaivorykštės</a:t>
            </a:r>
            <a:r>
              <a:rPr lang="en-US" dirty="0">
                <a:latin typeface="system-ui"/>
              </a:rPr>
              <a:t> </a:t>
            </a:r>
            <a:r>
              <a:rPr lang="en-US" dirty="0" err="1">
                <a:latin typeface="system-ui"/>
              </a:rPr>
              <a:t>galo</a:t>
            </a:r>
            <a:r>
              <a:rPr lang="en-US" dirty="0">
                <a:latin typeface="system-ui"/>
              </a:rPr>
              <a:t>, </a:t>
            </a:r>
            <a:r>
              <a:rPr lang="en-US" dirty="0" err="1">
                <a:latin typeface="system-ui"/>
              </a:rPr>
              <a:t>kadangi</a:t>
            </a:r>
            <a:r>
              <a:rPr lang="en-US" dirty="0">
                <a:latin typeface="system-ui"/>
              </a:rPr>
              <a:t> </a:t>
            </a:r>
            <a:r>
              <a:rPr lang="lt-LT" b="0" i="0" dirty="0">
                <a:solidFill>
                  <a:srgbClr val="555555"/>
                </a:solidFill>
                <a:effectLst/>
                <a:latin typeface="system-ui"/>
              </a:rPr>
              <a:t>vaivorykštę formuojanti šviesa </a:t>
            </a:r>
            <a:r>
              <a:rPr lang="en-US" b="0" i="0" dirty="0" err="1">
                <a:solidFill>
                  <a:srgbClr val="555555"/>
                </a:solidFill>
                <a:effectLst/>
                <a:latin typeface="system-ui"/>
              </a:rPr>
              <a:t>juda</a:t>
            </a:r>
            <a:r>
              <a:rPr lang="lt-LT" b="0" i="0" dirty="0">
                <a:solidFill>
                  <a:srgbClr val="555555"/>
                </a:solidFill>
                <a:effectLst/>
                <a:latin typeface="system-ui"/>
              </a:rPr>
              <a:t> tam tikru atstumu ir kampu nuo ją matančio žmogaus</a:t>
            </a:r>
            <a:r>
              <a:rPr lang="en-US" b="0" i="0" dirty="0">
                <a:solidFill>
                  <a:srgbClr val="555555"/>
                </a:solidFill>
                <a:effectLst/>
                <a:latin typeface="system-ui"/>
              </a:rPr>
              <a:t>.</a:t>
            </a:r>
            <a:endParaRPr lang="lt-LT" dirty="0">
              <a:latin typeface="system-ui"/>
            </a:endParaRPr>
          </a:p>
        </p:txBody>
      </p:sp>
      <p:pic>
        <p:nvPicPr>
          <p:cNvPr id="2050" name="Picture 2" descr="Kodėl vaivorykštė yra lanko formos? Pridėkite savo kainą į duomenų bazę  Komentuoti. Pradėkite nuo mokslo Koks yra vaivorykštės spindulys">
            <a:extLst>
              <a:ext uri="{FF2B5EF4-FFF2-40B4-BE49-F238E27FC236}">
                <a16:creationId xmlns:a16="http://schemas.microsoft.com/office/drawing/2014/main" id="{E3A14EC1-A900-423E-A2D8-0DB05A0214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2975" y="438150"/>
            <a:ext cx="3775075" cy="3173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4840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CCC5532-4EA9-42AA-BFF5-86257AF688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2">
            <a:extLst>
              <a:ext uri="{FF2B5EF4-FFF2-40B4-BE49-F238E27FC236}">
                <a16:creationId xmlns:a16="http://schemas.microsoft.com/office/drawing/2014/main" id="{BB0CE38A-BB1F-40E2-A05E-7165BE72D4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75" name="Rounded Rectangle 12">
            <a:extLst>
              <a:ext uri="{FF2B5EF4-FFF2-40B4-BE49-F238E27FC236}">
                <a16:creationId xmlns:a16="http://schemas.microsoft.com/office/drawing/2014/main" id="{9F7C7D65-89D1-428E-A505-0A33DB1C5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1991" y="887150"/>
            <a:ext cx="4104281" cy="4940394"/>
          </a:xfrm>
          <a:prstGeom prst="roundRect">
            <a:avLst>
              <a:gd name="adj" fmla="val 4448"/>
            </a:avLst>
          </a:prstGeom>
          <a:solidFill>
            <a:srgbClr val="FFFFFF"/>
          </a:solid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vert="horz" lIns="91440" tIns="45720" rIns="91440" bIns="45720" rtlCol="0" anchor="t">
            <a:normAutofit/>
          </a:bodyPr>
          <a:lstStyle/>
          <a:p>
            <a:pPr algn="ctr">
              <a:lnSpc>
                <a:spcPct val="120000"/>
              </a:lnSpc>
              <a:spcBef>
                <a:spcPts val="1000"/>
              </a:spcBef>
              <a:buClr>
                <a:schemeClr val="tx1"/>
              </a:buClr>
              <a:buFont typeface="Arial" panose="020B0604020202020204" pitchFamily="34" charset="0"/>
              <a:buNone/>
            </a:pPr>
            <a:endParaRPr lang="en-US" sz="3200" cap="all">
              <a:solidFill>
                <a:schemeClr val="bg1">
                  <a:lumMod val="50000"/>
                </a:schemeClr>
              </a:solidFill>
            </a:endParaRPr>
          </a:p>
        </p:txBody>
      </p:sp>
      <p:pic>
        <p:nvPicPr>
          <p:cNvPr id="1026" name="Picture 2" descr="ryški vaivorykštė">
            <a:extLst>
              <a:ext uri="{FF2B5EF4-FFF2-40B4-BE49-F238E27FC236}">
                <a16:creationId xmlns:a16="http://schemas.microsoft.com/office/drawing/2014/main" id="{9E026000-5068-4F30-B42C-9EE8DC3B75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59" r="2" b="2"/>
          <a:stretch/>
        </p:blipFill>
        <p:spPr bwMode="auto">
          <a:xfrm>
            <a:off x="7411630" y="982918"/>
            <a:ext cx="3845002" cy="4748857"/>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76">
            <a:extLst>
              <a:ext uri="{FF2B5EF4-FFF2-40B4-BE49-F238E27FC236}">
                <a16:creationId xmlns:a16="http://schemas.microsoft.com/office/drawing/2014/main" id="{C81FFC53-BC6C-4674-B2AC-D8ED5063D5F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 name="Pavadinimas 1">
            <a:extLst>
              <a:ext uri="{FF2B5EF4-FFF2-40B4-BE49-F238E27FC236}">
                <a16:creationId xmlns:a16="http://schemas.microsoft.com/office/drawing/2014/main" id="{65B3D23F-67B9-4BBD-B186-C9C50C217839}"/>
              </a:ext>
            </a:extLst>
          </p:cNvPr>
          <p:cNvSpPr>
            <a:spLocks noGrp="1"/>
          </p:cNvSpPr>
          <p:nvPr>
            <p:ph type="title"/>
          </p:nvPr>
        </p:nvSpPr>
        <p:spPr>
          <a:xfrm>
            <a:off x="913776" y="618517"/>
            <a:ext cx="5910272" cy="1596177"/>
          </a:xfrm>
        </p:spPr>
        <p:txBody>
          <a:bodyPr>
            <a:normAutofit/>
          </a:bodyPr>
          <a:lstStyle/>
          <a:p>
            <a:endParaRPr lang="lt-LT"/>
          </a:p>
        </p:txBody>
      </p:sp>
      <p:sp>
        <p:nvSpPr>
          <p:cNvPr id="3" name="Turinio vietos rezervavimo ženklas 2">
            <a:extLst>
              <a:ext uri="{FF2B5EF4-FFF2-40B4-BE49-F238E27FC236}">
                <a16:creationId xmlns:a16="http://schemas.microsoft.com/office/drawing/2014/main" id="{392D5771-FF31-4E5D-9EA0-F9D456630712}"/>
              </a:ext>
            </a:extLst>
          </p:cNvPr>
          <p:cNvSpPr>
            <a:spLocks noGrp="1"/>
          </p:cNvSpPr>
          <p:nvPr>
            <p:ph sz="quarter" idx="13"/>
          </p:nvPr>
        </p:nvSpPr>
        <p:spPr>
          <a:xfrm>
            <a:off x="913775" y="2367092"/>
            <a:ext cx="5910274" cy="3424107"/>
          </a:xfrm>
        </p:spPr>
        <p:txBody>
          <a:bodyPr>
            <a:normAutofit/>
          </a:bodyPr>
          <a:lstStyle/>
          <a:p>
            <a:r>
              <a:rPr lang="lt-LT" b="0" i="0">
                <a:effectLst/>
                <a:latin typeface="Red Hat Display"/>
              </a:rPr>
              <a:t>Nuo žemės vaivorykštė dažniausiai atrodo kaip lankas ar puslankis; bet, matant iš didelio aukščio, buvo nustatyta, kad vaivorykštė yra apvalios formos.</a:t>
            </a:r>
            <a:endParaRPr lang="en-US" b="0" i="0">
              <a:effectLst/>
              <a:latin typeface="Red Hat Display"/>
            </a:endParaRPr>
          </a:p>
          <a:p>
            <a:r>
              <a:rPr lang="lt-LT" b="0" i="0">
                <a:effectLst/>
                <a:latin typeface="Red Hat Display"/>
              </a:rPr>
              <a:t>Tyrimai yra parodę, jog gryniausių spalvų vaivorykštė atsiranda tada, kai lietaus lašų skersmuo būna nuo 0,5 iki 1 milimetro – kuo lašai smulkesni, tuo blyškesnė vaivorykštė.</a:t>
            </a:r>
          </a:p>
          <a:p>
            <a:endParaRPr lang="lt-LT" dirty="0"/>
          </a:p>
        </p:txBody>
      </p:sp>
    </p:spTree>
    <p:extLst>
      <p:ext uri="{BB962C8B-B14F-4D97-AF65-F5344CB8AC3E}">
        <p14:creationId xmlns:p14="http://schemas.microsoft.com/office/powerpoint/2010/main" val="2249028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120660E-F826-4655-BB97-984B17FE52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2">
            <a:extLst>
              <a:ext uri="{FF2B5EF4-FFF2-40B4-BE49-F238E27FC236}">
                <a16:creationId xmlns:a16="http://schemas.microsoft.com/office/drawing/2014/main" id="{B36D89EE-FA2B-4C32-8C00-B2C6ED2123E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Vaivorykštė žiemą">
            <a:extLst>
              <a:ext uri="{FF2B5EF4-FFF2-40B4-BE49-F238E27FC236}">
                <a16:creationId xmlns:a16="http://schemas.microsoft.com/office/drawing/2014/main" id="{7E43A72A-7FE3-4C99-8EA4-EE5E08B1BDC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078061" y="1138845"/>
            <a:ext cx="6200163" cy="4123108"/>
          </a:xfrm>
          <a:prstGeom prst="roundRect">
            <a:avLst>
              <a:gd name="adj" fmla="val 2392"/>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a:extLst>
            <a:ext uri="{909E8E84-426E-40DD-AFC4-6F175D3DCCD1}">
              <a14:hiddenFill xmlns:a14="http://schemas.microsoft.com/office/drawing/2010/main">
                <a:solidFill>
                  <a:srgbClr val="FFFFFF"/>
                </a:solidFill>
              </a14:hiddenFill>
            </a:ext>
          </a:extLst>
        </p:spPr>
      </p:pic>
      <p:pic>
        <p:nvPicPr>
          <p:cNvPr id="75" name="Picture 74">
            <a:extLst>
              <a:ext uri="{FF2B5EF4-FFF2-40B4-BE49-F238E27FC236}">
                <a16:creationId xmlns:a16="http://schemas.microsoft.com/office/drawing/2014/main" id="{318307F8-152F-4244-A9FE-8D30EFFB79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urinio vietos rezervavimo ženklas 2">
            <a:extLst>
              <a:ext uri="{FF2B5EF4-FFF2-40B4-BE49-F238E27FC236}">
                <a16:creationId xmlns:a16="http://schemas.microsoft.com/office/drawing/2014/main" id="{338A6D6F-50B9-496F-9129-448ABA77F9E4}"/>
              </a:ext>
            </a:extLst>
          </p:cNvPr>
          <p:cNvSpPr>
            <a:spLocks noGrp="1"/>
          </p:cNvSpPr>
          <p:nvPr>
            <p:ph sz="quarter" idx="13"/>
          </p:nvPr>
        </p:nvSpPr>
        <p:spPr>
          <a:xfrm>
            <a:off x="257782" y="2348042"/>
            <a:ext cx="4820276" cy="4414708"/>
          </a:xfrm>
        </p:spPr>
        <p:txBody>
          <a:bodyPr>
            <a:normAutofit/>
          </a:bodyPr>
          <a:lstStyle/>
          <a:p>
            <a:pPr marL="0" indent="0" algn="ctr">
              <a:buNone/>
            </a:pPr>
            <a:r>
              <a:rPr lang="en-US" dirty="0" err="1"/>
              <a:t>Žiemą</a:t>
            </a:r>
            <a:r>
              <a:rPr lang="en-US" dirty="0"/>
              <a:t> </a:t>
            </a:r>
            <a:r>
              <a:rPr lang="en-US" dirty="0" err="1"/>
              <a:t>taip</a:t>
            </a:r>
            <a:r>
              <a:rPr lang="en-US" dirty="0"/>
              <a:t> pat </a:t>
            </a:r>
            <a:r>
              <a:rPr lang="en-US" dirty="0" err="1"/>
              <a:t>galima</a:t>
            </a:r>
            <a:r>
              <a:rPr lang="en-US" dirty="0"/>
              <a:t> </a:t>
            </a:r>
            <a:r>
              <a:rPr lang="en-US" dirty="0" err="1"/>
              <a:t>išvysti</a:t>
            </a:r>
            <a:r>
              <a:rPr lang="en-US" dirty="0"/>
              <a:t> </a:t>
            </a:r>
            <a:r>
              <a:rPr lang="en-US" dirty="0" err="1"/>
              <a:t>vaivorykštę</a:t>
            </a:r>
            <a:r>
              <a:rPr lang="en-US" dirty="0"/>
              <a:t>, </a:t>
            </a:r>
            <a:r>
              <a:rPr lang="en-US" dirty="0" err="1"/>
              <a:t>kitaip</a:t>
            </a:r>
            <a:r>
              <a:rPr lang="en-US" dirty="0"/>
              <a:t> </a:t>
            </a:r>
            <a:r>
              <a:rPr lang="en-US" dirty="0" err="1"/>
              <a:t>vadinamą</a:t>
            </a:r>
            <a:r>
              <a:rPr lang="en-US" dirty="0"/>
              <a:t> „</a:t>
            </a:r>
            <a:r>
              <a:rPr lang="en-US" dirty="0" err="1"/>
              <a:t>baltoji</a:t>
            </a:r>
            <a:r>
              <a:rPr lang="en-US" dirty="0"/>
              <a:t>“ </a:t>
            </a:r>
            <a:r>
              <a:rPr lang="en-US" dirty="0" err="1"/>
              <a:t>vaivorykštė</a:t>
            </a:r>
            <a:r>
              <a:rPr lang="en-US" dirty="0"/>
              <a:t>. </a:t>
            </a:r>
            <a:r>
              <a:rPr lang="en-US" dirty="0" err="1"/>
              <a:t>Ši</a:t>
            </a:r>
            <a:r>
              <a:rPr lang="en-US" dirty="0"/>
              <a:t> </a:t>
            </a:r>
            <a:r>
              <a:rPr lang="en-US" dirty="0" err="1"/>
              <a:t>vaivorykštė</a:t>
            </a:r>
            <a:r>
              <a:rPr lang="en-US" dirty="0"/>
              <a:t> </a:t>
            </a:r>
            <a:r>
              <a:rPr lang="en-US" dirty="0" err="1"/>
              <a:t>būna</a:t>
            </a:r>
            <a:r>
              <a:rPr lang="en-US" dirty="0"/>
              <a:t> </a:t>
            </a:r>
            <a:r>
              <a:rPr lang="en-US" dirty="0" err="1"/>
              <a:t>blankesnė</a:t>
            </a:r>
            <a:r>
              <a:rPr lang="en-US" dirty="0"/>
              <a:t>, </a:t>
            </a:r>
            <a:r>
              <a:rPr lang="en-US" dirty="0" err="1"/>
              <a:t>sunkiau</a:t>
            </a:r>
            <a:r>
              <a:rPr lang="en-US" dirty="0"/>
              <a:t> </a:t>
            </a:r>
            <a:r>
              <a:rPr lang="en-US" dirty="0" err="1"/>
              <a:t>matoma</a:t>
            </a:r>
            <a:r>
              <a:rPr lang="en-US" dirty="0"/>
              <a:t>. </a:t>
            </a:r>
          </a:p>
          <a:p>
            <a:pPr marL="0" indent="0" algn="ctr">
              <a:buNone/>
            </a:pPr>
            <a:r>
              <a:rPr lang="en-US" dirty="0"/>
              <a:t>Ledo </a:t>
            </a:r>
            <a:r>
              <a:rPr lang="en-US" dirty="0" err="1"/>
              <a:t>kristalėliai</a:t>
            </a:r>
            <a:r>
              <a:rPr lang="en-US" dirty="0"/>
              <a:t> </a:t>
            </a:r>
            <a:r>
              <a:rPr lang="en-US" dirty="0" err="1"/>
              <a:t>atspindi</a:t>
            </a:r>
            <a:r>
              <a:rPr lang="en-US" dirty="0"/>
              <a:t> </a:t>
            </a:r>
            <a:r>
              <a:rPr lang="en-US" dirty="0" err="1"/>
              <a:t>saulės</a:t>
            </a:r>
            <a:r>
              <a:rPr lang="en-US" dirty="0"/>
              <a:t> </a:t>
            </a:r>
            <a:r>
              <a:rPr lang="en-US" dirty="0" err="1"/>
              <a:t>spindulius</a:t>
            </a:r>
            <a:r>
              <a:rPr lang="en-US" dirty="0"/>
              <a:t> </a:t>
            </a:r>
            <a:r>
              <a:rPr lang="en-US" dirty="0" err="1"/>
              <a:t>taip</a:t>
            </a:r>
            <a:r>
              <a:rPr lang="en-US" dirty="0"/>
              <a:t> pat </a:t>
            </a:r>
            <a:r>
              <a:rPr lang="en-US" dirty="0" err="1"/>
              <a:t>kaip</a:t>
            </a:r>
            <a:r>
              <a:rPr lang="en-US" dirty="0"/>
              <a:t> </a:t>
            </a:r>
            <a:r>
              <a:rPr lang="en-US" dirty="0" err="1"/>
              <a:t>ir</a:t>
            </a:r>
            <a:r>
              <a:rPr lang="en-US" dirty="0"/>
              <a:t> </a:t>
            </a:r>
            <a:r>
              <a:rPr lang="en-US" dirty="0" err="1"/>
              <a:t>lašelius</a:t>
            </a:r>
            <a:r>
              <a:rPr lang="en-US" dirty="0"/>
              <a:t>.</a:t>
            </a:r>
          </a:p>
          <a:p>
            <a:pPr marL="0" indent="0" algn="ctr">
              <a:buNone/>
            </a:pPr>
            <a:r>
              <a:rPr lang="en-US" dirty="0" err="1"/>
              <a:t>Tokio</a:t>
            </a:r>
            <a:r>
              <a:rPr lang="en-US" dirty="0"/>
              <a:t> </a:t>
            </a:r>
            <a:r>
              <a:rPr lang="en-US" dirty="0" err="1"/>
              <a:t>tipo</a:t>
            </a:r>
            <a:r>
              <a:rPr lang="en-US" dirty="0"/>
              <a:t> </a:t>
            </a:r>
            <a:r>
              <a:rPr lang="en-US" dirty="0" err="1"/>
              <a:t>vaivorykštę</a:t>
            </a:r>
            <a:r>
              <a:rPr lang="en-US" dirty="0"/>
              <a:t> </a:t>
            </a:r>
            <a:r>
              <a:rPr lang="en-US" dirty="0" err="1"/>
              <a:t>galima</a:t>
            </a:r>
            <a:r>
              <a:rPr lang="en-US" dirty="0"/>
              <a:t> </a:t>
            </a:r>
            <a:r>
              <a:rPr lang="en-US" dirty="0" err="1"/>
              <a:t>pamatyti</a:t>
            </a:r>
            <a:r>
              <a:rPr lang="en-US" dirty="0"/>
              <a:t> </a:t>
            </a:r>
            <a:r>
              <a:rPr lang="en-US" dirty="0" err="1"/>
              <a:t>ir</a:t>
            </a:r>
            <a:r>
              <a:rPr lang="en-US" dirty="0"/>
              <a:t> </a:t>
            </a:r>
            <a:r>
              <a:rPr lang="en-US" dirty="0" err="1"/>
              <a:t>vasarą</a:t>
            </a:r>
            <a:r>
              <a:rPr lang="en-US" dirty="0"/>
              <a:t> </a:t>
            </a:r>
            <a:r>
              <a:rPr lang="en-US" dirty="0" err="1"/>
              <a:t>esant</a:t>
            </a:r>
            <a:r>
              <a:rPr lang="en-US" dirty="0"/>
              <a:t> </a:t>
            </a:r>
            <a:r>
              <a:rPr lang="en-US" dirty="0" err="1"/>
              <a:t>rūkui</a:t>
            </a:r>
            <a:r>
              <a:rPr lang="en-US" dirty="0"/>
              <a:t>.</a:t>
            </a:r>
            <a:endParaRPr lang="lt-LT" dirty="0"/>
          </a:p>
        </p:txBody>
      </p:sp>
      <p:sp>
        <p:nvSpPr>
          <p:cNvPr id="2" name="Pavadinimas 1">
            <a:extLst>
              <a:ext uri="{FF2B5EF4-FFF2-40B4-BE49-F238E27FC236}">
                <a16:creationId xmlns:a16="http://schemas.microsoft.com/office/drawing/2014/main" id="{D8518ABA-FBB2-4A16-A225-36FCCB946487}"/>
              </a:ext>
            </a:extLst>
          </p:cNvPr>
          <p:cNvSpPr>
            <a:spLocks noGrp="1"/>
          </p:cNvSpPr>
          <p:nvPr>
            <p:ph type="title"/>
          </p:nvPr>
        </p:nvSpPr>
        <p:spPr>
          <a:xfrm>
            <a:off x="913776" y="618517"/>
            <a:ext cx="3893976" cy="1596177"/>
          </a:xfrm>
        </p:spPr>
        <p:txBody>
          <a:bodyPr anchor="b">
            <a:normAutofit/>
          </a:bodyPr>
          <a:lstStyle/>
          <a:p>
            <a:r>
              <a:rPr lang="en-US" sz="3200" dirty="0" err="1"/>
              <a:t>Žiemos</a:t>
            </a:r>
            <a:r>
              <a:rPr lang="en-US" sz="3200" dirty="0"/>
              <a:t> </a:t>
            </a:r>
            <a:r>
              <a:rPr lang="en-US" sz="3200" dirty="0" err="1"/>
              <a:t>vaivorykštė</a:t>
            </a:r>
            <a:endParaRPr lang="lt-LT" sz="3200" dirty="0"/>
          </a:p>
        </p:txBody>
      </p:sp>
    </p:spTree>
    <p:extLst>
      <p:ext uri="{BB962C8B-B14F-4D97-AF65-F5344CB8AC3E}">
        <p14:creationId xmlns:p14="http://schemas.microsoft.com/office/powerpoint/2010/main" val="331347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99D69F5-96AE-44F3-AEA6-80FFFA6A00CB}"/>
              </a:ext>
            </a:extLst>
          </p:cNvPr>
          <p:cNvSpPr>
            <a:spLocks noGrp="1"/>
          </p:cNvSpPr>
          <p:nvPr>
            <p:ph type="title"/>
          </p:nvPr>
        </p:nvSpPr>
        <p:spPr>
          <a:xfrm>
            <a:off x="3583407" y="637568"/>
            <a:ext cx="4625136" cy="779466"/>
          </a:xfrm>
        </p:spPr>
        <p:txBody>
          <a:bodyPr>
            <a:normAutofit fontScale="90000"/>
          </a:bodyPr>
          <a:lstStyle/>
          <a:p>
            <a:r>
              <a:rPr lang="en-US" dirty="0" err="1"/>
              <a:t>Panašu</a:t>
            </a:r>
            <a:r>
              <a:rPr lang="en-US" dirty="0"/>
              <a:t> į </a:t>
            </a:r>
            <a:r>
              <a:rPr lang="en-US" dirty="0" err="1"/>
              <a:t>vaivorykštę</a:t>
            </a:r>
            <a:endParaRPr lang="lt-LT" dirty="0"/>
          </a:p>
        </p:txBody>
      </p:sp>
      <p:pic>
        <p:nvPicPr>
          <p:cNvPr id="2050" name="Picture 2" descr="CD Archives - Photokonnexion">
            <a:extLst>
              <a:ext uri="{FF2B5EF4-FFF2-40B4-BE49-F238E27FC236}">
                <a16:creationId xmlns:a16="http://schemas.microsoft.com/office/drawing/2014/main" id="{80ABEA24-7849-4A32-8F70-255BDF0B43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081" y="1883289"/>
            <a:ext cx="3601544" cy="267606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alas – Vikipedija">
            <a:extLst>
              <a:ext uri="{FF2B5EF4-FFF2-40B4-BE49-F238E27FC236}">
                <a16:creationId xmlns:a16="http://schemas.microsoft.com/office/drawing/2014/main" id="{0970C744-B511-42A2-964E-1F0BCBEB1E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4738" y="1883289"/>
            <a:ext cx="3568092" cy="267606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saulės zuikučiai">
            <a:extLst>
              <a:ext uri="{FF2B5EF4-FFF2-40B4-BE49-F238E27FC236}">
                <a16:creationId xmlns:a16="http://schemas.microsoft.com/office/drawing/2014/main" id="{8613B21C-1030-436A-92A9-3B8E9DDD18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2943" y="1875322"/>
            <a:ext cx="4018302" cy="267762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7E46076-42A7-4BF5-8BEE-7E4ACED5CCC8}"/>
              </a:ext>
            </a:extLst>
          </p:cNvPr>
          <p:cNvSpPr txBox="1"/>
          <p:nvPr/>
        </p:nvSpPr>
        <p:spPr>
          <a:xfrm>
            <a:off x="1512840" y="4654138"/>
            <a:ext cx="962025" cy="371475"/>
          </a:xfrm>
          <a:prstGeom prst="rect">
            <a:avLst/>
          </a:prstGeom>
          <a:noFill/>
        </p:spPr>
        <p:txBody>
          <a:bodyPr wrap="square" rtlCol="0">
            <a:spAutoFit/>
          </a:bodyPr>
          <a:lstStyle/>
          <a:p>
            <a:r>
              <a:rPr lang="en-US" dirty="0" err="1"/>
              <a:t>Diskas</a:t>
            </a:r>
            <a:endParaRPr lang="lt-LT" dirty="0"/>
          </a:p>
        </p:txBody>
      </p:sp>
      <p:sp>
        <p:nvSpPr>
          <p:cNvPr id="6" name="TextBox 5">
            <a:extLst>
              <a:ext uri="{FF2B5EF4-FFF2-40B4-BE49-F238E27FC236}">
                <a16:creationId xmlns:a16="http://schemas.microsoft.com/office/drawing/2014/main" id="{FCFFDD34-FB17-4FB1-B049-CB2FC7FEE587}"/>
              </a:ext>
            </a:extLst>
          </p:cNvPr>
          <p:cNvSpPr txBox="1"/>
          <p:nvPr/>
        </p:nvSpPr>
        <p:spPr>
          <a:xfrm>
            <a:off x="5734050" y="4656281"/>
            <a:ext cx="723900" cy="369332"/>
          </a:xfrm>
          <a:prstGeom prst="rect">
            <a:avLst/>
          </a:prstGeom>
          <a:noFill/>
        </p:spPr>
        <p:txBody>
          <a:bodyPr wrap="square" rtlCol="0">
            <a:spAutoFit/>
          </a:bodyPr>
          <a:lstStyle/>
          <a:p>
            <a:r>
              <a:rPr lang="en-US" dirty="0"/>
              <a:t>Halas</a:t>
            </a:r>
            <a:endParaRPr lang="lt-LT" dirty="0"/>
          </a:p>
        </p:txBody>
      </p:sp>
      <p:sp>
        <p:nvSpPr>
          <p:cNvPr id="7" name="TextBox 6">
            <a:extLst>
              <a:ext uri="{FF2B5EF4-FFF2-40B4-BE49-F238E27FC236}">
                <a16:creationId xmlns:a16="http://schemas.microsoft.com/office/drawing/2014/main" id="{C693A1CE-4F55-4B00-AEE7-EC7FFAEC9980}"/>
              </a:ext>
            </a:extLst>
          </p:cNvPr>
          <p:cNvSpPr txBox="1"/>
          <p:nvPr/>
        </p:nvSpPr>
        <p:spPr>
          <a:xfrm>
            <a:off x="9258656" y="4656281"/>
            <a:ext cx="1666875" cy="369332"/>
          </a:xfrm>
          <a:prstGeom prst="rect">
            <a:avLst/>
          </a:prstGeom>
          <a:noFill/>
        </p:spPr>
        <p:txBody>
          <a:bodyPr wrap="square" rtlCol="0">
            <a:spAutoFit/>
          </a:bodyPr>
          <a:lstStyle/>
          <a:p>
            <a:r>
              <a:rPr lang="en-US" dirty="0" err="1"/>
              <a:t>Saulės</a:t>
            </a:r>
            <a:r>
              <a:rPr lang="en-US" dirty="0"/>
              <a:t> </a:t>
            </a:r>
            <a:r>
              <a:rPr lang="en-US" dirty="0" err="1"/>
              <a:t>zuikučiai</a:t>
            </a:r>
            <a:endParaRPr lang="lt-LT" dirty="0"/>
          </a:p>
        </p:txBody>
      </p:sp>
      <p:sp>
        <p:nvSpPr>
          <p:cNvPr id="8" name="TextBox 7">
            <a:extLst>
              <a:ext uri="{FF2B5EF4-FFF2-40B4-BE49-F238E27FC236}">
                <a16:creationId xmlns:a16="http://schemas.microsoft.com/office/drawing/2014/main" id="{B0B24761-66BC-47D3-85CD-DE85BEDBE477}"/>
              </a:ext>
            </a:extLst>
          </p:cNvPr>
          <p:cNvSpPr txBox="1"/>
          <p:nvPr/>
        </p:nvSpPr>
        <p:spPr>
          <a:xfrm>
            <a:off x="342900" y="5800725"/>
            <a:ext cx="6305550" cy="923330"/>
          </a:xfrm>
          <a:prstGeom prst="rect">
            <a:avLst/>
          </a:prstGeom>
          <a:noFill/>
        </p:spPr>
        <p:txBody>
          <a:bodyPr wrap="square" rtlCol="0">
            <a:spAutoFit/>
          </a:bodyPr>
          <a:lstStyle/>
          <a:p>
            <a:r>
              <a:rPr lang="en-US" b="0" i="0" dirty="0">
                <a:solidFill>
                  <a:srgbClr val="202122"/>
                </a:solidFill>
                <a:effectLst/>
                <a:latin typeface="Arial" panose="020B0604020202020204" pitchFamily="34" charset="0"/>
              </a:rPr>
              <a:t>Halas – </a:t>
            </a:r>
            <a:r>
              <a:rPr lang="en-US" b="0" i="0" dirty="0" err="1">
                <a:solidFill>
                  <a:srgbClr val="202122"/>
                </a:solidFill>
                <a:effectLst/>
                <a:latin typeface="Arial" panose="020B0604020202020204" pitchFamily="34" charset="0"/>
              </a:rPr>
              <a:t>optinis</a:t>
            </a:r>
            <a:r>
              <a:rPr lang="en-US" b="0" i="0" dirty="0">
                <a:solidFill>
                  <a:srgbClr val="202122"/>
                </a:solidFill>
                <a:effectLst/>
                <a:latin typeface="Arial" panose="020B0604020202020204" pitchFamily="34" charset="0"/>
              </a:rPr>
              <a:t> </a:t>
            </a:r>
            <a:r>
              <a:rPr lang="en-US" b="0" i="0" dirty="0" err="1">
                <a:solidFill>
                  <a:srgbClr val="202122"/>
                </a:solidFill>
                <a:effectLst/>
                <a:latin typeface="Arial" panose="020B0604020202020204" pitchFamily="34" charset="0"/>
              </a:rPr>
              <a:t>reiškinys</a:t>
            </a:r>
            <a:r>
              <a:rPr lang="en-US" b="0" i="0" dirty="0">
                <a:solidFill>
                  <a:srgbClr val="202122"/>
                </a:solidFill>
                <a:effectLst/>
                <a:latin typeface="Arial" panose="020B0604020202020204" pitchFamily="34" charset="0"/>
              </a:rPr>
              <a:t>, </a:t>
            </a:r>
            <a:r>
              <a:rPr lang="lt-LT" b="0" i="0" dirty="0">
                <a:solidFill>
                  <a:srgbClr val="202122"/>
                </a:solidFill>
                <a:effectLst/>
                <a:latin typeface="Arial" panose="020B0604020202020204" pitchFamily="34" charset="0"/>
              </a:rPr>
              <a:t>susidarantis lūžtant ir atsispindint šviesos spinduliams plunksninių ir plunksninių sluoksninių debesų </a:t>
            </a:r>
            <a:r>
              <a:rPr lang="lt-LT" b="0" i="0" dirty="0" err="1">
                <a:solidFill>
                  <a:srgbClr val="202122"/>
                </a:solidFill>
                <a:effectLst/>
                <a:latin typeface="Arial" panose="020B0604020202020204" pitchFamily="34" charset="0"/>
              </a:rPr>
              <a:t>šešiabriauniuose</a:t>
            </a:r>
            <a:r>
              <a:rPr lang="lt-LT" b="0" i="0" dirty="0">
                <a:solidFill>
                  <a:srgbClr val="202122"/>
                </a:solidFill>
                <a:effectLst/>
                <a:latin typeface="Arial" panose="020B0604020202020204" pitchFamily="34" charset="0"/>
              </a:rPr>
              <a:t> prizmės formos ledo kristaluose.</a:t>
            </a:r>
            <a:endParaRPr lang="lt-LT" dirty="0"/>
          </a:p>
        </p:txBody>
      </p:sp>
    </p:spTree>
    <p:extLst>
      <p:ext uri="{BB962C8B-B14F-4D97-AF65-F5344CB8AC3E}">
        <p14:creationId xmlns:p14="http://schemas.microsoft.com/office/powerpoint/2010/main" val="3902535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73" name="Picture 2">
            <a:extLst>
              <a:ext uri="{FF2B5EF4-FFF2-40B4-BE49-F238E27FC236}">
                <a16:creationId xmlns:a16="http://schemas.microsoft.com/office/drawing/2014/main" id="{0C625AC3-22F8-400B-B551-764979C92BC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74">
            <a:extLst>
              <a:ext uri="{FF2B5EF4-FFF2-40B4-BE49-F238E27FC236}">
                <a16:creationId xmlns:a16="http://schemas.microsoft.com/office/drawing/2014/main" id="{D65CC16C-9244-40EE-9E86-D2858430278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77" name="Rectangle 76">
            <a:extLst>
              <a:ext uri="{FF2B5EF4-FFF2-40B4-BE49-F238E27FC236}">
                <a16:creationId xmlns:a16="http://schemas.microsoft.com/office/drawing/2014/main" id="{02CFEED9-04A7-41BB-8904-BC45FD855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887C575F-04F0-48E4-8E20-2BB2A5E20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4343739" cy="5897880"/>
          </a:xfrm>
          <a:prstGeom prst="rect">
            <a:avLst/>
          </a:prstGeom>
          <a:solidFill>
            <a:srgbClr val="FFFFFF"/>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rainbow - Wiktionary">
            <a:extLst>
              <a:ext uri="{FF2B5EF4-FFF2-40B4-BE49-F238E27FC236}">
                <a16:creationId xmlns:a16="http://schemas.microsoft.com/office/drawing/2014/main" id="{8FA37E36-DC92-462E-9821-CACB459124F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631" r="-2" b="-2"/>
          <a:stretch/>
        </p:blipFill>
        <p:spPr bwMode="auto">
          <a:xfrm>
            <a:off x="643470" y="643467"/>
            <a:ext cx="4010829" cy="5571066"/>
          </a:xfrm>
          <a:prstGeom prst="rect">
            <a:avLst/>
          </a:prstGeom>
          <a:noFill/>
          <a:extLst>
            <a:ext uri="{909E8E84-426E-40DD-AFC4-6F175D3DCCD1}">
              <a14:hiddenFill xmlns:a14="http://schemas.microsoft.com/office/drawing/2010/main">
                <a:solidFill>
                  <a:srgbClr val="FFFFFF"/>
                </a:solidFill>
              </a14:hiddenFill>
            </a:ext>
          </a:extLst>
        </p:spPr>
      </p:pic>
      <p:sp>
        <p:nvSpPr>
          <p:cNvPr id="81" name="Rectangle 80">
            <a:extLst>
              <a:ext uri="{FF2B5EF4-FFF2-40B4-BE49-F238E27FC236}">
                <a16:creationId xmlns:a16="http://schemas.microsoft.com/office/drawing/2014/main" id="{41878295-103B-4373-A162-1AEE806C1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1618" y="480060"/>
            <a:ext cx="6733369" cy="5897880"/>
          </a:xfrm>
          <a:prstGeom prst="rect">
            <a:avLst/>
          </a:prstGeom>
          <a:solidFill>
            <a:srgbClr val="FFFFFF"/>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How to say RAINBOW in 50 languages with Europe in a Day! – Europe in a Day">
            <a:extLst>
              <a:ext uri="{FF2B5EF4-FFF2-40B4-BE49-F238E27FC236}">
                <a16:creationId xmlns:a16="http://schemas.microsoft.com/office/drawing/2014/main" id="{6726BD7A-57BE-47F4-B33B-613C005450F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5416" r="-1" b="-1"/>
          <a:stretch/>
        </p:blipFill>
        <p:spPr bwMode="auto">
          <a:xfrm>
            <a:off x="5142481" y="636747"/>
            <a:ext cx="6396524"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8297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8225876-28F1-4398-948D-75C78DDDE95E}"/>
              </a:ext>
            </a:extLst>
          </p:cNvPr>
          <p:cNvSpPr>
            <a:spLocks noGrp="1"/>
          </p:cNvSpPr>
          <p:nvPr>
            <p:ph type="title"/>
          </p:nvPr>
        </p:nvSpPr>
        <p:spPr/>
        <p:txBody>
          <a:bodyPr/>
          <a:lstStyle/>
          <a:p>
            <a:r>
              <a:rPr lang="en-US" dirty="0" err="1"/>
              <a:t>Klausimai</a:t>
            </a:r>
            <a:endParaRPr lang="lt-LT" dirty="0"/>
          </a:p>
        </p:txBody>
      </p:sp>
      <p:sp>
        <p:nvSpPr>
          <p:cNvPr id="3" name="Turinio vietos rezervavimo ženklas 2">
            <a:extLst>
              <a:ext uri="{FF2B5EF4-FFF2-40B4-BE49-F238E27FC236}">
                <a16:creationId xmlns:a16="http://schemas.microsoft.com/office/drawing/2014/main" id="{4D3CD6C4-D8C0-47D6-8E78-E70D81997C30}"/>
              </a:ext>
            </a:extLst>
          </p:cNvPr>
          <p:cNvSpPr>
            <a:spLocks noGrp="1"/>
          </p:cNvSpPr>
          <p:nvPr>
            <p:ph sz="quarter" idx="13"/>
          </p:nvPr>
        </p:nvSpPr>
        <p:spPr/>
        <p:txBody>
          <a:bodyPr>
            <a:normAutofit/>
          </a:bodyPr>
          <a:lstStyle/>
          <a:p>
            <a:pPr marL="0" indent="0">
              <a:buNone/>
            </a:pPr>
            <a:r>
              <a:rPr lang="en-US" sz="4000" dirty="0" err="1"/>
              <a:t>Kiek</a:t>
            </a:r>
            <a:r>
              <a:rPr lang="en-US" sz="4000" dirty="0"/>
              <a:t> </a:t>
            </a:r>
            <a:r>
              <a:rPr lang="en-US" sz="4000" dirty="0" err="1"/>
              <a:t>spalvų</a:t>
            </a:r>
            <a:r>
              <a:rPr lang="en-US" sz="4000" dirty="0"/>
              <a:t> </a:t>
            </a:r>
            <a:r>
              <a:rPr lang="en-US" sz="4000" dirty="0" err="1"/>
              <a:t>sudaro</a:t>
            </a:r>
            <a:r>
              <a:rPr lang="en-US" sz="4000" dirty="0"/>
              <a:t> </a:t>
            </a:r>
            <a:r>
              <a:rPr lang="en-US" sz="4000" dirty="0" err="1"/>
              <a:t>vaivorykštę</a:t>
            </a:r>
            <a:r>
              <a:rPr lang="en-US" sz="4000" dirty="0"/>
              <a:t>? </a:t>
            </a:r>
          </a:p>
          <a:p>
            <a:pPr marL="0" indent="0">
              <a:buNone/>
            </a:pPr>
            <a:endParaRPr lang="en-US" sz="4000" dirty="0"/>
          </a:p>
          <a:p>
            <a:pPr marL="0" indent="0">
              <a:buNone/>
            </a:pPr>
            <a:r>
              <a:rPr lang="en-US" sz="4000" dirty="0"/>
              <a:t>Kaip </a:t>
            </a:r>
            <a:r>
              <a:rPr lang="en-US" sz="4000" dirty="0" err="1"/>
              <a:t>vadinama</a:t>
            </a:r>
            <a:r>
              <a:rPr lang="en-US" sz="4000" dirty="0"/>
              <a:t> </a:t>
            </a:r>
            <a:r>
              <a:rPr lang="en-US" sz="4000" dirty="0" err="1"/>
              <a:t>vaivorykštė</a:t>
            </a:r>
            <a:r>
              <a:rPr lang="en-US" sz="4000" dirty="0"/>
              <a:t>, </a:t>
            </a:r>
            <a:r>
              <a:rPr lang="en-US" sz="4000" dirty="0" err="1"/>
              <a:t>kurią</a:t>
            </a:r>
            <a:r>
              <a:rPr lang="en-US" sz="4000" dirty="0"/>
              <a:t> </a:t>
            </a:r>
            <a:r>
              <a:rPr lang="en-US" sz="4000" dirty="0" err="1"/>
              <a:t>galima</a:t>
            </a:r>
            <a:r>
              <a:rPr lang="en-US" sz="4000" dirty="0"/>
              <a:t> </a:t>
            </a:r>
            <a:r>
              <a:rPr lang="en-US" sz="4000" dirty="0" err="1"/>
              <a:t>stebėti</a:t>
            </a:r>
            <a:r>
              <a:rPr lang="en-US" sz="4000" dirty="0"/>
              <a:t> </a:t>
            </a:r>
            <a:r>
              <a:rPr lang="en-US" sz="4000" dirty="0" err="1"/>
              <a:t>naktį</a:t>
            </a:r>
            <a:r>
              <a:rPr lang="en-US" sz="4000" dirty="0"/>
              <a:t>?</a:t>
            </a:r>
            <a:endParaRPr lang="lt-LT" sz="4000" dirty="0"/>
          </a:p>
        </p:txBody>
      </p:sp>
    </p:spTree>
    <p:extLst>
      <p:ext uri="{BB962C8B-B14F-4D97-AF65-F5344CB8AC3E}">
        <p14:creationId xmlns:p14="http://schemas.microsoft.com/office/powerpoint/2010/main" val="3386751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2742F6F-B788-49B6-87BC-2429892D8502}"/>
              </a:ext>
            </a:extLst>
          </p:cNvPr>
          <p:cNvSpPr>
            <a:spLocks noGrp="1"/>
          </p:cNvSpPr>
          <p:nvPr>
            <p:ph type="title"/>
          </p:nvPr>
        </p:nvSpPr>
        <p:spPr/>
        <p:txBody>
          <a:bodyPr/>
          <a:lstStyle/>
          <a:p>
            <a:r>
              <a:rPr lang="en-US" dirty="0" err="1"/>
              <a:t>Klausimai</a:t>
            </a:r>
            <a:endParaRPr lang="lt-LT" dirty="0"/>
          </a:p>
        </p:txBody>
      </p:sp>
      <p:sp>
        <p:nvSpPr>
          <p:cNvPr id="3" name="Turinio vietos rezervavimo ženklas 2">
            <a:extLst>
              <a:ext uri="{FF2B5EF4-FFF2-40B4-BE49-F238E27FC236}">
                <a16:creationId xmlns:a16="http://schemas.microsoft.com/office/drawing/2014/main" id="{6B3A2944-748F-4C1E-8DFA-8BB402A0FECC}"/>
              </a:ext>
            </a:extLst>
          </p:cNvPr>
          <p:cNvSpPr>
            <a:spLocks noGrp="1"/>
          </p:cNvSpPr>
          <p:nvPr>
            <p:ph sz="quarter" idx="13"/>
          </p:nvPr>
        </p:nvSpPr>
        <p:spPr/>
        <p:txBody>
          <a:bodyPr>
            <a:normAutofit/>
          </a:bodyPr>
          <a:lstStyle/>
          <a:p>
            <a:pPr marL="0" indent="0">
              <a:buNone/>
            </a:pPr>
            <a:r>
              <a:rPr lang="en-US" sz="3200" dirty="0"/>
              <a:t>Kaip </a:t>
            </a:r>
            <a:r>
              <a:rPr lang="en-US" sz="3200" dirty="0" err="1"/>
              <a:t>vadinama</a:t>
            </a:r>
            <a:r>
              <a:rPr lang="en-US" sz="3200" dirty="0"/>
              <a:t> </a:t>
            </a:r>
            <a:r>
              <a:rPr lang="en-US" sz="3200" dirty="0" err="1"/>
              <a:t>vaivoryktė</a:t>
            </a:r>
            <a:r>
              <a:rPr lang="en-US" sz="3200" dirty="0"/>
              <a:t>, kai </a:t>
            </a:r>
            <a:r>
              <a:rPr lang="lt-LT" sz="3200" b="0" i="0" dirty="0">
                <a:effectLst/>
                <a:latin typeface="+mj-lt"/>
                <a:cs typeface="Arial" panose="020B0604020202020204" pitchFamily="34" charset="0"/>
              </a:rPr>
              <a:t>Saulei esant arti horizonto aukščiau pagrindinės vaivorykštės susidaro atspindžio vaivorykštė</a:t>
            </a:r>
            <a:r>
              <a:rPr lang="en-US" sz="3200" b="0" i="0" dirty="0">
                <a:effectLst/>
                <a:latin typeface="+mj-lt"/>
                <a:cs typeface="Arial" panose="020B0604020202020204" pitchFamily="34" charset="0"/>
              </a:rPr>
              <a:t>?</a:t>
            </a:r>
          </a:p>
          <a:p>
            <a:pPr marL="0" indent="0">
              <a:buNone/>
            </a:pPr>
            <a:endParaRPr lang="en-US" sz="3200" dirty="0">
              <a:latin typeface="+mj-lt"/>
              <a:cs typeface="Arial" panose="020B0604020202020204" pitchFamily="34" charset="0"/>
            </a:endParaRPr>
          </a:p>
          <a:p>
            <a:pPr marL="0" indent="0">
              <a:buNone/>
            </a:pPr>
            <a:r>
              <a:rPr lang="en-US" sz="3200" dirty="0" err="1"/>
              <a:t>Koks</a:t>
            </a:r>
            <a:r>
              <a:rPr lang="en-US" sz="3200" dirty="0"/>
              <a:t> </a:t>
            </a:r>
            <a:r>
              <a:rPr lang="en-US" sz="3200" dirty="0" err="1"/>
              <a:t>yra</a:t>
            </a:r>
            <a:r>
              <a:rPr lang="en-US" sz="3200" dirty="0"/>
              <a:t> </a:t>
            </a:r>
            <a:r>
              <a:rPr lang="en-US" sz="3200" dirty="0" err="1"/>
              <a:t>kampas</a:t>
            </a:r>
            <a:r>
              <a:rPr lang="en-US" sz="3200" dirty="0"/>
              <a:t> tarp </a:t>
            </a:r>
            <a:r>
              <a:rPr lang="en-US" sz="3200" dirty="0" err="1"/>
              <a:t>vaivorykštės</a:t>
            </a:r>
            <a:r>
              <a:rPr lang="en-US" sz="3200" dirty="0"/>
              <a:t> </a:t>
            </a:r>
            <a:r>
              <a:rPr lang="en-US" sz="3200" dirty="0" err="1"/>
              <a:t>ir</a:t>
            </a:r>
            <a:r>
              <a:rPr lang="en-US" sz="3200" dirty="0"/>
              <a:t> </a:t>
            </a:r>
            <a:r>
              <a:rPr lang="en-US" sz="3200" dirty="0" err="1"/>
              <a:t>stebėtojo</a:t>
            </a:r>
            <a:r>
              <a:rPr lang="en-US" sz="3200" dirty="0"/>
              <a:t>?</a:t>
            </a:r>
            <a:endParaRPr lang="lt-LT" sz="3200" dirty="0"/>
          </a:p>
        </p:txBody>
      </p:sp>
    </p:spTree>
    <p:extLst>
      <p:ext uri="{BB962C8B-B14F-4D97-AF65-F5344CB8AC3E}">
        <p14:creationId xmlns:p14="http://schemas.microsoft.com/office/powerpoint/2010/main" val="2899616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C572293-2C99-475D-BF79-4B5A5730E751}"/>
              </a:ext>
            </a:extLst>
          </p:cNvPr>
          <p:cNvSpPr>
            <a:spLocks noGrp="1"/>
          </p:cNvSpPr>
          <p:nvPr>
            <p:ph type="title"/>
          </p:nvPr>
        </p:nvSpPr>
        <p:spPr/>
        <p:txBody>
          <a:bodyPr/>
          <a:lstStyle/>
          <a:p>
            <a:r>
              <a:rPr lang="en-US" dirty="0" err="1"/>
              <a:t>Klausimai</a:t>
            </a:r>
            <a:endParaRPr lang="lt-LT" dirty="0"/>
          </a:p>
        </p:txBody>
      </p:sp>
      <p:sp>
        <p:nvSpPr>
          <p:cNvPr id="3" name="Turinio vietos rezervavimo ženklas 2">
            <a:extLst>
              <a:ext uri="{FF2B5EF4-FFF2-40B4-BE49-F238E27FC236}">
                <a16:creationId xmlns:a16="http://schemas.microsoft.com/office/drawing/2014/main" id="{D353A897-98D4-456C-8F84-392638D73381}"/>
              </a:ext>
            </a:extLst>
          </p:cNvPr>
          <p:cNvSpPr>
            <a:spLocks noGrp="1"/>
          </p:cNvSpPr>
          <p:nvPr>
            <p:ph sz="quarter" idx="13"/>
          </p:nvPr>
        </p:nvSpPr>
        <p:spPr/>
        <p:txBody>
          <a:bodyPr>
            <a:normAutofit/>
          </a:bodyPr>
          <a:lstStyle/>
          <a:p>
            <a:pPr marL="0" indent="0">
              <a:buNone/>
            </a:pPr>
            <a:r>
              <a:rPr lang="en-US" sz="4000" dirty="0"/>
              <a:t>Kur </a:t>
            </a:r>
            <a:r>
              <a:rPr lang="en-US" sz="4000" dirty="0" err="1"/>
              <a:t>turi</a:t>
            </a:r>
            <a:r>
              <a:rPr lang="en-US" sz="4000" dirty="0"/>
              <a:t> </a:t>
            </a:r>
            <a:r>
              <a:rPr lang="en-US" sz="4000" dirty="0" err="1"/>
              <a:t>stovėti</a:t>
            </a:r>
            <a:r>
              <a:rPr lang="en-US" sz="4000" dirty="0"/>
              <a:t> </a:t>
            </a:r>
            <a:r>
              <a:rPr lang="en-US" sz="4000" dirty="0" err="1"/>
              <a:t>žmogus</a:t>
            </a:r>
            <a:r>
              <a:rPr lang="en-US" sz="4000" dirty="0"/>
              <a:t>, jog </a:t>
            </a:r>
            <a:r>
              <a:rPr lang="en-US" sz="4000" dirty="0" err="1"/>
              <a:t>pamatytų</a:t>
            </a:r>
            <a:r>
              <a:rPr lang="en-US" sz="4000" dirty="0"/>
              <a:t> </a:t>
            </a:r>
            <a:r>
              <a:rPr lang="en-US" sz="4000" dirty="0" err="1"/>
              <a:t>vaivorykštę</a:t>
            </a:r>
            <a:r>
              <a:rPr lang="en-US" sz="4000" dirty="0"/>
              <a:t>?</a:t>
            </a:r>
          </a:p>
          <a:p>
            <a:pPr marL="0" indent="0">
              <a:buNone/>
            </a:pPr>
            <a:r>
              <a:rPr lang="en-US" sz="4000" dirty="0" err="1"/>
              <a:t>Kokia</a:t>
            </a:r>
            <a:r>
              <a:rPr lang="en-US" sz="4000" dirty="0"/>
              <a:t> </a:t>
            </a:r>
            <a:r>
              <a:rPr lang="en-US" sz="4000" dirty="0" err="1"/>
              <a:t>tvarka</a:t>
            </a:r>
            <a:r>
              <a:rPr lang="en-US" sz="4000" dirty="0"/>
              <a:t> </a:t>
            </a:r>
            <a:r>
              <a:rPr lang="en-US" sz="4000" dirty="0" err="1"/>
              <a:t>išsidėsčiusios</a:t>
            </a:r>
            <a:r>
              <a:rPr lang="en-US" sz="4000" dirty="0"/>
              <a:t> </a:t>
            </a:r>
            <a:r>
              <a:rPr lang="en-US" sz="4000" dirty="0" err="1"/>
              <a:t>dvigubos</a:t>
            </a:r>
            <a:r>
              <a:rPr lang="en-US" sz="4000" dirty="0"/>
              <a:t> </a:t>
            </a:r>
            <a:r>
              <a:rPr lang="en-US" sz="4000" dirty="0" err="1"/>
              <a:t>vaivorykštės</a:t>
            </a:r>
            <a:r>
              <a:rPr lang="en-US" sz="4000" dirty="0"/>
              <a:t> </a:t>
            </a:r>
            <a:r>
              <a:rPr lang="en-US" sz="4000" dirty="0" err="1"/>
              <a:t>spavlų</a:t>
            </a:r>
            <a:r>
              <a:rPr lang="en-US" sz="4000" dirty="0"/>
              <a:t> </a:t>
            </a:r>
            <a:r>
              <a:rPr lang="en-US" sz="4000" dirty="0" err="1"/>
              <a:t>linijos</a:t>
            </a:r>
            <a:r>
              <a:rPr lang="en-US" sz="4000" dirty="0"/>
              <a:t>?</a:t>
            </a:r>
          </a:p>
        </p:txBody>
      </p:sp>
    </p:spTree>
    <p:extLst>
      <p:ext uri="{BB962C8B-B14F-4D97-AF65-F5344CB8AC3E}">
        <p14:creationId xmlns:p14="http://schemas.microsoft.com/office/powerpoint/2010/main" val="2805788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CC7E493-53D6-469D-96BD-0454784A2CD3}"/>
              </a:ext>
            </a:extLst>
          </p:cNvPr>
          <p:cNvSpPr>
            <a:spLocks noGrp="1"/>
          </p:cNvSpPr>
          <p:nvPr>
            <p:ph type="title"/>
          </p:nvPr>
        </p:nvSpPr>
        <p:spPr/>
        <p:txBody>
          <a:bodyPr/>
          <a:lstStyle/>
          <a:p>
            <a:r>
              <a:rPr lang="en-US" dirty="0" err="1"/>
              <a:t>Klausimai</a:t>
            </a:r>
            <a:endParaRPr lang="lt-LT" dirty="0"/>
          </a:p>
        </p:txBody>
      </p:sp>
      <p:sp>
        <p:nvSpPr>
          <p:cNvPr id="3" name="Turinio vietos rezervavimo ženklas 2">
            <a:extLst>
              <a:ext uri="{FF2B5EF4-FFF2-40B4-BE49-F238E27FC236}">
                <a16:creationId xmlns:a16="http://schemas.microsoft.com/office/drawing/2014/main" id="{5E31E438-3A09-4A17-8856-DA31C1316FD8}"/>
              </a:ext>
            </a:extLst>
          </p:cNvPr>
          <p:cNvSpPr>
            <a:spLocks noGrp="1"/>
          </p:cNvSpPr>
          <p:nvPr>
            <p:ph sz="quarter" idx="13"/>
          </p:nvPr>
        </p:nvSpPr>
        <p:spPr/>
        <p:txBody>
          <a:bodyPr>
            <a:normAutofit/>
          </a:bodyPr>
          <a:lstStyle/>
          <a:p>
            <a:pPr marL="0" indent="0">
              <a:buNone/>
            </a:pPr>
            <a:r>
              <a:rPr lang="en-US" sz="4000" dirty="0" err="1"/>
              <a:t>Kokių</a:t>
            </a:r>
            <a:r>
              <a:rPr lang="en-US" sz="4000" dirty="0"/>
              <a:t> </a:t>
            </a:r>
            <a:r>
              <a:rPr lang="en-US" sz="4000" dirty="0" err="1"/>
              <a:t>yra</a:t>
            </a:r>
            <a:r>
              <a:rPr lang="en-US" sz="4000" dirty="0"/>
              <a:t> </a:t>
            </a:r>
            <a:r>
              <a:rPr lang="en-US" sz="4000" dirty="0" err="1"/>
              <a:t>reiškinių</a:t>
            </a:r>
            <a:r>
              <a:rPr lang="en-US" sz="4000" dirty="0"/>
              <a:t>, </a:t>
            </a:r>
            <a:r>
              <a:rPr lang="en-US" sz="4000" dirty="0" err="1"/>
              <a:t>panašių</a:t>
            </a:r>
            <a:r>
              <a:rPr lang="en-US" sz="4000" dirty="0"/>
              <a:t> į </a:t>
            </a:r>
            <a:r>
              <a:rPr lang="en-US" sz="4000" dirty="0" err="1"/>
              <a:t>vaivorykštę</a:t>
            </a:r>
            <a:r>
              <a:rPr lang="en-US" sz="4000" dirty="0"/>
              <a:t>?</a:t>
            </a:r>
          </a:p>
          <a:p>
            <a:pPr marL="0" indent="0">
              <a:buNone/>
            </a:pPr>
            <a:endParaRPr lang="en-US" sz="4000" dirty="0"/>
          </a:p>
          <a:p>
            <a:pPr marL="0" indent="0">
              <a:buNone/>
            </a:pPr>
            <a:r>
              <a:rPr lang="en-US" sz="4000" dirty="0"/>
              <a:t>Kaip </a:t>
            </a:r>
            <a:r>
              <a:rPr lang="en-US" sz="4000" dirty="0" err="1"/>
              <a:t>vadinama</a:t>
            </a:r>
            <a:r>
              <a:rPr lang="en-US" sz="4000" dirty="0"/>
              <a:t> </a:t>
            </a:r>
            <a:r>
              <a:rPr lang="en-US" sz="4000" dirty="0" err="1"/>
              <a:t>Blankesnė</a:t>
            </a:r>
            <a:r>
              <a:rPr lang="en-US" sz="4000" dirty="0"/>
              <a:t> </a:t>
            </a:r>
            <a:r>
              <a:rPr lang="en-US" sz="4000" dirty="0" err="1"/>
              <a:t>vaivorykštė</a:t>
            </a:r>
            <a:r>
              <a:rPr lang="en-US" sz="4000" dirty="0"/>
              <a:t>, </a:t>
            </a:r>
            <a:r>
              <a:rPr lang="en-US" sz="4000" dirty="0" err="1"/>
              <a:t>matoma</a:t>
            </a:r>
            <a:r>
              <a:rPr lang="en-US" sz="4000" dirty="0"/>
              <a:t> </a:t>
            </a:r>
            <a:r>
              <a:rPr lang="en-US" sz="4000" dirty="0" err="1"/>
              <a:t>žiemą</a:t>
            </a:r>
            <a:r>
              <a:rPr lang="en-US" sz="4000" dirty="0"/>
              <a:t>?</a:t>
            </a:r>
            <a:endParaRPr lang="lt-LT" sz="4000" dirty="0"/>
          </a:p>
        </p:txBody>
      </p:sp>
    </p:spTree>
    <p:extLst>
      <p:ext uri="{BB962C8B-B14F-4D97-AF65-F5344CB8AC3E}">
        <p14:creationId xmlns:p14="http://schemas.microsoft.com/office/powerpoint/2010/main" val="1671076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2B0DEB3-465C-457D-B6AA-E930FD959B07}"/>
              </a:ext>
            </a:extLst>
          </p:cNvPr>
          <p:cNvSpPr>
            <a:spLocks noGrp="1"/>
          </p:cNvSpPr>
          <p:nvPr>
            <p:ph type="title"/>
          </p:nvPr>
        </p:nvSpPr>
        <p:spPr/>
        <p:txBody>
          <a:bodyPr/>
          <a:lstStyle/>
          <a:p>
            <a:r>
              <a:rPr lang="en-US" dirty="0" err="1"/>
              <a:t>kLAUSIMAI</a:t>
            </a:r>
            <a:endParaRPr lang="lt-LT" dirty="0"/>
          </a:p>
        </p:txBody>
      </p:sp>
      <p:sp>
        <p:nvSpPr>
          <p:cNvPr id="3" name="Turinio vietos rezervavimo ženklas 2">
            <a:extLst>
              <a:ext uri="{FF2B5EF4-FFF2-40B4-BE49-F238E27FC236}">
                <a16:creationId xmlns:a16="http://schemas.microsoft.com/office/drawing/2014/main" id="{9189C9B3-BA11-40E7-B17C-3FA694C61578}"/>
              </a:ext>
            </a:extLst>
          </p:cNvPr>
          <p:cNvSpPr>
            <a:spLocks noGrp="1"/>
          </p:cNvSpPr>
          <p:nvPr>
            <p:ph sz="quarter" idx="13"/>
          </p:nvPr>
        </p:nvSpPr>
        <p:spPr/>
        <p:txBody>
          <a:bodyPr/>
          <a:lstStyle/>
          <a:p>
            <a:pPr marL="0" indent="0">
              <a:buNone/>
            </a:pPr>
            <a:r>
              <a:rPr lang="en-US" sz="3600" dirty="0" err="1"/>
              <a:t>Kokio</a:t>
            </a:r>
            <a:r>
              <a:rPr lang="en-US" sz="3600" dirty="0"/>
              <a:t> </a:t>
            </a:r>
            <a:r>
              <a:rPr lang="en-US" sz="3600" dirty="0" err="1"/>
              <a:t>skersmens</a:t>
            </a:r>
            <a:r>
              <a:rPr lang="en-US" sz="3600" dirty="0"/>
              <a:t> </a:t>
            </a:r>
            <a:r>
              <a:rPr lang="en-US" sz="3600" dirty="0" err="1"/>
              <a:t>turi</a:t>
            </a:r>
            <a:r>
              <a:rPr lang="en-US" sz="3600" dirty="0"/>
              <a:t> </a:t>
            </a:r>
            <a:r>
              <a:rPr lang="en-US" sz="3600" dirty="0" err="1"/>
              <a:t>būti</a:t>
            </a:r>
            <a:r>
              <a:rPr lang="en-US" sz="3600" dirty="0"/>
              <a:t> </a:t>
            </a:r>
            <a:r>
              <a:rPr lang="en-US" sz="3600" dirty="0" err="1"/>
              <a:t>lašeliai</a:t>
            </a:r>
            <a:r>
              <a:rPr lang="en-US" sz="3600" dirty="0"/>
              <a:t>, jog </a:t>
            </a:r>
            <a:r>
              <a:rPr lang="en-US" sz="3600" dirty="0" err="1"/>
              <a:t>vaivorykštę</a:t>
            </a:r>
            <a:r>
              <a:rPr lang="en-US" sz="3600" dirty="0"/>
              <a:t> </a:t>
            </a:r>
            <a:r>
              <a:rPr lang="en-US" sz="3600" dirty="0" err="1"/>
              <a:t>matytumėm</a:t>
            </a:r>
            <a:r>
              <a:rPr lang="en-US" sz="3600" dirty="0"/>
              <a:t> </a:t>
            </a:r>
            <a:r>
              <a:rPr lang="en-US" sz="3600" dirty="0" err="1"/>
              <a:t>gryniausių</a:t>
            </a:r>
            <a:r>
              <a:rPr lang="en-US" sz="3600" dirty="0"/>
              <a:t> </a:t>
            </a:r>
            <a:r>
              <a:rPr lang="en-US" sz="3600" dirty="0" err="1"/>
              <a:t>spalvų</a:t>
            </a:r>
            <a:r>
              <a:rPr lang="en-US" sz="3600" dirty="0"/>
              <a:t>?</a:t>
            </a:r>
          </a:p>
          <a:p>
            <a:pPr marL="0" indent="0">
              <a:buNone/>
            </a:pPr>
            <a:r>
              <a:rPr lang="lt-LT" sz="3600" dirty="0"/>
              <a:t>Vaivorykštė</a:t>
            </a:r>
            <a:r>
              <a:rPr lang="en-US" sz="3600" dirty="0"/>
              <a:t> </a:t>
            </a:r>
            <a:r>
              <a:rPr lang="en-US" sz="3600" dirty="0" err="1"/>
              <a:t>susidaro</a:t>
            </a:r>
            <a:r>
              <a:rPr lang="en-US" sz="3600" dirty="0"/>
              <a:t> </a:t>
            </a:r>
            <a:r>
              <a:rPr lang="en-US" sz="3600" dirty="0" err="1"/>
              <a:t>dėl</a:t>
            </a:r>
            <a:r>
              <a:rPr lang="en-US" sz="3600" dirty="0"/>
              <a:t> </a:t>
            </a:r>
            <a:r>
              <a:rPr lang="en-US" sz="3600" dirty="0" err="1"/>
              <a:t>proceso</a:t>
            </a:r>
            <a:r>
              <a:rPr lang="en-US" sz="3600" dirty="0"/>
              <a:t> </a:t>
            </a:r>
            <a:r>
              <a:rPr lang="en-US" sz="3600" dirty="0" err="1"/>
              <a:t>vadinamu</a:t>
            </a:r>
            <a:r>
              <a:rPr lang="en-US" sz="3600" dirty="0"/>
              <a:t>?</a:t>
            </a:r>
            <a:r>
              <a:rPr lang="en-US" dirty="0"/>
              <a:t> </a:t>
            </a:r>
          </a:p>
          <a:p>
            <a:pPr marL="0" indent="0">
              <a:buNone/>
            </a:pPr>
            <a:endParaRPr lang="en-US" dirty="0"/>
          </a:p>
          <a:p>
            <a:pPr marL="0" indent="0">
              <a:buNone/>
            </a:pPr>
            <a:endParaRPr lang="lt-LT" sz="3600" dirty="0"/>
          </a:p>
        </p:txBody>
      </p:sp>
    </p:spTree>
    <p:extLst>
      <p:ext uri="{BB962C8B-B14F-4D97-AF65-F5344CB8AC3E}">
        <p14:creationId xmlns:p14="http://schemas.microsoft.com/office/powerpoint/2010/main" val="1451817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7ECBA0A-C8F7-459D-8A63-8801EA871878}"/>
              </a:ext>
            </a:extLst>
          </p:cNvPr>
          <p:cNvSpPr>
            <a:spLocks noGrp="1"/>
          </p:cNvSpPr>
          <p:nvPr>
            <p:ph type="title"/>
          </p:nvPr>
        </p:nvSpPr>
        <p:spPr/>
        <p:txBody>
          <a:bodyPr/>
          <a:lstStyle/>
          <a:p>
            <a:r>
              <a:rPr lang="en-US" dirty="0" err="1"/>
              <a:t>Atsakymai</a:t>
            </a:r>
            <a:endParaRPr lang="lt-LT" dirty="0"/>
          </a:p>
        </p:txBody>
      </p:sp>
      <p:sp>
        <p:nvSpPr>
          <p:cNvPr id="3" name="Turinio vietos rezervavimo ženklas 2">
            <a:extLst>
              <a:ext uri="{FF2B5EF4-FFF2-40B4-BE49-F238E27FC236}">
                <a16:creationId xmlns:a16="http://schemas.microsoft.com/office/drawing/2014/main" id="{E66959E4-B431-4FBB-9E5C-AE9FAFFDA39B}"/>
              </a:ext>
            </a:extLst>
          </p:cNvPr>
          <p:cNvSpPr>
            <a:spLocks noGrp="1"/>
          </p:cNvSpPr>
          <p:nvPr>
            <p:ph sz="quarter" idx="13"/>
          </p:nvPr>
        </p:nvSpPr>
        <p:spPr>
          <a:xfrm>
            <a:off x="913774" y="2367092"/>
            <a:ext cx="3755880" cy="3424107"/>
          </a:xfrm>
        </p:spPr>
        <p:txBody>
          <a:bodyPr/>
          <a:lstStyle/>
          <a:p>
            <a:pPr marL="457200" indent="-457200">
              <a:buFont typeface="+mj-lt"/>
              <a:buAutoNum type="arabicPeriod"/>
            </a:pPr>
            <a:r>
              <a:rPr lang="en-US" dirty="0"/>
              <a:t>7</a:t>
            </a:r>
          </a:p>
          <a:p>
            <a:pPr marL="457200" indent="-457200">
              <a:buFont typeface="+mj-lt"/>
              <a:buAutoNum type="arabicPeriod"/>
            </a:pPr>
            <a:r>
              <a:rPr lang="en-US" dirty="0" err="1"/>
              <a:t>Mėnulio</a:t>
            </a:r>
            <a:r>
              <a:rPr lang="en-US" dirty="0"/>
              <a:t> </a:t>
            </a:r>
            <a:r>
              <a:rPr lang="en-US" dirty="0" err="1"/>
              <a:t>vaivorykštė</a:t>
            </a:r>
            <a:endParaRPr lang="en-US" dirty="0"/>
          </a:p>
          <a:p>
            <a:pPr marL="457200" indent="-457200">
              <a:buFont typeface="+mj-lt"/>
              <a:buAutoNum type="arabicPeriod"/>
            </a:pPr>
            <a:r>
              <a:rPr lang="en-US" dirty="0" err="1"/>
              <a:t>Dviguba</a:t>
            </a:r>
            <a:r>
              <a:rPr lang="en-US" dirty="0"/>
              <a:t> </a:t>
            </a:r>
            <a:r>
              <a:rPr lang="en-US" dirty="0" err="1"/>
              <a:t>vaivorykštė</a:t>
            </a:r>
            <a:endParaRPr lang="en-US" dirty="0"/>
          </a:p>
          <a:p>
            <a:pPr marL="457200" indent="-457200">
              <a:buFont typeface="+mj-lt"/>
              <a:buAutoNum type="arabicPeriod"/>
            </a:pPr>
            <a:r>
              <a:rPr lang="en-US" dirty="0"/>
              <a:t>42</a:t>
            </a:r>
            <a:r>
              <a:rPr lang="lt-LT" b="0" i="0" dirty="0">
                <a:effectLst/>
                <a:latin typeface="system-ui"/>
              </a:rPr>
              <a:t> °</a:t>
            </a:r>
            <a:endParaRPr lang="en-US" b="0" i="0" dirty="0">
              <a:effectLst/>
              <a:latin typeface="system-ui"/>
            </a:endParaRPr>
          </a:p>
          <a:p>
            <a:pPr marL="457200" indent="-457200">
              <a:buFont typeface="+mj-lt"/>
              <a:buAutoNum type="arabicPeriod"/>
            </a:pPr>
            <a:r>
              <a:rPr lang="en-US" dirty="0">
                <a:latin typeface="system-ui"/>
              </a:rPr>
              <a:t>Tarp </a:t>
            </a:r>
            <a:r>
              <a:rPr lang="en-US" dirty="0" err="1">
                <a:latin typeface="system-ui"/>
              </a:rPr>
              <a:t>saulės</a:t>
            </a:r>
            <a:r>
              <a:rPr lang="en-US" dirty="0">
                <a:latin typeface="system-ui"/>
              </a:rPr>
              <a:t> </a:t>
            </a:r>
            <a:r>
              <a:rPr lang="en-US" dirty="0" err="1">
                <a:latin typeface="system-ui"/>
              </a:rPr>
              <a:t>ir</a:t>
            </a:r>
            <a:r>
              <a:rPr lang="en-US" dirty="0">
                <a:latin typeface="system-ui"/>
              </a:rPr>
              <a:t> </a:t>
            </a:r>
            <a:r>
              <a:rPr lang="en-US" dirty="0" err="1">
                <a:latin typeface="system-ui"/>
              </a:rPr>
              <a:t>lietaus</a:t>
            </a: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lt-LT" dirty="0"/>
          </a:p>
        </p:txBody>
      </p:sp>
      <p:sp>
        <p:nvSpPr>
          <p:cNvPr id="4" name="TextBox 3">
            <a:extLst>
              <a:ext uri="{FF2B5EF4-FFF2-40B4-BE49-F238E27FC236}">
                <a16:creationId xmlns:a16="http://schemas.microsoft.com/office/drawing/2014/main" id="{9C4CA297-BD98-49E4-9B8F-F19BF355F391}"/>
              </a:ext>
            </a:extLst>
          </p:cNvPr>
          <p:cNvSpPr txBox="1"/>
          <p:nvPr/>
        </p:nvSpPr>
        <p:spPr>
          <a:xfrm>
            <a:off x="6755906" y="2367091"/>
            <a:ext cx="4163628" cy="2585323"/>
          </a:xfrm>
          <a:prstGeom prst="rect">
            <a:avLst/>
          </a:prstGeom>
          <a:noFill/>
        </p:spPr>
        <p:txBody>
          <a:bodyPr wrap="square" rtlCol="0">
            <a:spAutoFit/>
          </a:bodyPr>
          <a:lstStyle/>
          <a:p>
            <a:r>
              <a:rPr lang="en-US" dirty="0"/>
              <a:t>6. ATVIRKŠTINE TVARKA</a:t>
            </a:r>
          </a:p>
          <a:p>
            <a:endParaRPr lang="en-US" dirty="0"/>
          </a:p>
          <a:p>
            <a:r>
              <a:rPr lang="en-US" dirty="0"/>
              <a:t>7. HALAS, CD DISKAS, SAULĖS ZUIKUČIAI.</a:t>
            </a:r>
          </a:p>
          <a:p>
            <a:endParaRPr lang="en-US" dirty="0"/>
          </a:p>
          <a:p>
            <a:r>
              <a:rPr lang="en-US" dirty="0"/>
              <a:t>8. BALTOJI VAIVORYKŠTĖ</a:t>
            </a:r>
          </a:p>
          <a:p>
            <a:endParaRPr lang="en-US" dirty="0"/>
          </a:p>
          <a:p>
            <a:r>
              <a:rPr lang="en-US" dirty="0"/>
              <a:t>9. 0.5 – 1 MILIMETRO</a:t>
            </a:r>
          </a:p>
          <a:p>
            <a:endParaRPr lang="en-US" dirty="0"/>
          </a:p>
          <a:p>
            <a:r>
              <a:rPr lang="en-US" dirty="0"/>
              <a:t>10. ŠVIESOS DISPERSIJA</a:t>
            </a:r>
          </a:p>
        </p:txBody>
      </p:sp>
    </p:spTree>
    <p:extLst>
      <p:ext uri="{BB962C8B-B14F-4D97-AF65-F5344CB8AC3E}">
        <p14:creationId xmlns:p14="http://schemas.microsoft.com/office/powerpoint/2010/main" val="254397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6A71A2D-EAB3-46D2-AD4B-60DAA8986523}"/>
              </a:ext>
            </a:extLst>
          </p:cNvPr>
          <p:cNvSpPr>
            <a:spLocks noGrp="1"/>
          </p:cNvSpPr>
          <p:nvPr>
            <p:ph type="title"/>
          </p:nvPr>
        </p:nvSpPr>
        <p:spPr/>
        <p:txBody>
          <a:bodyPr/>
          <a:lstStyle/>
          <a:p>
            <a:r>
              <a:rPr lang="en-US" dirty="0" err="1"/>
              <a:t>Šaltiniai</a:t>
            </a:r>
            <a:endParaRPr lang="lt-LT" dirty="0"/>
          </a:p>
        </p:txBody>
      </p:sp>
      <p:sp>
        <p:nvSpPr>
          <p:cNvPr id="3" name="Turinio vietos rezervavimo ženklas 2">
            <a:extLst>
              <a:ext uri="{FF2B5EF4-FFF2-40B4-BE49-F238E27FC236}">
                <a16:creationId xmlns:a16="http://schemas.microsoft.com/office/drawing/2014/main" id="{C3AD91D4-6ED2-4ED3-97BD-3F449E6F4DC2}"/>
              </a:ext>
            </a:extLst>
          </p:cNvPr>
          <p:cNvSpPr>
            <a:spLocks noGrp="1"/>
          </p:cNvSpPr>
          <p:nvPr>
            <p:ph sz="quarter" idx="13"/>
          </p:nvPr>
        </p:nvSpPr>
        <p:spPr/>
        <p:txBody>
          <a:bodyPr/>
          <a:lstStyle/>
          <a:p>
            <a:pPr marL="0" indent="0">
              <a:buNone/>
            </a:pPr>
            <a:r>
              <a:rPr lang="lt-LT" dirty="0">
                <a:hlinkClick r:id="rId2"/>
              </a:rPr>
              <a:t>https://lt.wikipedia.org/wiki/%C5%A0viesos_dispersija</a:t>
            </a:r>
            <a:endParaRPr lang="en-US" dirty="0"/>
          </a:p>
          <a:p>
            <a:pPr marL="0" indent="0">
              <a:buNone/>
            </a:pPr>
            <a:r>
              <a:rPr lang="lt-LT" dirty="0">
                <a:hlinkClick r:id="rId3"/>
              </a:rPr>
              <a:t>https://lt.wikipedia.org/wiki/Vaivoryk%C5%A1t%C4%97</a:t>
            </a:r>
            <a:endParaRPr lang="en-US" dirty="0"/>
          </a:p>
          <a:p>
            <a:pPr marL="0" indent="0">
              <a:buNone/>
            </a:pPr>
            <a:r>
              <a:rPr lang="lt-LT" dirty="0">
                <a:hlinkClick r:id="rId4"/>
              </a:rPr>
              <a:t>https://www.vle.lt/straipsnis/vaivorykste-1/</a:t>
            </a:r>
            <a:endParaRPr lang="en-US" dirty="0"/>
          </a:p>
          <a:p>
            <a:pPr marL="0" indent="0">
              <a:buNone/>
            </a:pPr>
            <a:r>
              <a:rPr lang="en-US" dirty="0">
                <a:hlinkClick r:id="rId5"/>
              </a:rPr>
              <a:t>https://www.youtube.com/watch?v=Gdk7KCVX6_c</a:t>
            </a:r>
            <a:endParaRPr lang="en-US" dirty="0"/>
          </a:p>
          <a:p>
            <a:pPr marL="0" indent="0">
              <a:buNone/>
            </a:pPr>
            <a:r>
              <a:rPr lang="en-US" dirty="0">
                <a:hlinkClick r:id="rId6"/>
              </a:rPr>
              <a:t>https://lt.wikipedia.org/wiki/Halas</a:t>
            </a:r>
            <a:endParaRPr lang="en-US" dirty="0"/>
          </a:p>
          <a:p>
            <a:pPr marL="0" indent="0">
              <a:buNone/>
            </a:pPr>
            <a:endParaRPr lang="en-US" dirty="0"/>
          </a:p>
          <a:p>
            <a:pPr marL="0" indent="0">
              <a:buNone/>
            </a:pPr>
            <a:endParaRPr lang="en-US" dirty="0"/>
          </a:p>
          <a:p>
            <a:pPr marL="0" indent="0">
              <a:buNone/>
            </a:pPr>
            <a:endParaRPr lang="lt-LT" dirty="0"/>
          </a:p>
        </p:txBody>
      </p:sp>
    </p:spTree>
    <p:extLst>
      <p:ext uri="{BB962C8B-B14F-4D97-AF65-F5344CB8AC3E}">
        <p14:creationId xmlns:p14="http://schemas.microsoft.com/office/powerpoint/2010/main" val="27223245"/>
      </p:ext>
    </p:extLst>
  </p:cSld>
  <p:clrMapOvr>
    <a:masterClrMapping/>
  </p:clrMapOvr>
</p:sld>
</file>

<file path=ppt/theme/theme1.xml><?xml version="1.0" encoding="utf-8"?>
<a:theme xmlns:a="http://schemas.openxmlformats.org/drawingml/2006/main" name="Lašelis">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TM04033925[[fn=Lašelis]]</Template>
  <TotalTime>212</TotalTime>
  <Words>692</Words>
  <Application>Microsoft Office PowerPoint</Application>
  <PresentationFormat>Plačiaekranė</PresentationFormat>
  <Paragraphs>82</Paragraphs>
  <Slides>19</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19</vt:i4>
      </vt:variant>
    </vt:vector>
  </HeadingPairs>
  <TitlesOfParts>
    <vt:vector size="25" baseType="lpstr">
      <vt:lpstr>Arial</vt:lpstr>
      <vt:lpstr>Calibri</vt:lpstr>
      <vt:lpstr>Red Hat Display</vt:lpstr>
      <vt:lpstr>system-ui</vt:lpstr>
      <vt:lpstr>Tw Cen MT</vt:lpstr>
      <vt:lpstr>Lašelis</vt:lpstr>
      <vt:lpstr>Vaivorykštė</vt:lpstr>
      <vt:lpstr>Sąvoka</vt:lpstr>
      <vt:lpstr>procesas</vt:lpstr>
      <vt:lpstr>Šviesos Dispersija</vt:lpstr>
      <vt:lpstr>Spalvos</vt:lpstr>
      <vt:lpstr>Mėnulio vaivorykštė</vt:lpstr>
      <vt:lpstr>Dviguba vaivorykštė</vt:lpstr>
      <vt:lpstr>„PowerPoint“ pateiktis</vt:lpstr>
      <vt:lpstr>„PowerPoint“ pateiktis</vt:lpstr>
      <vt:lpstr>Žiemos vaivorykštė</vt:lpstr>
      <vt:lpstr>Panašu į vaivorykštę</vt:lpstr>
      <vt:lpstr>„PowerPoint“ pateiktis</vt:lpstr>
      <vt:lpstr>Klausimai</vt:lpstr>
      <vt:lpstr>Klausimai</vt:lpstr>
      <vt:lpstr>Klausimai</vt:lpstr>
      <vt:lpstr>Klausimai</vt:lpstr>
      <vt:lpstr>kLAUSIMAI</vt:lpstr>
      <vt:lpstr>Atsakymai</vt:lpstr>
      <vt:lpstr>Šaltiniai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Vaivorykštė</dc:title>
  <dc:creator>Lukas Šliužas</dc:creator>
  <cp:lastModifiedBy>Lukas Šliužas</cp:lastModifiedBy>
  <cp:revision>6</cp:revision>
  <dcterms:created xsi:type="dcterms:W3CDTF">2022-03-19T16:50:53Z</dcterms:created>
  <dcterms:modified xsi:type="dcterms:W3CDTF">2022-04-16T17:58:58Z</dcterms:modified>
</cp:coreProperties>
</file>