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7" r:id="rId19"/>
    <p:sldId id="277" r:id="rId20"/>
    <p:sldId id="273" r:id="rId21"/>
    <p:sldId id="276" r:id="rId22"/>
    <p:sldId id="279" r:id="rId23"/>
    <p:sldId id="280" r:id="rId24"/>
    <p:sldId id="278" r:id="rId25"/>
    <p:sldId id="282" r:id="rId26"/>
    <p:sldId id="283" r:id="rId27"/>
    <p:sldId id="284" r:id="rId28"/>
    <p:sldId id="285" r:id="rId29"/>
    <p:sldId id="286" r:id="rId30"/>
    <p:sldId id="275" r:id="rId31"/>
    <p:sldId id="274" r:id="rId32"/>
  </p:sldIdLst>
  <p:sldSz cx="9144000" cy="5143500" type="screen16x9"/>
  <p:notesSz cx="6858000" cy="9144000"/>
  <p:embeddedFontLst>
    <p:embeddedFont>
      <p:font typeface="Calibri" panose="020F0502020204030204" pitchFamily="34" charset="0"/>
      <p:regular r:id="rId34"/>
      <p:bold r:id="rId35"/>
      <p:italic r:id="rId36"/>
      <p:boldItalic r:id="rId37"/>
    </p:embeddedFont>
    <p:embeddedFont>
      <p:font typeface="Nunito"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29BC08D-FDCE-48D5-BD8E-DF5680FA5E6A}">
  <a:tblStyle styleId="{A29BC08D-FDCE-48D5-BD8E-DF5680FA5E6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50" y="7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6f90357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6f90357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6f90357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c6f90357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c6f90357f_0_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c6f90357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c6f90357f_0_1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c6f90357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c6f90357f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c6f90357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c6f90357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c6f90357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6f90357f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6f90357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c6f90357f_0_3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c6f90357f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c6f90357f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c6f90357f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19a9630e62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19a9630e62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19a9630e62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19a9630e62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1e3d5c671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1e3d5c671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1e3d5c671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1e3d5c671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19a9630e62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19a9630e62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19a9630e62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19a9630e62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19a9630e62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19a9630e62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19a9630e62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19a9630e62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19a9630e62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19a9630e62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3710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0737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1524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0346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1541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1951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0999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7190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66729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17513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21f4dee5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121f4dee5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4067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19a9630e62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119a9630e62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c6f90357f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c6f90357f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1600">
        <p:fade thruBlk="1"/>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lt.wikipedia.org/wiki/Elektros_energija"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s://lt.wikipedia.org/wiki/Elektra" TargetMode="External"/><Relationship Id="rId4" Type="http://schemas.openxmlformats.org/officeDocument/2006/relationships/hyperlink" Target="https://lt.wikipedia.org/wiki/Plutoni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ignitis.lt/detektyvai/images/Ignitis_internetui_high.pdf" TargetMode="External"/><Relationship Id="rId3" Type="http://schemas.openxmlformats.org/officeDocument/2006/relationships/hyperlink" Target="https://www.keistoteka.lt/skaitytos-knygos/profesine-literatura/fizika-7-vadovelis-arvydas-kanapickas-rigonda-skorulskiene-22579-1" TargetMode="External"/><Relationship Id="rId7" Type="http://schemas.openxmlformats.org/officeDocument/2006/relationships/hyperlink" Target="https://www.tevu-darzelis.lt/kaip-protingai-taupyti-elektros-energija/"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s://mercurydecor.com/energijos-taupymas/" TargetMode="External"/><Relationship Id="rId5" Type="http://schemas.openxmlformats.org/officeDocument/2006/relationships/hyperlink" Target="http://www.energetikosabc.lt/lt/elektra/ka-turetumete-zinoti-apie-elektros-tarifa/101" TargetMode="External"/><Relationship Id="rId10" Type="http://schemas.openxmlformats.org/officeDocument/2006/relationships/hyperlink" Target="https://www.15min.lt/ar-zinai/naujiena/pasitikrink-zinias/testas-ar-zinote-siuos-kasdienybeje-naudingus-energijos-taupymo-triukus-1168-1214414" TargetMode="External"/><Relationship Id="rId4" Type="http://schemas.openxmlformats.org/officeDocument/2006/relationships/hyperlink" Target="https://smp2014ge.ugdome.lt/mo/9kl_visuomenine_geografija/GE_DE_20/teorine_medziaga_3.html" TargetMode="External"/><Relationship Id="rId9" Type="http://schemas.openxmlformats.org/officeDocument/2006/relationships/hyperlink" Target="https://www.statybunaujienos.lt/naujiena/9-patarimai-kaip-taupyti-energija-daug-laiko-praleidziant-namuose/1466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dirty="0"/>
              <a:t>Taupykime elektros energiją</a:t>
            </a:r>
            <a:endParaRPr dirty="0"/>
          </a:p>
        </p:txBody>
      </p:sp>
      <p:sp>
        <p:nvSpPr>
          <p:cNvPr id="129" name="Google Shape;129;p13"/>
          <p:cNvSpPr txBox="1">
            <a:spLocks noGrp="1"/>
          </p:cNvSpPr>
          <p:nvPr>
            <p:ph type="subTitle" idx="1"/>
          </p:nvPr>
        </p:nvSpPr>
        <p:spPr>
          <a:xfrm>
            <a:off x="4580468" y="3677476"/>
            <a:ext cx="4334932" cy="522600"/>
          </a:xfrm>
          <a:prstGeom prst="rect">
            <a:avLst/>
          </a:prstGeom>
        </p:spPr>
        <p:txBody>
          <a:bodyPr spcFirstLastPara="1" wrap="square" lIns="91425" tIns="91425" rIns="91425" bIns="91425" anchor="t" anchorCtr="0">
            <a:noAutofit/>
          </a:bodyPr>
          <a:lstStyle/>
          <a:p>
            <a:pPr marL="0" indent="0" algn="l"/>
            <a:r>
              <a:rPr lang="en" sz="1400" dirty="0"/>
              <a:t>Darb</a:t>
            </a:r>
            <a:r>
              <a:rPr lang="lt-LT" sz="1400" dirty="0"/>
              <a:t>ą p</a:t>
            </a:r>
            <a:r>
              <a:rPr lang="en" sz="1400" dirty="0"/>
              <a:t>arengė </a:t>
            </a:r>
            <a:r>
              <a:rPr lang="lt-LT" sz="1400" dirty="0"/>
              <a:t>Vilniaus Pavilnio progimnazijos</a:t>
            </a:r>
          </a:p>
          <a:p>
            <a:pPr marL="0" lvl="0" indent="0" algn="l"/>
            <a:r>
              <a:rPr lang="en" sz="1400" dirty="0"/>
              <a:t>7a klasės mokinė</a:t>
            </a:r>
            <a:r>
              <a:rPr lang="lt-LT" sz="1400" dirty="0"/>
              <a:t> </a:t>
            </a:r>
            <a:r>
              <a:rPr lang="en" sz="1400" dirty="0"/>
              <a:t>Kotryna Čenytė</a:t>
            </a:r>
            <a:endParaRPr sz="1400" dirty="0"/>
          </a:p>
        </p:txBody>
      </p:sp>
      <p:sp>
        <p:nvSpPr>
          <p:cNvPr id="5" name="TextBox 4">
            <a:extLst>
              <a:ext uri="{FF2B5EF4-FFF2-40B4-BE49-F238E27FC236}">
                <a16:creationId xmlns:a16="http://schemas.microsoft.com/office/drawing/2014/main" id="{3B066EC2-B77A-465C-9373-02455B138565}"/>
              </a:ext>
            </a:extLst>
          </p:cNvPr>
          <p:cNvSpPr txBox="1"/>
          <p:nvPr/>
        </p:nvSpPr>
        <p:spPr>
          <a:xfrm>
            <a:off x="1907382" y="489050"/>
            <a:ext cx="5425678" cy="646331"/>
          </a:xfrm>
          <a:prstGeom prst="rect">
            <a:avLst/>
          </a:prstGeom>
          <a:noFill/>
        </p:spPr>
        <p:txBody>
          <a:bodyPr wrap="square">
            <a:spAutoFit/>
          </a:bodyPr>
          <a:lstStyle/>
          <a:p>
            <a:pPr algn="ctr"/>
            <a:r>
              <a:rPr lang="pt-BR" sz="1800" b="1" dirty="0">
                <a:solidFill>
                  <a:srgbClr val="0000FF"/>
                </a:solidFill>
                <a:effectLst/>
                <a:latin typeface="Nunito" pitchFamily="2" charset="0"/>
              </a:rPr>
              <a:t>Respublikinis konkursas</a:t>
            </a:r>
          </a:p>
          <a:p>
            <a:pPr algn="ctr"/>
            <a:r>
              <a:rPr lang="pt-BR" sz="1800" b="1" dirty="0">
                <a:solidFill>
                  <a:srgbClr val="0000FF"/>
                </a:solidFill>
                <a:effectLst/>
                <a:latin typeface="Nunito" pitchFamily="2" charset="0"/>
              </a:rPr>
              <a:t>"Fizikos bandymai aplink mus 2022" </a:t>
            </a:r>
            <a:endParaRPr lang="lt-LT" sz="1800" dirty="0">
              <a:latin typeface="Nunito"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1000"/>
                                        <p:tgtEl>
                                          <p:spTgt spid="12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LT" dirty="0"/>
              <a:t>Turinys</a:t>
            </a:r>
            <a:endParaRPr dirty="0"/>
          </a:p>
          <a:p>
            <a:pPr marL="0" lvl="0" indent="0" algn="l" rtl="0">
              <a:spcBef>
                <a:spcPts val="0"/>
              </a:spcBef>
              <a:spcAft>
                <a:spcPts val="0"/>
              </a:spcAft>
              <a:buNone/>
            </a:pPr>
            <a:endParaRPr dirty="0"/>
          </a:p>
        </p:txBody>
      </p:sp>
      <p:sp>
        <p:nvSpPr>
          <p:cNvPr id="135" name="Google Shape;135;p14"/>
          <p:cNvSpPr txBox="1">
            <a:spLocks noGrp="1"/>
          </p:cNvSpPr>
          <p:nvPr>
            <p:ph type="body" idx="1"/>
          </p:nvPr>
        </p:nvSpPr>
        <p:spPr>
          <a:xfrm>
            <a:off x="819150" y="1613750"/>
            <a:ext cx="7505700" cy="2825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dirty="0"/>
              <a:t>Kas yra elektros energija?</a:t>
            </a:r>
            <a:endParaRPr sz="1800" dirty="0"/>
          </a:p>
          <a:p>
            <a:pPr marL="457200" lvl="0" indent="-342900" algn="l" rtl="0">
              <a:spcBef>
                <a:spcPts val="0"/>
              </a:spcBef>
              <a:spcAft>
                <a:spcPts val="0"/>
              </a:spcAft>
              <a:buSzPts val="1800"/>
              <a:buChar char="●"/>
            </a:pPr>
            <a:r>
              <a:rPr lang="en" sz="1800" dirty="0"/>
              <a:t>Iš kur ir kaip ji yra gaunama?</a:t>
            </a:r>
            <a:endParaRPr sz="1800" dirty="0"/>
          </a:p>
          <a:p>
            <a:pPr marL="457200" lvl="0" indent="-342900" algn="l" rtl="0">
              <a:spcBef>
                <a:spcPts val="0"/>
              </a:spcBef>
              <a:spcAft>
                <a:spcPts val="0"/>
              </a:spcAft>
              <a:buSzPts val="1800"/>
              <a:buChar char="●"/>
            </a:pPr>
            <a:r>
              <a:rPr lang="en" sz="1800" dirty="0"/>
              <a:t>Patarimai kaip taupyti elektros energiją</a:t>
            </a:r>
            <a:r>
              <a:rPr lang="lt-LT" sz="1800" dirty="0"/>
              <a:t>.</a:t>
            </a:r>
            <a:endParaRPr sz="1800" dirty="0"/>
          </a:p>
          <a:p>
            <a:pPr marL="457200" lvl="0" indent="-342900" algn="l" rtl="0">
              <a:spcBef>
                <a:spcPts val="0"/>
              </a:spcBef>
              <a:spcAft>
                <a:spcPts val="0"/>
              </a:spcAft>
              <a:buClr>
                <a:srgbClr val="434343"/>
              </a:buClr>
              <a:buSzPts val="1800"/>
              <a:buChar char="●"/>
            </a:pPr>
            <a:r>
              <a:rPr lang="en" sz="1800" dirty="0">
                <a:solidFill>
                  <a:srgbClr val="434343"/>
                </a:solidFill>
              </a:rPr>
              <a:t>Kodėl turėtume taupyti elektros energiją?</a:t>
            </a:r>
            <a:endParaRPr lang="lt-LT" sz="1800" dirty="0">
              <a:solidFill>
                <a:srgbClr val="434343"/>
              </a:solidFill>
            </a:endParaRPr>
          </a:p>
          <a:p>
            <a:pPr lvl="0" indent="-342900">
              <a:buClr>
                <a:srgbClr val="434343"/>
              </a:buClr>
              <a:buSzPts val="1800"/>
            </a:pPr>
            <a:r>
              <a:rPr lang="lt-LT" sz="1800" dirty="0"/>
              <a:t>Bandymas „Elektros energijos vartojimas mano namuose“.</a:t>
            </a:r>
          </a:p>
          <a:p>
            <a:pPr lvl="0" indent="-342900">
              <a:buClr>
                <a:srgbClr val="434343"/>
              </a:buClr>
              <a:buSzPts val="1800"/>
            </a:pPr>
            <a:r>
              <a:rPr lang="lt-LT" sz="1800" dirty="0">
                <a:latin typeface="Arial" panose="020B0604020202020204" pitchFamily="34" charset="0"/>
              </a:rPr>
              <a:t>Spręsk testą ir sužinok.</a:t>
            </a:r>
            <a:endParaRPr sz="1800" dirty="0">
              <a:solidFill>
                <a:srgbClr val="43434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1100"/>
                                        <p:tgtEl>
                                          <p:spTgt spid="134"/>
                                        </p:tgtEl>
                                        <p:attrNameLst>
                                          <p:attrName>ppt_y</p:attrName>
                                        </p:attrNameLst>
                                      </p:cBhvr>
                                      <p:tavLst>
                                        <p:tav tm="0">
                                          <p:val>
                                            <p:strVal val="#ppt_y-1"/>
                                          </p:val>
                                        </p:tav>
                                        <p:tav tm="100000">
                                          <p:val>
                                            <p:strVal val="#ppt_y"/>
                                          </p:val>
                                        </p:tav>
                                      </p:tavLst>
                                    </p:anim>
                                  </p:childTnLst>
                                </p:cTn>
                              </p:par>
                            </p:childTnLst>
                          </p:cTn>
                        </p:par>
                        <p:par>
                          <p:cTn id="8" fill="hold">
                            <p:stCondLst>
                              <p:cond delay="1100"/>
                            </p:stCondLst>
                            <p:childTnLst>
                              <p:par>
                                <p:cTn id="9" presetID="2" presetClass="entr" presetSubtype="8" fill="hold" nodeType="afterEffect">
                                  <p:stCondLst>
                                    <p:cond delay="0"/>
                                  </p:stCondLst>
                                  <p:childTnLst>
                                    <p:set>
                                      <p:cBhvr>
                                        <p:cTn id="10" dur="1" fill="hold">
                                          <p:stCondLst>
                                            <p:cond delay="0"/>
                                          </p:stCondLst>
                                        </p:cTn>
                                        <p:tgtEl>
                                          <p:spTgt spid="135">
                                            <p:txEl>
                                              <p:pRg st="0" end="0"/>
                                            </p:txEl>
                                          </p:spTgt>
                                        </p:tgtEl>
                                        <p:attrNameLst>
                                          <p:attrName>style.visibility</p:attrName>
                                        </p:attrNameLst>
                                      </p:cBhvr>
                                      <p:to>
                                        <p:strVal val="visible"/>
                                      </p:to>
                                    </p:set>
                                    <p:anim calcmode="lin" valueType="num">
                                      <p:cBhvr additive="base">
                                        <p:cTn id="11" dur="1400"/>
                                        <p:tgtEl>
                                          <p:spTgt spid="135">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2500"/>
                            </p:stCondLst>
                            <p:childTnLst>
                              <p:par>
                                <p:cTn id="13" presetID="2" presetClass="entr" presetSubtype="8" fill="hold" nodeType="afterEffect">
                                  <p:stCondLst>
                                    <p:cond delay="0"/>
                                  </p:stCondLst>
                                  <p:childTnLst>
                                    <p:set>
                                      <p:cBhvr>
                                        <p:cTn id="14" dur="1" fill="hold">
                                          <p:stCondLst>
                                            <p:cond delay="0"/>
                                          </p:stCondLst>
                                        </p:cTn>
                                        <p:tgtEl>
                                          <p:spTgt spid="135">
                                            <p:txEl>
                                              <p:pRg st="1" end="1"/>
                                            </p:txEl>
                                          </p:spTgt>
                                        </p:tgtEl>
                                        <p:attrNameLst>
                                          <p:attrName>style.visibility</p:attrName>
                                        </p:attrNameLst>
                                      </p:cBhvr>
                                      <p:to>
                                        <p:strVal val="visible"/>
                                      </p:to>
                                    </p:set>
                                    <p:anim calcmode="lin" valueType="num">
                                      <p:cBhvr additive="base">
                                        <p:cTn id="15" dur="1400"/>
                                        <p:tgtEl>
                                          <p:spTgt spid="135">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3900"/>
                            </p:stCondLst>
                            <p:childTnLst>
                              <p:par>
                                <p:cTn id="17" presetID="2" presetClass="entr" presetSubtype="8" fill="hold" nodeType="afterEffect">
                                  <p:stCondLst>
                                    <p:cond delay="0"/>
                                  </p:stCondLst>
                                  <p:childTnLst>
                                    <p:set>
                                      <p:cBhvr>
                                        <p:cTn id="18" dur="1" fill="hold">
                                          <p:stCondLst>
                                            <p:cond delay="0"/>
                                          </p:stCondLst>
                                        </p:cTn>
                                        <p:tgtEl>
                                          <p:spTgt spid="135">
                                            <p:txEl>
                                              <p:pRg st="2" end="2"/>
                                            </p:txEl>
                                          </p:spTgt>
                                        </p:tgtEl>
                                        <p:attrNameLst>
                                          <p:attrName>style.visibility</p:attrName>
                                        </p:attrNameLst>
                                      </p:cBhvr>
                                      <p:to>
                                        <p:strVal val="visible"/>
                                      </p:to>
                                    </p:set>
                                    <p:anim calcmode="lin" valueType="num">
                                      <p:cBhvr additive="base">
                                        <p:cTn id="19" dur="1400"/>
                                        <p:tgtEl>
                                          <p:spTgt spid="135">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5300"/>
                            </p:stCondLst>
                            <p:childTnLst>
                              <p:par>
                                <p:cTn id="21" presetID="2" presetClass="entr" presetSubtype="8" fill="hold" nodeType="afterEffect">
                                  <p:stCondLst>
                                    <p:cond delay="0"/>
                                  </p:stCondLst>
                                  <p:childTnLst>
                                    <p:set>
                                      <p:cBhvr>
                                        <p:cTn id="22" dur="1" fill="hold">
                                          <p:stCondLst>
                                            <p:cond delay="0"/>
                                          </p:stCondLst>
                                        </p:cTn>
                                        <p:tgtEl>
                                          <p:spTgt spid="135">
                                            <p:txEl>
                                              <p:pRg st="3" end="3"/>
                                            </p:txEl>
                                          </p:spTgt>
                                        </p:tgtEl>
                                        <p:attrNameLst>
                                          <p:attrName>style.visibility</p:attrName>
                                        </p:attrNameLst>
                                      </p:cBhvr>
                                      <p:to>
                                        <p:strVal val="visible"/>
                                      </p:to>
                                    </p:set>
                                    <p:anim calcmode="lin" valueType="num">
                                      <p:cBhvr additive="base">
                                        <p:cTn id="23" dur="1400"/>
                                        <p:tgtEl>
                                          <p:spTgt spid="135">
                                            <p:txEl>
                                              <p:pRg st="3" end="3"/>
                                            </p:txEl>
                                          </p:spTgt>
                                        </p:tgtEl>
                                        <p:attrNameLst>
                                          <p:attrName>ppt_x</p:attrName>
                                        </p:attrNameLst>
                                      </p:cBhvr>
                                      <p:tavLst>
                                        <p:tav tm="0">
                                          <p:val>
                                            <p:strVal val="#ppt_x-1"/>
                                          </p:val>
                                        </p:tav>
                                        <p:tav tm="100000">
                                          <p:val>
                                            <p:strVal val="#ppt_x"/>
                                          </p:val>
                                        </p:tav>
                                      </p:tavLst>
                                    </p:anim>
                                  </p:childTnLst>
                                </p:cTn>
                              </p:par>
                            </p:childTnLst>
                          </p:cTn>
                        </p:par>
                        <p:par>
                          <p:cTn id="24" fill="hold">
                            <p:stCondLst>
                              <p:cond delay="6700"/>
                            </p:stCondLst>
                            <p:childTnLst>
                              <p:par>
                                <p:cTn id="25" presetID="2" presetClass="entr" presetSubtype="8" fill="hold" nodeType="afterEffect">
                                  <p:stCondLst>
                                    <p:cond delay="0"/>
                                  </p:stCondLst>
                                  <p:childTnLst>
                                    <p:set>
                                      <p:cBhvr>
                                        <p:cTn id="26" dur="1" fill="hold">
                                          <p:stCondLst>
                                            <p:cond delay="0"/>
                                          </p:stCondLst>
                                        </p:cTn>
                                        <p:tgtEl>
                                          <p:spTgt spid="135">
                                            <p:txEl>
                                              <p:pRg st="4" end="4"/>
                                            </p:txEl>
                                          </p:spTgt>
                                        </p:tgtEl>
                                        <p:attrNameLst>
                                          <p:attrName>style.visibility</p:attrName>
                                        </p:attrNameLst>
                                      </p:cBhvr>
                                      <p:to>
                                        <p:strVal val="visible"/>
                                      </p:to>
                                    </p:set>
                                    <p:anim calcmode="lin" valueType="num">
                                      <p:cBhvr additive="base">
                                        <p:cTn id="27" dur="1400"/>
                                        <p:tgtEl>
                                          <p:spTgt spid="135">
                                            <p:txEl>
                                              <p:pRg st="4" end="4"/>
                                            </p:txEl>
                                          </p:spTgt>
                                        </p:tgtEl>
                                        <p:attrNameLst>
                                          <p:attrName>ppt_x</p:attrName>
                                        </p:attrNameLst>
                                      </p:cBhvr>
                                      <p:tavLst>
                                        <p:tav tm="0">
                                          <p:val>
                                            <p:strVal val="#ppt_x-1"/>
                                          </p:val>
                                        </p:tav>
                                        <p:tav tm="100000">
                                          <p:val>
                                            <p:strVal val="#ppt_x"/>
                                          </p:val>
                                        </p:tav>
                                      </p:tavLst>
                                    </p:anim>
                                  </p:childTnLst>
                                </p:cTn>
                              </p:par>
                            </p:childTnLst>
                          </p:cTn>
                        </p:par>
                        <p:par>
                          <p:cTn id="28" fill="hold">
                            <p:stCondLst>
                              <p:cond delay="8100"/>
                            </p:stCondLst>
                            <p:childTnLst>
                              <p:par>
                                <p:cTn id="29" presetID="2" presetClass="entr" presetSubtype="8" fill="hold" nodeType="afterEffect">
                                  <p:stCondLst>
                                    <p:cond delay="0"/>
                                  </p:stCondLst>
                                  <p:childTnLst>
                                    <p:set>
                                      <p:cBhvr>
                                        <p:cTn id="30" dur="1" fill="hold">
                                          <p:stCondLst>
                                            <p:cond delay="0"/>
                                          </p:stCondLst>
                                        </p:cTn>
                                        <p:tgtEl>
                                          <p:spTgt spid="135">
                                            <p:txEl>
                                              <p:pRg st="5" end="5"/>
                                            </p:txEl>
                                          </p:spTgt>
                                        </p:tgtEl>
                                        <p:attrNameLst>
                                          <p:attrName>style.visibility</p:attrName>
                                        </p:attrNameLst>
                                      </p:cBhvr>
                                      <p:to>
                                        <p:strVal val="visible"/>
                                      </p:to>
                                    </p:set>
                                    <p:anim calcmode="lin" valueType="num">
                                      <p:cBhvr additive="base">
                                        <p:cTn id="31" dur="1400"/>
                                        <p:tgtEl>
                                          <p:spTgt spid="135">
                                            <p:txEl>
                                              <p:pRg st="5" end="5"/>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Kas yra elektros energija?</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base">
                                        <p:cTn id="7" dur="1400"/>
                                        <p:tgtEl>
                                          <p:spTgt spid="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a:spLocks noGrp="1"/>
          </p:cNvSpPr>
          <p:nvPr>
            <p:ph type="body" idx="4294967295"/>
          </p:nvPr>
        </p:nvSpPr>
        <p:spPr>
          <a:xfrm>
            <a:off x="886950" y="926025"/>
            <a:ext cx="7261200" cy="3642000"/>
          </a:xfrm>
          <a:prstGeom prst="rect">
            <a:avLst/>
          </a:prstGeom>
        </p:spPr>
        <p:txBody>
          <a:bodyPr spcFirstLastPara="1" wrap="square" lIns="91425" tIns="91425" rIns="91425" bIns="91425" anchor="t" anchorCtr="0">
            <a:normAutofit/>
          </a:bodyPr>
          <a:lstStyle/>
          <a:p>
            <a:pPr marL="457200" lvl="0" indent="-311150" algn="l" rtl="0">
              <a:spcBef>
                <a:spcPts val="400"/>
              </a:spcBef>
              <a:spcAft>
                <a:spcPts val="0"/>
              </a:spcAft>
              <a:buClr>
                <a:srgbClr val="434343"/>
              </a:buClr>
              <a:buSzPts val="1300"/>
              <a:buFont typeface="Arial"/>
              <a:buChar char="●"/>
            </a:pPr>
            <a:r>
              <a:rPr lang="en" sz="2400">
                <a:solidFill>
                  <a:srgbClr val="434343"/>
                </a:solidFill>
                <a:latin typeface="Arial"/>
                <a:ea typeface="Arial"/>
                <a:cs typeface="Arial"/>
                <a:sym typeface="Arial"/>
              </a:rPr>
              <a:t>Tai yra energija, kurią galima perduoti elektros laidais. Elektros energija lengvai paverčiama į kitos rūšies energiją: šiluminę, šviesos ir mechaninę energiją.</a:t>
            </a:r>
            <a:endParaRPr sz="2400">
              <a:solidFill>
                <a:srgbClr val="434343"/>
              </a:solidFill>
              <a:latin typeface="Arial"/>
              <a:ea typeface="Arial"/>
              <a:cs typeface="Arial"/>
              <a:sym typeface="Arial"/>
            </a:endParaRPr>
          </a:p>
          <a:p>
            <a:pPr marL="0" lvl="0" indent="0" algn="l" rtl="0">
              <a:spcBef>
                <a:spcPts val="0"/>
              </a:spcBef>
              <a:spcAft>
                <a:spcPts val="1200"/>
              </a:spcAft>
              <a:buNone/>
            </a:pPr>
            <a:endParaRPr>
              <a:solidFill>
                <a:srgbClr val="43434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1400"/>
                                        <p:tgtEl>
                                          <p:spTgt spid="14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7"/>
          <p:cNvSpPr txBox="1">
            <a:spLocks noGrp="1"/>
          </p:cNvSpPr>
          <p:nvPr>
            <p:ph type="title"/>
          </p:nvPr>
        </p:nvSpPr>
        <p:spPr>
          <a:xfrm>
            <a:off x="2433225" y="1746100"/>
            <a:ext cx="5279100" cy="1646100"/>
          </a:xfrm>
          <a:prstGeom prst="rect">
            <a:avLst/>
          </a:prstGeom>
        </p:spPr>
        <p:txBody>
          <a:bodyPr spcFirstLastPara="1" wrap="square" lIns="91425" tIns="91425" rIns="91425" bIns="91425" anchor="ctr" anchorCtr="0">
            <a:normAutofit/>
          </a:bodyPr>
          <a:lstStyle/>
          <a:p>
            <a:pPr marL="0" lvl="0" indent="0" algn="l" rtl="0">
              <a:lnSpc>
                <a:spcPct val="115000"/>
              </a:lnSpc>
              <a:spcBef>
                <a:spcPts val="0"/>
              </a:spcBef>
              <a:spcAft>
                <a:spcPts val="1200"/>
              </a:spcAft>
              <a:buNone/>
            </a:pPr>
            <a:r>
              <a:rPr lang="en">
                <a:latin typeface="Calibri"/>
                <a:ea typeface="Calibri"/>
                <a:cs typeface="Calibri"/>
                <a:sym typeface="Calibri"/>
              </a:rPr>
              <a:t>Iš kur ir kaip ji yra gaunama?</a:t>
            </a:r>
            <a:endParaRPr sz="4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1400"/>
                                        <p:tgtEl>
                                          <p:spTgt spid="1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8"/>
          <p:cNvSpPr txBox="1">
            <a:spLocks noGrp="1"/>
          </p:cNvSpPr>
          <p:nvPr>
            <p:ph type="body" idx="1"/>
          </p:nvPr>
        </p:nvSpPr>
        <p:spPr>
          <a:xfrm>
            <a:off x="819150" y="935700"/>
            <a:ext cx="3686100" cy="35031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sz="1800" dirty="0"/>
              <a:t>Norint pagaminti </a:t>
            </a:r>
            <a:r>
              <a:rPr lang="en" sz="1800" dirty="0">
                <a:solidFill>
                  <a:schemeClr val="lt1"/>
                </a:solidFill>
              </a:rPr>
              <a:t>elektros energijos</a:t>
            </a:r>
            <a:r>
              <a:rPr lang="en" sz="1800" dirty="0"/>
              <a:t> naudojamas elektros generatorius. Gaminant elektros srovę generatoriumi reikia sukti vielos rėmelį tarp magneto polių. Elektros variklyje vielos rėmeliu teka srovė ir dėl to jis sukasi tarp magneto polių. Generatorius veikia priešingai negu elektros variklis.</a:t>
            </a:r>
            <a:endParaRPr sz="1800" dirty="0"/>
          </a:p>
        </p:txBody>
      </p:sp>
      <p:sp>
        <p:nvSpPr>
          <p:cNvPr id="156" name="Google Shape;156;p18"/>
          <p:cNvSpPr txBox="1">
            <a:spLocks noGrp="1"/>
          </p:cNvSpPr>
          <p:nvPr>
            <p:ph type="body" idx="2"/>
          </p:nvPr>
        </p:nvSpPr>
        <p:spPr>
          <a:xfrm>
            <a:off x="4638675" y="935625"/>
            <a:ext cx="3686100" cy="3503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r>
              <a:rPr lang="en" i="1"/>
              <a:t>Kintamosios srovės generatorius</a:t>
            </a:r>
            <a:endParaRPr i="1"/>
          </a:p>
        </p:txBody>
      </p:sp>
      <p:pic>
        <p:nvPicPr>
          <p:cNvPr id="157" name="Google Shape;157;p18"/>
          <p:cNvPicPr preferRelativeResize="0"/>
          <p:nvPr/>
        </p:nvPicPr>
        <p:blipFill>
          <a:blip r:embed="rId3">
            <a:alphaModFix/>
          </a:blip>
          <a:stretch>
            <a:fillRect/>
          </a:stretch>
        </p:blipFill>
        <p:spPr>
          <a:xfrm>
            <a:off x="4711238" y="1489125"/>
            <a:ext cx="3400425" cy="2019300"/>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1400"/>
                                        <p:tgtEl>
                                          <p:spTgt spid="155"/>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2" fill="hold" nodeType="afterEffect">
                                  <p:stCondLst>
                                    <p:cond delay="0"/>
                                  </p:stCondLst>
                                  <p:childTnLst>
                                    <p:set>
                                      <p:cBhvr>
                                        <p:cTn id="10" dur="1" fill="hold">
                                          <p:stCondLst>
                                            <p:cond delay="0"/>
                                          </p:stCondLst>
                                        </p:cTn>
                                        <p:tgtEl>
                                          <p:spTgt spid="157"/>
                                        </p:tgtEl>
                                        <p:attrNameLst>
                                          <p:attrName>style.visibility</p:attrName>
                                        </p:attrNameLst>
                                      </p:cBhvr>
                                      <p:to>
                                        <p:strVal val="visible"/>
                                      </p:to>
                                    </p:set>
                                    <p:anim calcmode="lin" valueType="num">
                                      <p:cBhvr additive="base">
                                        <p:cTn id="11" dur="1000"/>
                                        <p:tgtEl>
                                          <p:spTgt spid="157"/>
                                        </p:tgtEl>
                                        <p:attrNameLst>
                                          <p:attrName>ppt_x</p:attrName>
                                        </p:attrNameLst>
                                      </p:cBhvr>
                                      <p:tavLst>
                                        <p:tav tm="0">
                                          <p:val>
                                            <p:strVal val="#ppt_x+1"/>
                                          </p:val>
                                        </p:tav>
                                        <p:tav tm="100000">
                                          <p:val>
                                            <p:strVal val="#ppt_x"/>
                                          </p:val>
                                        </p:tav>
                                      </p:tavLst>
                                    </p:anim>
                                  </p:childTnLst>
                                </p:cTn>
                              </p:par>
                              <p:par>
                                <p:cTn id="12" presetID="2" presetClass="entr" presetSubtype="2" fill="hold" nodeType="with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1000"/>
                                        <p:tgtEl>
                                          <p:spTgt spid="15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9"/>
          <p:cNvSpPr txBox="1">
            <a:spLocks noGrp="1"/>
          </p:cNvSpPr>
          <p:nvPr>
            <p:ph type="body" idx="1"/>
          </p:nvPr>
        </p:nvSpPr>
        <p:spPr>
          <a:xfrm>
            <a:off x="819150" y="1990725"/>
            <a:ext cx="2852738" cy="2448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dirty="0"/>
              <a:t>Vėjo jėgainės;</a:t>
            </a:r>
            <a:endParaRPr sz="1800" dirty="0"/>
          </a:p>
          <a:p>
            <a:pPr marL="457200" lvl="0" indent="-342900" algn="l" rtl="0">
              <a:spcBef>
                <a:spcPts val="0"/>
              </a:spcBef>
              <a:spcAft>
                <a:spcPts val="0"/>
              </a:spcAft>
              <a:buSzPts val="1800"/>
              <a:buChar char="●"/>
            </a:pPr>
            <a:r>
              <a:rPr lang="en" sz="1800" dirty="0"/>
              <a:t>Hidroelektrinės;</a:t>
            </a:r>
            <a:endParaRPr sz="1800" dirty="0"/>
          </a:p>
          <a:p>
            <a:pPr marL="457200" lvl="0" indent="-342900" algn="l" rtl="0">
              <a:spcBef>
                <a:spcPts val="0"/>
              </a:spcBef>
              <a:spcAft>
                <a:spcPts val="0"/>
              </a:spcAft>
              <a:buSzPts val="1800"/>
              <a:buChar char="●"/>
            </a:pPr>
            <a:r>
              <a:rPr lang="en" sz="1800" dirty="0"/>
              <a:t>Šiluminės elektrinės;</a:t>
            </a:r>
            <a:endParaRPr sz="1800" dirty="0"/>
          </a:p>
          <a:p>
            <a:pPr marL="457200" lvl="0" indent="-342900" algn="l" rtl="0">
              <a:spcBef>
                <a:spcPts val="0"/>
              </a:spcBef>
              <a:spcAft>
                <a:spcPts val="0"/>
              </a:spcAft>
              <a:buSzPts val="1800"/>
              <a:buChar char="●"/>
            </a:pPr>
            <a:r>
              <a:rPr lang="en" sz="1800" dirty="0"/>
              <a:t>Atominės elektrinės.</a:t>
            </a:r>
            <a:endParaRPr sz="1800" dirty="0"/>
          </a:p>
        </p:txBody>
      </p:sp>
      <p:sp>
        <p:nvSpPr>
          <p:cNvPr id="164" name="Google Shape;164;p1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LT" dirty="0"/>
              <a:t>Elektrą gamina</a:t>
            </a:r>
            <a:r>
              <a:rPr lang="en" dirty="0"/>
              <a:t>:</a:t>
            </a:r>
            <a:endParaRPr dirty="0"/>
          </a:p>
        </p:txBody>
      </p:sp>
      <p:pic>
        <p:nvPicPr>
          <p:cNvPr id="1026" name="Picture 2" descr="Kas tai yra elektra? - GIMINIJA">
            <a:extLst>
              <a:ext uri="{FF2B5EF4-FFF2-40B4-BE49-F238E27FC236}">
                <a16:creationId xmlns:a16="http://schemas.microsoft.com/office/drawing/2014/main" id="{7DE1DCFE-0A47-4903-BA4A-A5066C1426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080" y="1903860"/>
            <a:ext cx="5224463" cy="30181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additive="base">
                                        <p:cTn id="7" dur="1400"/>
                                        <p:tgtEl>
                                          <p:spTgt spid="164"/>
                                        </p:tgtEl>
                                        <p:attrNameLst>
                                          <p:attrName>ppt_y</p:attrName>
                                        </p:attrNameLst>
                                      </p:cBhvr>
                                      <p:tavLst>
                                        <p:tav tm="0">
                                          <p:val>
                                            <p:strVal val="#ppt_y-1"/>
                                          </p:val>
                                        </p:tav>
                                        <p:tav tm="100000">
                                          <p:val>
                                            <p:strVal val="#ppt_y"/>
                                          </p:val>
                                        </p:tav>
                                      </p:tavLst>
                                    </p:anim>
                                  </p:childTnLst>
                                </p:cTn>
                              </p:par>
                            </p:childTnLst>
                          </p:cTn>
                        </p:par>
                        <p:par>
                          <p:cTn id="8" fill="hold">
                            <p:stCondLst>
                              <p:cond delay="1400"/>
                            </p:stCondLst>
                            <p:childTnLst>
                              <p:par>
                                <p:cTn id="9" presetID="2" presetClass="entr" presetSubtype="8" fill="hold" nodeType="afterEffect">
                                  <p:stCondLst>
                                    <p:cond delay="0"/>
                                  </p:stCondLst>
                                  <p:childTnLst>
                                    <p:set>
                                      <p:cBhvr>
                                        <p:cTn id="10" dur="1" fill="hold">
                                          <p:stCondLst>
                                            <p:cond delay="0"/>
                                          </p:stCondLst>
                                        </p:cTn>
                                        <p:tgtEl>
                                          <p:spTgt spid="162">
                                            <p:txEl>
                                              <p:pRg st="0" end="0"/>
                                            </p:txEl>
                                          </p:spTgt>
                                        </p:tgtEl>
                                        <p:attrNameLst>
                                          <p:attrName>style.visibility</p:attrName>
                                        </p:attrNameLst>
                                      </p:cBhvr>
                                      <p:to>
                                        <p:strVal val="visible"/>
                                      </p:to>
                                    </p:set>
                                    <p:anim calcmode="lin" valueType="num">
                                      <p:cBhvr additive="base">
                                        <p:cTn id="11" dur="1400"/>
                                        <p:tgtEl>
                                          <p:spTgt spid="162">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2800"/>
                            </p:stCondLst>
                            <p:childTnLst>
                              <p:par>
                                <p:cTn id="13" presetID="2" presetClass="entr" presetSubtype="8" fill="hold" nodeType="afterEffect">
                                  <p:stCondLst>
                                    <p:cond delay="0"/>
                                  </p:stCondLst>
                                  <p:childTnLst>
                                    <p:set>
                                      <p:cBhvr>
                                        <p:cTn id="14" dur="1" fill="hold">
                                          <p:stCondLst>
                                            <p:cond delay="0"/>
                                          </p:stCondLst>
                                        </p:cTn>
                                        <p:tgtEl>
                                          <p:spTgt spid="162">
                                            <p:txEl>
                                              <p:pRg st="1" end="1"/>
                                            </p:txEl>
                                          </p:spTgt>
                                        </p:tgtEl>
                                        <p:attrNameLst>
                                          <p:attrName>style.visibility</p:attrName>
                                        </p:attrNameLst>
                                      </p:cBhvr>
                                      <p:to>
                                        <p:strVal val="visible"/>
                                      </p:to>
                                    </p:set>
                                    <p:anim calcmode="lin" valueType="num">
                                      <p:cBhvr additive="base">
                                        <p:cTn id="15" dur="1400"/>
                                        <p:tgtEl>
                                          <p:spTgt spid="162">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4200"/>
                            </p:stCondLst>
                            <p:childTnLst>
                              <p:par>
                                <p:cTn id="17" presetID="2" presetClass="entr" presetSubtype="8" fill="hold" nodeType="afterEffect">
                                  <p:stCondLst>
                                    <p:cond delay="0"/>
                                  </p:stCondLst>
                                  <p:childTnLst>
                                    <p:set>
                                      <p:cBhvr>
                                        <p:cTn id="18" dur="1" fill="hold">
                                          <p:stCondLst>
                                            <p:cond delay="0"/>
                                          </p:stCondLst>
                                        </p:cTn>
                                        <p:tgtEl>
                                          <p:spTgt spid="162">
                                            <p:txEl>
                                              <p:pRg st="2" end="2"/>
                                            </p:txEl>
                                          </p:spTgt>
                                        </p:tgtEl>
                                        <p:attrNameLst>
                                          <p:attrName>style.visibility</p:attrName>
                                        </p:attrNameLst>
                                      </p:cBhvr>
                                      <p:to>
                                        <p:strVal val="visible"/>
                                      </p:to>
                                    </p:set>
                                    <p:anim calcmode="lin" valueType="num">
                                      <p:cBhvr additive="base">
                                        <p:cTn id="19" dur="1400"/>
                                        <p:tgtEl>
                                          <p:spTgt spid="162">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5600"/>
                            </p:stCondLst>
                            <p:childTnLst>
                              <p:par>
                                <p:cTn id="21" presetID="2" presetClass="entr" presetSubtype="8" fill="hold" nodeType="afterEffect">
                                  <p:stCondLst>
                                    <p:cond delay="0"/>
                                  </p:stCondLst>
                                  <p:childTnLst>
                                    <p:set>
                                      <p:cBhvr>
                                        <p:cTn id="22" dur="1" fill="hold">
                                          <p:stCondLst>
                                            <p:cond delay="0"/>
                                          </p:stCondLst>
                                        </p:cTn>
                                        <p:tgtEl>
                                          <p:spTgt spid="162">
                                            <p:txEl>
                                              <p:pRg st="3" end="3"/>
                                            </p:txEl>
                                          </p:spTgt>
                                        </p:tgtEl>
                                        <p:attrNameLst>
                                          <p:attrName>style.visibility</p:attrName>
                                        </p:attrNameLst>
                                      </p:cBhvr>
                                      <p:to>
                                        <p:strVal val="visible"/>
                                      </p:to>
                                    </p:set>
                                    <p:anim calcmode="lin" valueType="num">
                                      <p:cBhvr additive="base">
                                        <p:cTn id="23" dur="1400"/>
                                        <p:tgtEl>
                                          <p:spTgt spid="162">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0"/>
          <p:cNvSpPr txBox="1">
            <a:spLocks noGrp="1"/>
          </p:cNvSpPr>
          <p:nvPr>
            <p:ph type="body" idx="1"/>
          </p:nvPr>
        </p:nvSpPr>
        <p:spPr>
          <a:xfrm>
            <a:off x="819150" y="974450"/>
            <a:ext cx="3686100" cy="3464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sz="1800">
                <a:solidFill>
                  <a:schemeClr val="lt1"/>
                </a:solidFill>
              </a:rPr>
              <a:t>Vėjo jėgainėse </a:t>
            </a:r>
            <a:r>
              <a:rPr lang="en" sz="1800"/>
              <a:t>- generatoriaus veleną suka garo, vėjo ar vandens turbina. Vėjo generatoriuose mechaninė vėjo judėjimo energija verčiama elektros energija. Kai vėjas nurimsta, toks generatorius elektros energijos nebetiekia.</a:t>
            </a:r>
            <a:endParaRPr sz="1800"/>
          </a:p>
        </p:txBody>
      </p:sp>
      <p:sp>
        <p:nvSpPr>
          <p:cNvPr id="170" name="Google Shape;170;p20"/>
          <p:cNvSpPr txBox="1">
            <a:spLocks noGrp="1"/>
          </p:cNvSpPr>
          <p:nvPr>
            <p:ph type="body" idx="2"/>
          </p:nvPr>
        </p:nvSpPr>
        <p:spPr>
          <a:xfrm>
            <a:off x="4638675" y="974325"/>
            <a:ext cx="3686100" cy="3464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1" name="Google Shape;171;p20"/>
          <p:cNvPicPr preferRelativeResize="0"/>
          <p:nvPr/>
        </p:nvPicPr>
        <p:blipFill>
          <a:blip r:embed="rId3">
            <a:alphaModFix/>
          </a:blip>
          <a:stretch>
            <a:fillRect/>
          </a:stretch>
        </p:blipFill>
        <p:spPr>
          <a:xfrm>
            <a:off x="4695825" y="1120841"/>
            <a:ext cx="3628950" cy="2428835"/>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additive="base">
                                        <p:cTn id="7" dur="1400"/>
                                        <p:tgtEl>
                                          <p:spTgt spid="169"/>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2" fill="hold" nodeType="after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1000"/>
                                        <p:tgtEl>
                                          <p:spTgt spid="1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1"/>
          <p:cNvSpPr txBox="1">
            <a:spLocks noGrp="1"/>
          </p:cNvSpPr>
          <p:nvPr>
            <p:ph type="body" idx="1"/>
          </p:nvPr>
        </p:nvSpPr>
        <p:spPr>
          <a:xfrm>
            <a:off x="819150" y="845775"/>
            <a:ext cx="3686100" cy="3593100"/>
          </a:xfrm>
          <a:prstGeom prst="rect">
            <a:avLst/>
          </a:prstGeom>
          <a:solidFill>
            <a:schemeClr val="dk1"/>
          </a:solidFill>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sz="1800" dirty="0">
                <a:solidFill>
                  <a:schemeClr val="lt1"/>
                </a:solidFill>
              </a:rPr>
              <a:t>Hidroelektrinėse </a:t>
            </a:r>
            <a:r>
              <a:rPr lang="en" sz="1800" dirty="0"/>
              <a:t>- turbiną suka tekantis vanduo - mechaninė vandens judėjimo energija verčiama elektros energija.</a:t>
            </a:r>
            <a:endParaRPr sz="1800" dirty="0"/>
          </a:p>
        </p:txBody>
      </p:sp>
      <p:sp>
        <p:nvSpPr>
          <p:cNvPr id="177" name="Google Shape;177;p21"/>
          <p:cNvSpPr txBox="1">
            <a:spLocks noGrp="1"/>
          </p:cNvSpPr>
          <p:nvPr>
            <p:ph type="title"/>
          </p:nvPr>
        </p:nvSpPr>
        <p:spPr>
          <a:xfrm>
            <a:off x="11424425" y="845600"/>
            <a:ext cx="7505700" cy="51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179" name="Google Shape;179;p21"/>
          <p:cNvPicPr preferRelativeResize="0"/>
          <p:nvPr/>
        </p:nvPicPr>
        <p:blipFill>
          <a:blip r:embed="rId3">
            <a:alphaModFix/>
          </a:blip>
          <a:stretch>
            <a:fillRect/>
          </a:stretch>
        </p:blipFill>
        <p:spPr>
          <a:xfrm>
            <a:off x="4572000" y="1013788"/>
            <a:ext cx="4127700" cy="2476625"/>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6"/>
                                        </p:tgtEl>
                                        <p:attrNameLst>
                                          <p:attrName>style.visibility</p:attrName>
                                        </p:attrNameLst>
                                      </p:cBhvr>
                                      <p:to>
                                        <p:strVal val="visible"/>
                                      </p:to>
                                    </p:set>
                                    <p:anim calcmode="lin" valueType="num">
                                      <p:cBhvr additive="base">
                                        <p:cTn id="7" dur="1400"/>
                                        <p:tgtEl>
                                          <p:spTgt spid="176"/>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2" fill="hold" nodeType="afterEffect">
                                  <p:stCondLst>
                                    <p:cond delay="0"/>
                                  </p:stCondLst>
                                  <p:childTnLst>
                                    <p:set>
                                      <p:cBhvr>
                                        <p:cTn id="10" dur="1" fill="hold">
                                          <p:stCondLst>
                                            <p:cond delay="0"/>
                                          </p:stCondLst>
                                        </p:cTn>
                                        <p:tgtEl>
                                          <p:spTgt spid="179"/>
                                        </p:tgtEl>
                                        <p:attrNameLst>
                                          <p:attrName>style.visibility</p:attrName>
                                        </p:attrNameLst>
                                      </p:cBhvr>
                                      <p:to>
                                        <p:strVal val="visible"/>
                                      </p:to>
                                    </p:set>
                                    <p:anim calcmode="lin" valueType="num">
                                      <p:cBhvr additive="base">
                                        <p:cTn id="11" dur="1000"/>
                                        <p:tgtEl>
                                          <p:spTgt spid="17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2"/>
          <p:cNvSpPr txBox="1">
            <a:spLocks noGrp="1"/>
          </p:cNvSpPr>
          <p:nvPr>
            <p:ph type="title"/>
          </p:nvPr>
        </p:nvSpPr>
        <p:spPr>
          <a:xfrm>
            <a:off x="9943775" y="826225"/>
            <a:ext cx="7505700" cy="41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5" name="Google Shape;185;p22"/>
          <p:cNvSpPr txBox="1">
            <a:spLocks noGrp="1"/>
          </p:cNvSpPr>
          <p:nvPr>
            <p:ph type="body" idx="1"/>
          </p:nvPr>
        </p:nvSpPr>
        <p:spPr>
          <a:xfrm>
            <a:off x="819150" y="826225"/>
            <a:ext cx="3686100" cy="3612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sz="1800" dirty="0">
                <a:solidFill>
                  <a:schemeClr val="lt1"/>
                </a:solidFill>
              </a:rPr>
              <a:t>Šiluminėse elektrinėse </a:t>
            </a:r>
            <a:r>
              <a:rPr lang="en" sz="1800" dirty="0"/>
              <a:t>- deginamas įvairių rūšių kuras: akmens anglys, dujos, naftos produktai (tai neatsinaujinantys energijos ištekliai). Smarkiai įkaitintų garų srautas veržiasi dideliu greičiu ir suka turbinos mentes.</a:t>
            </a:r>
            <a:endParaRPr sz="1800" dirty="0"/>
          </a:p>
          <a:p>
            <a:pPr marL="0" lvl="0" indent="0" algn="l" rtl="0">
              <a:spcBef>
                <a:spcPts val="1200"/>
              </a:spcBef>
              <a:spcAft>
                <a:spcPts val="1200"/>
              </a:spcAft>
              <a:buNone/>
            </a:pPr>
            <a:endParaRPr dirty="0"/>
          </a:p>
        </p:txBody>
      </p:sp>
      <p:pic>
        <p:nvPicPr>
          <p:cNvPr id="187" name="Google Shape;187;p22"/>
          <p:cNvPicPr preferRelativeResize="0"/>
          <p:nvPr/>
        </p:nvPicPr>
        <p:blipFill>
          <a:blip r:embed="rId3">
            <a:alphaModFix/>
          </a:blip>
          <a:stretch>
            <a:fillRect/>
          </a:stretch>
        </p:blipFill>
        <p:spPr>
          <a:xfrm>
            <a:off x="4572000" y="1137775"/>
            <a:ext cx="4155975" cy="2770650"/>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additive="base">
                                        <p:cTn id="7" dur="1400"/>
                                        <p:tgtEl>
                                          <p:spTgt spid="185"/>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2" fill="hold" nodeType="afterEffect">
                                  <p:stCondLst>
                                    <p:cond delay="0"/>
                                  </p:stCondLst>
                                  <p:childTnLst>
                                    <p:set>
                                      <p:cBhvr>
                                        <p:cTn id="10" dur="1" fill="hold">
                                          <p:stCondLst>
                                            <p:cond delay="0"/>
                                          </p:stCondLst>
                                        </p:cTn>
                                        <p:tgtEl>
                                          <p:spTgt spid="187"/>
                                        </p:tgtEl>
                                        <p:attrNameLst>
                                          <p:attrName>style.visibility</p:attrName>
                                        </p:attrNameLst>
                                      </p:cBhvr>
                                      <p:to>
                                        <p:strVal val="visible"/>
                                      </p:to>
                                    </p:set>
                                    <p:anim calcmode="lin" valueType="num">
                                      <p:cBhvr additive="base">
                                        <p:cTn id="11" dur="1000"/>
                                        <p:tgtEl>
                                          <p:spTgt spid="18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769425" y="806875"/>
            <a:ext cx="7505700" cy="32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93" name="Google Shape;193;p23"/>
          <p:cNvSpPr txBox="1">
            <a:spLocks noGrp="1"/>
          </p:cNvSpPr>
          <p:nvPr>
            <p:ph type="body" idx="1"/>
          </p:nvPr>
        </p:nvSpPr>
        <p:spPr>
          <a:xfrm>
            <a:off x="819150" y="917700"/>
            <a:ext cx="7505700" cy="3541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900" dirty="0">
                <a:solidFill>
                  <a:schemeClr val="lt1"/>
                </a:solidFill>
              </a:rPr>
              <a:t>Visame pasaulyje yra labai daug šiluminių elektrinių, tačiau jos smarkiai teršia aplinką:</a:t>
            </a:r>
            <a:r>
              <a:rPr lang="en" sz="1700" dirty="0">
                <a:solidFill>
                  <a:schemeClr val="lt1"/>
                </a:solidFill>
              </a:rPr>
              <a:t> </a:t>
            </a:r>
            <a:endParaRPr sz="1700" dirty="0">
              <a:solidFill>
                <a:schemeClr val="lt1"/>
              </a:solidFill>
            </a:endParaRPr>
          </a:p>
          <a:p>
            <a:pPr marL="457200" lvl="0" indent="-330200" algn="l" rtl="0">
              <a:spcBef>
                <a:spcPts val="1200"/>
              </a:spcBef>
              <a:spcAft>
                <a:spcPts val="0"/>
              </a:spcAft>
              <a:buSzPts val="1600"/>
              <a:buChar char="●"/>
            </a:pPr>
            <a:r>
              <a:rPr lang="en" sz="1600" dirty="0"/>
              <a:t>Į orą išmeta daug dujinių teršalų, kurie sukelia rūgščiuosius lietus;</a:t>
            </a:r>
            <a:endParaRPr sz="1600" dirty="0"/>
          </a:p>
          <a:p>
            <a:pPr marL="457200" lvl="0" indent="-330200" algn="l" rtl="0">
              <a:spcBef>
                <a:spcPts val="0"/>
              </a:spcBef>
              <a:spcAft>
                <a:spcPts val="0"/>
              </a:spcAft>
              <a:buSzPts val="1600"/>
              <a:buChar char="●"/>
            </a:pPr>
            <a:r>
              <a:rPr lang="en" sz="1600" dirty="0"/>
              <a:t>Deginant kurą išsiskiria ir anglies dioksidas. Jis kaupiasi ore ir neleidžia Žemei atvėsti. Dėl to vis daugiau Saulės šilumos lieka po dujiniu planetos gaubtu - panašiai kaip šiltnamyje. Šis reiškinys vadinamas - </a:t>
            </a:r>
            <a:r>
              <a:rPr lang="en" sz="1600" dirty="0">
                <a:solidFill>
                  <a:srgbClr val="FF0000"/>
                </a:solidFill>
              </a:rPr>
              <a:t>šiltnamio efektu</a:t>
            </a:r>
            <a:r>
              <a:rPr lang="en" sz="1600" dirty="0"/>
              <a:t>. Jo padarinys - </a:t>
            </a:r>
            <a:r>
              <a:rPr lang="en" sz="1600" dirty="0">
                <a:solidFill>
                  <a:srgbClr val="FF0000"/>
                </a:solidFill>
              </a:rPr>
              <a:t>klimato atšilimas</a:t>
            </a:r>
            <a:r>
              <a:rPr lang="en" sz="1600" dirty="0"/>
              <a:t>, kuris gali pakenkti tiek žmonėms, tiek visai aplinkai;</a:t>
            </a:r>
            <a:endParaRPr sz="1600" dirty="0"/>
          </a:p>
          <a:p>
            <a:pPr marL="457200" lvl="0" indent="-330200" algn="l" rtl="0">
              <a:spcBef>
                <a:spcPts val="0"/>
              </a:spcBef>
              <a:spcAft>
                <a:spcPts val="0"/>
              </a:spcAft>
              <a:buSzPts val="1600"/>
              <a:buChar char="●"/>
            </a:pPr>
            <a:r>
              <a:rPr lang="en" sz="1600" dirty="0"/>
              <a:t>Taip pat naudojama </a:t>
            </a:r>
            <a:r>
              <a:rPr lang="en" sz="1600" dirty="0">
                <a:solidFill>
                  <a:srgbClr val="FF0000"/>
                </a:solidFill>
              </a:rPr>
              <a:t>neatsinaujinančių energijos išteklių</a:t>
            </a:r>
            <a:r>
              <a:rPr lang="en" sz="1600" dirty="0"/>
              <a:t>, kurie po kurio laiko gali būti sunaudoti.</a:t>
            </a:r>
            <a:endParaRP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3">
                                            <p:txEl>
                                              <p:pRg st="0" end="0"/>
                                            </p:txEl>
                                          </p:spTgt>
                                        </p:tgtEl>
                                        <p:attrNameLst>
                                          <p:attrName>style.visibility</p:attrName>
                                        </p:attrNameLst>
                                      </p:cBhvr>
                                      <p:to>
                                        <p:strVal val="visible"/>
                                      </p:to>
                                    </p:set>
                                    <p:anim calcmode="lin" valueType="num">
                                      <p:cBhvr additive="base">
                                        <p:cTn id="7" dur="1400"/>
                                        <p:tgtEl>
                                          <p:spTgt spid="193">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8" fill="hold" nodeType="afterEffect">
                                  <p:stCondLst>
                                    <p:cond delay="0"/>
                                  </p:stCondLst>
                                  <p:childTnLst>
                                    <p:set>
                                      <p:cBhvr>
                                        <p:cTn id="10" dur="1" fill="hold">
                                          <p:stCondLst>
                                            <p:cond delay="0"/>
                                          </p:stCondLst>
                                        </p:cTn>
                                        <p:tgtEl>
                                          <p:spTgt spid="193">
                                            <p:txEl>
                                              <p:pRg st="1" end="1"/>
                                            </p:txEl>
                                          </p:spTgt>
                                        </p:tgtEl>
                                        <p:attrNameLst>
                                          <p:attrName>style.visibility</p:attrName>
                                        </p:attrNameLst>
                                      </p:cBhvr>
                                      <p:to>
                                        <p:strVal val="visible"/>
                                      </p:to>
                                    </p:set>
                                    <p:anim calcmode="lin" valueType="num">
                                      <p:cBhvr additive="base">
                                        <p:cTn id="11" dur="1400"/>
                                        <p:tgtEl>
                                          <p:spTgt spid="193">
                                            <p:txEl>
                                              <p:pRg st="1" end="1"/>
                                            </p:txEl>
                                          </p:spTgt>
                                        </p:tgtEl>
                                        <p:attrNameLst>
                                          <p:attrName>ppt_x</p:attrName>
                                        </p:attrNameLst>
                                      </p:cBhvr>
                                      <p:tavLst>
                                        <p:tav tm="0">
                                          <p:val>
                                            <p:strVal val="#ppt_x-1"/>
                                          </p:val>
                                        </p:tav>
                                        <p:tav tm="100000">
                                          <p:val>
                                            <p:strVal val="#ppt_x"/>
                                          </p:val>
                                        </p:tav>
                                      </p:tavLst>
                                    </p:anim>
                                  </p:childTnLst>
                                </p:cTn>
                              </p:par>
                            </p:childTnLst>
                          </p:cTn>
                        </p:par>
                        <p:par>
                          <p:cTn id="12" fill="hold">
                            <p:stCondLst>
                              <p:cond delay="2800"/>
                            </p:stCondLst>
                            <p:childTnLst>
                              <p:par>
                                <p:cTn id="13" presetID="2" presetClass="entr" presetSubtype="8" fill="hold" nodeType="afterEffect">
                                  <p:stCondLst>
                                    <p:cond delay="0"/>
                                  </p:stCondLst>
                                  <p:childTnLst>
                                    <p:set>
                                      <p:cBhvr>
                                        <p:cTn id="14" dur="1" fill="hold">
                                          <p:stCondLst>
                                            <p:cond delay="0"/>
                                          </p:stCondLst>
                                        </p:cTn>
                                        <p:tgtEl>
                                          <p:spTgt spid="193">
                                            <p:txEl>
                                              <p:pRg st="2" end="2"/>
                                            </p:txEl>
                                          </p:spTgt>
                                        </p:tgtEl>
                                        <p:attrNameLst>
                                          <p:attrName>style.visibility</p:attrName>
                                        </p:attrNameLst>
                                      </p:cBhvr>
                                      <p:to>
                                        <p:strVal val="visible"/>
                                      </p:to>
                                    </p:set>
                                    <p:anim calcmode="lin" valueType="num">
                                      <p:cBhvr additive="base">
                                        <p:cTn id="15" dur="1400"/>
                                        <p:tgtEl>
                                          <p:spTgt spid="193">
                                            <p:txEl>
                                              <p:pRg st="2" end="2"/>
                                            </p:txEl>
                                          </p:spTgt>
                                        </p:tgtEl>
                                        <p:attrNameLst>
                                          <p:attrName>ppt_x</p:attrName>
                                        </p:attrNameLst>
                                      </p:cBhvr>
                                      <p:tavLst>
                                        <p:tav tm="0">
                                          <p:val>
                                            <p:strVal val="#ppt_x-1"/>
                                          </p:val>
                                        </p:tav>
                                        <p:tav tm="100000">
                                          <p:val>
                                            <p:strVal val="#ppt_x"/>
                                          </p:val>
                                        </p:tav>
                                      </p:tavLst>
                                    </p:anim>
                                  </p:childTnLst>
                                </p:cTn>
                              </p:par>
                            </p:childTnLst>
                          </p:cTn>
                        </p:par>
                        <p:par>
                          <p:cTn id="16" fill="hold">
                            <p:stCondLst>
                              <p:cond delay="4200"/>
                            </p:stCondLst>
                            <p:childTnLst>
                              <p:par>
                                <p:cTn id="17" presetID="2" presetClass="entr" presetSubtype="8" fill="hold" nodeType="afterEffect">
                                  <p:stCondLst>
                                    <p:cond delay="0"/>
                                  </p:stCondLst>
                                  <p:childTnLst>
                                    <p:set>
                                      <p:cBhvr>
                                        <p:cTn id="18" dur="1" fill="hold">
                                          <p:stCondLst>
                                            <p:cond delay="0"/>
                                          </p:stCondLst>
                                        </p:cTn>
                                        <p:tgtEl>
                                          <p:spTgt spid="193">
                                            <p:txEl>
                                              <p:pRg st="3" end="3"/>
                                            </p:txEl>
                                          </p:spTgt>
                                        </p:tgtEl>
                                        <p:attrNameLst>
                                          <p:attrName>style.visibility</p:attrName>
                                        </p:attrNameLst>
                                      </p:cBhvr>
                                      <p:to>
                                        <p:strVal val="visible"/>
                                      </p:to>
                                    </p:set>
                                    <p:anim calcmode="lin" valueType="num">
                                      <p:cBhvr additive="base">
                                        <p:cTn id="19" dur="1400"/>
                                        <p:tgtEl>
                                          <p:spTgt spid="193">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4"/>
          <p:cNvSpPr txBox="1">
            <a:spLocks noGrp="1"/>
          </p:cNvSpPr>
          <p:nvPr>
            <p:ph type="title"/>
          </p:nvPr>
        </p:nvSpPr>
        <p:spPr>
          <a:xfrm>
            <a:off x="10346200" y="746475"/>
            <a:ext cx="7505700" cy="53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99" name="Google Shape;199;p24"/>
          <p:cNvSpPr txBox="1">
            <a:spLocks noGrp="1"/>
          </p:cNvSpPr>
          <p:nvPr>
            <p:ph type="body" idx="1"/>
          </p:nvPr>
        </p:nvSpPr>
        <p:spPr>
          <a:xfrm>
            <a:off x="819150" y="799575"/>
            <a:ext cx="3686100" cy="36393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SzPts val="1800"/>
              <a:buChar char="●"/>
            </a:pPr>
            <a:r>
              <a:rPr lang="en" sz="1800" dirty="0">
                <a:solidFill>
                  <a:schemeClr val="lt1"/>
                </a:solidFill>
              </a:rPr>
              <a:t>Atominės elektrinės</a:t>
            </a:r>
            <a:r>
              <a:rPr lang="en" sz="1800" dirty="0"/>
              <a:t> - </a:t>
            </a:r>
            <a:r>
              <a:rPr lang="en" sz="1800" dirty="0">
                <a:solidFill>
                  <a:srgbClr val="434343"/>
                </a:solidFill>
              </a:rPr>
              <a:t>elektrinės, kurios gamina</a:t>
            </a:r>
            <a:r>
              <a:rPr lang="en" sz="1800" dirty="0">
                <a:solidFill>
                  <a:srgbClr val="434343"/>
                </a:solidFill>
                <a:uFill>
                  <a:noFill/>
                </a:uFill>
                <a:hlinkClick r:id="rId3">
                  <a:extLst>
                    <a:ext uri="{A12FA001-AC4F-418D-AE19-62706E023703}">
                      <ahyp:hlinkClr xmlns:ahyp="http://schemas.microsoft.com/office/drawing/2018/hyperlinkcolor" val="tx"/>
                    </a:ext>
                  </a:extLst>
                </a:hlinkClick>
              </a:rPr>
              <a:t> </a:t>
            </a:r>
            <a:r>
              <a:rPr lang="en" sz="1800" dirty="0">
                <a:solidFill>
                  <a:srgbClr val="434343"/>
                </a:solidFill>
              </a:rPr>
              <a:t>elektros energiją naudodamos branduolinį kurą (pvz.,praturtintą uraną arba</a:t>
            </a:r>
            <a:r>
              <a:rPr lang="en" sz="1800" dirty="0">
                <a:solidFill>
                  <a:srgbClr val="434343"/>
                </a:solidFill>
                <a:uFill>
                  <a:noFill/>
                </a:uFill>
                <a:hlinkClick r:id="rId4">
                  <a:extLst>
                    <a:ext uri="{A12FA001-AC4F-418D-AE19-62706E023703}">
                      <ahyp:hlinkClr xmlns:ahyp="http://schemas.microsoft.com/office/drawing/2018/hyperlinkcolor" val="tx"/>
                    </a:ext>
                  </a:extLst>
                </a:hlinkClick>
              </a:rPr>
              <a:t> </a:t>
            </a:r>
            <a:r>
              <a:rPr lang="en" sz="1800" dirty="0">
                <a:solidFill>
                  <a:srgbClr val="434343"/>
                </a:solidFill>
              </a:rPr>
              <a:t>plutonį). Branduolinės reakcijos metu išsiskyrusi šiluminė energija yra paverčiama</a:t>
            </a:r>
            <a:r>
              <a:rPr lang="en" sz="1800" dirty="0">
                <a:solidFill>
                  <a:srgbClr val="434343"/>
                </a:solidFill>
                <a:uFill>
                  <a:noFill/>
                </a:uFill>
                <a:hlinkClick r:id="rId5">
                  <a:extLst>
                    <a:ext uri="{A12FA001-AC4F-418D-AE19-62706E023703}">
                      <ahyp:hlinkClr xmlns:ahyp="http://schemas.microsoft.com/office/drawing/2018/hyperlinkcolor" val="tx"/>
                    </a:ext>
                  </a:extLst>
                </a:hlinkClick>
              </a:rPr>
              <a:t> </a:t>
            </a:r>
            <a:r>
              <a:rPr lang="en" sz="1800" dirty="0">
                <a:solidFill>
                  <a:srgbClr val="434343"/>
                </a:solidFill>
              </a:rPr>
              <a:t>elektros energija.</a:t>
            </a:r>
            <a:endParaRPr sz="3200" dirty="0">
              <a:solidFill>
                <a:srgbClr val="434343"/>
              </a:solidFill>
            </a:endParaRPr>
          </a:p>
        </p:txBody>
      </p:sp>
      <p:pic>
        <p:nvPicPr>
          <p:cNvPr id="201" name="Google Shape;201;p24"/>
          <p:cNvPicPr preferRelativeResize="0"/>
          <p:nvPr/>
        </p:nvPicPr>
        <p:blipFill>
          <a:blip r:embed="rId6">
            <a:alphaModFix/>
          </a:blip>
          <a:stretch>
            <a:fillRect/>
          </a:stretch>
        </p:blipFill>
        <p:spPr>
          <a:xfrm>
            <a:off x="4572000" y="838271"/>
            <a:ext cx="3958451" cy="2613954"/>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1400"/>
                                        <p:tgtEl>
                                          <p:spTgt spid="199"/>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2" fill="hold" nodeType="afterEffect">
                                  <p:stCondLst>
                                    <p:cond delay="0"/>
                                  </p:stCondLst>
                                  <p:childTnLst>
                                    <p:set>
                                      <p:cBhvr>
                                        <p:cTn id="10" dur="1" fill="hold">
                                          <p:stCondLst>
                                            <p:cond delay="0"/>
                                          </p:stCondLst>
                                        </p:cTn>
                                        <p:tgtEl>
                                          <p:spTgt spid="201"/>
                                        </p:tgtEl>
                                        <p:attrNameLst>
                                          <p:attrName>style.visibility</p:attrName>
                                        </p:attrNameLst>
                                      </p:cBhvr>
                                      <p:to>
                                        <p:strVal val="visible"/>
                                      </p:to>
                                    </p:set>
                                    <p:anim calcmode="lin" valueType="num">
                                      <p:cBhvr additive="base">
                                        <p:cTn id="11" dur="1000"/>
                                        <p:tgtEl>
                                          <p:spTgt spid="20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Atominės elektrinės - privalumai ir trūkumai</a:t>
            </a:r>
            <a:endParaRPr/>
          </a:p>
        </p:txBody>
      </p:sp>
      <p:sp>
        <p:nvSpPr>
          <p:cNvPr id="207" name="Google Shape;207;p25"/>
          <p:cNvSpPr txBox="1">
            <a:spLocks noGrp="1"/>
          </p:cNvSpPr>
          <p:nvPr>
            <p:ph type="body" idx="1"/>
          </p:nvPr>
        </p:nvSpPr>
        <p:spPr>
          <a:xfrm>
            <a:off x="819150" y="1614650"/>
            <a:ext cx="3686100" cy="2824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solidFill>
                  <a:schemeClr val="lt1"/>
                </a:solidFill>
              </a:rPr>
              <a:t>Privalumai:</a:t>
            </a:r>
            <a:r>
              <a:rPr lang="en" sz="2000">
                <a:solidFill>
                  <a:schemeClr val="lt1"/>
                </a:solidFill>
              </a:rPr>
              <a:t> </a:t>
            </a:r>
            <a:endParaRPr sz="2000">
              <a:solidFill>
                <a:srgbClr val="434343"/>
              </a:solidFill>
            </a:endParaRPr>
          </a:p>
          <a:p>
            <a:pPr marL="457200" lvl="0" indent="-342900" algn="l" rtl="0">
              <a:spcBef>
                <a:spcPts val="1200"/>
              </a:spcBef>
              <a:spcAft>
                <a:spcPts val="0"/>
              </a:spcAft>
              <a:buClr>
                <a:srgbClr val="434343"/>
              </a:buClr>
              <a:buSzPts val="1800"/>
              <a:buChar char="●"/>
            </a:pPr>
            <a:r>
              <a:rPr lang="en" sz="1800">
                <a:solidFill>
                  <a:srgbClr val="434343"/>
                </a:solidFill>
              </a:rPr>
              <a:t>mažos kuro sąnaudos; </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patogu transportuoti; </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pigesnė nei šiluminėse elektrinėse pagaminama energija;</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mažos eksploatavimo išlaidos.</a:t>
            </a:r>
            <a:endParaRPr sz="1800">
              <a:solidFill>
                <a:srgbClr val="434343"/>
              </a:solidFill>
            </a:endParaRPr>
          </a:p>
          <a:p>
            <a:pPr marL="457200" lvl="0" indent="0" algn="l" rtl="0">
              <a:spcBef>
                <a:spcPts val="1200"/>
              </a:spcBef>
              <a:spcAft>
                <a:spcPts val="1200"/>
              </a:spcAft>
              <a:buNone/>
            </a:pPr>
            <a:endParaRPr sz="1900">
              <a:solidFill>
                <a:schemeClr val="lt1"/>
              </a:solidFill>
            </a:endParaRPr>
          </a:p>
        </p:txBody>
      </p:sp>
      <p:sp>
        <p:nvSpPr>
          <p:cNvPr id="208" name="Google Shape;208;p25"/>
          <p:cNvSpPr txBox="1">
            <a:spLocks noGrp="1"/>
          </p:cNvSpPr>
          <p:nvPr>
            <p:ph type="body" idx="2"/>
          </p:nvPr>
        </p:nvSpPr>
        <p:spPr>
          <a:xfrm>
            <a:off x="4638750" y="1614650"/>
            <a:ext cx="3686100" cy="2824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200" dirty="0">
                <a:solidFill>
                  <a:schemeClr val="lt1"/>
                </a:solidFill>
              </a:rPr>
              <a:t>Trūkumai: </a:t>
            </a:r>
            <a:endParaRPr sz="2000" dirty="0"/>
          </a:p>
          <a:p>
            <a:pPr marL="457200" lvl="0" indent="-342900" algn="l" rtl="0">
              <a:spcBef>
                <a:spcPts val="1200"/>
              </a:spcBef>
              <a:spcAft>
                <a:spcPts val="0"/>
              </a:spcAft>
              <a:buSzPts val="1800"/>
              <a:buChar char="●"/>
            </a:pPr>
            <a:r>
              <a:rPr lang="en" sz="1800" dirty="0"/>
              <a:t>nėra saugios; </a:t>
            </a:r>
            <a:endParaRPr sz="1800" dirty="0"/>
          </a:p>
          <a:p>
            <a:pPr marL="457200" lvl="0" indent="-342900" algn="l" rtl="0">
              <a:spcBef>
                <a:spcPts val="0"/>
              </a:spcBef>
              <a:spcAft>
                <a:spcPts val="0"/>
              </a:spcAft>
              <a:buSzPts val="1800"/>
              <a:buChar char="●"/>
            </a:pPr>
            <a:r>
              <a:rPr lang="en" sz="1800" dirty="0"/>
              <a:t>po avarijos gali turėti katastrofiškų padarinių; </a:t>
            </a:r>
            <a:endParaRPr sz="1800" dirty="0"/>
          </a:p>
          <a:p>
            <a:pPr marL="457200" lvl="0" indent="-342900" algn="l" rtl="0">
              <a:spcBef>
                <a:spcPts val="0"/>
              </a:spcBef>
              <a:spcAft>
                <a:spcPts val="0"/>
              </a:spcAft>
              <a:buSzPts val="1800"/>
              <a:buChar char="●"/>
            </a:pPr>
            <a:r>
              <a:rPr lang="en" sz="1800" dirty="0"/>
              <a:t>didelės pradinės investicijos;</a:t>
            </a:r>
            <a:endParaRPr sz="1800" dirty="0"/>
          </a:p>
          <a:p>
            <a:pPr marL="457200" lvl="0" indent="-342900" algn="l" rtl="0">
              <a:spcBef>
                <a:spcPts val="0"/>
              </a:spcBef>
              <a:spcAft>
                <a:spcPts val="0"/>
              </a:spcAft>
              <a:buSzPts val="1800"/>
              <a:buChar char="●"/>
            </a:pPr>
            <a:r>
              <a:rPr lang="en" sz="1800" dirty="0"/>
              <a:t>problemiškas radioaktyvių atliekų transportavimas ir ilgalaikis saugojimas.</a:t>
            </a:r>
            <a:endParaRPr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1400"/>
                                        <p:tgtEl>
                                          <p:spTgt spid="206"/>
                                        </p:tgtEl>
                                        <p:attrNameLst>
                                          <p:attrName>ppt_y</p:attrName>
                                        </p:attrNameLst>
                                      </p:cBhvr>
                                      <p:tavLst>
                                        <p:tav tm="0">
                                          <p:val>
                                            <p:strVal val="#ppt_y-1"/>
                                          </p:val>
                                        </p:tav>
                                        <p:tav tm="100000">
                                          <p:val>
                                            <p:strVal val="#ppt_y"/>
                                          </p:val>
                                        </p:tav>
                                      </p:tavLst>
                                    </p:anim>
                                  </p:childTnLst>
                                </p:cTn>
                              </p:par>
                            </p:childTnLst>
                          </p:cTn>
                        </p:par>
                        <p:par>
                          <p:cTn id="8" fill="hold">
                            <p:stCondLst>
                              <p:cond delay="1400"/>
                            </p:stCondLst>
                            <p:childTnLst>
                              <p:par>
                                <p:cTn id="9" presetID="2" presetClass="entr" presetSubtype="8" fill="hold" nodeType="afterEffect">
                                  <p:stCondLst>
                                    <p:cond delay="0"/>
                                  </p:stCondLst>
                                  <p:childTnLst>
                                    <p:set>
                                      <p:cBhvr>
                                        <p:cTn id="10" dur="1" fill="hold">
                                          <p:stCondLst>
                                            <p:cond delay="0"/>
                                          </p:stCondLst>
                                        </p:cTn>
                                        <p:tgtEl>
                                          <p:spTgt spid="207">
                                            <p:txEl>
                                              <p:pRg st="0" end="0"/>
                                            </p:txEl>
                                          </p:spTgt>
                                        </p:tgtEl>
                                        <p:attrNameLst>
                                          <p:attrName>style.visibility</p:attrName>
                                        </p:attrNameLst>
                                      </p:cBhvr>
                                      <p:to>
                                        <p:strVal val="visible"/>
                                      </p:to>
                                    </p:set>
                                    <p:anim calcmode="lin" valueType="num">
                                      <p:cBhvr additive="base">
                                        <p:cTn id="11" dur="1400"/>
                                        <p:tgtEl>
                                          <p:spTgt spid="207">
                                            <p:txEl>
                                              <p:pRg st="0" end="0"/>
                                            </p:txEl>
                                          </p:spTgt>
                                        </p:tgtEl>
                                        <p:attrNameLst>
                                          <p:attrName>ppt_x</p:attrName>
                                        </p:attrNameLst>
                                      </p:cBhvr>
                                      <p:tavLst>
                                        <p:tav tm="0">
                                          <p:val>
                                            <p:strVal val="#ppt_x-1"/>
                                          </p:val>
                                        </p:tav>
                                        <p:tav tm="100000">
                                          <p:val>
                                            <p:strVal val="#ppt_x"/>
                                          </p:val>
                                        </p:tav>
                                      </p:tavLst>
                                    </p:anim>
                                  </p:childTnLst>
                                </p:cTn>
                              </p:par>
                            </p:childTnLst>
                          </p:cTn>
                        </p:par>
                        <p:par>
                          <p:cTn id="12" fill="hold">
                            <p:stCondLst>
                              <p:cond delay="2800"/>
                            </p:stCondLst>
                            <p:childTnLst>
                              <p:par>
                                <p:cTn id="13" presetID="2" presetClass="entr" presetSubtype="8" fill="hold" nodeType="afterEffect">
                                  <p:stCondLst>
                                    <p:cond delay="0"/>
                                  </p:stCondLst>
                                  <p:childTnLst>
                                    <p:set>
                                      <p:cBhvr>
                                        <p:cTn id="14" dur="1" fill="hold">
                                          <p:stCondLst>
                                            <p:cond delay="0"/>
                                          </p:stCondLst>
                                        </p:cTn>
                                        <p:tgtEl>
                                          <p:spTgt spid="207">
                                            <p:txEl>
                                              <p:pRg st="1" end="1"/>
                                            </p:txEl>
                                          </p:spTgt>
                                        </p:tgtEl>
                                        <p:attrNameLst>
                                          <p:attrName>style.visibility</p:attrName>
                                        </p:attrNameLst>
                                      </p:cBhvr>
                                      <p:to>
                                        <p:strVal val="visible"/>
                                      </p:to>
                                    </p:set>
                                    <p:anim calcmode="lin" valueType="num">
                                      <p:cBhvr additive="base">
                                        <p:cTn id="15" dur="1400"/>
                                        <p:tgtEl>
                                          <p:spTgt spid="207">
                                            <p:txEl>
                                              <p:pRg st="1" end="1"/>
                                            </p:txEl>
                                          </p:spTgt>
                                        </p:tgtEl>
                                        <p:attrNameLst>
                                          <p:attrName>ppt_x</p:attrName>
                                        </p:attrNameLst>
                                      </p:cBhvr>
                                      <p:tavLst>
                                        <p:tav tm="0">
                                          <p:val>
                                            <p:strVal val="#ppt_x-1"/>
                                          </p:val>
                                        </p:tav>
                                        <p:tav tm="100000">
                                          <p:val>
                                            <p:strVal val="#ppt_x"/>
                                          </p:val>
                                        </p:tav>
                                      </p:tavLst>
                                    </p:anim>
                                  </p:childTnLst>
                                </p:cTn>
                              </p:par>
                            </p:childTnLst>
                          </p:cTn>
                        </p:par>
                        <p:par>
                          <p:cTn id="16" fill="hold">
                            <p:stCondLst>
                              <p:cond delay="4200"/>
                            </p:stCondLst>
                            <p:childTnLst>
                              <p:par>
                                <p:cTn id="17" presetID="2" presetClass="entr" presetSubtype="8" fill="hold" nodeType="afterEffect">
                                  <p:stCondLst>
                                    <p:cond delay="0"/>
                                  </p:stCondLst>
                                  <p:childTnLst>
                                    <p:set>
                                      <p:cBhvr>
                                        <p:cTn id="18" dur="1" fill="hold">
                                          <p:stCondLst>
                                            <p:cond delay="0"/>
                                          </p:stCondLst>
                                        </p:cTn>
                                        <p:tgtEl>
                                          <p:spTgt spid="207">
                                            <p:txEl>
                                              <p:pRg st="2" end="2"/>
                                            </p:txEl>
                                          </p:spTgt>
                                        </p:tgtEl>
                                        <p:attrNameLst>
                                          <p:attrName>style.visibility</p:attrName>
                                        </p:attrNameLst>
                                      </p:cBhvr>
                                      <p:to>
                                        <p:strVal val="visible"/>
                                      </p:to>
                                    </p:set>
                                    <p:anim calcmode="lin" valueType="num">
                                      <p:cBhvr additive="base">
                                        <p:cTn id="19" dur="1400"/>
                                        <p:tgtEl>
                                          <p:spTgt spid="207">
                                            <p:txEl>
                                              <p:pRg st="2" end="2"/>
                                            </p:txEl>
                                          </p:spTgt>
                                        </p:tgtEl>
                                        <p:attrNameLst>
                                          <p:attrName>ppt_x</p:attrName>
                                        </p:attrNameLst>
                                      </p:cBhvr>
                                      <p:tavLst>
                                        <p:tav tm="0">
                                          <p:val>
                                            <p:strVal val="#ppt_x-1"/>
                                          </p:val>
                                        </p:tav>
                                        <p:tav tm="100000">
                                          <p:val>
                                            <p:strVal val="#ppt_x"/>
                                          </p:val>
                                        </p:tav>
                                      </p:tavLst>
                                    </p:anim>
                                  </p:childTnLst>
                                </p:cTn>
                              </p:par>
                            </p:childTnLst>
                          </p:cTn>
                        </p:par>
                        <p:par>
                          <p:cTn id="20" fill="hold">
                            <p:stCondLst>
                              <p:cond delay="5600"/>
                            </p:stCondLst>
                            <p:childTnLst>
                              <p:par>
                                <p:cTn id="21" presetID="2" presetClass="entr" presetSubtype="8" fill="hold" nodeType="afterEffect">
                                  <p:stCondLst>
                                    <p:cond delay="0"/>
                                  </p:stCondLst>
                                  <p:childTnLst>
                                    <p:set>
                                      <p:cBhvr>
                                        <p:cTn id="22" dur="1" fill="hold">
                                          <p:stCondLst>
                                            <p:cond delay="0"/>
                                          </p:stCondLst>
                                        </p:cTn>
                                        <p:tgtEl>
                                          <p:spTgt spid="207">
                                            <p:txEl>
                                              <p:pRg st="3" end="3"/>
                                            </p:txEl>
                                          </p:spTgt>
                                        </p:tgtEl>
                                        <p:attrNameLst>
                                          <p:attrName>style.visibility</p:attrName>
                                        </p:attrNameLst>
                                      </p:cBhvr>
                                      <p:to>
                                        <p:strVal val="visible"/>
                                      </p:to>
                                    </p:set>
                                    <p:anim calcmode="lin" valueType="num">
                                      <p:cBhvr additive="base">
                                        <p:cTn id="23" dur="1400"/>
                                        <p:tgtEl>
                                          <p:spTgt spid="207">
                                            <p:txEl>
                                              <p:pRg st="3" end="3"/>
                                            </p:txEl>
                                          </p:spTgt>
                                        </p:tgtEl>
                                        <p:attrNameLst>
                                          <p:attrName>ppt_x</p:attrName>
                                        </p:attrNameLst>
                                      </p:cBhvr>
                                      <p:tavLst>
                                        <p:tav tm="0">
                                          <p:val>
                                            <p:strVal val="#ppt_x-1"/>
                                          </p:val>
                                        </p:tav>
                                        <p:tav tm="100000">
                                          <p:val>
                                            <p:strVal val="#ppt_x"/>
                                          </p:val>
                                        </p:tav>
                                      </p:tavLst>
                                    </p:anim>
                                  </p:childTnLst>
                                </p:cTn>
                              </p:par>
                            </p:childTnLst>
                          </p:cTn>
                        </p:par>
                        <p:par>
                          <p:cTn id="24" fill="hold">
                            <p:stCondLst>
                              <p:cond delay="7000"/>
                            </p:stCondLst>
                            <p:childTnLst>
                              <p:par>
                                <p:cTn id="25" presetID="2" presetClass="entr" presetSubtype="8" fill="hold" nodeType="afterEffect">
                                  <p:stCondLst>
                                    <p:cond delay="0"/>
                                  </p:stCondLst>
                                  <p:childTnLst>
                                    <p:set>
                                      <p:cBhvr>
                                        <p:cTn id="26" dur="1" fill="hold">
                                          <p:stCondLst>
                                            <p:cond delay="0"/>
                                          </p:stCondLst>
                                        </p:cTn>
                                        <p:tgtEl>
                                          <p:spTgt spid="207">
                                            <p:txEl>
                                              <p:pRg st="4" end="4"/>
                                            </p:txEl>
                                          </p:spTgt>
                                        </p:tgtEl>
                                        <p:attrNameLst>
                                          <p:attrName>style.visibility</p:attrName>
                                        </p:attrNameLst>
                                      </p:cBhvr>
                                      <p:to>
                                        <p:strVal val="visible"/>
                                      </p:to>
                                    </p:set>
                                    <p:anim calcmode="lin" valueType="num">
                                      <p:cBhvr additive="base">
                                        <p:cTn id="27" dur="1400"/>
                                        <p:tgtEl>
                                          <p:spTgt spid="207">
                                            <p:txEl>
                                              <p:pRg st="4" end="4"/>
                                            </p:txEl>
                                          </p:spTgt>
                                        </p:tgtEl>
                                        <p:attrNameLst>
                                          <p:attrName>ppt_x</p:attrName>
                                        </p:attrNameLst>
                                      </p:cBhvr>
                                      <p:tavLst>
                                        <p:tav tm="0">
                                          <p:val>
                                            <p:strVal val="#ppt_x-1"/>
                                          </p:val>
                                        </p:tav>
                                        <p:tav tm="100000">
                                          <p:val>
                                            <p:strVal val="#ppt_x"/>
                                          </p:val>
                                        </p:tav>
                                      </p:tavLst>
                                    </p:anim>
                                  </p:childTnLst>
                                </p:cTn>
                              </p:par>
                            </p:childTnLst>
                          </p:cTn>
                        </p:par>
                        <p:par>
                          <p:cTn id="28" fill="hold">
                            <p:stCondLst>
                              <p:cond delay="8400"/>
                            </p:stCondLst>
                            <p:childTnLst>
                              <p:par>
                                <p:cTn id="29" presetID="2" presetClass="entr" presetSubtype="8" fill="hold" nodeType="afterEffect">
                                  <p:stCondLst>
                                    <p:cond delay="0"/>
                                  </p:stCondLst>
                                  <p:childTnLst>
                                    <p:set>
                                      <p:cBhvr>
                                        <p:cTn id="30" dur="1" fill="hold">
                                          <p:stCondLst>
                                            <p:cond delay="0"/>
                                          </p:stCondLst>
                                        </p:cTn>
                                        <p:tgtEl>
                                          <p:spTgt spid="207">
                                            <p:txEl>
                                              <p:pRg st="5" end="5"/>
                                            </p:txEl>
                                          </p:spTgt>
                                        </p:tgtEl>
                                        <p:attrNameLst>
                                          <p:attrName>style.visibility</p:attrName>
                                        </p:attrNameLst>
                                      </p:cBhvr>
                                      <p:to>
                                        <p:strVal val="visible"/>
                                      </p:to>
                                    </p:set>
                                    <p:anim calcmode="lin" valueType="num">
                                      <p:cBhvr additive="base">
                                        <p:cTn id="31" dur="1400"/>
                                        <p:tgtEl>
                                          <p:spTgt spid="207">
                                            <p:txEl>
                                              <p:pRg st="5" end="5"/>
                                            </p:txEl>
                                          </p:spTgt>
                                        </p:tgtEl>
                                        <p:attrNameLst>
                                          <p:attrName>ppt_x</p:attrName>
                                        </p:attrNameLst>
                                      </p:cBhvr>
                                      <p:tavLst>
                                        <p:tav tm="0">
                                          <p:val>
                                            <p:strVal val="#ppt_x-1"/>
                                          </p:val>
                                        </p:tav>
                                        <p:tav tm="100000">
                                          <p:val>
                                            <p:strVal val="#ppt_x"/>
                                          </p:val>
                                        </p:tav>
                                      </p:tavLst>
                                    </p:anim>
                                  </p:childTnLst>
                                </p:cTn>
                              </p:par>
                            </p:childTnLst>
                          </p:cTn>
                        </p:par>
                        <p:par>
                          <p:cTn id="32" fill="hold">
                            <p:stCondLst>
                              <p:cond delay="9800"/>
                            </p:stCondLst>
                            <p:childTnLst>
                              <p:par>
                                <p:cTn id="33" presetID="2" presetClass="entr" presetSubtype="2" fill="hold" nodeType="afterEffect">
                                  <p:stCondLst>
                                    <p:cond delay="0"/>
                                  </p:stCondLst>
                                  <p:childTnLst>
                                    <p:set>
                                      <p:cBhvr>
                                        <p:cTn id="34" dur="1" fill="hold">
                                          <p:stCondLst>
                                            <p:cond delay="0"/>
                                          </p:stCondLst>
                                        </p:cTn>
                                        <p:tgtEl>
                                          <p:spTgt spid="208">
                                            <p:txEl>
                                              <p:pRg st="0" end="0"/>
                                            </p:txEl>
                                          </p:spTgt>
                                        </p:tgtEl>
                                        <p:attrNameLst>
                                          <p:attrName>style.visibility</p:attrName>
                                        </p:attrNameLst>
                                      </p:cBhvr>
                                      <p:to>
                                        <p:strVal val="visible"/>
                                      </p:to>
                                    </p:set>
                                    <p:anim calcmode="lin" valueType="num">
                                      <p:cBhvr additive="base">
                                        <p:cTn id="35" dur="1400"/>
                                        <p:tgtEl>
                                          <p:spTgt spid="208">
                                            <p:txEl>
                                              <p:pRg st="0" end="0"/>
                                            </p:txEl>
                                          </p:spTgt>
                                        </p:tgtEl>
                                        <p:attrNameLst>
                                          <p:attrName>ppt_x</p:attrName>
                                        </p:attrNameLst>
                                      </p:cBhvr>
                                      <p:tavLst>
                                        <p:tav tm="0">
                                          <p:val>
                                            <p:strVal val="#ppt_x+1"/>
                                          </p:val>
                                        </p:tav>
                                        <p:tav tm="100000">
                                          <p:val>
                                            <p:strVal val="#ppt_x"/>
                                          </p:val>
                                        </p:tav>
                                      </p:tavLst>
                                    </p:anim>
                                  </p:childTnLst>
                                </p:cTn>
                              </p:par>
                            </p:childTnLst>
                          </p:cTn>
                        </p:par>
                        <p:par>
                          <p:cTn id="36" fill="hold">
                            <p:stCondLst>
                              <p:cond delay="11200"/>
                            </p:stCondLst>
                            <p:childTnLst>
                              <p:par>
                                <p:cTn id="37" presetID="2" presetClass="entr" presetSubtype="2" fill="hold" nodeType="afterEffect">
                                  <p:stCondLst>
                                    <p:cond delay="0"/>
                                  </p:stCondLst>
                                  <p:childTnLst>
                                    <p:set>
                                      <p:cBhvr>
                                        <p:cTn id="38" dur="1" fill="hold">
                                          <p:stCondLst>
                                            <p:cond delay="0"/>
                                          </p:stCondLst>
                                        </p:cTn>
                                        <p:tgtEl>
                                          <p:spTgt spid="208">
                                            <p:txEl>
                                              <p:pRg st="1" end="1"/>
                                            </p:txEl>
                                          </p:spTgt>
                                        </p:tgtEl>
                                        <p:attrNameLst>
                                          <p:attrName>style.visibility</p:attrName>
                                        </p:attrNameLst>
                                      </p:cBhvr>
                                      <p:to>
                                        <p:strVal val="visible"/>
                                      </p:to>
                                    </p:set>
                                    <p:anim calcmode="lin" valueType="num">
                                      <p:cBhvr additive="base">
                                        <p:cTn id="39" dur="1400"/>
                                        <p:tgtEl>
                                          <p:spTgt spid="208">
                                            <p:txEl>
                                              <p:pRg st="1" end="1"/>
                                            </p:txEl>
                                          </p:spTgt>
                                        </p:tgtEl>
                                        <p:attrNameLst>
                                          <p:attrName>ppt_x</p:attrName>
                                        </p:attrNameLst>
                                      </p:cBhvr>
                                      <p:tavLst>
                                        <p:tav tm="0">
                                          <p:val>
                                            <p:strVal val="#ppt_x+1"/>
                                          </p:val>
                                        </p:tav>
                                        <p:tav tm="100000">
                                          <p:val>
                                            <p:strVal val="#ppt_x"/>
                                          </p:val>
                                        </p:tav>
                                      </p:tavLst>
                                    </p:anim>
                                  </p:childTnLst>
                                </p:cTn>
                              </p:par>
                            </p:childTnLst>
                          </p:cTn>
                        </p:par>
                        <p:par>
                          <p:cTn id="40" fill="hold">
                            <p:stCondLst>
                              <p:cond delay="12600"/>
                            </p:stCondLst>
                            <p:childTnLst>
                              <p:par>
                                <p:cTn id="41" presetID="2" presetClass="entr" presetSubtype="2" fill="hold" nodeType="afterEffect">
                                  <p:stCondLst>
                                    <p:cond delay="0"/>
                                  </p:stCondLst>
                                  <p:childTnLst>
                                    <p:set>
                                      <p:cBhvr>
                                        <p:cTn id="42" dur="1" fill="hold">
                                          <p:stCondLst>
                                            <p:cond delay="0"/>
                                          </p:stCondLst>
                                        </p:cTn>
                                        <p:tgtEl>
                                          <p:spTgt spid="208">
                                            <p:txEl>
                                              <p:pRg st="2" end="2"/>
                                            </p:txEl>
                                          </p:spTgt>
                                        </p:tgtEl>
                                        <p:attrNameLst>
                                          <p:attrName>style.visibility</p:attrName>
                                        </p:attrNameLst>
                                      </p:cBhvr>
                                      <p:to>
                                        <p:strVal val="visible"/>
                                      </p:to>
                                    </p:set>
                                    <p:anim calcmode="lin" valueType="num">
                                      <p:cBhvr additive="base">
                                        <p:cTn id="43" dur="1400"/>
                                        <p:tgtEl>
                                          <p:spTgt spid="208">
                                            <p:txEl>
                                              <p:pRg st="2" end="2"/>
                                            </p:txEl>
                                          </p:spTgt>
                                        </p:tgtEl>
                                        <p:attrNameLst>
                                          <p:attrName>ppt_x</p:attrName>
                                        </p:attrNameLst>
                                      </p:cBhvr>
                                      <p:tavLst>
                                        <p:tav tm="0">
                                          <p:val>
                                            <p:strVal val="#ppt_x+1"/>
                                          </p:val>
                                        </p:tav>
                                        <p:tav tm="100000">
                                          <p:val>
                                            <p:strVal val="#ppt_x"/>
                                          </p:val>
                                        </p:tav>
                                      </p:tavLst>
                                    </p:anim>
                                  </p:childTnLst>
                                </p:cTn>
                              </p:par>
                            </p:childTnLst>
                          </p:cTn>
                        </p:par>
                        <p:par>
                          <p:cTn id="44" fill="hold">
                            <p:stCondLst>
                              <p:cond delay="14000"/>
                            </p:stCondLst>
                            <p:childTnLst>
                              <p:par>
                                <p:cTn id="45" presetID="2" presetClass="entr" presetSubtype="2" fill="hold" nodeType="afterEffect">
                                  <p:stCondLst>
                                    <p:cond delay="0"/>
                                  </p:stCondLst>
                                  <p:childTnLst>
                                    <p:set>
                                      <p:cBhvr>
                                        <p:cTn id="46" dur="1" fill="hold">
                                          <p:stCondLst>
                                            <p:cond delay="0"/>
                                          </p:stCondLst>
                                        </p:cTn>
                                        <p:tgtEl>
                                          <p:spTgt spid="208">
                                            <p:txEl>
                                              <p:pRg st="3" end="3"/>
                                            </p:txEl>
                                          </p:spTgt>
                                        </p:tgtEl>
                                        <p:attrNameLst>
                                          <p:attrName>style.visibility</p:attrName>
                                        </p:attrNameLst>
                                      </p:cBhvr>
                                      <p:to>
                                        <p:strVal val="visible"/>
                                      </p:to>
                                    </p:set>
                                    <p:anim calcmode="lin" valueType="num">
                                      <p:cBhvr additive="base">
                                        <p:cTn id="47" dur="1400"/>
                                        <p:tgtEl>
                                          <p:spTgt spid="208">
                                            <p:txEl>
                                              <p:pRg st="3" end="3"/>
                                            </p:txEl>
                                          </p:spTgt>
                                        </p:tgtEl>
                                        <p:attrNameLst>
                                          <p:attrName>ppt_x</p:attrName>
                                        </p:attrNameLst>
                                      </p:cBhvr>
                                      <p:tavLst>
                                        <p:tav tm="0">
                                          <p:val>
                                            <p:strVal val="#ppt_x+1"/>
                                          </p:val>
                                        </p:tav>
                                        <p:tav tm="100000">
                                          <p:val>
                                            <p:strVal val="#ppt_x"/>
                                          </p:val>
                                        </p:tav>
                                      </p:tavLst>
                                    </p:anim>
                                  </p:childTnLst>
                                </p:cTn>
                              </p:par>
                            </p:childTnLst>
                          </p:cTn>
                        </p:par>
                        <p:par>
                          <p:cTn id="48" fill="hold">
                            <p:stCondLst>
                              <p:cond delay="15400"/>
                            </p:stCondLst>
                            <p:childTnLst>
                              <p:par>
                                <p:cTn id="49" presetID="2" presetClass="entr" presetSubtype="2" fill="hold" nodeType="afterEffect">
                                  <p:stCondLst>
                                    <p:cond delay="0"/>
                                  </p:stCondLst>
                                  <p:childTnLst>
                                    <p:set>
                                      <p:cBhvr>
                                        <p:cTn id="50" dur="1" fill="hold">
                                          <p:stCondLst>
                                            <p:cond delay="0"/>
                                          </p:stCondLst>
                                        </p:cTn>
                                        <p:tgtEl>
                                          <p:spTgt spid="208">
                                            <p:txEl>
                                              <p:pRg st="4" end="4"/>
                                            </p:txEl>
                                          </p:spTgt>
                                        </p:tgtEl>
                                        <p:attrNameLst>
                                          <p:attrName>style.visibility</p:attrName>
                                        </p:attrNameLst>
                                      </p:cBhvr>
                                      <p:to>
                                        <p:strVal val="visible"/>
                                      </p:to>
                                    </p:set>
                                    <p:anim calcmode="lin" valueType="num">
                                      <p:cBhvr additive="base">
                                        <p:cTn id="51" dur="1400"/>
                                        <p:tgtEl>
                                          <p:spTgt spid="208">
                                            <p:txEl>
                                              <p:pRg st="4" end="4"/>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6"/>
          <p:cNvSpPr txBox="1">
            <a:spLocks noGrp="1"/>
          </p:cNvSpPr>
          <p:nvPr>
            <p:ph type="title"/>
          </p:nvPr>
        </p:nvSpPr>
        <p:spPr>
          <a:xfrm>
            <a:off x="10195625" y="894050"/>
            <a:ext cx="7505700" cy="70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14" name="Google Shape;214;p26"/>
          <p:cNvSpPr txBox="1">
            <a:spLocks noGrp="1"/>
          </p:cNvSpPr>
          <p:nvPr>
            <p:ph type="body" idx="1"/>
          </p:nvPr>
        </p:nvSpPr>
        <p:spPr>
          <a:xfrm>
            <a:off x="770700" y="780825"/>
            <a:ext cx="3686100" cy="3657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solidFill>
                  <a:schemeClr val="lt1"/>
                </a:solidFill>
              </a:rPr>
              <a:t>Dėl to dauguma žmonių renkasi elektros gamybą iš atsinaujinančių energijos išteklių:</a:t>
            </a:r>
            <a:endParaRPr sz="1800">
              <a:solidFill>
                <a:schemeClr val="lt1"/>
              </a:solidFill>
            </a:endParaRPr>
          </a:p>
          <a:p>
            <a:pPr marL="457200" lvl="0" indent="-330200" algn="l" rtl="0">
              <a:spcBef>
                <a:spcPts val="1200"/>
              </a:spcBef>
              <a:spcAft>
                <a:spcPts val="0"/>
              </a:spcAft>
              <a:buSzPts val="1600"/>
              <a:buChar char="●"/>
            </a:pPr>
            <a:r>
              <a:rPr lang="en" sz="1600">
                <a:solidFill>
                  <a:schemeClr val="lt1"/>
                </a:solidFill>
              </a:rPr>
              <a:t>Saulės </a:t>
            </a:r>
            <a:r>
              <a:rPr lang="en" sz="1600"/>
              <a:t>- stato ant stogo ar laukuose saulės baterijas;</a:t>
            </a:r>
            <a:endParaRPr sz="1600"/>
          </a:p>
          <a:p>
            <a:pPr marL="457200" lvl="0" indent="-330200" algn="l" rtl="0">
              <a:spcBef>
                <a:spcPts val="0"/>
              </a:spcBef>
              <a:spcAft>
                <a:spcPts val="0"/>
              </a:spcAft>
              <a:buSzPts val="1600"/>
              <a:buChar char="●"/>
            </a:pPr>
            <a:r>
              <a:rPr lang="en" sz="1600">
                <a:solidFill>
                  <a:schemeClr val="lt1"/>
                </a:solidFill>
              </a:rPr>
              <a:t>Vėjo </a:t>
            </a:r>
            <a:r>
              <a:rPr lang="en" sz="1600"/>
              <a:t>- stato laukuose daug vėjo jėgainių;</a:t>
            </a:r>
            <a:endParaRPr sz="1600"/>
          </a:p>
          <a:p>
            <a:pPr marL="457200" lvl="0" indent="-330200" algn="l" rtl="0">
              <a:spcBef>
                <a:spcPts val="0"/>
              </a:spcBef>
              <a:spcAft>
                <a:spcPts val="0"/>
              </a:spcAft>
              <a:buSzPts val="1600"/>
              <a:buChar char="●"/>
            </a:pPr>
            <a:r>
              <a:rPr lang="en" sz="1600">
                <a:solidFill>
                  <a:schemeClr val="lt1"/>
                </a:solidFill>
              </a:rPr>
              <a:t>Vandens </a:t>
            </a:r>
            <a:r>
              <a:rPr lang="en" sz="1600"/>
              <a:t>- stato hidroelektrines (jos nėra pats populiariausias būdas išgauti elektros, bet po truputį jos irgi populiarėja).</a:t>
            </a:r>
            <a:endParaRPr sz="1600"/>
          </a:p>
        </p:txBody>
      </p:sp>
      <p:pic>
        <p:nvPicPr>
          <p:cNvPr id="216" name="Google Shape;216;p26"/>
          <p:cNvPicPr preferRelativeResize="0"/>
          <p:nvPr/>
        </p:nvPicPr>
        <p:blipFill>
          <a:blip r:embed="rId3">
            <a:alphaModFix/>
          </a:blip>
          <a:stretch>
            <a:fillRect/>
          </a:stretch>
        </p:blipFill>
        <p:spPr>
          <a:xfrm>
            <a:off x="6520899" y="307799"/>
            <a:ext cx="2221250" cy="1424375"/>
          </a:xfrm>
          <a:prstGeom prst="rect">
            <a:avLst/>
          </a:prstGeom>
          <a:noFill/>
          <a:ln w="28575" cap="flat" cmpd="sng">
            <a:solidFill>
              <a:schemeClr val="dk2"/>
            </a:solidFill>
            <a:prstDash val="solid"/>
            <a:round/>
            <a:headEnd type="none" w="sm" len="sm"/>
            <a:tailEnd type="none" w="sm" len="sm"/>
          </a:ln>
        </p:spPr>
      </p:pic>
      <p:pic>
        <p:nvPicPr>
          <p:cNvPr id="217" name="Google Shape;217;p26"/>
          <p:cNvPicPr preferRelativeResize="0"/>
          <p:nvPr/>
        </p:nvPicPr>
        <p:blipFill>
          <a:blip r:embed="rId4">
            <a:alphaModFix/>
          </a:blip>
          <a:stretch>
            <a:fillRect/>
          </a:stretch>
        </p:blipFill>
        <p:spPr>
          <a:xfrm>
            <a:off x="4638675" y="1732163"/>
            <a:ext cx="2397600" cy="1598400"/>
          </a:xfrm>
          <a:prstGeom prst="rect">
            <a:avLst/>
          </a:prstGeom>
          <a:noFill/>
          <a:ln w="28575" cap="flat" cmpd="sng">
            <a:solidFill>
              <a:schemeClr val="dk2"/>
            </a:solidFill>
            <a:prstDash val="solid"/>
            <a:round/>
            <a:headEnd type="none" w="sm" len="sm"/>
            <a:tailEnd type="none" w="sm" len="sm"/>
          </a:ln>
        </p:spPr>
      </p:pic>
      <p:pic>
        <p:nvPicPr>
          <p:cNvPr id="218" name="Google Shape;218;p26"/>
          <p:cNvPicPr preferRelativeResize="0"/>
          <p:nvPr/>
        </p:nvPicPr>
        <p:blipFill>
          <a:blip r:embed="rId5">
            <a:alphaModFix/>
          </a:blip>
          <a:stretch>
            <a:fillRect/>
          </a:stretch>
        </p:blipFill>
        <p:spPr>
          <a:xfrm>
            <a:off x="6478850" y="3330575"/>
            <a:ext cx="2305349" cy="1536899"/>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4">
                                            <p:txEl>
                                              <p:pRg st="0" end="0"/>
                                            </p:txEl>
                                          </p:spTgt>
                                        </p:tgtEl>
                                        <p:attrNameLst>
                                          <p:attrName>style.visibility</p:attrName>
                                        </p:attrNameLst>
                                      </p:cBhvr>
                                      <p:to>
                                        <p:strVal val="visible"/>
                                      </p:to>
                                    </p:set>
                                    <p:anim calcmode="lin" valueType="num">
                                      <p:cBhvr additive="base">
                                        <p:cTn id="7" dur="1400"/>
                                        <p:tgtEl>
                                          <p:spTgt spid="214">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8" fill="hold" nodeType="afterEffect">
                                  <p:stCondLst>
                                    <p:cond delay="0"/>
                                  </p:stCondLst>
                                  <p:childTnLst>
                                    <p:set>
                                      <p:cBhvr>
                                        <p:cTn id="10" dur="1" fill="hold">
                                          <p:stCondLst>
                                            <p:cond delay="0"/>
                                          </p:stCondLst>
                                        </p:cTn>
                                        <p:tgtEl>
                                          <p:spTgt spid="214">
                                            <p:txEl>
                                              <p:pRg st="1" end="1"/>
                                            </p:txEl>
                                          </p:spTgt>
                                        </p:tgtEl>
                                        <p:attrNameLst>
                                          <p:attrName>style.visibility</p:attrName>
                                        </p:attrNameLst>
                                      </p:cBhvr>
                                      <p:to>
                                        <p:strVal val="visible"/>
                                      </p:to>
                                    </p:set>
                                    <p:anim calcmode="lin" valueType="num">
                                      <p:cBhvr additive="base">
                                        <p:cTn id="11" dur="1400"/>
                                        <p:tgtEl>
                                          <p:spTgt spid="214">
                                            <p:txEl>
                                              <p:pRg st="1" end="1"/>
                                            </p:txEl>
                                          </p:spTgt>
                                        </p:tgtEl>
                                        <p:attrNameLst>
                                          <p:attrName>ppt_x</p:attrName>
                                        </p:attrNameLst>
                                      </p:cBhvr>
                                      <p:tavLst>
                                        <p:tav tm="0">
                                          <p:val>
                                            <p:strVal val="#ppt_x-1"/>
                                          </p:val>
                                        </p:tav>
                                        <p:tav tm="100000">
                                          <p:val>
                                            <p:strVal val="#ppt_x"/>
                                          </p:val>
                                        </p:tav>
                                      </p:tavLst>
                                    </p:anim>
                                  </p:childTnLst>
                                </p:cTn>
                              </p:par>
                            </p:childTnLst>
                          </p:cTn>
                        </p:par>
                        <p:par>
                          <p:cTn id="12" fill="hold">
                            <p:stCondLst>
                              <p:cond delay="2800"/>
                            </p:stCondLst>
                            <p:childTnLst>
                              <p:par>
                                <p:cTn id="13" presetID="2" presetClass="entr" presetSubtype="8" fill="hold" nodeType="afterEffect">
                                  <p:stCondLst>
                                    <p:cond delay="0"/>
                                  </p:stCondLst>
                                  <p:childTnLst>
                                    <p:set>
                                      <p:cBhvr>
                                        <p:cTn id="14" dur="1" fill="hold">
                                          <p:stCondLst>
                                            <p:cond delay="0"/>
                                          </p:stCondLst>
                                        </p:cTn>
                                        <p:tgtEl>
                                          <p:spTgt spid="214">
                                            <p:txEl>
                                              <p:pRg st="2" end="2"/>
                                            </p:txEl>
                                          </p:spTgt>
                                        </p:tgtEl>
                                        <p:attrNameLst>
                                          <p:attrName>style.visibility</p:attrName>
                                        </p:attrNameLst>
                                      </p:cBhvr>
                                      <p:to>
                                        <p:strVal val="visible"/>
                                      </p:to>
                                    </p:set>
                                    <p:anim calcmode="lin" valueType="num">
                                      <p:cBhvr additive="base">
                                        <p:cTn id="15" dur="1400"/>
                                        <p:tgtEl>
                                          <p:spTgt spid="214">
                                            <p:txEl>
                                              <p:pRg st="2" end="2"/>
                                            </p:txEl>
                                          </p:spTgt>
                                        </p:tgtEl>
                                        <p:attrNameLst>
                                          <p:attrName>ppt_x</p:attrName>
                                        </p:attrNameLst>
                                      </p:cBhvr>
                                      <p:tavLst>
                                        <p:tav tm="0">
                                          <p:val>
                                            <p:strVal val="#ppt_x-1"/>
                                          </p:val>
                                        </p:tav>
                                        <p:tav tm="100000">
                                          <p:val>
                                            <p:strVal val="#ppt_x"/>
                                          </p:val>
                                        </p:tav>
                                      </p:tavLst>
                                    </p:anim>
                                  </p:childTnLst>
                                </p:cTn>
                              </p:par>
                            </p:childTnLst>
                          </p:cTn>
                        </p:par>
                        <p:par>
                          <p:cTn id="16" fill="hold">
                            <p:stCondLst>
                              <p:cond delay="4200"/>
                            </p:stCondLst>
                            <p:childTnLst>
                              <p:par>
                                <p:cTn id="17" presetID="2" presetClass="entr" presetSubtype="8" fill="hold" nodeType="afterEffect">
                                  <p:stCondLst>
                                    <p:cond delay="0"/>
                                  </p:stCondLst>
                                  <p:childTnLst>
                                    <p:set>
                                      <p:cBhvr>
                                        <p:cTn id="18" dur="1" fill="hold">
                                          <p:stCondLst>
                                            <p:cond delay="0"/>
                                          </p:stCondLst>
                                        </p:cTn>
                                        <p:tgtEl>
                                          <p:spTgt spid="214">
                                            <p:txEl>
                                              <p:pRg st="3" end="3"/>
                                            </p:txEl>
                                          </p:spTgt>
                                        </p:tgtEl>
                                        <p:attrNameLst>
                                          <p:attrName>style.visibility</p:attrName>
                                        </p:attrNameLst>
                                      </p:cBhvr>
                                      <p:to>
                                        <p:strVal val="visible"/>
                                      </p:to>
                                    </p:set>
                                    <p:anim calcmode="lin" valueType="num">
                                      <p:cBhvr additive="base">
                                        <p:cTn id="19" dur="1400"/>
                                        <p:tgtEl>
                                          <p:spTgt spid="214">
                                            <p:txEl>
                                              <p:pRg st="3" end="3"/>
                                            </p:txEl>
                                          </p:spTgt>
                                        </p:tgtEl>
                                        <p:attrNameLst>
                                          <p:attrName>ppt_x</p:attrName>
                                        </p:attrNameLst>
                                      </p:cBhvr>
                                      <p:tavLst>
                                        <p:tav tm="0">
                                          <p:val>
                                            <p:strVal val="#ppt_x-1"/>
                                          </p:val>
                                        </p:tav>
                                        <p:tav tm="100000">
                                          <p:val>
                                            <p:strVal val="#ppt_x"/>
                                          </p:val>
                                        </p:tav>
                                      </p:tavLst>
                                    </p:anim>
                                  </p:childTnLst>
                                </p:cTn>
                              </p:par>
                            </p:childTnLst>
                          </p:cTn>
                        </p:par>
                        <p:par>
                          <p:cTn id="20" fill="hold">
                            <p:stCondLst>
                              <p:cond delay="5600"/>
                            </p:stCondLst>
                            <p:childTnLst>
                              <p:par>
                                <p:cTn id="21" presetID="2" presetClass="entr" presetSubtype="2" fill="hold" nodeType="afterEffect">
                                  <p:stCondLst>
                                    <p:cond delay="0"/>
                                  </p:stCondLst>
                                  <p:childTnLst>
                                    <p:set>
                                      <p:cBhvr>
                                        <p:cTn id="22" dur="1" fill="hold">
                                          <p:stCondLst>
                                            <p:cond delay="0"/>
                                          </p:stCondLst>
                                        </p:cTn>
                                        <p:tgtEl>
                                          <p:spTgt spid="216"/>
                                        </p:tgtEl>
                                        <p:attrNameLst>
                                          <p:attrName>style.visibility</p:attrName>
                                        </p:attrNameLst>
                                      </p:cBhvr>
                                      <p:to>
                                        <p:strVal val="visible"/>
                                      </p:to>
                                    </p:set>
                                    <p:anim calcmode="lin" valueType="num">
                                      <p:cBhvr additive="base">
                                        <p:cTn id="23" dur="1000"/>
                                        <p:tgtEl>
                                          <p:spTgt spid="216"/>
                                        </p:tgtEl>
                                        <p:attrNameLst>
                                          <p:attrName>ppt_x</p:attrName>
                                        </p:attrNameLst>
                                      </p:cBhvr>
                                      <p:tavLst>
                                        <p:tav tm="0">
                                          <p:val>
                                            <p:strVal val="#ppt_x+1"/>
                                          </p:val>
                                        </p:tav>
                                        <p:tav tm="100000">
                                          <p:val>
                                            <p:strVal val="#ppt_x"/>
                                          </p:val>
                                        </p:tav>
                                      </p:tavLst>
                                    </p:anim>
                                  </p:childTnLst>
                                </p:cTn>
                              </p:par>
                            </p:childTnLst>
                          </p:cTn>
                        </p:par>
                        <p:par>
                          <p:cTn id="24" fill="hold">
                            <p:stCondLst>
                              <p:cond delay="6600"/>
                            </p:stCondLst>
                            <p:childTnLst>
                              <p:par>
                                <p:cTn id="25" presetID="2" presetClass="entr" presetSubtype="2" fill="hold" nodeType="afterEffect">
                                  <p:stCondLst>
                                    <p:cond delay="0"/>
                                  </p:stCondLst>
                                  <p:childTnLst>
                                    <p:set>
                                      <p:cBhvr>
                                        <p:cTn id="26" dur="1" fill="hold">
                                          <p:stCondLst>
                                            <p:cond delay="0"/>
                                          </p:stCondLst>
                                        </p:cTn>
                                        <p:tgtEl>
                                          <p:spTgt spid="217"/>
                                        </p:tgtEl>
                                        <p:attrNameLst>
                                          <p:attrName>style.visibility</p:attrName>
                                        </p:attrNameLst>
                                      </p:cBhvr>
                                      <p:to>
                                        <p:strVal val="visible"/>
                                      </p:to>
                                    </p:set>
                                    <p:anim calcmode="lin" valueType="num">
                                      <p:cBhvr additive="base">
                                        <p:cTn id="27" dur="1000"/>
                                        <p:tgtEl>
                                          <p:spTgt spid="217"/>
                                        </p:tgtEl>
                                        <p:attrNameLst>
                                          <p:attrName>ppt_x</p:attrName>
                                        </p:attrNameLst>
                                      </p:cBhvr>
                                      <p:tavLst>
                                        <p:tav tm="0">
                                          <p:val>
                                            <p:strVal val="#ppt_x+1"/>
                                          </p:val>
                                        </p:tav>
                                        <p:tav tm="100000">
                                          <p:val>
                                            <p:strVal val="#ppt_x"/>
                                          </p:val>
                                        </p:tav>
                                      </p:tavLst>
                                    </p:anim>
                                  </p:childTnLst>
                                </p:cTn>
                              </p:par>
                            </p:childTnLst>
                          </p:cTn>
                        </p:par>
                        <p:par>
                          <p:cTn id="28" fill="hold">
                            <p:stCondLst>
                              <p:cond delay="7600"/>
                            </p:stCondLst>
                            <p:childTnLst>
                              <p:par>
                                <p:cTn id="29" presetID="2" presetClass="entr" presetSubtype="2" fill="hold" nodeType="after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additive="base">
                                        <p:cTn id="31" dur="1000"/>
                                        <p:tgtEl>
                                          <p:spTgt spid="21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xfrm>
            <a:off x="1357275" y="676619"/>
            <a:ext cx="6372300" cy="137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2722" dirty="0">
                <a:solidFill>
                  <a:srgbClr val="434343"/>
                </a:solidFill>
                <a:latin typeface="Calibri"/>
                <a:ea typeface="Calibri"/>
                <a:cs typeface="Calibri"/>
                <a:sym typeface="Calibri"/>
              </a:rPr>
              <a:t>Patarimai kaip tu gali sutaupyti elektros energiją dabar:</a:t>
            </a:r>
            <a:endParaRPr sz="2722" dirty="0">
              <a:solidFill>
                <a:srgbClr val="434343"/>
              </a:solidFill>
              <a:latin typeface="Calibri"/>
              <a:ea typeface="Calibri"/>
              <a:cs typeface="Calibri"/>
              <a:sym typeface="Calibri"/>
            </a:endParaRPr>
          </a:p>
        </p:txBody>
      </p:sp>
      <p:sp>
        <p:nvSpPr>
          <p:cNvPr id="224" name="Google Shape;224;p27"/>
          <p:cNvSpPr txBox="1">
            <a:spLocks noGrp="1"/>
          </p:cNvSpPr>
          <p:nvPr>
            <p:ph type="body" idx="1"/>
          </p:nvPr>
        </p:nvSpPr>
        <p:spPr>
          <a:xfrm>
            <a:off x="1000125" y="2032831"/>
            <a:ext cx="6815175" cy="1811400"/>
          </a:xfrm>
          <a:prstGeom prst="rect">
            <a:avLst/>
          </a:prstGeom>
        </p:spPr>
        <p:txBody>
          <a:bodyPr spcFirstLastPara="1" wrap="square" lIns="91425" tIns="91425" rIns="91425" bIns="91425" anchor="t" anchorCtr="0">
            <a:normAutofit fontScale="92500" lnSpcReduction="20000"/>
          </a:bodyPr>
          <a:lstStyle/>
          <a:p>
            <a:pPr marL="457200" lvl="0" indent="-311150" algn="l" rtl="0">
              <a:spcBef>
                <a:spcPts val="0"/>
              </a:spcBef>
              <a:spcAft>
                <a:spcPts val="0"/>
              </a:spcAft>
              <a:buClr>
                <a:srgbClr val="434343"/>
              </a:buClr>
              <a:buSzPts val="1300"/>
              <a:buChar char="●"/>
            </a:pPr>
            <a:r>
              <a:rPr lang="en" sz="1500" dirty="0">
                <a:solidFill>
                  <a:srgbClr val="434343"/>
                </a:solidFill>
              </a:rPr>
              <a:t>Išjunk šviesą išeidamas iš kambario, net jeigu tu išeini tik keliom minutėm;</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Išeidamas iš namų, nepalik įjungtų prietaisų, net jeigu jie yra laukimo būsenos;</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Naudok ekonomiškesnes lemputes ir buitinius prietaisus;</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Į virdulį pilk tiek vandens, kad kaitinimo elementas būtų apsemtas;</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Elektrinę viryklę išjunk nebaigęs gaminti maisto, nes ji dar kurį laiką bus įkaitusi;</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Nenaudok daug elektrinių prietaisų vienu metu, tik tuos kurių tau tikrai reikia;</a:t>
            </a:r>
            <a:endParaRPr sz="1500" dirty="0">
              <a:solidFill>
                <a:srgbClr val="434343"/>
              </a:solidFill>
            </a:endParaRPr>
          </a:p>
          <a:p>
            <a:pPr marL="457200" lvl="0" indent="-311150" algn="l" rtl="0">
              <a:spcBef>
                <a:spcPts val="0"/>
              </a:spcBef>
              <a:spcAft>
                <a:spcPts val="0"/>
              </a:spcAft>
              <a:buClr>
                <a:srgbClr val="434343"/>
              </a:buClr>
              <a:buSzPts val="1300"/>
              <a:buChar char="●"/>
            </a:pPr>
            <a:r>
              <a:rPr lang="en" sz="1500" dirty="0">
                <a:solidFill>
                  <a:srgbClr val="434343"/>
                </a:solidFill>
              </a:rPr>
              <a:t>Kompiuteriuose, mobiliuosiuose telefonuose, planšetėse įjunk energijos taupymo funkcijas</a:t>
            </a:r>
            <a:r>
              <a:rPr lang="en" dirty="0">
                <a:solidFill>
                  <a:srgbClr val="434343"/>
                </a:solidFill>
              </a:rPr>
              <a:t>.</a:t>
            </a:r>
            <a:endParaRPr sz="1500" dirty="0">
              <a:solidFill>
                <a:srgbClr val="43434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1400"/>
                                        <p:tgtEl>
                                          <p:spTgt spid="223"/>
                                        </p:tgtEl>
                                        <p:attrNameLst>
                                          <p:attrName>ppt_y</p:attrName>
                                        </p:attrNameLst>
                                      </p:cBhvr>
                                      <p:tavLst>
                                        <p:tav tm="0">
                                          <p:val>
                                            <p:strVal val="#ppt_y-1"/>
                                          </p:val>
                                        </p:tav>
                                        <p:tav tm="100000">
                                          <p:val>
                                            <p:strVal val="#ppt_y"/>
                                          </p:val>
                                        </p:tav>
                                      </p:tavLst>
                                    </p:anim>
                                  </p:childTnLst>
                                </p:cTn>
                              </p:par>
                            </p:childTnLst>
                          </p:cTn>
                        </p:par>
                        <p:par>
                          <p:cTn id="8" fill="hold">
                            <p:stCondLst>
                              <p:cond delay="1400"/>
                            </p:stCondLst>
                            <p:childTnLst>
                              <p:par>
                                <p:cTn id="9" presetID="2" presetClass="entr" presetSubtype="4" fill="hold" nodeType="afterEffect">
                                  <p:stCondLst>
                                    <p:cond delay="0"/>
                                  </p:stCondLst>
                                  <p:childTnLst>
                                    <p:set>
                                      <p:cBhvr>
                                        <p:cTn id="10" dur="1" fill="hold">
                                          <p:stCondLst>
                                            <p:cond delay="0"/>
                                          </p:stCondLst>
                                        </p:cTn>
                                        <p:tgtEl>
                                          <p:spTgt spid="224">
                                            <p:txEl>
                                              <p:pRg st="0" end="0"/>
                                            </p:txEl>
                                          </p:spTgt>
                                        </p:tgtEl>
                                        <p:attrNameLst>
                                          <p:attrName>style.visibility</p:attrName>
                                        </p:attrNameLst>
                                      </p:cBhvr>
                                      <p:to>
                                        <p:strVal val="visible"/>
                                      </p:to>
                                    </p:set>
                                    <p:anim calcmode="lin" valueType="num">
                                      <p:cBhvr additive="base">
                                        <p:cTn id="11" dur="1400"/>
                                        <p:tgtEl>
                                          <p:spTgt spid="224">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2800"/>
                            </p:stCondLst>
                            <p:childTnLst>
                              <p:par>
                                <p:cTn id="13" presetID="2" presetClass="entr" presetSubtype="4" fill="hold" nodeType="afterEffect">
                                  <p:stCondLst>
                                    <p:cond delay="0"/>
                                  </p:stCondLst>
                                  <p:childTnLst>
                                    <p:set>
                                      <p:cBhvr>
                                        <p:cTn id="14" dur="1" fill="hold">
                                          <p:stCondLst>
                                            <p:cond delay="0"/>
                                          </p:stCondLst>
                                        </p:cTn>
                                        <p:tgtEl>
                                          <p:spTgt spid="224">
                                            <p:txEl>
                                              <p:pRg st="1" end="1"/>
                                            </p:txEl>
                                          </p:spTgt>
                                        </p:tgtEl>
                                        <p:attrNameLst>
                                          <p:attrName>style.visibility</p:attrName>
                                        </p:attrNameLst>
                                      </p:cBhvr>
                                      <p:to>
                                        <p:strVal val="visible"/>
                                      </p:to>
                                    </p:set>
                                    <p:anim calcmode="lin" valueType="num">
                                      <p:cBhvr additive="base">
                                        <p:cTn id="15" dur="1400"/>
                                        <p:tgtEl>
                                          <p:spTgt spid="22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200"/>
                            </p:stCondLst>
                            <p:childTnLst>
                              <p:par>
                                <p:cTn id="17" presetID="2" presetClass="entr" presetSubtype="4" fill="hold" nodeType="afterEffect">
                                  <p:stCondLst>
                                    <p:cond delay="0"/>
                                  </p:stCondLst>
                                  <p:childTnLst>
                                    <p:set>
                                      <p:cBhvr>
                                        <p:cTn id="18" dur="1" fill="hold">
                                          <p:stCondLst>
                                            <p:cond delay="0"/>
                                          </p:stCondLst>
                                        </p:cTn>
                                        <p:tgtEl>
                                          <p:spTgt spid="224">
                                            <p:txEl>
                                              <p:pRg st="2" end="2"/>
                                            </p:txEl>
                                          </p:spTgt>
                                        </p:tgtEl>
                                        <p:attrNameLst>
                                          <p:attrName>style.visibility</p:attrName>
                                        </p:attrNameLst>
                                      </p:cBhvr>
                                      <p:to>
                                        <p:strVal val="visible"/>
                                      </p:to>
                                    </p:set>
                                    <p:anim calcmode="lin" valueType="num">
                                      <p:cBhvr additive="base">
                                        <p:cTn id="19" dur="1400"/>
                                        <p:tgtEl>
                                          <p:spTgt spid="224">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5600"/>
                            </p:stCondLst>
                            <p:childTnLst>
                              <p:par>
                                <p:cTn id="21" presetID="2" presetClass="entr" presetSubtype="4" fill="hold" nodeType="afterEffect">
                                  <p:stCondLst>
                                    <p:cond delay="0"/>
                                  </p:stCondLst>
                                  <p:childTnLst>
                                    <p:set>
                                      <p:cBhvr>
                                        <p:cTn id="22" dur="1" fill="hold">
                                          <p:stCondLst>
                                            <p:cond delay="0"/>
                                          </p:stCondLst>
                                        </p:cTn>
                                        <p:tgtEl>
                                          <p:spTgt spid="224">
                                            <p:txEl>
                                              <p:pRg st="3" end="3"/>
                                            </p:txEl>
                                          </p:spTgt>
                                        </p:tgtEl>
                                        <p:attrNameLst>
                                          <p:attrName>style.visibility</p:attrName>
                                        </p:attrNameLst>
                                      </p:cBhvr>
                                      <p:to>
                                        <p:strVal val="visible"/>
                                      </p:to>
                                    </p:set>
                                    <p:anim calcmode="lin" valueType="num">
                                      <p:cBhvr additive="base">
                                        <p:cTn id="23" dur="1400"/>
                                        <p:tgtEl>
                                          <p:spTgt spid="224">
                                            <p:txEl>
                                              <p:pRg st="3" end="3"/>
                                            </p:txEl>
                                          </p:spTgt>
                                        </p:tgtEl>
                                        <p:attrNameLst>
                                          <p:attrName>ppt_y</p:attrName>
                                        </p:attrNameLst>
                                      </p:cBhvr>
                                      <p:tavLst>
                                        <p:tav tm="0">
                                          <p:val>
                                            <p:strVal val="#ppt_y+1"/>
                                          </p:val>
                                        </p:tav>
                                        <p:tav tm="100000">
                                          <p:val>
                                            <p:strVal val="#ppt_y"/>
                                          </p:val>
                                        </p:tav>
                                      </p:tavLst>
                                    </p:anim>
                                  </p:childTnLst>
                                </p:cTn>
                              </p:par>
                            </p:childTnLst>
                          </p:cTn>
                        </p:par>
                        <p:par>
                          <p:cTn id="24" fill="hold">
                            <p:stCondLst>
                              <p:cond delay="7000"/>
                            </p:stCondLst>
                            <p:childTnLst>
                              <p:par>
                                <p:cTn id="25" presetID="2" presetClass="entr" presetSubtype="4" fill="hold" nodeType="afterEffect">
                                  <p:stCondLst>
                                    <p:cond delay="0"/>
                                  </p:stCondLst>
                                  <p:childTnLst>
                                    <p:set>
                                      <p:cBhvr>
                                        <p:cTn id="26" dur="1" fill="hold">
                                          <p:stCondLst>
                                            <p:cond delay="0"/>
                                          </p:stCondLst>
                                        </p:cTn>
                                        <p:tgtEl>
                                          <p:spTgt spid="224">
                                            <p:txEl>
                                              <p:pRg st="4" end="4"/>
                                            </p:txEl>
                                          </p:spTgt>
                                        </p:tgtEl>
                                        <p:attrNameLst>
                                          <p:attrName>style.visibility</p:attrName>
                                        </p:attrNameLst>
                                      </p:cBhvr>
                                      <p:to>
                                        <p:strVal val="visible"/>
                                      </p:to>
                                    </p:set>
                                    <p:anim calcmode="lin" valueType="num">
                                      <p:cBhvr additive="base">
                                        <p:cTn id="27" dur="1400"/>
                                        <p:tgtEl>
                                          <p:spTgt spid="224">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8400"/>
                            </p:stCondLst>
                            <p:childTnLst>
                              <p:par>
                                <p:cTn id="29" presetID="2" presetClass="entr" presetSubtype="4" fill="hold" nodeType="afterEffect">
                                  <p:stCondLst>
                                    <p:cond delay="0"/>
                                  </p:stCondLst>
                                  <p:childTnLst>
                                    <p:set>
                                      <p:cBhvr>
                                        <p:cTn id="30" dur="1" fill="hold">
                                          <p:stCondLst>
                                            <p:cond delay="0"/>
                                          </p:stCondLst>
                                        </p:cTn>
                                        <p:tgtEl>
                                          <p:spTgt spid="224">
                                            <p:txEl>
                                              <p:pRg st="5" end="5"/>
                                            </p:txEl>
                                          </p:spTgt>
                                        </p:tgtEl>
                                        <p:attrNameLst>
                                          <p:attrName>style.visibility</p:attrName>
                                        </p:attrNameLst>
                                      </p:cBhvr>
                                      <p:to>
                                        <p:strVal val="visible"/>
                                      </p:to>
                                    </p:set>
                                    <p:anim calcmode="lin" valueType="num">
                                      <p:cBhvr additive="base">
                                        <p:cTn id="31" dur="1400"/>
                                        <p:tgtEl>
                                          <p:spTgt spid="224">
                                            <p:txEl>
                                              <p:pRg st="5" end="5"/>
                                            </p:txEl>
                                          </p:spTgt>
                                        </p:tgtEl>
                                        <p:attrNameLst>
                                          <p:attrName>ppt_y</p:attrName>
                                        </p:attrNameLst>
                                      </p:cBhvr>
                                      <p:tavLst>
                                        <p:tav tm="0">
                                          <p:val>
                                            <p:strVal val="#ppt_y+1"/>
                                          </p:val>
                                        </p:tav>
                                        <p:tav tm="100000">
                                          <p:val>
                                            <p:strVal val="#ppt_y"/>
                                          </p:val>
                                        </p:tav>
                                      </p:tavLst>
                                    </p:anim>
                                  </p:childTnLst>
                                </p:cTn>
                              </p:par>
                            </p:childTnLst>
                          </p:cTn>
                        </p:par>
                        <p:par>
                          <p:cTn id="32" fill="hold">
                            <p:stCondLst>
                              <p:cond delay="9800"/>
                            </p:stCondLst>
                            <p:childTnLst>
                              <p:par>
                                <p:cTn id="33" presetID="2" presetClass="entr" presetSubtype="4" fill="hold" nodeType="afterEffect">
                                  <p:stCondLst>
                                    <p:cond delay="0"/>
                                  </p:stCondLst>
                                  <p:childTnLst>
                                    <p:set>
                                      <p:cBhvr>
                                        <p:cTn id="34" dur="1" fill="hold">
                                          <p:stCondLst>
                                            <p:cond delay="0"/>
                                          </p:stCondLst>
                                        </p:cTn>
                                        <p:tgtEl>
                                          <p:spTgt spid="224">
                                            <p:txEl>
                                              <p:pRg st="6" end="6"/>
                                            </p:txEl>
                                          </p:spTgt>
                                        </p:tgtEl>
                                        <p:attrNameLst>
                                          <p:attrName>style.visibility</p:attrName>
                                        </p:attrNameLst>
                                      </p:cBhvr>
                                      <p:to>
                                        <p:strVal val="visible"/>
                                      </p:to>
                                    </p:set>
                                    <p:anim calcmode="lin" valueType="num">
                                      <p:cBhvr additive="base">
                                        <p:cTn id="35" dur="1400"/>
                                        <p:tgtEl>
                                          <p:spTgt spid="22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8"/>
          <p:cNvSpPr txBox="1">
            <a:spLocks noGrp="1"/>
          </p:cNvSpPr>
          <p:nvPr>
            <p:ph type="title"/>
          </p:nvPr>
        </p:nvSpPr>
        <p:spPr>
          <a:xfrm>
            <a:off x="874261" y="1438919"/>
            <a:ext cx="7626802" cy="1646100"/>
          </a:xfrm>
          <a:prstGeom prst="rect">
            <a:avLst/>
          </a:prstGeom>
        </p:spPr>
        <p:txBody>
          <a:bodyPr spcFirstLastPara="1" wrap="square" lIns="91425" tIns="91425" rIns="91425" bIns="91425" anchor="ctr" anchorCtr="0">
            <a:normAutofit/>
          </a:bodyPr>
          <a:lstStyle/>
          <a:p>
            <a:pPr marL="457200" lvl="0" indent="0" algn="l" rtl="0">
              <a:lnSpc>
                <a:spcPct val="115000"/>
              </a:lnSpc>
              <a:spcBef>
                <a:spcPts val="0"/>
              </a:spcBef>
              <a:spcAft>
                <a:spcPts val="1200"/>
              </a:spcAft>
              <a:buNone/>
            </a:pPr>
            <a:r>
              <a:rPr lang="en" dirty="0">
                <a:solidFill>
                  <a:srgbClr val="434343"/>
                </a:solidFill>
                <a:latin typeface="Calibri"/>
                <a:ea typeface="Calibri"/>
                <a:cs typeface="Calibri"/>
                <a:sym typeface="Calibri"/>
              </a:rPr>
              <a:t>Kodėl turėtume taupyti elektros energiją?</a:t>
            </a:r>
            <a:endParaRPr sz="4600" dirty="0">
              <a:solidFill>
                <a:srgbClr val="43434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1400"/>
                                        <p:tgtEl>
                                          <p:spTgt spid="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9"/>
          <p:cNvSpPr txBox="1">
            <a:spLocks noGrp="1"/>
          </p:cNvSpPr>
          <p:nvPr>
            <p:ph type="title"/>
          </p:nvPr>
        </p:nvSpPr>
        <p:spPr>
          <a:xfrm>
            <a:off x="10040625" y="1000600"/>
            <a:ext cx="7505700" cy="51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35" name="Google Shape;235;p29"/>
          <p:cNvSpPr txBox="1">
            <a:spLocks noGrp="1"/>
          </p:cNvSpPr>
          <p:nvPr>
            <p:ph type="body" idx="1"/>
          </p:nvPr>
        </p:nvSpPr>
        <p:spPr>
          <a:xfrm>
            <a:off x="819150" y="800100"/>
            <a:ext cx="7505700" cy="36387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434343"/>
              </a:buClr>
              <a:buSzPts val="1800"/>
              <a:buChar char="●"/>
            </a:pPr>
            <a:r>
              <a:rPr lang="en" sz="1800">
                <a:solidFill>
                  <a:srgbClr val="434343"/>
                </a:solidFill>
              </a:rPr>
              <a:t>Kad taupytume pinigus;</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Kad tausotume ir apsaugotume gamtą;</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Kad neišnaudotume visų Žemėje esančių neatsinaujinančių išteklių;</a:t>
            </a:r>
            <a:endParaRPr sz="1800">
              <a:solidFill>
                <a:srgbClr val="434343"/>
              </a:solidFill>
            </a:endParaRPr>
          </a:p>
          <a:p>
            <a:pPr marL="457200" lvl="0" indent="-342900" algn="l" rtl="0">
              <a:spcBef>
                <a:spcPts val="0"/>
              </a:spcBef>
              <a:spcAft>
                <a:spcPts val="0"/>
              </a:spcAft>
              <a:buClr>
                <a:srgbClr val="434343"/>
              </a:buClr>
              <a:buSzPts val="1800"/>
              <a:buChar char="●"/>
            </a:pPr>
            <a:r>
              <a:rPr lang="en" sz="1800">
                <a:solidFill>
                  <a:srgbClr val="434343"/>
                </a:solidFill>
              </a:rPr>
              <a:t>Kad mūsų ateitis nebūtų tokia, kaip rodo filmuose - užteršta, vandens bei maisto neturinti planeta.</a:t>
            </a:r>
            <a:endParaRPr sz="1800">
              <a:solidFill>
                <a:srgbClr val="434343"/>
              </a:solidFill>
            </a:endParaRPr>
          </a:p>
        </p:txBody>
      </p:sp>
      <p:pic>
        <p:nvPicPr>
          <p:cNvPr id="3" name="Paveikslėlis 2" descr="Paveikslėlis, kuriame yra stalas, vidinis, įrankis&#10;&#10;Automatiškai sugeneruotas aprašymas">
            <a:extLst>
              <a:ext uri="{FF2B5EF4-FFF2-40B4-BE49-F238E27FC236}">
                <a16:creationId xmlns:a16="http://schemas.microsoft.com/office/drawing/2014/main" id="{DB35C211-6C63-4618-A733-61F6C7CDDA0B}"/>
              </a:ext>
            </a:extLst>
          </p:cNvPr>
          <p:cNvPicPr>
            <a:picLocks noChangeAspect="1"/>
          </p:cNvPicPr>
          <p:nvPr/>
        </p:nvPicPr>
        <p:blipFill>
          <a:blip r:embed="rId3"/>
          <a:stretch>
            <a:fillRect/>
          </a:stretch>
        </p:blipFill>
        <p:spPr>
          <a:xfrm>
            <a:off x="996499" y="2713131"/>
            <a:ext cx="3413268" cy="2236279"/>
          </a:xfrm>
          <a:prstGeom prst="rect">
            <a:avLst/>
          </a:prstGeom>
        </p:spPr>
      </p:pic>
      <p:pic>
        <p:nvPicPr>
          <p:cNvPr id="2050" name="Picture 2" descr="Lietuvos vandenų tarša: yra ir tokių, į kuriuos kojos geriau nekišti -  Grynas.lt">
            <a:extLst>
              <a:ext uri="{FF2B5EF4-FFF2-40B4-BE49-F238E27FC236}">
                <a16:creationId xmlns:a16="http://schemas.microsoft.com/office/drawing/2014/main" id="{DCFBCA6C-1991-4D40-85E7-E20319B203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8533" y="2684206"/>
            <a:ext cx="3600263" cy="22565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5">
                                            <p:txEl>
                                              <p:pRg st="0" end="0"/>
                                            </p:txEl>
                                          </p:spTgt>
                                        </p:tgtEl>
                                        <p:attrNameLst>
                                          <p:attrName>style.visibility</p:attrName>
                                        </p:attrNameLst>
                                      </p:cBhvr>
                                      <p:to>
                                        <p:strVal val="visible"/>
                                      </p:to>
                                    </p:set>
                                    <p:anim calcmode="lin" valueType="num">
                                      <p:cBhvr additive="base">
                                        <p:cTn id="7" dur="1400"/>
                                        <p:tgtEl>
                                          <p:spTgt spid="235">
                                            <p:txEl>
                                              <p:pRg st="0" end="0"/>
                                            </p:txEl>
                                          </p:spTgt>
                                        </p:tgtEl>
                                        <p:attrNameLst>
                                          <p:attrName>ppt_x</p:attrName>
                                        </p:attrNameLst>
                                      </p:cBhvr>
                                      <p:tavLst>
                                        <p:tav tm="0">
                                          <p:val>
                                            <p:strVal val="#ppt_x-1"/>
                                          </p:val>
                                        </p:tav>
                                        <p:tav tm="100000">
                                          <p:val>
                                            <p:strVal val="#ppt_x"/>
                                          </p:val>
                                        </p:tav>
                                      </p:tavLst>
                                    </p:anim>
                                  </p:childTnLst>
                                </p:cTn>
                              </p:par>
                            </p:childTnLst>
                          </p:cTn>
                        </p:par>
                        <p:par>
                          <p:cTn id="8" fill="hold">
                            <p:stCondLst>
                              <p:cond delay="1400"/>
                            </p:stCondLst>
                            <p:childTnLst>
                              <p:par>
                                <p:cTn id="9" presetID="2" presetClass="entr" presetSubtype="8" fill="hold" nodeType="afterEffect">
                                  <p:stCondLst>
                                    <p:cond delay="0"/>
                                  </p:stCondLst>
                                  <p:childTnLst>
                                    <p:set>
                                      <p:cBhvr>
                                        <p:cTn id="10" dur="1" fill="hold">
                                          <p:stCondLst>
                                            <p:cond delay="0"/>
                                          </p:stCondLst>
                                        </p:cTn>
                                        <p:tgtEl>
                                          <p:spTgt spid="235">
                                            <p:txEl>
                                              <p:pRg st="1" end="1"/>
                                            </p:txEl>
                                          </p:spTgt>
                                        </p:tgtEl>
                                        <p:attrNameLst>
                                          <p:attrName>style.visibility</p:attrName>
                                        </p:attrNameLst>
                                      </p:cBhvr>
                                      <p:to>
                                        <p:strVal val="visible"/>
                                      </p:to>
                                    </p:set>
                                    <p:anim calcmode="lin" valueType="num">
                                      <p:cBhvr additive="base">
                                        <p:cTn id="11" dur="1400"/>
                                        <p:tgtEl>
                                          <p:spTgt spid="235">
                                            <p:txEl>
                                              <p:pRg st="1" end="1"/>
                                            </p:txEl>
                                          </p:spTgt>
                                        </p:tgtEl>
                                        <p:attrNameLst>
                                          <p:attrName>ppt_x</p:attrName>
                                        </p:attrNameLst>
                                      </p:cBhvr>
                                      <p:tavLst>
                                        <p:tav tm="0">
                                          <p:val>
                                            <p:strVal val="#ppt_x-1"/>
                                          </p:val>
                                        </p:tav>
                                        <p:tav tm="100000">
                                          <p:val>
                                            <p:strVal val="#ppt_x"/>
                                          </p:val>
                                        </p:tav>
                                      </p:tavLst>
                                    </p:anim>
                                  </p:childTnLst>
                                </p:cTn>
                              </p:par>
                            </p:childTnLst>
                          </p:cTn>
                        </p:par>
                        <p:par>
                          <p:cTn id="12" fill="hold">
                            <p:stCondLst>
                              <p:cond delay="2800"/>
                            </p:stCondLst>
                            <p:childTnLst>
                              <p:par>
                                <p:cTn id="13" presetID="2" presetClass="entr" presetSubtype="8" fill="hold" nodeType="afterEffect">
                                  <p:stCondLst>
                                    <p:cond delay="0"/>
                                  </p:stCondLst>
                                  <p:childTnLst>
                                    <p:set>
                                      <p:cBhvr>
                                        <p:cTn id="14" dur="1" fill="hold">
                                          <p:stCondLst>
                                            <p:cond delay="0"/>
                                          </p:stCondLst>
                                        </p:cTn>
                                        <p:tgtEl>
                                          <p:spTgt spid="235">
                                            <p:txEl>
                                              <p:pRg st="2" end="2"/>
                                            </p:txEl>
                                          </p:spTgt>
                                        </p:tgtEl>
                                        <p:attrNameLst>
                                          <p:attrName>style.visibility</p:attrName>
                                        </p:attrNameLst>
                                      </p:cBhvr>
                                      <p:to>
                                        <p:strVal val="visible"/>
                                      </p:to>
                                    </p:set>
                                    <p:anim calcmode="lin" valueType="num">
                                      <p:cBhvr additive="base">
                                        <p:cTn id="15" dur="1400"/>
                                        <p:tgtEl>
                                          <p:spTgt spid="235">
                                            <p:txEl>
                                              <p:pRg st="2" end="2"/>
                                            </p:txEl>
                                          </p:spTgt>
                                        </p:tgtEl>
                                        <p:attrNameLst>
                                          <p:attrName>ppt_x</p:attrName>
                                        </p:attrNameLst>
                                      </p:cBhvr>
                                      <p:tavLst>
                                        <p:tav tm="0">
                                          <p:val>
                                            <p:strVal val="#ppt_x-1"/>
                                          </p:val>
                                        </p:tav>
                                        <p:tav tm="100000">
                                          <p:val>
                                            <p:strVal val="#ppt_x"/>
                                          </p:val>
                                        </p:tav>
                                      </p:tavLst>
                                    </p:anim>
                                  </p:childTnLst>
                                </p:cTn>
                              </p:par>
                            </p:childTnLst>
                          </p:cTn>
                        </p:par>
                        <p:par>
                          <p:cTn id="16" fill="hold">
                            <p:stCondLst>
                              <p:cond delay="4200"/>
                            </p:stCondLst>
                            <p:childTnLst>
                              <p:par>
                                <p:cTn id="17" presetID="2" presetClass="entr" presetSubtype="8" fill="hold" nodeType="afterEffect">
                                  <p:stCondLst>
                                    <p:cond delay="0"/>
                                  </p:stCondLst>
                                  <p:childTnLst>
                                    <p:set>
                                      <p:cBhvr>
                                        <p:cTn id="18" dur="1" fill="hold">
                                          <p:stCondLst>
                                            <p:cond delay="0"/>
                                          </p:stCondLst>
                                        </p:cTn>
                                        <p:tgtEl>
                                          <p:spTgt spid="235">
                                            <p:txEl>
                                              <p:pRg st="3" end="3"/>
                                            </p:txEl>
                                          </p:spTgt>
                                        </p:tgtEl>
                                        <p:attrNameLst>
                                          <p:attrName>style.visibility</p:attrName>
                                        </p:attrNameLst>
                                      </p:cBhvr>
                                      <p:to>
                                        <p:strVal val="visible"/>
                                      </p:to>
                                    </p:set>
                                    <p:anim calcmode="lin" valueType="num">
                                      <p:cBhvr additive="base">
                                        <p:cTn id="19" dur="1400"/>
                                        <p:tgtEl>
                                          <p:spTgt spid="235">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8"/>
          <p:cNvSpPr txBox="1">
            <a:spLocks noGrp="1"/>
          </p:cNvSpPr>
          <p:nvPr>
            <p:ph type="title"/>
          </p:nvPr>
        </p:nvSpPr>
        <p:spPr>
          <a:xfrm>
            <a:off x="292893" y="1746100"/>
            <a:ext cx="8129587" cy="1646100"/>
          </a:xfrm>
          <a:prstGeom prst="rect">
            <a:avLst/>
          </a:prstGeom>
        </p:spPr>
        <p:txBody>
          <a:bodyPr spcFirstLastPara="1" wrap="square" lIns="91425" tIns="91425" rIns="91425" bIns="91425" anchor="ctr" anchorCtr="0">
            <a:normAutofit/>
          </a:bodyPr>
          <a:lstStyle/>
          <a:p>
            <a:pPr marL="457200" lvl="0">
              <a:lnSpc>
                <a:spcPct val="115000"/>
              </a:lnSpc>
              <a:spcAft>
                <a:spcPts val="1200"/>
              </a:spcAft>
            </a:pPr>
            <a:r>
              <a:rPr lang="lt-LT" dirty="0"/>
              <a:t>Bandymas „Elektros energijos vartojimas mano namuose“</a:t>
            </a:r>
            <a:endParaRPr sz="4600" dirty="0">
              <a:solidFill>
                <a:srgbClr val="434343"/>
              </a:solidFill>
            </a:endParaRPr>
          </a:p>
        </p:txBody>
      </p:sp>
    </p:spTree>
    <p:extLst>
      <p:ext uri="{BB962C8B-B14F-4D97-AF65-F5344CB8AC3E}">
        <p14:creationId xmlns:p14="http://schemas.microsoft.com/office/powerpoint/2010/main" val="219094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1400"/>
                                        <p:tgtEl>
                                          <p:spTgt spid="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0"/>
          <p:cNvSpPr txBox="1">
            <a:spLocks noGrp="1"/>
          </p:cNvSpPr>
          <p:nvPr>
            <p:ph type="title"/>
          </p:nvPr>
        </p:nvSpPr>
        <p:spPr>
          <a:xfrm>
            <a:off x="407194" y="631287"/>
            <a:ext cx="8389143" cy="954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LT" sz="2800" dirty="0"/>
              <a:t>Bandymas „Elektros energijos vartojimas mano namuose“</a:t>
            </a:r>
            <a:endParaRPr sz="2700" dirty="0"/>
          </a:p>
        </p:txBody>
      </p:sp>
      <p:sp>
        <p:nvSpPr>
          <p:cNvPr id="2" name="TextBox 1">
            <a:extLst>
              <a:ext uri="{FF2B5EF4-FFF2-40B4-BE49-F238E27FC236}">
                <a16:creationId xmlns:a16="http://schemas.microsoft.com/office/drawing/2014/main" id="{9129B321-0C22-4BF0-B466-67CEF5BCA903}"/>
              </a:ext>
            </a:extLst>
          </p:cNvPr>
          <p:cNvSpPr txBox="1"/>
          <p:nvPr/>
        </p:nvSpPr>
        <p:spPr>
          <a:xfrm>
            <a:off x="1850231" y="1464470"/>
            <a:ext cx="6950869" cy="2431435"/>
          </a:xfrm>
          <a:prstGeom prst="rect">
            <a:avLst/>
          </a:prstGeom>
          <a:noFill/>
        </p:spPr>
        <p:txBody>
          <a:bodyPr wrap="square" rtlCol="0">
            <a:spAutoFit/>
          </a:bodyPr>
          <a:lstStyle/>
          <a:p>
            <a:r>
              <a:rPr lang="lt-LT" sz="2000" b="1" dirty="0"/>
              <a:t>Tikslas: </a:t>
            </a:r>
            <a:r>
              <a:rPr lang="lt-LT" sz="1800" dirty="0"/>
              <a:t>ištirti elektros energijos sąnaudas namuose bei numatyti energijos taupymo galimybes.</a:t>
            </a:r>
          </a:p>
          <a:p>
            <a:endParaRPr lang="lt-LT" sz="1800" dirty="0"/>
          </a:p>
          <a:p>
            <a:r>
              <a:rPr lang="lt-LT" sz="1800" dirty="0"/>
              <a:t>		</a:t>
            </a:r>
            <a:r>
              <a:rPr lang="lt-LT" sz="1800" b="1" dirty="0"/>
              <a:t>Hipotezė: </a:t>
            </a:r>
            <a:r>
              <a:rPr lang="lt-LT" sz="1800" dirty="0"/>
              <a:t>Ar dažniausiai namų apyvokoje</a:t>
            </a:r>
          </a:p>
          <a:p>
            <a:r>
              <a:rPr lang="lt-LT" sz="1800" dirty="0"/>
              <a:t>		naudojami prietaisai (viryklė ir skalbimo mašina)</a:t>
            </a:r>
          </a:p>
          <a:p>
            <a:r>
              <a:rPr lang="lt-LT" sz="1800" dirty="0"/>
              <a:t>		suvartoja daugiausiai elektros energijos?</a:t>
            </a:r>
          </a:p>
          <a:p>
            <a:endParaRPr lang="lt-LT" dirty="0"/>
          </a:p>
          <a:p>
            <a:endParaRPr lang="lt-LT" dirty="0"/>
          </a:p>
          <a:p>
            <a:endParaRPr lang="lt-LT" dirty="0"/>
          </a:p>
        </p:txBody>
      </p:sp>
      <p:pic>
        <p:nvPicPr>
          <p:cNvPr id="4" name="Paveikslėlis 3" descr="Paveikslėlis, kuriame yra žinutė, iliustracija&#10;&#10;Automatiškai sugeneruotas aprašymas">
            <a:extLst>
              <a:ext uri="{FF2B5EF4-FFF2-40B4-BE49-F238E27FC236}">
                <a16:creationId xmlns:a16="http://schemas.microsoft.com/office/drawing/2014/main" id="{FAF9BE16-AFCB-444E-BAD8-DEDE5E206199}"/>
              </a:ext>
            </a:extLst>
          </p:cNvPr>
          <p:cNvPicPr>
            <a:picLocks noChangeAspect="1"/>
          </p:cNvPicPr>
          <p:nvPr/>
        </p:nvPicPr>
        <p:blipFill>
          <a:blip r:embed="rId3"/>
          <a:stretch>
            <a:fillRect/>
          </a:stretch>
        </p:blipFill>
        <p:spPr>
          <a:xfrm>
            <a:off x="185738" y="2278635"/>
            <a:ext cx="3486150" cy="2541016"/>
          </a:xfrm>
          <a:prstGeom prst="rect">
            <a:avLst/>
          </a:prstGeom>
        </p:spPr>
      </p:pic>
    </p:spTree>
    <p:extLst>
      <p:ext uri="{BB962C8B-B14F-4D97-AF65-F5344CB8AC3E}">
        <p14:creationId xmlns:p14="http://schemas.microsoft.com/office/powerpoint/2010/main" val="1551379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0"/>
          <p:cNvSpPr txBox="1">
            <a:spLocks noGrp="1"/>
          </p:cNvSpPr>
          <p:nvPr>
            <p:ph type="title"/>
          </p:nvPr>
        </p:nvSpPr>
        <p:spPr>
          <a:xfrm>
            <a:off x="650081" y="631287"/>
            <a:ext cx="8146256" cy="954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LT" sz="2700" dirty="0"/>
              <a:t>Bandymas „Elektros energijos vartojimas mano namuose“</a:t>
            </a:r>
            <a:endParaRPr sz="2700" dirty="0"/>
          </a:p>
        </p:txBody>
      </p:sp>
      <p:sp>
        <p:nvSpPr>
          <p:cNvPr id="2" name="TextBox 1">
            <a:extLst>
              <a:ext uri="{FF2B5EF4-FFF2-40B4-BE49-F238E27FC236}">
                <a16:creationId xmlns:a16="http://schemas.microsoft.com/office/drawing/2014/main" id="{9129B321-0C22-4BF0-B466-67CEF5BCA903}"/>
              </a:ext>
            </a:extLst>
          </p:cNvPr>
          <p:cNvSpPr txBox="1"/>
          <p:nvPr/>
        </p:nvSpPr>
        <p:spPr>
          <a:xfrm>
            <a:off x="3457575" y="1514477"/>
            <a:ext cx="5357813" cy="2862322"/>
          </a:xfrm>
          <a:prstGeom prst="rect">
            <a:avLst/>
          </a:prstGeom>
          <a:noFill/>
        </p:spPr>
        <p:txBody>
          <a:bodyPr wrap="square" rtlCol="0">
            <a:spAutoFit/>
          </a:bodyPr>
          <a:lstStyle/>
          <a:p>
            <a:r>
              <a:rPr lang="lt-LT" sz="2000" b="1" dirty="0"/>
              <a:t>Eiga:</a:t>
            </a:r>
          </a:p>
          <a:p>
            <a:endParaRPr lang="lt-LT" sz="2000" b="1" dirty="0"/>
          </a:p>
          <a:p>
            <a:pPr marL="285750" indent="-285750">
              <a:buFont typeface="Arial" panose="020B0604020202020204" pitchFamily="34" charset="0"/>
              <a:buChar char="•"/>
            </a:pPr>
            <a:r>
              <a:rPr lang="lt-LT" sz="1600" dirty="0"/>
              <a:t>Nustačiau dažniausiai namuose veikiančių elektrinių</a:t>
            </a:r>
          </a:p>
          <a:p>
            <a:r>
              <a:rPr lang="lt-LT" sz="1600" dirty="0"/>
              <a:t>     prietaisų galią.</a:t>
            </a:r>
          </a:p>
          <a:p>
            <a:pPr marL="285750" indent="-285750">
              <a:buFont typeface="Arial" panose="020B0604020202020204" pitchFamily="34" charset="0"/>
              <a:buChar char="•"/>
            </a:pPr>
            <a:r>
              <a:rPr lang="lt-LT" sz="1600" dirty="0"/>
              <a:t>Į lentelę surašiau visus prietaisus, kuriuos naudojame per dieną.</a:t>
            </a:r>
          </a:p>
          <a:p>
            <a:pPr marL="285750" indent="-285750">
              <a:buFont typeface="Arial" panose="020B0604020202020204" pitchFamily="34" charset="0"/>
              <a:buChar char="•"/>
            </a:pPr>
            <a:r>
              <a:rPr lang="lt-LT" sz="1600" dirty="0"/>
              <a:t>Apskaičiavau, kiek laiko per parą naudojome šiuos elektros prietaisus ir kiek reikia mokėti už jų darbą. </a:t>
            </a:r>
          </a:p>
          <a:p>
            <a:endParaRPr lang="lt-LT" sz="1600" dirty="0"/>
          </a:p>
          <a:p>
            <a:pPr marL="285750" indent="-285750">
              <a:buFont typeface="Arial" panose="020B0604020202020204" pitchFamily="34" charset="0"/>
              <a:buChar char="•"/>
            </a:pPr>
            <a:endParaRPr lang="lt-LT" dirty="0"/>
          </a:p>
          <a:p>
            <a:endParaRPr lang="lt-LT" dirty="0"/>
          </a:p>
        </p:txBody>
      </p:sp>
      <p:pic>
        <p:nvPicPr>
          <p:cNvPr id="4" name="Paveikslėlis 3" descr="Paveikslėlis, kuriame yra žinutė, iliustracija&#10;&#10;Automatiškai sugeneruotas aprašymas">
            <a:extLst>
              <a:ext uri="{FF2B5EF4-FFF2-40B4-BE49-F238E27FC236}">
                <a16:creationId xmlns:a16="http://schemas.microsoft.com/office/drawing/2014/main" id="{FAF9BE16-AFCB-444E-BAD8-DEDE5E206199}"/>
              </a:ext>
            </a:extLst>
          </p:cNvPr>
          <p:cNvPicPr>
            <a:picLocks noChangeAspect="1"/>
          </p:cNvPicPr>
          <p:nvPr/>
        </p:nvPicPr>
        <p:blipFill>
          <a:blip r:embed="rId3"/>
          <a:stretch>
            <a:fillRect/>
          </a:stretch>
        </p:blipFill>
        <p:spPr>
          <a:xfrm>
            <a:off x="307181" y="2673509"/>
            <a:ext cx="3071813" cy="22390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graphicFrame>
        <p:nvGraphicFramePr>
          <p:cNvPr id="241" name="Google Shape;241;p30"/>
          <p:cNvGraphicFramePr/>
          <p:nvPr>
            <p:extLst>
              <p:ext uri="{D42A27DB-BD31-4B8C-83A1-F6EECF244321}">
                <p14:modId xmlns:p14="http://schemas.microsoft.com/office/powerpoint/2010/main" val="2092532694"/>
              </p:ext>
            </p:extLst>
          </p:nvPr>
        </p:nvGraphicFramePr>
        <p:xfrm>
          <a:off x="2357437" y="159018"/>
          <a:ext cx="6579392" cy="4815510"/>
        </p:xfrm>
        <a:graphic>
          <a:graphicData uri="http://schemas.openxmlformats.org/drawingml/2006/table">
            <a:tbl>
              <a:tblPr>
                <a:noFill/>
                <a:tableStyleId>{A29BC08D-FDCE-48D5-BD8E-DF5680FA5E6A}</a:tableStyleId>
              </a:tblPr>
              <a:tblGrid>
                <a:gridCol w="2802627">
                  <a:extLst>
                    <a:ext uri="{9D8B030D-6E8A-4147-A177-3AD203B41FA5}">
                      <a16:colId xmlns:a16="http://schemas.microsoft.com/office/drawing/2014/main" val="20000"/>
                    </a:ext>
                  </a:extLst>
                </a:gridCol>
                <a:gridCol w="1296457">
                  <a:extLst>
                    <a:ext uri="{9D8B030D-6E8A-4147-A177-3AD203B41FA5}">
                      <a16:colId xmlns:a16="http://schemas.microsoft.com/office/drawing/2014/main" val="20001"/>
                    </a:ext>
                  </a:extLst>
                </a:gridCol>
                <a:gridCol w="1309131">
                  <a:extLst>
                    <a:ext uri="{9D8B030D-6E8A-4147-A177-3AD203B41FA5}">
                      <a16:colId xmlns:a16="http://schemas.microsoft.com/office/drawing/2014/main" val="20002"/>
                    </a:ext>
                  </a:extLst>
                </a:gridCol>
                <a:gridCol w="1171177">
                  <a:extLst>
                    <a:ext uri="{9D8B030D-6E8A-4147-A177-3AD203B41FA5}">
                      <a16:colId xmlns:a16="http://schemas.microsoft.com/office/drawing/2014/main" val="20003"/>
                    </a:ext>
                  </a:extLst>
                </a:gridCol>
              </a:tblGrid>
              <a:tr h="789065">
                <a:tc>
                  <a:txBody>
                    <a:bodyPr/>
                    <a:lstStyle/>
                    <a:p>
                      <a:pPr marL="0" lvl="0" indent="0" algn="ctr" rtl="0">
                        <a:spcBef>
                          <a:spcPts val="0"/>
                        </a:spcBef>
                        <a:spcAft>
                          <a:spcPts val="0"/>
                        </a:spcAft>
                        <a:buNone/>
                      </a:pPr>
                      <a:r>
                        <a:rPr lang="en" b="1" dirty="0"/>
                        <a:t>Prietaisai</a:t>
                      </a:r>
                      <a:endParaRPr b="1" dirty="0"/>
                    </a:p>
                  </a:txBody>
                  <a:tcPr marL="91425" marR="91425" marT="91425" marB="91425" anchor="ctr"/>
                </a:tc>
                <a:tc>
                  <a:txBody>
                    <a:bodyPr/>
                    <a:lstStyle/>
                    <a:p>
                      <a:pPr marL="0" lvl="0" indent="0" algn="l" rtl="0">
                        <a:spcBef>
                          <a:spcPts val="0"/>
                        </a:spcBef>
                        <a:spcAft>
                          <a:spcPts val="0"/>
                        </a:spcAft>
                        <a:buNone/>
                      </a:pPr>
                      <a:r>
                        <a:rPr lang="en" b="1"/>
                        <a:t>Vidutiniškai per parą dirba</a:t>
                      </a:r>
                      <a:endParaRPr b="1"/>
                    </a:p>
                  </a:txBody>
                  <a:tcPr marL="91425" marR="91425" marT="91425" marB="91425"/>
                </a:tc>
                <a:tc>
                  <a:txBody>
                    <a:bodyPr/>
                    <a:lstStyle/>
                    <a:p>
                      <a:pPr marL="0" lvl="0" indent="0" algn="l" rtl="0">
                        <a:spcBef>
                          <a:spcPts val="0"/>
                        </a:spcBef>
                        <a:spcAft>
                          <a:spcPts val="0"/>
                        </a:spcAft>
                        <a:buNone/>
                      </a:pPr>
                      <a:r>
                        <a:rPr lang="en" b="1" dirty="0"/>
                        <a:t>Suvartoja energijos</a:t>
                      </a:r>
                      <a:endParaRPr lang="lt-LT" b="1" dirty="0"/>
                    </a:p>
                    <a:p>
                      <a:pPr marL="0" lvl="0" indent="0" algn="l" rtl="0">
                        <a:spcBef>
                          <a:spcPts val="0"/>
                        </a:spcBef>
                        <a:spcAft>
                          <a:spcPts val="0"/>
                        </a:spcAft>
                        <a:buNone/>
                      </a:pPr>
                      <a:r>
                        <a:rPr lang="en" b="1" dirty="0"/>
                        <a:t>kW * h</a:t>
                      </a:r>
                      <a:endParaRPr b="1" dirty="0"/>
                    </a:p>
                  </a:txBody>
                  <a:tcPr marL="91425" marR="91425" marT="91425" marB="91425"/>
                </a:tc>
                <a:tc>
                  <a:txBody>
                    <a:bodyPr/>
                    <a:lstStyle/>
                    <a:p>
                      <a:pPr marL="0" lvl="0" indent="0" algn="ctr" rtl="0">
                        <a:spcBef>
                          <a:spcPts val="0"/>
                        </a:spcBef>
                        <a:spcAft>
                          <a:spcPts val="0"/>
                        </a:spcAft>
                        <a:buNone/>
                      </a:pPr>
                      <a:r>
                        <a:rPr lang="en" b="1" dirty="0"/>
                        <a:t>Sumokėta</a:t>
                      </a:r>
                      <a:endParaRPr b="1" dirty="0"/>
                    </a:p>
                  </a:txBody>
                  <a:tcPr marL="91425" marR="91425" marT="91425" marB="91425" anchor="ctr"/>
                </a:tc>
                <a:extLst>
                  <a:ext uri="{0D108BD9-81ED-4DB2-BD59-A6C34878D82A}">
                    <a16:rowId xmlns:a16="http://schemas.microsoft.com/office/drawing/2014/main" val="10000"/>
                  </a:ext>
                </a:extLst>
              </a:tr>
              <a:tr h="379905">
                <a:tc>
                  <a:txBody>
                    <a:bodyPr/>
                    <a:lstStyle/>
                    <a:p>
                      <a:pPr marL="0" lvl="0" indent="0" algn="l" rtl="0">
                        <a:spcBef>
                          <a:spcPts val="0"/>
                        </a:spcBef>
                        <a:spcAft>
                          <a:spcPts val="0"/>
                        </a:spcAft>
                        <a:buNone/>
                      </a:pPr>
                      <a:r>
                        <a:rPr lang="en" dirty="0"/>
                        <a:t>Televizorius</a:t>
                      </a:r>
                      <a:endParaRPr dirty="0"/>
                    </a:p>
                  </a:txBody>
                  <a:tcPr marL="91425" marR="91425" marT="91425" marB="91425"/>
                </a:tc>
                <a:tc>
                  <a:txBody>
                    <a:bodyPr/>
                    <a:lstStyle/>
                    <a:p>
                      <a:pPr marL="0" lvl="0" indent="0" algn="ctr" rtl="0">
                        <a:spcBef>
                          <a:spcPts val="0"/>
                        </a:spcBef>
                        <a:spcAft>
                          <a:spcPts val="0"/>
                        </a:spcAft>
                        <a:buNone/>
                      </a:pPr>
                      <a:r>
                        <a:rPr lang="en"/>
                        <a:t>3 h</a:t>
                      </a:r>
                      <a:endParaRPr/>
                    </a:p>
                  </a:txBody>
                  <a:tcPr marL="91425" marR="91425" marT="91425" marB="91425"/>
                </a:tc>
                <a:tc>
                  <a:txBody>
                    <a:bodyPr/>
                    <a:lstStyle/>
                    <a:p>
                      <a:pPr marL="0" lvl="0" indent="0" algn="ctr" rtl="0">
                        <a:spcBef>
                          <a:spcPts val="0"/>
                        </a:spcBef>
                        <a:spcAft>
                          <a:spcPts val="0"/>
                        </a:spcAft>
                        <a:buNone/>
                      </a:pPr>
                      <a:r>
                        <a:rPr lang="en"/>
                        <a:t>0,42 kW</a:t>
                      </a:r>
                      <a:endParaRPr/>
                    </a:p>
                  </a:txBody>
                  <a:tcPr marL="91425" marR="91425" marT="91425" marB="91425"/>
                </a:tc>
                <a:tc>
                  <a:txBody>
                    <a:bodyPr/>
                    <a:lstStyle/>
                    <a:p>
                      <a:pPr marL="0" lvl="0" indent="0" algn="ctr" rtl="0">
                        <a:spcBef>
                          <a:spcPts val="0"/>
                        </a:spcBef>
                        <a:spcAft>
                          <a:spcPts val="0"/>
                        </a:spcAft>
                        <a:buNone/>
                      </a:pPr>
                      <a:r>
                        <a:rPr lang="en"/>
                        <a:t>0,09 Eur</a:t>
                      </a:r>
                      <a:endParaRPr/>
                    </a:p>
                  </a:txBody>
                  <a:tcPr marL="91425" marR="91425" marT="91425" marB="91425"/>
                </a:tc>
                <a:extLst>
                  <a:ext uri="{0D108BD9-81ED-4DB2-BD59-A6C34878D82A}">
                    <a16:rowId xmlns:a16="http://schemas.microsoft.com/office/drawing/2014/main" val="10001"/>
                  </a:ext>
                </a:extLst>
              </a:tr>
              <a:tr h="379905">
                <a:tc>
                  <a:txBody>
                    <a:bodyPr/>
                    <a:lstStyle/>
                    <a:p>
                      <a:pPr marL="0" lvl="0" indent="0" algn="l" rtl="0">
                        <a:spcBef>
                          <a:spcPts val="0"/>
                        </a:spcBef>
                        <a:spcAft>
                          <a:spcPts val="0"/>
                        </a:spcAft>
                        <a:buNone/>
                      </a:pPr>
                      <a:r>
                        <a:rPr lang="en"/>
                        <a:t>Nešiojamas kompiuteris</a:t>
                      </a:r>
                      <a:endParaRPr/>
                    </a:p>
                  </a:txBody>
                  <a:tcPr marL="91425" marR="91425" marT="91425" marB="91425"/>
                </a:tc>
                <a:tc>
                  <a:txBody>
                    <a:bodyPr/>
                    <a:lstStyle/>
                    <a:p>
                      <a:pPr marL="0" lvl="0" indent="0" algn="ctr" rtl="0">
                        <a:spcBef>
                          <a:spcPts val="0"/>
                        </a:spcBef>
                        <a:spcAft>
                          <a:spcPts val="0"/>
                        </a:spcAft>
                        <a:buNone/>
                      </a:pPr>
                      <a:r>
                        <a:rPr lang="en"/>
                        <a:t>5 h</a:t>
                      </a:r>
                      <a:endParaRPr/>
                    </a:p>
                  </a:txBody>
                  <a:tcPr marL="91425" marR="91425" marT="91425" marB="91425"/>
                </a:tc>
                <a:tc>
                  <a:txBody>
                    <a:bodyPr/>
                    <a:lstStyle/>
                    <a:p>
                      <a:pPr marL="0" lvl="0" indent="0" algn="ctr" rtl="0">
                        <a:spcBef>
                          <a:spcPts val="0"/>
                        </a:spcBef>
                        <a:spcAft>
                          <a:spcPts val="0"/>
                        </a:spcAft>
                        <a:buNone/>
                      </a:pPr>
                      <a:r>
                        <a:rPr lang="en"/>
                        <a:t>1,5 kW</a:t>
                      </a:r>
                      <a:endParaRPr/>
                    </a:p>
                  </a:txBody>
                  <a:tcPr marL="91425" marR="91425" marT="91425" marB="91425"/>
                </a:tc>
                <a:tc>
                  <a:txBody>
                    <a:bodyPr/>
                    <a:lstStyle/>
                    <a:p>
                      <a:pPr marL="0" lvl="0" indent="0" algn="ctr" rtl="0">
                        <a:spcBef>
                          <a:spcPts val="0"/>
                        </a:spcBef>
                        <a:spcAft>
                          <a:spcPts val="0"/>
                        </a:spcAft>
                        <a:buNone/>
                      </a:pPr>
                      <a:r>
                        <a:rPr lang="en"/>
                        <a:t>0,33 Eur</a:t>
                      </a:r>
                      <a:endParaRPr/>
                    </a:p>
                  </a:txBody>
                  <a:tcPr marL="91425" marR="91425" marT="91425" marB="91425"/>
                </a:tc>
                <a:extLst>
                  <a:ext uri="{0D108BD9-81ED-4DB2-BD59-A6C34878D82A}">
                    <a16:rowId xmlns:a16="http://schemas.microsoft.com/office/drawing/2014/main" val="10002"/>
                  </a:ext>
                </a:extLst>
              </a:tr>
              <a:tr h="379905">
                <a:tc>
                  <a:txBody>
                    <a:bodyPr/>
                    <a:lstStyle/>
                    <a:p>
                      <a:pPr marL="0" lvl="0" indent="0" algn="l" rtl="0">
                        <a:spcBef>
                          <a:spcPts val="0"/>
                        </a:spcBef>
                        <a:spcAft>
                          <a:spcPts val="0"/>
                        </a:spcAft>
                        <a:buNone/>
                      </a:pPr>
                      <a:r>
                        <a:rPr lang="en"/>
                        <a:t>Šaldytuvas</a:t>
                      </a:r>
                      <a:endParaRPr/>
                    </a:p>
                  </a:txBody>
                  <a:tcPr marL="91425" marR="91425" marT="91425" marB="91425"/>
                </a:tc>
                <a:tc>
                  <a:txBody>
                    <a:bodyPr/>
                    <a:lstStyle/>
                    <a:p>
                      <a:pPr marL="0" lvl="0" indent="0" algn="ctr" rtl="0">
                        <a:spcBef>
                          <a:spcPts val="0"/>
                        </a:spcBef>
                        <a:spcAft>
                          <a:spcPts val="0"/>
                        </a:spcAft>
                        <a:buNone/>
                      </a:pPr>
                      <a:r>
                        <a:rPr lang="en"/>
                        <a:t>8 h</a:t>
                      </a:r>
                      <a:endParaRPr/>
                    </a:p>
                  </a:txBody>
                  <a:tcPr marL="91425" marR="91425" marT="91425" marB="91425"/>
                </a:tc>
                <a:tc>
                  <a:txBody>
                    <a:bodyPr/>
                    <a:lstStyle/>
                    <a:p>
                      <a:pPr marL="0" lvl="0" indent="0" algn="ctr" rtl="0">
                        <a:spcBef>
                          <a:spcPts val="0"/>
                        </a:spcBef>
                        <a:spcAft>
                          <a:spcPts val="0"/>
                        </a:spcAft>
                        <a:buNone/>
                      </a:pPr>
                      <a:r>
                        <a:rPr lang="en"/>
                        <a:t>1,13 kW</a:t>
                      </a:r>
                      <a:endParaRPr/>
                    </a:p>
                  </a:txBody>
                  <a:tcPr marL="91425" marR="91425" marT="91425" marB="91425"/>
                </a:tc>
                <a:tc>
                  <a:txBody>
                    <a:bodyPr/>
                    <a:lstStyle/>
                    <a:p>
                      <a:pPr marL="0" lvl="0" indent="0" algn="ctr" rtl="0">
                        <a:spcBef>
                          <a:spcPts val="0"/>
                        </a:spcBef>
                        <a:spcAft>
                          <a:spcPts val="0"/>
                        </a:spcAft>
                        <a:buNone/>
                      </a:pPr>
                      <a:r>
                        <a:rPr lang="en"/>
                        <a:t>0,25 Eur</a:t>
                      </a:r>
                      <a:endParaRPr/>
                    </a:p>
                  </a:txBody>
                  <a:tcPr marL="91425" marR="91425" marT="91425" marB="91425"/>
                </a:tc>
                <a:extLst>
                  <a:ext uri="{0D108BD9-81ED-4DB2-BD59-A6C34878D82A}">
                    <a16:rowId xmlns:a16="http://schemas.microsoft.com/office/drawing/2014/main" val="10003"/>
                  </a:ext>
                </a:extLst>
              </a:tr>
              <a:tr h="379905">
                <a:tc>
                  <a:txBody>
                    <a:bodyPr/>
                    <a:lstStyle/>
                    <a:p>
                      <a:pPr marL="0" lvl="0" indent="0" algn="l" rtl="0">
                        <a:spcBef>
                          <a:spcPts val="0"/>
                        </a:spcBef>
                        <a:spcAft>
                          <a:spcPts val="0"/>
                        </a:spcAft>
                        <a:buNone/>
                      </a:pPr>
                      <a:r>
                        <a:rPr lang="en"/>
                        <a:t>Kavos aparatas</a:t>
                      </a:r>
                      <a:endParaRPr/>
                    </a:p>
                  </a:txBody>
                  <a:tcPr marL="91425" marR="91425" marT="91425" marB="91425"/>
                </a:tc>
                <a:tc>
                  <a:txBody>
                    <a:bodyPr/>
                    <a:lstStyle/>
                    <a:p>
                      <a:pPr marL="0" lvl="0" indent="0" algn="ctr" rtl="0">
                        <a:spcBef>
                          <a:spcPts val="0"/>
                        </a:spcBef>
                        <a:spcAft>
                          <a:spcPts val="0"/>
                        </a:spcAft>
                        <a:buNone/>
                      </a:pPr>
                      <a:r>
                        <a:rPr lang="en"/>
                        <a:t>20 min</a:t>
                      </a:r>
                      <a:endParaRPr/>
                    </a:p>
                  </a:txBody>
                  <a:tcPr marL="91425" marR="91425" marT="91425" marB="91425"/>
                </a:tc>
                <a:tc>
                  <a:txBody>
                    <a:bodyPr/>
                    <a:lstStyle/>
                    <a:p>
                      <a:pPr marL="0" lvl="0" indent="0" algn="ctr" rtl="0">
                        <a:spcBef>
                          <a:spcPts val="0"/>
                        </a:spcBef>
                        <a:spcAft>
                          <a:spcPts val="0"/>
                        </a:spcAft>
                        <a:buNone/>
                      </a:pPr>
                      <a:r>
                        <a:rPr lang="en"/>
                        <a:t>0,43 kW</a:t>
                      </a:r>
                      <a:endParaRPr/>
                    </a:p>
                  </a:txBody>
                  <a:tcPr marL="91425" marR="91425" marT="91425" marB="91425"/>
                </a:tc>
                <a:tc>
                  <a:txBody>
                    <a:bodyPr/>
                    <a:lstStyle/>
                    <a:p>
                      <a:pPr marL="0" lvl="0" indent="0" algn="ctr" rtl="0">
                        <a:spcBef>
                          <a:spcPts val="0"/>
                        </a:spcBef>
                        <a:spcAft>
                          <a:spcPts val="0"/>
                        </a:spcAft>
                        <a:buNone/>
                      </a:pPr>
                      <a:r>
                        <a:rPr lang="en" dirty="0"/>
                        <a:t>0,09 Eur</a:t>
                      </a:r>
                      <a:endParaRPr dirty="0"/>
                    </a:p>
                  </a:txBody>
                  <a:tcPr marL="91425" marR="91425" marT="91425" marB="91425"/>
                </a:tc>
                <a:extLst>
                  <a:ext uri="{0D108BD9-81ED-4DB2-BD59-A6C34878D82A}">
                    <a16:rowId xmlns:a16="http://schemas.microsoft.com/office/drawing/2014/main" val="10004"/>
                  </a:ext>
                </a:extLst>
              </a:tr>
              <a:tr h="379905">
                <a:tc>
                  <a:txBody>
                    <a:bodyPr/>
                    <a:lstStyle/>
                    <a:p>
                      <a:pPr marL="0" lvl="0" indent="0" algn="l" rtl="0">
                        <a:spcBef>
                          <a:spcPts val="0"/>
                        </a:spcBef>
                        <a:spcAft>
                          <a:spcPts val="0"/>
                        </a:spcAft>
                        <a:buNone/>
                      </a:pPr>
                      <a:r>
                        <a:rPr lang="en"/>
                        <a:t>Mikrobangų krosnelė</a:t>
                      </a:r>
                      <a:endParaRPr/>
                    </a:p>
                  </a:txBody>
                  <a:tcPr marL="91425" marR="91425" marT="91425" marB="91425"/>
                </a:tc>
                <a:tc>
                  <a:txBody>
                    <a:bodyPr/>
                    <a:lstStyle/>
                    <a:p>
                      <a:pPr marL="0" lvl="0" indent="0" algn="ctr" rtl="0">
                        <a:spcBef>
                          <a:spcPts val="0"/>
                        </a:spcBef>
                        <a:spcAft>
                          <a:spcPts val="0"/>
                        </a:spcAft>
                        <a:buNone/>
                      </a:pPr>
                      <a:r>
                        <a:rPr lang="en"/>
                        <a:t>10 min</a:t>
                      </a:r>
                      <a:endParaRPr/>
                    </a:p>
                  </a:txBody>
                  <a:tcPr marL="91425" marR="91425" marT="91425" marB="91425"/>
                </a:tc>
                <a:tc>
                  <a:txBody>
                    <a:bodyPr/>
                    <a:lstStyle/>
                    <a:p>
                      <a:pPr marL="0" lvl="0" indent="0" algn="ctr" rtl="0">
                        <a:spcBef>
                          <a:spcPts val="0"/>
                        </a:spcBef>
                        <a:spcAft>
                          <a:spcPts val="0"/>
                        </a:spcAft>
                        <a:buNone/>
                      </a:pPr>
                      <a:r>
                        <a:rPr lang="en"/>
                        <a:t>0,25 kW</a:t>
                      </a:r>
                      <a:endParaRPr/>
                    </a:p>
                  </a:txBody>
                  <a:tcPr marL="91425" marR="91425" marT="91425" marB="91425"/>
                </a:tc>
                <a:tc>
                  <a:txBody>
                    <a:bodyPr/>
                    <a:lstStyle/>
                    <a:p>
                      <a:pPr marL="0" lvl="0" indent="0" algn="ctr" rtl="0">
                        <a:spcBef>
                          <a:spcPts val="0"/>
                        </a:spcBef>
                        <a:spcAft>
                          <a:spcPts val="0"/>
                        </a:spcAft>
                        <a:buNone/>
                      </a:pPr>
                      <a:r>
                        <a:rPr lang="en"/>
                        <a:t>0,06 Eur</a:t>
                      </a:r>
                      <a:endParaRPr/>
                    </a:p>
                  </a:txBody>
                  <a:tcPr marL="91425" marR="91425" marT="91425" marB="91425"/>
                </a:tc>
                <a:extLst>
                  <a:ext uri="{0D108BD9-81ED-4DB2-BD59-A6C34878D82A}">
                    <a16:rowId xmlns:a16="http://schemas.microsoft.com/office/drawing/2014/main" val="10005"/>
                  </a:ext>
                </a:extLst>
              </a:tr>
              <a:tr h="379905">
                <a:tc>
                  <a:txBody>
                    <a:bodyPr/>
                    <a:lstStyle/>
                    <a:p>
                      <a:pPr marL="0" lvl="0" indent="0" algn="l" rtl="0">
                        <a:spcBef>
                          <a:spcPts val="0"/>
                        </a:spcBef>
                        <a:spcAft>
                          <a:spcPts val="0"/>
                        </a:spcAft>
                        <a:buNone/>
                      </a:pPr>
                      <a:r>
                        <a:rPr lang="en" dirty="0"/>
                        <a:t>Plaukų džiovintuvas</a:t>
                      </a:r>
                      <a:endParaRPr dirty="0"/>
                    </a:p>
                  </a:txBody>
                  <a:tcPr marL="91425" marR="91425" marT="91425" marB="91425"/>
                </a:tc>
                <a:tc>
                  <a:txBody>
                    <a:bodyPr/>
                    <a:lstStyle/>
                    <a:p>
                      <a:pPr marL="0" lvl="0" indent="0" algn="ctr" rtl="0">
                        <a:spcBef>
                          <a:spcPts val="0"/>
                        </a:spcBef>
                        <a:spcAft>
                          <a:spcPts val="0"/>
                        </a:spcAft>
                        <a:buNone/>
                      </a:pPr>
                      <a:r>
                        <a:rPr lang="en"/>
                        <a:t>2 min</a:t>
                      </a:r>
                      <a:endParaRPr/>
                    </a:p>
                  </a:txBody>
                  <a:tcPr marL="91425" marR="91425" marT="91425" marB="91425"/>
                </a:tc>
                <a:tc>
                  <a:txBody>
                    <a:bodyPr/>
                    <a:lstStyle/>
                    <a:p>
                      <a:pPr marL="0" lvl="0" indent="0" algn="ctr" rtl="0">
                        <a:spcBef>
                          <a:spcPts val="0"/>
                        </a:spcBef>
                        <a:spcAft>
                          <a:spcPts val="0"/>
                        </a:spcAft>
                        <a:buNone/>
                      </a:pPr>
                      <a:r>
                        <a:rPr lang="en"/>
                        <a:t>0,06 kW</a:t>
                      </a:r>
                      <a:endParaRPr/>
                    </a:p>
                  </a:txBody>
                  <a:tcPr marL="91425" marR="91425" marT="91425" marB="91425"/>
                </a:tc>
                <a:tc>
                  <a:txBody>
                    <a:bodyPr/>
                    <a:lstStyle/>
                    <a:p>
                      <a:pPr marL="0" lvl="0" indent="0" algn="ctr" rtl="0">
                        <a:spcBef>
                          <a:spcPts val="0"/>
                        </a:spcBef>
                        <a:spcAft>
                          <a:spcPts val="0"/>
                        </a:spcAft>
                        <a:buNone/>
                      </a:pPr>
                      <a:r>
                        <a:rPr lang="en"/>
                        <a:t>0,01 Eur</a:t>
                      </a:r>
                      <a:endParaRPr/>
                    </a:p>
                  </a:txBody>
                  <a:tcPr marL="91425" marR="91425" marT="91425" marB="91425"/>
                </a:tc>
                <a:extLst>
                  <a:ext uri="{0D108BD9-81ED-4DB2-BD59-A6C34878D82A}">
                    <a16:rowId xmlns:a16="http://schemas.microsoft.com/office/drawing/2014/main" val="10006"/>
                  </a:ext>
                </a:extLst>
              </a:tr>
              <a:tr h="379905">
                <a:tc>
                  <a:txBody>
                    <a:bodyPr/>
                    <a:lstStyle/>
                    <a:p>
                      <a:pPr marL="0" lvl="0" indent="0" algn="l" rtl="0">
                        <a:spcBef>
                          <a:spcPts val="0"/>
                        </a:spcBef>
                        <a:spcAft>
                          <a:spcPts val="0"/>
                        </a:spcAft>
                        <a:buNone/>
                      </a:pPr>
                      <a:r>
                        <a:rPr lang="en"/>
                        <a:t>Indukcinė viryklė</a:t>
                      </a:r>
                      <a:endParaRPr/>
                    </a:p>
                  </a:txBody>
                  <a:tcPr marL="91425" marR="91425" marT="91425" marB="91425"/>
                </a:tc>
                <a:tc>
                  <a:txBody>
                    <a:bodyPr/>
                    <a:lstStyle/>
                    <a:p>
                      <a:pPr marL="0" lvl="0" indent="0" algn="ctr" rtl="0">
                        <a:spcBef>
                          <a:spcPts val="0"/>
                        </a:spcBef>
                        <a:spcAft>
                          <a:spcPts val="0"/>
                        </a:spcAft>
                        <a:buNone/>
                      </a:pPr>
                      <a:r>
                        <a:rPr lang="en"/>
                        <a:t>1 h</a:t>
                      </a:r>
                      <a:endParaRPr/>
                    </a:p>
                  </a:txBody>
                  <a:tcPr marL="91425" marR="91425" marT="91425" marB="91425"/>
                </a:tc>
                <a:tc>
                  <a:txBody>
                    <a:bodyPr/>
                    <a:lstStyle/>
                    <a:p>
                      <a:pPr marL="0" lvl="0" indent="0" algn="ctr" rtl="0">
                        <a:spcBef>
                          <a:spcPts val="0"/>
                        </a:spcBef>
                        <a:spcAft>
                          <a:spcPts val="0"/>
                        </a:spcAft>
                        <a:buNone/>
                      </a:pPr>
                      <a:r>
                        <a:rPr lang="en"/>
                        <a:t>3,5 kW</a:t>
                      </a:r>
                      <a:endParaRPr/>
                    </a:p>
                  </a:txBody>
                  <a:tcPr marL="91425" marR="91425" marT="91425" marB="91425"/>
                </a:tc>
                <a:tc>
                  <a:txBody>
                    <a:bodyPr/>
                    <a:lstStyle/>
                    <a:p>
                      <a:pPr marL="0" lvl="0" indent="0" algn="ctr" rtl="0">
                        <a:spcBef>
                          <a:spcPts val="0"/>
                        </a:spcBef>
                        <a:spcAft>
                          <a:spcPts val="0"/>
                        </a:spcAft>
                        <a:buNone/>
                      </a:pPr>
                      <a:r>
                        <a:rPr lang="en" b="1">
                          <a:solidFill>
                            <a:srgbClr val="FF0000"/>
                          </a:solidFill>
                        </a:rPr>
                        <a:t>0,77 Eur</a:t>
                      </a:r>
                      <a:endParaRPr b="1">
                        <a:solidFill>
                          <a:srgbClr val="FF0000"/>
                        </a:solidFill>
                      </a:endParaRPr>
                    </a:p>
                  </a:txBody>
                  <a:tcPr marL="91425" marR="91425" marT="91425" marB="91425"/>
                </a:tc>
                <a:extLst>
                  <a:ext uri="{0D108BD9-81ED-4DB2-BD59-A6C34878D82A}">
                    <a16:rowId xmlns:a16="http://schemas.microsoft.com/office/drawing/2014/main" val="10007"/>
                  </a:ext>
                </a:extLst>
              </a:tr>
              <a:tr h="379905">
                <a:tc>
                  <a:txBody>
                    <a:bodyPr/>
                    <a:lstStyle/>
                    <a:p>
                      <a:pPr marL="0" lvl="0" indent="0" algn="l" rtl="0">
                        <a:spcBef>
                          <a:spcPts val="0"/>
                        </a:spcBef>
                        <a:spcAft>
                          <a:spcPts val="0"/>
                        </a:spcAft>
                        <a:buNone/>
                      </a:pPr>
                      <a:r>
                        <a:rPr lang="en"/>
                        <a:t>Skalbimo mašina</a:t>
                      </a:r>
                      <a:endParaRPr/>
                    </a:p>
                  </a:txBody>
                  <a:tcPr marL="91425" marR="91425" marT="91425" marB="91425"/>
                </a:tc>
                <a:tc>
                  <a:txBody>
                    <a:bodyPr/>
                    <a:lstStyle/>
                    <a:p>
                      <a:pPr marL="0" lvl="0" indent="0" algn="ctr" rtl="0">
                        <a:spcBef>
                          <a:spcPts val="0"/>
                        </a:spcBef>
                        <a:spcAft>
                          <a:spcPts val="0"/>
                        </a:spcAft>
                        <a:buNone/>
                      </a:pPr>
                      <a:r>
                        <a:rPr lang="en"/>
                        <a:t>1 h </a:t>
                      </a:r>
                      <a:endParaRPr/>
                    </a:p>
                  </a:txBody>
                  <a:tcPr marL="91425" marR="91425" marT="91425" marB="91425"/>
                </a:tc>
                <a:tc>
                  <a:txBody>
                    <a:bodyPr/>
                    <a:lstStyle/>
                    <a:p>
                      <a:pPr marL="0" lvl="0" indent="0" algn="ctr" rtl="0">
                        <a:spcBef>
                          <a:spcPts val="0"/>
                        </a:spcBef>
                        <a:spcAft>
                          <a:spcPts val="0"/>
                        </a:spcAft>
                        <a:buNone/>
                      </a:pPr>
                      <a:r>
                        <a:rPr lang="en"/>
                        <a:t>3 kW</a:t>
                      </a:r>
                      <a:endParaRPr/>
                    </a:p>
                  </a:txBody>
                  <a:tcPr marL="91425" marR="91425" marT="91425" marB="91425"/>
                </a:tc>
                <a:tc>
                  <a:txBody>
                    <a:bodyPr/>
                    <a:lstStyle/>
                    <a:p>
                      <a:pPr marL="0" lvl="0" indent="0" algn="ctr" rtl="0">
                        <a:spcBef>
                          <a:spcPts val="0"/>
                        </a:spcBef>
                        <a:spcAft>
                          <a:spcPts val="0"/>
                        </a:spcAft>
                        <a:buNone/>
                      </a:pPr>
                      <a:r>
                        <a:rPr lang="en" b="1" dirty="0">
                          <a:solidFill>
                            <a:srgbClr val="FF0000"/>
                          </a:solidFill>
                        </a:rPr>
                        <a:t>0,66 Eur</a:t>
                      </a:r>
                      <a:endParaRPr b="1" dirty="0">
                        <a:solidFill>
                          <a:srgbClr val="FF0000"/>
                        </a:solidFill>
                      </a:endParaRPr>
                    </a:p>
                  </a:txBody>
                  <a:tcPr marL="91425" marR="91425" marT="91425" marB="91425"/>
                </a:tc>
                <a:extLst>
                  <a:ext uri="{0D108BD9-81ED-4DB2-BD59-A6C34878D82A}">
                    <a16:rowId xmlns:a16="http://schemas.microsoft.com/office/drawing/2014/main" val="10008"/>
                  </a:ext>
                </a:extLst>
              </a:tr>
              <a:tr h="379905">
                <a:tc>
                  <a:txBody>
                    <a:bodyPr/>
                    <a:lstStyle/>
                    <a:p>
                      <a:pPr marL="0" lvl="0" indent="0" algn="l" rtl="0">
                        <a:spcBef>
                          <a:spcPts val="0"/>
                        </a:spcBef>
                        <a:spcAft>
                          <a:spcPts val="0"/>
                        </a:spcAft>
                        <a:buNone/>
                      </a:pPr>
                      <a:r>
                        <a:rPr lang="en"/>
                        <a:t>Džiovyklė</a:t>
                      </a:r>
                      <a:endParaRPr/>
                    </a:p>
                  </a:txBody>
                  <a:tcPr marL="91425" marR="91425" marT="91425" marB="91425"/>
                </a:tc>
                <a:tc>
                  <a:txBody>
                    <a:bodyPr/>
                    <a:lstStyle/>
                    <a:p>
                      <a:pPr marL="0" lvl="0" indent="0" algn="ctr" rtl="0">
                        <a:spcBef>
                          <a:spcPts val="0"/>
                        </a:spcBef>
                        <a:spcAft>
                          <a:spcPts val="0"/>
                        </a:spcAft>
                        <a:buNone/>
                      </a:pPr>
                      <a:r>
                        <a:rPr lang="en"/>
                        <a:t>1 h</a:t>
                      </a:r>
                      <a:endParaRPr/>
                    </a:p>
                  </a:txBody>
                  <a:tcPr marL="91425" marR="91425" marT="91425" marB="91425"/>
                </a:tc>
                <a:tc>
                  <a:txBody>
                    <a:bodyPr/>
                    <a:lstStyle/>
                    <a:p>
                      <a:pPr marL="0" lvl="0" indent="0" algn="ctr" rtl="0">
                        <a:spcBef>
                          <a:spcPts val="0"/>
                        </a:spcBef>
                        <a:spcAft>
                          <a:spcPts val="0"/>
                        </a:spcAft>
                        <a:buNone/>
                      </a:pPr>
                      <a:r>
                        <a:rPr lang="en"/>
                        <a:t>1 kW</a:t>
                      </a:r>
                      <a:endParaRPr/>
                    </a:p>
                  </a:txBody>
                  <a:tcPr marL="91425" marR="91425" marT="91425" marB="91425"/>
                </a:tc>
                <a:tc>
                  <a:txBody>
                    <a:bodyPr/>
                    <a:lstStyle/>
                    <a:p>
                      <a:pPr marL="0" lvl="0" indent="0" algn="ctr" rtl="0">
                        <a:spcBef>
                          <a:spcPts val="0"/>
                        </a:spcBef>
                        <a:spcAft>
                          <a:spcPts val="0"/>
                        </a:spcAft>
                        <a:buNone/>
                      </a:pPr>
                      <a:r>
                        <a:rPr lang="en"/>
                        <a:t>0,22 Eur</a:t>
                      </a:r>
                      <a:endParaRPr/>
                    </a:p>
                  </a:txBody>
                  <a:tcPr marL="91425" marR="91425" marT="91425" marB="91425"/>
                </a:tc>
                <a:extLst>
                  <a:ext uri="{0D108BD9-81ED-4DB2-BD59-A6C34878D82A}">
                    <a16:rowId xmlns:a16="http://schemas.microsoft.com/office/drawing/2014/main" val="10009"/>
                  </a:ext>
                </a:extLst>
              </a:tr>
              <a:tr h="409131">
                <a:tc>
                  <a:txBody>
                    <a:bodyPr/>
                    <a:lstStyle/>
                    <a:p>
                      <a:pPr marL="0" lvl="0" indent="0" algn="l" rtl="0">
                        <a:spcBef>
                          <a:spcPts val="0"/>
                        </a:spcBef>
                        <a:spcAft>
                          <a:spcPts val="0"/>
                        </a:spcAft>
                        <a:buNone/>
                      </a:pPr>
                      <a:r>
                        <a:rPr lang="en" sz="1600" b="1"/>
                        <a:t>Iš viso:</a:t>
                      </a:r>
                      <a:endParaRPr sz="1600" b="1"/>
                    </a:p>
                  </a:txBody>
                  <a:tcPr marL="91425" marR="91425" marT="91425" marB="91425"/>
                </a:tc>
                <a:tc>
                  <a:txBody>
                    <a:bodyPr/>
                    <a:lstStyle/>
                    <a:p>
                      <a:pPr marL="0" lvl="0" indent="0" algn="ctr" rtl="0">
                        <a:spcBef>
                          <a:spcPts val="0"/>
                        </a:spcBef>
                        <a:spcAft>
                          <a:spcPts val="0"/>
                        </a:spcAft>
                        <a:buNone/>
                      </a:pPr>
                      <a:r>
                        <a:rPr lang="en" sz="1600" b="1"/>
                        <a:t>19 h 32 min</a:t>
                      </a:r>
                      <a:endParaRPr sz="1600" b="1"/>
                    </a:p>
                  </a:txBody>
                  <a:tcPr marL="91425" marR="91425" marT="91425" marB="91425"/>
                </a:tc>
                <a:tc>
                  <a:txBody>
                    <a:bodyPr/>
                    <a:lstStyle/>
                    <a:p>
                      <a:pPr marL="0" lvl="0" indent="0" algn="ctr" rtl="0">
                        <a:spcBef>
                          <a:spcPts val="0"/>
                        </a:spcBef>
                        <a:spcAft>
                          <a:spcPts val="0"/>
                        </a:spcAft>
                        <a:buNone/>
                      </a:pPr>
                      <a:r>
                        <a:rPr lang="en" sz="1600" b="1" dirty="0"/>
                        <a:t>11,29 kW</a:t>
                      </a:r>
                      <a:endParaRPr sz="1600" b="1" dirty="0"/>
                    </a:p>
                  </a:txBody>
                  <a:tcPr marL="91425" marR="91425" marT="91425" marB="91425"/>
                </a:tc>
                <a:tc>
                  <a:txBody>
                    <a:bodyPr/>
                    <a:lstStyle/>
                    <a:p>
                      <a:pPr marL="0" lvl="0" indent="0" algn="l" rtl="0">
                        <a:spcBef>
                          <a:spcPts val="0"/>
                        </a:spcBef>
                        <a:spcAft>
                          <a:spcPts val="0"/>
                        </a:spcAft>
                        <a:buNone/>
                      </a:pPr>
                      <a:r>
                        <a:rPr lang="en" sz="1600" b="1" dirty="0"/>
                        <a:t>2,48 Eur</a:t>
                      </a:r>
                      <a:endParaRPr sz="1600" b="1" dirty="0"/>
                    </a:p>
                  </a:txBody>
                  <a:tcPr marL="91425" marR="91425" marT="91425" marB="91425"/>
                </a:tc>
                <a:extLst>
                  <a:ext uri="{0D108BD9-81ED-4DB2-BD59-A6C34878D82A}">
                    <a16:rowId xmlns:a16="http://schemas.microsoft.com/office/drawing/2014/main" val="10010"/>
                  </a:ext>
                </a:extLst>
              </a:tr>
            </a:tbl>
          </a:graphicData>
        </a:graphic>
      </p:graphicFrame>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190500" y="1038481"/>
            <a:ext cx="7505700" cy="954600"/>
          </a:xfrm>
        </p:spPr>
        <p:txBody>
          <a:bodyPr>
            <a:normAutofit fontScale="90000"/>
          </a:bodyPr>
          <a:lstStyle/>
          <a:p>
            <a:r>
              <a:rPr lang="lt-LT" dirty="0"/>
              <a:t>Bandymo</a:t>
            </a:r>
            <a:br>
              <a:rPr lang="lt-LT" dirty="0"/>
            </a:br>
            <a:r>
              <a:rPr lang="lt-LT" dirty="0"/>
              <a:t>duomenys:</a:t>
            </a:r>
          </a:p>
        </p:txBody>
      </p:sp>
    </p:spTree>
    <p:extLst>
      <p:ext uri="{BB962C8B-B14F-4D97-AF65-F5344CB8AC3E}">
        <p14:creationId xmlns:p14="http://schemas.microsoft.com/office/powerpoint/2010/main" val="3348848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 name="TextBox 1">
            <a:extLst>
              <a:ext uri="{FF2B5EF4-FFF2-40B4-BE49-F238E27FC236}">
                <a16:creationId xmlns:a16="http://schemas.microsoft.com/office/drawing/2014/main" id="{4710C505-0EE6-4BDF-A539-068F46D9CF68}"/>
              </a:ext>
            </a:extLst>
          </p:cNvPr>
          <p:cNvSpPr txBox="1"/>
          <p:nvPr/>
        </p:nvSpPr>
        <p:spPr>
          <a:xfrm>
            <a:off x="800100" y="1321593"/>
            <a:ext cx="7479506" cy="1384995"/>
          </a:xfrm>
          <a:prstGeom prst="rect">
            <a:avLst/>
          </a:prstGeom>
          <a:noFill/>
        </p:spPr>
        <p:txBody>
          <a:bodyPr wrap="square" rtlCol="0">
            <a:spAutoFit/>
          </a:bodyPr>
          <a:lstStyle/>
          <a:p>
            <a:pPr algn="just"/>
            <a:r>
              <a:rPr lang="lt-LT" dirty="0"/>
              <a:t>	Kodėl vieną mėnesį už elektrą mokame daugiau, o kitą mažiau? Mokesčių suma priklauso nuo per mėnesį išnaudoto energijos kiekio, tačiau reikia žinoti, kad įtakos sumos dydžiui turi ir elektros tarifas. Elektros tarifas yra elektros kaina už kilovatvalandę. Viena kilovatvalandė – tai per valandą sunaudotas arba pagamintas vienas elektros vatas. Nustatant, kiek elektros vienetų sunaudojame, reikia padauginti elektros prietaiso galią vatais iš jo naudojimo valandų skaičiaus:</a:t>
            </a:r>
          </a:p>
        </p:txBody>
      </p:sp>
      <p:sp>
        <p:nvSpPr>
          <p:cNvPr id="6" name="Pavadinimas 5">
            <a:extLst>
              <a:ext uri="{FF2B5EF4-FFF2-40B4-BE49-F238E27FC236}">
                <a16:creationId xmlns:a16="http://schemas.microsoft.com/office/drawing/2014/main" id="{4E9CCE3A-6429-4C8E-BF37-51C0C7453066}"/>
              </a:ext>
            </a:extLst>
          </p:cNvPr>
          <p:cNvSpPr>
            <a:spLocks noGrp="1"/>
          </p:cNvSpPr>
          <p:nvPr>
            <p:ph type="title"/>
          </p:nvPr>
        </p:nvSpPr>
        <p:spPr>
          <a:xfrm>
            <a:off x="369094" y="302675"/>
            <a:ext cx="8496300" cy="954600"/>
          </a:xfrm>
        </p:spPr>
        <p:txBody>
          <a:bodyPr>
            <a:normAutofit fontScale="90000"/>
          </a:bodyPr>
          <a:lstStyle/>
          <a:p>
            <a:pPr algn="ctr"/>
            <a:r>
              <a:rPr lang="lt-LT" dirty="0"/>
              <a:t>Kaip apskaičiuoti, kiek reikia sumokėti už suvartotą energiją?</a:t>
            </a:r>
          </a:p>
        </p:txBody>
      </p:sp>
      <p:pic>
        <p:nvPicPr>
          <p:cNvPr id="8" name="Paveikslėlis 7">
            <a:extLst>
              <a:ext uri="{FF2B5EF4-FFF2-40B4-BE49-F238E27FC236}">
                <a16:creationId xmlns:a16="http://schemas.microsoft.com/office/drawing/2014/main" id="{65C1D94E-79B5-4FCF-BD23-6F9CE6E28A51}"/>
              </a:ext>
            </a:extLst>
          </p:cNvPr>
          <p:cNvPicPr>
            <a:picLocks noChangeAspect="1"/>
          </p:cNvPicPr>
          <p:nvPr/>
        </p:nvPicPr>
        <p:blipFill>
          <a:blip r:embed="rId3"/>
          <a:stretch>
            <a:fillRect/>
          </a:stretch>
        </p:blipFill>
        <p:spPr>
          <a:xfrm>
            <a:off x="2040515" y="2754852"/>
            <a:ext cx="5396130" cy="2501759"/>
          </a:xfrm>
          <a:prstGeom prst="rect">
            <a:avLst/>
          </a:prstGeom>
        </p:spPr>
      </p:pic>
    </p:spTree>
    <p:extLst>
      <p:ext uri="{BB962C8B-B14F-4D97-AF65-F5344CB8AC3E}">
        <p14:creationId xmlns:p14="http://schemas.microsoft.com/office/powerpoint/2010/main" val="3290376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6" name="Pavadinimas 5">
            <a:extLst>
              <a:ext uri="{FF2B5EF4-FFF2-40B4-BE49-F238E27FC236}">
                <a16:creationId xmlns:a16="http://schemas.microsoft.com/office/drawing/2014/main" id="{4E9CCE3A-6429-4C8E-BF37-51C0C7453066}"/>
              </a:ext>
            </a:extLst>
          </p:cNvPr>
          <p:cNvSpPr>
            <a:spLocks noGrp="1"/>
          </p:cNvSpPr>
          <p:nvPr>
            <p:ph type="title"/>
          </p:nvPr>
        </p:nvSpPr>
        <p:spPr>
          <a:xfrm>
            <a:off x="369094" y="302675"/>
            <a:ext cx="8496300" cy="954600"/>
          </a:xfrm>
        </p:spPr>
        <p:txBody>
          <a:bodyPr>
            <a:normAutofit fontScale="90000"/>
          </a:bodyPr>
          <a:lstStyle/>
          <a:p>
            <a:pPr algn="ctr"/>
            <a:r>
              <a:rPr lang="lt-LT" dirty="0"/>
              <a:t>Kaip apskaičiuoti, kiek reikia sumokėti už suvartotą energiją?</a:t>
            </a:r>
          </a:p>
        </p:txBody>
      </p:sp>
      <p:sp>
        <p:nvSpPr>
          <p:cNvPr id="3" name="TextBox 2">
            <a:extLst>
              <a:ext uri="{FF2B5EF4-FFF2-40B4-BE49-F238E27FC236}">
                <a16:creationId xmlns:a16="http://schemas.microsoft.com/office/drawing/2014/main" id="{A0EE559D-4A2A-4930-A098-05BE1BB171F2}"/>
              </a:ext>
            </a:extLst>
          </p:cNvPr>
          <p:cNvSpPr txBox="1"/>
          <p:nvPr/>
        </p:nvSpPr>
        <p:spPr>
          <a:xfrm>
            <a:off x="1345248" y="1354297"/>
            <a:ext cx="6104556" cy="3170099"/>
          </a:xfrm>
          <a:prstGeom prst="rect">
            <a:avLst/>
          </a:prstGeom>
          <a:noFill/>
        </p:spPr>
        <p:txBody>
          <a:bodyPr wrap="none" rtlCol="0">
            <a:spAutoFit/>
          </a:bodyPr>
          <a:lstStyle/>
          <a:p>
            <a:r>
              <a:rPr lang="lt-LT" dirty="0"/>
              <a:t>1. Nustatyti kiek laiko per parą dirba elektrinis prietaisas. </a:t>
            </a:r>
            <a:endParaRPr lang="en-US" dirty="0"/>
          </a:p>
          <a:p>
            <a:r>
              <a:rPr lang="lt-LT" sz="2400" dirty="0"/>
              <a:t>Pvz. </a:t>
            </a:r>
            <a:r>
              <a:rPr lang="en-US" sz="2400" b="1" dirty="0"/>
              <a:t>t = 1 h;</a:t>
            </a:r>
            <a:endParaRPr lang="lt-LT" sz="2400" b="1" dirty="0"/>
          </a:p>
          <a:p>
            <a:endParaRPr lang="en-US" sz="2400" b="1" dirty="0"/>
          </a:p>
          <a:p>
            <a:r>
              <a:rPr lang="en-US" dirty="0"/>
              <a:t>2. </a:t>
            </a:r>
            <a:r>
              <a:rPr lang="en-US" dirty="0" err="1"/>
              <a:t>Prietaiso</a:t>
            </a:r>
            <a:r>
              <a:rPr lang="en-US" dirty="0"/>
              <a:t> </a:t>
            </a:r>
            <a:r>
              <a:rPr lang="en-US" dirty="0" err="1"/>
              <a:t>gali</a:t>
            </a:r>
            <a:r>
              <a:rPr lang="lt-LT" dirty="0"/>
              <a:t>ą</a:t>
            </a:r>
            <a:r>
              <a:rPr lang="en-US" dirty="0"/>
              <a:t> </a:t>
            </a:r>
            <a:r>
              <a:rPr lang="en-US" dirty="0" err="1"/>
              <a:t>padauginti</a:t>
            </a:r>
            <a:r>
              <a:rPr lang="en-US" dirty="0"/>
              <a:t> </a:t>
            </a:r>
            <a:r>
              <a:rPr lang="lt-LT" dirty="0"/>
              <a:t>iš darbo laiko</a:t>
            </a:r>
            <a:r>
              <a:rPr lang="en-US" dirty="0"/>
              <a:t> (</a:t>
            </a:r>
            <a:r>
              <a:rPr lang="en-US" dirty="0" err="1"/>
              <a:t>valandomis</a:t>
            </a:r>
            <a:r>
              <a:rPr lang="en-US" dirty="0"/>
              <a:t>)</a:t>
            </a:r>
            <a:r>
              <a:rPr lang="lt-LT" dirty="0"/>
              <a:t> ir padalyti iš 1000.</a:t>
            </a:r>
            <a:r>
              <a:rPr lang="en-US" dirty="0"/>
              <a:t> </a:t>
            </a:r>
          </a:p>
          <a:p>
            <a:endParaRPr lang="en-US" sz="2400" b="1" dirty="0"/>
          </a:p>
          <a:p>
            <a:r>
              <a:rPr lang="en-US" sz="2400" b="1" dirty="0"/>
              <a:t>1500W</a:t>
            </a:r>
            <a:r>
              <a:rPr lang="lt-LT" sz="2400" b="1" dirty="0"/>
              <a:t> </a:t>
            </a:r>
            <a:r>
              <a:rPr lang="en-US" sz="2400" b="1" dirty="0"/>
              <a:t>*</a:t>
            </a:r>
            <a:r>
              <a:rPr lang="lt-LT" sz="2400" b="1" dirty="0"/>
              <a:t> </a:t>
            </a:r>
            <a:r>
              <a:rPr lang="en-US" sz="2400" b="1" dirty="0"/>
              <a:t>1h :1000 = 1,5 kW </a:t>
            </a:r>
          </a:p>
          <a:p>
            <a:r>
              <a:rPr lang="lt-LT" sz="2400" b="1" dirty="0"/>
              <a:t> </a:t>
            </a:r>
          </a:p>
          <a:p>
            <a:r>
              <a:rPr lang="lt-LT" dirty="0"/>
              <a:t>3. Gautą rezultatą padauginti iš 1kW*h kainos.</a:t>
            </a:r>
            <a:endParaRPr lang="en-US" dirty="0"/>
          </a:p>
          <a:p>
            <a:endParaRPr lang="en-US" dirty="0"/>
          </a:p>
          <a:p>
            <a:r>
              <a:rPr lang="en-US" sz="2400" b="1" dirty="0"/>
              <a:t>1,5 kW * 0,22 </a:t>
            </a:r>
            <a:r>
              <a:rPr lang="en-US" sz="2400" b="1" dirty="0" err="1"/>
              <a:t>eur.</a:t>
            </a:r>
            <a:r>
              <a:rPr lang="en-US" sz="2400" b="1" dirty="0"/>
              <a:t> = 0,33 EUR</a:t>
            </a:r>
            <a:endParaRPr lang="lt-LT" sz="2400" b="1" dirty="0"/>
          </a:p>
        </p:txBody>
      </p:sp>
      <p:sp>
        <p:nvSpPr>
          <p:cNvPr id="4" name="TextBox 3">
            <a:extLst>
              <a:ext uri="{FF2B5EF4-FFF2-40B4-BE49-F238E27FC236}">
                <a16:creationId xmlns:a16="http://schemas.microsoft.com/office/drawing/2014/main" id="{00B814C2-8E9B-4587-B884-DF3C63A4041D}"/>
              </a:ext>
            </a:extLst>
          </p:cNvPr>
          <p:cNvSpPr txBox="1"/>
          <p:nvPr/>
        </p:nvSpPr>
        <p:spPr>
          <a:xfrm>
            <a:off x="1635760" y="2479040"/>
            <a:ext cx="234360" cy="738664"/>
          </a:xfrm>
          <a:prstGeom prst="rect">
            <a:avLst/>
          </a:prstGeom>
          <a:noFill/>
        </p:spPr>
        <p:txBody>
          <a:bodyPr wrap="none" rtlCol="0">
            <a:spAutoFit/>
          </a:bodyPr>
          <a:lstStyle/>
          <a:p>
            <a:r>
              <a:rPr lang="en-US" dirty="0"/>
              <a:t> </a:t>
            </a:r>
          </a:p>
          <a:p>
            <a:endParaRPr lang="en-US" dirty="0"/>
          </a:p>
          <a:p>
            <a:endParaRPr lang="lt-LT" dirty="0"/>
          </a:p>
        </p:txBody>
      </p:sp>
    </p:spTree>
    <p:extLst>
      <p:ext uri="{BB962C8B-B14F-4D97-AF65-F5344CB8AC3E}">
        <p14:creationId xmlns:p14="http://schemas.microsoft.com/office/powerpoint/2010/main" val="1210734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 name="TextBox 1">
            <a:extLst>
              <a:ext uri="{FF2B5EF4-FFF2-40B4-BE49-F238E27FC236}">
                <a16:creationId xmlns:a16="http://schemas.microsoft.com/office/drawing/2014/main" id="{4710C505-0EE6-4BDF-A539-068F46D9CF68}"/>
              </a:ext>
            </a:extLst>
          </p:cNvPr>
          <p:cNvSpPr txBox="1"/>
          <p:nvPr/>
        </p:nvSpPr>
        <p:spPr>
          <a:xfrm>
            <a:off x="3620728" y="313171"/>
            <a:ext cx="3805085" cy="1815882"/>
          </a:xfrm>
          <a:prstGeom prst="rect">
            <a:avLst/>
          </a:prstGeom>
          <a:noFill/>
        </p:spPr>
        <p:txBody>
          <a:bodyPr wrap="square" rtlCol="0">
            <a:spAutoFit/>
          </a:bodyPr>
          <a:lstStyle/>
          <a:p>
            <a:pPr algn="just"/>
            <a:r>
              <a:rPr lang="lt-LT" sz="1600" dirty="0"/>
              <a:t>atlikus tyrimą paaiškėjo, kad daugiausiai elektros energijos suvartoja indukcinė viryklė bei skalbimo mašina, todėl norint sutaupyti vertėtų sumažinti šių prietaisų darbo laiką.</a:t>
            </a:r>
          </a:p>
          <a:p>
            <a:pPr algn="just"/>
            <a:endParaRPr lang="lt-LT" sz="1600" dirty="0"/>
          </a:p>
          <a:p>
            <a:pPr algn="just"/>
            <a:endParaRPr lang="lt-LT" sz="1600" dirty="0"/>
          </a:p>
        </p:txBody>
      </p:sp>
      <p:pic>
        <p:nvPicPr>
          <p:cNvPr id="8" name="Paveikslėlis 7" descr="Paveikslėlis, kuriame yra vidinis&#10;&#10;Automatiškai sugeneruotas aprašymas">
            <a:extLst>
              <a:ext uri="{FF2B5EF4-FFF2-40B4-BE49-F238E27FC236}">
                <a16:creationId xmlns:a16="http://schemas.microsoft.com/office/drawing/2014/main" id="{C4E06E13-66C5-4973-8CB9-F4E5123E2D76}"/>
              </a:ext>
            </a:extLst>
          </p:cNvPr>
          <p:cNvPicPr>
            <a:picLocks noChangeAspect="1"/>
          </p:cNvPicPr>
          <p:nvPr/>
        </p:nvPicPr>
        <p:blipFill>
          <a:blip r:embed="rId3"/>
          <a:stretch>
            <a:fillRect/>
          </a:stretch>
        </p:blipFill>
        <p:spPr>
          <a:xfrm>
            <a:off x="2669904" y="2348681"/>
            <a:ext cx="4101329" cy="2533174"/>
          </a:xfrm>
          <a:prstGeom prst="rect">
            <a:avLst/>
          </a:prstGeom>
        </p:spPr>
      </p:pic>
      <p:sp>
        <p:nvSpPr>
          <p:cNvPr id="11" name="Pavadinimas 2">
            <a:extLst>
              <a:ext uri="{FF2B5EF4-FFF2-40B4-BE49-F238E27FC236}">
                <a16:creationId xmlns:a16="http://schemas.microsoft.com/office/drawing/2014/main" id="{CE82EE1C-D2BC-42E0-B9FA-A55202D2FCEE}"/>
              </a:ext>
            </a:extLst>
          </p:cNvPr>
          <p:cNvSpPr txBox="1">
            <a:spLocks/>
          </p:cNvSpPr>
          <p:nvPr/>
        </p:nvSpPr>
        <p:spPr>
          <a:xfrm>
            <a:off x="2158489" y="548173"/>
            <a:ext cx="1499112" cy="954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1pPr>
            <a:lvl2pPr marR="0" lvl="1"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2pPr>
            <a:lvl3pPr marR="0" lvl="2"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3pPr>
            <a:lvl4pPr marR="0" lvl="3"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4pPr>
            <a:lvl5pPr marR="0" lvl="4"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5pPr>
            <a:lvl6pPr marR="0" lvl="5"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6pPr>
            <a:lvl7pPr marR="0" lvl="6"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7pPr>
            <a:lvl8pPr marR="0" lvl="7"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8pPr>
            <a:lvl9pPr marR="0" lvl="8"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9pPr>
          </a:lstStyle>
          <a:p>
            <a:r>
              <a:rPr lang="lt-LT" dirty="0"/>
              <a:t>Išvada:</a:t>
            </a:r>
          </a:p>
        </p:txBody>
      </p:sp>
      <p:sp>
        <p:nvSpPr>
          <p:cNvPr id="16" name="Pavadinimas 2">
            <a:extLst>
              <a:ext uri="{FF2B5EF4-FFF2-40B4-BE49-F238E27FC236}">
                <a16:creationId xmlns:a16="http://schemas.microsoft.com/office/drawing/2014/main" id="{20C03BAB-129F-47EF-837C-EC5C667020B3}"/>
              </a:ext>
            </a:extLst>
          </p:cNvPr>
          <p:cNvSpPr txBox="1">
            <a:spLocks/>
          </p:cNvSpPr>
          <p:nvPr/>
        </p:nvSpPr>
        <p:spPr>
          <a:xfrm>
            <a:off x="2164786" y="1638940"/>
            <a:ext cx="7505700" cy="954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1pPr>
            <a:lvl2pPr marR="0" lvl="1"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2pPr>
            <a:lvl3pPr marR="0" lvl="2"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3pPr>
            <a:lvl4pPr marR="0" lvl="3"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4pPr>
            <a:lvl5pPr marR="0" lvl="4"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5pPr>
            <a:lvl6pPr marR="0" lvl="5"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6pPr>
            <a:lvl7pPr marR="0" lvl="6"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7pPr>
            <a:lvl8pPr marR="0" lvl="7"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8pPr>
            <a:lvl9pPr marR="0" lvl="8"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9pPr>
          </a:lstStyle>
          <a:p>
            <a:r>
              <a:rPr lang="lt-LT" dirty="0"/>
              <a:t>Iškelta hipotezė pasitvirtino</a:t>
            </a:r>
          </a:p>
        </p:txBody>
      </p:sp>
    </p:spTree>
    <p:extLst>
      <p:ext uri="{BB962C8B-B14F-4D97-AF65-F5344CB8AC3E}">
        <p14:creationId xmlns:p14="http://schemas.microsoft.com/office/powerpoint/2010/main" val="66383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881063" y="459837"/>
            <a:ext cx="7505700" cy="954600"/>
          </a:xfrm>
        </p:spPr>
        <p:txBody>
          <a:bodyPr>
            <a:normAutofit/>
          </a:bodyPr>
          <a:lstStyle/>
          <a:p>
            <a:r>
              <a:rPr lang="lt-LT" dirty="0">
                <a:effectLst/>
                <a:latin typeface="Arial" panose="020B0604020202020204" pitchFamily="34" charset="0"/>
              </a:rPr>
              <a:t>Spręsk testą ir sužinok:</a:t>
            </a:r>
            <a:endParaRPr lang="lt-LT" b="1" dirty="0"/>
          </a:p>
        </p:txBody>
      </p:sp>
      <p:sp>
        <p:nvSpPr>
          <p:cNvPr id="4" name="TextBox 3">
            <a:extLst>
              <a:ext uri="{FF2B5EF4-FFF2-40B4-BE49-F238E27FC236}">
                <a16:creationId xmlns:a16="http://schemas.microsoft.com/office/drawing/2014/main" id="{3153E4B8-0A30-4B84-AEF9-483822CBB37D}"/>
              </a:ext>
            </a:extLst>
          </p:cNvPr>
          <p:cNvSpPr txBox="1"/>
          <p:nvPr/>
        </p:nvSpPr>
        <p:spPr>
          <a:xfrm>
            <a:off x="964406" y="1207295"/>
            <a:ext cx="6271269" cy="3539430"/>
          </a:xfrm>
          <a:prstGeom prst="rect">
            <a:avLst/>
          </a:prstGeom>
          <a:noFill/>
        </p:spPr>
        <p:txBody>
          <a:bodyPr wrap="none" rtlCol="0">
            <a:spAutoFit/>
          </a:bodyPr>
          <a:lstStyle/>
          <a:p>
            <a:r>
              <a:rPr lang="lt-LT" b="1" dirty="0">
                <a:effectLst/>
                <a:latin typeface="Arial" panose="020B0604020202020204" pitchFamily="34" charset="0"/>
              </a:rPr>
              <a:t>Nr. 1 Kiek vandens reikia pilti į virdulį, jeigu nori 1 puodelio arbatos?</a:t>
            </a:r>
          </a:p>
          <a:p>
            <a:br>
              <a:rPr lang="lt-LT" dirty="0"/>
            </a:br>
            <a:r>
              <a:rPr lang="lt-LT" dirty="0">
                <a:effectLst/>
                <a:latin typeface="Arial" panose="020B0604020202020204" pitchFamily="34" charset="0"/>
              </a:rPr>
              <a:t>a) Pilną virdulį;</a:t>
            </a:r>
            <a:br>
              <a:rPr lang="lt-LT" dirty="0"/>
            </a:br>
            <a:r>
              <a:rPr lang="lt-LT" dirty="0">
                <a:effectLst/>
                <a:latin typeface="Arial" panose="020B0604020202020204" pitchFamily="34" charset="0"/>
              </a:rPr>
              <a:t>b) 1 puodelį;</a:t>
            </a:r>
            <a:br>
              <a:rPr lang="lt-LT" dirty="0"/>
            </a:br>
            <a:r>
              <a:rPr lang="lt-LT" dirty="0">
                <a:effectLst/>
                <a:latin typeface="Arial" panose="020B0604020202020204" pitchFamily="34" charset="0"/>
              </a:rPr>
              <a:t>c) Mažiausiai 5 puodelius.</a:t>
            </a:r>
          </a:p>
          <a:p>
            <a:endParaRPr lang="lt-LT" dirty="0">
              <a:latin typeface="Arial" panose="020B0604020202020204" pitchFamily="34" charset="0"/>
            </a:endParaRPr>
          </a:p>
          <a:p>
            <a:r>
              <a:rPr lang="lt-LT" b="1" dirty="0">
                <a:effectLst/>
                <a:latin typeface="Arial" panose="020B0604020202020204" pitchFamily="34" charset="0"/>
              </a:rPr>
              <a:t>Nr. 2 Kaip naudotis kompiuteriais?</a:t>
            </a:r>
          </a:p>
          <a:p>
            <a:br>
              <a:rPr lang="lt-LT" dirty="0"/>
            </a:br>
            <a:r>
              <a:rPr lang="lt-LT" dirty="0">
                <a:effectLst/>
                <a:latin typeface="Arial" panose="020B0604020202020204" pitchFamily="34" charset="0"/>
              </a:rPr>
              <a:t>a) </a:t>
            </a:r>
            <a:r>
              <a:rPr lang="lt-LT" dirty="0">
                <a:latin typeface="Arial" panose="020B0604020202020204" pitchFamily="34" charset="0"/>
              </a:rPr>
              <a:t>K</a:t>
            </a:r>
            <a:r>
              <a:rPr lang="lt-LT" dirty="0">
                <a:effectLst/>
                <a:latin typeface="Arial" panose="020B0604020202020204" pitchFamily="34" charset="0"/>
              </a:rPr>
              <a:t>ompiuterį visą laiką laikyti įjungtą;</a:t>
            </a:r>
            <a:br>
              <a:rPr lang="lt-LT" dirty="0"/>
            </a:br>
            <a:r>
              <a:rPr lang="lt-LT" dirty="0">
                <a:effectLst/>
                <a:latin typeface="Arial" panose="020B0604020202020204" pitchFamily="34" charset="0"/>
              </a:rPr>
              <a:t>b) Įjungti kompiuterio energijos taupymo režimą;</a:t>
            </a:r>
            <a:br>
              <a:rPr lang="lt-LT" dirty="0"/>
            </a:br>
            <a:r>
              <a:rPr lang="lt-LT" dirty="0">
                <a:effectLst/>
                <a:latin typeface="Arial" panose="020B0604020202020204" pitchFamily="34" charset="0"/>
              </a:rPr>
              <a:t>c) Kompiuterį išjungti tik nakčiai, nors ir dieną juo nesinaudoji.</a:t>
            </a:r>
            <a:br>
              <a:rPr lang="lt-LT" dirty="0"/>
            </a:br>
            <a:r>
              <a:rPr lang="lt-LT" dirty="0"/>
              <a:t> </a:t>
            </a:r>
          </a:p>
          <a:p>
            <a:r>
              <a:rPr lang="lt-LT" b="1" dirty="0">
                <a:effectLst/>
                <a:latin typeface="Arial" panose="020B0604020202020204" pitchFamily="34" charset="0"/>
              </a:rPr>
              <a:t>Nr. 3 Ar įjungtas į lizdą ir pamirštas kroviklis naudoja elektros energiją?</a:t>
            </a:r>
          </a:p>
          <a:p>
            <a:endParaRPr lang="lt-LT" b="1" dirty="0">
              <a:effectLst/>
              <a:latin typeface="Arial" panose="020B0604020202020204" pitchFamily="34" charset="0"/>
            </a:endParaRPr>
          </a:p>
          <a:p>
            <a:pPr marL="342900" indent="-342900">
              <a:buAutoNum type="alphaLcParenR"/>
            </a:pPr>
            <a:r>
              <a:rPr lang="lt-LT" dirty="0">
                <a:latin typeface="Arial" panose="020B0604020202020204" pitchFamily="34" charset="0"/>
              </a:rPr>
              <a:t>Taip;</a:t>
            </a:r>
          </a:p>
          <a:p>
            <a:pPr marL="342900" indent="-342900">
              <a:buAutoNum type="alphaLcParenR"/>
            </a:pPr>
            <a:r>
              <a:rPr lang="lt-LT" dirty="0">
                <a:latin typeface="Arial" panose="020B0604020202020204" pitchFamily="34" charset="0"/>
              </a:rPr>
              <a:t>Ne.</a:t>
            </a:r>
            <a:endParaRPr lang="lt-LT" dirty="0"/>
          </a:p>
        </p:txBody>
      </p:sp>
    </p:spTree>
    <p:extLst>
      <p:ext uri="{BB962C8B-B14F-4D97-AF65-F5344CB8AC3E}">
        <p14:creationId xmlns:p14="http://schemas.microsoft.com/office/powerpoint/2010/main" val="857688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423863" y="415592"/>
            <a:ext cx="7505700" cy="954600"/>
          </a:xfrm>
        </p:spPr>
        <p:txBody>
          <a:bodyPr>
            <a:normAutofit/>
          </a:bodyPr>
          <a:lstStyle/>
          <a:p>
            <a:r>
              <a:rPr lang="lt-LT" dirty="0">
                <a:effectLst/>
                <a:latin typeface="Arial" panose="020B0604020202020204" pitchFamily="34" charset="0"/>
              </a:rPr>
              <a:t>Spręsk testą ir sužinok:</a:t>
            </a:r>
            <a:endParaRPr lang="lt-LT" b="1" dirty="0"/>
          </a:p>
        </p:txBody>
      </p:sp>
      <p:sp>
        <p:nvSpPr>
          <p:cNvPr id="4" name="TextBox 3">
            <a:extLst>
              <a:ext uri="{FF2B5EF4-FFF2-40B4-BE49-F238E27FC236}">
                <a16:creationId xmlns:a16="http://schemas.microsoft.com/office/drawing/2014/main" id="{3153E4B8-0A30-4B84-AEF9-483822CBB37D}"/>
              </a:ext>
            </a:extLst>
          </p:cNvPr>
          <p:cNvSpPr txBox="1"/>
          <p:nvPr/>
        </p:nvSpPr>
        <p:spPr>
          <a:xfrm>
            <a:off x="433464" y="1045063"/>
            <a:ext cx="7906749" cy="3323987"/>
          </a:xfrm>
          <a:prstGeom prst="rect">
            <a:avLst/>
          </a:prstGeom>
          <a:noFill/>
        </p:spPr>
        <p:txBody>
          <a:bodyPr wrap="square" rtlCol="0">
            <a:spAutoFit/>
          </a:bodyPr>
          <a:lstStyle/>
          <a:p>
            <a:r>
              <a:rPr lang="lt-LT" b="1" dirty="0">
                <a:effectLst/>
                <a:latin typeface="Arial" panose="020B0604020202020204" pitchFamily="34" charset="0"/>
              </a:rPr>
              <a:t>Nr. 4  </a:t>
            </a:r>
            <a:r>
              <a:rPr lang="lt-LT" b="1" dirty="0"/>
              <a:t>Susiruošėte gaminti valgį ir puode pradedate virinti vandenį. Kuris iš šių patarimų padės sutaupyti elektros energijos ar dujų?</a:t>
            </a:r>
          </a:p>
          <a:p>
            <a:br>
              <a:rPr lang="lt-LT" dirty="0"/>
            </a:br>
            <a:r>
              <a:rPr lang="lt-LT" dirty="0"/>
              <a:t>a) Nuolat maišyti vandenį;</a:t>
            </a:r>
          </a:p>
          <a:p>
            <a:r>
              <a:rPr lang="lt-LT" dirty="0"/>
              <a:t>b) Iškart įberti druskos;</a:t>
            </a:r>
          </a:p>
          <a:p>
            <a:r>
              <a:rPr lang="lt-LT" dirty="0"/>
              <a:t>c) Naudoti kuo mažesnį puodą;</a:t>
            </a:r>
          </a:p>
          <a:p>
            <a:r>
              <a:rPr lang="lt-LT" dirty="0"/>
              <a:t>d) Uždengti puodą dangčiu.</a:t>
            </a:r>
          </a:p>
          <a:p>
            <a:endParaRPr lang="lt-LT" dirty="0">
              <a:latin typeface="Arial" panose="020B0604020202020204" pitchFamily="34" charset="0"/>
            </a:endParaRPr>
          </a:p>
          <a:p>
            <a:r>
              <a:rPr lang="lt-LT" b="1" dirty="0"/>
              <a:t>Nr. 5 Kurį iš šių veiksmų verta atlikti prieš skalbiant, jei norite sutaupyti elektros energijos?</a:t>
            </a:r>
          </a:p>
          <a:p>
            <a:endParaRPr lang="lt-LT" dirty="0"/>
          </a:p>
          <a:p>
            <a:r>
              <a:rPr lang="lt-LT" dirty="0"/>
              <a:t>a) Prikrauti pilną skalbimo mašiną;</a:t>
            </a:r>
          </a:p>
          <a:p>
            <a:r>
              <a:rPr lang="lt-LT" dirty="0"/>
              <a:t>b) Prikrauti skalbimo mašiną tik iki pusės;</a:t>
            </a:r>
          </a:p>
          <a:p>
            <a:r>
              <a:rPr lang="lt-LT" dirty="0"/>
              <a:t>c) Pripilti kuo daugiau skalbimo miltelių;</a:t>
            </a:r>
          </a:p>
          <a:p>
            <a:r>
              <a:rPr lang="lt-LT" dirty="0"/>
              <a:t>d) Nuimti visus daiktus nuo skalbimo mašinos.</a:t>
            </a:r>
          </a:p>
          <a:p>
            <a:endParaRPr lang="lt-LT" dirty="0"/>
          </a:p>
        </p:txBody>
      </p:sp>
    </p:spTree>
    <p:extLst>
      <p:ext uri="{BB962C8B-B14F-4D97-AF65-F5344CB8AC3E}">
        <p14:creationId xmlns:p14="http://schemas.microsoft.com/office/powerpoint/2010/main" val="304845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423863" y="415592"/>
            <a:ext cx="7505700" cy="954600"/>
          </a:xfrm>
        </p:spPr>
        <p:txBody>
          <a:bodyPr>
            <a:normAutofit/>
          </a:bodyPr>
          <a:lstStyle/>
          <a:p>
            <a:r>
              <a:rPr lang="lt-LT" dirty="0">
                <a:effectLst/>
                <a:latin typeface="Arial" panose="020B0604020202020204" pitchFamily="34" charset="0"/>
              </a:rPr>
              <a:t>Spręsk testą ir sužinok:</a:t>
            </a:r>
            <a:endParaRPr lang="lt-LT" b="1" dirty="0"/>
          </a:p>
        </p:txBody>
      </p:sp>
      <p:sp>
        <p:nvSpPr>
          <p:cNvPr id="4" name="TextBox 3">
            <a:extLst>
              <a:ext uri="{FF2B5EF4-FFF2-40B4-BE49-F238E27FC236}">
                <a16:creationId xmlns:a16="http://schemas.microsoft.com/office/drawing/2014/main" id="{3153E4B8-0A30-4B84-AEF9-483822CBB37D}"/>
              </a:ext>
            </a:extLst>
          </p:cNvPr>
          <p:cNvSpPr txBox="1"/>
          <p:nvPr/>
        </p:nvSpPr>
        <p:spPr>
          <a:xfrm>
            <a:off x="433464" y="1045063"/>
            <a:ext cx="7906749" cy="3539430"/>
          </a:xfrm>
          <a:prstGeom prst="rect">
            <a:avLst/>
          </a:prstGeom>
          <a:noFill/>
        </p:spPr>
        <p:txBody>
          <a:bodyPr wrap="square" rtlCol="0">
            <a:spAutoFit/>
          </a:bodyPr>
          <a:lstStyle/>
          <a:p>
            <a:r>
              <a:rPr lang="lt-LT" b="1" dirty="0">
                <a:effectLst/>
                <a:latin typeface="Arial" panose="020B0604020202020204" pitchFamily="34" charset="0"/>
              </a:rPr>
              <a:t>Nr. 6 </a:t>
            </a:r>
            <a:r>
              <a:rPr lang="lt-LT" b="1" dirty="0"/>
              <a:t>Kur nederėtų statyti baldų, jei norite, kad kambariuose būtų šilčiau?</a:t>
            </a:r>
          </a:p>
          <a:p>
            <a:endParaRPr lang="lt-LT" dirty="0"/>
          </a:p>
          <a:p>
            <a:r>
              <a:rPr lang="lt-LT" dirty="0"/>
              <a:t>a) Šalia durų;</a:t>
            </a:r>
          </a:p>
          <a:p>
            <a:r>
              <a:rPr lang="lt-LT" dirty="0"/>
              <a:t>b) Kambario viduryje;</a:t>
            </a:r>
          </a:p>
          <a:p>
            <a:r>
              <a:rPr lang="lt-LT" dirty="0"/>
              <a:t>c) Prie radiatoriaus;</a:t>
            </a:r>
          </a:p>
          <a:p>
            <a:r>
              <a:rPr lang="lt-LT" dirty="0"/>
              <a:t>d) Prie sienų.</a:t>
            </a:r>
          </a:p>
          <a:p>
            <a:endParaRPr lang="lt-LT" dirty="0"/>
          </a:p>
          <a:p>
            <a:endParaRPr lang="lt-LT" dirty="0">
              <a:latin typeface="Arial" panose="020B0604020202020204" pitchFamily="34" charset="0"/>
            </a:endParaRPr>
          </a:p>
          <a:p>
            <a:r>
              <a:rPr lang="lt-LT" b="1" dirty="0"/>
              <a:t>Nr. 7 Kokios galios saulės jėgainę kiekvienas norintis gali pasistatyti be jokių papildomų sąlygų ir formalumų?</a:t>
            </a:r>
          </a:p>
          <a:p>
            <a:br>
              <a:rPr lang="lt-LT" dirty="0"/>
            </a:br>
            <a:r>
              <a:rPr lang="lt-LT" dirty="0"/>
              <a:t>a) Iki 1 kW;</a:t>
            </a:r>
          </a:p>
          <a:p>
            <a:r>
              <a:rPr lang="lt-LT" dirty="0"/>
              <a:t>b) Iki 5 kW;</a:t>
            </a:r>
          </a:p>
          <a:p>
            <a:r>
              <a:rPr lang="lt-LT" dirty="0"/>
              <a:t>c) Iki 15 kW;</a:t>
            </a:r>
          </a:p>
          <a:p>
            <a:r>
              <a:rPr lang="lt-LT" dirty="0"/>
              <a:t>d) Iki 10 kW.</a:t>
            </a:r>
          </a:p>
          <a:p>
            <a:endParaRPr lang="lt-LT" dirty="0"/>
          </a:p>
        </p:txBody>
      </p:sp>
    </p:spTree>
    <p:extLst>
      <p:ext uri="{BB962C8B-B14F-4D97-AF65-F5344CB8AC3E}">
        <p14:creationId xmlns:p14="http://schemas.microsoft.com/office/powerpoint/2010/main" val="2829499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423863" y="415592"/>
            <a:ext cx="7505700" cy="954600"/>
          </a:xfrm>
        </p:spPr>
        <p:txBody>
          <a:bodyPr>
            <a:normAutofit/>
          </a:bodyPr>
          <a:lstStyle/>
          <a:p>
            <a:r>
              <a:rPr lang="lt-LT" dirty="0">
                <a:effectLst/>
                <a:latin typeface="Arial" panose="020B0604020202020204" pitchFamily="34" charset="0"/>
              </a:rPr>
              <a:t>Spręsk testą ir sužinok:</a:t>
            </a:r>
            <a:endParaRPr lang="lt-LT" b="1" dirty="0"/>
          </a:p>
        </p:txBody>
      </p:sp>
      <p:sp>
        <p:nvSpPr>
          <p:cNvPr id="4" name="TextBox 3">
            <a:extLst>
              <a:ext uri="{FF2B5EF4-FFF2-40B4-BE49-F238E27FC236}">
                <a16:creationId xmlns:a16="http://schemas.microsoft.com/office/drawing/2014/main" id="{3153E4B8-0A30-4B84-AEF9-483822CBB37D}"/>
              </a:ext>
            </a:extLst>
          </p:cNvPr>
          <p:cNvSpPr txBox="1"/>
          <p:nvPr/>
        </p:nvSpPr>
        <p:spPr>
          <a:xfrm>
            <a:off x="433464" y="1045063"/>
            <a:ext cx="7906749" cy="3539430"/>
          </a:xfrm>
          <a:prstGeom prst="rect">
            <a:avLst/>
          </a:prstGeom>
          <a:noFill/>
        </p:spPr>
        <p:txBody>
          <a:bodyPr wrap="square" rtlCol="0">
            <a:spAutoFit/>
          </a:bodyPr>
          <a:lstStyle/>
          <a:p>
            <a:r>
              <a:rPr lang="lt-LT" b="1" dirty="0">
                <a:effectLst/>
                <a:latin typeface="Arial" panose="020B0604020202020204" pitchFamily="34" charset="0"/>
              </a:rPr>
              <a:t>Nr. 6 </a:t>
            </a:r>
            <a:r>
              <a:rPr lang="lt-LT" b="1" dirty="0"/>
              <a:t>Kur nederėtų statyti baldų, jei norite, kad kambariuose būtų šilčiau?</a:t>
            </a:r>
          </a:p>
          <a:p>
            <a:endParaRPr lang="lt-LT" dirty="0"/>
          </a:p>
          <a:p>
            <a:r>
              <a:rPr lang="lt-LT" dirty="0"/>
              <a:t>a) Šalia durų;</a:t>
            </a:r>
          </a:p>
          <a:p>
            <a:r>
              <a:rPr lang="lt-LT" dirty="0"/>
              <a:t>b) Kambario viduryje;</a:t>
            </a:r>
          </a:p>
          <a:p>
            <a:r>
              <a:rPr lang="lt-LT" dirty="0"/>
              <a:t>c) Prie radiatoriaus;</a:t>
            </a:r>
          </a:p>
          <a:p>
            <a:r>
              <a:rPr lang="lt-LT" dirty="0"/>
              <a:t>d) Prie sienų.</a:t>
            </a:r>
          </a:p>
          <a:p>
            <a:endParaRPr lang="lt-LT" dirty="0"/>
          </a:p>
          <a:p>
            <a:endParaRPr lang="lt-LT" dirty="0">
              <a:latin typeface="Arial" panose="020B0604020202020204" pitchFamily="34" charset="0"/>
            </a:endParaRPr>
          </a:p>
          <a:p>
            <a:r>
              <a:rPr lang="lt-LT" b="1" dirty="0"/>
              <a:t>Nr. 7 Kokios galios saulės jėgainę kiekvienas norintis gali pasistatyti be jokių papildomų sąlygų ir formalumų?</a:t>
            </a:r>
          </a:p>
          <a:p>
            <a:br>
              <a:rPr lang="lt-LT" dirty="0"/>
            </a:br>
            <a:r>
              <a:rPr lang="lt-LT" dirty="0"/>
              <a:t>a) Iki 1 kW;</a:t>
            </a:r>
          </a:p>
          <a:p>
            <a:r>
              <a:rPr lang="lt-LT" dirty="0"/>
              <a:t>b) Iki 5 kW;</a:t>
            </a:r>
          </a:p>
          <a:p>
            <a:r>
              <a:rPr lang="lt-LT" dirty="0"/>
              <a:t>c) Iki 15 kW;</a:t>
            </a:r>
          </a:p>
          <a:p>
            <a:r>
              <a:rPr lang="lt-LT" dirty="0"/>
              <a:t>d) Iki 10 kW.</a:t>
            </a:r>
          </a:p>
          <a:p>
            <a:endParaRPr lang="lt-LT" dirty="0"/>
          </a:p>
        </p:txBody>
      </p:sp>
    </p:spTree>
    <p:extLst>
      <p:ext uri="{BB962C8B-B14F-4D97-AF65-F5344CB8AC3E}">
        <p14:creationId xmlns:p14="http://schemas.microsoft.com/office/powerpoint/2010/main" val="3023019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Pavadinimas 2">
            <a:extLst>
              <a:ext uri="{FF2B5EF4-FFF2-40B4-BE49-F238E27FC236}">
                <a16:creationId xmlns:a16="http://schemas.microsoft.com/office/drawing/2014/main" id="{AEAA8AD4-F56D-4AAE-AD8C-59AB1EDD0B24}"/>
              </a:ext>
            </a:extLst>
          </p:cNvPr>
          <p:cNvSpPr>
            <a:spLocks noGrp="1"/>
          </p:cNvSpPr>
          <p:nvPr>
            <p:ph type="title"/>
          </p:nvPr>
        </p:nvSpPr>
        <p:spPr>
          <a:xfrm>
            <a:off x="3088482" y="472742"/>
            <a:ext cx="3090862" cy="954600"/>
          </a:xfrm>
        </p:spPr>
        <p:txBody>
          <a:bodyPr>
            <a:normAutofit/>
          </a:bodyPr>
          <a:lstStyle/>
          <a:p>
            <a:r>
              <a:rPr lang="lt-LT" dirty="0">
                <a:effectLst/>
                <a:latin typeface="Arial" panose="020B0604020202020204" pitchFamily="34" charset="0"/>
              </a:rPr>
              <a:t>Testo atsakymai</a:t>
            </a:r>
            <a:endParaRPr lang="lt-LT" b="1" dirty="0"/>
          </a:p>
        </p:txBody>
      </p:sp>
      <p:sp>
        <p:nvSpPr>
          <p:cNvPr id="4" name="TextBox 3">
            <a:extLst>
              <a:ext uri="{FF2B5EF4-FFF2-40B4-BE49-F238E27FC236}">
                <a16:creationId xmlns:a16="http://schemas.microsoft.com/office/drawing/2014/main" id="{3153E4B8-0A30-4B84-AEF9-483822CBB37D}"/>
              </a:ext>
            </a:extLst>
          </p:cNvPr>
          <p:cNvSpPr txBox="1"/>
          <p:nvPr/>
        </p:nvSpPr>
        <p:spPr>
          <a:xfrm>
            <a:off x="3669582" y="1402250"/>
            <a:ext cx="1473917" cy="2462213"/>
          </a:xfrm>
          <a:prstGeom prst="rect">
            <a:avLst/>
          </a:prstGeom>
          <a:noFill/>
        </p:spPr>
        <p:txBody>
          <a:bodyPr wrap="square" rtlCol="0">
            <a:spAutoFit/>
          </a:bodyPr>
          <a:lstStyle/>
          <a:p>
            <a:pPr marL="203195" indent="0">
              <a:buNone/>
            </a:pPr>
            <a:r>
              <a:rPr lang="lt-LT" sz="2000" b="1" dirty="0">
                <a:solidFill>
                  <a:srgbClr val="000000"/>
                </a:solidFill>
                <a:effectLst/>
              </a:rPr>
              <a:t>Nr. 1 – B</a:t>
            </a:r>
          </a:p>
          <a:p>
            <a:pPr marL="203195" indent="0">
              <a:buNone/>
            </a:pPr>
            <a:r>
              <a:rPr lang="lt-LT" sz="2000" b="1" dirty="0">
                <a:solidFill>
                  <a:srgbClr val="000000"/>
                </a:solidFill>
                <a:effectLst/>
              </a:rPr>
              <a:t>Nr. 2 – B</a:t>
            </a:r>
          </a:p>
          <a:p>
            <a:pPr marL="203195" indent="0">
              <a:buNone/>
            </a:pPr>
            <a:r>
              <a:rPr lang="lt-LT" sz="2000" b="1" dirty="0">
                <a:solidFill>
                  <a:srgbClr val="000000"/>
                </a:solidFill>
                <a:effectLst/>
              </a:rPr>
              <a:t>Nr. 3 – A</a:t>
            </a:r>
          </a:p>
          <a:p>
            <a:pPr marL="203195" indent="0">
              <a:buNone/>
            </a:pPr>
            <a:r>
              <a:rPr lang="lt-LT" sz="2000" b="1" dirty="0">
                <a:solidFill>
                  <a:srgbClr val="000000"/>
                </a:solidFill>
                <a:effectLst/>
              </a:rPr>
              <a:t>Nr. 4 – D</a:t>
            </a:r>
          </a:p>
          <a:p>
            <a:pPr marL="203195" indent="0">
              <a:buNone/>
            </a:pPr>
            <a:r>
              <a:rPr lang="lt-LT" sz="2000" b="1" dirty="0">
                <a:solidFill>
                  <a:srgbClr val="000000"/>
                </a:solidFill>
                <a:effectLst/>
              </a:rPr>
              <a:t>Nr. 5 – A</a:t>
            </a:r>
          </a:p>
          <a:p>
            <a:pPr marL="203195" indent="0">
              <a:buNone/>
            </a:pPr>
            <a:r>
              <a:rPr lang="lt-LT" sz="2000" b="1" dirty="0">
                <a:solidFill>
                  <a:srgbClr val="000000"/>
                </a:solidFill>
                <a:effectLst/>
              </a:rPr>
              <a:t>Nr. 6 – C</a:t>
            </a:r>
          </a:p>
          <a:p>
            <a:pPr marL="203195" indent="0">
              <a:buNone/>
            </a:pPr>
            <a:r>
              <a:rPr lang="lt-LT" sz="2000" b="1" dirty="0">
                <a:solidFill>
                  <a:srgbClr val="000000"/>
                </a:solidFill>
                <a:effectLst/>
              </a:rPr>
              <a:t>Nr. 7 – D</a:t>
            </a:r>
          </a:p>
          <a:p>
            <a:endParaRPr lang="lt-LT" dirty="0"/>
          </a:p>
        </p:txBody>
      </p:sp>
    </p:spTree>
    <p:extLst>
      <p:ext uri="{BB962C8B-B14F-4D97-AF65-F5344CB8AC3E}">
        <p14:creationId xmlns:p14="http://schemas.microsoft.com/office/powerpoint/2010/main" val="2276643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2"/>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Ačiū už Jūsų dėmesį!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title"/>
          </p:nvPr>
        </p:nvSpPr>
        <p:spPr>
          <a:xfrm>
            <a:off x="897732" y="617000"/>
            <a:ext cx="7505700" cy="95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Šaltiniai:</a:t>
            </a:r>
            <a:endParaRPr dirty="0"/>
          </a:p>
        </p:txBody>
      </p:sp>
      <p:sp>
        <p:nvSpPr>
          <p:cNvPr id="247" name="Google Shape;247;p31"/>
          <p:cNvSpPr txBox="1">
            <a:spLocks noGrp="1"/>
          </p:cNvSpPr>
          <p:nvPr>
            <p:ph type="body" idx="1"/>
          </p:nvPr>
        </p:nvSpPr>
        <p:spPr>
          <a:xfrm>
            <a:off x="804862" y="1308550"/>
            <a:ext cx="7505700" cy="2795700"/>
          </a:xfrm>
          <a:prstGeom prst="rect">
            <a:avLst/>
          </a:prstGeom>
        </p:spPr>
        <p:txBody>
          <a:bodyPr spcFirstLastPara="1" wrap="square" lIns="91425" tIns="91425" rIns="91425" bIns="91425" anchor="t" anchorCtr="0">
            <a:normAutofit fontScale="85000" lnSpcReduction="10000"/>
          </a:bodyPr>
          <a:lstStyle/>
          <a:p>
            <a:r>
              <a:rPr lang="lt-LT" sz="1600" dirty="0">
                <a:hlinkClick r:id="rId3"/>
              </a:rPr>
              <a:t>Fizika 7. Vadovėlis - Arvydas Kanapickas, </a:t>
            </a:r>
            <a:r>
              <a:rPr lang="lt-LT" sz="1600" dirty="0" err="1">
                <a:hlinkClick r:id="rId3"/>
              </a:rPr>
              <a:t>Rigonda</a:t>
            </a:r>
            <a:r>
              <a:rPr lang="lt-LT" sz="1600" dirty="0">
                <a:hlinkClick r:id="rId3"/>
              </a:rPr>
              <a:t> </a:t>
            </a:r>
            <a:r>
              <a:rPr lang="lt-LT" sz="1600" dirty="0" err="1">
                <a:hlinkClick r:id="rId3"/>
              </a:rPr>
              <a:t>Skorulskienė</a:t>
            </a:r>
            <a:endParaRPr lang="lt-LT" sz="1600" dirty="0">
              <a:hlinkClick r:id="rId3"/>
            </a:endParaRPr>
          </a:p>
          <a:p>
            <a:r>
              <a:rPr lang="lt-LT" sz="1600" dirty="0"/>
              <a:t>FIZIKA. Uždavinynas VII klasei (ŠOK) - Larisa Gražienė, </a:t>
            </a:r>
            <a:r>
              <a:rPr lang="lt-LT" sz="1600" dirty="0" err="1"/>
              <a:t>Rigonda</a:t>
            </a:r>
            <a:r>
              <a:rPr lang="lt-LT" sz="1600" dirty="0"/>
              <a:t> </a:t>
            </a:r>
            <a:r>
              <a:rPr lang="lt-LT" sz="1600" dirty="0" err="1"/>
              <a:t>Skorulskienė</a:t>
            </a:r>
            <a:r>
              <a:rPr lang="lt-LT" sz="1600" dirty="0"/>
              <a:t> </a:t>
            </a:r>
          </a:p>
          <a:p>
            <a:pPr marL="457200" lvl="0" indent="-323850" algn="l" rtl="0">
              <a:spcBef>
                <a:spcPts val="0"/>
              </a:spcBef>
              <a:spcAft>
                <a:spcPts val="0"/>
              </a:spcAft>
              <a:buSzPts val="1500"/>
              <a:buChar char="●"/>
            </a:pPr>
            <a:r>
              <a:rPr lang="en" sz="1500" u="sng" dirty="0">
                <a:solidFill>
                  <a:schemeClr val="hlink"/>
                </a:solidFill>
                <a:hlinkClick r:id="rId4"/>
              </a:rPr>
              <a:t>https://smp2014ge.ugdome.lt/mo/9kl_visuomenine_geografija/GE_DE_20/teorine_medziaga_3.html</a:t>
            </a:r>
            <a:endParaRPr lang="lt-LT" sz="1500" u="sng" dirty="0">
              <a:solidFill>
                <a:schemeClr val="hlink"/>
              </a:solidFill>
            </a:endParaRPr>
          </a:p>
          <a:p>
            <a:pPr lvl="0" indent="-323850">
              <a:buSzPts val="1500"/>
            </a:pPr>
            <a:r>
              <a:rPr lang="lt-LT" sz="1500" dirty="0">
                <a:hlinkClick r:id="rId5"/>
              </a:rPr>
              <a:t>http://www.energetikosabc.lt/lt/elektra/ka-turetumete-zinoti-apie-elektros-tarifa/101</a:t>
            </a:r>
            <a:endParaRPr lang="lt-LT" sz="1500" dirty="0"/>
          </a:p>
          <a:p>
            <a:pPr lvl="0" indent="-323850">
              <a:buSzPts val="1500"/>
            </a:pPr>
            <a:r>
              <a:rPr lang="lt-LT" sz="1500" dirty="0">
                <a:hlinkClick r:id="rId6"/>
              </a:rPr>
              <a:t>https://mercurydecor.com/energijos-taupymas/</a:t>
            </a:r>
            <a:endParaRPr lang="lt-LT" sz="1500" dirty="0"/>
          </a:p>
          <a:p>
            <a:pPr lvl="0" indent="-323850">
              <a:buSzPts val="1500"/>
            </a:pPr>
            <a:r>
              <a:rPr lang="lt-LT" sz="1500" dirty="0">
                <a:hlinkClick r:id="rId7"/>
              </a:rPr>
              <a:t>https://www.tevu-darzelis.lt/kaip-protingai-taupyti-elektros-energija/</a:t>
            </a:r>
            <a:endParaRPr lang="lt-LT" sz="1500" dirty="0"/>
          </a:p>
          <a:p>
            <a:pPr lvl="0" indent="-323850">
              <a:buSzPts val="1500"/>
            </a:pPr>
            <a:r>
              <a:rPr lang="lt-LT" sz="1500" dirty="0">
                <a:hlinkClick r:id="rId8"/>
              </a:rPr>
              <a:t>https://ignitis.lt/detektyvai/images/Ignitis_internetui_high.pdf</a:t>
            </a:r>
            <a:endParaRPr lang="lt-LT" sz="1500" dirty="0"/>
          </a:p>
          <a:p>
            <a:pPr lvl="0" indent="-323850">
              <a:buSzPts val="1500"/>
            </a:pPr>
            <a:r>
              <a:rPr lang="lt-LT" sz="1500" dirty="0">
                <a:hlinkClick r:id="rId9"/>
              </a:rPr>
              <a:t>https://www.statybunaujienos.lt/naujiena/9-patarimai-kaip-taupyti-energija-daug-laiko-praleidziant-namuose/14661</a:t>
            </a:r>
            <a:endParaRPr lang="lt-LT" sz="1500" dirty="0"/>
          </a:p>
          <a:p>
            <a:pPr lvl="0" indent="-323850">
              <a:buSzPts val="1500"/>
            </a:pPr>
            <a:r>
              <a:rPr lang="lt-LT" sz="1500" dirty="0">
                <a:hlinkClick r:id="rId10"/>
              </a:rPr>
              <a:t>https://www.15min.lt/ar-zinai/naujiena/pasitikrink-zinias/testas-ar-zinote-siuos-kasdienybeje-naudingus-energijos-taupymo-triukus-1168-1214414</a:t>
            </a:r>
            <a:endParaRPr lang="lt-LT" sz="1500" dirty="0"/>
          </a:p>
          <a:p>
            <a:pPr lvl="0" indent="-323850">
              <a:buSzPts val="1500"/>
            </a:pPr>
            <a:r>
              <a:rPr lang="lt-LT" sz="1500" dirty="0"/>
              <a:t>https://www.google.com/</a:t>
            </a:r>
            <a:endParaRPr sz="1500" dirty="0"/>
          </a:p>
          <a:p>
            <a:pPr marL="457200" lvl="0" indent="0" algn="l" rtl="0">
              <a:spcBef>
                <a:spcPts val="1200"/>
              </a:spcBef>
              <a:spcAft>
                <a:spcPts val="0"/>
              </a:spcAft>
              <a:buNone/>
            </a:pPr>
            <a:endParaRPr sz="1500" dirty="0"/>
          </a:p>
          <a:p>
            <a:pPr marL="0" lvl="0" indent="0" algn="l" rtl="0">
              <a:spcBef>
                <a:spcPts val="1200"/>
              </a:spcBef>
              <a:spcAft>
                <a:spcPts val="1200"/>
              </a:spcAft>
              <a:buNone/>
            </a:pPr>
            <a:endParaRPr sz="1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Effect transition="in" filter="fade">
                                      <p:cBhvr>
                                        <p:cTn id="7" dur="1400"/>
                                        <p:tgtEl>
                                          <p:spTgt spid="246"/>
                                        </p:tgtEl>
                                      </p:cBhvr>
                                    </p:animEffect>
                                  </p:childTnLst>
                                </p:cTn>
                              </p:par>
                            </p:childTnLst>
                          </p:cTn>
                        </p:par>
                        <p:par>
                          <p:cTn id="8" fill="hold">
                            <p:stCondLst>
                              <p:cond delay="1400"/>
                            </p:stCondLst>
                            <p:childTnLst>
                              <p:par>
                                <p:cTn id="9" presetID="10" presetClass="entr" presetSubtype="0" fill="hold" nodeType="afterEffect">
                                  <p:stCondLst>
                                    <p:cond delay="0"/>
                                  </p:stCondLst>
                                  <p:childTnLst>
                                    <p:set>
                                      <p:cBhvr>
                                        <p:cTn id="10" dur="1" fill="hold">
                                          <p:stCondLst>
                                            <p:cond delay="0"/>
                                          </p:stCondLst>
                                        </p:cTn>
                                        <p:tgtEl>
                                          <p:spTgt spid="247"/>
                                        </p:tgtEl>
                                        <p:attrNameLst>
                                          <p:attrName>style.visibility</p:attrName>
                                        </p:attrNameLst>
                                      </p:cBhvr>
                                      <p:to>
                                        <p:strVal val="visible"/>
                                      </p:to>
                                    </p:set>
                                    <p:animEffect transition="in" filter="fade">
                                      <p:cBhvr>
                                        <p:cTn id="11" dur="14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1551</Words>
  <Application>Microsoft Office PowerPoint</Application>
  <PresentationFormat>Demonstracija ekrane (16:9)</PresentationFormat>
  <Paragraphs>215</Paragraphs>
  <Slides>31</Slides>
  <Notes>31</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31</vt:i4>
      </vt:variant>
    </vt:vector>
  </HeadingPairs>
  <TitlesOfParts>
    <vt:vector size="35" baseType="lpstr">
      <vt:lpstr>Nunito</vt:lpstr>
      <vt:lpstr>Calibri</vt:lpstr>
      <vt:lpstr>Arial</vt:lpstr>
      <vt:lpstr>Shift</vt:lpstr>
      <vt:lpstr>Taupykime elektros energiją</vt:lpstr>
      <vt:lpstr>Turinys </vt:lpstr>
      <vt:lpstr>Kas yra elektros energija?</vt:lpstr>
      <vt:lpstr>„PowerPoint“ pateiktis</vt:lpstr>
      <vt:lpstr>Iš kur ir kaip ji yra gaunama?</vt:lpstr>
      <vt:lpstr>„PowerPoint“ pateiktis</vt:lpstr>
      <vt:lpstr>Elektrą gamina:</vt:lpstr>
      <vt:lpstr>„PowerPoint“ pateiktis</vt:lpstr>
      <vt:lpstr>„PowerPoint“ pateiktis</vt:lpstr>
      <vt:lpstr>„PowerPoint“ pateiktis</vt:lpstr>
      <vt:lpstr>„PowerPoint“ pateiktis</vt:lpstr>
      <vt:lpstr>„PowerPoint“ pateiktis</vt:lpstr>
      <vt:lpstr>Atominės elektrinės - privalumai ir trūkumai</vt:lpstr>
      <vt:lpstr>„PowerPoint“ pateiktis</vt:lpstr>
      <vt:lpstr>Patarimai kaip tu gali sutaupyti elektros energiją dabar:</vt:lpstr>
      <vt:lpstr>Kodėl turėtume taupyti elektros energiją?</vt:lpstr>
      <vt:lpstr>„PowerPoint“ pateiktis</vt:lpstr>
      <vt:lpstr>Bandymas „Elektros energijos vartojimas mano namuose“</vt:lpstr>
      <vt:lpstr>Bandymas „Elektros energijos vartojimas mano namuose“</vt:lpstr>
      <vt:lpstr>Bandymas „Elektros energijos vartojimas mano namuose“</vt:lpstr>
      <vt:lpstr>Bandymo duomenys:</vt:lpstr>
      <vt:lpstr>Kaip apskaičiuoti, kiek reikia sumokėti už suvartotą energiją?</vt:lpstr>
      <vt:lpstr>Kaip apskaičiuoti, kiek reikia sumokėti už suvartotą energiją?</vt:lpstr>
      <vt:lpstr>„PowerPoint“ pateiktis</vt:lpstr>
      <vt:lpstr>Spręsk testą ir sužinok:</vt:lpstr>
      <vt:lpstr>Spręsk testą ir sužinok:</vt:lpstr>
      <vt:lpstr>Spręsk testą ir sužinok:</vt:lpstr>
      <vt:lpstr>Spręsk testą ir sužinok:</vt:lpstr>
      <vt:lpstr>Testo atsakymai</vt:lpstr>
      <vt:lpstr>Ačiū už Jūsų dėmesį! :)</vt:lpstr>
      <vt:lpstr>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Taupykime elektros energiją</dc:title>
  <dc:creator>CEN</dc:creator>
  <cp:lastModifiedBy>Marta Petrauskienė</cp:lastModifiedBy>
  <cp:revision>16</cp:revision>
  <dcterms:modified xsi:type="dcterms:W3CDTF">2022-04-30T04:33:22Z</dcterms:modified>
</cp:coreProperties>
</file>