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1" r:id="rId3"/>
    <p:sldId id="274" r:id="rId4"/>
    <p:sldId id="299" r:id="rId5"/>
    <p:sldId id="300" r:id="rId6"/>
    <p:sldId id="301" r:id="rId7"/>
    <p:sldId id="297" r:id="rId8"/>
    <p:sldId id="257" r:id="rId9"/>
    <p:sldId id="275" r:id="rId10"/>
    <p:sldId id="276" r:id="rId11"/>
    <p:sldId id="266" r:id="rId12"/>
    <p:sldId id="302" r:id="rId13"/>
    <p:sldId id="288" r:id="rId14"/>
    <p:sldId id="303" r:id="rId15"/>
    <p:sldId id="304" r:id="rId16"/>
    <p:sldId id="289" r:id="rId17"/>
    <p:sldId id="270" r:id="rId18"/>
    <p:sldId id="294" r:id="rId19"/>
    <p:sldId id="295" r:id="rId20"/>
    <p:sldId id="296" r:id="rId21"/>
    <p:sldId id="269" r:id="rId22"/>
    <p:sldId id="293" r:id="rId23"/>
    <p:sldId id="292" r:id="rId24"/>
    <p:sldId id="268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77" r:id="rId36"/>
    <p:sldId id="272" r:id="rId37"/>
    <p:sldId id="262" r:id="rId38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Vidutinis stilius 2 – paryškinima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67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03E18F6-72E4-4217-B67D-A4585721DE9B}" type="datetimeFigureOut">
              <a:rPr lang="lt-LT" smtClean="0"/>
              <a:t>2022-04-27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575D219-681B-43C7-81D5-762476BCFDB6}" type="slidenum">
              <a:rPr lang="lt-LT" smtClean="0"/>
              <a:t>‹#›</a:t>
            </a:fld>
            <a:endParaRPr lang="lt-LT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64065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18F6-72E4-4217-B67D-A4585721DE9B}" type="datetimeFigureOut">
              <a:rPr lang="lt-LT" smtClean="0"/>
              <a:t>2022-04-27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D219-681B-43C7-81D5-762476BCFDB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3651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3E18F6-72E4-4217-B67D-A4585721DE9B}" type="datetimeFigureOut">
              <a:rPr lang="lt-LT" smtClean="0"/>
              <a:t>2022-04-27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75D219-681B-43C7-81D5-762476BCFDB6}" type="slidenum">
              <a:rPr lang="lt-LT" smtClean="0"/>
              <a:t>‹#›</a:t>
            </a:fld>
            <a:endParaRPr lang="lt-LT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498141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18F6-72E4-4217-B67D-A4585721DE9B}" type="datetimeFigureOut">
              <a:rPr lang="lt-LT" smtClean="0"/>
              <a:t>2022-04-27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D219-681B-43C7-81D5-762476BCFDB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2074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18F6-72E4-4217-B67D-A4585721DE9B}" type="datetimeFigureOut">
              <a:rPr lang="lt-LT" smtClean="0"/>
              <a:t>2022-04-27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D219-681B-43C7-81D5-762476BCFDB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5494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18F6-72E4-4217-B67D-A4585721DE9B}" type="datetimeFigureOut">
              <a:rPr lang="lt-LT" smtClean="0"/>
              <a:t>2022-04-27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D219-681B-43C7-81D5-762476BCFDB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1994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18F6-72E4-4217-B67D-A4585721DE9B}" type="datetimeFigureOut">
              <a:rPr lang="lt-LT" smtClean="0"/>
              <a:t>2022-04-27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D219-681B-43C7-81D5-762476BCFDB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037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3E18F6-72E4-4217-B67D-A4585721DE9B}" type="datetimeFigureOut">
              <a:rPr lang="lt-LT" smtClean="0"/>
              <a:t>2022-04-27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75D219-681B-43C7-81D5-762476BCFDB6}" type="slidenum">
              <a:rPr lang="lt-LT" smtClean="0"/>
              <a:t>‹#›</a:t>
            </a:fld>
            <a:endParaRPr lang="lt-LT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8533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3E18F6-72E4-4217-B67D-A4585721DE9B}" type="datetimeFigureOut">
              <a:rPr lang="lt-LT" smtClean="0"/>
              <a:t>2022-04-27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75D219-681B-43C7-81D5-762476BCFDB6}" type="slidenum">
              <a:rPr lang="lt-LT" smtClean="0"/>
              <a:t>‹#›</a:t>
            </a:fld>
            <a:endParaRPr lang="lt-LT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761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18F6-72E4-4217-B67D-A4585721DE9B}" type="datetimeFigureOut">
              <a:rPr lang="lt-LT" smtClean="0"/>
              <a:t>2022-04-27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D219-681B-43C7-81D5-762476BCFDB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0458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E18F6-72E4-4217-B67D-A4585721DE9B}" type="datetimeFigureOut">
              <a:rPr lang="lt-LT" smtClean="0"/>
              <a:t>2022-04-27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5D219-681B-43C7-81D5-762476BCFDB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721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D03E18F6-72E4-4217-B67D-A4585721DE9B}" type="datetimeFigureOut">
              <a:rPr lang="lt-LT" smtClean="0"/>
              <a:t>2022-04-27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A575D219-681B-43C7-81D5-762476BCFDB6}" type="slidenum">
              <a:rPr lang="lt-LT" smtClean="0"/>
              <a:t>‹#›</a:t>
            </a:fld>
            <a:endParaRPr lang="lt-LT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1572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442114" y="2263876"/>
            <a:ext cx="9307773" cy="1691345"/>
          </a:xfrm>
        </p:spPr>
        <p:txBody>
          <a:bodyPr/>
          <a:lstStyle/>
          <a:p>
            <a:r>
              <a:rPr lang="lt-LT" sz="4800" dirty="0"/>
              <a:t>Skyriaus „Kūnų sąveikos dėsniai“ apibendrinimas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76578" y="4204904"/>
            <a:ext cx="68931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/>
              <a:t>Parengė: 8 klasės mokinė Sandra Juknaitė</a:t>
            </a:r>
          </a:p>
          <a:p>
            <a:r>
              <a:rPr lang="lt-LT" sz="2800" dirty="0"/>
              <a:t>Mokytoja: Asta Tautkienė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5320" y="1364776"/>
            <a:ext cx="8161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/>
              <a:t>Jurbarko rajono Šimkaičių Jono Žemaičio pagrindinė mokykla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24902" y="5841242"/>
            <a:ext cx="1542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800" dirty="0"/>
              <a:t>2022 m.</a:t>
            </a:r>
          </a:p>
        </p:txBody>
      </p:sp>
    </p:spTree>
    <p:extLst>
      <p:ext uri="{BB962C8B-B14F-4D97-AF65-F5344CB8AC3E}">
        <p14:creationId xmlns:p14="http://schemas.microsoft.com/office/powerpoint/2010/main" val="1962246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/>
              <a:t>Turinys: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801503"/>
            <a:ext cx="9601200" cy="4612943"/>
          </a:xfrm>
        </p:spPr>
        <p:txBody>
          <a:bodyPr>
            <a:normAutofit/>
          </a:bodyPr>
          <a:lstStyle/>
          <a:p>
            <a:r>
              <a:rPr lang="lt-LT" sz="2800" dirty="0"/>
              <a:t>Teorinė dalis</a:t>
            </a:r>
          </a:p>
          <a:p>
            <a:r>
              <a:rPr lang="lt-LT" sz="2800" dirty="0"/>
              <a:t>Bandymas</a:t>
            </a:r>
          </a:p>
          <a:p>
            <a:r>
              <a:rPr lang="lt-LT" sz="2800" dirty="0"/>
              <a:t>Uždavinių sprendimo pavyzdžiai</a:t>
            </a:r>
          </a:p>
          <a:p>
            <a:r>
              <a:rPr lang="lt-LT" sz="2800" dirty="0"/>
              <a:t>Tai įdomu</a:t>
            </a:r>
          </a:p>
          <a:p>
            <a:r>
              <a:rPr lang="lt-LT" sz="2800" dirty="0"/>
              <a:t>Testas</a:t>
            </a:r>
          </a:p>
          <a:p>
            <a:r>
              <a:rPr lang="lt-LT" sz="2800" dirty="0"/>
              <a:t>Atsakymai </a:t>
            </a:r>
          </a:p>
          <a:p>
            <a:r>
              <a:rPr lang="lt-LT" sz="2800" dirty="0"/>
              <a:t>Naudota literatūra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4160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238125"/>
            <a:ext cx="9601200" cy="690343"/>
          </a:xfrm>
        </p:spPr>
        <p:txBody>
          <a:bodyPr>
            <a:normAutofit fontScale="90000"/>
          </a:bodyPr>
          <a:lstStyle/>
          <a:p>
            <a:pPr algn="ctr"/>
            <a:r>
              <a:rPr lang="lt-LT" sz="5400" dirty="0"/>
              <a:t>Mokslininkai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24114" y="1132134"/>
            <a:ext cx="5071886" cy="155434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lt-LT" sz="2800" dirty="0"/>
              <a:t>Galileo Galilėjus pirmasis pradėjo </a:t>
            </a:r>
            <a:r>
              <a:rPr lang="lt-LT" sz="2800" dirty="0" smtClean="0"/>
              <a:t>eksperimentuoti </a:t>
            </a:r>
            <a:r>
              <a:rPr lang="lt-LT" sz="2800" dirty="0"/>
              <a:t>ir bandymais paaiškinti kodėl kūnai juda.</a:t>
            </a:r>
          </a:p>
        </p:txBody>
      </p:sp>
      <p:pic>
        <p:nvPicPr>
          <p:cNvPr id="8" name="Turinio vietos rezervavimo ženklas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00390" y="3305175"/>
            <a:ext cx="2665037" cy="3314700"/>
          </a:xfrm>
          <a:prstGeom prst="rect">
            <a:avLst/>
          </a:prstGeom>
        </p:spPr>
      </p:pic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096000" y="1874660"/>
            <a:ext cx="5040572" cy="155434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lt-LT" sz="2800" dirty="0">
                <a:latin typeface="+mj-lt"/>
              </a:rPr>
              <a:t>Izaokas Niutonas</a:t>
            </a:r>
            <a:r>
              <a:rPr lang="lt-LT" sz="2800" dirty="0">
                <a:latin typeface="+mj-lt"/>
                <a:cs typeface="Times New Roman" pitchFamily="18" charset="0"/>
              </a:rPr>
              <a:t> garsus anglų fizikas, matematikas, astronomas, alchemikas, filosofas.</a:t>
            </a:r>
            <a:r>
              <a:rPr lang="lt-LT" sz="2800" dirty="0">
                <a:latin typeface="+mj-lt"/>
              </a:rPr>
              <a:t> suformulavo tris pagrindinius mechanikos dėsnius.</a:t>
            </a:r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218333" y="3306366"/>
            <a:ext cx="2409824" cy="331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4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C5E48E6-6AEC-43B6-95D3-01E293A3D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MASĖ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962D1F9-806A-4F3F-9BBD-09D89C5CF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4921"/>
            <a:ext cx="96012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/>
              <a:t>Masė – kūno inertiškumo matas. Kuo masė didesnė, tuo kūnas inertiškesnis.</a:t>
            </a:r>
          </a:p>
          <a:p>
            <a:pPr marL="0" indent="0">
              <a:buNone/>
            </a:pPr>
            <a:r>
              <a:rPr lang="lt-LT" sz="3200" dirty="0"/>
              <a:t>Masės žymėjimas – m, matavimo vienetas – kg.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8C916DED-540E-4EA9-9190-8AECF37CB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1032" y="3621775"/>
            <a:ext cx="3290887" cy="288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89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FD939F4-2984-4DED-B1FC-2C253E9AA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PAGREITIS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6B7882F-AF6A-4D70-87C4-0F371ACB5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638300"/>
            <a:ext cx="9901451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>
                <a:latin typeface="Franklin Gothic Book" panose="020B0503020102020204" pitchFamily="34" charset="0"/>
                <a:cs typeface="Times New Roman" pitchFamily="18" charset="0"/>
              </a:rPr>
              <a:t>Pagreitis – greičio pokytis per vienetinį laiko tarpą apibūdinantis greičio kitimo spartą.</a:t>
            </a:r>
          </a:p>
          <a:p>
            <a:pPr marL="0" indent="0">
              <a:buNone/>
            </a:pPr>
            <a:r>
              <a:rPr lang="lt-LT" sz="3200" dirty="0">
                <a:latin typeface="Franklin Gothic Book" panose="020B0503020102020204" pitchFamily="34" charset="0"/>
              </a:rPr>
              <a:t>Pagreičio žymėjimas – a, matavimo vienetas – m/s</a:t>
            </a:r>
            <a:r>
              <a:rPr lang="lt-LT" sz="3200" baseline="30000" dirty="0">
                <a:latin typeface="Franklin Gothic Book" panose="020B0503020102020204" pitchFamily="34" charset="0"/>
              </a:rPr>
              <a:t>2</a:t>
            </a:r>
            <a:r>
              <a:rPr lang="lt-LT" sz="3200" dirty="0">
                <a:latin typeface="Franklin Gothic Book" panose="020B0503020102020204" pitchFamily="34" charset="0"/>
              </a:rPr>
              <a:t>.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BF727E5E-523A-423A-B72E-C9B82F8A9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938" y="3590924"/>
            <a:ext cx="4233862" cy="310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68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687E18E-D7DA-4105-BA95-582C970FC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JĖGA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5F1C8EE-62F3-4CAB-9800-845DA3CA3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638300"/>
            <a:ext cx="10509667" cy="3581400"/>
          </a:xfrm>
        </p:spPr>
        <p:txBody>
          <a:bodyPr/>
          <a:lstStyle/>
          <a:p>
            <a:pPr>
              <a:buNone/>
            </a:pPr>
            <a:r>
              <a:rPr lang="lt-LT" sz="3200" dirty="0" smtClean="0">
                <a:latin typeface="Franklin Gothic Book" panose="020B0503020102020204" pitchFamily="34" charset="0"/>
                <a:cs typeface="Times New Roman" pitchFamily="18" charset="0"/>
              </a:rPr>
              <a:t>Jėga </a:t>
            </a:r>
            <a:r>
              <a:rPr lang="lt-LT" sz="3200" dirty="0">
                <a:latin typeface="Franklin Gothic Book" panose="020B0503020102020204" pitchFamily="34" charset="0"/>
                <a:cs typeface="Times New Roman" pitchFamily="18" charset="0"/>
              </a:rPr>
              <a:t>– tai mechaninio poveikio arba kūnų sąveikos matas. </a:t>
            </a:r>
          </a:p>
          <a:p>
            <a:pPr>
              <a:buNone/>
            </a:pPr>
            <a:r>
              <a:rPr lang="lt-LT" sz="3200" dirty="0" smtClean="0">
                <a:latin typeface="Franklin Gothic Book" panose="020B0503020102020204" pitchFamily="34" charset="0"/>
                <a:cs typeface="Times New Roman" pitchFamily="18" charset="0"/>
              </a:rPr>
              <a:t>Jėgos </a:t>
            </a:r>
            <a:r>
              <a:rPr lang="lt-LT" sz="3200" dirty="0">
                <a:latin typeface="Franklin Gothic Book" panose="020B0503020102020204" pitchFamily="34" charset="0"/>
                <a:cs typeface="Times New Roman" pitchFamily="18" charset="0"/>
              </a:rPr>
              <a:t>žymėjimas – F, matavimo vienetas – </a:t>
            </a:r>
            <a:r>
              <a:rPr lang="lt-LT" sz="3200" dirty="0" smtClean="0">
                <a:latin typeface="Franklin Gothic Book" panose="020B0503020102020204" pitchFamily="34" charset="0"/>
                <a:cs typeface="Times New Roman" pitchFamily="18" charset="0"/>
              </a:rPr>
              <a:t>Niutonas</a:t>
            </a:r>
            <a:r>
              <a:rPr lang="en-GB" sz="3200" dirty="0" smtClean="0">
                <a:latin typeface="Franklin Gothic Book" panose="020B0503020102020204" pitchFamily="34" charset="0"/>
                <a:cs typeface="Times New Roman" pitchFamily="18" charset="0"/>
              </a:rPr>
              <a:t> </a:t>
            </a:r>
            <a:r>
              <a:rPr lang="lt-LT" sz="3200" dirty="0">
                <a:latin typeface="Franklin Gothic Book" panose="020B0503020102020204" pitchFamily="34" charset="0"/>
                <a:cs typeface="Times New Roman" pitchFamily="18" charset="0"/>
              </a:rPr>
              <a:t>(N); </a:t>
            </a:r>
          </a:p>
          <a:p>
            <a:pPr>
              <a:buNone/>
            </a:pPr>
            <a:r>
              <a:rPr lang="lt-LT" sz="3200" dirty="0">
                <a:latin typeface="Franklin Gothic Book" panose="020B0503020102020204" pitchFamily="34" charset="0"/>
                <a:cs typeface="Times New Roman" pitchFamily="18" charset="0"/>
              </a:rPr>
              <a:t>Jėga keičia: kūno formą, judėjimo greitį ar kryptį.</a:t>
            </a:r>
            <a:endParaRPr lang="lt-LT" sz="3200" dirty="0">
              <a:latin typeface="Franklin Gothic Book" panose="020B0503020102020204" pitchFamily="34" charset="0"/>
            </a:endParaRP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F0F16E8F-CE92-42FF-BE41-BC18027E5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479" y="3793617"/>
            <a:ext cx="3632833" cy="2530983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4856D339-8394-427A-928E-E203E6B3A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3652" y="4222932"/>
            <a:ext cx="2869148" cy="235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6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49BC34D-9C23-4D6D-8213-1F471AF85B3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FA0F5D6C-5025-4D7E-82DD-C2C6FDA1E75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2AF2C17-4AB4-4402-B84B-129EF95D16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6D71E24F-0331-46F8-8EA4-001AE3981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827" y="2153144"/>
            <a:ext cx="3355942" cy="25517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600" cap="all" dirty="0"/>
              <a:t>Kūnų sąveikos dėsniai</a:t>
            </a: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D1950C0E-4440-4259-A884-DA9DE0382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217" y="1340841"/>
            <a:ext cx="5562834" cy="437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27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514902"/>
            <a:ext cx="9448800" cy="28796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b="1" dirty="0"/>
              <a:t>Inercijos </a:t>
            </a:r>
            <a:r>
              <a:rPr lang="lt-LT" sz="3200" b="1" dirty="0" smtClean="0"/>
              <a:t>dėsnis. </a:t>
            </a:r>
            <a:r>
              <a:rPr lang="lt-LT" sz="3200" b="1" dirty="0"/>
              <a:t>Pirmasis </a:t>
            </a:r>
            <a:r>
              <a:rPr lang="lt-LT" sz="3200" b="1" dirty="0"/>
              <a:t>Niutono dėsnis. </a:t>
            </a:r>
          </a:p>
          <a:p>
            <a:pPr marL="0" indent="0">
              <a:buNone/>
            </a:pPr>
            <a:r>
              <a:rPr lang="lt-LT" sz="3200" dirty="0"/>
              <a:t>Jei kūnų nepaveikia kiti kūnai, jie išlaiko rimtį arba juda tiesiai ir tolygiai.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158D05B4-1CF9-4AD3-AB85-63F365FBF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5692" y="3144099"/>
            <a:ext cx="4518878" cy="338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9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1502746" y="969205"/>
                <a:ext cx="8269904" cy="4244453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lt-LT" sz="3200" b="1" dirty="0"/>
                  <a:t>Jėgos, masės ir pagreičio sąryšis                          Antrasis Niutono dėsnis</a:t>
                </a:r>
              </a:p>
              <a:p>
                <a:pPr marL="0" indent="0">
                  <a:buNone/>
                </a:pPr>
                <a:r>
                  <a:rPr lang="lt-LT" sz="3200" dirty="0"/>
                  <a:t>Kūno įgytas pagreitis yra tiesiogiai proporcingas veikiančiai jėgai ir atvirkščiai proporcingas kūno masei.  </a:t>
                </a:r>
                <a:r>
                  <a:rPr lang="lt-LT" sz="3200" b="1" dirty="0">
                    <a:solidFill>
                      <a:schemeClr val="tx1"/>
                    </a:solidFill>
                  </a:rPr>
                  <a:t>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𝑭</m:t>
                        </m:r>
                      </m:num>
                      <m:den>
                        <m:r>
                          <a:rPr lang="lt-LT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den>
                    </m:f>
                    <m:r>
                      <a:rPr lang="lt-LT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lt-LT" sz="3200" b="1" dirty="0"/>
              </a:p>
              <a:p>
                <a:pPr marL="0" indent="0">
                  <a:buNone/>
                </a:pPr>
                <a:endParaRPr lang="lt-LT" sz="3200" dirty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02746" y="969205"/>
                <a:ext cx="8269904" cy="4244453"/>
              </a:xfrm>
              <a:blipFill rotWithShape="0">
                <a:blip r:embed="rId2"/>
                <a:stretch>
                  <a:fillRect l="-1917" t="-2586" r="-1666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aveikslėlis 3">
            <a:extLst>
              <a:ext uri="{FF2B5EF4-FFF2-40B4-BE49-F238E27FC236}">
                <a16:creationId xmlns:a16="http://schemas.microsoft.com/office/drawing/2014/main" id="{820834B9-13E7-4697-B88E-34A9F8941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851" y="3970646"/>
            <a:ext cx="469582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57299" y="796476"/>
            <a:ext cx="9601201" cy="31014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b="1" dirty="0"/>
              <a:t>Veiksmo ir atoveikio dėsnis. Trečiasis Niutono dėsnis</a:t>
            </a:r>
            <a:endParaRPr lang="lt-LT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lt-LT" sz="3200" dirty="0">
                <a:solidFill>
                  <a:schemeClr val="tx1"/>
                </a:solidFill>
              </a:rPr>
              <a:t>Veiksmo ir atoveikio jėgos yra lygios tik priešingų krypčių. </a:t>
            </a:r>
            <a:r>
              <a:rPr lang="lt-LT" sz="3200" b="1" dirty="0">
                <a:solidFill>
                  <a:schemeClr val="tx1"/>
                </a:solidFill>
              </a:rPr>
              <a:t>F</a:t>
            </a:r>
            <a:r>
              <a:rPr lang="lt-LT" sz="3200" b="1" baseline="-25000" dirty="0">
                <a:solidFill>
                  <a:schemeClr val="tx1"/>
                </a:solidFill>
              </a:rPr>
              <a:t>1</a:t>
            </a:r>
            <a:r>
              <a:rPr lang="en-GB" sz="3200" b="1" dirty="0">
                <a:solidFill>
                  <a:schemeClr val="tx1"/>
                </a:solidFill>
              </a:rPr>
              <a:t> = F</a:t>
            </a:r>
            <a:r>
              <a:rPr lang="lt-LT" sz="3200" b="1" baseline="-25000" dirty="0">
                <a:solidFill>
                  <a:schemeClr val="tx1"/>
                </a:solidFill>
              </a:rPr>
              <a:t>2</a:t>
            </a:r>
            <a:endParaRPr lang="lt-LT" sz="3200" b="1" dirty="0">
              <a:solidFill>
                <a:schemeClr val="tx1"/>
              </a:solidFill>
            </a:endParaRPr>
          </a:p>
        </p:txBody>
      </p:sp>
      <p:pic>
        <p:nvPicPr>
          <p:cNvPr id="2" name="Paveikslėlis 1">
            <a:extLst>
              <a:ext uri="{FF2B5EF4-FFF2-40B4-BE49-F238E27FC236}">
                <a16:creationId xmlns:a16="http://schemas.microsoft.com/office/drawing/2014/main" id="{4B46991D-E19A-4B54-9368-F4512F0DE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026" y="3001073"/>
            <a:ext cx="4562474" cy="347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1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915386" y="2889090"/>
            <a:ext cx="8361229" cy="1079820"/>
          </a:xfrm>
        </p:spPr>
        <p:txBody>
          <a:bodyPr/>
          <a:lstStyle/>
          <a:p>
            <a:r>
              <a:rPr lang="lt-LT" dirty="0"/>
              <a:t>Bandymas</a:t>
            </a:r>
          </a:p>
        </p:txBody>
      </p:sp>
    </p:spTree>
    <p:extLst>
      <p:ext uri="{BB962C8B-B14F-4D97-AF65-F5344CB8AC3E}">
        <p14:creationId xmlns:p14="http://schemas.microsoft.com/office/powerpoint/2010/main" val="66573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694929B-301A-46F4-9546-D34C2E8B9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841043"/>
            <a:ext cx="9601200" cy="1485900"/>
          </a:xfrm>
        </p:spPr>
        <p:txBody>
          <a:bodyPr/>
          <a:lstStyle/>
          <a:p>
            <a:pPr algn="ctr"/>
            <a:r>
              <a:rPr lang="lt-LT" dirty="0"/>
              <a:t>PAVASARINIAI DARBAI SODE IR FIZIKA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0EFDFB0-FBF4-4D2C-8786-DB3D74C0D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49522"/>
            <a:ext cx="9601200" cy="3581400"/>
          </a:xfrm>
        </p:spPr>
        <p:txBody>
          <a:bodyPr/>
          <a:lstStyle/>
          <a:p>
            <a:pPr marL="0" indent="0">
              <a:buNone/>
            </a:pPr>
            <a:r>
              <a:rPr lang="lt-LT" sz="3200" dirty="0"/>
              <a:t>Jėgos priklausomybės nuo kūno masės </a:t>
            </a:r>
            <a:r>
              <a:rPr lang="lt-LT" sz="3200" dirty="0" smtClean="0"/>
              <a:t>tyrimas.</a:t>
            </a:r>
            <a:endParaRPr lang="lt-LT" sz="3200" dirty="0">
              <a:latin typeface="Franklin Gothic Book" panose="020B0503020102020204" pitchFamily="34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sz="3200" dirty="0">
                <a:latin typeface="Franklin Gothic Book" panose="020B0503020102020204" pitchFamily="34" charset="0"/>
                <a:cs typeface="Times New Roman" pitchFamily="18" charset="0"/>
              </a:rPr>
              <a:t>Bandymo metu išsiaiškinau, kaip kūną veikianti jėga priklauso nuo kūno masės.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2717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6469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lt-LT" sz="4800" cap="all" dirty="0"/>
              <a:t>Priemonės</a:t>
            </a:r>
            <a:endParaRPr lang="en-US" sz="4800" cap="all" dirty="0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9EDF9508-925B-44BC-BB08-5EFF57CE8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066" y="1350498"/>
            <a:ext cx="3603987" cy="2588457"/>
          </a:xfrm>
          <a:prstGeom prst="rect">
            <a:avLst/>
          </a:prstGeom>
        </p:spPr>
      </p:pic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0F996357-CDFC-4F69-8AB4-E4A189D21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548" y="1584705"/>
            <a:ext cx="3277894" cy="2354250"/>
          </a:xfrm>
          <a:prstGeom prst="rect">
            <a:avLst/>
          </a:prstGeom>
        </p:spPr>
      </p:pic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F50CC3CC-E784-4263-BCE1-94230BBBB62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l="9067" t="-103870" r="11690" b="21328"/>
          <a:stretch/>
        </p:blipFill>
        <p:spPr>
          <a:xfrm>
            <a:off x="7582487" y="470117"/>
            <a:ext cx="1333061" cy="19589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406ECF-863D-4FE7-BC69-60879B0DD5AE}"/>
              </a:ext>
            </a:extLst>
          </p:cNvPr>
          <p:cNvSpPr txBox="1"/>
          <p:nvPr/>
        </p:nvSpPr>
        <p:spPr>
          <a:xfrm>
            <a:off x="2391507" y="3938955"/>
            <a:ext cx="2108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/>
              <a:t>Tuščias karutis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D50600-43F8-4DCA-BCBE-33602B5FF49F}"/>
              </a:ext>
            </a:extLst>
          </p:cNvPr>
          <p:cNvSpPr txBox="1"/>
          <p:nvPr/>
        </p:nvSpPr>
        <p:spPr>
          <a:xfrm>
            <a:off x="6880548" y="3967242"/>
            <a:ext cx="3196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/>
              <a:t>Karutis su gėlių vazonu</a:t>
            </a:r>
          </a:p>
        </p:txBody>
      </p:sp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A56A6BEC-C7D4-425A-B34B-BCE427CC5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066" y="4352297"/>
            <a:ext cx="2356338" cy="14206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4DFF7BC-0C8C-43C9-A91C-917D3EFB5DA8}"/>
              </a:ext>
            </a:extLst>
          </p:cNvPr>
          <p:cNvSpPr txBox="1"/>
          <p:nvPr/>
        </p:nvSpPr>
        <p:spPr>
          <a:xfrm>
            <a:off x="1555066" y="5934374"/>
            <a:ext cx="97655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400" dirty="0"/>
              <a:t>Matavimo juosta                   Svarstyklės                                      Laikmatis</a:t>
            </a:r>
          </a:p>
        </p:txBody>
      </p:sp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67C86F9D-416F-4A83-9043-6AFE60E236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5307" y="4455359"/>
            <a:ext cx="2176155" cy="1452563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C9FDE556-465B-4FC2-82CC-05E2F10EA8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5067715" y="4455359"/>
            <a:ext cx="2056570" cy="1542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4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7D2865E7-3B94-4B7D-8E8C-D17CBA29F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lt-LT"/>
              <a:t>DARBO EIGA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8727BF5D-2951-40EE-ABC2-9FC688048D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65" r="26566" b="-1"/>
          <a:stretch/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0B18972-1A0D-4D05-9596-02FD4D43A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r>
              <a:rPr lang="lt-LT" dirty="0"/>
              <a:t>Svarstyklėmis nustatoma tuščio karučio ir pakrauto karučio masė;</a:t>
            </a:r>
          </a:p>
          <a:p>
            <a:r>
              <a:rPr lang="lt-LT" dirty="0"/>
              <a:t>Išmatuojamas atstumas, kurį reikia įveikti pervežant krovinį (gėlių vazoną);</a:t>
            </a:r>
          </a:p>
          <a:p>
            <a:r>
              <a:rPr lang="lt-LT" dirty="0"/>
              <a:t>Laikmačiu nustatomas sugaištas laikas (tuščias ir pakrautas karutis įveikia atstumą per vienodą laiką);</a:t>
            </a:r>
          </a:p>
          <a:p>
            <a:r>
              <a:rPr lang="lt-LT" dirty="0"/>
              <a:t>Apskaičiuojamas vežimo greitis, </a:t>
            </a:r>
            <a:r>
              <a:rPr lang="lt-LT" dirty="0" smtClean="0"/>
              <a:t>pagreitis </a:t>
            </a:r>
            <a:r>
              <a:rPr lang="lt-LT" dirty="0"/>
              <a:t>bei nustatoma jėga.</a:t>
            </a:r>
          </a:p>
        </p:txBody>
      </p:sp>
    </p:spTree>
    <p:extLst>
      <p:ext uri="{BB962C8B-B14F-4D97-AF65-F5344CB8AC3E}">
        <p14:creationId xmlns:p14="http://schemas.microsoft.com/office/powerpoint/2010/main" val="334403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A0BA3BD-CD1F-4683-A2A0-3776BDDA6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dirty="0" smtClean="0"/>
              <a:t>REZULTATAI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2350654" y="1866052"/>
            <a:ext cx="9601200" cy="3581400"/>
          </a:xfrm>
        </p:spPr>
        <p:txBody>
          <a:bodyPr/>
          <a:lstStyle/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graphicFrame>
        <p:nvGraphicFramePr>
          <p:cNvPr id="6" name="Lentelė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540689"/>
              </p:ext>
            </p:extLst>
          </p:nvPr>
        </p:nvGraphicFramePr>
        <p:xfrm>
          <a:off x="1856510" y="1615440"/>
          <a:ext cx="9005454" cy="1381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2654">
                  <a:extLst>
                    <a:ext uri="{9D8B030D-6E8A-4147-A177-3AD203B41FA5}">
                      <a16:colId xmlns:a16="http://schemas.microsoft.com/office/drawing/2014/main" val="3178681389"/>
                    </a:ext>
                  </a:extLst>
                </a:gridCol>
                <a:gridCol w="2521528">
                  <a:extLst>
                    <a:ext uri="{9D8B030D-6E8A-4147-A177-3AD203B41FA5}">
                      <a16:colId xmlns:a16="http://schemas.microsoft.com/office/drawing/2014/main" val="3699284519"/>
                    </a:ext>
                  </a:extLst>
                </a:gridCol>
                <a:gridCol w="1140971">
                  <a:extLst>
                    <a:ext uri="{9D8B030D-6E8A-4147-A177-3AD203B41FA5}">
                      <a16:colId xmlns:a16="http://schemas.microsoft.com/office/drawing/2014/main" val="1429807770"/>
                    </a:ext>
                  </a:extLst>
                </a:gridCol>
                <a:gridCol w="890580">
                  <a:extLst>
                    <a:ext uri="{9D8B030D-6E8A-4147-A177-3AD203B41FA5}">
                      <a16:colId xmlns:a16="http://schemas.microsoft.com/office/drawing/2014/main" val="3870006971"/>
                    </a:ext>
                  </a:extLst>
                </a:gridCol>
                <a:gridCol w="924832">
                  <a:extLst>
                    <a:ext uri="{9D8B030D-6E8A-4147-A177-3AD203B41FA5}">
                      <a16:colId xmlns:a16="http://schemas.microsoft.com/office/drawing/2014/main" val="3995098003"/>
                    </a:ext>
                  </a:extLst>
                </a:gridCol>
                <a:gridCol w="924832">
                  <a:extLst>
                    <a:ext uri="{9D8B030D-6E8A-4147-A177-3AD203B41FA5}">
                      <a16:colId xmlns:a16="http://schemas.microsoft.com/office/drawing/2014/main" val="291673365"/>
                    </a:ext>
                  </a:extLst>
                </a:gridCol>
                <a:gridCol w="1051003">
                  <a:extLst>
                    <a:ext uri="{9D8B030D-6E8A-4147-A177-3AD203B41FA5}">
                      <a16:colId xmlns:a16="http://schemas.microsoft.com/office/drawing/2014/main" val="4008021075"/>
                    </a:ext>
                  </a:extLst>
                </a:gridCol>
                <a:gridCol w="979054">
                  <a:extLst>
                    <a:ext uri="{9D8B030D-6E8A-4147-A177-3AD203B41FA5}">
                      <a16:colId xmlns:a16="http://schemas.microsoft.com/office/drawing/2014/main" val="408654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Eil.</a:t>
                      </a:r>
                      <a:r>
                        <a:rPr lang="lt-LT" baseline="0" dirty="0" smtClean="0"/>
                        <a:t> Nr.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Kūnai 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Masė </a:t>
                      </a:r>
                    </a:p>
                    <a:p>
                      <a:r>
                        <a:rPr lang="lt-LT" dirty="0" smtClean="0"/>
                        <a:t>m. kg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Kelias </a:t>
                      </a:r>
                    </a:p>
                    <a:p>
                      <a:r>
                        <a:rPr lang="lt-LT" dirty="0" smtClean="0"/>
                        <a:t>s. m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Laikas</a:t>
                      </a:r>
                    </a:p>
                    <a:p>
                      <a:r>
                        <a:rPr lang="lt-LT" dirty="0" smtClean="0"/>
                        <a:t>t.</a:t>
                      </a:r>
                      <a:r>
                        <a:rPr lang="lt-LT" baseline="0" dirty="0" smtClean="0"/>
                        <a:t> 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Greitis </a:t>
                      </a:r>
                    </a:p>
                    <a:p>
                      <a:r>
                        <a:rPr lang="lt-LT" dirty="0" smtClean="0"/>
                        <a:t>v, m/s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Pagreitis</a:t>
                      </a:r>
                    </a:p>
                    <a:p>
                      <a:r>
                        <a:rPr lang="lt-LT" dirty="0" smtClean="0"/>
                        <a:t>a,</a:t>
                      </a:r>
                      <a:r>
                        <a:rPr lang="lt-LT" baseline="0" dirty="0" smtClean="0"/>
                        <a:t> m/s</a:t>
                      </a:r>
                      <a:r>
                        <a:rPr lang="lt-LT" baseline="30000" dirty="0" smtClean="0"/>
                        <a:t>2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Jėga </a:t>
                      </a:r>
                    </a:p>
                    <a:p>
                      <a:r>
                        <a:rPr lang="lt-LT" dirty="0" smtClean="0"/>
                        <a:t>F, N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075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1.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Tuščias</a:t>
                      </a:r>
                      <a:r>
                        <a:rPr lang="lt-LT" baseline="0" dirty="0" smtClean="0"/>
                        <a:t> karutis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12,1</a:t>
                      </a:r>
                      <a:endParaRPr lang="lt-L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lt-LT" dirty="0" smtClean="0"/>
                        <a:t>24</a:t>
                      </a:r>
                      <a:endParaRPr lang="lt-L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lt-LT" dirty="0" smtClean="0"/>
                        <a:t>180</a:t>
                      </a:r>
                      <a:endParaRPr lang="lt-LT" dirty="0"/>
                    </a:p>
                    <a:p>
                      <a:endParaRPr lang="lt-L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lt-LT" dirty="0" smtClean="0"/>
                        <a:t>0,13</a:t>
                      </a:r>
                      <a:endParaRPr lang="lt-LT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lt-LT" dirty="0" smtClean="0"/>
                        <a:t>7,2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87,12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54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 smtClean="0"/>
                        <a:t>2.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Karutis</a:t>
                      </a:r>
                      <a:r>
                        <a:rPr lang="lt-LT" baseline="0" dirty="0" smtClean="0"/>
                        <a:t> su gėlių vazonu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51,1</a:t>
                      </a:r>
                      <a:endParaRPr lang="lt-L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dirty="0" smtClean="0"/>
                        <a:t>367,92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29578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15126" y="3629891"/>
            <a:ext cx="30164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Formulės    v = s/t</a:t>
            </a:r>
          </a:p>
          <a:p>
            <a:r>
              <a:rPr lang="lt-LT" sz="2400" dirty="0"/>
              <a:t> </a:t>
            </a:r>
            <a:r>
              <a:rPr lang="lt-LT" sz="2400" dirty="0" smtClean="0"/>
              <a:t>                   a = v/t</a:t>
            </a:r>
          </a:p>
          <a:p>
            <a:r>
              <a:rPr lang="lt-LT" sz="2400" dirty="0"/>
              <a:t> </a:t>
            </a:r>
            <a:r>
              <a:rPr lang="lt-LT" sz="2400" dirty="0" smtClean="0"/>
              <a:t>                   F = ma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9222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999698"/>
            <a:ext cx="9601200" cy="910989"/>
          </a:xfrm>
        </p:spPr>
        <p:txBody>
          <a:bodyPr>
            <a:normAutofit/>
          </a:bodyPr>
          <a:lstStyle/>
          <a:p>
            <a:pPr algn="ctr"/>
            <a:r>
              <a:rPr lang="lt-LT" sz="5400" dirty="0" smtClean="0"/>
              <a:t>IŠVADA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358140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lt-LT" sz="2800" dirty="0" smtClean="0">
                <a:latin typeface="Franklin Gothic Book" panose="020B0503020102020204" pitchFamily="34" charset="0"/>
                <a:cs typeface="Times New Roman" pitchFamily="18" charset="0"/>
              </a:rPr>
              <a:t>Remiantis </a:t>
            </a:r>
            <a:r>
              <a:rPr lang="lt-LT" sz="2800" dirty="0">
                <a:latin typeface="Franklin Gothic Book" panose="020B0503020102020204" pitchFamily="34" charset="0"/>
                <a:cs typeface="Times New Roman" pitchFamily="18" charset="0"/>
              </a:rPr>
              <a:t>kūną veikiančios jėgos, masės ir įgyto pagreičio sąryšiu galima teigti, kad </a:t>
            </a:r>
            <a:r>
              <a:rPr lang="lt-LT" sz="2800" dirty="0" smtClean="0">
                <a:latin typeface="Franklin Gothic Book" panose="020B0503020102020204" pitchFamily="34" charset="0"/>
                <a:cs typeface="Times New Roman" pitchFamily="18" charset="0"/>
              </a:rPr>
              <a:t>pervežti karutį su gėlių vazonu </a:t>
            </a:r>
            <a:r>
              <a:rPr lang="lt-LT" sz="2800" dirty="0">
                <a:latin typeface="Franklin Gothic Book" panose="020B0503020102020204" pitchFamily="34" charset="0"/>
                <a:cs typeface="Times New Roman" pitchFamily="18" charset="0"/>
              </a:rPr>
              <a:t>reikia didesnės </a:t>
            </a:r>
            <a:r>
              <a:rPr lang="lt-LT" sz="2800" dirty="0" smtClean="0">
                <a:latin typeface="Franklin Gothic Book" panose="020B0503020102020204" pitchFamily="34" charset="0"/>
                <a:cs typeface="Times New Roman" pitchFamily="18" charset="0"/>
              </a:rPr>
              <a:t>jėgos negu tuščią, </a:t>
            </a:r>
            <a:r>
              <a:rPr lang="lt-LT" sz="2800" dirty="0">
                <a:latin typeface="Franklin Gothic Book" panose="020B0503020102020204" pitchFamily="34" charset="0"/>
                <a:cs typeface="Times New Roman" pitchFamily="18" charset="0"/>
              </a:rPr>
              <a:t>kadangi </a:t>
            </a:r>
            <a:r>
              <a:rPr lang="lt-LT" sz="2800" dirty="0" smtClean="0">
                <a:latin typeface="Franklin Gothic Book" panose="020B0503020102020204" pitchFamily="34" charset="0"/>
                <a:cs typeface="Times New Roman" pitchFamily="18" charset="0"/>
              </a:rPr>
              <a:t>karučio </a:t>
            </a:r>
            <a:r>
              <a:rPr lang="lt-LT" sz="2800" dirty="0">
                <a:latin typeface="Franklin Gothic Book" panose="020B0503020102020204" pitchFamily="34" charset="0"/>
                <a:cs typeface="Times New Roman" pitchFamily="18" charset="0"/>
              </a:rPr>
              <a:t>su gėlių vazonu</a:t>
            </a:r>
            <a:r>
              <a:rPr lang="lt-LT" sz="2800" dirty="0" smtClean="0">
                <a:latin typeface="Franklin Gothic Book" panose="020B0503020102020204" pitchFamily="34" charset="0"/>
                <a:cs typeface="Times New Roman" pitchFamily="18" charset="0"/>
              </a:rPr>
              <a:t> </a:t>
            </a:r>
            <a:r>
              <a:rPr lang="lt-LT" sz="2800" dirty="0">
                <a:latin typeface="Franklin Gothic Book" panose="020B0503020102020204" pitchFamily="34" charset="0"/>
                <a:cs typeface="Times New Roman" pitchFamily="18" charset="0"/>
              </a:rPr>
              <a:t>masė daug didesnė negu tuščio. </a:t>
            </a:r>
          </a:p>
        </p:txBody>
      </p:sp>
    </p:spTree>
    <p:extLst>
      <p:ext uri="{BB962C8B-B14F-4D97-AF65-F5344CB8AC3E}">
        <p14:creationId xmlns:p14="http://schemas.microsoft.com/office/powerpoint/2010/main" val="68982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915386" y="1950806"/>
            <a:ext cx="8361229" cy="2956388"/>
          </a:xfrm>
        </p:spPr>
        <p:txBody>
          <a:bodyPr/>
          <a:lstStyle/>
          <a:p>
            <a:r>
              <a:rPr lang="lt-LT" dirty="0"/>
              <a:t>Uždavinių sprendimo pavyzdžiai</a:t>
            </a:r>
          </a:p>
        </p:txBody>
      </p:sp>
    </p:spTree>
    <p:extLst>
      <p:ext uri="{BB962C8B-B14F-4D97-AF65-F5344CB8AC3E}">
        <p14:creationId xmlns:p14="http://schemas.microsoft.com/office/powerpoint/2010/main" val="15013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7950" y="352716"/>
            <a:ext cx="9601200" cy="981786"/>
          </a:xfrm>
        </p:spPr>
        <p:txBody>
          <a:bodyPr>
            <a:normAutofit/>
          </a:bodyPr>
          <a:lstStyle/>
          <a:p>
            <a:pPr algn="ctr"/>
            <a:r>
              <a:rPr lang="lt-LT" sz="5400" dirty="0"/>
              <a:t>1 Pavyzdys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11346" y="1334502"/>
            <a:ext cx="10134407" cy="55234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200" dirty="0"/>
              <a:t>Kokiu pagreičiu juda </a:t>
            </a:r>
            <a:r>
              <a:rPr lang="en-GB" sz="2200" dirty="0"/>
              <a:t>50</a:t>
            </a:r>
            <a:r>
              <a:rPr lang="lt-LT" sz="2200" dirty="0"/>
              <a:t>0 g masės kūnas, veikiamas 10 N jėga? Trinties jėgos nepaisykite.</a:t>
            </a:r>
          </a:p>
          <a:p>
            <a:pPr marL="0" indent="0">
              <a:buNone/>
            </a:pPr>
            <a:r>
              <a:rPr lang="lt-LT" sz="2200" dirty="0"/>
              <a:t>   </a:t>
            </a:r>
          </a:p>
          <a:p>
            <a:pPr marL="0" indent="0">
              <a:buNone/>
            </a:pPr>
            <a:r>
              <a:rPr lang="lt-LT" sz="2200" dirty="0" smtClean="0"/>
              <a:t>      </a:t>
            </a:r>
            <a:r>
              <a:rPr lang="en-GB" sz="2200" dirty="0" smtClean="0"/>
              <a:t>a – ?</a:t>
            </a:r>
            <a:r>
              <a:rPr lang="lt-LT" sz="2200" dirty="0" smtClean="0"/>
              <a:t>    F</a:t>
            </a:r>
            <a:r>
              <a:rPr lang="en-GB" sz="2200" dirty="0" smtClean="0"/>
              <a:t> </a:t>
            </a:r>
            <a:r>
              <a:rPr lang="en-GB" sz="2200" dirty="0"/>
              <a:t>=</a:t>
            </a:r>
            <a:r>
              <a:rPr lang="lt-LT" sz="2200" dirty="0"/>
              <a:t> 10 N</a:t>
            </a:r>
            <a:r>
              <a:rPr lang="en-GB" sz="2200" dirty="0"/>
              <a:t> </a:t>
            </a:r>
            <a:endParaRPr lang="lt-LT" sz="2200" dirty="0"/>
          </a:p>
          <a:p>
            <a:pPr marL="0" indent="0">
              <a:buNone/>
            </a:pPr>
            <a:r>
              <a:rPr lang="lt-LT" sz="2200" dirty="0"/>
              <a:t>             </a:t>
            </a:r>
            <a:r>
              <a:rPr lang="lt-LT" sz="2200" dirty="0" smtClean="0"/>
              <a:t>   m</a:t>
            </a:r>
            <a:r>
              <a:rPr lang="en-GB" sz="2200" dirty="0" smtClean="0"/>
              <a:t> </a:t>
            </a:r>
            <a:r>
              <a:rPr lang="en-GB" sz="2200" dirty="0"/>
              <a:t>=</a:t>
            </a:r>
            <a:r>
              <a:rPr lang="lt-LT" sz="2200" dirty="0"/>
              <a:t> 500 g</a:t>
            </a:r>
            <a:r>
              <a:rPr lang="en-GB" sz="2200" dirty="0"/>
              <a:t> =</a:t>
            </a:r>
            <a:r>
              <a:rPr lang="lt-LT" sz="2200" dirty="0"/>
              <a:t> 0,</a:t>
            </a:r>
            <a:r>
              <a:rPr lang="en-GB" sz="2200" dirty="0"/>
              <a:t>5 kg</a:t>
            </a:r>
          </a:p>
          <a:p>
            <a:pPr marL="0" indent="0">
              <a:buNone/>
            </a:pPr>
            <a:r>
              <a:rPr lang="en-GB" sz="2200" dirty="0"/>
              <a:t> </a:t>
            </a:r>
            <a:endParaRPr lang="lt-LT" sz="2200" dirty="0"/>
          </a:p>
          <a:p>
            <a:pPr marL="0" indent="0">
              <a:buNone/>
            </a:pPr>
            <a:r>
              <a:rPr lang="en-GB" sz="2200" dirty="0"/>
              <a:t>Sprendimas:</a:t>
            </a:r>
          </a:p>
          <a:p>
            <a:pPr marL="0" indent="0">
              <a:buNone/>
            </a:pPr>
            <a:r>
              <a:rPr lang="en-GB" sz="2200" dirty="0"/>
              <a:t>Pagal antr</a:t>
            </a:r>
            <a:r>
              <a:rPr lang="lt-LT" sz="2200" dirty="0"/>
              <a:t>ąjį Niutono dėsnį:</a:t>
            </a:r>
            <a:endParaRPr lang="en-GB" sz="2200" dirty="0"/>
          </a:p>
          <a:p>
            <a:pPr marL="0" indent="0">
              <a:buNone/>
            </a:pPr>
            <a:r>
              <a:rPr lang="lt-LT" sz="2200" dirty="0"/>
              <a:t>a</a:t>
            </a:r>
            <a:r>
              <a:rPr lang="en-GB" sz="2200" dirty="0"/>
              <a:t> = F/m </a:t>
            </a:r>
            <a:endParaRPr lang="lt-LT" sz="2200" dirty="0"/>
          </a:p>
          <a:p>
            <a:pPr marL="0" indent="0">
              <a:buNone/>
            </a:pPr>
            <a:r>
              <a:rPr lang="lt-LT" sz="2200" dirty="0"/>
              <a:t>a </a:t>
            </a:r>
            <a:r>
              <a:rPr lang="en-GB" sz="2200" dirty="0"/>
              <a:t>= 10 N/0,5 kg = 20 m/s</a:t>
            </a:r>
            <a:r>
              <a:rPr lang="en-GB" sz="2200" baseline="30000" dirty="0"/>
              <a:t>2</a:t>
            </a:r>
          </a:p>
          <a:p>
            <a:pPr marL="0" indent="0">
              <a:buNone/>
            </a:pPr>
            <a:r>
              <a:rPr lang="en-GB" sz="2200" dirty="0"/>
              <a:t>Atsakymas:</a:t>
            </a:r>
          </a:p>
          <a:p>
            <a:pPr marL="0" indent="0">
              <a:buNone/>
            </a:pPr>
            <a:r>
              <a:rPr lang="en-GB" sz="2200" dirty="0"/>
              <a:t>a = 20 m/s</a:t>
            </a:r>
            <a:r>
              <a:rPr lang="en-GB" sz="2200" baseline="30000" dirty="0"/>
              <a:t>2</a:t>
            </a:r>
            <a:endParaRPr lang="en-GB" sz="2200" dirty="0"/>
          </a:p>
        </p:txBody>
      </p:sp>
      <p:cxnSp>
        <p:nvCxnSpPr>
          <p:cNvPr id="5" name="Tiesioji jungtis 4">
            <a:extLst>
              <a:ext uri="{FF2B5EF4-FFF2-40B4-BE49-F238E27FC236}">
                <a16:creationId xmlns:a16="http://schemas.microsoft.com/office/drawing/2014/main" id="{EE84333D-2065-440A-B8AF-5AAE98632BF7}"/>
              </a:ext>
            </a:extLst>
          </p:cNvPr>
          <p:cNvCxnSpPr/>
          <p:nvPr/>
        </p:nvCxnSpPr>
        <p:spPr>
          <a:xfrm>
            <a:off x="1589648" y="2588455"/>
            <a:ext cx="17795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Tiesioji jungtis 6">
            <a:extLst>
              <a:ext uri="{FF2B5EF4-FFF2-40B4-BE49-F238E27FC236}">
                <a16:creationId xmlns:a16="http://schemas.microsoft.com/office/drawing/2014/main" id="{491E612A-2B06-4F38-BE62-39596262BA34}"/>
              </a:ext>
            </a:extLst>
          </p:cNvPr>
          <p:cNvCxnSpPr>
            <a:cxnSpLocks/>
          </p:cNvCxnSpPr>
          <p:nvPr/>
        </p:nvCxnSpPr>
        <p:spPr>
          <a:xfrm>
            <a:off x="2264897" y="2257864"/>
            <a:ext cx="0" cy="13645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68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dirty="0"/>
              <a:t>2 </a:t>
            </a:r>
            <a:r>
              <a:rPr lang="lt-LT" sz="5400" dirty="0"/>
              <a:t>P</a:t>
            </a:r>
            <a:r>
              <a:rPr lang="en-GB" sz="5400" dirty="0"/>
              <a:t>avyzdys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616364"/>
            <a:ext cx="9601200" cy="489361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sz="2800" dirty="0"/>
              <a:t>Prekybos centro vežimėlis, pastumtas 30 N jėga, įgavo 5 m/s</a:t>
            </a:r>
            <a:r>
              <a:rPr lang="lt-LT" sz="2800" baseline="30000" dirty="0"/>
              <a:t>2</a:t>
            </a:r>
            <a:r>
              <a:rPr lang="lt-LT" sz="2800" dirty="0"/>
              <a:t> pagreitį. Apskaičiuokite, kam lygi vežimėlio masė</a:t>
            </a:r>
            <a:r>
              <a:rPr lang="lt-LT" sz="2800" dirty="0" smtClean="0"/>
              <a:t>.</a:t>
            </a:r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r>
              <a:rPr lang="lt-LT" sz="2800" dirty="0" smtClean="0"/>
              <a:t> m - ?   F = 30 N</a:t>
            </a:r>
          </a:p>
          <a:p>
            <a:pPr marL="0" indent="0">
              <a:buNone/>
            </a:pPr>
            <a:r>
              <a:rPr lang="lt-LT" sz="2800" dirty="0"/>
              <a:t> </a:t>
            </a:r>
            <a:r>
              <a:rPr lang="lt-LT" sz="2800" dirty="0" smtClean="0"/>
              <a:t>           a = 5 m/s</a:t>
            </a:r>
            <a:r>
              <a:rPr lang="lt-LT" sz="2800" baseline="30000" dirty="0" smtClean="0"/>
              <a:t>2</a:t>
            </a:r>
            <a:r>
              <a:rPr lang="lt-LT" sz="2800" dirty="0" smtClean="0"/>
              <a:t> </a:t>
            </a:r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r>
              <a:rPr lang="lt-LT" sz="2800" dirty="0" smtClean="0"/>
              <a:t>  Sprendimas:</a:t>
            </a:r>
          </a:p>
          <a:p>
            <a:pPr marL="0" indent="0">
              <a:buNone/>
            </a:pPr>
            <a:r>
              <a:rPr lang="lt-LT" sz="2800" dirty="0" smtClean="0"/>
              <a:t>Pagal antrąjį Niutono dėsnį </a:t>
            </a:r>
          </a:p>
          <a:p>
            <a:pPr marL="0" indent="0">
              <a:buNone/>
            </a:pPr>
            <a:r>
              <a:rPr lang="lt-LT" sz="2800" dirty="0" smtClean="0"/>
              <a:t>a = F/m iš čia m = F/a</a:t>
            </a:r>
          </a:p>
          <a:p>
            <a:pPr marL="0" indent="0">
              <a:buNone/>
            </a:pPr>
            <a:r>
              <a:rPr lang="lt-LT" sz="2800" dirty="0"/>
              <a:t>m</a:t>
            </a:r>
            <a:r>
              <a:rPr lang="lt-LT" sz="2800" dirty="0" smtClean="0"/>
              <a:t> = 30 N/</a:t>
            </a:r>
            <a:r>
              <a:rPr lang="lt-LT" sz="2800" dirty="0"/>
              <a:t> 5 m/s</a:t>
            </a:r>
            <a:r>
              <a:rPr lang="lt-LT" sz="2800" baseline="30000" dirty="0"/>
              <a:t>2</a:t>
            </a:r>
            <a:r>
              <a:rPr lang="lt-LT" sz="2800" dirty="0"/>
              <a:t> </a:t>
            </a:r>
            <a:r>
              <a:rPr lang="lt-LT" sz="2800" dirty="0" smtClean="0"/>
              <a:t>= 6 kg</a:t>
            </a:r>
          </a:p>
          <a:p>
            <a:pPr marL="0" indent="0">
              <a:buNone/>
            </a:pPr>
            <a:r>
              <a:rPr lang="en-GB" sz="2800" dirty="0"/>
              <a:t>Atsakymas:</a:t>
            </a:r>
          </a:p>
          <a:p>
            <a:pPr marL="0" indent="0">
              <a:buNone/>
            </a:pPr>
            <a:r>
              <a:rPr lang="lt-LT" sz="2800" dirty="0" smtClean="0"/>
              <a:t>m</a:t>
            </a:r>
            <a:r>
              <a:rPr lang="en-GB" sz="2800" dirty="0" smtClean="0"/>
              <a:t> </a:t>
            </a:r>
            <a:r>
              <a:rPr lang="en-GB" sz="2800" dirty="0"/>
              <a:t>= </a:t>
            </a:r>
            <a:r>
              <a:rPr lang="lt-LT" sz="2800" dirty="0" smtClean="0"/>
              <a:t>6 kg</a:t>
            </a:r>
            <a:endParaRPr lang="en-GB" sz="2800" dirty="0"/>
          </a:p>
          <a:p>
            <a:pPr marL="0" indent="0">
              <a:buNone/>
            </a:pPr>
            <a:endParaRPr lang="lt-LT" dirty="0"/>
          </a:p>
        </p:txBody>
      </p:sp>
      <p:cxnSp>
        <p:nvCxnSpPr>
          <p:cNvPr id="5" name="Tiesioji jungtis 4"/>
          <p:cNvCxnSpPr/>
          <p:nvPr/>
        </p:nvCxnSpPr>
        <p:spPr>
          <a:xfrm flipV="1">
            <a:off x="1671782" y="2576945"/>
            <a:ext cx="2567709" cy="277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Tiesioji jungtis 6"/>
          <p:cNvCxnSpPr/>
          <p:nvPr/>
        </p:nvCxnSpPr>
        <p:spPr>
          <a:xfrm flipH="1">
            <a:off x="2244436" y="2346036"/>
            <a:ext cx="18473" cy="13485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72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279237" y="320963"/>
            <a:ext cx="9601200" cy="875145"/>
          </a:xfrm>
        </p:spPr>
        <p:txBody>
          <a:bodyPr>
            <a:normAutofit/>
          </a:bodyPr>
          <a:lstStyle/>
          <a:p>
            <a:pPr algn="ctr"/>
            <a:r>
              <a:rPr lang="lt-LT" sz="5400" dirty="0"/>
              <a:t>3 Pavyzdys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79237" y="1291643"/>
            <a:ext cx="9601200" cy="535481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lt-LT" sz="8000" dirty="0">
                <a:latin typeface="Franklin Gothic Book" panose="020B0503020102020204" pitchFamily="34" charset="0"/>
              </a:rPr>
              <a:t>2 kg sveriančio kūno, veikiamo išorinės jėgos, judėjimo greitis per 10 s pakito 12 m/s. Apskaičiuokite ir užrašykite, kokia jėga buvo veikiamas kūnas</a:t>
            </a:r>
            <a:r>
              <a:rPr lang="lt-LT" sz="8000" dirty="0" smtClean="0">
                <a:latin typeface="Franklin Gothic Book" panose="020B0503020102020204" pitchFamily="34" charset="0"/>
              </a:rPr>
              <a:t>.</a:t>
            </a:r>
          </a:p>
          <a:p>
            <a:pPr marL="0" indent="0">
              <a:buNone/>
            </a:pPr>
            <a:endParaRPr lang="lt-LT" sz="8000" dirty="0" smtClean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lt-LT" sz="8000" dirty="0" smtClean="0">
                <a:latin typeface="Franklin Gothic Book" panose="020B0503020102020204" pitchFamily="34" charset="0"/>
              </a:rPr>
              <a:t>F - ?  </a:t>
            </a:r>
            <a:r>
              <a:rPr lang="lt-LT" sz="8000" dirty="0">
                <a:latin typeface="Franklin Gothic Book" panose="020B0503020102020204" pitchFamily="34" charset="0"/>
              </a:rPr>
              <a:t>m</a:t>
            </a:r>
            <a:r>
              <a:rPr lang="lt-LT" sz="8000" dirty="0" smtClean="0">
                <a:latin typeface="Franklin Gothic Book" panose="020B0503020102020204" pitchFamily="34" charset="0"/>
              </a:rPr>
              <a:t> = 2 kg</a:t>
            </a:r>
          </a:p>
          <a:p>
            <a:pPr marL="0" indent="0">
              <a:buNone/>
            </a:pPr>
            <a:r>
              <a:rPr lang="lt-LT" sz="8000" dirty="0">
                <a:latin typeface="Franklin Gothic Book" panose="020B0503020102020204" pitchFamily="34" charset="0"/>
              </a:rPr>
              <a:t> </a:t>
            </a:r>
            <a:r>
              <a:rPr lang="lt-LT" sz="8000" dirty="0" smtClean="0">
                <a:latin typeface="Franklin Gothic Book" panose="020B0503020102020204" pitchFamily="34" charset="0"/>
              </a:rPr>
              <a:t>        t = 10 s</a:t>
            </a:r>
          </a:p>
          <a:p>
            <a:pPr marL="0" indent="0">
              <a:buNone/>
            </a:pPr>
            <a:r>
              <a:rPr lang="lt-LT" sz="8000" dirty="0">
                <a:latin typeface="Franklin Gothic Book" panose="020B0503020102020204" pitchFamily="34" charset="0"/>
              </a:rPr>
              <a:t> </a:t>
            </a:r>
            <a:r>
              <a:rPr lang="lt-LT" sz="8000" dirty="0" smtClean="0">
                <a:latin typeface="Franklin Gothic Book" panose="020B0503020102020204" pitchFamily="34" charset="0"/>
              </a:rPr>
              <a:t>        </a:t>
            </a:r>
            <a:r>
              <a:rPr lang="el-GR" sz="8000" dirty="0" smtClean="0">
                <a:latin typeface="Franklin Gothic Book" panose="020B0503020102020204" pitchFamily="34" charset="0"/>
                <a:cs typeface="Dubai" panose="020B0503030403030204" pitchFamily="34" charset="-78"/>
              </a:rPr>
              <a:t>Δ</a:t>
            </a:r>
            <a:r>
              <a:rPr lang="lt-LT" sz="8000" dirty="0" smtClean="0">
                <a:latin typeface="Franklin Gothic Book" panose="020B0503020102020204" pitchFamily="34" charset="0"/>
                <a:cs typeface="Dubai" panose="020B0503030403030204" pitchFamily="34" charset="-78"/>
              </a:rPr>
              <a:t>v </a:t>
            </a:r>
            <a:r>
              <a:rPr lang="lt-LT" sz="8000" dirty="0" smtClean="0">
                <a:latin typeface="Franklin Gothic Book" panose="020B0503020102020204" pitchFamily="34" charset="0"/>
              </a:rPr>
              <a:t>= 12 m/s</a:t>
            </a:r>
          </a:p>
          <a:p>
            <a:pPr marL="0" indent="0">
              <a:buNone/>
            </a:pPr>
            <a:r>
              <a:rPr lang="lt-LT" sz="8000" dirty="0" smtClean="0">
                <a:latin typeface="Franklin Gothic Book" panose="020B0503020102020204" pitchFamily="34" charset="0"/>
              </a:rPr>
              <a:t>Sprendimas</a:t>
            </a:r>
            <a:r>
              <a:rPr lang="lt-LT" sz="8000" dirty="0">
                <a:latin typeface="Franklin Gothic Book" panose="020B0503020102020204" pitchFamily="34" charset="0"/>
              </a:rPr>
              <a:t>:</a:t>
            </a:r>
          </a:p>
          <a:p>
            <a:pPr marL="0" indent="0">
              <a:buNone/>
            </a:pPr>
            <a:r>
              <a:rPr lang="lt-LT" sz="8000" dirty="0">
                <a:latin typeface="Franklin Gothic Book" panose="020B0503020102020204" pitchFamily="34" charset="0"/>
              </a:rPr>
              <a:t>Pagal antrąjį Niutono dėsnį </a:t>
            </a:r>
          </a:p>
          <a:p>
            <a:pPr marL="0" indent="0">
              <a:buNone/>
            </a:pPr>
            <a:r>
              <a:rPr lang="lt-LT" sz="8000" dirty="0">
                <a:latin typeface="Franklin Gothic Book" panose="020B0503020102020204" pitchFamily="34" charset="0"/>
              </a:rPr>
              <a:t>a = F/m iš čia </a:t>
            </a:r>
            <a:r>
              <a:rPr lang="lt-LT" sz="8000" dirty="0" smtClean="0">
                <a:latin typeface="Franklin Gothic Book" panose="020B0503020102020204" pitchFamily="34" charset="0"/>
              </a:rPr>
              <a:t>F </a:t>
            </a:r>
            <a:r>
              <a:rPr lang="lt-LT" sz="8000" dirty="0">
                <a:latin typeface="Franklin Gothic Book" panose="020B0503020102020204" pitchFamily="34" charset="0"/>
              </a:rPr>
              <a:t>= </a:t>
            </a:r>
            <a:r>
              <a:rPr lang="lt-LT" sz="8000" dirty="0" smtClean="0">
                <a:latin typeface="Franklin Gothic Book" panose="020B0503020102020204" pitchFamily="34" charset="0"/>
              </a:rPr>
              <a:t>ma</a:t>
            </a:r>
            <a:endParaRPr lang="lt-LT" sz="80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lt-LT" sz="8000" dirty="0" smtClean="0">
                <a:latin typeface="Franklin Gothic Book" panose="020B0503020102020204" pitchFamily="34" charset="0"/>
              </a:rPr>
              <a:t>Apskaičiuojame pagreitį a = </a:t>
            </a:r>
            <a:r>
              <a:rPr lang="el-GR" sz="8000" dirty="0">
                <a:latin typeface="Franklin Gothic Book" panose="020B0503020102020204" pitchFamily="34" charset="0"/>
                <a:cs typeface="Dubai" panose="020B0503030403030204" pitchFamily="34" charset="-78"/>
              </a:rPr>
              <a:t>Δ</a:t>
            </a:r>
            <a:r>
              <a:rPr lang="lt-LT" sz="8000" dirty="0" smtClean="0">
                <a:latin typeface="Franklin Gothic Book" panose="020B0503020102020204" pitchFamily="34" charset="0"/>
                <a:cs typeface="Dubai" panose="020B0503030403030204" pitchFamily="34" charset="-78"/>
              </a:rPr>
              <a:t>v/t</a:t>
            </a:r>
          </a:p>
          <a:p>
            <a:pPr marL="0" indent="0">
              <a:buNone/>
            </a:pPr>
            <a:r>
              <a:rPr lang="lt-LT" sz="8000" dirty="0">
                <a:latin typeface="Franklin Gothic Book" panose="020B0503020102020204" pitchFamily="34" charset="0"/>
              </a:rPr>
              <a:t>a </a:t>
            </a:r>
            <a:r>
              <a:rPr lang="lt-LT" sz="8000" dirty="0" smtClean="0">
                <a:latin typeface="Franklin Gothic Book" panose="020B0503020102020204" pitchFamily="34" charset="0"/>
              </a:rPr>
              <a:t>= 12 m/s/10 s = 1,2 m/s</a:t>
            </a:r>
            <a:r>
              <a:rPr lang="lt-LT" sz="8000" baseline="30000" dirty="0" smtClean="0">
                <a:latin typeface="Franklin Gothic Book" panose="020B0503020102020204" pitchFamily="34" charset="0"/>
              </a:rPr>
              <a:t>2</a:t>
            </a:r>
          </a:p>
          <a:p>
            <a:pPr marL="0" indent="0">
              <a:buNone/>
            </a:pPr>
            <a:r>
              <a:rPr lang="lt-LT" sz="8000" dirty="0">
                <a:latin typeface="Franklin Gothic Book" panose="020B0503020102020204" pitchFamily="34" charset="0"/>
              </a:rPr>
              <a:t>F = </a:t>
            </a:r>
            <a:r>
              <a:rPr lang="lt-LT" sz="8000" dirty="0" smtClean="0">
                <a:latin typeface="Franklin Gothic Book" panose="020B0503020102020204" pitchFamily="34" charset="0"/>
              </a:rPr>
              <a:t>2 kg · </a:t>
            </a:r>
            <a:r>
              <a:rPr lang="lt-LT" sz="8000" dirty="0">
                <a:latin typeface="Franklin Gothic Book" panose="020B0503020102020204" pitchFamily="34" charset="0"/>
              </a:rPr>
              <a:t>1,2 </a:t>
            </a:r>
            <a:r>
              <a:rPr lang="lt-LT" sz="8000" dirty="0" smtClean="0">
                <a:latin typeface="Franklin Gothic Book" panose="020B0503020102020204" pitchFamily="34" charset="0"/>
              </a:rPr>
              <a:t>m/s</a:t>
            </a:r>
            <a:r>
              <a:rPr lang="lt-LT" sz="8000" baseline="30000" dirty="0" smtClean="0">
                <a:latin typeface="Franklin Gothic Book" panose="020B0503020102020204" pitchFamily="34" charset="0"/>
              </a:rPr>
              <a:t>2 </a:t>
            </a:r>
            <a:r>
              <a:rPr lang="lt-LT" sz="8000" dirty="0" smtClean="0">
                <a:latin typeface="Franklin Gothic Book" panose="020B0503020102020204" pitchFamily="34" charset="0"/>
              </a:rPr>
              <a:t> = 2,4 N</a:t>
            </a:r>
            <a:endParaRPr lang="lt-LT" sz="80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GB" sz="8000" dirty="0">
                <a:latin typeface="Franklin Gothic Book" panose="020B0503020102020204" pitchFamily="34" charset="0"/>
              </a:rPr>
              <a:t>Atsakymas:</a:t>
            </a:r>
          </a:p>
          <a:p>
            <a:pPr marL="0" indent="0">
              <a:buNone/>
            </a:pPr>
            <a:r>
              <a:rPr lang="lt-LT" sz="8000" dirty="0" smtClean="0">
                <a:latin typeface="Franklin Gothic Book" panose="020B0503020102020204" pitchFamily="34" charset="0"/>
              </a:rPr>
              <a:t>F</a:t>
            </a:r>
            <a:r>
              <a:rPr lang="en-GB" sz="8000" dirty="0" smtClean="0">
                <a:latin typeface="Franklin Gothic Book" panose="020B0503020102020204" pitchFamily="34" charset="0"/>
              </a:rPr>
              <a:t> </a:t>
            </a:r>
            <a:r>
              <a:rPr lang="en-GB" sz="8000" dirty="0">
                <a:latin typeface="Franklin Gothic Book" panose="020B0503020102020204" pitchFamily="34" charset="0"/>
              </a:rPr>
              <a:t>= </a:t>
            </a:r>
            <a:r>
              <a:rPr lang="lt-LT" sz="8000" dirty="0" smtClean="0">
                <a:latin typeface="Franklin Gothic Book" panose="020B0503020102020204" pitchFamily="34" charset="0"/>
              </a:rPr>
              <a:t>2,4 N</a:t>
            </a:r>
            <a:endParaRPr lang="en-GB" sz="80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cxnSp>
        <p:nvCxnSpPr>
          <p:cNvPr id="7" name="Tiesioji jungtis 6"/>
          <p:cNvCxnSpPr/>
          <p:nvPr/>
        </p:nvCxnSpPr>
        <p:spPr>
          <a:xfrm>
            <a:off x="1948871" y="1771073"/>
            <a:ext cx="18473" cy="14593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Tiesioji jungtis 8"/>
          <p:cNvCxnSpPr/>
          <p:nvPr/>
        </p:nvCxnSpPr>
        <p:spPr>
          <a:xfrm>
            <a:off x="1433946" y="1946563"/>
            <a:ext cx="22144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553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/>
              <a:t>Tai įdomu</a:t>
            </a:r>
            <a:r>
              <a:rPr lang="en-GB" sz="5400" dirty="0"/>
              <a:t>!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894481"/>
            <a:ext cx="5083791" cy="4572000"/>
          </a:xfrm>
        </p:spPr>
        <p:txBody>
          <a:bodyPr>
            <a:normAutofit/>
          </a:bodyPr>
          <a:lstStyle/>
          <a:p>
            <a:r>
              <a:rPr lang="lt-LT" sz="2800" dirty="0"/>
              <a:t>Pirmasis Galilėjų išgarsinęs atradimas buvo švytuoklės dėsnis – jis pastebėjo, kad švytuoklei siūbuojant pirmyn ir atgal laiko tarpas tarp dviejų siūbavimų yra toks pats, kaip tarp kitų dviejų, tai buvo galima panaudoti reguliuojant laikrodžius.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/>
          <a:srcRect l="24304" t="21009" r="26119" b="27696"/>
          <a:stretch/>
        </p:blipFill>
        <p:spPr>
          <a:xfrm>
            <a:off x="7483813" y="2171700"/>
            <a:ext cx="3297917" cy="341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1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890215"/>
            <a:ext cx="6093725" cy="3063922"/>
          </a:xfrm>
        </p:spPr>
        <p:txBody>
          <a:bodyPr/>
          <a:lstStyle/>
          <a:p>
            <a:r>
              <a:rPr lang="lt-LT" sz="2800" dirty="0"/>
              <a:t>Galilėjus įrodė, kad didysis antikos mąstytojas Aristotelis klydo teigdamas, jog lengvesni daiktai krinta ilgiau už sunkesnius – tam jis užlipo į Pizos bokštą ir nuo jo, stebint didžiulei miniai, mėtė įvairios masės daiktus.</a:t>
            </a:r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607" y="1391503"/>
            <a:ext cx="2685197" cy="537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1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599" y="1157217"/>
            <a:ext cx="6039853" cy="4938783"/>
          </a:xfrm>
        </p:spPr>
        <p:txBody>
          <a:bodyPr>
            <a:normAutofit/>
          </a:bodyPr>
          <a:lstStyle/>
          <a:p>
            <a:r>
              <a:rPr lang="lt-LT" sz="2800" dirty="0"/>
              <a:t>Manoma, kad būtent Niutonas atpažino 7 pagrindines vaivorykštės spalvas. Nors iš pradžių jų buvo tik penkios (raudona, geltona, žalia, mėlyna, violetinė), jis mėgino suderinti skaičius su užrašais ir pridėjo dar 2 spalvas. Taigi mes gavome 7 vaivorykštės spalvas, apie kurias jis parašė savo knygoje „Optika“.</a:t>
            </a:r>
          </a:p>
          <a:p>
            <a:endParaRPr lang="lt-LT" dirty="0"/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420" y="2878114"/>
            <a:ext cx="4154580" cy="404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8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915128" y="2816317"/>
            <a:ext cx="8361229" cy="1225367"/>
          </a:xfrm>
        </p:spPr>
        <p:txBody>
          <a:bodyPr/>
          <a:lstStyle/>
          <a:p>
            <a:r>
              <a:rPr lang="lt-LT" dirty="0"/>
              <a:t>Testas</a:t>
            </a:r>
          </a:p>
        </p:txBody>
      </p:sp>
    </p:spTree>
    <p:extLst>
      <p:ext uri="{BB962C8B-B14F-4D97-AF65-F5344CB8AC3E}">
        <p14:creationId xmlns:p14="http://schemas.microsoft.com/office/powerpoint/2010/main" val="419278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996571"/>
            <a:ext cx="9601200" cy="965579"/>
          </a:xfrm>
        </p:spPr>
        <p:txBody>
          <a:bodyPr>
            <a:normAutofit/>
          </a:bodyPr>
          <a:lstStyle/>
          <a:p>
            <a:r>
              <a:rPr lang="lt-LT" sz="5400" dirty="0"/>
              <a:t>1.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962150"/>
            <a:ext cx="9601200" cy="2933700"/>
          </a:xfrm>
        </p:spPr>
        <p:txBody>
          <a:bodyPr/>
          <a:lstStyle/>
          <a:p>
            <a:r>
              <a:rPr lang="lt-LT" sz="2800" dirty="0"/>
              <a:t>Kas suformulavo mechanikos dėsnius</a:t>
            </a:r>
            <a:r>
              <a:rPr lang="lt-LT" sz="2800" dirty="0" smtClean="0"/>
              <a:t>?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Galileo Galilėjus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/>
              <a:t>Izaokas </a:t>
            </a:r>
            <a:r>
              <a:rPr lang="lt-LT" sz="2800" dirty="0" smtClean="0"/>
              <a:t>Niutonas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Džeimsas Preskotas Džaulis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Hukas R.</a:t>
            </a:r>
            <a:endParaRPr lang="lt-LT" sz="28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3337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1047466"/>
            <a:ext cx="9601200" cy="951931"/>
          </a:xfrm>
        </p:spPr>
        <p:txBody>
          <a:bodyPr>
            <a:normAutofit/>
          </a:bodyPr>
          <a:lstStyle/>
          <a:p>
            <a:r>
              <a:rPr lang="lt-LT" sz="5400" dirty="0"/>
              <a:t>2.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999397"/>
            <a:ext cx="9601200" cy="2859206"/>
          </a:xfrm>
        </p:spPr>
        <p:txBody>
          <a:bodyPr>
            <a:normAutofit/>
          </a:bodyPr>
          <a:lstStyle/>
          <a:p>
            <a:r>
              <a:rPr lang="lt-LT" sz="2800" dirty="0" smtClean="0"/>
              <a:t>Koks yra kūno inertiškumą nusakantis fizikinis dydis?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Greitis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Masė 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Laikas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Pagreitis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9120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1040642"/>
            <a:ext cx="9601200" cy="965579"/>
          </a:xfrm>
        </p:spPr>
        <p:txBody>
          <a:bodyPr>
            <a:normAutofit/>
          </a:bodyPr>
          <a:lstStyle/>
          <a:p>
            <a:r>
              <a:rPr lang="lt-LT" sz="5400" dirty="0"/>
              <a:t>3.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2006221"/>
            <a:ext cx="9601200" cy="2845558"/>
          </a:xfrm>
        </p:spPr>
        <p:txBody>
          <a:bodyPr>
            <a:normAutofit/>
          </a:bodyPr>
          <a:lstStyle/>
          <a:p>
            <a:r>
              <a:rPr lang="lt-LT" sz="2800" dirty="0" smtClean="0"/>
              <a:t>Kokia raide žymima jėga?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/>
              <a:t>m</a:t>
            </a:r>
            <a:endParaRPr lang="lt-LT" sz="2800" dirty="0"/>
          </a:p>
          <a:p>
            <a:pPr marL="457200" indent="-457200">
              <a:buFont typeface="+mj-lt"/>
              <a:buAutoNum type="alphaLcParenR"/>
            </a:pPr>
            <a:r>
              <a:rPr lang="lt-LT" sz="2800" dirty="0"/>
              <a:t>P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/>
              <a:t>N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F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74000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1136177"/>
            <a:ext cx="9601200" cy="910988"/>
          </a:xfrm>
        </p:spPr>
        <p:txBody>
          <a:bodyPr>
            <a:normAutofit/>
          </a:bodyPr>
          <a:lstStyle/>
          <a:p>
            <a:r>
              <a:rPr lang="en-GB" sz="5400" dirty="0"/>
              <a:t>4.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2047165"/>
            <a:ext cx="9601200" cy="2763671"/>
          </a:xfrm>
        </p:spPr>
        <p:txBody>
          <a:bodyPr>
            <a:noAutofit/>
          </a:bodyPr>
          <a:lstStyle/>
          <a:p>
            <a:r>
              <a:rPr lang="lt-LT" sz="2800" dirty="0" smtClean="0"/>
              <a:t>Kokiais matavimo vienetais matuojama jėga?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m/s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kg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N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/>
              <a:t>m</a:t>
            </a:r>
            <a:endParaRPr lang="lt-LT" sz="2800" dirty="0" smtClean="0"/>
          </a:p>
        </p:txBody>
      </p:sp>
    </p:spTree>
    <p:extLst>
      <p:ext uri="{BB962C8B-B14F-4D97-AF65-F5344CB8AC3E}">
        <p14:creationId xmlns:p14="http://schemas.microsoft.com/office/powerpoint/2010/main" val="311769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853269"/>
            <a:ext cx="9601200" cy="883693"/>
          </a:xfrm>
        </p:spPr>
        <p:txBody>
          <a:bodyPr>
            <a:normAutofit/>
          </a:bodyPr>
          <a:lstStyle/>
          <a:p>
            <a:r>
              <a:rPr lang="en-GB" sz="5400" dirty="0"/>
              <a:t>5.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736962"/>
            <a:ext cx="10474657" cy="3384076"/>
          </a:xfrm>
        </p:spPr>
        <p:txBody>
          <a:bodyPr>
            <a:normAutofit/>
          </a:bodyPr>
          <a:lstStyle/>
          <a:p>
            <a:r>
              <a:rPr lang="lt-LT" sz="2800" dirty="0" smtClean="0"/>
              <a:t>Perskaitykite tekstą ir pasirinkite tinkamus žodžius.</a:t>
            </a:r>
          </a:p>
          <a:p>
            <a:pPr marL="0" indent="0">
              <a:buNone/>
            </a:pPr>
            <a:r>
              <a:rPr lang="lt-LT" sz="2800" dirty="0" smtClean="0"/>
              <a:t>Jeigu kūno neveikia kiti kūnai, tai jis išlaiko 1).... arba juda 2).... ir 3).... 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1) rimtį; 2) tiesiai; 3) greitėdamas.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1) rimtį; 2) tiesiai; 3) tolygiai.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1) formą; 2) apskritimu 3) greitėdamas.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0121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1010219"/>
            <a:ext cx="9601200" cy="924636"/>
          </a:xfrm>
        </p:spPr>
        <p:txBody>
          <a:bodyPr>
            <a:normAutofit/>
          </a:bodyPr>
          <a:lstStyle/>
          <a:p>
            <a:r>
              <a:rPr lang="en-GB" sz="5400" dirty="0"/>
              <a:t>6.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934855"/>
            <a:ext cx="9601200" cy="2988291"/>
          </a:xfrm>
        </p:spPr>
        <p:txBody>
          <a:bodyPr>
            <a:normAutofit/>
          </a:bodyPr>
          <a:lstStyle/>
          <a:p>
            <a:r>
              <a:rPr lang="lt-LT" sz="2800" dirty="0" smtClean="0"/>
              <a:t>Kuris teiginys yra teisingas?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/>
              <a:t>Inercija – kūno gebėjimas išlaikyti pastovų greitį</a:t>
            </a:r>
            <a:r>
              <a:rPr lang="lt-LT" sz="2800" dirty="0" smtClean="0"/>
              <a:t>.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Inertiškumas – kūno gebėjimas išlaikyti tankį.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Inercija – kūno inertiškumo matas.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Inercija ir inertiškumas yra kūno savybė.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35114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1057986"/>
            <a:ext cx="9601200" cy="938284"/>
          </a:xfrm>
        </p:spPr>
        <p:txBody>
          <a:bodyPr>
            <a:normAutofit/>
          </a:bodyPr>
          <a:lstStyle/>
          <a:p>
            <a:r>
              <a:rPr lang="en-GB" sz="5400" dirty="0"/>
              <a:t>7.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996270"/>
            <a:ext cx="9601200" cy="2865461"/>
          </a:xfrm>
        </p:spPr>
        <p:txBody>
          <a:bodyPr>
            <a:normAutofit/>
          </a:bodyPr>
          <a:lstStyle/>
          <a:p>
            <a:r>
              <a:rPr lang="lt-LT" sz="2800" dirty="0" smtClean="0"/>
              <a:t>Kuris kūnas yra mažiausiai inertiškas?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Pėsčiasis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Automobilis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Musė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Traukinys</a:t>
            </a:r>
          </a:p>
        </p:txBody>
      </p:sp>
    </p:spTree>
    <p:extLst>
      <p:ext uri="{BB962C8B-B14F-4D97-AF65-F5344CB8AC3E}">
        <p14:creationId xmlns:p14="http://schemas.microsoft.com/office/powerpoint/2010/main" val="167990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894213"/>
            <a:ext cx="9601200" cy="870045"/>
          </a:xfrm>
        </p:spPr>
        <p:txBody>
          <a:bodyPr>
            <a:normAutofit/>
          </a:bodyPr>
          <a:lstStyle/>
          <a:p>
            <a:r>
              <a:rPr lang="en-GB" sz="5400" dirty="0"/>
              <a:t>8.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764258"/>
            <a:ext cx="9601200" cy="3329485"/>
          </a:xfrm>
        </p:spPr>
        <p:txBody>
          <a:bodyPr/>
          <a:lstStyle/>
          <a:p>
            <a:r>
              <a:rPr lang="lt-LT" sz="2800" dirty="0" smtClean="0"/>
              <a:t>2,</a:t>
            </a:r>
            <a:r>
              <a:rPr lang="en-GB" sz="2800" dirty="0" smtClean="0"/>
              <a:t>5 </a:t>
            </a:r>
            <a:r>
              <a:rPr lang="lt-LT" sz="2800" dirty="0" smtClean="0"/>
              <a:t>kg sveriančios rogutės pastumtos 20 N jėga. Kokį pagreitį jos įgavo?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17,</a:t>
            </a:r>
            <a:r>
              <a:rPr lang="en-GB" sz="2800" dirty="0" smtClean="0"/>
              <a:t>5 </a:t>
            </a:r>
            <a:r>
              <a:rPr lang="lt-LT" sz="2800" dirty="0" smtClean="0"/>
              <a:t>m/s</a:t>
            </a:r>
            <a:r>
              <a:rPr lang="lt-LT" sz="2800" baseline="30000" dirty="0" smtClean="0"/>
              <a:t>2</a:t>
            </a:r>
            <a:endParaRPr lang="en-GB" sz="2800" dirty="0" smtClean="0"/>
          </a:p>
          <a:p>
            <a:pPr marL="457200" indent="-457200">
              <a:buFont typeface="+mj-lt"/>
              <a:buAutoNum type="alphaLcParenR"/>
            </a:pPr>
            <a:r>
              <a:rPr lang="en-GB" sz="2800" dirty="0" smtClean="0"/>
              <a:t>22,5 </a:t>
            </a:r>
            <a:r>
              <a:rPr lang="lt-LT" sz="2800" dirty="0" smtClean="0"/>
              <a:t>m/s</a:t>
            </a:r>
            <a:r>
              <a:rPr lang="lt-LT" sz="2800" baseline="30000" dirty="0" smtClean="0"/>
              <a:t>2</a:t>
            </a:r>
            <a:endParaRPr lang="en-GB" sz="2800" dirty="0" smtClean="0"/>
          </a:p>
          <a:p>
            <a:pPr marL="457200" indent="-457200">
              <a:buFont typeface="+mj-lt"/>
              <a:buAutoNum type="alphaLcParenR"/>
            </a:pPr>
            <a:r>
              <a:rPr lang="en-GB" sz="2800" dirty="0" smtClean="0"/>
              <a:t>8 </a:t>
            </a:r>
            <a:r>
              <a:rPr lang="lt-LT" sz="2800" dirty="0" smtClean="0"/>
              <a:t>m/s</a:t>
            </a:r>
            <a:r>
              <a:rPr lang="lt-LT" sz="2800" baseline="30000" dirty="0" smtClean="0"/>
              <a:t>2</a:t>
            </a:r>
            <a:endParaRPr lang="en-GB" sz="2800" dirty="0" smtClean="0"/>
          </a:p>
          <a:p>
            <a:pPr marL="457200" indent="-457200">
              <a:buFont typeface="+mj-lt"/>
              <a:buAutoNum type="alphaLcParenR"/>
            </a:pPr>
            <a:r>
              <a:rPr lang="en-GB" sz="2800" dirty="0" smtClean="0"/>
              <a:t>5 </a:t>
            </a:r>
            <a:r>
              <a:rPr lang="lt-LT" sz="2800" dirty="0"/>
              <a:t>m/s</a:t>
            </a:r>
            <a:r>
              <a:rPr lang="lt-LT" sz="2800" baseline="30000" dirty="0"/>
              <a:t>2</a:t>
            </a:r>
            <a:endParaRPr lang="lt-LT" sz="2800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59362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941980"/>
            <a:ext cx="9601200" cy="870045"/>
          </a:xfrm>
        </p:spPr>
        <p:txBody>
          <a:bodyPr>
            <a:normAutofit/>
          </a:bodyPr>
          <a:lstStyle/>
          <a:p>
            <a:r>
              <a:rPr lang="en-GB" sz="5400" dirty="0"/>
              <a:t>9.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812025"/>
            <a:ext cx="9601200" cy="3233951"/>
          </a:xfrm>
        </p:spPr>
        <p:txBody>
          <a:bodyPr/>
          <a:lstStyle/>
          <a:p>
            <a:r>
              <a:rPr lang="en-GB" sz="2800" dirty="0" smtClean="0"/>
              <a:t>Prekybos centro </a:t>
            </a:r>
            <a:r>
              <a:rPr lang="lt-LT" sz="2800" dirty="0" smtClean="0"/>
              <a:t>vežimėlis, pastumtas 30 N jėga, įgavo </a:t>
            </a:r>
            <a:r>
              <a:rPr lang="en-GB" sz="2800" dirty="0" smtClean="0"/>
              <a:t>5 </a:t>
            </a:r>
            <a:r>
              <a:rPr lang="lt-LT" sz="2800" dirty="0" smtClean="0"/>
              <a:t>m/s</a:t>
            </a:r>
            <a:r>
              <a:rPr lang="lt-LT" sz="2800" baseline="30000" dirty="0" smtClean="0"/>
              <a:t>2</a:t>
            </a:r>
            <a:r>
              <a:rPr lang="lt-LT" sz="2800" dirty="0" smtClean="0"/>
              <a:t> pagreitį. Apskaičiuokite, kam lygi vežimėlio masė.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800" dirty="0" smtClean="0"/>
              <a:t>6 kg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800" dirty="0" smtClean="0"/>
              <a:t>35 kg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800" dirty="0" smtClean="0"/>
              <a:t>150 kg</a:t>
            </a:r>
          </a:p>
          <a:p>
            <a:pPr marL="457200" indent="-457200">
              <a:buFont typeface="+mj-lt"/>
              <a:buAutoNum type="alphaLcParenR"/>
            </a:pPr>
            <a:r>
              <a:rPr lang="en-GB" sz="2800" dirty="0" smtClean="0"/>
              <a:t>25 kg</a:t>
            </a:r>
            <a:endParaRPr lang="en-GB" sz="28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3527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928332"/>
            <a:ext cx="9601200" cy="870045"/>
          </a:xfrm>
        </p:spPr>
        <p:txBody>
          <a:bodyPr>
            <a:normAutofit/>
          </a:bodyPr>
          <a:lstStyle/>
          <a:p>
            <a:r>
              <a:rPr lang="en-GB" sz="5400" dirty="0"/>
              <a:t>10.</a:t>
            </a:r>
            <a:endParaRPr lang="lt-LT" sz="54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798377"/>
            <a:ext cx="9601200" cy="3261246"/>
          </a:xfrm>
        </p:spPr>
        <p:txBody>
          <a:bodyPr/>
          <a:lstStyle/>
          <a:p>
            <a:r>
              <a:rPr lang="en-GB" sz="2800" dirty="0" smtClean="0"/>
              <a:t>Ledo rutulio mas</a:t>
            </a:r>
            <a:r>
              <a:rPr lang="lt-LT" sz="2800" dirty="0" smtClean="0"/>
              <a:t>ė – 170 g. Smūgio metu jis įgavo 10 m/s</a:t>
            </a:r>
            <a:r>
              <a:rPr lang="lt-LT" sz="2800" baseline="30000" dirty="0" smtClean="0"/>
              <a:t>2</a:t>
            </a:r>
            <a:r>
              <a:rPr lang="lt-LT" sz="2800" dirty="0"/>
              <a:t> </a:t>
            </a:r>
            <a:r>
              <a:rPr lang="lt-LT" sz="2800" dirty="0" smtClean="0"/>
              <a:t>pagreitį. Kokia jėga smūgiavo ledo ritulininkas?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0,0017 N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17 N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170 N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2800" dirty="0" smtClean="0"/>
              <a:t>1,7 N</a:t>
            </a:r>
            <a:endParaRPr lang="lt-LT" sz="28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0562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600" y="412845"/>
            <a:ext cx="9601200" cy="883693"/>
          </a:xfrm>
        </p:spPr>
        <p:txBody>
          <a:bodyPr>
            <a:normAutofit/>
          </a:bodyPr>
          <a:lstStyle/>
          <a:p>
            <a:r>
              <a:rPr lang="lt-LT" sz="5400" dirty="0"/>
              <a:t>Atsakymai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456899"/>
            <a:ext cx="9601200" cy="4571999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2800" dirty="0" smtClean="0"/>
              <a:t>a) </a:t>
            </a:r>
            <a:r>
              <a:rPr lang="lt-LT" sz="2800" dirty="0"/>
              <a:t>Izaokas </a:t>
            </a:r>
            <a:r>
              <a:rPr lang="lt-LT" sz="2800" dirty="0" smtClean="0"/>
              <a:t>Niutonas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dirty="0" smtClean="0"/>
              <a:t>b) </a:t>
            </a:r>
            <a:r>
              <a:rPr lang="lt-LT" sz="2800" dirty="0"/>
              <a:t>Masė </a:t>
            </a:r>
            <a:endParaRPr lang="lt-LT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lt-LT" sz="2800" dirty="0" smtClean="0"/>
              <a:t>d) F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dirty="0"/>
              <a:t>c</a:t>
            </a:r>
            <a:r>
              <a:rPr lang="lt-LT" sz="2800" dirty="0" smtClean="0"/>
              <a:t>) N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dirty="0" smtClean="0"/>
              <a:t>b) </a:t>
            </a:r>
            <a:r>
              <a:rPr lang="lt-LT" sz="2800" dirty="0"/>
              <a:t>1) rimtį; 2) tiesiai; 3) tolygiai</a:t>
            </a:r>
            <a:r>
              <a:rPr lang="lt-LT" sz="28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dirty="0"/>
              <a:t>a</a:t>
            </a:r>
            <a:r>
              <a:rPr lang="lt-LT" sz="2800" dirty="0" smtClean="0"/>
              <a:t>) </a:t>
            </a:r>
            <a:r>
              <a:rPr lang="lt-LT" sz="2800" dirty="0"/>
              <a:t>Inercija – kūno gebėjimas išlaikyti pastovų greitį</a:t>
            </a:r>
            <a:r>
              <a:rPr lang="lt-LT" sz="28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dirty="0"/>
              <a:t>c</a:t>
            </a:r>
            <a:r>
              <a:rPr lang="lt-LT" sz="2800" dirty="0" smtClean="0"/>
              <a:t>) Musė</a:t>
            </a:r>
            <a:endParaRPr lang="en-GB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en-GB" sz="2800" dirty="0"/>
              <a:t>c</a:t>
            </a:r>
            <a:r>
              <a:rPr lang="en-GB" sz="2800" dirty="0" smtClean="0"/>
              <a:t>) </a:t>
            </a:r>
            <a:r>
              <a:rPr lang="en-GB" sz="2800" dirty="0"/>
              <a:t>8 </a:t>
            </a:r>
            <a:r>
              <a:rPr lang="lt-LT" sz="2800" dirty="0" smtClean="0"/>
              <a:t>m/s</a:t>
            </a:r>
            <a:r>
              <a:rPr lang="lt-LT" sz="2800" baseline="30000" dirty="0" smtClean="0"/>
              <a:t>2</a:t>
            </a:r>
            <a:endParaRPr lang="en-GB" sz="2800" baseline="30000" dirty="0"/>
          </a:p>
          <a:p>
            <a:pPr marL="457200" indent="-457200">
              <a:buFont typeface="+mj-lt"/>
              <a:buAutoNum type="arabicPeriod"/>
            </a:pPr>
            <a:r>
              <a:rPr lang="en-GB" sz="2800" dirty="0" smtClean="0"/>
              <a:t>a) 6 kg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2800" dirty="0" smtClean="0"/>
              <a:t> d) </a:t>
            </a:r>
            <a:r>
              <a:rPr lang="lt-LT" sz="2800" dirty="0"/>
              <a:t>1,7 </a:t>
            </a:r>
            <a:r>
              <a:rPr lang="lt-LT" sz="2800" dirty="0" smtClean="0"/>
              <a:t>N</a:t>
            </a:r>
            <a:endParaRPr lang="en-GB" sz="2400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 smtClean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  <a:p>
            <a:pPr marL="457200" indent="-457200">
              <a:buFont typeface="+mj-lt"/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9235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5400" dirty="0"/>
              <a:t>Naudota literatūra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71600" y="1951630"/>
            <a:ext cx="9601200" cy="3915770"/>
          </a:xfrm>
        </p:spPr>
        <p:txBody>
          <a:bodyPr>
            <a:normAutofit/>
          </a:bodyPr>
          <a:lstStyle/>
          <a:p>
            <a:r>
              <a:rPr lang="lt-LT" sz="3200" dirty="0">
                <a:cs typeface="Arial" panose="020B0604020202020204" pitchFamily="34" charset="0"/>
              </a:rPr>
              <a:t>8 klasės fizikos vadovėlis ,,Spektras“</a:t>
            </a:r>
          </a:p>
          <a:p>
            <a:r>
              <a:rPr lang="lt-LT" sz="3200" dirty="0" smtClean="0">
                <a:cs typeface="Arial" panose="020B0604020202020204" pitchFamily="34" charset="0"/>
              </a:rPr>
              <a:t>Internetinės f</a:t>
            </a:r>
            <a:r>
              <a:rPr lang="en-US" sz="3200" dirty="0" err="1" smtClean="0">
                <a:cs typeface="Arial" panose="020B0604020202020204" pitchFamily="34" charset="0"/>
              </a:rPr>
              <a:t>izikos</a:t>
            </a:r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dirty="0" err="1">
                <a:cs typeface="Arial" panose="020B0604020202020204" pitchFamily="34" charset="0"/>
              </a:rPr>
              <a:t>svetain</a:t>
            </a:r>
            <a:r>
              <a:rPr lang="lt-LT" sz="3200" dirty="0" smtClean="0">
                <a:cs typeface="Arial" panose="020B0604020202020204" pitchFamily="34" charset="0"/>
              </a:rPr>
              <a:t>ės</a:t>
            </a:r>
            <a:endParaRPr lang="lt-LT" sz="3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93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100920" y="2686050"/>
            <a:ext cx="9990161" cy="1485900"/>
          </a:xfrm>
        </p:spPr>
        <p:txBody>
          <a:bodyPr>
            <a:noAutofit/>
          </a:bodyPr>
          <a:lstStyle/>
          <a:p>
            <a:pPr algn="ctr"/>
            <a:r>
              <a:rPr lang="lt-LT" sz="8800" b="1" dirty="0"/>
              <a:t>Ačiū už dėmesį</a:t>
            </a:r>
            <a:r>
              <a:rPr lang="en-GB" sz="8800" b="1" dirty="0"/>
              <a:t>!</a:t>
            </a:r>
            <a:endParaRPr lang="lt-LT" sz="8800" b="1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445" y="4171950"/>
            <a:ext cx="2618194" cy="183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1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TM10001105[[fn=Apkirpimas]]</Template>
  <TotalTime>1780</TotalTime>
  <Words>1046</Words>
  <Application>Microsoft Office PowerPoint</Application>
  <PresentationFormat>Plačiaekranė</PresentationFormat>
  <Paragraphs>206</Paragraphs>
  <Slides>37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37</vt:i4>
      </vt:variant>
    </vt:vector>
  </HeadingPairs>
  <TitlesOfParts>
    <vt:vector size="44" baseType="lpstr">
      <vt:lpstr>Arial</vt:lpstr>
      <vt:lpstr>Cambria Math</vt:lpstr>
      <vt:lpstr>Dubai</vt:lpstr>
      <vt:lpstr>Franklin Gothic Book</vt:lpstr>
      <vt:lpstr>Times New Roman</vt:lpstr>
      <vt:lpstr>Wingdings</vt:lpstr>
      <vt:lpstr>Crop</vt:lpstr>
      <vt:lpstr>Skyriaus „Kūnų sąveikos dėsniai“ apibendrinimas </vt:lpstr>
      <vt:lpstr>Turinys:</vt:lpstr>
      <vt:lpstr>Mokslininkai</vt:lpstr>
      <vt:lpstr>MASĖ</vt:lpstr>
      <vt:lpstr>PAGREITIS</vt:lpstr>
      <vt:lpstr>JĖGA</vt:lpstr>
      <vt:lpstr>Kūnų sąveikos dėsniai</vt:lpstr>
      <vt:lpstr>„PowerPoint“ pateiktis</vt:lpstr>
      <vt:lpstr>„PowerPoint“ pateiktis</vt:lpstr>
      <vt:lpstr>„PowerPoint“ pateiktis</vt:lpstr>
      <vt:lpstr>Bandymas</vt:lpstr>
      <vt:lpstr>PAVASARINIAI DARBAI SODE IR FIZIKA</vt:lpstr>
      <vt:lpstr>Priemonės</vt:lpstr>
      <vt:lpstr>DARBO EIGA</vt:lpstr>
      <vt:lpstr>REZULTATAI </vt:lpstr>
      <vt:lpstr>IŠVADA</vt:lpstr>
      <vt:lpstr>Uždavinių sprendimo pavyzdžiai</vt:lpstr>
      <vt:lpstr>1 Pavyzdys</vt:lpstr>
      <vt:lpstr>2 Pavyzdys</vt:lpstr>
      <vt:lpstr>3 Pavyzdys</vt:lpstr>
      <vt:lpstr>Tai įdomu!</vt:lpstr>
      <vt:lpstr>„PowerPoint“ pateiktis</vt:lpstr>
      <vt:lpstr>„PowerPoint“ pateiktis</vt:lpstr>
      <vt:lpstr>Testas</vt:lpstr>
      <vt:lpstr>1.</vt:lpstr>
      <vt:lpstr>2.</vt:lpstr>
      <vt:lpstr>3.</vt:lpstr>
      <vt:lpstr>4.</vt:lpstr>
      <vt:lpstr>5.</vt:lpstr>
      <vt:lpstr>6.</vt:lpstr>
      <vt:lpstr>7.</vt:lpstr>
      <vt:lpstr>8.</vt:lpstr>
      <vt:lpstr>9.</vt:lpstr>
      <vt:lpstr>10.</vt:lpstr>
      <vt:lpstr>Atsakymai</vt:lpstr>
      <vt:lpstr>Naudota literatūra</vt:lpstr>
      <vt:lpstr>Ačiū už dėmesį!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Stasius</dc:creator>
  <cp:lastModifiedBy>GAMTOS MOKSLŲ KAB</cp:lastModifiedBy>
  <cp:revision>37</cp:revision>
  <dcterms:created xsi:type="dcterms:W3CDTF">2022-04-21T09:03:07Z</dcterms:created>
  <dcterms:modified xsi:type="dcterms:W3CDTF">2022-04-27T11:34:52Z</dcterms:modified>
</cp:coreProperties>
</file>