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4" r:id="rId1"/>
  </p:sldMasterIdLst>
  <p:sldIdLst>
    <p:sldId id="256" r:id="rId2"/>
    <p:sldId id="257" r:id="rId3"/>
    <p:sldId id="262" r:id="rId4"/>
    <p:sldId id="261" r:id="rId5"/>
    <p:sldId id="260" r:id="rId6"/>
    <p:sldId id="259" r:id="rId7"/>
    <p:sldId id="263" r:id="rId8"/>
    <p:sldId id="269" r:id="rId9"/>
    <p:sldId id="270" r:id="rId10"/>
    <p:sldId id="289" r:id="rId11"/>
    <p:sldId id="264" r:id="rId12"/>
    <p:sldId id="265" r:id="rId13"/>
    <p:sldId id="266" r:id="rId14"/>
    <p:sldId id="272" r:id="rId15"/>
    <p:sldId id="267" r:id="rId16"/>
    <p:sldId id="268" r:id="rId17"/>
    <p:sldId id="286" r:id="rId18"/>
    <p:sldId id="287" r:id="rId19"/>
    <p:sldId id="288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90" r:id="rId33"/>
    <p:sldId id="285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Vidutinis stilius 2 – paryškinima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AA70F276-1833-4A75-9C1D-A56E2295A68D}" type="datetimeFigureOut">
              <a:rPr lang="en-US" smtClean="0"/>
              <a:pPr/>
              <a:t>4/27/2022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28844951-7827-47D4-8276-7DDE1FA7D8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0501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pPr/>
              <a:t>4/27/2022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871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pPr/>
              <a:t>4/27/2022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621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pPr/>
              <a:t>4/27/2022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231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pPr/>
              <a:t>4/27/2022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524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pPr/>
              <a:t>4/27/2022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738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pPr/>
              <a:t>4/27/2022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401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pPr/>
              <a:t>4/27/2022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326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pPr/>
              <a:t>4/27/2022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948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nė nuotrauka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pPr/>
              <a:t>4/27/2022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122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pPr/>
              <a:t>4/27/2022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998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pPr/>
              <a:t>4/27/2022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7190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pPr/>
              <a:t>4/27/2022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57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lt-LT"/>
              <a:t>Spustelėkite, kad galėtumėte 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pPr/>
              <a:t>4/27/2022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7496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lt-LT"/>
              <a:t>Spustelėkite, kad galėtumėte 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pPr/>
              <a:t>4/27/2022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8562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pPr/>
              <a:t>4/27/2022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4479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pPr/>
              <a:t>4/27/2022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589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A70F276-1833-4A75-9C1D-A56E2295A68D}" type="datetimeFigureOut">
              <a:rPr lang="en-US" smtClean="0"/>
              <a:pPr/>
              <a:t>4/27/2022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8844951-7827-47D4-8276-7DDE1FA7D8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284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  <p:sldLayoutId id="21474838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 and yellow powder explosion">
            <a:extLst>
              <a:ext uri="{FF2B5EF4-FFF2-40B4-BE49-F238E27FC236}">
                <a16:creationId xmlns:a16="http://schemas.microsoft.com/office/drawing/2014/main" id="{94071EE4-3B6E-26D4-8745-E9727CD420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15416" r="-1" b="10552"/>
          <a:stretch/>
        </p:blipFill>
        <p:spPr>
          <a:xfrm>
            <a:off x="-2" y="-664"/>
            <a:ext cx="12188932" cy="68573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49C8C15-47A6-4C5A-8E2B-B87517EC1179}"/>
              </a:ext>
            </a:extLst>
          </p:cNvPr>
          <p:cNvSpPr txBox="1"/>
          <p:nvPr/>
        </p:nvSpPr>
        <p:spPr>
          <a:xfrm>
            <a:off x="1724210" y="877355"/>
            <a:ext cx="9658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     </a:t>
            </a:r>
            <a:r>
              <a:rPr lang="lt-LT" sz="3200" b="1" dirty="0"/>
              <a:t>Šimkaičių Jono Žemaičio pagrindinė mokykla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2BC819-037A-4D3D-8517-0D6B44A8D7F2}"/>
              </a:ext>
            </a:extLst>
          </p:cNvPr>
          <p:cNvSpPr txBox="1"/>
          <p:nvPr/>
        </p:nvSpPr>
        <p:spPr>
          <a:xfrm>
            <a:off x="1583816" y="2183067"/>
            <a:ext cx="90212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/>
              <a:t>  </a:t>
            </a:r>
            <a:r>
              <a:rPr lang="lt-LT" sz="7200" b="1" dirty="0"/>
              <a:t>Kreivaeigis judėjimas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887D4F-1527-4CC0-8150-6745890EBBF9}"/>
              </a:ext>
            </a:extLst>
          </p:cNvPr>
          <p:cNvSpPr txBox="1"/>
          <p:nvPr/>
        </p:nvSpPr>
        <p:spPr>
          <a:xfrm>
            <a:off x="4978098" y="3908208"/>
            <a:ext cx="85046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/>
              <a:t>Parengė: 8 klasės mokinė Brigita Ignatavičiūtė.</a:t>
            </a:r>
          </a:p>
          <a:p>
            <a:r>
              <a:rPr lang="lt-LT" sz="2400" b="1" dirty="0"/>
              <a:t>Mokytoja: Asta Tautkienė.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DC362B-C175-4D56-9367-CC39B53CB986}"/>
              </a:ext>
            </a:extLst>
          </p:cNvPr>
          <p:cNvSpPr txBox="1"/>
          <p:nvPr/>
        </p:nvSpPr>
        <p:spPr>
          <a:xfrm>
            <a:off x="5120284" y="5864181"/>
            <a:ext cx="44832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/>
              <a:t>2022</a:t>
            </a:r>
          </a:p>
        </p:txBody>
      </p:sp>
    </p:spTree>
    <p:extLst>
      <p:ext uri="{BB962C8B-B14F-4D97-AF65-F5344CB8AC3E}">
        <p14:creationId xmlns:p14="http://schemas.microsoft.com/office/powerpoint/2010/main" val="207277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666778-1D3B-4477-9545-75C9B728005C}"/>
              </a:ext>
            </a:extLst>
          </p:cNvPr>
          <p:cNvSpPr txBox="1"/>
          <p:nvPr/>
        </p:nvSpPr>
        <p:spPr>
          <a:xfrm>
            <a:off x="4056148" y="529566"/>
            <a:ext cx="5855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DC6412-A7E1-4BD8-B47A-CA0A71601027}"/>
              </a:ext>
            </a:extLst>
          </p:cNvPr>
          <p:cNvSpPr txBox="1"/>
          <p:nvPr/>
        </p:nvSpPr>
        <p:spPr>
          <a:xfrm>
            <a:off x="1071708" y="1046375"/>
            <a:ext cx="742184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i="1" dirty="0">
                <a:latin typeface="Consolas" panose="020B0609020204030204" pitchFamily="49" charset="0"/>
                <a:cs typeface="Arial" panose="020B0604020202020204" pitchFamily="34" charset="0"/>
              </a:rPr>
              <a:t>Jud</a:t>
            </a:r>
            <a:r>
              <a:rPr lang="lt-LT" sz="2800" b="1" i="1" dirty="0">
                <a:latin typeface="Consolas" panose="020B0609020204030204" pitchFamily="49" charset="0"/>
                <a:cs typeface="Arial" panose="020B0604020202020204" pitchFamily="34" charset="0"/>
              </a:rPr>
              <a:t>ėjimas </a:t>
            </a:r>
            <a:endParaRPr lang="en-US" sz="2800" b="1" i="1" dirty="0"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2800" b="1" i="1" dirty="0">
                <a:latin typeface="Consolas" panose="020B0609020204030204" pitchFamily="49" charset="0"/>
                <a:cs typeface="Arial" panose="020B0604020202020204" pitchFamily="34" charset="0"/>
              </a:rPr>
              <a:t>Mechaninis judėjimas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2800" b="1" i="1" dirty="0">
                <a:latin typeface="Consolas" panose="020B0609020204030204" pitchFamily="49" charset="0"/>
                <a:cs typeface="Arial" panose="020B0604020202020204" pitchFamily="34" charset="0"/>
              </a:rPr>
              <a:t>Judėjimo klasifikacija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2800" b="1" i="1" dirty="0">
                <a:latin typeface="Consolas" panose="020B0609020204030204" pitchFamily="49" charset="0"/>
                <a:cs typeface="Arial" panose="020B0604020202020204" pitchFamily="34" charset="0"/>
              </a:rPr>
              <a:t>Kreivaeigis </a:t>
            </a:r>
            <a:r>
              <a:rPr lang="lt-LT" sz="2800" b="1" i="1" dirty="0" smtClean="0">
                <a:latin typeface="Consolas" panose="020B0609020204030204" pitchFamily="49" charset="0"/>
                <a:cs typeface="Arial" panose="020B0604020202020204" pitchFamily="34" charset="0"/>
              </a:rPr>
              <a:t>judėjimas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2800" b="1" i="1" dirty="0">
                <a:latin typeface="Consolas" panose="020B0609020204030204" pitchFamily="49" charset="0"/>
                <a:cs typeface="Arial" panose="020B0604020202020204" pitchFamily="34" charset="0"/>
              </a:rPr>
              <a:t>Tai </a:t>
            </a:r>
            <a:r>
              <a:rPr lang="lt-LT" sz="2800" b="1" i="1" dirty="0" smtClean="0">
                <a:latin typeface="Consolas" panose="020B0609020204030204" pitchFamily="49" charset="0"/>
                <a:cs typeface="Arial" panose="020B0604020202020204" pitchFamily="34" charset="0"/>
              </a:rPr>
              <a:t>įdomu</a:t>
            </a:r>
            <a:endParaRPr lang="lt-LT" sz="2800" b="1" i="1" dirty="0"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2800" b="1" i="1" dirty="0" smtClean="0">
                <a:latin typeface="Consolas" panose="020B0609020204030204" pitchFamily="49" charset="0"/>
                <a:cs typeface="Arial" panose="020B0604020202020204" pitchFamily="34" charset="0"/>
              </a:rPr>
              <a:t>Bandymas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2800" b="1" i="1" dirty="0" smtClean="0">
                <a:latin typeface="Consolas" panose="020B0609020204030204" pitchFamily="49" charset="0"/>
                <a:cs typeface="Arial" panose="020B0604020202020204" pitchFamily="34" charset="0"/>
              </a:rPr>
              <a:t>Uždavinių sprendimo pavyzdžiai</a:t>
            </a:r>
            <a:endParaRPr lang="lt-LT" sz="2800" b="1" i="1" dirty="0"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2800" b="1" i="1" dirty="0" smtClean="0">
                <a:latin typeface="Consolas" panose="020B0609020204030204" pitchFamily="49" charset="0"/>
                <a:cs typeface="Arial" panose="020B0604020202020204" pitchFamily="34" charset="0"/>
              </a:rPr>
              <a:t>Testas</a:t>
            </a:r>
            <a:endParaRPr lang="lt-LT" sz="2800" b="1" i="1" dirty="0"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2800" b="1" i="1" dirty="0">
                <a:latin typeface="Consolas" panose="020B0609020204030204" pitchFamily="49" charset="0"/>
                <a:cs typeface="Arial" panose="020B0604020202020204" pitchFamily="34" charset="0"/>
              </a:rPr>
              <a:t>Testo </a:t>
            </a:r>
            <a:r>
              <a:rPr lang="lt-LT" sz="2800" b="1" i="1" dirty="0" smtClean="0">
                <a:latin typeface="Consolas" panose="020B0609020204030204" pitchFamily="49" charset="0"/>
                <a:cs typeface="Arial" panose="020B0604020202020204" pitchFamily="34" charset="0"/>
              </a:rPr>
              <a:t>atsakymai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2800" b="1" i="1" dirty="0" smtClean="0">
                <a:latin typeface="Consolas" panose="020B0609020204030204" pitchFamily="49" charset="0"/>
                <a:cs typeface="Arial" panose="020B0604020202020204" pitchFamily="34" charset="0"/>
              </a:rPr>
              <a:t>Naudota literatūra </a:t>
            </a:r>
            <a:endParaRPr lang="lt-LT" sz="2800" b="1" i="1" dirty="0"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lt-LT" sz="2800" b="1" i="1" dirty="0"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endParaRPr lang="lt-LT" sz="2800" b="1" i="1" dirty="0">
              <a:latin typeface="Consolas" panose="020B0609020204030204" pitchFamily="49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34488" y="67901"/>
            <a:ext cx="71797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Baguet Script" panose="00000500000000000000" pitchFamily="2" charset="-70"/>
                <a:ea typeface="Tahoma" panose="020B0604030504040204" pitchFamily="34" charset="0"/>
                <a:cs typeface="Tahoma" panose="020B0604030504040204" pitchFamily="34" charset="0"/>
              </a:rPr>
              <a:t>TURINYS</a:t>
            </a:r>
            <a:endParaRPr lang="lt-LT" sz="5400" b="1" i="1" dirty="0">
              <a:solidFill>
                <a:schemeClr val="accent1">
                  <a:lumMod val="40000"/>
                  <a:lumOff val="60000"/>
                </a:schemeClr>
              </a:solidFill>
              <a:latin typeface="Baguet Script" panose="00000500000000000000" pitchFamily="2" charset="-7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6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s 4">
            <a:extLst>
              <a:ext uri="{FF2B5EF4-FFF2-40B4-BE49-F238E27FC236}">
                <a16:creationId xmlns:a16="http://schemas.microsoft.com/office/drawing/2014/main" id="{21DCC37A-906D-4708-A137-2D52F3F70F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3741" y="3668453"/>
            <a:ext cx="2701859" cy="17107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aveikslėlis 5">
            <a:extLst>
              <a:ext uri="{FF2B5EF4-FFF2-40B4-BE49-F238E27FC236}">
                <a16:creationId xmlns:a16="http://schemas.microsoft.com/office/drawing/2014/main" id="{F714885B-6B85-4915-8C38-CF58C431CF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0518" y="4119524"/>
            <a:ext cx="3720573" cy="20503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Pavadinimas 1">
            <a:extLst>
              <a:ext uri="{FF2B5EF4-FFF2-40B4-BE49-F238E27FC236}">
                <a16:creationId xmlns:a16="http://schemas.microsoft.com/office/drawing/2014/main" id="{304791C8-B0B2-469B-931E-6C721C3BE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364" y="351183"/>
            <a:ext cx="10515600" cy="989855"/>
          </a:xfrm>
        </p:spPr>
        <p:txBody>
          <a:bodyPr>
            <a:normAutofit/>
          </a:bodyPr>
          <a:lstStyle/>
          <a:p>
            <a:pPr algn="ctr"/>
            <a:r>
              <a:rPr lang="lt-LT" sz="4400" b="1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Baguet Script" panose="00000500000000000000" pitchFamily="2" charset="-70"/>
                <a:ea typeface="Tahoma" panose="020B0604030504040204" pitchFamily="34" charset="0"/>
                <a:cs typeface="Tahoma" panose="020B0604030504040204" pitchFamily="34" charset="0"/>
              </a:rPr>
              <a:t>Judėjimas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584C144E-FAEC-4B64-9D75-2C880CF17D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1466" y="1335876"/>
            <a:ext cx="9788031" cy="2761862"/>
          </a:xfrm>
        </p:spPr>
        <p:txBody>
          <a:bodyPr>
            <a:normAutofit/>
          </a:bodyPr>
          <a:lstStyle/>
          <a:p>
            <a:pPr marL="228600" indent="0">
              <a:buNone/>
            </a:pPr>
            <a:r>
              <a:rPr lang="lt-LT" sz="3600" b="1" i="1" dirty="0">
                <a:solidFill>
                  <a:schemeClr val="tx1">
                    <a:alpha val="70000"/>
                  </a:schemeClr>
                </a:solidFill>
                <a:latin typeface="Consolas" panose="020B0609020204030204" pitchFamily="49" charset="0"/>
              </a:rPr>
              <a:t>Gamtoje vyksta nepaliaujamas judėjimas: nuo molekulių ir atomų judėjimo medžiagose iki dangaus kūnų judėjimo visatoje.</a:t>
            </a: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04852A53-51AE-4846-B273-E050C4115B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431" y="4119524"/>
            <a:ext cx="2768038" cy="16595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4958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A862FC7-79AC-4556-985F-2CC7D2FED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6" y="789433"/>
            <a:ext cx="8856132" cy="1456267"/>
          </a:xfrm>
        </p:spPr>
        <p:txBody>
          <a:bodyPr>
            <a:normAutofit/>
          </a:bodyPr>
          <a:lstStyle/>
          <a:p>
            <a:pPr algn="ctr"/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6367338-30D1-4E21-B6E3-007D6977C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1134" y="2004631"/>
            <a:ext cx="9755659" cy="3127865"/>
          </a:xfrm>
        </p:spPr>
        <p:txBody>
          <a:bodyPr>
            <a:normAutofit/>
          </a:bodyPr>
          <a:lstStyle/>
          <a:p>
            <a:pPr marL="800100" indent="-571500"/>
            <a:r>
              <a:rPr lang="lt-LT" sz="3200" b="1" i="1" dirty="0">
                <a:effectLst/>
                <a:latin typeface="Consolas" panose="020B0609020204030204" pitchFamily="49" charset="0"/>
              </a:rPr>
              <a:t>Mechaninis judėjimas - kūnų padėties kitimas kitų kūnų atžvilgiu. </a:t>
            </a:r>
          </a:p>
          <a:p>
            <a:pPr marL="800100" indent="-571500"/>
            <a:r>
              <a:rPr lang="lt-LT" sz="3200" b="1" i="1" dirty="0">
                <a:effectLst/>
                <a:latin typeface="Consolas" panose="020B0609020204030204" pitchFamily="49" charset="0"/>
              </a:rPr>
              <a:t>Linija, kuria juda kūnas, vadinama to kūno judėjimo trajektorija.</a:t>
            </a:r>
            <a:r>
              <a:rPr lang="lt-LT" sz="3600" b="0" i="0" dirty="0">
                <a:solidFill>
                  <a:schemeClr val="accent2">
                    <a:lumMod val="50000"/>
                  </a:schemeClr>
                </a:solidFill>
                <a:effectLst/>
                <a:latin typeface="Baguet Script" panose="00000500000000000000" pitchFamily="2" charset="-70"/>
              </a:rPr>
              <a:t> </a:t>
            </a:r>
            <a:endParaRPr lang="lt-LT" sz="3600" dirty="0">
              <a:solidFill>
                <a:schemeClr val="accent2">
                  <a:lumMod val="50000"/>
                </a:schemeClr>
              </a:solidFill>
              <a:latin typeface="Baguet Script" panose="00000500000000000000" pitchFamily="2" charset="-70"/>
            </a:endParaRPr>
          </a:p>
        </p:txBody>
      </p:sp>
      <p:cxnSp>
        <p:nvCxnSpPr>
          <p:cNvPr id="7" name="Tiesioji jungtis 6">
            <a:extLst>
              <a:ext uri="{FF2B5EF4-FFF2-40B4-BE49-F238E27FC236}">
                <a16:creationId xmlns:a16="http://schemas.microsoft.com/office/drawing/2014/main" id="{BE50B1C7-D0E2-4674-9F72-041C9C462AAD}"/>
              </a:ext>
            </a:extLst>
          </p:cNvPr>
          <p:cNvCxnSpPr/>
          <p:nvPr/>
        </p:nvCxnSpPr>
        <p:spPr>
          <a:xfrm>
            <a:off x="5522843" y="5008943"/>
            <a:ext cx="5830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Laisva forma: figūra 7">
            <a:extLst>
              <a:ext uri="{FF2B5EF4-FFF2-40B4-BE49-F238E27FC236}">
                <a16:creationId xmlns:a16="http://schemas.microsoft.com/office/drawing/2014/main" id="{ACF4388D-B7BE-47D0-864B-353645CAAB0B}"/>
              </a:ext>
            </a:extLst>
          </p:cNvPr>
          <p:cNvSpPr/>
          <p:nvPr/>
        </p:nvSpPr>
        <p:spPr>
          <a:xfrm>
            <a:off x="1497496" y="5022574"/>
            <a:ext cx="7964556" cy="887896"/>
          </a:xfrm>
          <a:custGeom>
            <a:avLst/>
            <a:gdLst>
              <a:gd name="connsiteX0" fmla="*/ 0 w 7964556"/>
              <a:gd name="connsiteY0" fmla="*/ 265043 h 887896"/>
              <a:gd name="connsiteX1" fmla="*/ 145774 w 7964556"/>
              <a:gd name="connsiteY1" fmla="*/ 185530 h 887896"/>
              <a:gd name="connsiteX2" fmla="*/ 225287 w 7964556"/>
              <a:gd name="connsiteY2" fmla="*/ 132522 h 887896"/>
              <a:gd name="connsiteX3" fmla="*/ 265043 w 7964556"/>
              <a:gd name="connsiteY3" fmla="*/ 106017 h 887896"/>
              <a:gd name="connsiteX4" fmla="*/ 304800 w 7964556"/>
              <a:gd name="connsiteY4" fmla="*/ 92765 h 887896"/>
              <a:gd name="connsiteX5" fmla="*/ 450574 w 7964556"/>
              <a:gd name="connsiteY5" fmla="*/ 66261 h 887896"/>
              <a:gd name="connsiteX6" fmla="*/ 490330 w 7964556"/>
              <a:gd name="connsiteY6" fmla="*/ 53009 h 887896"/>
              <a:gd name="connsiteX7" fmla="*/ 583095 w 7964556"/>
              <a:gd name="connsiteY7" fmla="*/ 0 h 887896"/>
              <a:gd name="connsiteX8" fmla="*/ 887895 w 7964556"/>
              <a:gd name="connsiteY8" fmla="*/ 13252 h 887896"/>
              <a:gd name="connsiteX9" fmla="*/ 1020417 w 7964556"/>
              <a:gd name="connsiteY9" fmla="*/ 106017 h 887896"/>
              <a:gd name="connsiteX10" fmla="*/ 1205947 w 7964556"/>
              <a:gd name="connsiteY10" fmla="*/ 265043 h 887896"/>
              <a:gd name="connsiteX11" fmla="*/ 1364974 w 7964556"/>
              <a:gd name="connsiteY11" fmla="*/ 477078 h 887896"/>
              <a:gd name="connsiteX12" fmla="*/ 1431234 w 7964556"/>
              <a:gd name="connsiteY12" fmla="*/ 596348 h 887896"/>
              <a:gd name="connsiteX13" fmla="*/ 1351721 w 7964556"/>
              <a:gd name="connsiteY13" fmla="*/ 808383 h 887896"/>
              <a:gd name="connsiteX14" fmla="*/ 1219200 w 7964556"/>
              <a:gd name="connsiteY14" fmla="*/ 848139 h 887896"/>
              <a:gd name="connsiteX15" fmla="*/ 1060174 w 7964556"/>
              <a:gd name="connsiteY15" fmla="*/ 887896 h 887896"/>
              <a:gd name="connsiteX16" fmla="*/ 887895 w 7964556"/>
              <a:gd name="connsiteY16" fmla="*/ 861391 h 887896"/>
              <a:gd name="connsiteX17" fmla="*/ 874643 w 7964556"/>
              <a:gd name="connsiteY17" fmla="*/ 808383 h 887896"/>
              <a:gd name="connsiteX18" fmla="*/ 821634 w 7964556"/>
              <a:gd name="connsiteY18" fmla="*/ 689113 h 887896"/>
              <a:gd name="connsiteX19" fmla="*/ 795130 w 7964556"/>
              <a:gd name="connsiteY19" fmla="*/ 622852 h 887896"/>
              <a:gd name="connsiteX20" fmla="*/ 808382 w 7964556"/>
              <a:gd name="connsiteY20" fmla="*/ 516835 h 887896"/>
              <a:gd name="connsiteX21" fmla="*/ 848139 w 7964556"/>
              <a:gd name="connsiteY21" fmla="*/ 477078 h 887896"/>
              <a:gd name="connsiteX22" fmla="*/ 993913 w 7964556"/>
              <a:gd name="connsiteY22" fmla="*/ 424069 h 887896"/>
              <a:gd name="connsiteX23" fmla="*/ 1060174 w 7964556"/>
              <a:gd name="connsiteY23" fmla="*/ 410817 h 887896"/>
              <a:gd name="connsiteX24" fmla="*/ 1722782 w 7964556"/>
              <a:gd name="connsiteY24" fmla="*/ 424069 h 887896"/>
              <a:gd name="connsiteX25" fmla="*/ 1961321 w 7964556"/>
              <a:gd name="connsiteY25" fmla="*/ 490330 h 887896"/>
              <a:gd name="connsiteX26" fmla="*/ 2226365 w 7964556"/>
              <a:gd name="connsiteY26" fmla="*/ 556591 h 887896"/>
              <a:gd name="connsiteX27" fmla="*/ 2478156 w 7964556"/>
              <a:gd name="connsiteY27" fmla="*/ 622852 h 887896"/>
              <a:gd name="connsiteX28" fmla="*/ 2809461 w 7964556"/>
              <a:gd name="connsiteY28" fmla="*/ 702365 h 887896"/>
              <a:gd name="connsiteX29" fmla="*/ 3087756 w 7964556"/>
              <a:gd name="connsiteY29" fmla="*/ 768626 h 887896"/>
              <a:gd name="connsiteX30" fmla="*/ 3551582 w 7964556"/>
              <a:gd name="connsiteY30" fmla="*/ 874643 h 887896"/>
              <a:gd name="connsiteX31" fmla="*/ 3670852 w 7964556"/>
              <a:gd name="connsiteY31" fmla="*/ 887896 h 887896"/>
              <a:gd name="connsiteX32" fmla="*/ 4280452 w 7964556"/>
              <a:gd name="connsiteY32" fmla="*/ 861391 h 887896"/>
              <a:gd name="connsiteX33" fmla="*/ 4399721 w 7964556"/>
              <a:gd name="connsiteY33" fmla="*/ 821635 h 887896"/>
              <a:gd name="connsiteX34" fmla="*/ 4717774 w 7964556"/>
              <a:gd name="connsiteY34" fmla="*/ 636104 h 887896"/>
              <a:gd name="connsiteX35" fmla="*/ 4810539 w 7964556"/>
              <a:gd name="connsiteY35" fmla="*/ 543339 h 887896"/>
              <a:gd name="connsiteX36" fmla="*/ 4823791 w 7964556"/>
              <a:gd name="connsiteY36" fmla="*/ 410817 h 887896"/>
              <a:gd name="connsiteX37" fmla="*/ 4797287 w 7964556"/>
              <a:gd name="connsiteY37" fmla="*/ 357809 h 887896"/>
              <a:gd name="connsiteX38" fmla="*/ 4678017 w 7964556"/>
              <a:gd name="connsiteY38" fmla="*/ 265043 h 887896"/>
              <a:gd name="connsiteX39" fmla="*/ 4439478 w 7964556"/>
              <a:gd name="connsiteY39" fmla="*/ 185530 h 887896"/>
              <a:gd name="connsiteX40" fmla="*/ 4134678 w 7964556"/>
              <a:gd name="connsiteY40" fmla="*/ 145774 h 887896"/>
              <a:gd name="connsiteX41" fmla="*/ 3816626 w 7964556"/>
              <a:gd name="connsiteY41" fmla="*/ 172278 h 887896"/>
              <a:gd name="connsiteX42" fmla="*/ 3710608 w 7964556"/>
              <a:gd name="connsiteY42" fmla="*/ 212035 h 887896"/>
              <a:gd name="connsiteX43" fmla="*/ 3525078 w 7964556"/>
              <a:gd name="connsiteY43" fmla="*/ 371061 h 887896"/>
              <a:gd name="connsiteX44" fmla="*/ 3498574 w 7964556"/>
              <a:gd name="connsiteY44" fmla="*/ 410817 h 887896"/>
              <a:gd name="connsiteX45" fmla="*/ 3511826 w 7964556"/>
              <a:gd name="connsiteY45" fmla="*/ 450574 h 887896"/>
              <a:gd name="connsiteX46" fmla="*/ 3684104 w 7964556"/>
              <a:gd name="connsiteY46" fmla="*/ 543339 h 887896"/>
              <a:gd name="connsiteX47" fmla="*/ 4174434 w 7964556"/>
              <a:gd name="connsiteY47" fmla="*/ 689113 h 887896"/>
              <a:gd name="connsiteX48" fmla="*/ 4373217 w 7964556"/>
              <a:gd name="connsiteY48" fmla="*/ 742122 h 887896"/>
              <a:gd name="connsiteX49" fmla="*/ 4598504 w 7964556"/>
              <a:gd name="connsiteY49" fmla="*/ 755374 h 887896"/>
              <a:gd name="connsiteX50" fmla="*/ 7885043 w 7964556"/>
              <a:gd name="connsiteY50" fmla="*/ 728869 h 887896"/>
              <a:gd name="connsiteX51" fmla="*/ 7964556 w 7964556"/>
              <a:gd name="connsiteY51" fmla="*/ 715617 h 887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964556" h="887896">
                <a:moveTo>
                  <a:pt x="0" y="265043"/>
                </a:moveTo>
                <a:cubicBezTo>
                  <a:pt x="95839" y="226708"/>
                  <a:pt x="46466" y="251735"/>
                  <a:pt x="145774" y="185530"/>
                </a:cubicBezTo>
                <a:lnTo>
                  <a:pt x="225287" y="132522"/>
                </a:lnTo>
                <a:cubicBezTo>
                  <a:pt x="238539" y="123687"/>
                  <a:pt x="249933" y="111053"/>
                  <a:pt x="265043" y="106017"/>
                </a:cubicBezTo>
                <a:cubicBezTo>
                  <a:pt x="278295" y="101600"/>
                  <a:pt x="291248" y="96153"/>
                  <a:pt x="304800" y="92765"/>
                </a:cubicBezTo>
                <a:cubicBezTo>
                  <a:pt x="341844" y="83504"/>
                  <a:pt x="415128" y="72169"/>
                  <a:pt x="450574" y="66261"/>
                </a:cubicBezTo>
                <a:cubicBezTo>
                  <a:pt x="463826" y="61844"/>
                  <a:pt x="477491" y="58512"/>
                  <a:pt x="490330" y="53009"/>
                </a:cubicBezTo>
                <a:cubicBezTo>
                  <a:pt x="537407" y="32833"/>
                  <a:pt x="543169" y="26617"/>
                  <a:pt x="583095" y="0"/>
                </a:cubicBezTo>
                <a:lnTo>
                  <a:pt x="887895" y="13252"/>
                </a:lnTo>
                <a:cubicBezTo>
                  <a:pt x="940298" y="25956"/>
                  <a:pt x="979477" y="70926"/>
                  <a:pt x="1020417" y="106017"/>
                </a:cubicBezTo>
                <a:cubicBezTo>
                  <a:pt x="1082260" y="159026"/>
                  <a:pt x="1157075" y="199881"/>
                  <a:pt x="1205947" y="265043"/>
                </a:cubicBezTo>
                <a:cubicBezTo>
                  <a:pt x="1258956" y="335721"/>
                  <a:pt x="1330172" y="395873"/>
                  <a:pt x="1364974" y="477078"/>
                </a:cubicBezTo>
                <a:cubicBezTo>
                  <a:pt x="1409652" y="581327"/>
                  <a:pt x="1380942" y="546054"/>
                  <a:pt x="1431234" y="596348"/>
                </a:cubicBezTo>
                <a:cubicBezTo>
                  <a:pt x="1415227" y="700394"/>
                  <a:pt x="1445944" y="768002"/>
                  <a:pt x="1351721" y="808383"/>
                </a:cubicBezTo>
                <a:cubicBezTo>
                  <a:pt x="1309331" y="826550"/>
                  <a:pt x="1263694" y="836004"/>
                  <a:pt x="1219200" y="848139"/>
                </a:cubicBezTo>
                <a:cubicBezTo>
                  <a:pt x="1166485" y="862516"/>
                  <a:pt x="1060174" y="887896"/>
                  <a:pt x="1060174" y="887896"/>
                </a:cubicBezTo>
                <a:cubicBezTo>
                  <a:pt x="1002748" y="879061"/>
                  <a:pt x="941299" y="884278"/>
                  <a:pt x="887895" y="861391"/>
                </a:cubicBezTo>
                <a:cubicBezTo>
                  <a:pt x="871154" y="854217"/>
                  <a:pt x="881181" y="825382"/>
                  <a:pt x="874643" y="808383"/>
                </a:cubicBezTo>
                <a:cubicBezTo>
                  <a:pt x="859025" y="767776"/>
                  <a:pt x="838772" y="729102"/>
                  <a:pt x="821634" y="689113"/>
                </a:cubicBezTo>
                <a:cubicBezTo>
                  <a:pt x="812263" y="667248"/>
                  <a:pt x="803965" y="644939"/>
                  <a:pt x="795130" y="622852"/>
                </a:cubicBezTo>
                <a:cubicBezTo>
                  <a:pt x="799547" y="587513"/>
                  <a:pt x="796211" y="550305"/>
                  <a:pt x="808382" y="516835"/>
                </a:cubicBezTo>
                <a:cubicBezTo>
                  <a:pt x="814787" y="499222"/>
                  <a:pt x="833741" y="489076"/>
                  <a:pt x="848139" y="477078"/>
                </a:cubicBezTo>
                <a:cubicBezTo>
                  <a:pt x="897129" y="436253"/>
                  <a:pt x="920645" y="440977"/>
                  <a:pt x="993913" y="424069"/>
                </a:cubicBezTo>
                <a:cubicBezTo>
                  <a:pt x="1015861" y="419004"/>
                  <a:pt x="1038087" y="415234"/>
                  <a:pt x="1060174" y="410817"/>
                </a:cubicBezTo>
                <a:lnTo>
                  <a:pt x="1722782" y="424069"/>
                </a:lnTo>
                <a:cubicBezTo>
                  <a:pt x="1804986" y="431322"/>
                  <a:pt x="1881514" y="469328"/>
                  <a:pt x="1961321" y="490330"/>
                </a:cubicBezTo>
                <a:cubicBezTo>
                  <a:pt x="2049390" y="513506"/>
                  <a:pt x="2139139" y="530423"/>
                  <a:pt x="2226365" y="556591"/>
                </a:cubicBezTo>
                <a:cubicBezTo>
                  <a:pt x="2485848" y="634436"/>
                  <a:pt x="2236083" y="595955"/>
                  <a:pt x="2478156" y="622852"/>
                </a:cubicBezTo>
                <a:lnTo>
                  <a:pt x="2809461" y="702365"/>
                </a:lnTo>
                <a:lnTo>
                  <a:pt x="3087756" y="768626"/>
                </a:lnTo>
                <a:cubicBezTo>
                  <a:pt x="3276910" y="814761"/>
                  <a:pt x="3368455" y="844122"/>
                  <a:pt x="3551582" y="874643"/>
                </a:cubicBezTo>
                <a:cubicBezTo>
                  <a:pt x="3591039" y="881219"/>
                  <a:pt x="3631095" y="883478"/>
                  <a:pt x="3670852" y="887896"/>
                </a:cubicBezTo>
                <a:cubicBezTo>
                  <a:pt x="3874052" y="879061"/>
                  <a:pt x="4077895" y="879805"/>
                  <a:pt x="4280452" y="861391"/>
                </a:cubicBezTo>
                <a:cubicBezTo>
                  <a:pt x="4322187" y="857597"/>
                  <a:pt x="4360811" y="837199"/>
                  <a:pt x="4399721" y="821635"/>
                </a:cubicBezTo>
                <a:cubicBezTo>
                  <a:pt x="4536056" y="767101"/>
                  <a:pt x="4597167" y="732590"/>
                  <a:pt x="4717774" y="636104"/>
                </a:cubicBezTo>
                <a:cubicBezTo>
                  <a:pt x="4751921" y="608786"/>
                  <a:pt x="4779617" y="574261"/>
                  <a:pt x="4810539" y="543339"/>
                </a:cubicBezTo>
                <a:cubicBezTo>
                  <a:pt x="4814956" y="499165"/>
                  <a:pt x="4826954" y="455098"/>
                  <a:pt x="4823791" y="410817"/>
                </a:cubicBezTo>
                <a:cubicBezTo>
                  <a:pt x="4822384" y="391112"/>
                  <a:pt x="4807088" y="374961"/>
                  <a:pt x="4797287" y="357809"/>
                </a:cubicBezTo>
                <a:cubicBezTo>
                  <a:pt x="4763003" y="297813"/>
                  <a:pt x="4757831" y="304950"/>
                  <a:pt x="4678017" y="265043"/>
                </a:cubicBezTo>
                <a:cubicBezTo>
                  <a:pt x="4605082" y="228575"/>
                  <a:pt x="4518712" y="199513"/>
                  <a:pt x="4439478" y="185530"/>
                </a:cubicBezTo>
                <a:cubicBezTo>
                  <a:pt x="4338576" y="167724"/>
                  <a:pt x="4236278" y="159026"/>
                  <a:pt x="4134678" y="145774"/>
                </a:cubicBezTo>
                <a:cubicBezTo>
                  <a:pt x="4028661" y="154609"/>
                  <a:pt x="3921735" y="155855"/>
                  <a:pt x="3816626" y="172278"/>
                </a:cubicBezTo>
                <a:cubicBezTo>
                  <a:pt x="3779336" y="178105"/>
                  <a:pt x="3742519" y="191881"/>
                  <a:pt x="3710608" y="212035"/>
                </a:cubicBezTo>
                <a:cubicBezTo>
                  <a:pt x="3702122" y="217395"/>
                  <a:pt x="3563916" y="324455"/>
                  <a:pt x="3525078" y="371061"/>
                </a:cubicBezTo>
                <a:cubicBezTo>
                  <a:pt x="3514882" y="383296"/>
                  <a:pt x="3507409" y="397565"/>
                  <a:pt x="3498574" y="410817"/>
                </a:cubicBezTo>
                <a:cubicBezTo>
                  <a:pt x="3502991" y="424069"/>
                  <a:pt x="3501948" y="440696"/>
                  <a:pt x="3511826" y="450574"/>
                </a:cubicBezTo>
                <a:cubicBezTo>
                  <a:pt x="3531278" y="470026"/>
                  <a:pt x="3678821" y="541138"/>
                  <a:pt x="3684104" y="543339"/>
                </a:cubicBezTo>
                <a:cubicBezTo>
                  <a:pt x="3929980" y="645787"/>
                  <a:pt x="3892751" y="618692"/>
                  <a:pt x="4174434" y="689113"/>
                </a:cubicBezTo>
                <a:cubicBezTo>
                  <a:pt x="4240963" y="705745"/>
                  <a:pt x="4305463" y="731535"/>
                  <a:pt x="4373217" y="742122"/>
                </a:cubicBezTo>
                <a:cubicBezTo>
                  <a:pt x="4447541" y="753735"/>
                  <a:pt x="4523408" y="750957"/>
                  <a:pt x="4598504" y="755374"/>
                </a:cubicBezTo>
                <a:lnTo>
                  <a:pt x="7885043" y="728869"/>
                </a:lnTo>
                <a:cubicBezTo>
                  <a:pt x="7911911" y="728552"/>
                  <a:pt x="7964556" y="715617"/>
                  <a:pt x="7964556" y="715617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D92EFD-2F00-4CCB-A196-0E73C42F58A0}"/>
              </a:ext>
            </a:extLst>
          </p:cNvPr>
          <p:cNvSpPr txBox="1"/>
          <p:nvPr/>
        </p:nvSpPr>
        <p:spPr>
          <a:xfrm>
            <a:off x="1272353" y="789433"/>
            <a:ext cx="93064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5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guet Script" panose="00000500000000000000" pitchFamily="2" charset="-70"/>
              </a:rPr>
              <a:t>MECHANINIS JUDĖJIMAS </a:t>
            </a:r>
            <a:endParaRPr lang="lt-LT" sz="5400" dirty="0">
              <a:solidFill>
                <a:schemeClr val="accent1">
                  <a:lumMod val="60000"/>
                  <a:lumOff val="40000"/>
                </a:schemeClr>
              </a:solidFill>
              <a:latin typeface="Baguet Script" panose="00000500000000000000" pitchFamily="2" charset="-70"/>
            </a:endParaRPr>
          </a:p>
        </p:txBody>
      </p:sp>
    </p:spTree>
    <p:extLst>
      <p:ext uri="{BB962C8B-B14F-4D97-AF65-F5344CB8AC3E}">
        <p14:creationId xmlns:p14="http://schemas.microsoft.com/office/powerpoint/2010/main" val="221081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1E757FD-CA8D-45AE-820B-FB879FD23F78}"/>
              </a:ext>
            </a:extLst>
          </p:cNvPr>
          <p:cNvSpPr txBox="1"/>
          <p:nvPr/>
        </p:nvSpPr>
        <p:spPr>
          <a:xfrm>
            <a:off x="1489166" y="599272"/>
            <a:ext cx="91500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800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Baguet Script" panose="00000500000000000000" pitchFamily="2" charset="-70"/>
              </a:rPr>
              <a:t>JUDĖJIMO KLASIFIKACIJA</a:t>
            </a:r>
            <a:endParaRPr lang="lt-LT" sz="4800" b="1" i="1" dirty="0">
              <a:solidFill>
                <a:schemeClr val="accent1">
                  <a:lumMod val="40000"/>
                  <a:lumOff val="60000"/>
                </a:schemeClr>
              </a:solidFill>
              <a:latin typeface="Baguet Script" panose="00000500000000000000" pitchFamily="2" charset="-7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619DFC-C411-4C52-987E-8B051862A946}"/>
              </a:ext>
            </a:extLst>
          </p:cNvPr>
          <p:cNvSpPr txBox="1"/>
          <p:nvPr/>
        </p:nvSpPr>
        <p:spPr>
          <a:xfrm>
            <a:off x="1344660" y="2148912"/>
            <a:ext cx="427643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sz="3200" b="1" i="1" dirty="0">
                <a:latin typeface="Comic Sans MS" panose="030F0702030302020204" pitchFamily="66" charset="0"/>
              </a:rPr>
              <a:t>Pagal trajektoriją: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3200" b="1" i="1" dirty="0">
                <a:latin typeface="Comic Sans MS" panose="030F0702030302020204" pitchFamily="66" charset="0"/>
              </a:rPr>
              <a:t>Tiesiaeigis judėjimas;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sz="3200" b="1" i="1" dirty="0">
                <a:latin typeface="Comic Sans MS" panose="030F0702030302020204" pitchFamily="66" charset="0"/>
              </a:rPr>
              <a:t>Kreivaeigis judėjimas.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lt-LT" sz="3200" dirty="0">
              <a:solidFill>
                <a:schemeClr val="accent5">
                  <a:lumMod val="50000"/>
                </a:schemeClr>
              </a:solidFill>
              <a:latin typeface="Congenial" panose="0200050304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8748AB-4DFB-41B5-8236-C9256E7BE2F2}"/>
              </a:ext>
            </a:extLst>
          </p:cNvPr>
          <p:cNvSpPr txBox="1"/>
          <p:nvPr/>
        </p:nvSpPr>
        <p:spPr>
          <a:xfrm>
            <a:off x="5621097" y="2148912"/>
            <a:ext cx="483061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sz="3200" b="1" i="1" dirty="0">
                <a:latin typeface="Comic Sans MS" panose="030F0702030302020204" pitchFamily="66" charset="0"/>
              </a:rPr>
              <a:t>Pagal trajektoriją ir greitį: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3200" b="1" i="1" dirty="0">
                <a:latin typeface="Comic Sans MS" panose="030F0702030302020204" pitchFamily="66" charset="0"/>
              </a:rPr>
              <a:t>Tolyginis tiesiaeigis;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3200" b="1" i="1" dirty="0">
                <a:latin typeface="Comic Sans MS" panose="030F0702030302020204" pitchFamily="66" charset="0"/>
              </a:rPr>
              <a:t>Netolyginis tiesiaeigis;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3200" b="1" i="1" dirty="0">
                <a:latin typeface="Comic Sans MS" panose="030F0702030302020204" pitchFamily="66" charset="0"/>
              </a:rPr>
              <a:t>Tolyginis kreivaeigis;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3200" b="1" i="1" dirty="0">
                <a:latin typeface="Comic Sans MS" panose="030F0702030302020204" pitchFamily="66" charset="0"/>
              </a:rPr>
              <a:t>Netolyginis kreivaeigis</a:t>
            </a:r>
            <a:r>
              <a:rPr lang="lt-LT" sz="3200" b="1" i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lt-LT" sz="3200" dirty="0">
              <a:solidFill>
                <a:schemeClr val="accent5">
                  <a:lumMod val="50000"/>
                </a:schemeClr>
              </a:solidFill>
              <a:latin typeface="Congenial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98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1431623-D0B2-4FDD-881F-87FE97D2AA7E}"/>
              </a:ext>
            </a:extLst>
          </p:cNvPr>
          <p:cNvSpPr txBox="1"/>
          <p:nvPr/>
        </p:nvSpPr>
        <p:spPr>
          <a:xfrm>
            <a:off x="1503732" y="2032856"/>
            <a:ext cx="438216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lt-LT" sz="2800" b="1" i="1" dirty="0">
                <a:latin typeface="Comic Sans MS" panose="030F0702030302020204" pitchFamily="66" charset="0"/>
              </a:rPr>
              <a:t>Jei judančio kūno trajektorija kreiva linija, tai – kreivaeigis judėjimas.</a:t>
            </a:r>
            <a:r>
              <a:rPr lang="en-US" sz="2800" b="1" i="1" dirty="0">
                <a:latin typeface="Comic Sans MS" panose="030F0702030302020204" pitchFamily="66" charset="0"/>
              </a:rPr>
              <a:t> </a:t>
            </a:r>
            <a:r>
              <a:rPr lang="lt-LT" sz="2800" b="1" i="1" dirty="0">
                <a:latin typeface="Comic Sans MS" panose="030F0702030302020204" pitchFamily="66" charset="0"/>
              </a:rPr>
              <a:t>Taip keliauja moksleiviai žygyje, ropinėja skruzdėlės, teka upių vandenys.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5335DA-DB72-4EAA-BCD4-6C3FA547D966}"/>
              </a:ext>
            </a:extLst>
          </p:cNvPr>
          <p:cNvSpPr txBox="1"/>
          <p:nvPr/>
        </p:nvSpPr>
        <p:spPr>
          <a:xfrm>
            <a:off x="2322993" y="746434"/>
            <a:ext cx="104260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800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Baguet Script" panose="00000500000000000000" pitchFamily="2" charset="-70"/>
              </a:rPr>
              <a:t>KREIVAEIGIS JUDĖJIMAS</a:t>
            </a:r>
            <a:endParaRPr lang="lt-LT" sz="4800" b="1" i="1" dirty="0">
              <a:solidFill>
                <a:schemeClr val="accent1">
                  <a:lumMod val="40000"/>
                  <a:lumOff val="60000"/>
                </a:schemeClr>
              </a:solidFill>
              <a:latin typeface="Baguet Script" panose="00000500000000000000" pitchFamily="2" charset="-7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A1E892-A917-4A4B-BC28-DB65043A175B}"/>
              </a:ext>
            </a:extLst>
          </p:cNvPr>
          <p:cNvSpPr txBox="1"/>
          <p:nvPr/>
        </p:nvSpPr>
        <p:spPr>
          <a:xfrm>
            <a:off x="6394883" y="2044005"/>
            <a:ext cx="47992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2800" b="1" i="1" dirty="0">
                <a:latin typeface="Comic Sans MS" panose="030F0702030302020204" pitchFamily="66" charset="0"/>
              </a:rPr>
              <a:t>Kreivaeigis judėjimas skirstomas į tolyginį ir netolyginį.</a:t>
            </a:r>
          </a:p>
        </p:txBody>
      </p:sp>
      <p:pic>
        <p:nvPicPr>
          <p:cNvPr id="7" name="Paveikslėlis 6">
            <a:extLst>
              <a:ext uri="{FF2B5EF4-FFF2-40B4-BE49-F238E27FC236}">
                <a16:creationId xmlns:a16="http://schemas.microsoft.com/office/drawing/2014/main" id="{6B6FCC08-D6AC-4E6C-9D52-E8E4AA6994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2430" y="3798333"/>
            <a:ext cx="4104122" cy="24090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093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520B12F-61CD-4B19-8B18-B1CB2BA58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140" y="685800"/>
            <a:ext cx="10131425" cy="1456267"/>
          </a:xfrm>
        </p:spPr>
        <p:txBody>
          <a:bodyPr>
            <a:normAutofit/>
          </a:bodyPr>
          <a:lstStyle/>
          <a:p>
            <a:pPr algn="ctr"/>
            <a:r>
              <a:rPr lang="lt-LT" sz="4400" b="1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Baguet Script" panose="00000500000000000000" pitchFamily="2" charset="-70"/>
              </a:rPr>
              <a:t>Kreivaeigis judėjimas</a:t>
            </a:r>
            <a:r>
              <a:rPr lang="lt-LT" sz="5400" dirty="0">
                <a:latin typeface="Baguet Script" panose="00000500000000000000" pitchFamily="2" charset="-70"/>
              </a:rPr>
              <a:t/>
            </a:r>
            <a:br>
              <a:rPr lang="lt-LT" sz="5400" dirty="0">
                <a:latin typeface="Baguet Script" panose="00000500000000000000" pitchFamily="2" charset="-70"/>
              </a:rPr>
            </a:br>
            <a:endParaRPr lang="lt-L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urinio vietos rezervavimo ženklas 2">
                <a:extLst>
                  <a:ext uri="{FF2B5EF4-FFF2-40B4-BE49-F238E27FC236}">
                    <a16:creationId xmlns:a16="http://schemas.microsoft.com/office/drawing/2014/main" id="{82D8B5D8-BEA9-41D7-8F0B-4F6104886C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76746" y="2142067"/>
                <a:ext cx="10387940" cy="3649133"/>
              </a:xfrm>
            </p:spPr>
            <p:txBody>
              <a:bodyPr>
                <a:normAutofit/>
              </a:bodyPr>
              <a:lstStyle/>
              <a:p>
                <a:r>
                  <a:rPr lang="lt-LT" sz="2800" b="1" i="1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Kreivaeigio judėjimo </a:t>
                </a:r>
                <a:r>
                  <a:rPr lang="lt-LT" sz="2800" b="1" i="1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greitis</a:t>
                </a:r>
                <a:r>
                  <a:rPr lang="lt-LT" sz="3600" b="1" i="1" dirty="0">
                    <a:latin typeface="Comic Sans MS" panose="030F0702030302020204" pitchFamily="66" charset="0"/>
                  </a:rPr>
                  <a:t>:</a:t>
                </a:r>
                <a:endParaRPr lang="lt-LT" sz="3600" b="1" i="1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  <a:p>
                <a:pPr marL="228600" indent="0">
                  <a:buNone/>
                </a:pPr>
                <a:r>
                  <a:rPr lang="lt-LT" sz="2800" b="1" i="1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v=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lt-LT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lt-LT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l-GR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  <m:r>
                          <a:rPr lang="lt-LT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  <m:r>
                          <a:rPr lang="lt-LT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lt-LT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𝑻</m:t>
                        </m:r>
                      </m:den>
                    </m:f>
                  </m:oMath>
                </a14:m>
                <a:r>
                  <a:rPr lang="lt-LT" sz="2800" b="1" i="1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 (v=s/t).</a:t>
                </a:r>
              </a:p>
              <a:p>
                <a:pPr marL="514350"/>
                <a:r>
                  <a:rPr lang="lt-LT" sz="2800" b="1" i="1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r – spindulys, </a:t>
                </a:r>
                <a:r>
                  <a:rPr lang="lt-LT" sz="2800" b="1" i="1" dirty="0">
                    <a:latin typeface="Comic Sans MS" panose="030F0702030302020204" pitchFamily="66" charset="0"/>
                  </a:rPr>
                  <a:t>matavimo vienetas – metras (m</a:t>
                </a:r>
                <a:r>
                  <a:rPr lang="lt-LT" sz="2800" b="1" i="1" dirty="0" smtClean="0">
                    <a:latin typeface="Comic Sans MS" panose="030F0702030302020204" pitchFamily="66" charset="0"/>
                  </a:rPr>
                  <a:t>).</a:t>
                </a:r>
                <a:endParaRPr lang="lt-LT" sz="2800" b="1" i="1" dirty="0" smtClean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  <a:p>
                <a:pPr marL="514350"/>
                <a:r>
                  <a:rPr lang="lt-LT" sz="2800" b="1" i="1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T </a:t>
                </a:r>
                <a:r>
                  <a:rPr lang="lt-LT" sz="2800" b="1" i="1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– apsisukimo periodas (laikas, per kurį kūnas apsisuka vieną kartą</a:t>
                </a:r>
                <a:r>
                  <a:rPr lang="lt-LT" sz="2800" b="1" i="1" dirty="0">
                    <a:latin typeface="Comic Sans MS" panose="030F0702030302020204" pitchFamily="66" charset="0"/>
                  </a:rPr>
                  <a:t>), matavimo vienetas – sekundė (s</a:t>
                </a:r>
                <a:r>
                  <a:rPr lang="lt-LT" sz="2800" b="1" i="1" dirty="0" smtClean="0">
                    <a:latin typeface="Comic Sans MS" panose="030F0702030302020204" pitchFamily="66" charset="0"/>
                  </a:rPr>
                  <a:t>).</a:t>
                </a:r>
                <a:endParaRPr lang="lt-LT" sz="2800" b="1" i="1" dirty="0">
                  <a:latin typeface="Comic Sans MS" panose="030F0702030302020204" pitchFamily="66" charset="0"/>
                </a:endParaRPr>
              </a:p>
              <a:p>
                <a:pPr marL="228600" indent="0">
                  <a:buNone/>
                </a:pPr>
                <a:r>
                  <a:rPr lang="lt-LT" sz="2800" b="1" i="1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</a:t>
                </a:r>
                <a:endParaRPr lang="lt-LT" dirty="0"/>
              </a:p>
            </p:txBody>
          </p:sp>
        </mc:Choice>
        <mc:Fallback xmlns="">
          <p:sp>
            <p:nvSpPr>
              <p:cNvPr id="3" name="Turinio vietos rezervavimo ženklas 2">
                <a:extLst>
                  <a:ext uri="{FF2B5EF4-FFF2-40B4-BE49-F238E27FC236}">
                    <a16:creationId xmlns:a16="http://schemas.microsoft.com/office/drawing/2014/main" id="{82D8B5D8-BEA9-41D7-8F0B-4F6104886C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76746" y="2142067"/>
                <a:ext cx="10387940" cy="3649133"/>
              </a:xfrm>
              <a:blipFill>
                <a:blip r:embed="rId2"/>
                <a:stretch>
                  <a:fillRect l="-1056" r="-2054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6153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aveikslėlis 8" descr="Paveikslėlis, kuriame yra žolė, žinduolis, laukas, stovimas&#10;&#10;Automatiškai sugeneruotas aprašymas">
            <a:extLst>
              <a:ext uri="{FF2B5EF4-FFF2-40B4-BE49-F238E27FC236}">
                <a16:creationId xmlns:a16="http://schemas.microsoft.com/office/drawing/2014/main" id="{8242BDDC-6B88-4F54-9A42-FD00FFE3EC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887" y="3973442"/>
            <a:ext cx="3544956" cy="2535629"/>
          </a:xfrm>
          <a:prstGeom prst="rect">
            <a:avLst/>
          </a:prstGeom>
        </p:spPr>
      </p:pic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4131012" y="219720"/>
            <a:ext cx="10131425" cy="1456267"/>
          </a:xfrm>
        </p:spPr>
        <p:txBody>
          <a:bodyPr>
            <a:normAutofit/>
          </a:bodyPr>
          <a:lstStyle/>
          <a:p>
            <a:r>
              <a:rPr lang="lt-LT" sz="5400" dirty="0">
                <a:solidFill>
                  <a:schemeClr val="accent1">
                    <a:lumMod val="60000"/>
                    <a:lumOff val="40000"/>
                  </a:schemeClr>
                </a:solidFill>
                <a:latin typeface="Baguet Script" panose="00000500000000000000" pitchFamily="2" charset="-70"/>
              </a:rPr>
              <a:t>Tai įdomu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7756C3-7FFB-4E8C-8D59-4273B1480E85}"/>
              </a:ext>
            </a:extLst>
          </p:cNvPr>
          <p:cNvSpPr txBox="1"/>
          <p:nvPr/>
        </p:nvSpPr>
        <p:spPr>
          <a:xfrm>
            <a:off x="1409701" y="1998649"/>
            <a:ext cx="370066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b="1" i="1" dirty="0">
                <a:latin typeface="Comic Sans MS" panose="030F0702030302020204" pitchFamily="66" charset="0"/>
              </a:rPr>
              <a:t>Greičiausiai judantys gyvūnai žemėje yra Gepardas – (112 km/h) ir</a:t>
            </a:r>
          </a:p>
          <a:p>
            <a:r>
              <a:rPr lang="lt-LT" sz="3200" b="1" i="1" dirty="0">
                <a:latin typeface="Comic Sans MS" panose="030F0702030302020204" pitchFamily="66" charset="0"/>
              </a:rPr>
              <a:t>Antilopė – (98 km/h)</a:t>
            </a:r>
          </a:p>
        </p:txBody>
      </p:sp>
      <p:pic>
        <p:nvPicPr>
          <p:cNvPr id="7" name="Paveikslėlis 6" descr="Paveikslėlis, kuriame yra laukas, žinduolis, žolė, didžioji katė&#10;&#10;Automatiškai sugeneruotas aprašymas">
            <a:extLst>
              <a:ext uri="{FF2B5EF4-FFF2-40B4-BE49-F238E27FC236}">
                <a16:creationId xmlns:a16="http://schemas.microsoft.com/office/drawing/2014/main" id="{11133343-A477-4C6F-8CEC-54658F84F5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522" y="1749286"/>
            <a:ext cx="3848596" cy="256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16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aveikslėlis 8" descr="Paveikslėlis, kuriame yra bestuburis, moliuskas, sraigė, rokas&#10;&#10;Automatiškai sugeneruotas aprašymas">
            <a:extLst>
              <a:ext uri="{FF2B5EF4-FFF2-40B4-BE49-F238E27FC236}">
                <a16:creationId xmlns:a16="http://schemas.microsoft.com/office/drawing/2014/main" id="{CA8540A6-6340-4975-872A-E79731AB581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115" y="4267341"/>
            <a:ext cx="4046331" cy="22760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31080CD-514B-48D8-BF97-87D0A3633832}"/>
              </a:ext>
            </a:extLst>
          </p:cNvPr>
          <p:cNvSpPr txBox="1"/>
          <p:nvPr/>
        </p:nvSpPr>
        <p:spPr>
          <a:xfrm>
            <a:off x="4376804" y="314598"/>
            <a:ext cx="68083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5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guet Script" panose="00000500000000000000" pitchFamily="2" charset="-70"/>
              </a:rPr>
              <a:t>TAI ĮDOMU</a:t>
            </a:r>
            <a:endParaRPr lang="lt-LT" sz="5400" dirty="0">
              <a:solidFill>
                <a:schemeClr val="accent1">
                  <a:lumMod val="60000"/>
                  <a:lumOff val="40000"/>
                </a:schemeClr>
              </a:solidFill>
              <a:latin typeface="Baguet Script" panose="00000500000000000000" pitchFamily="2" charset="-7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A79A80-D303-4028-A2DB-DE641396209A}"/>
              </a:ext>
            </a:extLst>
          </p:cNvPr>
          <p:cNvSpPr txBox="1"/>
          <p:nvPr/>
        </p:nvSpPr>
        <p:spPr>
          <a:xfrm>
            <a:off x="1159497" y="1979629"/>
            <a:ext cx="404633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b="1" i="1" dirty="0">
                <a:latin typeface="Comic Sans MS" panose="030F0702030302020204" pitchFamily="66" charset="0"/>
              </a:rPr>
              <a:t>Lėčiausiai judantys gyvūnai žemėje yra Tripirštis tinginys – (160 m/h) ir Sraigė (5,5 m/h)</a:t>
            </a:r>
          </a:p>
        </p:txBody>
      </p:sp>
      <p:pic>
        <p:nvPicPr>
          <p:cNvPr id="7" name="Paveikslėlis 6" descr="Paveikslėlis, kuriame yra medis, žinduolis, laukas, tinginys&#10;&#10;Automatiškai sugeneruotas aprašymas">
            <a:extLst>
              <a:ext uri="{FF2B5EF4-FFF2-40B4-BE49-F238E27FC236}">
                <a16:creationId xmlns:a16="http://schemas.microsoft.com/office/drawing/2014/main" id="{5C53F3BA-BD17-405A-AB60-059FCCFE67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003" y="1586346"/>
            <a:ext cx="2503111" cy="334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083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5400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Baguet Script" panose="00000500000000000000" pitchFamily="2" charset="-70"/>
              </a:rPr>
              <a:t>BANDYMAS</a:t>
            </a:r>
            <a:endParaRPr lang="lt-LT" sz="5400" dirty="0"/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19" y="2413481"/>
            <a:ext cx="4032069" cy="338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603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185D271-AF4F-4E00-80DC-83C766EC0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378" y="431217"/>
            <a:ext cx="10131425" cy="1456267"/>
          </a:xfrm>
        </p:spPr>
        <p:txBody>
          <a:bodyPr>
            <a:normAutofit/>
          </a:bodyPr>
          <a:lstStyle/>
          <a:p>
            <a:pPr algn="ctr"/>
            <a:r>
              <a:rPr lang="lt-LT" sz="4800" b="1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Baguet Script" panose="00000500000000000000" pitchFamily="2" charset="-70"/>
              </a:rPr>
              <a:t>Hipotezė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5C0C49C-48F1-415D-9FCF-19E835C9B1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63273"/>
            <a:ext cx="4925291" cy="2635474"/>
          </a:xfrm>
        </p:spPr>
        <p:txBody>
          <a:bodyPr>
            <a:normAutofit/>
          </a:bodyPr>
          <a:lstStyle/>
          <a:p>
            <a:pPr marL="685800" indent="-457200"/>
            <a:r>
              <a:rPr lang="lt-LT" sz="2800" b="1" i="1" dirty="0">
                <a:solidFill>
                  <a:schemeClr val="tx1">
                    <a:alpha val="70000"/>
                  </a:schemeClr>
                </a:solidFill>
                <a:latin typeface="Comic Sans MS" panose="030F0702030302020204" pitchFamily="66" charset="0"/>
              </a:rPr>
              <a:t>Linijinis greitis priklauso nuo sukimosi spindulio.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3592" y="2063273"/>
            <a:ext cx="3304442" cy="28814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7552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s 4" descr="Paveikslėlis, kuriame yra žirklės&#10;&#10;Automatiškai sugeneruotas aprašymas">
            <a:extLst>
              <a:ext uri="{FF2B5EF4-FFF2-40B4-BE49-F238E27FC236}">
                <a16:creationId xmlns:a16="http://schemas.microsoft.com/office/drawing/2014/main" id="{18D14D19-FABA-431F-9DD8-C077A89E54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570" y="3429000"/>
            <a:ext cx="2228250" cy="2971000"/>
          </a:xfrm>
          <a:prstGeom prst="rect">
            <a:avLst/>
          </a:prstGeom>
        </p:spPr>
      </p:pic>
      <p:pic>
        <p:nvPicPr>
          <p:cNvPr id="9" name="Paveikslėlis 8" descr="Paveikslėlis, kuriame yra žinutė, rašymo lenta&#10;&#10;Automatiškai sugeneruotas aprašymas">
            <a:extLst>
              <a:ext uri="{FF2B5EF4-FFF2-40B4-BE49-F238E27FC236}">
                <a16:creationId xmlns:a16="http://schemas.microsoft.com/office/drawing/2014/main" id="{285F5152-E623-4654-BBDB-A6F8A9764B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801" y="3038879"/>
            <a:ext cx="2013077" cy="3361122"/>
          </a:xfrm>
          <a:prstGeom prst="rect">
            <a:avLst/>
          </a:prstGeom>
        </p:spPr>
      </p:pic>
      <p:sp>
        <p:nvSpPr>
          <p:cNvPr id="2" name="Pavadinimas 1">
            <a:extLst>
              <a:ext uri="{FF2B5EF4-FFF2-40B4-BE49-F238E27FC236}">
                <a16:creationId xmlns:a16="http://schemas.microsoft.com/office/drawing/2014/main" id="{1B2950E8-D961-4098-95F3-2022B8088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420" y="556210"/>
            <a:ext cx="10131425" cy="1456267"/>
          </a:xfrm>
        </p:spPr>
        <p:txBody>
          <a:bodyPr>
            <a:normAutofit/>
          </a:bodyPr>
          <a:lstStyle/>
          <a:p>
            <a:pPr algn="ctr"/>
            <a:r>
              <a:rPr lang="lt-LT" b="1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lt-LT" sz="4800" b="1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Baguet Script" panose="00000500000000000000" pitchFamily="2" charset="-70"/>
              </a:rPr>
              <a:t>Priemonės</a:t>
            </a:r>
            <a:endParaRPr lang="lt-LT" b="1" i="1" dirty="0">
              <a:solidFill>
                <a:schemeClr val="accent1">
                  <a:lumMod val="40000"/>
                  <a:lumOff val="60000"/>
                </a:schemeClr>
              </a:solidFill>
              <a:latin typeface="Baguet Script" panose="00000500000000000000" pitchFamily="2" charset="-7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9651AEA-024B-45D9-BB98-F9563C20C6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0370" y="2086493"/>
            <a:ext cx="6853842" cy="2269374"/>
          </a:xfrm>
        </p:spPr>
        <p:txBody>
          <a:bodyPr>
            <a:normAutofit/>
          </a:bodyPr>
          <a:lstStyle/>
          <a:p>
            <a:pPr marL="685800" indent="-457200"/>
            <a:r>
              <a:rPr lang="lt-LT" sz="3200" b="1" i="1" dirty="0">
                <a:solidFill>
                  <a:schemeClr val="tx1">
                    <a:alpha val="70000"/>
                  </a:schemeClr>
                </a:solidFill>
                <a:latin typeface="Comic Sans MS" panose="030F0702030302020204" pitchFamily="66" charset="0"/>
              </a:rPr>
              <a:t>Įvairių ilgių virvutės, kamuoliukas, telefono laikmatis.</a:t>
            </a:r>
          </a:p>
        </p:txBody>
      </p:sp>
      <p:pic>
        <p:nvPicPr>
          <p:cNvPr id="7" name="Paveikslėlis 6" descr="Paveikslėlis, kuriame yra stalas, vidinis, geltona, kiaušinis&#10;&#10;Automatiškai sugeneruotas aprašymas">
            <a:extLst>
              <a:ext uri="{FF2B5EF4-FFF2-40B4-BE49-F238E27FC236}">
                <a16:creationId xmlns:a16="http://schemas.microsoft.com/office/drawing/2014/main" id="{D64C0EF3-E3C9-4760-B36A-AEEB5395B6E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445" y="1038922"/>
            <a:ext cx="2228250" cy="2390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98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3B60A49-0ED3-40A5-8043-862A12CE8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800" b="1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Baguet Script" panose="00000500000000000000" pitchFamily="2" charset="-70"/>
              </a:rPr>
              <a:t>Darbo eiga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urinio vietos rezervavimo ženklas 2">
                <a:extLst>
                  <a:ext uri="{FF2B5EF4-FFF2-40B4-BE49-F238E27FC236}">
                    <a16:creationId xmlns:a16="http://schemas.microsoft.com/office/drawing/2014/main" id="{E9E52CCF-1829-46F7-9DA5-A464A66579D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02180" y="2065867"/>
                <a:ext cx="10131425" cy="3649133"/>
              </a:xfrm>
            </p:spPr>
            <p:txBody>
              <a:bodyPr>
                <a:normAutofit/>
              </a:bodyPr>
              <a:lstStyle/>
              <a:p>
                <a:r>
                  <a:rPr lang="lt-LT" sz="2800" b="1" i="1" dirty="0">
                    <a:latin typeface="Comic Sans MS" panose="030F0702030302020204" pitchFamily="66" charset="0"/>
                  </a:rPr>
                  <a:t>Prie virvutės (virvutės imamos skirtingų ilgių) pririšamas kamuoliukas ir sukamas vieną minutę;</a:t>
                </a:r>
              </a:p>
              <a:p>
                <a:r>
                  <a:rPr lang="lt-LT" sz="2800" b="1" i="1" dirty="0">
                    <a:latin typeface="Comic Sans MS" panose="030F0702030302020204" pitchFamily="66" charset="0"/>
                  </a:rPr>
                  <a:t>Suskaičiuojamas apsisukimų skaičius;</a:t>
                </a:r>
              </a:p>
              <a:p>
                <a:r>
                  <a:rPr lang="lt-LT" sz="2800" b="1" i="1" dirty="0">
                    <a:latin typeface="Comic Sans MS" panose="030F0702030302020204" pitchFamily="66" charset="0"/>
                  </a:rPr>
                  <a:t>Apskaičiuojame: sukimosi periodą T = t/n;</a:t>
                </a:r>
              </a:p>
              <a:p>
                <a:pPr marL="228600" indent="0">
                  <a:buNone/>
                </a:pPr>
                <a:r>
                  <a:rPr lang="lt-LT" sz="2800" b="1" i="1" dirty="0">
                    <a:latin typeface="Comic Sans MS" panose="030F0702030302020204" pitchFamily="66" charset="0"/>
                  </a:rPr>
                  <a:t>                   </a:t>
                </a:r>
                <a:r>
                  <a:rPr lang="lt-LT" sz="2800" b="1" i="1" dirty="0" smtClean="0">
                    <a:latin typeface="Comic Sans MS" panose="030F0702030302020204" pitchFamily="66" charset="0"/>
                  </a:rPr>
                  <a:t>sukimosi </a:t>
                </a:r>
                <a:r>
                  <a:rPr lang="lt-LT" sz="2800" b="1" i="1" dirty="0">
                    <a:latin typeface="Comic Sans MS" panose="030F0702030302020204" pitchFamily="66" charset="0"/>
                  </a:rPr>
                  <a:t>greitį v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8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lt-LT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l-GR" sz="2800" b="1" i="1" smtClean="0">
                            <a:latin typeface="Cambria Math" panose="02040503050406030204" pitchFamily="18" charset="0"/>
                          </a:rPr>
                          <m:t>𝝅</m:t>
                        </m:r>
                        <m:r>
                          <a:rPr lang="lt-LT" sz="2800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num>
                      <m:den>
                        <m:r>
                          <a:rPr lang="lt-LT" sz="2800" b="1" i="1" smtClean="0"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a:rPr lang="lt-LT" sz="2800" b="1" i="1" smtClean="0">
                            <a:latin typeface="Cambria Math" panose="02040503050406030204" pitchFamily="18" charset="0"/>
                          </a:rPr>
                          <m:t>𝑻</m:t>
                        </m:r>
                        <m:r>
                          <a:rPr lang="lt-LT" sz="2800" b="1" i="1" smtClean="0">
                            <a:latin typeface="Cambria Math" panose="02040503050406030204" pitchFamily="18" charset="0"/>
                          </a:rPr>
                          <m:t>   </m:t>
                        </m:r>
                      </m:den>
                    </m:f>
                  </m:oMath>
                </a14:m>
                <a:r>
                  <a:rPr lang="lt-LT" sz="2800" b="1" i="1" dirty="0">
                    <a:latin typeface="Comic Sans MS" panose="030F0702030302020204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Turinio vietos rezervavimo ženklas 2">
                <a:extLst>
                  <a:ext uri="{FF2B5EF4-FFF2-40B4-BE49-F238E27FC236}">
                    <a16:creationId xmlns:a16="http://schemas.microsoft.com/office/drawing/2014/main" id="{E9E52CCF-1829-46F7-9DA5-A464A66579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02180" y="2065867"/>
                <a:ext cx="10131425" cy="3649133"/>
              </a:xfrm>
              <a:blipFill>
                <a:blip r:embed="rId2"/>
                <a:stretch>
                  <a:fillRect l="-1083" r="-2347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81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aveikslėlis 9" descr="Paveikslėlis, kuriame yra plastikas&#10;&#10;Automatiškai sugeneruotas aprašymas">
            <a:extLst>
              <a:ext uri="{FF2B5EF4-FFF2-40B4-BE49-F238E27FC236}">
                <a16:creationId xmlns:a16="http://schemas.microsoft.com/office/drawing/2014/main" id="{4E0E1D91-4501-4B8B-806B-AA0E58E3A9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55" r="22625" b="10145"/>
          <a:stretch/>
        </p:blipFill>
        <p:spPr>
          <a:xfrm>
            <a:off x="7489680" y="923186"/>
            <a:ext cx="3063711" cy="3167642"/>
          </a:xfrm>
          <a:prstGeom prst="rect">
            <a:avLst/>
          </a:prstGeom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366B0EB6-A80C-4E34-B1CF-CDC1366BCF6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42" b="40870"/>
          <a:stretch/>
        </p:blipFill>
        <p:spPr>
          <a:xfrm>
            <a:off x="4980068" y="2714919"/>
            <a:ext cx="2848977" cy="3219895"/>
          </a:xfrm>
          <a:prstGeom prst="rect">
            <a:avLst/>
          </a:prstGeom>
        </p:spPr>
      </p:pic>
      <p:sp>
        <p:nvSpPr>
          <p:cNvPr id="2" name="Pavadinimas 1">
            <a:extLst>
              <a:ext uri="{FF2B5EF4-FFF2-40B4-BE49-F238E27FC236}">
                <a16:creationId xmlns:a16="http://schemas.microsoft.com/office/drawing/2014/main" id="{83F86824-232D-4CA7-BBE0-37514F13B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1805" y="487052"/>
            <a:ext cx="10131425" cy="1456267"/>
          </a:xfrm>
        </p:spPr>
        <p:txBody>
          <a:bodyPr>
            <a:normAutofit/>
          </a:bodyPr>
          <a:lstStyle/>
          <a:p>
            <a:r>
              <a:rPr lang="lt-LT" sz="4800" dirty="0">
                <a:solidFill>
                  <a:schemeClr val="accent1">
                    <a:lumMod val="60000"/>
                    <a:lumOff val="40000"/>
                  </a:schemeClr>
                </a:solidFill>
                <a:latin typeface="Baguet Script" panose="00000500000000000000" pitchFamily="2" charset="-70"/>
              </a:rPr>
              <a:t>Bandymas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9E710B-5C37-4CD8-BF14-4122FCEC618F}"/>
              </a:ext>
            </a:extLst>
          </p:cNvPr>
          <p:cNvSpPr txBox="1"/>
          <p:nvPr/>
        </p:nvSpPr>
        <p:spPr>
          <a:xfrm>
            <a:off x="1451728" y="2234153"/>
            <a:ext cx="306371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i="1" dirty="0">
                <a:latin typeface="Comic Sans MS" panose="030F0702030302020204" pitchFamily="66" charset="0"/>
              </a:rPr>
              <a:t>Pritvirtinus prie virvutės kamuoliuką, sukau jį 1 minutę ir skaičiavau apsisukimų skaičių.</a:t>
            </a:r>
          </a:p>
        </p:txBody>
      </p:sp>
    </p:spTree>
    <p:extLst>
      <p:ext uri="{BB962C8B-B14F-4D97-AF65-F5344CB8AC3E}">
        <p14:creationId xmlns:p14="http://schemas.microsoft.com/office/powerpoint/2010/main" val="212423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792333" y="432046"/>
            <a:ext cx="10131425" cy="1456267"/>
          </a:xfrm>
        </p:spPr>
        <p:txBody>
          <a:bodyPr>
            <a:normAutofit/>
          </a:bodyPr>
          <a:lstStyle/>
          <a:p>
            <a:pPr algn="ctr"/>
            <a:r>
              <a:rPr lang="lt-LT" sz="4400" b="1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Baguet Script" panose="00000500000000000000" pitchFamily="2" charset="-70"/>
              </a:rPr>
              <a:t>Bandymo rezultatai</a:t>
            </a:r>
          </a:p>
        </p:txBody>
      </p:sp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6403387"/>
              </p:ext>
            </p:extLst>
          </p:nvPr>
        </p:nvGraphicFramePr>
        <p:xfrm>
          <a:off x="2210432" y="2421911"/>
          <a:ext cx="7866822" cy="240461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11137">
                  <a:extLst>
                    <a:ext uri="{9D8B030D-6E8A-4147-A177-3AD203B41FA5}">
                      <a16:colId xmlns:a16="http://schemas.microsoft.com/office/drawing/2014/main" val="3519423556"/>
                    </a:ext>
                  </a:extLst>
                </a:gridCol>
                <a:gridCol w="1311137">
                  <a:extLst>
                    <a:ext uri="{9D8B030D-6E8A-4147-A177-3AD203B41FA5}">
                      <a16:colId xmlns:a16="http://schemas.microsoft.com/office/drawing/2014/main" val="3711920918"/>
                    </a:ext>
                  </a:extLst>
                </a:gridCol>
                <a:gridCol w="1311137">
                  <a:extLst>
                    <a:ext uri="{9D8B030D-6E8A-4147-A177-3AD203B41FA5}">
                      <a16:colId xmlns:a16="http://schemas.microsoft.com/office/drawing/2014/main" val="1381118789"/>
                    </a:ext>
                  </a:extLst>
                </a:gridCol>
                <a:gridCol w="1311137">
                  <a:extLst>
                    <a:ext uri="{9D8B030D-6E8A-4147-A177-3AD203B41FA5}">
                      <a16:colId xmlns:a16="http://schemas.microsoft.com/office/drawing/2014/main" val="1790779806"/>
                    </a:ext>
                  </a:extLst>
                </a:gridCol>
                <a:gridCol w="1349029">
                  <a:extLst>
                    <a:ext uri="{9D8B030D-6E8A-4147-A177-3AD203B41FA5}">
                      <a16:colId xmlns:a16="http://schemas.microsoft.com/office/drawing/2014/main" val="135278143"/>
                    </a:ext>
                  </a:extLst>
                </a:gridCol>
                <a:gridCol w="1273245">
                  <a:extLst>
                    <a:ext uri="{9D8B030D-6E8A-4147-A177-3AD203B41FA5}">
                      <a16:colId xmlns:a16="http://schemas.microsoft.com/office/drawing/2014/main" val="1697937877"/>
                    </a:ext>
                  </a:extLst>
                </a:gridCol>
              </a:tblGrid>
              <a:tr h="1091651">
                <a:tc>
                  <a:txBody>
                    <a:bodyPr/>
                    <a:lstStyle/>
                    <a:p>
                      <a:pPr algn="ctr"/>
                      <a:r>
                        <a:rPr lang="lt-LT" dirty="0"/>
                        <a:t>Eil. Nr.</a:t>
                      </a:r>
                    </a:p>
                  </a:txBody>
                  <a:tcPr marL="88099" marR="880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/>
                        <a:t>Spindulys</a:t>
                      </a:r>
                    </a:p>
                    <a:p>
                      <a:pPr algn="ctr"/>
                      <a:r>
                        <a:rPr lang="lt-LT" dirty="0"/>
                        <a:t>r, m</a:t>
                      </a:r>
                    </a:p>
                  </a:txBody>
                  <a:tcPr marL="88099" marR="880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/>
                        <a:t>Laikas </a:t>
                      </a:r>
                    </a:p>
                    <a:p>
                      <a:pPr algn="ctr"/>
                      <a:r>
                        <a:rPr lang="lt-LT" dirty="0"/>
                        <a:t>t, s</a:t>
                      </a:r>
                    </a:p>
                  </a:txBody>
                  <a:tcPr marL="88099" marR="880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/>
                        <a:t>Apsisukimų skaičius n</a:t>
                      </a:r>
                    </a:p>
                  </a:txBody>
                  <a:tcPr marL="88099" marR="880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/>
                        <a:t>Periodas</a:t>
                      </a:r>
                    </a:p>
                    <a:p>
                      <a:pPr algn="ctr"/>
                      <a:r>
                        <a:rPr lang="lt-LT" dirty="0"/>
                        <a:t>T, s</a:t>
                      </a:r>
                    </a:p>
                  </a:txBody>
                  <a:tcPr marL="88099" marR="880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/>
                        <a:t>Greitis </a:t>
                      </a:r>
                    </a:p>
                    <a:p>
                      <a:pPr algn="ctr"/>
                      <a:r>
                        <a:rPr lang="lt-LT" dirty="0"/>
                        <a:t>v, m/s</a:t>
                      </a:r>
                    </a:p>
                  </a:txBody>
                  <a:tcPr marL="88099" marR="88099"/>
                </a:tc>
                <a:extLst>
                  <a:ext uri="{0D108BD9-81ED-4DB2-BD59-A6C34878D82A}">
                    <a16:rowId xmlns:a16="http://schemas.microsoft.com/office/drawing/2014/main" val="3609671227"/>
                  </a:ext>
                </a:extLst>
              </a:tr>
              <a:tr h="439641">
                <a:tc>
                  <a:txBody>
                    <a:bodyPr/>
                    <a:lstStyle/>
                    <a:p>
                      <a:pPr algn="ctr"/>
                      <a:r>
                        <a:rPr lang="lt-LT" dirty="0"/>
                        <a:t>1</a:t>
                      </a:r>
                    </a:p>
                  </a:txBody>
                  <a:tcPr marL="88099" marR="880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/>
                        <a:t>0,4</a:t>
                      </a:r>
                    </a:p>
                  </a:txBody>
                  <a:tcPr marL="88099" marR="880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/>
                        <a:t>60</a:t>
                      </a:r>
                    </a:p>
                  </a:txBody>
                  <a:tcPr marL="88099" marR="880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/>
                        <a:t>69</a:t>
                      </a:r>
                    </a:p>
                  </a:txBody>
                  <a:tcPr marL="88099" marR="880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/>
                        <a:t>0,87</a:t>
                      </a:r>
                    </a:p>
                  </a:txBody>
                  <a:tcPr marL="88099" marR="880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/>
                        <a:t>2,89</a:t>
                      </a:r>
                    </a:p>
                  </a:txBody>
                  <a:tcPr marL="88099" marR="88099"/>
                </a:tc>
                <a:extLst>
                  <a:ext uri="{0D108BD9-81ED-4DB2-BD59-A6C34878D82A}">
                    <a16:rowId xmlns:a16="http://schemas.microsoft.com/office/drawing/2014/main" val="3050973235"/>
                  </a:ext>
                </a:extLst>
              </a:tr>
              <a:tr h="436660">
                <a:tc>
                  <a:txBody>
                    <a:bodyPr/>
                    <a:lstStyle/>
                    <a:p>
                      <a:pPr algn="ctr"/>
                      <a:r>
                        <a:rPr lang="lt-LT" dirty="0"/>
                        <a:t>2</a:t>
                      </a:r>
                    </a:p>
                  </a:txBody>
                  <a:tcPr marL="88099" marR="880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/>
                        <a:t>0,6</a:t>
                      </a:r>
                    </a:p>
                  </a:txBody>
                  <a:tcPr marL="88099" marR="880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/>
                        <a:t>60</a:t>
                      </a:r>
                    </a:p>
                  </a:txBody>
                  <a:tcPr marL="88099" marR="880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/>
                        <a:t>48</a:t>
                      </a:r>
                    </a:p>
                  </a:txBody>
                  <a:tcPr marL="88099" marR="880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/>
                        <a:t>1,25</a:t>
                      </a:r>
                    </a:p>
                  </a:txBody>
                  <a:tcPr marL="88099" marR="880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/>
                        <a:t>3,01</a:t>
                      </a:r>
                    </a:p>
                  </a:txBody>
                  <a:tcPr marL="88099" marR="88099"/>
                </a:tc>
                <a:extLst>
                  <a:ext uri="{0D108BD9-81ED-4DB2-BD59-A6C34878D82A}">
                    <a16:rowId xmlns:a16="http://schemas.microsoft.com/office/drawing/2014/main" val="748900983"/>
                  </a:ext>
                </a:extLst>
              </a:tr>
              <a:tr h="436660">
                <a:tc>
                  <a:txBody>
                    <a:bodyPr/>
                    <a:lstStyle/>
                    <a:p>
                      <a:pPr algn="ctr"/>
                      <a:r>
                        <a:rPr lang="lt-LT" dirty="0"/>
                        <a:t>3</a:t>
                      </a:r>
                    </a:p>
                  </a:txBody>
                  <a:tcPr marL="88099" marR="880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/>
                        <a:t>0,8</a:t>
                      </a:r>
                    </a:p>
                  </a:txBody>
                  <a:tcPr marL="88099" marR="880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/>
                        <a:t>60</a:t>
                      </a:r>
                    </a:p>
                  </a:txBody>
                  <a:tcPr marL="88099" marR="880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/>
                        <a:t>41</a:t>
                      </a:r>
                    </a:p>
                  </a:txBody>
                  <a:tcPr marL="88099" marR="880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/>
                        <a:t>1,47</a:t>
                      </a:r>
                    </a:p>
                  </a:txBody>
                  <a:tcPr marL="88099" marR="880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/>
                        <a:t>3,42</a:t>
                      </a:r>
                    </a:p>
                  </a:txBody>
                  <a:tcPr marL="88099" marR="88099"/>
                </a:tc>
                <a:extLst>
                  <a:ext uri="{0D108BD9-81ED-4DB2-BD59-A6C34878D82A}">
                    <a16:rowId xmlns:a16="http://schemas.microsoft.com/office/drawing/2014/main" val="4782706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605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454356" y="694821"/>
            <a:ext cx="10515600" cy="1313226"/>
          </a:xfrm>
        </p:spPr>
        <p:txBody>
          <a:bodyPr>
            <a:normAutofit/>
          </a:bodyPr>
          <a:lstStyle/>
          <a:p>
            <a:pPr algn="ctr"/>
            <a:r>
              <a:rPr lang="lt-LT" sz="5400" b="1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Baguet Script" panose="00000500000000000000" pitchFamily="2" charset="-70"/>
              </a:rPr>
              <a:t>Išvada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26380" y="2008047"/>
            <a:ext cx="9697845" cy="2532611"/>
          </a:xfrm>
        </p:spPr>
        <p:txBody>
          <a:bodyPr>
            <a:normAutofit/>
          </a:bodyPr>
          <a:lstStyle/>
          <a:p>
            <a:pPr marL="685800" indent="-457200"/>
            <a:r>
              <a:rPr lang="lt-LT" sz="3200" b="1" i="1" dirty="0">
                <a:latin typeface="Comic Sans MS" panose="030F0702030302020204" pitchFamily="66" charset="0"/>
              </a:rPr>
              <a:t>Bandymo rezultatai rodo, kad linijinis greitis tiesiogiai proporcingas spinduliui. Kuo ilgesnis spindulys, tuo greitis didesnis.</a:t>
            </a:r>
          </a:p>
        </p:txBody>
      </p:sp>
    </p:spTree>
    <p:extLst>
      <p:ext uri="{BB962C8B-B14F-4D97-AF65-F5344CB8AC3E}">
        <p14:creationId xmlns:p14="http://schemas.microsoft.com/office/powerpoint/2010/main" val="84242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sz="5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Baguet Script"/>
              </a:rPr>
              <a:t>UŽDAVINIŲ SPRENDIMO PAVYZDŽIAI </a:t>
            </a:r>
            <a:endParaRPr lang="lt-LT" sz="5400" dirty="0">
              <a:solidFill>
                <a:schemeClr val="accent1">
                  <a:lumMod val="40000"/>
                  <a:lumOff val="60000"/>
                </a:schemeClr>
              </a:solidFill>
              <a:latin typeface="Baguet Script"/>
            </a:endParaRP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2726" y="2296645"/>
            <a:ext cx="5372100" cy="405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42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793109" y="147192"/>
            <a:ext cx="10131425" cy="1420408"/>
          </a:xfrm>
        </p:spPr>
        <p:txBody>
          <a:bodyPr>
            <a:normAutofit/>
          </a:bodyPr>
          <a:lstStyle/>
          <a:p>
            <a:pPr algn="ctr"/>
            <a:r>
              <a:rPr lang="lt-LT" sz="5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Baguet Script"/>
              </a:rPr>
              <a:t>1 PAVYZDYS</a:t>
            </a:r>
            <a:endParaRPr lang="lt-LT" sz="5400" dirty="0">
              <a:solidFill>
                <a:schemeClr val="accent1">
                  <a:lumMod val="40000"/>
                  <a:lumOff val="60000"/>
                </a:schemeClr>
              </a:solidFill>
              <a:latin typeface="Baguet Scrip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23501" y="1567600"/>
                <a:ext cx="11070640" cy="63070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t-LT" sz="2400" dirty="0" smtClean="0">
                    <a:latin typeface="Comic Sans MS" panose="030F0702030302020204" pitchFamily="66" charset="0"/>
                  </a:rPr>
                  <a:t>10 cm spindulio disko sukimosi periodas – 5 s. Kiek kartų diskas apsisuko per 30 s?</a:t>
                </a:r>
              </a:p>
              <a:p>
                <a:endParaRPr lang="lt-LT" sz="2400" dirty="0" smtClean="0">
                  <a:latin typeface="Comic Sans MS" panose="030F0702030302020204" pitchFamily="66" charset="0"/>
                </a:endParaRPr>
              </a:p>
              <a:p>
                <a:endParaRPr lang="lt-LT" sz="2000" dirty="0" smtClean="0">
                  <a:latin typeface="Comic Sans MS" panose="030F0702030302020204" pitchFamily="66" charset="0"/>
                </a:endParaRPr>
              </a:p>
              <a:p>
                <a:r>
                  <a:rPr lang="lt-LT" sz="2000" dirty="0">
                    <a:latin typeface="Comic Sans MS" panose="030F0702030302020204" pitchFamily="66" charset="0"/>
                  </a:rPr>
                  <a:t> </a:t>
                </a:r>
                <a:r>
                  <a:rPr lang="lt-LT" sz="2000" dirty="0" smtClean="0">
                    <a:latin typeface="Comic Sans MS" panose="030F0702030302020204" pitchFamily="66" charset="0"/>
                  </a:rPr>
                  <a:t>n - ?    </a:t>
                </a:r>
                <a:r>
                  <a:rPr lang="lt-LT" sz="2000" dirty="0">
                    <a:latin typeface="Comic Sans MS" panose="030F0702030302020204" pitchFamily="66" charset="0"/>
                  </a:rPr>
                  <a:t>r</a:t>
                </a:r>
                <a:r>
                  <a:rPr lang="lt-LT" sz="2000" dirty="0" smtClean="0">
                    <a:latin typeface="Comic Sans MS" panose="030F0702030302020204" pitchFamily="66" charset="0"/>
                  </a:rPr>
                  <a:t> </a:t>
                </a:r>
                <a:r>
                  <a:rPr lang="lt-LT" sz="2000" dirty="0" smtClean="0">
                    <a:latin typeface="Franklin Gothic Book" panose="020B0503020102020204" pitchFamily="34" charset="0"/>
                  </a:rPr>
                  <a:t>= 10 cm = 0,1 m</a:t>
                </a:r>
              </a:p>
              <a:p>
                <a:r>
                  <a:rPr lang="lt-LT" sz="2000" dirty="0">
                    <a:latin typeface="Franklin Gothic Book" panose="020B0503020102020204" pitchFamily="34" charset="0"/>
                  </a:rPr>
                  <a:t> </a:t>
                </a:r>
                <a:r>
                  <a:rPr lang="lt-LT" sz="2000" dirty="0" smtClean="0">
                    <a:latin typeface="Franklin Gothic Book" panose="020B0503020102020204" pitchFamily="34" charset="0"/>
                  </a:rPr>
                  <a:t>             T = 5 s</a:t>
                </a:r>
              </a:p>
              <a:p>
                <a:r>
                  <a:rPr lang="lt-LT" sz="2000" dirty="0">
                    <a:latin typeface="Franklin Gothic Book" panose="020B0503020102020204" pitchFamily="34" charset="0"/>
                  </a:rPr>
                  <a:t> </a:t>
                </a:r>
                <a:r>
                  <a:rPr lang="lt-LT" sz="2000" dirty="0" smtClean="0">
                    <a:latin typeface="Franklin Gothic Book" panose="020B0503020102020204" pitchFamily="34" charset="0"/>
                  </a:rPr>
                  <a:t>             t </a:t>
                </a:r>
                <a:r>
                  <a:rPr lang="lt-LT" sz="2000" dirty="0">
                    <a:latin typeface="Franklin Gothic Book" panose="020B0503020102020204" pitchFamily="34" charset="0"/>
                  </a:rPr>
                  <a:t>= </a:t>
                </a:r>
                <a:r>
                  <a:rPr lang="lt-LT" sz="2000" dirty="0" smtClean="0">
                    <a:latin typeface="Franklin Gothic Book" panose="020B0503020102020204" pitchFamily="34" charset="0"/>
                  </a:rPr>
                  <a:t>30 </a:t>
                </a:r>
                <a:r>
                  <a:rPr lang="lt-LT" sz="2000" dirty="0">
                    <a:latin typeface="Franklin Gothic Book" panose="020B0503020102020204" pitchFamily="34" charset="0"/>
                  </a:rPr>
                  <a:t>s</a:t>
                </a:r>
                <a:endParaRPr lang="lt-LT" sz="2000" dirty="0">
                  <a:latin typeface="Comic Sans MS" panose="030F0702030302020204" pitchFamily="66" charset="0"/>
                </a:endParaRPr>
              </a:p>
              <a:p>
                <a:endParaRPr lang="lt-LT" sz="2000" dirty="0">
                  <a:latin typeface="Comic Sans MS" panose="030F0702030302020204" pitchFamily="66" charset="0"/>
                </a:endParaRPr>
              </a:p>
              <a:p>
                <a:r>
                  <a:rPr lang="lt-LT" sz="2400" dirty="0" smtClean="0">
                    <a:latin typeface="Comic Sans MS" panose="030F0702030302020204" pitchFamily="66" charset="0"/>
                  </a:rPr>
                  <a:t>Sprendimas</a:t>
                </a:r>
              </a:p>
              <a:p>
                <a:r>
                  <a:rPr lang="lt-LT" sz="2400" dirty="0" smtClean="0">
                    <a:latin typeface="Comic Sans MS" panose="030F0702030302020204" pitchFamily="66" charset="0"/>
                  </a:rPr>
                  <a:t>Periodas T</a:t>
                </a:r>
                <a:r>
                  <a:rPr lang="lt-LT" sz="2400" dirty="0" smtClean="0">
                    <a:latin typeface="Franklin Gothic Book" panose="020B050302010202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lt-LT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lt-LT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lt-LT" sz="2400" dirty="0" smtClean="0">
                    <a:latin typeface="Comic Sans MS" panose="030F0702030302020204" pitchFamily="66" charset="0"/>
                  </a:rPr>
                  <a:t> iš čia n </a:t>
                </a:r>
                <a:r>
                  <a:rPr lang="lt-LT" sz="2400" dirty="0" smtClean="0">
                    <a:latin typeface="Franklin Gothic Book" panose="020B050302010202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lt-LT" sz="2400" i="1">
                            <a:latin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lt-LT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</m:oMath>
                </a14:m>
                <a:endParaRPr lang="lt-LT" sz="2400" dirty="0">
                  <a:latin typeface="Comic Sans MS" panose="030F0702030302020204" pitchFamily="66" charset="0"/>
                </a:endParaRPr>
              </a:p>
              <a:p>
                <a:r>
                  <a:rPr lang="lt-LT" sz="2400" dirty="0">
                    <a:latin typeface="Comic Sans MS" panose="030F0702030302020204" pitchFamily="66" charset="0"/>
                  </a:rPr>
                  <a:t>n</a:t>
                </a:r>
                <a:r>
                  <a:rPr lang="lt-LT" sz="2400" dirty="0" smtClean="0">
                    <a:latin typeface="Comic Sans MS" panose="030F0702030302020204" pitchFamily="66" charset="0"/>
                  </a:rPr>
                  <a:t> </a:t>
                </a:r>
                <a:r>
                  <a:rPr lang="lt-LT" sz="2400" dirty="0" smtClean="0">
                    <a:latin typeface="Franklin Gothic Book" panose="020B050302010202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lt-LT" sz="2400" b="0" i="1" smtClean="0">
                            <a:latin typeface="Cambria Math" panose="02040503050406030204" pitchFamily="18" charset="0"/>
                          </a:rPr>
                          <m:t>30</m:t>
                        </m:r>
                      </m:num>
                      <m:den>
                        <m:r>
                          <a:rPr lang="lt-LT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lt-LT" sz="2400" dirty="0" smtClean="0">
                    <a:latin typeface="Comic Sans MS" panose="030F0702030302020204" pitchFamily="66" charset="0"/>
                  </a:rPr>
                  <a:t> </a:t>
                </a:r>
                <a:r>
                  <a:rPr lang="lt-LT" sz="2400" dirty="0" smtClean="0">
                    <a:latin typeface="Franklin Gothic Book" panose="020B0503020102020204" pitchFamily="34" charset="0"/>
                  </a:rPr>
                  <a:t>= 6</a:t>
                </a:r>
                <a:endParaRPr lang="lt-LT" sz="2400" dirty="0" smtClean="0">
                  <a:latin typeface="Comic Sans MS" panose="030F0702030302020204" pitchFamily="66" charset="0"/>
                </a:endParaRPr>
              </a:p>
              <a:p>
                <a:endParaRPr lang="lt-LT" sz="2400" dirty="0">
                  <a:latin typeface="Comic Sans MS" panose="030F0702030302020204" pitchFamily="66" charset="0"/>
                </a:endParaRPr>
              </a:p>
              <a:p>
                <a:r>
                  <a:rPr lang="lt-LT" sz="2400" dirty="0" smtClean="0">
                    <a:latin typeface="Comic Sans MS" panose="030F0702030302020204" pitchFamily="66" charset="0"/>
                  </a:rPr>
                  <a:t>Atsakymas: diskas apsisuko 6 kartus</a:t>
                </a:r>
              </a:p>
              <a:p>
                <a:endParaRPr lang="lt-LT" sz="2400" dirty="0">
                  <a:latin typeface="Comic Sans MS" panose="030F0702030302020204" pitchFamily="66" charset="0"/>
                </a:endParaRPr>
              </a:p>
              <a:p>
                <a:endParaRPr lang="lt-LT" sz="2400" dirty="0" smtClean="0">
                  <a:latin typeface="Comic Sans MS" panose="030F0702030302020204" pitchFamily="66" charset="0"/>
                </a:endParaRPr>
              </a:p>
              <a:p>
                <a:endParaRPr lang="lt-LT" sz="2400" dirty="0">
                  <a:latin typeface="Comic Sans MS" panose="030F0702030302020204" pitchFamily="66" charset="0"/>
                </a:endParaRPr>
              </a:p>
              <a:p>
                <a:endParaRPr lang="lt-LT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01" y="1567600"/>
                <a:ext cx="11070640" cy="6307048"/>
              </a:xfrm>
              <a:prstGeom prst="rect">
                <a:avLst/>
              </a:prstGeom>
              <a:blipFill>
                <a:blip r:embed="rId2"/>
                <a:stretch>
                  <a:fillRect l="-826" t="-773" r="-55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Tiesioji jungtis 11"/>
          <p:cNvCxnSpPr/>
          <p:nvPr/>
        </p:nvCxnSpPr>
        <p:spPr>
          <a:xfrm flipH="1" flipV="1">
            <a:off x="484094" y="3021107"/>
            <a:ext cx="2976282" cy="448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Tiesioji jungtis 16"/>
          <p:cNvCxnSpPr/>
          <p:nvPr/>
        </p:nvCxnSpPr>
        <p:spPr>
          <a:xfrm>
            <a:off x="1174376" y="2689412"/>
            <a:ext cx="0" cy="17301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416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85801" y="98611"/>
            <a:ext cx="10131425" cy="1456267"/>
          </a:xfrm>
        </p:spPr>
        <p:txBody>
          <a:bodyPr>
            <a:normAutofit/>
          </a:bodyPr>
          <a:lstStyle/>
          <a:p>
            <a:pPr algn="ctr"/>
            <a:r>
              <a:rPr lang="lt-LT" sz="5400" dirty="0">
                <a:solidFill>
                  <a:schemeClr val="accent1">
                    <a:lumMod val="40000"/>
                    <a:lumOff val="60000"/>
                  </a:schemeClr>
                </a:solidFill>
                <a:latin typeface="Baguet Script"/>
              </a:rPr>
              <a:t>2</a:t>
            </a:r>
            <a:r>
              <a:rPr lang="lt-LT" sz="5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Baguet Script"/>
              </a:rPr>
              <a:t> PAVYZDYS</a:t>
            </a:r>
            <a:endParaRPr lang="lt-LT" sz="5400" dirty="0">
              <a:solidFill>
                <a:schemeClr val="accent1">
                  <a:lumMod val="40000"/>
                  <a:lumOff val="60000"/>
                </a:schemeClr>
              </a:solidFill>
              <a:latin typeface="Baguet Scrip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01070" y="1721224"/>
                <a:ext cx="11301492" cy="5890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lt-LT" sz="2000" dirty="0" smtClean="0">
                    <a:latin typeface="Comic Sans MS" panose="030F0702030302020204" pitchFamily="66" charset="0"/>
                  </a:rPr>
                  <a:t>Automobilis juda pastoviu 72 km/h greičiu. Automobilio rato spindulys 30 cm. Apskaičiuokite </a:t>
                </a:r>
              </a:p>
              <a:p>
                <a:r>
                  <a:rPr lang="lt-LT" sz="2000" dirty="0" smtClean="0">
                    <a:latin typeface="Comic Sans MS" panose="030F0702030302020204" pitchFamily="66" charset="0"/>
                  </a:rPr>
                  <a:t>rato sukimosi periodą.</a:t>
                </a:r>
              </a:p>
              <a:p>
                <a:endParaRPr lang="lt-LT" sz="2000" dirty="0">
                  <a:latin typeface="Comic Sans MS" panose="030F0702030302020204" pitchFamily="66" charset="0"/>
                </a:endParaRPr>
              </a:p>
              <a:p>
                <a:endParaRPr lang="lt-LT" sz="2000" dirty="0" smtClean="0">
                  <a:latin typeface="Comic Sans MS" panose="030F0702030302020204" pitchFamily="66" charset="0"/>
                </a:endParaRPr>
              </a:p>
              <a:p>
                <a:r>
                  <a:rPr lang="lt-LT" sz="2000" dirty="0" smtClean="0">
                    <a:latin typeface="Comic Sans MS" panose="030F0702030302020204" pitchFamily="66" charset="0"/>
                  </a:rPr>
                  <a:t> T - ?   </a:t>
                </a:r>
                <a:r>
                  <a:rPr lang="lt-LT" sz="2000" dirty="0">
                    <a:latin typeface="Comic Sans MS" panose="030F0702030302020204" pitchFamily="66" charset="0"/>
                  </a:rPr>
                  <a:t>v</a:t>
                </a:r>
                <a:r>
                  <a:rPr lang="lt-LT" sz="2000" dirty="0" smtClean="0">
                    <a:latin typeface="Comic Sans MS" panose="030F0702030302020204" pitchFamily="66" charset="0"/>
                  </a:rPr>
                  <a:t> </a:t>
                </a:r>
                <a:r>
                  <a:rPr lang="lt-LT" sz="2000" dirty="0" smtClean="0">
                    <a:latin typeface="Franklin Gothic Book" panose="020B0503020102020204" pitchFamily="34" charset="0"/>
                  </a:rPr>
                  <a:t>= 72 km/h = 20 m/s</a:t>
                </a:r>
                <a:endParaRPr lang="lt-LT" sz="2000" dirty="0">
                  <a:latin typeface="Comic Sans MS" panose="030F0702030302020204" pitchFamily="66" charset="0"/>
                </a:endParaRPr>
              </a:p>
              <a:p>
                <a:r>
                  <a:rPr lang="lt-LT" sz="2000" dirty="0" smtClean="0">
                    <a:latin typeface="Comic Sans MS" panose="030F0702030302020204" pitchFamily="66" charset="0"/>
                  </a:rPr>
                  <a:t>            r </a:t>
                </a:r>
                <a:r>
                  <a:rPr lang="lt-LT" sz="2000" dirty="0">
                    <a:latin typeface="Franklin Gothic Book" panose="020B0503020102020204" pitchFamily="34" charset="0"/>
                  </a:rPr>
                  <a:t>= </a:t>
                </a:r>
                <a:r>
                  <a:rPr lang="lt-LT" sz="2000" dirty="0" smtClean="0">
                    <a:latin typeface="Franklin Gothic Book" panose="020B0503020102020204" pitchFamily="34" charset="0"/>
                  </a:rPr>
                  <a:t>30 cm </a:t>
                </a:r>
                <a:r>
                  <a:rPr lang="lt-LT" sz="2000" dirty="0">
                    <a:latin typeface="Franklin Gothic Book" panose="020B0503020102020204" pitchFamily="34" charset="0"/>
                  </a:rPr>
                  <a:t>= </a:t>
                </a:r>
                <a:r>
                  <a:rPr lang="lt-LT" sz="2000" dirty="0" smtClean="0">
                    <a:latin typeface="Franklin Gothic Book" panose="020B0503020102020204" pitchFamily="34" charset="0"/>
                  </a:rPr>
                  <a:t>0,3 m</a:t>
                </a:r>
                <a:endParaRPr lang="lt-LT" sz="2000" dirty="0">
                  <a:latin typeface="Comic Sans MS" panose="030F0702030302020204" pitchFamily="66" charset="0"/>
                </a:endParaRPr>
              </a:p>
              <a:p>
                <a:endParaRPr lang="lt-LT" sz="2000" dirty="0" smtClean="0">
                  <a:latin typeface="Comic Sans MS" panose="030F0702030302020204" pitchFamily="66" charset="0"/>
                </a:endParaRPr>
              </a:p>
              <a:p>
                <a:endParaRPr lang="lt-LT" sz="2000" dirty="0">
                  <a:latin typeface="Comic Sans MS" panose="030F0702030302020204" pitchFamily="66" charset="0"/>
                </a:endParaRPr>
              </a:p>
              <a:p>
                <a:r>
                  <a:rPr lang="lt-LT" sz="2000" dirty="0" smtClean="0">
                    <a:latin typeface="Comic Sans MS" panose="030F0702030302020204" pitchFamily="66" charset="0"/>
                  </a:rPr>
                  <a:t>Sprendimas:</a:t>
                </a:r>
              </a:p>
              <a:p>
                <a:r>
                  <a:rPr lang="lt-LT" sz="2000" dirty="0" smtClean="0">
                    <a:latin typeface="Comic Sans MS" panose="030F0702030302020204" pitchFamily="66" charset="0"/>
                  </a:rPr>
                  <a:t>Iš linijinio greičio formulės v </a:t>
                </a:r>
                <a:r>
                  <a:rPr lang="lt-LT" sz="2000" dirty="0" smtClean="0">
                    <a:latin typeface="Franklin Gothic Book" panose="020B050302010202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lt-LT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l-GR" sz="2000" b="0" i="1" smtClean="0">
                            <a:latin typeface="Cambria Math" panose="02040503050406030204" pitchFamily="18" charset="0"/>
                          </a:rPr>
                          <m:t>π</m:t>
                        </m:r>
                        <m:r>
                          <a:rPr lang="lt-LT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num>
                      <m:den>
                        <m:r>
                          <a:rPr lang="lt-LT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</m:oMath>
                </a14:m>
                <a:r>
                  <a:rPr lang="lt-LT" sz="2000" dirty="0" smtClean="0">
                    <a:latin typeface="Comic Sans MS" panose="030F0702030302020204" pitchFamily="66" charset="0"/>
                  </a:rPr>
                  <a:t> išreiškiame periodą T </a:t>
                </a:r>
                <a:r>
                  <a:rPr lang="lt-LT" sz="2000" dirty="0">
                    <a:latin typeface="Franklin Gothic Book" panose="020B050302010202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lt-LT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l-GR" sz="2000" i="1">
                            <a:latin typeface="Cambria Math" panose="02040503050406030204" pitchFamily="18" charset="0"/>
                          </a:rPr>
                          <m:t>π</m:t>
                        </m:r>
                        <m:r>
                          <a:rPr lang="lt-LT" sz="2000" i="1">
                            <a:latin typeface="Cambria Math" panose="02040503050406030204" pitchFamily="18" charset="0"/>
                          </a:rPr>
                          <m:t>𝑟</m:t>
                        </m:r>
                      </m:num>
                      <m:den>
                        <m:r>
                          <a:rPr lang="lt-LT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den>
                    </m:f>
                  </m:oMath>
                </a14:m>
                <a:endParaRPr lang="lt-LT" sz="2000" dirty="0" smtClean="0">
                  <a:latin typeface="Comic Sans MS" panose="030F0702030302020204" pitchFamily="66" charset="0"/>
                </a:endParaRPr>
              </a:p>
              <a:p>
                <a:r>
                  <a:rPr lang="lt-LT" sz="2000" dirty="0">
                    <a:latin typeface="Comic Sans MS" panose="030F0702030302020204" pitchFamily="66" charset="0"/>
                  </a:rPr>
                  <a:t>T </a:t>
                </a:r>
                <a:r>
                  <a:rPr lang="lt-LT" sz="2000" dirty="0">
                    <a:latin typeface="Franklin Gothic Book" panose="020B050302010202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lt-LT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l-GR" sz="2000" i="1">
                            <a:latin typeface="Cambria Math" panose="02040503050406030204" pitchFamily="18" charset="0"/>
                          </a:rPr>
                          <m:t>·</m:t>
                        </m:r>
                        <m:r>
                          <a:rPr lang="lt-LT" sz="2000" b="0" i="1" smtClean="0">
                            <a:latin typeface="Cambria Math" panose="02040503050406030204" pitchFamily="18" charset="0"/>
                          </a:rPr>
                          <m:t>3,14·0,3</m:t>
                        </m:r>
                      </m:num>
                      <m:den>
                        <m:r>
                          <a:rPr lang="lt-LT" sz="2000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</m:oMath>
                </a14:m>
                <a:r>
                  <a:rPr lang="lt-LT" sz="2000" dirty="0" smtClean="0">
                    <a:latin typeface="Comic Sans MS" panose="030F0702030302020204" pitchFamily="66" charset="0"/>
                  </a:rPr>
                  <a:t> </a:t>
                </a:r>
                <a:r>
                  <a:rPr lang="lt-LT" sz="2000" dirty="0" smtClean="0">
                    <a:latin typeface="Franklin Gothic Book" panose="020B0503020102020204" pitchFamily="34" charset="0"/>
                  </a:rPr>
                  <a:t>= 0,1 s</a:t>
                </a:r>
                <a:endParaRPr lang="lt-LT" sz="2000" dirty="0" smtClean="0">
                  <a:latin typeface="Comic Sans MS" panose="030F0702030302020204" pitchFamily="66" charset="0"/>
                </a:endParaRPr>
              </a:p>
              <a:p>
                <a:endParaRPr lang="lt-LT" sz="2000" dirty="0">
                  <a:latin typeface="Comic Sans MS" panose="030F0702030302020204" pitchFamily="66" charset="0"/>
                </a:endParaRPr>
              </a:p>
              <a:p>
                <a:r>
                  <a:rPr lang="lt-LT" sz="2000" dirty="0" smtClean="0">
                    <a:latin typeface="Comic Sans MS" panose="030F0702030302020204" pitchFamily="66" charset="0"/>
                  </a:rPr>
                  <a:t>Atsakymas: rato sukimosi periodas 0,1 s.</a:t>
                </a:r>
              </a:p>
              <a:p>
                <a:endParaRPr lang="lt-LT" sz="2000" dirty="0">
                  <a:latin typeface="Comic Sans MS" panose="030F0702030302020204" pitchFamily="66" charset="0"/>
                </a:endParaRPr>
              </a:p>
              <a:p>
                <a:endParaRPr lang="lt-LT" sz="2000" dirty="0" smtClean="0">
                  <a:latin typeface="Comic Sans MS" panose="030F0702030302020204" pitchFamily="66" charset="0"/>
                </a:endParaRPr>
              </a:p>
              <a:p>
                <a:endParaRPr lang="lt-LT" sz="2000" dirty="0">
                  <a:latin typeface="Comic Sans MS" panose="030F0702030302020204" pitchFamily="66" charset="0"/>
                </a:endParaRPr>
              </a:p>
              <a:p>
                <a:endParaRPr lang="lt-LT" sz="2000" dirty="0" smtClean="0">
                  <a:latin typeface="Comic Sans MS" panose="030F0702030302020204" pitchFamily="66" charset="0"/>
                </a:endParaRPr>
              </a:p>
              <a:p>
                <a:endParaRPr lang="lt-LT" sz="20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070" y="1721224"/>
                <a:ext cx="11301492" cy="5890330"/>
              </a:xfrm>
              <a:prstGeom prst="rect">
                <a:avLst/>
              </a:prstGeom>
              <a:blipFill>
                <a:blip r:embed="rId2"/>
                <a:stretch>
                  <a:fillRect l="-539" t="-517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Tiesioji jungtis 5"/>
          <p:cNvCxnSpPr/>
          <p:nvPr/>
        </p:nvCxnSpPr>
        <p:spPr>
          <a:xfrm flipH="1">
            <a:off x="1344706" y="2501153"/>
            <a:ext cx="1" cy="12819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Tiesioji jungtis 7"/>
          <p:cNvCxnSpPr/>
          <p:nvPr/>
        </p:nvCxnSpPr>
        <p:spPr>
          <a:xfrm>
            <a:off x="618565" y="2823882"/>
            <a:ext cx="3406588" cy="537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5063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3CB0E1F-3A04-47DF-830D-5F81E16F7901}"/>
              </a:ext>
            </a:extLst>
          </p:cNvPr>
          <p:cNvSpPr txBox="1"/>
          <p:nvPr/>
        </p:nvSpPr>
        <p:spPr>
          <a:xfrm>
            <a:off x="5943795" y="2275187"/>
            <a:ext cx="743774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15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guet Script" panose="00000500000000000000" pitchFamily="2" charset="-70"/>
              </a:rPr>
              <a:t>TESTAS</a:t>
            </a:r>
            <a:endParaRPr lang="lt-LT" sz="11500" dirty="0">
              <a:solidFill>
                <a:schemeClr val="accent1">
                  <a:lumMod val="60000"/>
                  <a:lumOff val="40000"/>
                </a:schemeClr>
              </a:solidFill>
              <a:latin typeface="Baguet Script" panose="00000500000000000000" pitchFamily="2" charset="-70"/>
            </a:endParaRPr>
          </a:p>
        </p:txBody>
      </p:sp>
      <p:pic>
        <p:nvPicPr>
          <p:cNvPr id="4" name="Paveikslėlis 3" descr="Paveikslėlis, kuriame yra vektorinė grafika&#10;&#10;Automatiškai sugeneruotas aprašymas">
            <a:extLst>
              <a:ext uri="{FF2B5EF4-FFF2-40B4-BE49-F238E27FC236}">
                <a16:creationId xmlns:a16="http://schemas.microsoft.com/office/drawing/2014/main" id="{5C42676C-EE2A-4578-912E-2B9B63491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382" y="1253267"/>
            <a:ext cx="5553506" cy="4128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33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AA37604-D5E1-472B-BEA0-5AADF0B31DAA}"/>
              </a:ext>
            </a:extLst>
          </p:cNvPr>
          <p:cNvSpPr txBox="1"/>
          <p:nvPr/>
        </p:nvSpPr>
        <p:spPr>
          <a:xfrm>
            <a:off x="2122601" y="584463"/>
            <a:ext cx="79467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>
                <a:latin typeface="Comic Sans MS" panose="030F0702030302020204" pitchFamily="66" charset="0"/>
              </a:rPr>
              <a:t>1. Kaip vadinama linija kuria juda kūnas?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3E9D00-C3C3-4172-8958-C015C48F242F}"/>
              </a:ext>
            </a:extLst>
          </p:cNvPr>
          <p:cNvSpPr txBox="1"/>
          <p:nvPr/>
        </p:nvSpPr>
        <p:spPr>
          <a:xfrm>
            <a:off x="4006391" y="1998482"/>
            <a:ext cx="403467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3200" dirty="0">
                <a:latin typeface="Comic Sans MS" panose="030F0702030302020204" pitchFamily="66" charset="0"/>
              </a:rPr>
              <a:t>A) Judėjimo linija.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lt-LT" sz="32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lt-LT" sz="32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3200" dirty="0">
                <a:latin typeface="Comic Sans MS" panose="030F0702030302020204" pitchFamily="66" charset="0"/>
              </a:rPr>
              <a:t>B) Ėjimo linija.</a:t>
            </a:r>
          </a:p>
          <a:p>
            <a:endParaRPr lang="lt-LT" sz="32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lt-LT" sz="32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3200" dirty="0">
                <a:latin typeface="Comic Sans MS" panose="030F0702030302020204" pitchFamily="66" charset="0"/>
              </a:rPr>
              <a:t>C) Kūno judėjimo trajektorija.</a:t>
            </a:r>
          </a:p>
        </p:txBody>
      </p:sp>
    </p:spTree>
    <p:extLst>
      <p:ext uri="{BB962C8B-B14F-4D97-AF65-F5344CB8AC3E}">
        <p14:creationId xmlns:p14="http://schemas.microsoft.com/office/powerpoint/2010/main" val="42272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BD30704-2BA4-4C6F-AFBA-95F049F37A0C}"/>
              </a:ext>
            </a:extLst>
          </p:cNvPr>
          <p:cNvSpPr txBox="1"/>
          <p:nvPr/>
        </p:nvSpPr>
        <p:spPr>
          <a:xfrm>
            <a:off x="1608841" y="697584"/>
            <a:ext cx="8974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>
                <a:latin typeface="Comic Sans MS" panose="030F0702030302020204" pitchFamily="66" charset="0"/>
              </a:rPr>
              <a:t>2. Jei judančio kūno trajektorija kreiva linija tai -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B3B18C-6E88-48AD-94FF-E5B60F7B2029}"/>
              </a:ext>
            </a:extLst>
          </p:cNvPr>
          <p:cNvSpPr txBox="1"/>
          <p:nvPr/>
        </p:nvSpPr>
        <p:spPr>
          <a:xfrm>
            <a:off x="4147794" y="1677971"/>
            <a:ext cx="4496585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800" dirty="0">
                <a:latin typeface="Comic Sans MS" panose="030F0702030302020204" pitchFamily="66" charset="0"/>
              </a:rPr>
              <a:t>A) kreivaeigis </a:t>
            </a:r>
            <a:r>
              <a:rPr lang="lt-LT" sz="2800" dirty="0" smtClean="0">
                <a:latin typeface="Comic Sans MS" panose="030F0702030302020204" pitchFamily="66" charset="0"/>
              </a:rPr>
              <a:t>judėjimas.</a:t>
            </a:r>
            <a:endParaRPr lang="lt-LT" sz="28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lt-LT" sz="28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lt-LT" sz="28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800" dirty="0">
                <a:latin typeface="Comic Sans MS" panose="030F0702030302020204" pitchFamily="66" charset="0"/>
              </a:rPr>
              <a:t>B) tiesiaeigis </a:t>
            </a:r>
            <a:r>
              <a:rPr lang="lt-LT" sz="2800" dirty="0" smtClean="0">
                <a:latin typeface="Comic Sans MS" panose="030F0702030302020204" pitchFamily="66" charset="0"/>
              </a:rPr>
              <a:t>judėjimas.</a:t>
            </a:r>
            <a:endParaRPr lang="lt-LT" sz="28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lt-LT" sz="28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lt-LT" sz="28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800" dirty="0">
                <a:latin typeface="Comic Sans MS" panose="030F0702030302020204" pitchFamily="66" charset="0"/>
              </a:rPr>
              <a:t>C) Ir tiesiaeigis judėjimas ir kreivaeigis </a:t>
            </a:r>
            <a:r>
              <a:rPr lang="lt-LT" sz="2800" dirty="0" smtClean="0">
                <a:latin typeface="Comic Sans MS" panose="030F0702030302020204" pitchFamily="66" charset="0"/>
              </a:rPr>
              <a:t>judėjimas.</a:t>
            </a:r>
            <a:endParaRPr lang="lt-LT" sz="2800" dirty="0">
              <a:latin typeface="Comic Sans MS" panose="030F0702030302020204" pitchFamily="66" charset="0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7196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2778BDD-95B8-478E-9758-147A5DAA12D3}"/>
              </a:ext>
            </a:extLst>
          </p:cNvPr>
          <p:cNvSpPr txBox="1"/>
          <p:nvPr/>
        </p:nvSpPr>
        <p:spPr>
          <a:xfrm>
            <a:off x="3234964" y="631595"/>
            <a:ext cx="81541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>
                <a:latin typeface="Comic Sans MS" panose="030F0702030302020204" pitchFamily="66" charset="0"/>
              </a:rPr>
              <a:t>3. Kokia linija teka upių vandenys?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77861D-5B7A-4241-8589-60CAEC162CB8}"/>
              </a:ext>
            </a:extLst>
          </p:cNvPr>
          <p:cNvSpPr txBox="1"/>
          <p:nvPr/>
        </p:nvSpPr>
        <p:spPr>
          <a:xfrm>
            <a:off x="3921551" y="1781666"/>
            <a:ext cx="4694548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sz="2800" dirty="0">
                <a:latin typeface="Comic Sans MS" panose="030F0702030302020204" pitchFamily="66" charset="0"/>
              </a:rPr>
              <a:t>A) Tiesia linija, tai – tiesiaeigis judėjimas.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lt-LT" sz="28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lt-LT" sz="2800" dirty="0"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sz="2800" dirty="0">
                <a:latin typeface="Comic Sans MS" panose="030F0702030302020204" pitchFamily="66" charset="0"/>
              </a:rPr>
              <a:t>B) Kreiva linija, tai – kreivaeigis judėjimas.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lt-LT" sz="2800" dirty="0"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lt-LT" sz="2800" dirty="0"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sz="2800" dirty="0">
                <a:latin typeface="Comic Sans MS" panose="030F0702030302020204" pitchFamily="66" charset="0"/>
              </a:rPr>
              <a:t> C) Neteka nei viena iš išvardintų linijų.</a:t>
            </a:r>
          </a:p>
          <a:p>
            <a:pPr marL="342900" indent="-342900">
              <a:buAutoNum type="alphaUcParenR"/>
            </a:pPr>
            <a:endParaRPr lang="lt-LT" dirty="0"/>
          </a:p>
          <a:p>
            <a:pPr marL="342900" indent="-342900">
              <a:buAutoNum type="alphaUcParenR"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76419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1D8079-69BA-420A-91D7-F8A1E71661A2}"/>
              </a:ext>
            </a:extLst>
          </p:cNvPr>
          <p:cNvSpPr txBox="1"/>
          <p:nvPr/>
        </p:nvSpPr>
        <p:spPr>
          <a:xfrm>
            <a:off x="2724346" y="622169"/>
            <a:ext cx="68815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>
                <a:latin typeface="Comic Sans MS" panose="030F0702030302020204" pitchFamily="66" charset="0"/>
              </a:rPr>
              <a:t>4. Kaip skirstomas kreivaeigis judėjimas pagal </a:t>
            </a:r>
            <a:r>
              <a:rPr lang="lt-LT" sz="2800" dirty="0" smtClean="0">
                <a:latin typeface="Comic Sans MS" panose="030F0702030302020204" pitchFamily="66" charset="0"/>
              </a:rPr>
              <a:t>trajektoriją?</a:t>
            </a:r>
            <a:endParaRPr lang="lt-LT" sz="2800" dirty="0">
              <a:latin typeface="Comic Sans MS" panose="030F07020303020202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317162-0A31-4ACD-9D09-BA8B07B29FB1}"/>
              </a:ext>
            </a:extLst>
          </p:cNvPr>
          <p:cNvSpPr txBox="1"/>
          <p:nvPr/>
        </p:nvSpPr>
        <p:spPr>
          <a:xfrm>
            <a:off x="3242820" y="2149311"/>
            <a:ext cx="54864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sz="2800" dirty="0">
                <a:latin typeface="Comic Sans MS" panose="030F0702030302020204" pitchFamily="66" charset="0"/>
              </a:rPr>
              <a:t>A) Tiesiaeigis judėjimas ir kreivaeigis judėjimas.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lt-LT" sz="2800" dirty="0"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lt-LT" sz="28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800" dirty="0">
                <a:latin typeface="Comic Sans MS" panose="030F0702030302020204" pitchFamily="66" charset="0"/>
              </a:rPr>
              <a:t>B) Kreivas ir kreivesnis judėjimas.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lt-LT" sz="28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lt-LT" sz="28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800" dirty="0">
                <a:latin typeface="Comic Sans MS" panose="030F0702030302020204" pitchFamily="66" charset="0"/>
              </a:rPr>
              <a:t>C) Tolyginis ir netolyginis judėjimas.</a:t>
            </a:r>
          </a:p>
        </p:txBody>
      </p:sp>
    </p:spTree>
    <p:extLst>
      <p:ext uri="{BB962C8B-B14F-4D97-AF65-F5344CB8AC3E}">
        <p14:creationId xmlns:p14="http://schemas.microsoft.com/office/powerpoint/2010/main" val="2909886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35224A4-D0AA-4980-8886-367526C45466}"/>
              </a:ext>
            </a:extLst>
          </p:cNvPr>
          <p:cNvSpPr txBox="1"/>
          <p:nvPr/>
        </p:nvSpPr>
        <p:spPr>
          <a:xfrm>
            <a:off x="999241" y="744717"/>
            <a:ext cx="108973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>
                <a:latin typeface="Comic Sans MS" panose="030F0702030302020204" pitchFamily="66" charset="0"/>
              </a:rPr>
              <a:t> </a:t>
            </a:r>
            <a:r>
              <a:rPr lang="lt-LT" sz="3600" dirty="0">
                <a:latin typeface="Comic Sans MS" panose="030F0702030302020204" pitchFamily="66" charset="0"/>
              </a:rPr>
              <a:t>5. Koks kreivaeigio judėjimo </a:t>
            </a:r>
            <a:r>
              <a:rPr lang="lt-LT" sz="3600" dirty="0" smtClean="0">
                <a:latin typeface="Comic Sans MS" panose="030F0702030302020204" pitchFamily="66" charset="0"/>
              </a:rPr>
              <a:t>periodo matavimo </a:t>
            </a:r>
            <a:r>
              <a:rPr lang="lt-LT" sz="3600" dirty="0">
                <a:latin typeface="Comic Sans MS" panose="030F0702030302020204" pitchFamily="66" charset="0"/>
              </a:rPr>
              <a:t>vienetas?</a:t>
            </a:r>
            <a:endParaRPr lang="lt-LT" sz="2800" dirty="0">
              <a:latin typeface="Comic Sans MS" panose="030F07020303020202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943904-D7F5-4DCB-BF1F-4F6C3D66B58A}"/>
              </a:ext>
            </a:extLst>
          </p:cNvPr>
          <p:cNvSpPr txBox="1"/>
          <p:nvPr/>
        </p:nvSpPr>
        <p:spPr>
          <a:xfrm>
            <a:off x="3926263" y="2422688"/>
            <a:ext cx="504334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3200" dirty="0">
                <a:latin typeface="Comic Sans MS" panose="030F0702030302020204" pitchFamily="66" charset="0"/>
              </a:rPr>
              <a:t>A)  Metras (m)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lt-LT" sz="3200" dirty="0">
              <a:latin typeface="Comic Sans MS" panose="030F07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3200" dirty="0">
                <a:latin typeface="Comic Sans MS" panose="030F0702030302020204" pitchFamily="66" charset="0"/>
              </a:rPr>
              <a:t> B) S</a:t>
            </a:r>
            <a:r>
              <a:rPr lang="lt-LT" sz="3200" dirty="0" smtClean="0">
                <a:latin typeface="Comic Sans MS" panose="030F0702030302020204" pitchFamily="66" charset="0"/>
              </a:rPr>
              <a:t>ekundė (</a:t>
            </a:r>
            <a:r>
              <a:rPr lang="lt-LT" sz="3200" dirty="0">
                <a:latin typeface="Comic Sans MS" panose="030F0702030302020204" pitchFamily="66" charset="0"/>
              </a:rPr>
              <a:t>s</a:t>
            </a:r>
            <a:r>
              <a:rPr lang="lt-LT" sz="3200" dirty="0" smtClean="0">
                <a:latin typeface="Comic Sans MS" panose="030F0702030302020204" pitchFamily="66" charset="0"/>
              </a:rPr>
              <a:t>)</a:t>
            </a:r>
            <a:endParaRPr lang="lt-LT" sz="3200" dirty="0">
              <a:latin typeface="Comic Sans MS" panose="030F07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lt-LT" sz="3200" dirty="0">
              <a:latin typeface="Comic Sans MS" panose="030F07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3200" dirty="0">
                <a:latin typeface="Comic Sans MS" panose="030F0702030302020204" pitchFamily="66" charset="0"/>
              </a:rPr>
              <a:t> C) </a:t>
            </a:r>
            <a:r>
              <a:rPr lang="lt-LT" sz="3200" dirty="0" smtClean="0">
                <a:latin typeface="Comic Sans MS" panose="030F0702030302020204" pitchFamily="66" charset="0"/>
              </a:rPr>
              <a:t>Mililitras </a:t>
            </a:r>
            <a:r>
              <a:rPr lang="lt-LT" sz="3200" dirty="0">
                <a:latin typeface="Comic Sans MS" panose="030F0702030302020204" pitchFamily="66" charset="0"/>
              </a:rPr>
              <a:t>(</a:t>
            </a:r>
            <a:r>
              <a:rPr lang="lt-LT" sz="3200" dirty="0" smtClean="0">
                <a:latin typeface="Comic Sans MS" panose="030F0702030302020204" pitchFamily="66" charset="0"/>
              </a:rPr>
              <a:t>ml)</a:t>
            </a:r>
            <a:endParaRPr lang="lt-LT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678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48323EA-86C2-4BC1-94C1-82F4D1122628}"/>
              </a:ext>
            </a:extLst>
          </p:cNvPr>
          <p:cNvSpPr txBox="1"/>
          <p:nvPr/>
        </p:nvSpPr>
        <p:spPr>
          <a:xfrm>
            <a:off x="3799002" y="395925"/>
            <a:ext cx="79750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000" dirty="0">
                <a:latin typeface="Comic Sans MS" panose="030F0702030302020204" pitchFamily="66" charset="0"/>
              </a:rPr>
              <a:t>6. Kas yra periodas?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028C8F-8088-4B91-B879-1A4EEB4EC7C5}"/>
              </a:ext>
            </a:extLst>
          </p:cNvPr>
          <p:cNvSpPr txBox="1"/>
          <p:nvPr/>
        </p:nvSpPr>
        <p:spPr>
          <a:xfrm>
            <a:off x="3535051" y="1564849"/>
            <a:ext cx="5901179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2800" dirty="0">
                <a:latin typeface="Comic Sans MS" panose="030F0702030302020204" pitchFamily="66" charset="0"/>
              </a:rPr>
              <a:t>A) Tai visų apsisukimų skaičius per minutę.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lt-LT" sz="2800" dirty="0">
              <a:latin typeface="Comic Sans MS" panose="030F07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lt-LT" sz="2800" dirty="0">
              <a:latin typeface="Comic Sans MS" panose="030F07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2800" dirty="0">
                <a:latin typeface="Comic Sans MS" panose="030F0702030302020204" pitchFamily="66" charset="0"/>
              </a:rPr>
              <a:t> B) Laikas, per kurį kūnas apsisuka vieną kartą.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lt-LT" sz="2800" dirty="0">
              <a:latin typeface="Comic Sans MS" panose="030F07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lt-LT" sz="2800" dirty="0">
              <a:latin typeface="Comic Sans MS" panose="030F07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2800" dirty="0">
                <a:latin typeface="Comic Sans MS" panose="030F0702030302020204" pitchFamily="66" charset="0"/>
              </a:rPr>
              <a:t> C) Periodas, tai -  skaičius gaunamas sudėjus greitį ir apsisukimų skaičių.</a:t>
            </a:r>
          </a:p>
          <a:p>
            <a:pPr marL="342900" indent="-342900">
              <a:buAutoNum type="alphaUcParenR"/>
            </a:pPr>
            <a:endParaRPr lang="lt-LT" dirty="0"/>
          </a:p>
          <a:p>
            <a:pPr marL="342900" indent="-342900">
              <a:buAutoNum type="alphaUcParenR"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81057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9109464-F37E-42E6-BAED-E68C557F31E9}"/>
              </a:ext>
            </a:extLst>
          </p:cNvPr>
          <p:cNvSpPr txBox="1"/>
          <p:nvPr/>
        </p:nvSpPr>
        <p:spPr>
          <a:xfrm>
            <a:off x="4084949" y="669304"/>
            <a:ext cx="72869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400" dirty="0">
                <a:latin typeface="Comic Sans MS" panose="030F0702030302020204" pitchFamily="66" charset="0"/>
              </a:rPr>
              <a:t>7. Kas yra r?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566635-B7EF-4585-978A-DEA20E93D676}"/>
              </a:ext>
            </a:extLst>
          </p:cNvPr>
          <p:cNvSpPr txBox="1"/>
          <p:nvPr/>
        </p:nvSpPr>
        <p:spPr>
          <a:xfrm>
            <a:off x="3921550" y="2227805"/>
            <a:ext cx="621226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3200" dirty="0">
                <a:latin typeface="Comic Sans MS" panose="030F0702030302020204" pitchFamily="66" charset="0"/>
              </a:rPr>
              <a:t>A) Spindulys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lt-LT" sz="3200" dirty="0">
              <a:latin typeface="Comic Sans MS" panose="030F07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lt-LT" sz="3200" dirty="0">
              <a:latin typeface="Comic Sans MS" panose="030F07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3200" dirty="0">
                <a:latin typeface="Comic Sans MS" panose="030F0702030302020204" pitchFamily="66" charset="0"/>
              </a:rPr>
              <a:t>B) Apsisukimų skaičius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lt-LT" sz="3200" dirty="0">
              <a:latin typeface="Comic Sans MS" panose="030F07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lt-LT" sz="3200" dirty="0">
              <a:latin typeface="Comic Sans MS" panose="030F07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3200" dirty="0">
                <a:latin typeface="Comic Sans MS" panose="030F0702030302020204" pitchFamily="66" charset="0"/>
              </a:rPr>
              <a:t>C) Greitis</a:t>
            </a:r>
          </a:p>
        </p:txBody>
      </p:sp>
    </p:spTree>
    <p:extLst>
      <p:ext uri="{BB962C8B-B14F-4D97-AF65-F5344CB8AC3E}">
        <p14:creationId xmlns:p14="http://schemas.microsoft.com/office/powerpoint/2010/main" val="214158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C14DDDC-AC24-4433-9B99-886F69A93F29}"/>
              </a:ext>
            </a:extLst>
          </p:cNvPr>
          <p:cNvSpPr txBox="1"/>
          <p:nvPr/>
        </p:nvSpPr>
        <p:spPr>
          <a:xfrm>
            <a:off x="2678783" y="669303"/>
            <a:ext cx="68344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>
                <a:latin typeface="Comic Sans MS" panose="030F0702030302020204" pitchFamily="66" charset="0"/>
              </a:rPr>
              <a:t>8. </a:t>
            </a:r>
            <a:r>
              <a:rPr lang="en-US" sz="2800" dirty="0">
                <a:latin typeface="Comic Sans MS" panose="030F0702030302020204" pitchFamily="66" charset="0"/>
              </a:rPr>
              <a:t>Kaip </a:t>
            </a:r>
            <a:r>
              <a:rPr lang="lt-LT" sz="2800" dirty="0">
                <a:latin typeface="Comic Sans MS" panose="030F0702030302020204" pitchFamily="66" charset="0"/>
              </a:rPr>
              <a:t>apskaičiuojame sukimosi greitį?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48D9EB-D5B5-49D5-B927-F489BFC9BBDC}"/>
              </a:ext>
            </a:extLst>
          </p:cNvPr>
          <p:cNvSpPr txBox="1"/>
          <p:nvPr/>
        </p:nvSpPr>
        <p:spPr>
          <a:xfrm>
            <a:off x="1781665" y="1857080"/>
            <a:ext cx="21045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A)  </a:t>
            </a:r>
            <a:endParaRPr lang="lt-LT" sz="3200" dirty="0"/>
          </a:p>
        </p:txBody>
      </p:sp>
      <p:pic>
        <p:nvPicPr>
          <p:cNvPr id="5" name="Paveikslėlis 4" descr="Paveikslėlis, kuriame yra žinutė&#10;&#10;Automatiškai sugeneruotas aprašymas">
            <a:extLst>
              <a:ext uri="{FF2B5EF4-FFF2-40B4-BE49-F238E27FC236}">
                <a16:creationId xmlns:a16="http://schemas.microsoft.com/office/drawing/2014/main" id="{810FD4CC-63F0-479A-8099-6EAB2233061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779" y="1857080"/>
            <a:ext cx="1788839" cy="5847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9BA0ECA-EFE1-4483-B0CA-7F4429071E03}"/>
              </a:ext>
            </a:extLst>
          </p:cNvPr>
          <p:cNvSpPr txBox="1"/>
          <p:nvPr/>
        </p:nvSpPr>
        <p:spPr>
          <a:xfrm>
            <a:off x="1786822" y="2782957"/>
            <a:ext cx="31407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B)</a:t>
            </a:r>
            <a:endParaRPr lang="lt-LT" sz="3200" dirty="0"/>
          </a:p>
        </p:txBody>
      </p:sp>
      <p:pic>
        <p:nvPicPr>
          <p:cNvPr id="8" name="Paveikslėlis 7" descr="Paveikslėlis, kuriame yra žinutė, laikrodis&#10;&#10;Automatiškai sugeneruotas aprašymas">
            <a:extLst>
              <a:ext uri="{FF2B5EF4-FFF2-40B4-BE49-F238E27FC236}">
                <a16:creationId xmlns:a16="http://schemas.microsoft.com/office/drawing/2014/main" id="{C0B9B120-E3AC-40B0-A463-564C4669DD9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779" y="2670727"/>
            <a:ext cx="1779928" cy="105644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0C44290-EB05-42CE-99AA-599A8F8D835D}"/>
              </a:ext>
            </a:extLst>
          </p:cNvPr>
          <p:cNvSpPr txBox="1"/>
          <p:nvPr/>
        </p:nvSpPr>
        <p:spPr>
          <a:xfrm>
            <a:off x="1790781" y="4045225"/>
            <a:ext cx="2613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C) </a:t>
            </a:r>
            <a:endParaRPr lang="lt-LT" sz="3200" dirty="0"/>
          </a:p>
        </p:txBody>
      </p:sp>
      <p:pic>
        <p:nvPicPr>
          <p:cNvPr id="11" name="Paveikslėlis 10">
            <a:extLst>
              <a:ext uri="{FF2B5EF4-FFF2-40B4-BE49-F238E27FC236}">
                <a16:creationId xmlns:a16="http://schemas.microsoft.com/office/drawing/2014/main" id="{1B7BADE3-0DF8-4468-9ED7-B386F08AF7A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690" y="4161822"/>
            <a:ext cx="1693806" cy="1114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05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485483-F032-41A8-B418-28A78A456094}"/>
              </a:ext>
            </a:extLst>
          </p:cNvPr>
          <p:cNvSpPr txBox="1"/>
          <p:nvPr/>
        </p:nvSpPr>
        <p:spPr>
          <a:xfrm>
            <a:off x="1739348" y="815009"/>
            <a:ext cx="91340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omic Sans MS" panose="030F0702030302020204" pitchFamily="66" charset="0"/>
              </a:rPr>
              <a:t>9</a:t>
            </a:r>
            <a:r>
              <a:rPr lang="en-US" sz="3600" dirty="0">
                <a:latin typeface="Comic Sans MS" panose="030F0702030302020204" pitchFamily="66" charset="0"/>
              </a:rPr>
              <a:t>. Kaip </a:t>
            </a:r>
            <a:r>
              <a:rPr lang="lt-LT" sz="3600" dirty="0">
                <a:latin typeface="Comic Sans MS" panose="030F0702030302020204" pitchFamily="66" charset="0"/>
              </a:rPr>
              <a:t>apskaičiuojame sukimosi periodą?</a:t>
            </a:r>
            <a:endParaRPr lang="lt-LT" sz="2800" dirty="0">
              <a:latin typeface="Comic Sans MS" panose="030F0702030302020204" pitchFamily="6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0B57C5-B3F7-409B-8D0E-B51145C796BD}"/>
              </a:ext>
            </a:extLst>
          </p:cNvPr>
          <p:cNvSpPr txBox="1"/>
          <p:nvPr/>
        </p:nvSpPr>
        <p:spPr>
          <a:xfrm>
            <a:off x="1357460" y="2347274"/>
            <a:ext cx="7918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800" dirty="0"/>
              <a:t>A) </a:t>
            </a:r>
          </a:p>
        </p:txBody>
      </p:sp>
      <p:pic>
        <p:nvPicPr>
          <p:cNvPr id="6" name="Paveikslėlis 5" descr="Paveikslėlis, kuriame yra žinutė&#10;&#10;Automatiškai sugeneruotas aprašymas">
            <a:extLst>
              <a:ext uri="{FF2B5EF4-FFF2-40B4-BE49-F238E27FC236}">
                <a16:creationId xmlns:a16="http://schemas.microsoft.com/office/drawing/2014/main" id="{402C1C54-FDB7-41CC-AE12-C38777AA25A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452" y="2347273"/>
            <a:ext cx="1600542" cy="5232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4331C49-6472-4DB9-AA8B-0730DD205634}"/>
              </a:ext>
            </a:extLst>
          </p:cNvPr>
          <p:cNvSpPr txBox="1"/>
          <p:nvPr/>
        </p:nvSpPr>
        <p:spPr>
          <a:xfrm>
            <a:off x="1357460" y="3233394"/>
            <a:ext cx="17062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800" dirty="0"/>
              <a:t>B)</a:t>
            </a:r>
          </a:p>
        </p:txBody>
      </p:sp>
      <p:pic>
        <p:nvPicPr>
          <p:cNvPr id="9" name="Paveikslėlis 8">
            <a:extLst>
              <a:ext uri="{FF2B5EF4-FFF2-40B4-BE49-F238E27FC236}">
                <a16:creationId xmlns:a16="http://schemas.microsoft.com/office/drawing/2014/main" id="{638420E6-2443-4626-8B11-2569AAB5C1C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452" y="3233394"/>
            <a:ext cx="1557718" cy="102452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C9B01C6-FE6D-413D-9218-1A56E4514E3B}"/>
              </a:ext>
            </a:extLst>
          </p:cNvPr>
          <p:cNvSpPr txBox="1"/>
          <p:nvPr/>
        </p:nvSpPr>
        <p:spPr>
          <a:xfrm>
            <a:off x="1357460" y="4496586"/>
            <a:ext cx="8578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800" dirty="0"/>
              <a:t>C)</a:t>
            </a:r>
          </a:p>
        </p:txBody>
      </p:sp>
      <p:pic>
        <p:nvPicPr>
          <p:cNvPr id="12" name="Paveikslėlis 11" descr="Paveikslėlis, kuriame yra žinutė, laikrodis&#10;&#10;Automatiškai sugeneruotas aprašymas">
            <a:extLst>
              <a:ext uri="{FF2B5EF4-FFF2-40B4-BE49-F238E27FC236}">
                <a16:creationId xmlns:a16="http://schemas.microsoft.com/office/drawing/2014/main" id="{E5500479-39F8-4818-8C6C-AA8224902BA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452" y="4608959"/>
            <a:ext cx="2174747" cy="129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78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110EA4C-3247-48EE-B6F7-99DB6E5A6927}"/>
              </a:ext>
            </a:extLst>
          </p:cNvPr>
          <p:cNvSpPr txBox="1"/>
          <p:nvPr/>
        </p:nvSpPr>
        <p:spPr>
          <a:xfrm>
            <a:off x="2037760" y="697584"/>
            <a:ext cx="90591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>
                <a:latin typeface="Comic Sans MS" panose="030F0702030302020204" pitchFamily="66" charset="0"/>
              </a:rPr>
              <a:t>10. </a:t>
            </a:r>
            <a:r>
              <a:rPr lang="lt-LT" sz="3200" dirty="0">
                <a:latin typeface="Comic Sans MS" panose="030F0702030302020204" pitchFamily="66" charset="0"/>
              </a:rPr>
              <a:t>Kokie du greičiausiai judantys gyvūnai žemėje?</a:t>
            </a:r>
            <a:endParaRPr lang="lt-LT" sz="2800" dirty="0">
              <a:latin typeface="Comic Sans MS" panose="030F0702030302020204" pitchFamily="6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F3F264-27EC-451F-BF5B-4E4867F0CDCC}"/>
              </a:ext>
            </a:extLst>
          </p:cNvPr>
          <p:cNvSpPr txBox="1"/>
          <p:nvPr/>
        </p:nvSpPr>
        <p:spPr>
          <a:xfrm>
            <a:off x="3337089" y="2714919"/>
            <a:ext cx="570321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3200" dirty="0">
                <a:latin typeface="Comic Sans MS" panose="030F0702030302020204" pitchFamily="66" charset="0"/>
              </a:rPr>
              <a:t>A)  Tigras ir lapė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lt-LT" sz="32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3200" dirty="0">
                <a:latin typeface="Comic Sans MS" panose="030F0702030302020204" pitchFamily="66" charset="0"/>
              </a:rPr>
              <a:t>B) Lapė ir gepardas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lt-LT" sz="32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3200" dirty="0">
                <a:latin typeface="Comic Sans MS" panose="030F0702030302020204" pitchFamily="66" charset="0"/>
              </a:rPr>
              <a:t>C) Gepardas ir antilopė</a:t>
            </a:r>
          </a:p>
        </p:txBody>
      </p:sp>
    </p:spTree>
    <p:extLst>
      <p:ext uri="{BB962C8B-B14F-4D97-AF65-F5344CB8AC3E}">
        <p14:creationId xmlns:p14="http://schemas.microsoft.com/office/powerpoint/2010/main" val="250660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63C8B4-E788-4914-AB62-E0F9C4304FF3}"/>
              </a:ext>
            </a:extLst>
          </p:cNvPr>
          <p:cNvSpPr txBox="1"/>
          <p:nvPr/>
        </p:nvSpPr>
        <p:spPr>
          <a:xfrm>
            <a:off x="4603423" y="650449"/>
            <a:ext cx="75885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>
                <a:latin typeface="Comic Sans MS" panose="030F0702030302020204" pitchFamily="66" charset="0"/>
              </a:rPr>
              <a:t>Testo atsakymai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D384D2-FBB2-4E46-B149-F3FD731E7CDA}"/>
              </a:ext>
            </a:extLst>
          </p:cNvPr>
          <p:cNvSpPr txBox="1"/>
          <p:nvPr/>
        </p:nvSpPr>
        <p:spPr>
          <a:xfrm>
            <a:off x="5806911" y="1574276"/>
            <a:ext cx="7136091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lt-LT" sz="3200" dirty="0"/>
              <a:t>C)</a:t>
            </a:r>
          </a:p>
          <a:p>
            <a:pPr marL="342900" indent="-342900">
              <a:buAutoNum type="arabicPeriod"/>
            </a:pPr>
            <a:r>
              <a:rPr lang="lt-LT" sz="3200" dirty="0"/>
              <a:t>A)</a:t>
            </a:r>
          </a:p>
          <a:p>
            <a:pPr marL="342900" indent="-342900">
              <a:buAutoNum type="arabicPeriod"/>
            </a:pPr>
            <a:r>
              <a:rPr lang="lt-LT" sz="3200" dirty="0"/>
              <a:t>B)</a:t>
            </a:r>
          </a:p>
          <a:p>
            <a:pPr marL="342900" indent="-342900">
              <a:buAutoNum type="arabicPeriod"/>
            </a:pPr>
            <a:r>
              <a:rPr lang="lt-LT" sz="3200" dirty="0"/>
              <a:t>C)</a:t>
            </a:r>
          </a:p>
          <a:p>
            <a:pPr marL="342900" indent="-342900">
              <a:buAutoNum type="arabicPeriod"/>
            </a:pPr>
            <a:r>
              <a:rPr lang="lt-LT" sz="3200" dirty="0"/>
              <a:t>B</a:t>
            </a:r>
            <a:r>
              <a:rPr lang="lt-LT" sz="3200" dirty="0" smtClean="0"/>
              <a:t>)</a:t>
            </a:r>
            <a:endParaRPr lang="lt-LT" sz="3200" dirty="0"/>
          </a:p>
          <a:p>
            <a:pPr marL="342900" indent="-342900">
              <a:buAutoNum type="arabicPeriod" startAt="6"/>
            </a:pPr>
            <a:r>
              <a:rPr lang="lt-LT" sz="3200" dirty="0"/>
              <a:t>B)</a:t>
            </a:r>
          </a:p>
          <a:p>
            <a:pPr marL="342900" indent="-342900">
              <a:buAutoNum type="arabicPeriod" startAt="6"/>
            </a:pPr>
            <a:r>
              <a:rPr lang="lt-LT" sz="3200" dirty="0"/>
              <a:t>A)</a:t>
            </a:r>
          </a:p>
          <a:p>
            <a:pPr marL="342900" indent="-342900">
              <a:buAutoNum type="arabicPeriod" startAt="6"/>
            </a:pPr>
            <a:r>
              <a:rPr lang="lt-LT" sz="3200" dirty="0"/>
              <a:t>B)</a:t>
            </a:r>
          </a:p>
          <a:p>
            <a:pPr marL="342900" indent="-342900">
              <a:buAutoNum type="arabicPeriod" startAt="6"/>
            </a:pPr>
            <a:r>
              <a:rPr lang="lt-LT" sz="3200" dirty="0"/>
              <a:t>A)</a:t>
            </a:r>
          </a:p>
          <a:p>
            <a:pPr marL="342900" indent="-342900">
              <a:buAutoNum type="arabicPeriod" startAt="6"/>
            </a:pPr>
            <a:r>
              <a:rPr lang="lt-LT" sz="3200" dirty="0"/>
              <a:t>C)</a:t>
            </a:r>
          </a:p>
          <a:p>
            <a:pPr marL="342900" indent="-342900">
              <a:buAutoNum type="arabicPeriod" startAt="6"/>
            </a:pPr>
            <a:endParaRPr lang="lt-LT" dirty="0"/>
          </a:p>
          <a:p>
            <a:pPr marL="342900" indent="-342900">
              <a:buAutoNum type="arabicPeriod" startAt="6"/>
            </a:pPr>
            <a:endParaRPr lang="lt-LT" dirty="0"/>
          </a:p>
          <a:p>
            <a:pPr marL="342900" indent="-342900">
              <a:buAutoNum type="arabicPeriod"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78044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5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Baguet Script"/>
              </a:rPr>
              <a:t>NAUDOTA LITERATŪRA </a:t>
            </a:r>
            <a:endParaRPr lang="lt-LT" sz="5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800" dirty="0" smtClean="0">
                <a:latin typeface="Baguet Script"/>
              </a:rPr>
              <a:t>8 klasės fizikos vadovėlis „Spektras“.</a:t>
            </a:r>
          </a:p>
          <a:p>
            <a:r>
              <a:rPr lang="lt-LT" sz="2800" dirty="0" smtClean="0">
                <a:latin typeface="Baguet Script"/>
              </a:rPr>
              <a:t>Internetinės </a:t>
            </a:r>
            <a:r>
              <a:rPr lang="lt-LT" sz="2800" smtClean="0">
                <a:latin typeface="Baguet Script"/>
              </a:rPr>
              <a:t>fizikos </a:t>
            </a:r>
            <a:r>
              <a:rPr lang="lt-LT" sz="2800" smtClean="0">
                <a:latin typeface="Baguet Script"/>
              </a:rPr>
              <a:t>svetainės.</a:t>
            </a:r>
            <a:endParaRPr lang="lt-LT" sz="2800" dirty="0">
              <a:latin typeface="Baguet Script"/>
            </a:endParaRPr>
          </a:p>
        </p:txBody>
      </p:sp>
    </p:spTree>
    <p:extLst>
      <p:ext uri="{BB962C8B-B14F-4D97-AF65-F5344CB8AC3E}">
        <p14:creationId xmlns:p14="http://schemas.microsoft.com/office/powerpoint/2010/main" val="194302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E79FE6-7DF3-4D08-A528-47BE5AF43A9E}"/>
              </a:ext>
            </a:extLst>
          </p:cNvPr>
          <p:cNvSpPr txBox="1"/>
          <p:nvPr/>
        </p:nvSpPr>
        <p:spPr>
          <a:xfrm>
            <a:off x="1932495" y="2403835"/>
            <a:ext cx="86632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8000" dirty="0">
                <a:latin typeface="Baguet Script" panose="00000500000000000000" pitchFamily="2" charset="-70"/>
              </a:rPr>
              <a:t>Ačiū, kad žiūrėjote</a:t>
            </a:r>
            <a:r>
              <a:rPr lang="en-US" sz="8000" dirty="0">
                <a:latin typeface="Baguet Script" panose="00000500000000000000" pitchFamily="2" charset="-70"/>
              </a:rPr>
              <a:t>!</a:t>
            </a:r>
            <a:endParaRPr lang="lt-LT" sz="8000" dirty="0">
              <a:latin typeface="Baguet Script" panose="00000500000000000000" pitchFamily="2" charset="-70"/>
            </a:endParaRPr>
          </a:p>
        </p:txBody>
      </p:sp>
    </p:spTree>
    <p:extLst>
      <p:ext uri="{BB962C8B-B14F-4D97-AF65-F5344CB8AC3E}">
        <p14:creationId xmlns:p14="http://schemas.microsoft.com/office/powerpoint/2010/main" val="3616476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ngus">
  <a:themeElements>
    <a:clrScheme name="Dangus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Dangu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ngu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806</TotalTime>
  <Words>694</Words>
  <Application>Microsoft Office PowerPoint</Application>
  <PresentationFormat>Plačiaekranė</PresentationFormat>
  <Paragraphs>207</Paragraphs>
  <Slides>33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11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33</vt:i4>
      </vt:variant>
    </vt:vector>
  </HeadingPairs>
  <TitlesOfParts>
    <vt:vector size="45" baseType="lpstr">
      <vt:lpstr>Arial</vt:lpstr>
      <vt:lpstr>Baguet Script</vt:lpstr>
      <vt:lpstr>Calibri</vt:lpstr>
      <vt:lpstr>Calibri Light</vt:lpstr>
      <vt:lpstr>Cambria Math</vt:lpstr>
      <vt:lpstr>Comic Sans MS</vt:lpstr>
      <vt:lpstr>Congenial</vt:lpstr>
      <vt:lpstr>Consolas</vt:lpstr>
      <vt:lpstr>Franklin Gothic Book</vt:lpstr>
      <vt:lpstr>Tahoma</vt:lpstr>
      <vt:lpstr>Wingdings</vt:lpstr>
      <vt:lpstr>Dangus</vt:lpstr>
      <vt:lpstr>„PowerPoint“ pateiktis</vt:lpstr>
      <vt:lpstr>„PowerPoint“ pateiktis</vt:lpstr>
      <vt:lpstr>Judėjimas</vt:lpstr>
      <vt:lpstr> </vt:lpstr>
      <vt:lpstr>„PowerPoint“ pateiktis</vt:lpstr>
      <vt:lpstr>„PowerPoint“ pateiktis</vt:lpstr>
      <vt:lpstr>Kreivaeigis judėjimas </vt:lpstr>
      <vt:lpstr>Tai įdomu</vt:lpstr>
      <vt:lpstr>„PowerPoint“ pateiktis</vt:lpstr>
      <vt:lpstr>BANDYMAS</vt:lpstr>
      <vt:lpstr>Hipotezė</vt:lpstr>
      <vt:lpstr> Priemonės</vt:lpstr>
      <vt:lpstr>Darbo eiga</vt:lpstr>
      <vt:lpstr>Bandymas</vt:lpstr>
      <vt:lpstr>Bandymo rezultatai</vt:lpstr>
      <vt:lpstr>Išvada</vt:lpstr>
      <vt:lpstr>UŽDAVINIŲ SPRENDIMO PAVYZDŽIAI </vt:lpstr>
      <vt:lpstr>1 PAVYZDYS</vt:lpstr>
      <vt:lpstr>2 PAVYZDYS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NAUDOTA LITERATŪRA 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BRIGITA IGNATAVIČIŪTĖ</dc:creator>
  <cp:lastModifiedBy>GAMTOS MOKSLŲ KAB</cp:lastModifiedBy>
  <cp:revision>27</cp:revision>
  <dcterms:created xsi:type="dcterms:W3CDTF">2022-04-21T17:19:49Z</dcterms:created>
  <dcterms:modified xsi:type="dcterms:W3CDTF">2022-04-27T09:57:59Z</dcterms:modified>
</cp:coreProperties>
</file>