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56" r:id="rId2"/>
    <p:sldId id="261" r:id="rId3"/>
    <p:sldId id="263" r:id="rId4"/>
    <p:sldId id="264" r:id="rId5"/>
    <p:sldId id="257" r:id="rId6"/>
    <p:sldId id="265" r:id="rId7"/>
    <p:sldId id="266" r:id="rId8"/>
    <p:sldId id="267" r:id="rId9"/>
    <p:sldId id="268" r:id="rId10"/>
    <p:sldId id="270" r:id="rId11"/>
    <p:sldId id="272" r:id="rId12"/>
    <p:sldId id="273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302" r:id="rId29"/>
    <p:sldId id="293" r:id="rId30"/>
    <p:sldId id="294" r:id="rId31"/>
    <p:sldId id="295" r:id="rId32"/>
    <p:sldId id="296" r:id="rId33"/>
    <p:sldId id="297" r:id="rId34"/>
    <p:sldId id="299" r:id="rId35"/>
    <p:sldId id="300" r:id="rId36"/>
    <p:sldId id="301" r:id="rId37"/>
    <p:sldId id="303" r:id="rId38"/>
    <p:sldId id="304" r:id="rId39"/>
    <p:sldId id="305" r:id="rId40"/>
    <p:sldId id="306" r:id="rId41"/>
    <p:sldId id="307" r:id="rId42"/>
    <p:sldId id="334" r:id="rId43"/>
    <p:sldId id="328" r:id="rId44"/>
    <p:sldId id="335" r:id="rId45"/>
    <p:sldId id="333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292" r:id="rId67"/>
    <p:sldId id="329" r:id="rId68"/>
    <p:sldId id="330" r:id="rId69"/>
    <p:sldId id="331" r:id="rId70"/>
    <p:sldId id="332" r:id="rId71"/>
    <p:sldId id="262" r:id="rId7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9E6B06"/>
    <a:srgbClr val="FFE48F"/>
    <a:srgbClr val="FFBF61"/>
    <a:srgbClr val="0A6192"/>
    <a:srgbClr val="0C72AA"/>
    <a:srgbClr val="0987CD"/>
    <a:srgbClr val="027FD4"/>
    <a:srgbClr val="19A1FD"/>
    <a:srgbClr val="006C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5" autoAdjust="0"/>
    <p:restoredTop sz="90929"/>
  </p:normalViewPr>
  <p:slideViewPr>
    <p:cSldViewPr>
      <p:cViewPr varScale="1">
        <p:scale>
          <a:sx n="67" d="100"/>
          <a:sy n="67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4E57C-0FC6-455E-83F3-C4BD09E6A78E}" type="datetimeFigureOut">
              <a:rPr lang="lt-LT" smtClean="0"/>
              <a:t>2022.05.09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14C86-3C95-4FB2-B274-D0631CC5B4A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95695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7DB51A9-044A-493A-AE7D-E7B816FFBE61}" type="slidenum">
              <a:rPr lang="lt-LT" altLang="ru-RU" sz="1200">
                <a:solidFill>
                  <a:srgbClr val="000000"/>
                </a:solidFill>
              </a:rPr>
              <a:pPr eaLnBrk="1" hangingPunct="1"/>
              <a:t>31</a:t>
            </a:fld>
            <a:endParaRPr lang="lt-LT" altLang="ru-RU" sz="1200">
              <a:solidFill>
                <a:srgbClr val="000000"/>
              </a:solidFill>
            </a:endParaRPr>
          </a:p>
        </p:txBody>
      </p:sp>
      <p:sp>
        <p:nvSpPr>
          <p:cNvPr id="1229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t-LT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2362200"/>
            <a:ext cx="7924800" cy="1219200"/>
          </a:xfrm>
          <a:effectLst>
            <a:outerShdw dist="35921" dir="8100000" algn="ctr" rotWithShape="0">
              <a:schemeClr val="tx1"/>
            </a:outerShdw>
          </a:effectLst>
        </p:spPr>
        <p:txBody>
          <a:bodyPr/>
          <a:lstStyle>
            <a:lvl1pPr algn="ctr">
              <a:defRPr sz="72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276600"/>
            <a:ext cx="7924800" cy="533400"/>
          </a:xfrm>
        </p:spPr>
        <p:txBody>
          <a:bodyPr/>
          <a:lstStyle>
            <a:lvl1pPr marL="0" indent="0" algn="ctr"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>
          <a:effectLst>
            <a:outerShdw dist="40161" dir="4293903" algn="ctr" rotWithShape="0">
              <a:schemeClr val="bg2"/>
            </a:outerShdw>
          </a:effectLst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>
          <a:effectLst>
            <a:outerShdw dist="40161" dir="4293903" algn="ctr" rotWithShape="0">
              <a:schemeClr val="bg2"/>
            </a:outerShdw>
          </a:effectLst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>
          <a:effectLst>
            <a:outerShdw dist="40161" dir="4293903" algn="ctr" rotWithShape="0">
              <a:schemeClr val="bg2"/>
            </a:outerShdw>
          </a:effectLst>
        </p:spPr>
        <p:txBody>
          <a:bodyPr/>
          <a:lstStyle>
            <a:lvl1pPr>
              <a:defRPr/>
            </a:lvl1pPr>
          </a:lstStyle>
          <a:p>
            <a:fld id="{C94E1254-BF16-48EB-9B7E-B7D9636106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DC45F-0F17-4212-8442-0C90CDE113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30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9E8F1E-F670-4948-B04C-55C6D994A7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42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762000"/>
            <a:ext cx="3771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762000"/>
            <a:ext cx="3771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909C5D-9167-4CF3-AD7A-A9A4DA8B18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12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AAEF2-18FC-4D2B-94DB-9D67156A5E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800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89C6F-4DBE-4059-909F-695B52CEB7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500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8C0DEF-413C-42BD-9E52-35DA453880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0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04844-2802-46C6-8123-4B87AE7FE6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4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F03007-84B8-4D9C-A394-171D22B87E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4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8E3A1-9B35-4E00-9828-56C3815DFD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95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316F85-9664-4CBB-B54D-29C504A545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824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Pavadinimas, tekst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1E07487-4E0E-4FCB-9D06-997BD420737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41446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Pavadinimas, tekstas ir dviejų stulpelių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45A54F-21AD-49A8-9B57-C442588A93E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22081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762000"/>
            <a:ext cx="76962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721CA57D-1555-45B3-BE1E-BAFE00D7F7B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  <p:sldLayoutId id="2147483675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Copperplate Gothic Bold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Copperplate Gothic Bold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Copperplate Gothic Bold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Copperplate Gothic Bold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Copperplate Gothic Bold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Copperplate Gothic Bold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Copperplate Gothic Bold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Copperplate Gothic Bold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b="1">
          <a:solidFill>
            <a:schemeClr val="tx1"/>
          </a:solidFill>
          <a:latin typeface="+mn-lt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http://www1.hellocrazy.com/reserved/cards/200501210954550.pianomice.gif" TargetMode="External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gif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gi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9.wmf"/><Relationship Id="rId4" Type="http://schemas.openxmlformats.org/officeDocument/2006/relationships/oleObject" Target="../embeddings/oleObject4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0.wmf"/><Relationship Id="rId4" Type="http://schemas.openxmlformats.org/officeDocument/2006/relationships/oleObject" Target="../embeddings/oleObject5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Garso_greitis" TargetMode="External"/><Relationship Id="rId7" Type="http://schemas.openxmlformats.org/officeDocument/2006/relationships/image" Target="../media/image85.gif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lmedicina.lt/lt/infragarso-poveikis-zmoniu-sveikatai" TargetMode="External"/><Relationship Id="rId5" Type="http://schemas.openxmlformats.org/officeDocument/2006/relationships/hyperlink" Target="https://aquarid.physics.uwo.ca/research/infrasound/is_whatisIS.html" TargetMode="External"/><Relationship Id="rId4" Type="http://schemas.openxmlformats.org/officeDocument/2006/relationships/hyperlink" Target="https://lt.wikipedia.org/wiki/Infragarsa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lt-LT" dirty="0" smtClean="0"/>
              <a:t>2022-05-10</a:t>
            </a:r>
            <a:endParaRPr lang="en-US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600" y="620688"/>
            <a:ext cx="7924800" cy="1219200"/>
          </a:xfrm>
        </p:spPr>
        <p:txBody>
          <a:bodyPr/>
          <a:lstStyle/>
          <a:p>
            <a:r>
              <a:rPr lang="lt-LT" sz="4400" dirty="0" smtClean="0">
                <a:solidFill>
                  <a:srgbClr val="FF0000"/>
                </a:solidFill>
              </a:rPr>
              <a:t>Skyriaus „garsas“ apibendrinimas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5616" y="2602632"/>
            <a:ext cx="7924800" cy="1664568"/>
          </a:xfrm>
        </p:spPr>
        <p:txBody>
          <a:bodyPr/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Palangos Vlado Jurgučio progimnazijos </a:t>
            </a:r>
          </a:p>
          <a:p>
            <a:r>
              <a:rPr lang="lt-LT" dirty="0" smtClean="0">
                <a:latin typeface="Arial" pitchFamily="34" charset="0"/>
                <a:cs typeface="Arial" pitchFamily="34" charset="0"/>
              </a:rPr>
              <a:t>8c klasės mokinys Dovydas Vileikis.</a:t>
            </a:r>
          </a:p>
          <a:p>
            <a:r>
              <a:rPr lang="lt-LT" dirty="0" smtClean="0">
                <a:latin typeface="Arial" pitchFamily="34" charset="0"/>
                <a:cs typeface="Arial" pitchFamily="34" charset="0"/>
              </a:rPr>
              <a:t>Mokytoja Saulė Paulikienė.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7" name="Picture 9" descr="Z:\newtek\_backgrounds_1.02\Tim\powerpoint templates\61-80\band_class\elements\boy_playing_clarinet_hg_cl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267200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077650" y="699492"/>
            <a:ext cx="7772400" cy="594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t-LT" dirty="0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159124" y="1749243"/>
            <a:ext cx="6522303" cy="830997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lt-LT" alt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Garsas </a:t>
            </a:r>
            <a:r>
              <a:rPr lang="lt-LT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tai </a:t>
            </a:r>
            <a:r>
              <a:rPr lang="lt-LT" alt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16 - 20 </a:t>
            </a:r>
            <a:r>
              <a:rPr lang="lt-LT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000 Hz dažnio mechaninė banga.</a:t>
            </a:r>
            <a:endParaRPr lang="en-GB" alt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ontent Placeholder 2"/>
          <p:cNvSpPr txBox="1">
            <a:spLocks noChangeArrowheads="1"/>
          </p:cNvSpPr>
          <p:nvPr/>
        </p:nvSpPr>
        <p:spPr bwMode="auto">
          <a:xfrm>
            <a:off x="1186816" y="2729012"/>
            <a:ext cx="7511752" cy="985490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9CC"/>
              </a:buClr>
              <a:buSzPct val="80000"/>
              <a:buNone/>
              <a:tabLst/>
              <a:defRPr/>
            </a:pPr>
            <a:r>
              <a:rPr kumimoji="0" lang="lt-LT" alt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Garso banga yra </a:t>
            </a:r>
            <a:r>
              <a:rPr kumimoji="0" lang="lt-LT" altLang="ru-RU" sz="2400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išilginė banga</a:t>
            </a:r>
            <a:r>
              <a:rPr kumimoji="0" lang="lt-LT" alt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lt-LT" alt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sklindanti nuo virpančio kūno į visas puses.</a:t>
            </a:r>
            <a:endParaRPr kumimoji="0" lang="ru-RU" alt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186815" y="879574"/>
            <a:ext cx="7511752" cy="738664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just">
              <a:spcBef>
                <a:spcPct val="50000"/>
              </a:spcBef>
            </a:pPr>
            <a:r>
              <a:rPr lang="en-US" altLang="ru-RU" sz="4200" dirty="0">
                <a:solidFill>
                  <a:srgbClr val="000000"/>
                </a:solidFill>
                <a:latin typeface="Garamond" pitchFamily="18" charset="0"/>
              </a:rPr>
              <a:t> </a:t>
            </a:r>
            <a:r>
              <a:rPr lang="lt-LT" altLang="ru-RU" dirty="0">
                <a:solidFill>
                  <a:srgbClr val="000000"/>
                </a:solidFill>
                <a:latin typeface="Arial"/>
              </a:rPr>
              <a:t>Garsą sukelia virpantys (greitai svyruojantys) kūnai</a:t>
            </a:r>
            <a:r>
              <a:rPr lang="lt-LT" altLang="ru-RU" dirty="0" smtClean="0">
                <a:solidFill>
                  <a:srgbClr val="000000"/>
                </a:solidFill>
                <a:latin typeface="Arial"/>
              </a:rPr>
              <a:t>.</a:t>
            </a:r>
            <a:endParaRPr lang="en-GB" alt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aveikslėlis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815" y="1628800"/>
            <a:ext cx="710764" cy="107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149" y="3823750"/>
            <a:ext cx="4820213" cy="276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815" y="4874814"/>
            <a:ext cx="2730334" cy="171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056490" y="687725"/>
            <a:ext cx="7772400" cy="594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t-LT" dirty="0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056490" y="701277"/>
            <a:ext cx="7511752" cy="1200329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lt-LT" dirty="0" smtClean="0">
                <a:latin typeface="Arial" pitchFamily="34" charset="0"/>
                <a:cs typeface="Arial" pitchFamily="34" charset="0"/>
              </a:rPr>
              <a:t>Visi </a:t>
            </a:r>
            <a:r>
              <a:rPr lang="lt-LT" dirty="0">
                <a:latin typeface="Arial" pitchFamily="34" charset="0"/>
                <a:cs typeface="Arial" pitchFamily="34" charset="0"/>
              </a:rPr>
              <a:t>garsai prasideda nuo vibracijos ore, kai garso bangos pasiekia ausis, sudirgina jose esančius receptorius.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A picture containing text, map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001378"/>
            <a:ext cx="4309840" cy="1355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105" y="3356991"/>
            <a:ext cx="3898473" cy="327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7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074225" y="699492"/>
            <a:ext cx="7772400" cy="594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t-LT" dirty="0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186814" y="844748"/>
            <a:ext cx="7511752" cy="461665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lt-LT" altLang="ru-RU" dirty="0">
                <a:latin typeface="Arial" pitchFamily="34" charset="0"/>
                <a:cs typeface="Arial" pitchFamily="34" charset="0"/>
              </a:rPr>
              <a:t>Žmogus ne tik priima garsą, bet jį skleidžia</a:t>
            </a:r>
            <a:r>
              <a:rPr lang="lt-LT" altLang="ru-RU" dirty="0"/>
              <a:t>.</a:t>
            </a:r>
            <a:endParaRPr lang="ru-RU" altLang="ru-RU" dirty="0"/>
          </a:p>
        </p:txBody>
      </p:sp>
      <p:pic>
        <p:nvPicPr>
          <p:cNvPr id="6" name="Picture 332" descr="tingo_rock_star_close_up_hg_cl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0912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161687" y="1700808"/>
            <a:ext cx="7511752" cy="1569660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defRPr/>
            </a:pPr>
            <a:r>
              <a:rPr lang="lt-LT" altLang="zh-TW" dirty="0">
                <a:latin typeface="Arial" charset="0"/>
              </a:rPr>
              <a:t>Balsas formuojamas, kai iš plaučių išpučiamas oras eina pro </a:t>
            </a:r>
            <a:r>
              <a:rPr lang="lt-LT" altLang="zh-TW" u="sng" dirty="0">
                <a:latin typeface="Arial" charset="0"/>
              </a:rPr>
              <a:t>balso stygas</a:t>
            </a:r>
            <a:r>
              <a:rPr lang="en-US" altLang="zh-TW" dirty="0">
                <a:latin typeface="Arial" charset="0"/>
              </a:rPr>
              <a:t>.</a:t>
            </a:r>
            <a:endParaRPr lang="lt-LT" altLang="zh-TW" dirty="0">
              <a:latin typeface="Arial" charset="0"/>
            </a:endParaRPr>
          </a:p>
          <a:p>
            <a:pPr algn="just" eaLnBrk="1" hangingPunct="1">
              <a:defRPr/>
            </a:pPr>
            <a:r>
              <a:rPr lang="lt-LT" altLang="zh-TW" dirty="0">
                <a:latin typeface="Arial" charset="0"/>
              </a:rPr>
              <a:t>Balso stygoms vibruojant sukuriami oro slėgio virpesiai</a:t>
            </a:r>
            <a:r>
              <a:rPr lang="en-US" altLang="zh-TW" dirty="0" smtClean="0">
                <a:latin typeface="Arial" charset="0"/>
              </a:rPr>
              <a:t>.</a:t>
            </a:r>
            <a:endParaRPr lang="en-US" altLang="zh-TW" dirty="0">
              <a:latin typeface="Arial" charset="0"/>
            </a:endParaRPr>
          </a:p>
        </p:txBody>
      </p:sp>
      <p:pic>
        <p:nvPicPr>
          <p:cNvPr id="8" name="Picture 6" descr="A close up of a logo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526" y="3534152"/>
            <a:ext cx="4254986" cy="2956168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85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Z:\newtek\_backgrounds_1.02\Tim\powerpoint templates\61-80\artistic_vision\elements\whitece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63575"/>
            <a:ext cx="7829550" cy="596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9632" y="684733"/>
            <a:ext cx="3208784" cy="1802904"/>
          </a:xfrm>
          <a:solidFill>
            <a:srgbClr val="FFE48F"/>
          </a:solidFill>
          <a:ln>
            <a:solidFill>
              <a:srgbClr val="9E6B06"/>
            </a:solidFill>
          </a:ln>
        </p:spPr>
        <p:txBody>
          <a:bodyPr/>
          <a:lstStyle/>
          <a:p>
            <a:r>
              <a:rPr lang="lt-LT" sz="2400" u="sng" dirty="0" smtClean="0">
                <a:latin typeface="Arial" pitchFamily="34" charset="0"/>
                <a:cs typeface="Arial" pitchFamily="34" charset="0"/>
              </a:rPr>
              <a:t>Garsas gali sklisti:</a:t>
            </a:r>
          </a:p>
          <a:p>
            <a:pPr>
              <a:buFont typeface="Arial" pitchFamily="34" charset="0"/>
              <a:buChar char="•"/>
            </a:pP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Kietu kūnu;</a:t>
            </a:r>
          </a:p>
          <a:p>
            <a:pPr>
              <a:buFont typeface="Arial" pitchFamily="34" charset="0"/>
              <a:buChar char="•"/>
            </a:pP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Skysčiais;</a:t>
            </a:r>
          </a:p>
          <a:p>
            <a:pPr>
              <a:buFont typeface="Arial" pitchFamily="34" charset="0"/>
              <a:buChar char="•"/>
            </a:pP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Dujomis.</a:t>
            </a:r>
            <a:endParaRPr lang="en-US" sz="2400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 descr="A picture containing indoor, table, food, sitting&#10;&#10;Description automatically genera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153" y="764705"/>
            <a:ext cx="3960303" cy="1744168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259632" y="2622599"/>
            <a:ext cx="3168352" cy="1742505"/>
          </a:xfrm>
          <a:prstGeom prst="rect">
            <a:avLst/>
          </a:prstGeom>
          <a:solidFill>
            <a:srgbClr val="FFE48F"/>
          </a:solidFill>
          <a:ln>
            <a:solidFill>
              <a:srgbClr val="9E6B06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n-lt"/>
              </a:defRPr>
            </a:lvl9pPr>
          </a:lstStyle>
          <a:p>
            <a:pPr algn="just"/>
            <a:r>
              <a:rPr lang="lt-LT" sz="2400" b="0" dirty="0" smtClean="0">
                <a:latin typeface="Arial" pitchFamily="34" charset="0"/>
                <a:cs typeface="Arial" pitchFamily="34" charset="0"/>
              </a:rPr>
              <a:t>   Garsas negali sklisti aplinka, kurioje nėra dalelių (vakuumu).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281" y="2676671"/>
            <a:ext cx="4016175" cy="1688433"/>
          </a:xfrm>
          <a:prstGeom prst="rect">
            <a:avLst/>
          </a:prstGeom>
          <a:ln>
            <a:solidFill>
              <a:srgbClr val="9E6B0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161687" y="873918"/>
            <a:ext cx="7772400" cy="594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t-LT" dirty="0"/>
          </a:p>
        </p:txBody>
      </p:sp>
      <p:sp>
        <p:nvSpPr>
          <p:cNvPr id="2" name="Rectangle 1"/>
          <p:cNvSpPr/>
          <p:nvPr/>
        </p:nvSpPr>
        <p:spPr>
          <a:xfrm>
            <a:off x="1979712" y="260648"/>
            <a:ext cx="6839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b="1" dirty="0" smtClean="0">
                <a:solidFill>
                  <a:schemeClr val="bg1"/>
                </a:solidFill>
              </a:rPr>
              <a:t>Garso greitis įvairiose medžiagose:</a:t>
            </a:r>
            <a:endParaRPr lang="lt-LT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84664"/>
              </p:ext>
            </p:extLst>
          </p:nvPr>
        </p:nvGraphicFramePr>
        <p:xfrm>
          <a:off x="1290502" y="1052736"/>
          <a:ext cx="7514770" cy="4065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57385"/>
                <a:gridCol w="375738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Terpė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Greitis (m/s) 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Oras (20 °C)</a:t>
                      </a:r>
                      <a:endParaRPr lang="lt-LT" sz="2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343 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Vanduo (25 °C)</a:t>
                      </a:r>
                      <a:endParaRPr lang="lt-LT" sz="2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1 497 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Jūros vanduo (25 °C)</a:t>
                      </a:r>
                      <a:endParaRPr lang="lt-LT" sz="2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1 530 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Vanduo (100 °C)</a:t>
                      </a:r>
                      <a:endParaRPr lang="lt-LT" sz="2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1 543 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Auksas</a:t>
                      </a:r>
                      <a:endParaRPr lang="lt-LT" sz="2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3 240 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Kaulas</a:t>
                      </a:r>
                      <a:endParaRPr lang="lt-LT" sz="2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3 500 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Stiklas</a:t>
                      </a:r>
                      <a:endParaRPr lang="lt-LT" sz="2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5 100 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Plienas</a:t>
                      </a:r>
                      <a:endParaRPr lang="lt-LT" sz="2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5 940 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Granitas</a:t>
                      </a:r>
                      <a:endParaRPr lang="lt-LT" sz="2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6 000 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Aliuminis</a:t>
                      </a:r>
                      <a:endParaRPr lang="lt-LT" sz="2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6 420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F"/>
                    </a:solidFill>
                  </a:tcPr>
                </a:tc>
              </a:tr>
            </a:tbl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307794" y="5373216"/>
            <a:ext cx="7511752" cy="830997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lt-LT" altLang="lt-LT" dirty="0" smtClean="0">
                <a:latin typeface="Arial" pitchFamily="34" charset="0"/>
                <a:cs typeface="Arial" pitchFamily="34" charset="0"/>
              </a:rPr>
              <a:t>Kietuosiuose </a:t>
            </a:r>
            <a:r>
              <a:rPr lang="lt-LT" altLang="lt-LT" dirty="0">
                <a:latin typeface="Arial" pitchFamily="34" charset="0"/>
                <a:cs typeface="Arial" pitchFamily="34" charset="0"/>
              </a:rPr>
              <a:t>kūnuose garso greitis didžiausias, dujose </a:t>
            </a:r>
            <a:r>
              <a:rPr lang="lt-LT" altLang="lt-LT" dirty="0" smtClean="0">
                <a:latin typeface="Arial" pitchFamily="34" charset="0"/>
                <a:cs typeface="Arial" pitchFamily="34" charset="0"/>
              </a:rPr>
              <a:t>– mažiausias.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39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161687" y="873918"/>
            <a:ext cx="7772400" cy="594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t-LT" dirty="0"/>
          </a:p>
        </p:txBody>
      </p:sp>
      <p:sp>
        <p:nvSpPr>
          <p:cNvPr id="2" name="Rectangle 1"/>
          <p:cNvSpPr/>
          <p:nvPr/>
        </p:nvSpPr>
        <p:spPr>
          <a:xfrm>
            <a:off x="1403648" y="980728"/>
            <a:ext cx="68398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/>
              <a:t>Garso greitis priklauso nuo temperatūros:</a:t>
            </a:r>
            <a:endParaRPr lang="lt-LT" sz="2400" b="1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292011" y="1556792"/>
            <a:ext cx="7511752" cy="830997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lt-LT" altLang="lt-LT" dirty="0" smtClean="0">
                <a:latin typeface="Arial" pitchFamily="34" charset="0"/>
                <a:cs typeface="Arial" pitchFamily="34" charset="0"/>
              </a:rPr>
              <a:t>Kuo </a:t>
            </a:r>
            <a:r>
              <a:rPr lang="lt-LT" altLang="lt-LT" dirty="0">
                <a:latin typeface="Arial" pitchFamily="34" charset="0"/>
                <a:cs typeface="Arial" pitchFamily="34" charset="0"/>
              </a:rPr>
              <a:t>terpės temperatūra aukštesnė, tuo garso greitis yra </a:t>
            </a:r>
            <a:r>
              <a:rPr lang="lt-LT" altLang="lt-LT" dirty="0" smtClean="0">
                <a:latin typeface="Arial" pitchFamily="34" charset="0"/>
                <a:cs typeface="Arial" pitchFamily="34" charset="0"/>
              </a:rPr>
              <a:t>didesnis.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A screenshot of text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011" y="2636912"/>
            <a:ext cx="7312437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413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161687" y="873918"/>
            <a:ext cx="7772400" cy="594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lt-LT" dirty="0" smtClean="0"/>
              <a:t>Oras</a:t>
            </a:r>
            <a:endParaRPr lang="lt-LT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292011" y="1141293"/>
            <a:ext cx="7511752" cy="830997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lt-LT" altLang="lt-LT" dirty="0" smtClean="0">
                <a:latin typeface="Arial" pitchFamily="34" charset="0"/>
                <a:cs typeface="Arial" pitchFamily="34" charset="0"/>
              </a:rPr>
              <a:t>Skirtingo </a:t>
            </a:r>
            <a:r>
              <a:rPr lang="lt-LT" altLang="lt-LT" b="1" dirty="0">
                <a:latin typeface="Arial" pitchFamily="34" charset="0"/>
                <a:cs typeface="Arial" pitchFamily="34" charset="0"/>
              </a:rPr>
              <a:t>dažnio</a:t>
            </a:r>
            <a:r>
              <a:rPr lang="lt-LT" altLang="lt-LT" dirty="0">
                <a:latin typeface="Arial" pitchFamily="34" charset="0"/>
                <a:cs typeface="Arial" pitchFamily="34" charset="0"/>
              </a:rPr>
              <a:t> garso bangos </a:t>
            </a:r>
            <a:r>
              <a:rPr lang="lt-LT" altLang="lt-LT" u="sng" dirty="0">
                <a:latin typeface="Arial" pitchFamily="34" charset="0"/>
                <a:cs typeface="Arial" pitchFamily="34" charset="0"/>
              </a:rPr>
              <a:t>toje pačioje terpėje</a:t>
            </a:r>
            <a:r>
              <a:rPr lang="lt-LT" altLang="lt-LT" dirty="0">
                <a:latin typeface="Arial" pitchFamily="34" charset="0"/>
                <a:cs typeface="Arial" pitchFamily="34" charset="0"/>
              </a:rPr>
              <a:t> sklinda vienodu greičiu.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4" descr="A picture containing drawing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132856"/>
            <a:ext cx="4137025" cy="2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150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16013" y="1412875"/>
            <a:ext cx="3887787" cy="16383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ru-RU">
              <a:latin typeface="Times New Roman" charset="0"/>
            </a:endParaRPr>
          </a:p>
        </p:txBody>
      </p:sp>
      <p:sp>
        <p:nvSpPr>
          <p:cNvPr id="43011" name="Turinio vietos rezervavimo ženklas 3"/>
          <p:cNvSpPr>
            <a:spLocks noGrp="1" noChangeArrowheads="1"/>
          </p:cNvSpPr>
          <p:nvPr>
            <p:ph idx="1"/>
          </p:nvPr>
        </p:nvSpPr>
        <p:spPr>
          <a:xfrm>
            <a:off x="1116012" y="260350"/>
            <a:ext cx="7920037" cy="6580188"/>
          </a:xfrm>
          <a:solidFill>
            <a:schemeClr val="bg1"/>
          </a:solidFill>
        </p:spPr>
        <p:txBody>
          <a:bodyPr/>
          <a:lstStyle/>
          <a:p>
            <a:r>
              <a:rPr lang="lt-LT" altLang="lt-LT" dirty="0" smtClean="0">
                <a:latin typeface="Arial" pitchFamily="34" charset="0"/>
                <a:cs typeface="Arial" pitchFamily="34" charset="0"/>
              </a:rPr>
              <a:t>Kai garsas pereina iš vienos aplinkos į kitą:</a:t>
            </a:r>
          </a:p>
          <a:p>
            <a:endParaRPr lang="lt-LT" altLang="lt-LT" b="0" dirty="0" smtClean="0">
              <a:latin typeface="Arial" pitchFamily="34" charset="0"/>
              <a:cs typeface="Arial" pitchFamily="34" charset="0"/>
            </a:endParaRPr>
          </a:p>
          <a:p>
            <a:r>
              <a:rPr lang="lt-LT" altLang="lt-LT" b="0" dirty="0" smtClean="0">
                <a:latin typeface="Arial" pitchFamily="34" charset="0"/>
                <a:cs typeface="Arial" pitchFamily="34" charset="0"/>
              </a:rPr>
              <a:t>Bangos ilgis- kinta;</a:t>
            </a:r>
          </a:p>
          <a:p>
            <a:r>
              <a:rPr lang="lt-LT" altLang="lt-LT" b="0" dirty="0" smtClean="0">
                <a:latin typeface="Arial" pitchFamily="34" charset="0"/>
                <a:cs typeface="Arial" pitchFamily="34" charset="0"/>
              </a:rPr>
              <a:t>greitis- kinta;</a:t>
            </a:r>
          </a:p>
          <a:p>
            <a:r>
              <a:rPr lang="lt-LT" altLang="lt-LT" b="0" dirty="0" smtClean="0">
                <a:latin typeface="Arial" pitchFamily="34" charset="0"/>
                <a:cs typeface="Arial" pitchFamily="34" charset="0"/>
              </a:rPr>
              <a:t>dažnis –nekinta.</a:t>
            </a:r>
          </a:p>
        </p:txBody>
      </p:sp>
      <p:pic>
        <p:nvPicPr>
          <p:cNvPr id="43013" name="Picture 5" descr="A close up of text on a white background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08720"/>
            <a:ext cx="4076700" cy="3556000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90" y="3830042"/>
            <a:ext cx="3600450" cy="3019425"/>
          </a:xfrm>
          <a:prstGeom prst="rect">
            <a:avLst/>
          </a:prstGeom>
          <a:ln>
            <a:solidFill>
              <a:srgbClr val="9E6B06"/>
            </a:solidFill>
          </a:ln>
        </p:spPr>
      </p:pic>
    </p:spTree>
    <p:extLst>
      <p:ext uri="{BB962C8B-B14F-4D97-AF65-F5344CB8AC3E}">
        <p14:creationId xmlns:p14="http://schemas.microsoft.com/office/powerpoint/2010/main" val="133862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1116013" y="1412875"/>
            <a:ext cx="3887787" cy="16383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ru-RU">
              <a:latin typeface="Times New Roman" charset="0"/>
            </a:endParaRPr>
          </a:p>
        </p:txBody>
      </p:sp>
      <p:sp>
        <p:nvSpPr>
          <p:cNvPr id="43011" name="Turinio vietos rezervavimo ženklas 3"/>
          <p:cNvSpPr>
            <a:spLocks noGrp="1" noChangeArrowheads="1"/>
          </p:cNvSpPr>
          <p:nvPr>
            <p:ph idx="1"/>
          </p:nvPr>
        </p:nvSpPr>
        <p:spPr>
          <a:xfrm>
            <a:off x="1116012" y="260350"/>
            <a:ext cx="7920037" cy="6580188"/>
          </a:xfrm>
          <a:solidFill>
            <a:schemeClr val="bg1"/>
          </a:solidFill>
        </p:spPr>
        <p:txBody>
          <a:bodyPr/>
          <a:lstStyle/>
          <a:p>
            <a:endParaRPr lang="lt-LT" altLang="lt-LT" b="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5803" y="289522"/>
            <a:ext cx="7848475" cy="830997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t-LT" altLang="ru-RU" sz="2400" b="1" kern="0" dirty="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rPr>
              <a:t>Vienalyte</a:t>
            </a:r>
            <a:r>
              <a:rPr lang="lt-LT" altLang="ru-RU" sz="2400" kern="0" dirty="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rPr>
              <a:t> aplinka garso banga sklinda </a:t>
            </a:r>
            <a:r>
              <a:rPr lang="lt-LT" altLang="ru-RU" sz="2400" u="sng" kern="0" dirty="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rPr>
              <a:t>tiesiai</a:t>
            </a:r>
            <a:r>
              <a:rPr lang="lt-LT" altLang="ru-RU" sz="2400" kern="0" dirty="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rPr>
              <a:t>, o pasiekusi kitą aplinką – </a:t>
            </a:r>
            <a:r>
              <a:rPr lang="lt-LT" altLang="ru-RU" sz="2400" u="sng" kern="0" dirty="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rPr>
              <a:t>atsispindi</a:t>
            </a:r>
            <a:r>
              <a:rPr lang="lt-LT" altLang="ru-RU" sz="2400" kern="0" dirty="0" smtClean="0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rPr>
              <a:t>.</a:t>
            </a:r>
            <a:endParaRPr lang="ru-RU" kern="0" dirty="0">
              <a:solidFill>
                <a:sysClr val="windowText" lastClr="0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727" y="1189921"/>
            <a:ext cx="6353633" cy="2338799"/>
          </a:xfrm>
          <a:prstGeom prst="rect">
            <a:avLst/>
          </a:prstGeom>
          <a:ln>
            <a:solidFill>
              <a:srgbClr val="9E6B06"/>
            </a:solidFill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145678" y="3554676"/>
            <a:ext cx="7848600" cy="830997"/>
          </a:xfrm>
          <a:prstGeom prst="rect">
            <a:avLst/>
          </a:prstGeom>
          <a:solidFill>
            <a:srgbClr val="FFE48F"/>
          </a:solidFill>
          <a:ln w="9525">
            <a:solidFill>
              <a:srgbClr val="9E6B0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</a:pPr>
            <a:r>
              <a:rPr lang="lt-LT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Aidas - nuo kliūties (miško, kalno, pastato sienos ) atsispindėjęs garsas.</a:t>
            </a:r>
          </a:p>
        </p:txBody>
      </p:sp>
      <p:pic>
        <p:nvPicPr>
          <p:cNvPr id="19" name="Picture 5" descr="A drawing of a person&#10;&#10;Description automatically genera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482180"/>
            <a:ext cx="4824536" cy="2375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74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161687" y="873918"/>
            <a:ext cx="7772400" cy="594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t-LT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292011" y="910460"/>
            <a:ext cx="7511752" cy="461665"/>
          </a:xfrm>
          <a:prstGeom prst="rect">
            <a:avLst/>
          </a:prstGeom>
          <a:solidFill>
            <a:srgbClr val="FFE48F"/>
          </a:solidFill>
          <a:ln w="9525">
            <a:solidFill>
              <a:srgbClr val="9E6B0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defRPr/>
            </a:pPr>
            <a:r>
              <a:rPr lang="lt-LT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Aidas gali padėti nustatyti atstumą iki kliūties</a:t>
            </a:r>
            <a:r>
              <a:rPr lang="lt-LT" alt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alt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 picture containing table, drawing&#10;&#10;Description automatically genera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72" y="2727498"/>
            <a:ext cx="4603343" cy="409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3728" y="4957400"/>
            <a:ext cx="574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s=</a:t>
            </a:r>
            <a:endParaRPr lang="lt-LT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981888"/>
              </p:ext>
            </p:extLst>
          </p:nvPr>
        </p:nvGraphicFramePr>
        <p:xfrm>
          <a:off x="1520605" y="1870868"/>
          <a:ext cx="2039938" cy="197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7" name="Equation" r:id="rId4" imgW="406048" imgH="393359" progId="Equation.3">
                  <p:embed/>
                </p:oleObj>
              </mc:Choice>
              <mc:Fallback>
                <p:oleObj name="Equation" r:id="rId4" imgW="406048" imgH="39335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0605" y="1870868"/>
                        <a:ext cx="2039938" cy="19748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9E6B0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5862215" y="2028171"/>
            <a:ext cx="2941547" cy="1938992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lt-LT" altLang="ru-RU" sz="2400" kern="0" dirty="0">
                <a:solidFill>
                  <a:prstClr val="black"/>
                </a:solidFill>
                <a:latin typeface="Arial" pitchFamily="34" charset="0"/>
              </a:rPr>
              <a:t>s – garso nueitas kelias;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lt-LT" altLang="ru-RU" sz="2400" kern="0" dirty="0">
                <a:solidFill>
                  <a:prstClr val="black"/>
                </a:solidFill>
                <a:latin typeface="Arial" pitchFamily="34" charset="0"/>
              </a:rPr>
              <a:t>v – garso greitis;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lt-LT" altLang="ru-RU" sz="2400" kern="0" dirty="0">
                <a:solidFill>
                  <a:prstClr val="black"/>
                </a:solidFill>
                <a:latin typeface="Arial" pitchFamily="34" charset="0"/>
              </a:rPr>
              <a:t>t – laikas.</a:t>
            </a:r>
            <a:endParaRPr lang="ru-RU" altLang="ru-RU" sz="2400" kern="0" dirty="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89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395288" y="476250"/>
            <a:ext cx="8424862" cy="954107"/>
          </a:xfrm>
          <a:prstGeom prst="rect">
            <a:avLst/>
          </a:prstGeom>
          <a:solidFill>
            <a:srgbClr val="FFE48F"/>
          </a:solidFill>
          <a:ln w="9525">
            <a:solidFill>
              <a:srgbClr val="9E6B0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lt-LT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Aidą </a:t>
            </a:r>
            <a:r>
              <a:rPr lang="lt-LT" altLang="ru-RU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mes girdime tik tada, kai tarp pirminio ir atsispindėjusio garso praeina ne mažiau kaip </a:t>
            </a:r>
            <a:r>
              <a:rPr lang="en-US" altLang="ru-RU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0,1 </a:t>
            </a:r>
            <a:r>
              <a:rPr lang="lt-LT" altLang="ru-RU" b="1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s.</a:t>
            </a:r>
          </a:p>
        </p:txBody>
      </p:sp>
      <p:pic>
        <p:nvPicPr>
          <p:cNvPr id="9219" name="Picture 5" descr="A screenshot of a social media post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28800"/>
            <a:ext cx="4165600" cy="489654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4643438" y="2205038"/>
            <a:ext cx="4176712" cy="3046988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lt-LT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Kada atsispindėjęs garsas sugrįžta greičiau, mes nespėjame suvokti atskirų garsų. </a:t>
            </a:r>
          </a:p>
          <a:p>
            <a:pPr algn="just"/>
            <a:r>
              <a:rPr lang="lt-LT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Pirminis garsas susilieja su atsispindėjusiu garsu ir jį sustiprina.</a:t>
            </a:r>
          </a:p>
          <a:p>
            <a:pPr algn="just"/>
            <a:r>
              <a:rPr lang="lt-LT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Tai vadinama </a:t>
            </a:r>
            <a:r>
              <a:rPr lang="lt-LT" altLang="ru-RU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aidėjimu</a:t>
            </a:r>
            <a:r>
              <a:rPr lang="lt-LT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5" name="Picture 25" descr="Z:\newtek\_backgrounds_1.02\Tim\powerpoint templates\61-80\band_class\elements\boy_playing_saxophone_hg_clr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67350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38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4213" y="2133600"/>
            <a:ext cx="8064500" cy="4535760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684213" y="404813"/>
            <a:ext cx="8064500" cy="1570037"/>
          </a:xfrm>
          <a:prstGeom prst="rect">
            <a:avLst/>
          </a:prstGeom>
          <a:solidFill>
            <a:srgbClr val="FFE48F"/>
          </a:solidFill>
          <a:ln w="9525">
            <a:solidFill>
              <a:srgbClr val="9E6B0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lt-LT" altLang="ru-RU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Patalpose garsai atrodo stipresni nei atvirame lauke, nes pirminis garsas susilieja su atsispindėjusiu.</a:t>
            </a:r>
          </a:p>
        </p:txBody>
      </p:sp>
      <p:pic>
        <p:nvPicPr>
          <p:cNvPr id="11267" name="Picture 7" descr="A picture containing person, man, skiing, holding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13" y="2269456"/>
            <a:ext cx="4312319" cy="4312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56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361950" y="357188"/>
            <a:ext cx="8386763" cy="1200329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lt-LT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Garso bangos sklinda į visas puses, keletą kartų atsispindi nuo sienų ir didesnėse patalpose ausis pasiekia skirtingu laiku.</a:t>
            </a:r>
            <a:endParaRPr lang="ru-RU" altLang="ru-RU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1" name="Picture 5" descr="A close up of a map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916832"/>
            <a:ext cx="4293833" cy="243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89467" y="1932707"/>
            <a:ext cx="4176713" cy="2751522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Clr>
                <a:srgbClr val="6A3F7B"/>
              </a:buClr>
              <a:buSzPct val="55000"/>
              <a:defRPr/>
            </a:pPr>
            <a:r>
              <a:rPr kumimoji="1" lang="lt-LT" altLang="ru-RU" sz="24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Didelėse patalpose, koncertų salėse, kino salėse, auditorijose, aidėjimas gali trukdyti.</a:t>
            </a:r>
          </a:p>
          <a:p>
            <a:pPr algn="just">
              <a:spcBef>
                <a:spcPct val="20000"/>
              </a:spcBef>
              <a:buClr>
                <a:srgbClr val="6A3F7B"/>
              </a:buClr>
              <a:buSzPct val="55000"/>
              <a:defRPr/>
            </a:pPr>
            <a:r>
              <a:rPr kumimoji="1" lang="lt-LT" altLang="ru-RU" sz="2400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Klausytojas kiekvieną ištartą žodį girdės anksčiau ištartų žodžių aidesyje.</a:t>
            </a:r>
          </a:p>
        </p:txBody>
      </p:sp>
      <p:pic>
        <p:nvPicPr>
          <p:cNvPr id="12293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4318024"/>
            <a:ext cx="4327517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82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255712"/>
            <a:ext cx="8353425" cy="5602287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lt-LT" altLang="lt-LT" dirty="0">
                <a:latin typeface="Arial" pitchFamily="34" charset="0"/>
                <a:cs typeface="Arial" pitchFamily="34" charset="0"/>
              </a:rPr>
              <a:t>Grynas garsas atitinkantis kurio nors </a:t>
            </a:r>
            <a:r>
              <a:rPr lang="lt-LT" altLang="lt-LT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vieno dažnio </a:t>
            </a:r>
            <a:r>
              <a:rPr lang="lt-LT" altLang="lt-LT" dirty="0">
                <a:latin typeface="Arial" pitchFamily="34" charset="0"/>
                <a:cs typeface="Arial" pitchFamily="34" charset="0"/>
              </a:rPr>
              <a:t>virpesius, vadinamas </a:t>
            </a:r>
            <a:r>
              <a:rPr lang="lt-LT" altLang="lt-LT" b="1" u="sng" dirty="0">
                <a:latin typeface="Arial" pitchFamily="34" charset="0"/>
                <a:cs typeface="Arial" pitchFamily="34" charset="0"/>
              </a:rPr>
              <a:t>tono</a:t>
            </a:r>
            <a:r>
              <a:rPr lang="lt-LT" altLang="lt-LT" dirty="0">
                <a:latin typeface="Arial" pitchFamily="34" charset="0"/>
                <a:cs typeface="Arial" pitchFamily="34" charset="0"/>
              </a:rPr>
              <a:t> </a:t>
            </a:r>
            <a:r>
              <a:rPr lang="lt-LT" altLang="lt-LT" b="1" u="sng" dirty="0">
                <a:latin typeface="Arial" pitchFamily="34" charset="0"/>
                <a:cs typeface="Arial" pitchFamily="34" charset="0"/>
              </a:rPr>
              <a:t>aukščiu</a:t>
            </a:r>
            <a:r>
              <a:rPr lang="lt-LT" altLang="lt-LT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endParaRPr lang="lt-LT" altLang="lt-LT" dirty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lt-LT" altLang="lt-LT" sz="2400" dirty="0">
                <a:latin typeface="Arial" pitchFamily="34" charset="0"/>
                <a:cs typeface="Arial" pitchFamily="34" charset="0"/>
              </a:rPr>
              <a:t>Garso (tono) aukštis priklauso nuo </a:t>
            </a:r>
            <a:r>
              <a:rPr lang="lt-LT" altLang="lt-LT" sz="24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virpesių dažnio</a:t>
            </a:r>
            <a:r>
              <a:rPr lang="lt-LT" altLang="lt-LT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altLang="lt-LT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534275" y="332656"/>
            <a:ext cx="345158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lt-LT" sz="4400" b="1" kern="10" spc="50" dirty="0">
                <a:ln w="11430"/>
                <a:gradFill>
                  <a:gsLst>
                    <a:gs pos="25000">
                      <a:srgbClr val="438086">
                        <a:satMod val="155000"/>
                      </a:srgbClr>
                    </a:gs>
                    <a:gs pos="100000">
                      <a:srgbClr val="438086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TONO AUKŠTIS</a:t>
            </a:r>
            <a:endParaRPr lang="lt-LT" sz="4400" b="1" spc="50" dirty="0">
              <a:ln w="11430"/>
              <a:gradFill>
                <a:gsLst>
                  <a:gs pos="25000">
                    <a:srgbClr val="438086">
                      <a:satMod val="155000"/>
                    </a:srgbClr>
                  </a:gs>
                  <a:gs pos="100000">
                    <a:srgbClr val="438086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395288" y="1255713"/>
            <a:ext cx="8353425" cy="1093787"/>
          </a:xfrm>
          <a:prstGeom prst="rect">
            <a:avLst/>
          </a:prstGeom>
          <a:noFill/>
          <a:ln w="38100">
            <a:solidFill>
              <a:srgbClr val="9E6B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lt-LT" sz="1800">
              <a:solidFill>
                <a:prstClr val="white"/>
              </a:solidFill>
            </a:endParaRPr>
          </a:p>
        </p:txBody>
      </p:sp>
      <p:pic>
        <p:nvPicPr>
          <p:cNvPr id="1024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429000"/>
            <a:ext cx="697865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Box 6"/>
          <p:cNvSpPr txBox="1">
            <a:spLocks noChangeArrowheads="1"/>
          </p:cNvSpPr>
          <p:nvPr/>
        </p:nvSpPr>
        <p:spPr bwMode="auto">
          <a:xfrm>
            <a:off x="5651500" y="5732463"/>
            <a:ext cx="2441575" cy="523875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lt-LT" altLang="ru-RU" sz="2800" smtClean="0">
                <a:solidFill>
                  <a:prstClr val="black"/>
                </a:solidFill>
                <a:latin typeface="Arial" pitchFamily="34" charset="0"/>
              </a:rPr>
              <a:t>Aukštas tonas</a:t>
            </a:r>
          </a:p>
        </p:txBody>
      </p:sp>
      <p:sp>
        <p:nvSpPr>
          <p:cNvPr id="10247" name="TextBox 47"/>
          <p:cNvSpPr txBox="1">
            <a:spLocks noChangeArrowheads="1"/>
          </p:cNvSpPr>
          <p:nvPr/>
        </p:nvSpPr>
        <p:spPr bwMode="auto">
          <a:xfrm>
            <a:off x="5651500" y="3789363"/>
            <a:ext cx="2263775" cy="523875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lt-LT" altLang="ru-RU" sz="2800" smtClean="0">
                <a:solidFill>
                  <a:prstClr val="black"/>
                </a:solidFill>
                <a:latin typeface="Arial" pitchFamily="34" charset="0"/>
              </a:rPr>
              <a:t>Žemas tonas</a:t>
            </a:r>
          </a:p>
        </p:txBody>
      </p:sp>
    </p:spTree>
    <p:extLst>
      <p:ext uri="{BB962C8B-B14F-4D97-AF65-F5344CB8AC3E}">
        <p14:creationId xmlns:p14="http://schemas.microsoft.com/office/powerpoint/2010/main" val="353946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5"/>
          <p:cNvSpPr>
            <a:spLocks noGrp="1"/>
          </p:cNvSpPr>
          <p:nvPr>
            <p:ph idx="1"/>
          </p:nvPr>
        </p:nvSpPr>
        <p:spPr>
          <a:xfrm>
            <a:off x="323850" y="404813"/>
            <a:ext cx="8569325" cy="1944687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en-US" altLang="ru-RU" b="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altLang="ru-RU" dirty="0" err="1" smtClean="0">
                <a:latin typeface="Arial" pitchFamily="34" charset="0"/>
                <a:cs typeface="Arial" pitchFamily="34" charset="0"/>
              </a:rPr>
              <a:t>Didelio</a:t>
            </a:r>
            <a:r>
              <a:rPr lang="en-US" altLang="ru-RU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lt-LT" altLang="ru-RU" b="0" dirty="0" smtClean="0">
                <a:latin typeface="Arial" pitchFamily="34" charset="0"/>
                <a:cs typeface="Arial" pitchFamily="34" charset="0"/>
              </a:rPr>
              <a:t>dažnio virpesių sukeltą garsą vadiname aukštu garsu, o </a:t>
            </a:r>
            <a:r>
              <a:rPr lang="lt-LT" altLang="ru-RU" dirty="0" smtClean="0">
                <a:latin typeface="Arial" pitchFamily="34" charset="0"/>
                <a:cs typeface="Arial" pitchFamily="34" charset="0"/>
              </a:rPr>
              <a:t>mažo</a:t>
            </a:r>
            <a:r>
              <a:rPr lang="lt-LT" altLang="ru-RU" b="0" dirty="0" smtClean="0">
                <a:latin typeface="Arial" pitchFamily="34" charset="0"/>
                <a:cs typeface="Arial" pitchFamily="34" charset="0"/>
              </a:rPr>
              <a:t> dažnio virpesių sukeltą- žemu garsu.</a:t>
            </a:r>
            <a:endParaRPr lang="ar-AE" altLang="ru-RU" b="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7" name="tabl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31" y="2225675"/>
            <a:ext cx="4673600" cy="4632325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tabl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063" y="2686050"/>
            <a:ext cx="3654425" cy="3190875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96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/>
          <p:cNvSpPr>
            <a:spLocks noGrp="1"/>
          </p:cNvSpPr>
          <p:nvPr>
            <p:ph type="body" sz="half" idx="1"/>
          </p:nvPr>
        </p:nvSpPr>
        <p:spPr>
          <a:xfrm>
            <a:off x="250825" y="333375"/>
            <a:ext cx="3241675" cy="2087563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marL="0" indent="0" algn="just" eaLnBrk="1" hangingPunct="1">
              <a:buFont typeface="Arial" pitchFamily="34" charset="0"/>
              <a:buNone/>
              <a:defRPr/>
            </a:pPr>
            <a:r>
              <a:rPr lang="en-GB" altLang="lt-LT" sz="3600" b="0" dirty="0" err="1">
                <a:latin typeface="Arial" pitchFamily="34" charset="0"/>
                <a:cs typeface="Arial" pitchFamily="34" charset="0"/>
              </a:rPr>
              <a:t>Gryni</a:t>
            </a:r>
            <a:r>
              <a:rPr lang="en-GB" altLang="lt-LT" sz="3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sz="3600" b="0" dirty="0" err="1">
                <a:latin typeface="Arial" pitchFamily="34" charset="0"/>
                <a:cs typeface="Arial" pitchFamily="34" charset="0"/>
              </a:rPr>
              <a:t>tonai</a:t>
            </a:r>
            <a:r>
              <a:rPr lang="en-GB" altLang="lt-LT" sz="3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sz="3600" b="0" dirty="0" err="1">
                <a:latin typeface="Arial" pitchFamily="34" charset="0"/>
                <a:cs typeface="Arial" pitchFamily="34" charset="0"/>
              </a:rPr>
              <a:t>išgaunami</a:t>
            </a:r>
            <a:r>
              <a:rPr lang="en-GB" altLang="lt-LT" sz="3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sz="3600" b="0" dirty="0" err="1">
                <a:latin typeface="Arial" pitchFamily="34" charset="0"/>
                <a:cs typeface="Arial" pitchFamily="34" charset="0"/>
              </a:rPr>
              <a:t>kamertonais</a:t>
            </a:r>
            <a:r>
              <a:rPr lang="en-GB" altLang="lt-LT" sz="3600" b="0" dirty="0">
                <a:latin typeface="Arial" pitchFamily="34" charset="0"/>
                <a:cs typeface="Arial" pitchFamily="34" charset="0"/>
              </a:rPr>
              <a:t>.</a:t>
            </a:r>
            <a:r>
              <a:rPr lang="en-GB" altLang="lt-LT" sz="4000" dirty="0"/>
              <a:t> </a:t>
            </a:r>
          </a:p>
          <a:p>
            <a:pPr eaLnBrk="1" hangingPunct="1">
              <a:defRPr/>
            </a:pPr>
            <a:endParaRPr lang="en-US" altLang="lt-LT" dirty="0"/>
          </a:p>
          <a:p>
            <a:pPr>
              <a:defRPr/>
            </a:pPr>
            <a:endParaRPr lang="lt-LT" dirty="0"/>
          </a:p>
        </p:txBody>
      </p:sp>
      <p:pic>
        <p:nvPicPr>
          <p:cNvPr id="12291" name="Turinio vietos rezervavimo ženklas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8400" y="260350"/>
            <a:ext cx="4895850" cy="2281238"/>
          </a:xfrm>
        </p:spPr>
      </p:pic>
      <p:sp>
        <p:nvSpPr>
          <p:cNvPr id="12292" name="Stačiakampis 5"/>
          <p:cNvSpPr>
            <a:spLocks noChangeArrowheads="1"/>
          </p:cNvSpPr>
          <p:nvPr/>
        </p:nvSpPr>
        <p:spPr bwMode="auto">
          <a:xfrm>
            <a:off x="376238" y="3089275"/>
            <a:ext cx="4032250" cy="2062163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Metalin</a:t>
            </a:r>
            <a:r>
              <a:rPr lang="lt-LT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ė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ša</a:t>
            </a:r>
            <a:r>
              <a:rPr lang="lt-LT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utės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pavidalo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prietaisas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tiksliam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3200" u="sng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garsų</a:t>
            </a:r>
            <a:r>
              <a:rPr lang="en-US" altLang="lt-LT" sz="32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3200" u="sng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aukštumui</a:t>
            </a:r>
            <a:r>
              <a:rPr lang="en-US" altLang="lt-LT" sz="32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nustatyti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12293" name="Rectangle 1"/>
          <p:cNvSpPr>
            <a:spLocks noChangeArrowheads="1"/>
          </p:cNvSpPr>
          <p:nvPr/>
        </p:nvSpPr>
        <p:spPr bwMode="auto">
          <a:xfrm>
            <a:off x="4572000" y="2843213"/>
            <a:ext cx="4111625" cy="2554287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pitchFamily="34" charset="0"/>
              <a:buNone/>
            </a:pP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Paprastai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kamertonu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išgaunamas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vienas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garsas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pirmos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oktavos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(440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virpesi</a:t>
            </a:r>
            <a:r>
              <a:rPr lang="lt-LT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ų</a:t>
            </a:r>
            <a:r>
              <a:rPr lang="en-US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per </a:t>
            </a:r>
            <a:r>
              <a:rPr lang="en-US" altLang="lt-LT" sz="3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sekund</a:t>
            </a:r>
            <a:r>
              <a:rPr lang="lt-LT" altLang="lt-LT" sz="3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ę)</a:t>
            </a:r>
            <a:endParaRPr lang="en-US" altLang="lt-LT" sz="32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16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/>
          </p:cNvSpPr>
          <p:nvPr>
            <p:ph type="body" sz="half" idx="1"/>
          </p:nvPr>
        </p:nvSpPr>
        <p:spPr>
          <a:xfrm>
            <a:off x="1" y="1112551"/>
            <a:ext cx="3492500" cy="2830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marL="0" indent="0" algn="just" eaLnBrk="1" hangingPunct="1">
              <a:buFont typeface="Arial" pitchFamily="34" charset="0"/>
              <a:buNone/>
            </a:pPr>
            <a:r>
              <a:rPr lang="lt-LT" altLang="lt-LT" sz="2800" b="0" dirty="0" smtClean="0">
                <a:latin typeface="Arial" pitchFamily="34" charset="0"/>
                <a:cs typeface="Arial" pitchFamily="34" charset="0"/>
              </a:rPr>
              <a:t>Muzikos instrumento skleidžiamo garso, žmogaus balso būdingas atspalvis vadinamas </a:t>
            </a:r>
            <a:r>
              <a:rPr lang="lt-LT" altLang="lt-LT" sz="28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tembru</a:t>
            </a:r>
            <a:r>
              <a:rPr lang="lt-LT" altLang="lt-LT" sz="2800" b="0" dirty="0" smtClean="0">
                <a:latin typeface="Arial" pitchFamily="34" charset="0"/>
                <a:cs typeface="Arial" pitchFamily="34" charset="0"/>
              </a:rPr>
              <a:t>.</a:t>
            </a:r>
            <a:endParaRPr lang="ru-RU" altLang="lt-LT" sz="2800" b="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5" name="Picture 24" descr="cartoon_acoustic_guitar_rise_detail_hg_cl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644900"/>
            <a:ext cx="2592388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60350"/>
            <a:ext cx="5413375" cy="634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7" name="Stačiakampis 4"/>
          <p:cNvSpPr>
            <a:spLocks noChangeArrowheads="1"/>
          </p:cNvSpPr>
          <p:nvPr/>
        </p:nvSpPr>
        <p:spPr bwMode="auto">
          <a:xfrm>
            <a:off x="155575" y="5664201"/>
            <a:ext cx="3336925" cy="461962"/>
          </a:xfrm>
          <a:prstGeom prst="rect">
            <a:avLst/>
          </a:prstGeom>
          <a:solidFill>
            <a:srgbClr val="CC99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lt-LT" sz="2400" dirty="0" err="1" smtClean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Tembrą</a:t>
            </a:r>
            <a:r>
              <a:rPr lang="en-GB" altLang="lt-LT" sz="2400" dirty="0" smtClean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en-GB" altLang="lt-LT" sz="2400" dirty="0" err="1" smtClean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lemia</a:t>
            </a:r>
            <a:r>
              <a:rPr lang="en-GB" altLang="lt-LT" sz="2400" dirty="0" smtClean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en-GB" altLang="lt-LT" sz="2400" dirty="0" err="1" smtClean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virštoniai</a:t>
            </a:r>
            <a:endParaRPr lang="lt-LT" altLang="ru-RU" sz="24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0824" y="404664"/>
            <a:ext cx="3241676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lt-LT" sz="4000" b="1" kern="10" spc="50" dirty="0">
                <a:ln w="11430"/>
                <a:gradFill>
                  <a:gsLst>
                    <a:gs pos="25000">
                      <a:srgbClr val="438086">
                        <a:satMod val="155000"/>
                      </a:srgbClr>
                    </a:gs>
                    <a:gs pos="100000">
                      <a:srgbClr val="438086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TEMBRAS</a:t>
            </a:r>
            <a:endParaRPr lang="lt-LT" sz="4000" b="1" spc="50" dirty="0">
              <a:ln w="11430"/>
              <a:gradFill>
                <a:gsLst>
                  <a:gs pos="25000">
                    <a:srgbClr val="438086">
                      <a:satMod val="155000"/>
                    </a:srgbClr>
                  </a:gs>
                  <a:gs pos="100000">
                    <a:srgbClr val="438086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4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504" y="404813"/>
            <a:ext cx="8712646" cy="1655762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marL="0" indent="0" algn="just">
              <a:buFont typeface="Arial" pitchFamily="34" charset="0"/>
              <a:buNone/>
              <a:defRPr/>
            </a:pPr>
            <a:r>
              <a:rPr lang="lt-LT" altLang="lt-LT" b="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Kiekvieną garsą sudaro pagrindinis tonas ir keletas didesnio dažnio papildomų tonų, vadinamų </a:t>
            </a:r>
            <a:r>
              <a:rPr lang="lt-LT" altLang="lt-LT" b="0" u="sng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virštoniais</a:t>
            </a:r>
            <a:r>
              <a:rPr lang="lt-LT" altLang="lt-LT" b="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(arba obertonais).</a:t>
            </a:r>
            <a:endParaRPr lang="en-US" altLang="lt-LT" b="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lt-LT" dirty="0"/>
          </a:p>
        </p:txBody>
      </p:sp>
      <p:pic>
        <p:nvPicPr>
          <p:cNvPr id="1433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47888"/>
            <a:ext cx="8784976" cy="4489450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835696" y="2662238"/>
            <a:ext cx="1728192" cy="360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lt-LT" sz="1800" dirty="0">
                <a:solidFill>
                  <a:prstClr val="black"/>
                </a:solidFill>
              </a:rPr>
              <a:t>Kamertonas</a:t>
            </a:r>
            <a:endParaRPr lang="ar-AE" sz="18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39752" y="3644900"/>
            <a:ext cx="1479773" cy="360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lt-LT" sz="1800" dirty="0">
                <a:solidFill>
                  <a:prstClr val="black"/>
                </a:solidFill>
              </a:rPr>
              <a:t>Fleita</a:t>
            </a:r>
            <a:endParaRPr lang="ar-AE" sz="1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99792" y="4545011"/>
            <a:ext cx="976312" cy="360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lt-LT" sz="1800" dirty="0">
                <a:solidFill>
                  <a:prstClr val="black"/>
                </a:solidFill>
              </a:rPr>
              <a:t>Balsas</a:t>
            </a:r>
            <a:endParaRPr lang="ar-AE" sz="18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51471" y="5707854"/>
            <a:ext cx="1168053" cy="360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lt-LT" sz="1800" dirty="0">
                <a:solidFill>
                  <a:prstClr val="black"/>
                </a:solidFill>
              </a:rPr>
              <a:t>Smuikas</a:t>
            </a:r>
            <a:endParaRPr lang="ar-AE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3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/>
          </p:cNvSpPr>
          <p:nvPr>
            <p:ph type="body" sz="half" idx="1"/>
          </p:nvPr>
        </p:nvSpPr>
        <p:spPr>
          <a:xfrm>
            <a:off x="4283968" y="3644900"/>
            <a:ext cx="4679950" cy="2951162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marL="0" indent="0" algn="just"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Energijos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kiekis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kurią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garsas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perneša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per   1 s     pro 1 m</a:t>
            </a:r>
            <a:r>
              <a:rPr lang="en-GB" altLang="lt-LT" b="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plotą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statmeną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garso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sklidimo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krypčiai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. </a:t>
            </a:r>
            <a:endParaRPr lang="lt-LT" altLang="lt-LT" b="0" dirty="0" smtClean="0">
              <a:latin typeface="Arial" pitchFamily="34" charset="0"/>
              <a:cs typeface="Arial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lt-LT" altLang="lt-LT" sz="5400" b="1" dirty="0" smtClean="0">
                <a:solidFill>
                  <a:srgbClr val="9E6B06"/>
                </a:solidFill>
              </a:rPr>
              <a:t>[I]</a:t>
            </a:r>
            <a:r>
              <a:rPr lang="en-US" altLang="lt-LT" sz="5400" b="1" dirty="0" smtClean="0">
                <a:solidFill>
                  <a:srgbClr val="9E6B06"/>
                </a:solidFill>
                <a:cs typeface="Arial" pitchFamily="34" charset="0"/>
              </a:rPr>
              <a:t>=</a:t>
            </a:r>
            <a:r>
              <a:rPr lang="lt-LT" altLang="lt-LT" sz="5400" b="1" dirty="0" smtClean="0">
                <a:solidFill>
                  <a:srgbClr val="9E6B06"/>
                </a:solidFill>
                <a:cs typeface="Arial" pitchFamily="34" charset="0"/>
              </a:rPr>
              <a:t>1W/m</a:t>
            </a:r>
            <a:r>
              <a:rPr lang="en-US" altLang="lt-LT" sz="5400" b="1" dirty="0" smtClean="0">
                <a:solidFill>
                  <a:srgbClr val="9E6B06"/>
                </a:solidFill>
                <a:cs typeface="Arial" pitchFamily="34" charset="0"/>
              </a:rPr>
              <a:t>²</a:t>
            </a:r>
          </a:p>
        </p:txBody>
      </p:sp>
      <p:sp>
        <p:nvSpPr>
          <p:cNvPr id="3" name="Stačiakampis 2"/>
          <p:cNvSpPr/>
          <p:nvPr/>
        </p:nvSpPr>
        <p:spPr>
          <a:xfrm>
            <a:off x="467544" y="404664"/>
            <a:ext cx="439415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lt-LT" sz="5400" b="1" kern="10" spc="50" dirty="0">
                <a:ln w="11430"/>
                <a:gradFill>
                  <a:gsLst>
                    <a:gs pos="25000">
                      <a:srgbClr val="438086">
                        <a:satMod val="155000"/>
                      </a:srgbClr>
                    </a:gs>
                    <a:gs pos="100000">
                      <a:srgbClr val="438086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GARSO STIPRIS</a:t>
            </a:r>
            <a:endParaRPr lang="lt-LT" sz="5400" b="1" spc="50" dirty="0">
              <a:ln w="11430"/>
              <a:gradFill>
                <a:gsLst>
                  <a:gs pos="25000">
                    <a:srgbClr val="438086">
                      <a:satMod val="155000"/>
                    </a:srgbClr>
                  </a:gs>
                  <a:gs pos="100000">
                    <a:srgbClr val="438086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1638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1382713"/>
            <a:ext cx="2708273" cy="203120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9" name="Rectangle 3"/>
          <p:cNvSpPr txBox="1">
            <a:spLocks noChangeArrowheads="1"/>
          </p:cNvSpPr>
          <p:nvPr/>
        </p:nvSpPr>
        <p:spPr bwMode="auto">
          <a:xfrm>
            <a:off x="285750" y="1382713"/>
            <a:ext cx="4790305" cy="2031205"/>
          </a:xfrm>
          <a:prstGeom prst="rect">
            <a:avLst/>
          </a:prstGeom>
          <a:solidFill>
            <a:schemeClr val="bg1"/>
          </a:solidFill>
          <a:ln w="9525">
            <a:solidFill>
              <a:srgbClr val="9E6B06"/>
            </a:solidFill>
            <a:miter lim="800000"/>
            <a:headEnd/>
            <a:tailEnd/>
          </a:ln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ct val="50000"/>
              </a:spcBef>
              <a:buFont typeface="Arial" pitchFamily="34" charset="0"/>
              <a:buNone/>
            </a:pPr>
            <a:r>
              <a:rPr lang="lt-LT" altLang="lt-LT" dirty="0" smtClean="0">
                <a:solidFill>
                  <a:prstClr val="black"/>
                </a:solidFill>
                <a:cs typeface="Arial" pitchFamily="34" charset="0"/>
              </a:rPr>
              <a:t>Garso banga perneša </a:t>
            </a:r>
            <a:r>
              <a:rPr lang="lt-LT" altLang="lt-LT" dirty="0" smtClean="0">
                <a:solidFill>
                  <a:srgbClr val="FF0000"/>
                </a:solidFill>
                <a:cs typeface="Arial" pitchFamily="34" charset="0"/>
              </a:rPr>
              <a:t>energiją</a:t>
            </a:r>
            <a:r>
              <a:rPr lang="lt-LT" altLang="lt-LT" dirty="0" smtClean="0">
                <a:solidFill>
                  <a:prstClr val="black"/>
                </a:solidFill>
                <a:cs typeface="Arial" pitchFamily="34" charset="0"/>
              </a:rPr>
              <a:t>.</a:t>
            </a:r>
          </a:p>
          <a:p>
            <a:pPr>
              <a:spcBef>
                <a:spcPct val="50000"/>
              </a:spcBef>
              <a:buFont typeface="Arial" pitchFamily="34" charset="0"/>
              <a:buNone/>
            </a:pPr>
            <a:r>
              <a:rPr lang="lt-LT" altLang="lt-LT" dirty="0" smtClean="0">
                <a:solidFill>
                  <a:prstClr val="black"/>
                </a:solidFill>
                <a:cs typeface="Arial" pitchFamily="34" charset="0"/>
              </a:rPr>
              <a:t>Ją apibūdina </a:t>
            </a:r>
            <a:r>
              <a:rPr lang="lt-LT" altLang="lt-LT" u="sng" dirty="0" smtClean="0">
                <a:solidFill>
                  <a:prstClr val="black"/>
                </a:solidFill>
                <a:cs typeface="Arial" pitchFamily="34" charset="0"/>
              </a:rPr>
              <a:t>garso stipris</a:t>
            </a:r>
            <a:r>
              <a:rPr lang="lt-LT" altLang="lt-LT" dirty="0" smtClean="0">
                <a:solidFill>
                  <a:prstClr val="black"/>
                </a:solidFill>
                <a:cs typeface="Arial" pitchFamily="34" charset="0"/>
              </a:rPr>
              <a:t>.</a:t>
            </a:r>
            <a:endParaRPr lang="en-US" altLang="lt-LT" dirty="0" smtClean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16390" name="Paveikslėlis 5" descr="nw0639-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645024"/>
            <a:ext cx="3835400" cy="2952328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49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urinio vietos rezervavimo ženklas 2"/>
          <p:cNvSpPr>
            <a:spLocks noGrp="1"/>
          </p:cNvSpPr>
          <p:nvPr>
            <p:ph idx="1"/>
          </p:nvPr>
        </p:nvSpPr>
        <p:spPr>
          <a:xfrm>
            <a:off x="37654" y="260349"/>
            <a:ext cx="8712646" cy="993460"/>
          </a:xfrm>
          <a:solidFill>
            <a:schemeClr val="bg1"/>
          </a:solidFill>
        </p:spPr>
        <p:txBody>
          <a:bodyPr/>
          <a:lstStyle/>
          <a:p>
            <a:pPr marL="0" indent="0" algn="just">
              <a:buFont typeface="Arial" pitchFamily="34" charset="0"/>
              <a:buNone/>
            </a:pPr>
            <a:r>
              <a:rPr lang="lt-LT" altLang="ru-RU" dirty="0" smtClean="0">
                <a:latin typeface="Arial" pitchFamily="34" charset="0"/>
                <a:cs typeface="Arial" pitchFamily="34" charset="0"/>
              </a:rPr>
              <a:t>Garso stipris priklauso nuo svyravimų </a:t>
            </a:r>
            <a:r>
              <a:rPr lang="lt-LT" alt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amplitudės</a:t>
            </a:r>
            <a:r>
              <a:rPr lang="lt-LT" altLang="ru-RU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5940425" y="1844675"/>
            <a:ext cx="2544763" cy="523875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lt-LT" altLang="ru-RU" sz="2800" dirty="0" smtClean="0">
                <a:solidFill>
                  <a:prstClr val="black"/>
                </a:solidFill>
                <a:latin typeface="Arial" pitchFamily="34" charset="0"/>
              </a:rPr>
              <a:t>Silpnas garsas</a:t>
            </a:r>
          </a:p>
        </p:txBody>
      </p:sp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5957888" y="4221163"/>
            <a:ext cx="2484437" cy="523875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lt-LT" altLang="ru-RU" sz="2800" dirty="0" smtClean="0">
                <a:solidFill>
                  <a:prstClr val="black"/>
                </a:solidFill>
                <a:latin typeface="Arial" pitchFamily="34" charset="0"/>
              </a:rPr>
              <a:t>Stiprus garsas</a:t>
            </a:r>
          </a:p>
        </p:txBody>
      </p:sp>
      <p:sp>
        <p:nvSpPr>
          <p:cNvPr id="2" name="Rectangle 1"/>
          <p:cNvSpPr/>
          <p:nvPr/>
        </p:nvSpPr>
        <p:spPr>
          <a:xfrm>
            <a:off x="64294" y="260647"/>
            <a:ext cx="8686006" cy="993161"/>
          </a:xfrm>
          <a:prstGeom prst="rect">
            <a:avLst/>
          </a:prstGeom>
          <a:noFill/>
          <a:ln>
            <a:solidFill>
              <a:srgbClr val="9E6B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AE" sz="1800">
              <a:solidFill>
                <a:prstClr val="white"/>
              </a:solidFill>
            </a:endParaRPr>
          </a:p>
        </p:txBody>
      </p:sp>
      <p:pic>
        <p:nvPicPr>
          <p:cNvPr id="17414" name="Paveikslėlis 7" descr="figure-18-03-01ab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253809"/>
            <a:ext cx="5006330" cy="5247004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5" name="Stačiakampis 6"/>
          <p:cNvSpPr>
            <a:spLocks noChangeArrowheads="1"/>
          </p:cNvSpPr>
          <p:nvPr/>
        </p:nvSpPr>
        <p:spPr bwMode="auto">
          <a:xfrm>
            <a:off x="3348038" y="6140450"/>
            <a:ext cx="5402262" cy="461963"/>
          </a:xfrm>
          <a:prstGeom prst="rect">
            <a:avLst/>
          </a:prstGeom>
          <a:solidFill>
            <a:srgbClr val="FFFF00"/>
          </a:solidFill>
          <a:ln w="9525">
            <a:solidFill>
              <a:srgbClr val="9E6B0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lt-LT" altLang="lt-LT" sz="24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Garso stipris </a:t>
            </a:r>
            <a:r>
              <a:rPr lang="lt-LT" altLang="lt-LT" sz="24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objektyvi</a:t>
            </a:r>
            <a:r>
              <a:rPr lang="lt-LT" altLang="lt-LT" sz="24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charakteristika</a:t>
            </a:r>
            <a:endParaRPr lang="lt-LT" altLang="ru-RU" sz="2400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19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/>
          </p:cNvSpPr>
          <p:nvPr>
            <p:ph type="body" sz="half" idx="1"/>
          </p:nvPr>
        </p:nvSpPr>
        <p:spPr>
          <a:xfrm>
            <a:off x="285750" y="1571625"/>
            <a:ext cx="8678738" cy="1935163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eaLnBrk="1" hangingPunct="1"/>
            <a:r>
              <a:rPr lang="lt-LT" altLang="lt-LT" sz="3600" b="0" dirty="0" smtClean="0">
                <a:latin typeface="Arial" pitchFamily="34" charset="0"/>
                <a:cs typeface="Arial" pitchFamily="34" charset="0"/>
              </a:rPr>
              <a:t>Klausos organais suvokiamo garso pojūtis apibūdinamas </a:t>
            </a:r>
            <a:r>
              <a:rPr lang="lt-LT" altLang="lt-LT" sz="36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garsumu.</a:t>
            </a:r>
          </a:p>
          <a:p>
            <a:pPr eaLnBrk="1" hangingPunct="1"/>
            <a:r>
              <a:rPr lang="lt-LT" altLang="lt-LT" b="0" dirty="0" smtClean="0">
                <a:latin typeface="Arial" pitchFamily="34" charset="0"/>
                <a:cs typeface="Arial" pitchFamily="34" charset="0"/>
              </a:rPr>
              <a:t>Garsumas yra </a:t>
            </a:r>
            <a:r>
              <a:rPr lang="lt-LT" altLang="lt-LT" b="0" u="sng" dirty="0" smtClean="0">
                <a:latin typeface="Arial" pitchFamily="34" charset="0"/>
                <a:cs typeface="Arial" pitchFamily="34" charset="0"/>
              </a:rPr>
              <a:t>subjektyvi</a:t>
            </a:r>
            <a:r>
              <a:rPr lang="lt-LT" altLang="lt-LT" b="0" dirty="0" smtClean="0">
                <a:latin typeface="Arial" pitchFamily="34" charset="0"/>
                <a:cs typeface="Arial" pitchFamily="34" charset="0"/>
              </a:rPr>
              <a:t> garso charakteristika</a:t>
            </a:r>
            <a:r>
              <a:rPr lang="lt-LT" altLang="lt-LT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" name="Stačiakampis 1"/>
          <p:cNvSpPr/>
          <p:nvPr/>
        </p:nvSpPr>
        <p:spPr>
          <a:xfrm>
            <a:off x="1714480" y="357166"/>
            <a:ext cx="328968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lt-LT" sz="5400" b="1" kern="10" spc="50" dirty="0">
                <a:ln w="11430"/>
                <a:gradFill>
                  <a:gsLst>
                    <a:gs pos="25000">
                      <a:srgbClr val="438086">
                        <a:satMod val="155000"/>
                      </a:srgbClr>
                    </a:gs>
                    <a:gs pos="100000">
                      <a:srgbClr val="438086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GARSUMAS</a:t>
            </a:r>
            <a:endParaRPr lang="lt-LT" sz="5400" b="1" spc="50" dirty="0">
              <a:ln w="11430"/>
              <a:gradFill>
                <a:gsLst>
                  <a:gs pos="25000">
                    <a:srgbClr val="438086">
                      <a:satMod val="155000"/>
                    </a:srgbClr>
                  </a:gs>
                  <a:gs pos="100000">
                    <a:srgbClr val="438086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18436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85750"/>
            <a:ext cx="1214437" cy="12049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357188" y="2857500"/>
            <a:ext cx="8061325" cy="431800"/>
          </a:xfrm>
          <a:prstGeom prst="rect">
            <a:avLst/>
          </a:prstGeom>
          <a:noFill/>
          <a:ln>
            <a:solidFill>
              <a:srgbClr val="9E6B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lt-LT" sz="1800">
              <a:solidFill>
                <a:prstClr val="white"/>
              </a:solidFill>
            </a:endParaRPr>
          </a:p>
        </p:txBody>
      </p:sp>
      <p:pic>
        <p:nvPicPr>
          <p:cNvPr id="1843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88" y="3685381"/>
            <a:ext cx="5110162" cy="3140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tačiakampis 9"/>
          <p:cNvSpPr/>
          <p:nvPr/>
        </p:nvSpPr>
        <p:spPr>
          <a:xfrm>
            <a:off x="3203848" y="4581128"/>
            <a:ext cx="1008112" cy="2143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t-LT" sz="1200" dirty="0">
                <a:solidFill>
                  <a:prstClr val="black"/>
                </a:solidFill>
              </a:rPr>
              <a:t>Amplitudė</a:t>
            </a:r>
          </a:p>
        </p:txBody>
      </p:sp>
      <p:sp>
        <p:nvSpPr>
          <p:cNvPr id="13" name="Stačiakampis 8"/>
          <p:cNvSpPr/>
          <p:nvPr/>
        </p:nvSpPr>
        <p:spPr>
          <a:xfrm>
            <a:off x="4643438" y="3685381"/>
            <a:ext cx="1000125" cy="357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t-LT" sz="1200" dirty="0">
                <a:solidFill>
                  <a:prstClr val="black"/>
                </a:solidFill>
              </a:rPr>
              <a:t>Bangos ilgis</a:t>
            </a:r>
          </a:p>
        </p:txBody>
      </p:sp>
    </p:spTree>
    <p:extLst>
      <p:ext uri="{BB962C8B-B14F-4D97-AF65-F5344CB8AC3E}">
        <p14:creationId xmlns:p14="http://schemas.microsoft.com/office/powerpoint/2010/main" val="111786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404813"/>
            <a:ext cx="8497887" cy="273685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marL="0" indent="0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r>
              <a:rPr lang="lt-LT" altLang="lt-LT" dirty="0">
                <a:latin typeface="Arial" pitchFamily="34" charset="0"/>
                <a:cs typeface="Arial" pitchFamily="34" charset="0"/>
              </a:rPr>
              <a:t>Garso lygis m</a:t>
            </a:r>
            <a:r>
              <a:rPr lang="en-GB" altLang="lt-LT" dirty="0" err="1">
                <a:latin typeface="Arial" pitchFamily="34" charset="0"/>
                <a:cs typeface="Arial" pitchFamily="34" charset="0"/>
              </a:rPr>
              <a:t>atuojamas</a:t>
            </a:r>
            <a:r>
              <a:rPr lang="en-GB" altLang="lt-LT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belais</a:t>
            </a:r>
            <a:r>
              <a:rPr lang="en-GB" altLang="lt-LT" dirty="0">
                <a:latin typeface="Arial" pitchFamily="34" charset="0"/>
                <a:cs typeface="Arial" pitchFamily="34" charset="0"/>
              </a:rPr>
              <a:t> (B).</a:t>
            </a:r>
            <a:endParaRPr lang="lt-LT" altLang="lt-LT" dirty="0">
              <a:latin typeface="Arial" pitchFamily="34" charset="0"/>
              <a:cs typeface="Arial" pitchFamily="34" charset="0"/>
            </a:endParaRPr>
          </a:p>
          <a:p>
            <a:pPr marL="0" indent="0" algn="ctr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r>
              <a:rPr lang="lt-LT" altLang="lt-LT" sz="4000" dirty="0">
                <a:cs typeface="Times New Roman" pitchFamily="18" charset="0"/>
              </a:rPr>
              <a:t>1 </a:t>
            </a:r>
            <a:r>
              <a:rPr lang="lt-LT" altLang="lt-LT" sz="4000" dirty="0" err="1">
                <a:cs typeface="Times New Roman" pitchFamily="18" charset="0"/>
              </a:rPr>
              <a:t>dB</a:t>
            </a:r>
            <a:r>
              <a:rPr lang="en-US" altLang="lt-LT" sz="4000" dirty="0">
                <a:cs typeface="Times New Roman" pitchFamily="18" charset="0"/>
              </a:rPr>
              <a:t>=</a:t>
            </a:r>
            <a:r>
              <a:rPr lang="lt-LT" altLang="lt-LT" sz="4000" dirty="0">
                <a:cs typeface="Times New Roman" pitchFamily="18" charset="0"/>
              </a:rPr>
              <a:t>0,1 B</a:t>
            </a:r>
            <a:endParaRPr lang="en-GB" altLang="lt-LT" sz="4000" dirty="0">
              <a:cs typeface="Times New Roman" pitchFamily="18" charset="0"/>
            </a:endParaRPr>
          </a:p>
          <a:p>
            <a:pPr marL="0" indent="0" algn="just" eaLnBrk="1" hangingPunct="1">
              <a:spcBef>
                <a:spcPct val="50000"/>
              </a:spcBef>
              <a:buFont typeface="Arial" pitchFamily="34" charset="0"/>
              <a:buNone/>
              <a:defRPr/>
            </a:pPr>
            <a:r>
              <a:rPr lang="en-GB" altLang="lt-LT" sz="2800" dirty="0" err="1">
                <a:latin typeface="Arial" pitchFamily="34" charset="0"/>
                <a:cs typeface="Arial" pitchFamily="34" charset="0"/>
              </a:rPr>
              <a:t>Garso</a:t>
            </a:r>
            <a:r>
              <a:rPr lang="en-GB" altLang="lt-LT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sz="2800" dirty="0" err="1">
                <a:latin typeface="Arial" pitchFamily="34" charset="0"/>
                <a:cs typeface="Arial" pitchFamily="34" charset="0"/>
              </a:rPr>
              <a:t>stipriui</a:t>
            </a:r>
            <a:r>
              <a:rPr lang="en-GB" altLang="lt-LT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sz="2800" dirty="0" err="1">
                <a:latin typeface="Arial" pitchFamily="34" charset="0"/>
                <a:cs typeface="Arial" pitchFamily="34" charset="0"/>
              </a:rPr>
              <a:t>padidėjus</a:t>
            </a:r>
            <a:r>
              <a:rPr lang="en-GB" altLang="lt-LT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GB" altLang="lt-LT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sz="2800" dirty="0" err="1">
                <a:latin typeface="Arial" pitchFamily="34" charset="0"/>
                <a:cs typeface="Arial" pitchFamily="34" charset="0"/>
              </a:rPr>
              <a:t>kartų</a:t>
            </a:r>
            <a:r>
              <a:rPr lang="en-GB" altLang="lt-LT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GB" altLang="lt-LT" sz="2800" dirty="0" err="1">
                <a:latin typeface="Arial" pitchFamily="34" charset="0"/>
                <a:cs typeface="Arial" pitchFamily="34" charset="0"/>
              </a:rPr>
              <a:t>garsumas</a:t>
            </a:r>
            <a:r>
              <a:rPr lang="en-GB" altLang="lt-LT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sz="2800" dirty="0" err="1">
                <a:latin typeface="Arial" pitchFamily="34" charset="0"/>
                <a:cs typeface="Arial" pitchFamily="34" charset="0"/>
              </a:rPr>
              <a:t>padidėja</a:t>
            </a:r>
            <a:r>
              <a:rPr lang="en-GB" altLang="lt-LT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GB" altLang="lt-LT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sz="2800" dirty="0" err="1">
                <a:latin typeface="Arial" pitchFamily="34" charset="0"/>
                <a:cs typeface="Arial" pitchFamily="34" charset="0"/>
              </a:rPr>
              <a:t>dB.</a:t>
            </a:r>
            <a:endParaRPr lang="en-US" altLang="lt-LT" sz="28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endParaRPr lang="ru-RU" altLang="lt-LT" dirty="0"/>
          </a:p>
        </p:txBody>
      </p:sp>
      <p:pic>
        <p:nvPicPr>
          <p:cNvPr id="19459" name="Picture 4" descr="200px-Alexander_Graham_B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194051"/>
            <a:ext cx="2087562" cy="2971799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269675" y="6237312"/>
            <a:ext cx="5472113" cy="457200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lt-LT" sz="2400" b="1" dirty="0" err="1" smtClean="0">
                <a:solidFill>
                  <a:prstClr val="black"/>
                </a:solidFill>
                <a:latin typeface="Arial" pitchFamily="34" charset="0"/>
              </a:rPr>
              <a:t>Aleksandras</a:t>
            </a:r>
            <a:r>
              <a:rPr lang="en-US" altLang="lt-LT" sz="2400" b="1" dirty="0" smtClean="0">
                <a:solidFill>
                  <a:prstClr val="black"/>
                </a:solidFill>
                <a:latin typeface="Arial" pitchFamily="34" charset="0"/>
              </a:rPr>
              <a:t> </a:t>
            </a:r>
            <a:r>
              <a:rPr lang="en-US" altLang="lt-LT" sz="2400" b="1" dirty="0" err="1" smtClean="0">
                <a:solidFill>
                  <a:prstClr val="black"/>
                </a:solidFill>
                <a:latin typeface="Arial" pitchFamily="34" charset="0"/>
              </a:rPr>
              <a:t>Gregemas</a:t>
            </a:r>
            <a:r>
              <a:rPr lang="en-US" altLang="lt-LT" sz="2400" b="1" dirty="0" smtClean="0">
                <a:solidFill>
                  <a:prstClr val="black"/>
                </a:solidFill>
                <a:latin typeface="Arial" pitchFamily="34" charset="0"/>
              </a:rPr>
              <a:t> </a:t>
            </a:r>
            <a:r>
              <a:rPr lang="en-US" altLang="lt-LT" sz="2400" b="1" dirty="0" err="1" smtClean="0">
                <a:solidFill>
                  <a:prstClr val="black"/>
                </a:solidFill>
                <a:latin typeface="Arial" pitchFamily="34" charset="0"/>
              </a:rPr>
              <a:t>Belas</a:t>
            </a:r>
            <a:endParaRPr lang="ru-RU" altLang="lt-LT" sz="2400" b="1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19461" name="Picture 5" descr="intercomp_sound_level_meter_z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94050"/>
            <a:ext cx="2967038" cy="2967037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3348038" y="981075"/>
            <a:ext cx="2736850" cy="10795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AE" sz="1800">
              <a:solidFill>
                <a:prstClr val="white"/>
              </a:solidFill>
            </a:endParaRPr>
          </a:p>
        </p:txBody>
      </p:sp>
      <p:pic>
        <p:nvPicPr>
          <p:cNvPr id="1946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231" y="3194051"/>
            <a:ext cx="2722562" cy="2971799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64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338263" y="188640"/>
            <a:ext cx="4392487" cy="519336"/>
          </a:xfrm>
          <a:solidFill>
            <a:srgbClr val="FFE48F"/>
          </a:solidFill>
          <a:ln>
            <a:solidFill>
              <a:srgbClr val="9E6B06"/>
            </a:solidFill>
          </a:ln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lt-LT" altLang="lt-LT" sz="2800" b="1" dirty="0">
                <a:cs typeface="+mj-cs"/>
              </a:rPr>
              <a:t> </a:t>
            </a:r>
            <a:r>
              <a:rPr lang="lt-LT" altLang="lt-LT" sz="2800" b="1" dirty="0">
                <a:latin typeface="Arial" pitchFamily="34" charset="0"/>
                <a:cs typeface="Arial" pitchFamily="34" charset="0"/>
              </a:rPr>
              <a:t>GIRDOS SLENKSTIS</a:t>
            </a:r>
            <a:endParaRPr lang="en-US" altLang="lt-LT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419448" y="3573016"/>
            <a:ext cx="4296568" cy="519113"/>
          </a:xfrm>
          <a:prstGeom prst="rect">
            <a:avLst/>
          </a:prstGeom>
          <a:solidFill>
            <a:srgbClr val="FFE48F"/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r>
              <a:rPr lang="lt-LT" altLang="lt-LT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SKAUSMO SLENKSTIS</a:t>
            </a:r>
            <a:endParaRPr lang="en-US" altLang="lt-LT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311969" y="4225463"/>
            <a:ext cx="7183437" cy="2677656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>
            <a:spAutoFit/>
          </a:bodyPr>
          <a:lstStyle/>
          <a:p>
            <a:pPr algn="just"/>
            <a:r>
              <a:rPr lang="en-GB" b="1" dirty="0" err="1">
                <a:latin typeface="Arial" pitchFamily="34" charset="0"/>
                <a:cs typeface="Arial" pitchFamily="34" charset="0"/>
              </a:rPr>
              <a:t>Garso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 err="1">
                <a:latin typeface="Arial" pitchFamily="34" charset="0"/>
                <a:cs typeface="Arial" pitchFamily="34" charset="0"/>
              </a:rPr>
              <a:t>stipris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GB" b="1" dirty="0" err="1">
                <a:latin typeface="Arial" pitchFamily="34" charset="0"/>
                <a:cs typeface="Arial" pitchFamily="34" charset="0"/>
              </a:rPr>
              <a:t>sukeliantis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 err="1">
                <a:latin typeface="Arial" pitchFamily="34" charset="0"/>
                <a:cs typeface="Arial" pitchFamily="34" charset="0"/>
              </a:rPr>
              <a:t>skausmą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 err="1">
                <a:latin typeface="Arial" pitchFamily="34" charset="0"/>
                <a:cs typeface="Arial" pitchFamily="34" charset="0"/>
              </a:rPr>
              <a:t>ausyse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.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  <a:endParaRPr lang="lt-LT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GB" dirty="0">
                <a:latin typeface="Arial" pitchFamily="34" charset="0"/>
                <a:cs typeface="Arial" pitchFamily="34" charset="0"/>
              </a:rPr>
              <a:t>10 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W/m², </a:t>
            </a:r>
            <a:r>
              <a:rPr lang="en-GB" dirty="0" err="1">
                <a:latin typeface="Arial" pitchFamily="34" charset="0"/>
                <a:cs typeface="Arial" pitchFamily="34" charset="0"/>
              </a:rPr>
              <a:t>esant</a:t>
            </a:r>
            <a:r>
              <a:rPr lang="en-GB" dirty="0">
                <a:latin typeface="Arial" pitchFamily="34" charset="0"/>
                <a:cs typeface="Arial" pitchFamily="34" charset="0"/>
              </a:rPr>
              <a:t> 1000 Hz </a:t>
            </a:r>
            <a:r>
              <a:rPr lang="en-GB" dirty="0" err="1">
                <a:latin typeface="Arial" pitchFamily="34" charset="0"/>
                <a:cs typeface="Arial" pitchFamily="34" charset="0"/>
              </a:rPr>
              <a:t>dažniui</a:t>
            </a:r>
            <a:r>
              <a:rPr lang="en-GB" dirty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spcBef>
                <a:spcPct val="50000"/>
              </a:spcBef>
            </a:pPr>
            <a:r>
              <a:rPr lang="lt-LT" altLang="lt-LT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Garsas </a:t>
            </a:r>
            <a:r>
              <a:rPr lang="en-GB" altLang="lt-LT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sukelia</a:t>
            </a:r>
            <a:r>
              <a:rPr lang="lt-LT" altLang="lt-LT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vidinės</a:t>
            </a:r>
            <a:r>
              <a:rPr lang="en-GB" altLang="lt-LT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aus</a:t>
            </a:r>
            <a:r>
              <a:rPr lang="lt-LT" altLang="lt-LT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ies s</a:t>
            </a:r>
            <a:r>
              <a:rPr lang="en-GB" altLang="lt-LT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kausmą</a:t>
            </a:r>
            <a:r>
              <a:rPr lang="en-GB" altLang="lt-LT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lt-LT" altLang="lt-LT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lt-LT" altLang="lt-L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130 dB</a:t>
            </a:r>
            <a:endParaRPr lang="en-GB" altLang="lt-LT" sz="3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486" name="Group 22"/>
          <p:cNvGrpSpPr>
            <a:grpSpLocks/>
          </p:cNvGrpSpPr>
          <p:nvPr/>
        </p:nvGrpSpPr>
        <p:grpSpPr bwMode="auto">
          <a:xfrm>
            <a:off x="7397501" y="836712"/>
            <a:ext cx="1616075" cy="1670050"/>
            <a:chOff x="432" y="3024"/>
            <a:chExt cx="1018" cy="1052"/>
          </a:xfrm>
        </p:grpSpPr>
        <p:graphicFrame>
          <p:nvGraphicFramePr>
            <p:cNvPr id="20490" name="Object 23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432" y="3024"/>
            <a:ext cx="1010" cy="10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96" name="Clip" r:id="rId3" imgW="4083050" imgH="3497263" progId="MS_ClipArt_Gallery.2">
                    <p:embed/>
                  </p:oleObj>
                </mc:Choice>
                <mc:Fallback>
                  <p:oleObj name="Clip" r:id="rId3" imgW="4083050" imgH="3497263" progId="MS_ClipArt_Gallery.2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3024"/>
                          <a:ext cx="1010" cy="10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91" name="Freeform 24"/>
            <p:cNvSpPr>
              <a:spLocks/>
            </p:cNvSpPr>
            <p:nvPr/>
          </p:nvSpPr>
          <p:spPr bwMode="auto">
            <a:xfrm>
              <a:off x="1296" y="3744"/>
              <a:ext cx="154" cy="237"/>
            </a:xfrm>
            <a:custGeom>
              <a:avLst/>
              <a:gdLst>
                <a:gd name="T0" fmla="*/ 617 w 134"/>
                <a:gd name="T1" fmla="*/ 0 h 170"/>
                <a:gd name="T2" fmla="*/ 587 w 134"/>
                <a:gd name="T3" fmla="*/ 296 h 170"/>
                <a:gd name="T4" fmla="*/ 568 w 134"/>
                <a:gd name="T5" fmla="*/ 576 h 170"/>
                <a:gd name="T6" fmla="*/ 538 w 134"/>
                <a:gd name="T7" fmla="*/ 899 h 170"/>
                <a:gd name="T8" fmla="*/ 510 w 134"/>
                <a:gd name="T9" fmla="*/ 1119 h 170"/>
                <a:gd name="T10" fmla="*/ 467 w 134"/>
                <a:gd name="T11" fmla="*/ 1352 h 170"/>
                <a:gd name="T12" fmla="*/ 422 w 134"/>
                <a:gd name="T13" fmla="*/ 1496 h 170"/>
                <a:gd name="T14" fmla="*/ 372 w 134"/>
                <a:gd name="T15" fmla="*/ 1697 h 170"/>
                <a:gd name="T16" fmla="*/ 324 w 134"/>
                <a:gd name="T17" fmla="*/ 1849 h 170"/>
                <a:gd name="T18" fmla="*/ 272 w 134"/>
                <a:gd name="T19" fmla="*/ 2055 h 170"/>
                <a:gd name="T20" fmla="*/ 226 w 134"/>
                <a:gd name="T21" fmla="*/ 2254 h 170"/>
                <a:gd name="T22" fmla="*/ 161 w 134"/>
                <a:gd name="T23" fmla="*/ 2366 h 170"/>
                <a:gd name="T24" fmla="*/ 124 w 134"/>
                <a:gd name="T25" fmla="*/ 2578 h 170"/>
                <a:gd name="T26" fmla="*/ 90 w 134"/>
                <a:gd name="T27" fmla="*/ 2827 h 170"/>
                <a:gd name="T28" fmla="*/ 69 w 134"/>
                <a:gd name="T29" fmla="*/ 3142 h 170"/>
                <a:gd name="T30" fmla="*/ 45 w 134"/>
                <a:gd name="T31" fmla="*/ 3432 h 170"/>
                <a:gd name="T32" fmla="*/ 30 w 134"/>
                <a:gd name="T33" fmla="*/ 3739 h 170"/>
                <a:gd name="T34" fmla="*/ 23 w 134"/>
                <a:gd name="T35" fmla="*/ 4099 h 170"/>
                <a:gd name="T36" fmla="*/ 0 w 134"/>
                <a:gd name="T37" fmla="*/ 4412 h 170"/>
                <a:gd name="T38" fmla="*/ 0 w 134"/>
                <a:gd name="T39" fmla="*/ 4839 h 170"/>
                <a:gd name="T40" fmla="*/ 20 w 134"/>
                <a:gd name="T41" fmla="*/ 5194 h 170"/>
                <a:gd name="T42" fmla="*/ 45 w 134"/>
                <a:gd name="T43" fmla="*/ 5508 h 170"/>
                <a:gd name="T44" fmla="*/ 69 w 134"/>
                <a:gd name="T45" fmla="*/ 5893 h 170"/>
                <a:gd name="T46" fmla="*/ 103 w 134"/>
                <a:gd name="T47" fmla="*/ 6188 h 170"/>
                <a:gd name="T48" fmla="*/ 124 w 134"/>
                <a:gd name="T49" fmla="*/ 6469 h 170"/>
                <a:gd name="T50" fmla="*/ 179 w 134"/>
                <a:gd name="T51" fmla="*/ 6550 h 170"/>
                <a:gd name="T52" fmla="*/ 231 w 134"/>
                <a:gd name="T53" fmla="*/ 6478 h 170"/>
                <a:gd name="T54" fmla="*/ 282 w 134"/>
                <a:gd name="T55" fmla="*/ 6469 h 170"/>
                <a:gd name="T56" fmla="*/ 319 w 134"/>
                <a:gd name="T57" fmla="*/ 6262 h 170"/>
                <a:gd name="T58" fmla="*/ 353 w 134"/>
                <a:gd name="T59" fmla="*/ 6000 h 170"/>
                <a:gd name="T60" fmla="*/ 395 w 134"/>
                <a:gd name="T61" fmla="*/ 5760 h 170"/>
                <a:gd name="T62" fmla="*/ 414 w 134"/>
                <a:gd name="T63" fmla="*/ 5494 h 170"/>
                <a:gd name="T64" fmla="*/ 437 w 134"/>
                <a:gd name="T65" fmla="*/ 5194 h 170"/>
                <a:gd name="T66" fmla="*/ 463 w 134"/>
                <a:gd name="T67" fmla="*/ 4881 h 170"/>
                <a:gd name="T68" fmla="*/ 482 w 134"/>
                <a:gd name="T69" fmla="*/ 4598 h 170"/>
                <a:gd name="T70" fmla="*/ 510 w 134"/>
                <a:gd name="T71" fmla="*/ 4304 h 170"/>
                <a:gd name="T72" fmla="*/ 515 w 134"/>
                <a:gd name="T73" fmla="*/ 3994 h 170"/>
                <a:gd name="T74" fmla="*/ 515 w 134"/>
                <a:gd name="T75" fmla="*/ 3540 h 170"/>
                <a:gd name="T76" fmla="*/ 529 w 134"/>
                <a:gd name="T77" fmla="*/ 3222 h 170"/>
                <a:gd name="T78" fmla="*/ 529 w 134"/>
                <a:gd name="T79" fmla="*/ 2762 h 170"/>
                <a:gd name="T80" fmla="*/ 522 w 134"/>
                <a:gd name="T81" fmla="*/ 2387 h 170"/>
                <a:gd name="T82" fmla="*/ 537 w 134"/>
                <a:gd name="T83" fmla="*/ 2055 h 170"/>
                <a:gd name="T84" fmla="*/ 547 w 134"/>
                <a:gd name="T85" fmla="*/ 1697 h 170"/>
                <a:gd name="T86" fmla="*/ 557 w 134"/>
                <a:gd name="T87" fmla="*/ 1352 h 170"/>
                <a:gd name="T88" fmla="*/ 565 w 134"/>
                <a:gd name="T89" fmla="*/ 1005 h 170"/>
                <a:gd name="T90" fmla="*/ 577 w 134"/>
                <a:gd name="T91" fmla="*/ 652 h 170"/>
                <a:gd name="T92" fmla="*/ 600 w 134"/>
                <a:gd name="T93" fmla="*/ 396 h 170"/>
                <a:gd name="T94" fmla="*/ 617 w 134"/>
                <a:gd name="T95" fmla="*/ 0 h 17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4"/>
                <a:gd name="T145" fmla="*/ 0 h 170"/>
                <a:gd name="T146" fmla="*/ 134 w 134"/>
                <a:gd name="T147" fmla="*/ 170 h 17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4" h="170">
                  <a:moveTo>
                    <a:pt x="133" y="0"/>
                  </a:moveTo>
                  <a:lnTo>
                    <a:pt x="127" y="8"/>
                  </a:lnTo>
                  <a:lnTo>
                    <a:pt x="123" y="15"/>
                  </a:lnTo>
                  <a:lnTo>
                    <a:pt x="117" y="23"/>
                  </a:lnTo>
                  <a:lnTo>
                    <a:pt x="110" y="29"/>
                  </a:lnTo>
                  <a:lnTo>
                    <a:pt x="101" y="35"/>
                  </a:lnTo>
                  <a:lnTo>
                    <a:pt x="91" y="39"/>
                  </a:lnTo>
                  <a:lnTo>
                    <a:pt x="80" y="44"/>
                  </a:lnTo>
                  <a:lnTo>
                    <a:pt x="70" y="48"/>
                  </a:lnTo>
                  <a:lnTo>
                    <a:pt x="59" y="53"/>
                  </a:lnTo>
                  <a:lnTo>
                    <a:pt x="49" y="58"/>
                  </a:lnTo>
                  <a:lnTo>
                    <a:pt x="35" y="61"/>
                  </a:lnTo>
                  <a:lnTo>
                    <a:pt x="27" y="67"/>
                  </a:lnTo>
                  <a:lnTo>
                    <a:pt x="19" y="73"/>
                  </a:lnTo>
                  <a:lnTo>
                    <a:pt x="15" y="81"/>
                  </a:lnTo>
                  <a:lnTo>
                    <a:pt x="10" y="89"/>
                  </a:lnTo>
                  <a:lnTo>
                    <a:pt x="7" y="97"/>
                  </a:lnTo>
                  <a:lnTo>
                    <a:pt x="5" y="106"/>
                  </a:lnTo>
                  <a:lnTo>
                    <a:pt x="0" y="114"/>
                  </a:lnTo>
                  <a:lnTo>
                    <a:pt x="0" y="125"/>
                  </a:lnTo>
                  <a:lnTo>
                    <a:pt x="4" y="134"/>
                  </a:lnTo>
                  <a:lnTo>
                    <a:pt x="10" y="143"/>
                  </a:lnTo>
                  <a:lnTo>
                    <a:pt x="15" y="152"/>
                  </a:lnTo>
                  <a:lnTo>
                    <a:pt x="22" y="160"/>
                  </a:lnTo>
                  <a:lnTo>
                    <a:pt x="27" y="167"/>
                  </a:lnTo>
                  <a:lnTo>
                    <a:pt x="38" y="169"/>
                  </a:lnTo>
                  <a:lnTo>
                    <a:pt x="50" y="168"/>
                  </a:lnTo>
                  <a:lnTo>
                    <a:pt x="61" y="167"/>
                  </a:lnTo>
                  <a:lnTo>
                    <a:pt x="69" y="162"/>
                  </a:lnTo>
                  <a:lnTo>
                    <a:pt x="77" y="155"/>
                  </a:lnTo>
                  <a:lnTo>
                    <a:pt x="85" y="149"/>
                  </a:lnTo>
                  <a:lnTo>
                    <a:pt x="90" y="142"/>
                  </a:lnTo>
                  <a:lnTo>
                    <a:pt x="95" y="134"/>
                  </a:lnTo>
                  <a:lnTo>
                    <a:pt x="100" y="126"/>
                  </a:lnTo>
                  <a:lnTo>
                    <a:pt x="104" y="119"/>
                  </a:lnTo>
                  <a:lnTo>
                    <a:pt x="110" y="111"/>
                  </a:lnTo>
                  <a:lnTo>
                    <a:pt x="112" y="103"/>
                  </a:lnTo>
                  <a:lnTo>
                    <a:pt x="112" y="92"/>
                  </a:lnTo>
                  <a:lnTo>
                    <a:pt x="114" y="83"/>
                  </a:lnTo>
                  <a:lnTo>
                    <a:pt x="114" y="72"/>
                  </a:lnTo>
                  <a:lnTo>
                    <a:pt x="113" y="62"/>
                  </a:lnTo>
                  <a:lnTo>
                    <a:pt x="116" y="53"/>
                  </a:lnTo>
                  <a:lnTo>
                    <a:pt x="118" y="44"/>
                  </a:lnTo>
                  <a:lnTo>
                    <a:pt x="121" y="35"/>
                  </a:lnTo>
                  <a:lnTo>
                    <a:pt x="122" y="26"/>
                  </a:lnTo>
                  <a:lnTo>
                    <a:pt x="125" y="17"/>
                  </a:lnTo>
                  <a:lnTo>
                    <a:pt x="130" y="10"/>
                  </a:lnTo>
                  <a:lnTo>
                    <a:pt x="133" y="0"/>
                  </a:lnTo>
                </a:path>
              </a:pathLst>
            </a:custGeom>
            <a:solidFill>
              <a:schemeClr val="accent1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lt-LT" sz="1800" smtClean="0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graphicFrame>
        <p:nvGraphicFramePr>
          <p:cNvPr id="20487" name="Objektas 1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60124"/>
              </p:ext>
            </p:extLst>
          </p:nvPr>
        </p:nvGraphicFramePr>
        <p:xfrm>
          <a:off x="6927922" y="4869160"/>
          <a:ext cx="199072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7" name="Clip" r:id="rId5" imgW="5434013" imgH="2095500" progId="MS_ClipArt_Gallery.2">
                  <p:embed/>
                </p:oleObj>
              </mc:Choice>
              <mc:Fallback>
                <p:oleObj name="Clip" r:id="rId5" imgW="5434013" imgH="2095500" progId="MS_ClipArt_Gallery.2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7922" y="4869160"/>
                        <a:ext cx="1990725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311969" y="836712"/>
            <a:ext cx="7085532" cy="2554545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en-GB" b="1" dirty="0" err="1">
                <a:latin typeface="Arial" pitchFamily="34" charset="0"/>
                <a:cs typeface="Arial" pitchFamily="34" charset="0"/>
              </a:rPr>
              <a:t>Mažiausias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 err="1">
                <a:latin typeface="Arial" pitchFamily="34" charset="0"/>
                <a:cs typeface="Arial" pitchFamily="34" charset="0"/>
              </a:rPr>
              <a:t>žmogaus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 err="1">
                <a:latin typeface="Arial" pitchFamily="34" charset="0"/>
                <a:cs typeface="Arial" pitchFamily="34" charset="0"/>
              </a:rPr>
              <a:t>suvokiamas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 err="1">
                <a:latin typeface="Arial" pitchFamily="34" charset="0"/>
                <a:cs typeface="Arial" pitchFamily="34" charset="0"/>
              </a:rPr>
              <a:t>garso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b="1" dirty="0" err="1">
                <a:latin typeface="Arial" pitchFamily="34" charset="0"/>
                <a:cs typeface="Arial" pitchFamily="34" charset="0"/>
              </a:rPr>
              <a:t>stipris</a:t>
            </a:r>
            <a:r>
              <a:rPr lang="en-GB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GB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10-12 </a:t>
            </a:r>
            <a:r>
              <a:rPr lang="en-GB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W/m</a:t>
            </a:r>
            <a:r>
              <a:rPr lang="lt-LT" baseline="30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GB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esant</a:t>
            </a:r>
            <a:r>
              <a:rPr lang="en-GB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1000 Hz </a:t>
            </a:r>
            <a:r>
              <a:rPr lang="en-GB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dažniui</a:t>
            </a:r>
            <a:r>
              <a:rPr lang="en-GB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lt-LT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lt-LT" altLang="lt-LT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Nuo </a:t>
            </a:r>
            <a:r>
              <a:rPr lang="lt-LT" altLang="lt-LT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šios ribos</a:t>
            </a:r>
            <a:r>
              <a:rPr lang="en-GB" altLang="lt-LT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žmogaus</a:t>
            </a:r>
            <a:r>
              <a:rPr lang="en-GB" altLang="lt-LT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lt-LT" altLang="lt-LT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girdi garsus.</a:t>
            </a:r>
          </a:p>
          <a:p>
            <a:pPr algn="ctr">
              <a:spcBef>
                <a:spcPct val="50000"/>
              </a:spcBef>
            </a:pPr>
            <a:r>
              <a:rPr lang="en-GB" altLang="lt-LT" sz="3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lt-LT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GB" altLang="lt-LT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dB</a:t>
            </a:r>
            <a:endParaRPr lang="en-GB" altLang="lt-LT" sz="36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02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/>
          </p:cNvSpPr>
          <p:nvPr>
            <p:ph idx="1"/>
          </p:nvPr>
        </p:nvSpPr>
        <p:spPr>
          <a:xfrm>
            <a:off x="285750" y="928688"/>
            <a:ext cx="5429250" cy="3436416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 eaLnBrk="1" hangingPunct="1"/>
            <a:r>
              <a:rPr lang="lt-LT" altLang="lt-LT" sz="2400" b="0" u="sng" dirty="0" smtClean="0">
                <a:latin typeface="Arial" pitchFamily="34" charset="0"/>
                <a:cs typeface="Arial" pitchFamily="34" charset="0"/>
              </a:rPr>
              <a:t>G</a:t>
            </a:r>
            <a:r>
              <a:rPr lang="en-US" altLang="lt-LT" sz="2400" b="0" u="sng" dirty="0" err="1" smtClean="0">
                <a:latin typeface="Arial" pitchFamily="34" charset="0"/>
                <a:cs typeface="Arial" pitchFamily="34" charset="0"/>
              </a:rPr>
              <a:t>arso</a:t>
            </a:r>
            <a:r>
              <a:rPr lang="en-US" altLang="lt-LT" sz="2400" b="0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lt-LT" altLang="lt-LT" sz="2400" b="0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lt-LT" sz="2400" b="0" u="sng" dirty="0" err="1" smtClean="0">
                <a:latin typeface="Arial" pitchFamily="34" charset="0"/>
                <a:cs typeface="Arial" pitchFamily="34" charset="0"/>
              </a:rPr>
              <a:t>stipr</a:t>
            </a:r>
            <a:r>
              <a:rPr lang="lt-LT" altLang="lt-LT" sz="2400" b="0" u="sng" dirty="0" smtClean="0">
                <a:latin typeface="Arial" pitchFamily="34" charset="0"/>
                <a:cs typeface="Arial" pitchFamily="34" charset="0"/>
              </a:rPr>
              <a:t>į </a:t>
            </a:r>
            <a:r>
              <a:rPr lang="lt-LT" altLang="lt-LT" sz="2400" b="0" dirty="0" smtClean="0">
                <a:latin typeface="Arial" pitchFamily="34" charset="0"/>
                <a:cs typeface="Arial" pitchFamily="34" charset="0"/>
              </a:rPr>
              <a:t>(garsumą</a:t>
            </a:r>
            <a:r>
              <a:rPr lang="en-US" altLang="lt-LT" sz="2400" b="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lt-LT" altLang="lt-LT" sz="2400" b="0" dirty="0" smtClean="0">
                <a:latin typeface="Arial" pitchFamily="34" charset="0"/>
                <a:cs typeface="Arial" pitchFamily="34" charset="0"/>
              </a:rPr>
              <a:t> apibūdina svyravimų </a:t>
            </a:r>
            <a:r>
              <a:rPr lang="lt-LT" altLang="lt-LT" sz="24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amplitudė.</a:t>
            </a:r>
          </a:p>
          <a:p>
            <a:pPr algn="just" eaLnBrk="1" hangingPunct="1"/>
            <a:endParaRPr lang="lt-LT" altLang="lt-LT" sz="2400" b="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 eaLnBrk="1" hangingPunct="1"/>
            <a:r>
              <a:rPr lang="lt-LT" altLang="lt-LT" sz="2400" b="0" u="sng" dirty="0" smtClean="0">
                <a:latin typeface="Arial" pitchFamily="34" charset="0"/>
                <a:cs typeface="Arial" pitchFamily="34" charset="0"/>
              </a:rPr>
              <a:t>Garso toną </a:t>
            </a:r>
            <a:r>
              <a:rPr lang="lt-LT" altLang="lt-LT" sz="2400" b="0" dirty="0" smtClean="0">
                <a:latin typeface="Arial" pitchFamily="34" charset="0"/>
                <a:cs typeface="Arial" pitchFamily="34" charset="0"/>
              </a:rPr>
              <a:t>apibūdina </a:t>
            </a:r>
            <a:r>
              <a:rPr lang="lt-LT" altLang="lt-LT" sz="24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dažnis.</a:t>
            </a:r>
          </a:p>
          <a:p>
            <a:pPr algn="just" eaLnBrk="1" hangingPunct="1"/>
            <a:endParaRPr lang="lt-LT" altLang="lt-LT" sz="2400" b="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 eaLnBrk="1" hangingPunct="1"/>
            <a:r>
              <a:rPr lang="lt-LT" altLang="lt-LT" sz="2400" b="0" u="sng" dirty="0" smtClean="0">
                <a:latin typeface="Arial" pitchFamily="34" charset="0"/>
                <a:cs typeface="Arial" pitchFamily="34" charset="0"/>
              </a:rPr>
              <a:t>Garso tembrą </a:t>
            </a:r>
            <a:r>
              <a:rPr lang="lt-LT" altLang="lt-LT" sz="2400" b="0" dirty="0" smtClean="0">
                <a:latin typeface="Arial" pitchFamily="34" charset="0"/>
                <a:cs typeface="Arial" pitchFamily="34" charset="0"/>
              </a:rPr>
              <a:t>apibūdina svyravimų </a:t>
            </a:r>
            <a:r>
              <a:rPr lang="lt-LT" altLang="lt-LT" sz="2400" b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forma.</a:t>
            </a:r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4439467"/>
            <a:ext cx="2438772" cy="2418533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683568" y="4917281"/>
            <a:ext cx="1928813" cy="1604962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lt-LT" altLang="lt-LT" sz="1800" dirty="0" smtClean="0">
                <a:solidFill>
                  <a:prstClr val="black"/>
                </a:solidFill>
                <a:latin typeface="Arial" pitchFamily="34" charset="0"/>
              </a:rPr>
              <a:t>Tonas</a:t>
            </a:r>
          </a:p>
          <a:p>
            <a:pPr>
              <a:spcBef>
                <a:spcPct val="50000"/>
              </a:spcBef>
            </a:pPr>
            <a:r>
              <a:rPr lang="lt-LT" altLang="lt-LT" sz="1800" dirty="0" smtClean="0">
                <a:solidFill>
                  <a:prstClr val="black"/>
                </a:solidFill>
                <a:latin typeface="Arial" pitchFamily="34" charset="0"/>
              </a:rPr>
              <a:t>Muzikinis garsas</a:t>
            </a:r>
          </a:p>
          <a:p>
            <a:pPr>
              <a:spcBef>
                <a:spcPct val="50000"/>
              </a:spcBef>
            </a:pPr>
            <a:r>
              <a:rPr lang="lt-LT" altLang="lt-LT" sz="1800" dirty="0" smtClean="0">
                <a:solidFill>
                  <a:prstClr val="black"/>
                </a:solidFill>
                <a:latin typeface="Arial" pitchFamily="34" charset="0"/>
              </a:rPr>
              <a:t>Triukšmas</a:t>
            </a:r>
          </a:p>
          <a:p>
            <a:pPr>
              <a:spcBef>
                <a:spcPct val="50000"/>
              </a:spcBef>
            </a:pPr>
            <a:r>
              <a:rPr lang="lt-LT" altLang="lt-LT" sz="1800" dirty="0" smtClean="0">
                <a:solidFill>
                  <a:prstClr val="black"/>
                </a:solidFill>
                <a:latin typeface="Arial" pitchFamily="34" charset="0"/>
              </a:rPr>
              <a:t>Sprogimas</a:t>
            </a:r>
          </a:p>
        </p:txBody>
      </p:sp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49" y="404813"/>
            <a:ext cx="2976563" cy="2301875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0" y="2852738"/>
            <a:ext cx="2976563" cy="2279650"/>
          </a:xfrm>
          <a:prstGeom prst="rect">
            <a:avLst/>
          </a:prstGeom>
          <a:noFill/>
          <a:ln w="9525">
            <a:solidFill>
              <a:srgbClr val="9E6B0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ačiakampis 1"/>
          <p:cNvSpPr/>
          <p:nvPr/>
        </p:nvSpPr>
        <p:spPr>
          <a:xfrm>
            <a:off x="386576" y="260648"/>
            <a:ext cx="5477140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lt-LT" sz="3200" b="1" kern="10" spc="50" dirty="0">
                <a:ln w="11430"/>
                <a:gradFill>
                  <a:gsLst>
                    <a:gs pos="25000">
                      <a:srgbClr val="438086">
                        <a:satMod val="155000"/>
                      </a:srgbClr>
                    </a:gs>
                    <a:gs pos="100000">
                      <a:srgbClr val="438086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</a:rPr>
              <a:t>Garso charakteristikos</a:t>
            </a:r>
            <a:endParaRPr lang="lt-LT" sz="3200" b="1" spc="50" dirty="0">
              <a:ln w="11430"/>
              <a:gradFill>
                <a:gsLst>
                  <a:gs pos="25000">
                    <a:srgbClr val="438086">
                      <a:satMod val="155000"/>
                    </a:srgbClr>
                  </a:gs>
                  <a:gs pos="100000">
                    <a:srgbClr val="438086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06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2751" y="116632"/>
            <a:ext cx="6026249" cy="864096"/>
          </a:xfrm>
          <a:solidFill>
            <a:srgbClr val="FFE48F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l" eaLnBrk="1" hangingPunct="1">
              <a:defRPr/>
            </a:pPr>
            <a:r>
              <a:rPr lang="lt-LT" altLang="lt-LT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AKUSTINIS REZONANSAS</a:t>
            </a:r>
            <a:endParaRPr lang="en-US" altLang="lt-LT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Grp="1"/>
          </p:cNvSpPr>
          <p:nvPr>
            <p:ph idx="1"/>
          </p:nvPr>
        </p:nvSpPr>
        <p:spPr>
          <a:xfrm>
            <a:off x="438149" y="1219199"/>
            <a:ext cx="8328025" cy="5203825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 eaLnBrk="1" hangingPunct="1"/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Kūno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virpesių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amplitudės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padidėjimas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sukeltas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lt-LT" b="0" dirty="0" err="1" smtClean="0">
                <a:latin typeface="Arial" pitchFamily="34" charset="0"/>
                <a:cs typeface="Arial" pitchFamily="34" charset="0"/>
              </a:rPr>
              <a:t>garso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. </a:t>
            </a:r>
            <a:endParaRPr lang="lt-LT" altLang="lt-LT" b="0" dirty="0" smtClean="0">
              <a:latin typeface="Arial" pitchFamily="34" charset="0"/>
              <a:cs typeface="Arial" pitchFamily="34" charset="0"/>
            </a:endParaRPr>
          </a:p>
          <a:p>
            <a:pPr algn="just" eaLnBrk="1" hangingPunct="1"/>
            <a:r>
              <a:rPr lang="lt-LT" altLang="lt-LT" b="0" dirty="0" smtClean="0">
                <a:latin typeface="Arial" pitchFamily="34" charset="0"/>
                <a:cs typeface="Arial" pitchFamily="34" charset="0"/>
              </a:rPr>
              <a:t>Garso dažnis turi sutapti su kūno laisvųjų svyravimų dažniu.</a:t>
            </a:r>
            <a:r>
              <a:rPr lang="en-GB" altLang="lt-LT" b="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/>
            <a:endParaRPr lang="en-US" altLang="lt-LT" dirty="0" smtClean="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667000" y="19526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lt-LT" altLang="lt-LT" sz="1800" smtClean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22533" name="Picture 5" descr="Radetzky March -  Johann Strauss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3429000"/>
            <a:ext cx="3829050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aveikslėlis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5013325"/>
            <a:ext cx="42068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29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395288" y="1141413"/>
            <a:ext cx="8229600" cy="1108075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altLang="ru-RU" b="0" dirty="0" smtClean="0">
                <a:latin typeface="Arial" pitchFamily="34" charset="0"/>
                <a:cs typeface="Arial" pitchFamily="34" charset="0"/>
              </a:rPr>
              <a:t>Triukšmas- tai įvairūs garsai, kurių </a:t>
            </a:r>
            <a:r>
              <a:rPr lang="lt-LT" altLang="ru-RU" b="0" u="sng" dirty="0" smtClean="0">
                <a:latin typeface="Arial" pitchFamily="34" charset="0"/>
                <a:cs typeface="Arial" pitchFamily="34" charset="0"/>
              </a:rPr>
              <a:t>dažnis</a:t>
            </a:r>
            <a:r>
              <a:rPr lang="lt-LT" altLang="ru-RU" b="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lt-LT" altLang="ru-RU" b="0" u="sng" dirty="0" smtClean="0">
                <a:latin typeface="Arial" pitchFamily="34" charset="0"/>
                <a:cs typeface="Arial" pitchFamily="34" charset="0"/>
              </a:rPr>
              <a:t>amplitudė</a:t>
            </a:r>
            <a:r>
              <a:rPr lang="lt-LT" altLang="ru-RU" b="0" dirty="0" smtClean="0">
                <a:latin typeface="Arial" pitchFamily="34" charset="0"/>
                <a:cs typeface="Arial" pitchFamily="34" charset="0"/>
              </a:rPr>
              <a:t> netvarkingai kinta.</a:t>
            </a:r>
            <a:endParaRPr lang="ar-AE" altLang="ru-RU" b="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770088" y="332656"/>
            <a:ext cx="2736850" cy="646113"/>
          </a:xfrm>
          <a:prstGeom prst="rect">
            <a:avLst/>
          </a:prstGeom>
          <a:solidFill>
            <a:srgbClr val="FFE48F"/>
          </a:solidFill>
          <a:ln>
            <a:solidFill>
              <a:srgbClr val="9E6B06"/>
            </a:solidFill>
          </a:ln>
        </p:spPr>
        <p:txBody>
          <a:bodyPr>
            <a:spAutoFit/>
          </a:bodyPr>
          <a:lstStyle/>
          <a:p>
            <a:r>
              <a:rPr lang="lt-LT" altLang="lt-LT" sz="3600" b="1" dirty="0" smtClean="0">
                <a:latin typeface="Arial" pitchFamily="34" charset="0"/>
              </a:rPr>
              <a:t>Triukšmas</a:t>
            </a:r>
            <a:r>
              <a:rPr lang="lt-LT" altLang="lt-LT" sz="1800" b="1" dirty="0" smtClean="0">
                <a:latin typeface="Arial" pitchFamily="34" charset="0"/>
              </a:rPr>
              <a:t> </a:t>
            </a:r>
            <a:endParaRPr lang="ar-AE" altLang="ru-RU" sz="1800" dirty="0" smtClean="0">
              <a:latin typeface="Arial" pitchFamily="34" charset="0"/>
            </a:endParaRPr>
          </a:p>
        </p:txBody>
      </p:sp>
      <p:pic>
        <p:nvPicPr>
          <p:cNvPr id="2355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420938"/>
            <a:ext cx="5184775" cy="41148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716463" y="4478338"/>
            <a:ext cx="1439862" cy="3905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lt-LT" sz="2000" b="1" dirty="0">
                <a:solidFill>
                  <a:prstClr val="black"/>
                </a:solidFill>
              </a:rPr>
              <a:t>Triukšmas</a:t>
            </a:r>
            <a:r>
              <a:rPr lang="lt-LT" sz="1800" dirty="0">
                <a:solidFill>
                  <a:prstClr val="black"/>
                </a:solidFill>
              </a:rPr>
              <a:t> </a:t>
            </a:r>
            <a:endParaRPr lang="ar-AE" sz="18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00563" y="2565400"/>
            <a:ext cx="2016125" cy="3905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lt-LT" sz="2000" b="1" dirty="0">
                <a:solidFill>
                  <a:prstClr val="black"/>
                </a:solidFill>
              </a:rPr>
              <a:t>Grynas garsas</a:t>
            </a:r>
            <a:r>
              <a:rPr lang="lt-LT" sz="1800" dirty="0">
                <a:solidFill>
                  <a:prstClr val="black"/>
                </a:solidFill>
              </a:rPr>
              <a:t> </a:t>
            </a:r>
            <a:endParaRPr lang="ar-AE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93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08452" y="512465"/>
            <a:ext cx="3313113" cy="3416320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lt-LT" sz="2400" dirty="0"/>
              <a:t>Stiprus ilgalaikis triukšmas kenkia žmonių sveikatai: mažina jų darbingumą, sukelia triukšmaligę, pažeidžiančią centrinę nervų sistemą bei širdies ir kraujagyslių sistemą.</a:t>
            </a:r>
          </a:p>
        </p:txBody>
      </p:sp>
      <p:pic>
        <p:nvPicPr>
          <p:cNvPr id="6" name="Picture 5" descr="A picture containing clock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512465"/>
            <a:ext cx="4114800" cy="341632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8" name="Picture 7" descr="A picture containing drawing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6" y="4149080"/>
            <a:ext cx="4032448" cy="2016224"/>
          </a:xfrm>
          <a:prstGeom prst="rect">
            <a:avLst/>
          </a:prstGeom>
          <a:ln>
            <a:solidFill>
              <a:srgbClr val="9E6B06"/>
            </a:solidFill>
          </a:ln>
        </p:spPr>
      </p:pic>
    </p:spTree>
    <p:extLst>
      <p:ext uri="{BB962C8B-B14F-4D97-AF65-F5344CB8AC3E}">
        <p14:creationId xmlns:p14="http://schemas.microsoft.com/office/powerpoint/2010/main" val="86743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19672" y="836712"/>
            <a:ext cx="583264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lt-LT" sz="5400" b="1" dirty="0">
                <a:ln w="12700">
                  <a:solidFill>
                    <a:srgbClr val="221304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21304"/>
                  </a:fgClr>
                  <a:bgClr>
                    <a:srgbClr val="22130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221304">
                      <a:lumMod val="75000"/>
                    </a:srgbClr>
                  </a:outerShdw>
                </a:effectLst>
                <a:latin typeface="Times New Roman" pitchFamily="18" charset="0"/>
              </a:rPr>
              <a:t>Garsų skirstymas</a:t>
            </a:r>
            <a:endParaRPr lang="ru-RU" sz="5400" b="1" dirty="0">
              <a:ln w="12700">
                <a:solidFill>
                  <a:srgbClr val="221304">
                    <a:lumMod val="75000"/>
                  </a:srgbClr>
                </a:solidFill>
                <a:prstDash val="solid"/>
              </a:ln>
              <a:pattFill prst="dkUpDiag">
                <a:fgClr>
                  <a:srgbClr val="221304"/>
                </a:fgClr>
                <a:bgClr>
                  <a:srgbClr val="221304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221304">
                    <a:lumMod val="75000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4" name="Content Placeholder 13" descr="A picture containing dog, water, group&#10;&#10;Description automatically generated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0450" y="2996952"/>
            <a:ext cx="7759700" cy="3314700"/>
          </a:xfr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15" name="Rectangle: Rounded Corners 14"/>
          <p:cNvSpPr/>
          <p:nvPr/>
        </p:nvSpPr>
        <p:spPr bwMode="auto">
          <a:xfrm>
            <a:off x="1060450" y="2074863"/>
            <a:ext cx="2503488" cy="777875"/>
          </a:xfrm>
          <a:prstGeom prst="roundRect">
            <a:avLst/>
          </a:prstGeom>
          <a:solidFill>
            <a:schemeClr val="bg2"/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lt-LT" sz="3600" dirty="0">
                <a:solidFill>
                  <a:srgbClr val="000000"/>
                </a:solidFill>
                <a:latin typeface="Times New Roman" pitchFamily="18" charset="0"/>
              </a:rPr>
              <a:t>Infragarsas</a:t>
            </a:r>
            <a:endParaRPr lang="ru-RU" sz="36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" name="Rectangle: Rounded Corners 15"/>
          <p:cNvSpPr/>
          <p:nvPr/>
        </p:nvSpPr>
        <p:spPr bwMode="auto">
          <a:xfrm>
            <a:off x="3689350" y="2074863"/>
            <a:ext cx="2503488" cy="777875"/>
          </a:xfrm>
          <a:prstGeom prst="roundRect">
            <a:avLst/>
          </a:prstGeom>
          <a:solidFill>
            <a:schemeClr val="bg2"/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lt-LT" sz="3600" dirty="0">
                <a:solidFill>
                  <a:srgbClr val="000000"/>
                </a:solidFill>
                <a:latin typeface="Times New Roman" pitchFamily="18" charset="0"/>
              </a:rPr>
              <a:t>Garsas</a:t>
            </a:r>
            <a:endParaRPr lang="ru-RU" sz="36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" name="Rectangle: Rounded Corners 16"/>
          <p:cNvSpPr/>
          <p:nvPr/>
        </p:nvSpPr>
        <p:spPr bwMode="auto">
          <a:xfrm>
            <a:off x="6316663" y="2074863"/>
            <a:ext cx="2503487" cy="777875"/>
          </a:xfrm>
          <a:prstGeom prst="roundRect">
            <a:avLst/>
          </a:prstGeom>
          <a:solidFill>
            <a:schemeClr val="bg2"/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lt-LT" sz="3600" dirty="0">
                <a:solidFill>
                  <a:srgbClr val="000000"/>
                </a:solidFill>
                <a:latin typeface="Times New Roman" pitchFamily="18" charset="0"/>
              </a:rPr>
              <a:t>Ultragarsas</a:t>
            </a:r>
            <a:endParaRPr lang="ru-RU" sz="36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17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568" y="277812"/>
            <a:ext cx="8198197" cy="1569660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ru-RU" sz="3200" b="1" dirty="0" err="1">
                <a:solidFill>
                  <a:srgbClr val="9E6B06"/>
                </a:solidFill>
                <a:latin typeface="Arial" pitchFamily="34" charset="0"/>
                <a:cs typeface="Arial" pitchFamily="34" charset="0"/>
              </a:rPr>
              <a:t>Infragarsas</a:t>
            </a:r>
            <a:r>
              <a:rPr lang="en-US" altLang="ru-RU" sz="32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– tai ma</a:t>
            </a:r>
            <a:r>
              <a:rPr lang="lt-LT" altLang="ru-RU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ž</a:t>
            </a:r>
            <a:r>
              <a:rPr lang="en-US" altLang="ru-RU" sz="32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esnio</a:t>
            </a:r>
            <a:r>
              <a:rPr lang="en-US" altLang="ru-RU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nei</a:t>
            </a:r>
            <a:r>
              <a:rPr lang="lt-LT" altLang="ru-RU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16(20) Hz dažnio garsas.</a:t>
            </a:r>
            <a:br>
              <a:rPr lang="lt-LT" altLang="ru-RU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en-GB" altLang="ru-RU" sz="3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https://neuroresearchproject.files.wordpress.com/2013/02/source-of-infras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593" y="1936100"/>
            <a:ext cx="7632848" cy="484887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2965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8" descr="A pile of smoke&#10;&#10;Description automatically genera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755" y="3929636"/>
            <a:ext cx="2662238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51668" y="66676"/>
            <a:ext cx="4532313" cy="687387"/>
          </a:xfrm>
          <a:solidFill>
            <a:schemeClr val="bg1">
              <a:lumMod val="90000"/>
            </a:schemeClr>
          </a:solidFill>
          <a:ln>
            <a:solidFill>
              <a:srgbClr val="9E6B06"/>
            </a:solidFill>
          </a:ln>
        </p:spPr>
        <p:txBody>
          <a:bodyPr/>
          <a:lstStyle/>
          <a:p>
            <a:pPr algn="l">
              <a:defRPr/>
            </a:pPr>
            <a:r>
              <a:rPr lang="en-US" altLang="ru-RU" sz="2800" b="1" dirty="0">
                <a:solidFill>
                  <a:srgbClr val="9E6B06"/>
                </a:solidFill>
                <a:latin typeface="Arial" pitchFamily="34" charset="0"/>
                <a:cs typeface="Arial" pitchFamily="34" charset="0"/>
              </a:rPr>
              <a:t>Inf</a:t>
            </a:r>
            <a:r>
              <a:rPr lang="lt-LT" altLang="ru-RU" sz="2800" b="1" dirty="0">
                <a:solidFill>
                  <a:srgbClr val="9E6B06"/>
                </a:solidFill>
                <a:latin typeface="Arial" pitchFamily="34" charset="0"/>
                <a:cs typeface="Arial" pitchFamily="34" charset="0"/>
              </a:rPr>
              <a:t>ragarsą sukelia:</a:t>
            </a:r>
            <a:endParaRPr lang="ru-RU" altLang="ru-RU" sz="2800" b="1" dirty="0">
              <a:solidFill>
                <a:srgbClr val="9E6B0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07504" y="1813719"/>
            <a:ext cx="1255472" cy="584775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lt-LT" altLang="ru-RU" sz="3200" b="1" dirty="0" smtClean="0">
                <a:solidFill>
                  <a:srgbClr val="9E6B06"/>
                </a:solidFill>
              </a:rPr>
              <a:t>Vėjas</a:t>
            </a:r>
            <a:endParaRPr lang="ru-RU" altLang="ru-RU" sz="3200" b="1" dirty="0">
              <a:solidFill>
                <a:srgbClr val="9E6B06"/>
              </a:solidFill>
            </a:endParaRPr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5831359" y="122237"/>
            <a:ext cx="2157412" cy="576263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  <a:effectLst/>
        </p:spPr>
        <p:txBody>
          <a:bodyPr anchor="ctr"/>
          <a:lstStyle/>
          <a:p>
            <a:pPr eaLnBrk="1" hangingPunct="1"/>
            <a:r>
              <a:rPr lang="en-US" altLang="ru-RU" sz="3200" b="1" dirty="0">
                <a:solidFill>
                  <a:srgbClr val="9E6B06"/>
                </a:solidFill>
              </a:rPr>
              <a:t>p</a:t>
            </a:r>
            <a:r>
              <a:rPr lang="lt-LT" altLang="ru-RU" sz="3200" b="1" dirty="0" smtClean="0">
                <a:solidFill>
                  <a:srgbClr val="9E6B06"/>
                </a:solidFill>
              </a:rPr>
              <a:t>erkūnija</a:t>
            </a:r>
            <a:endParaRPr lang="en-US" altLang="ru-RU" sz="3200" b="1" dirty="0">
              <a:solidFill>
                <a:srgbClr val="9E6B06"/>
              </a:solidFill>
            </a:endParaRPr>
          </a:p>
        </p:txBody>
      </p:sp>
      <p:sp>
        <p:nvSpPr>
          <p:cNvPr id="11270" name="Rectangle 8"/>
          <p:cNvSpPr>
            <a:spLocks noChangeArrowheads="1"/>
          </p:cNvSpPr>
          <p:nvPr/>
        </p:nvSpPr>
        <p:spPr bwMode="auto">
          <a:xfrm>
            <a:off x="200400" y="3344861"/>
            <a:ext cx="3939551" cy="584775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lt-LT" altLang="ru-RU" sz="3200" b="1" dirty="0" smtClean="0">
                <a:solidFill>
                  <a:srgbClr val="9E6B06"/>
                </a:solidFill>
              </a:rPr>
              <a:t>Žemės drebėjimai</a:t>
            </a:r>
            <a:endParaRPr lang="en-US" altLang="ru-RU" sz="3200" b="1" dirty="0">
              <a:solidFill>
                <a:srgbClr val="9E6B06"/>
              </a:solidFill>
            </a:endParaRPr>
          </a:p>
        </p:txBody>
      </p:sp>
      <p:sp>
        <p:nvSpPr>
          <p:cNvPr id="11271" name="Rectangle 10"/>
          <p:cNvSpPr>
            <a:spLocks noChangeArrowheads="1"/>
          </p:cNvSpPr>
          <p:nvPr/>
        </p:nvSpPr>
        <p:spPr bwMode="auto">
          <a:xfrm>
            <a:off x="6384626" y="3119860"/>
            <a:ext cx="2493367" cy="579437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lt-LT" altLang="ru-RU" sz="3200" b="1" dirty="0" smtClean="0">
                <a:solidFill>
                  <a:srgbClr val="9E6B06"/>
                </a:solidFill>
              </a:rPr>
              <a:t>Sprogimai</a:t>
            </a:r>
            <a:endParaRPr lang="ru-RU" altLang="ru-RU" sz="3200" b="1" dirty="0">
              <a:solidFill>
                <a:srgbClr val="9E6B06"/>
              </a:solidFill>
            </a:endParaRPr>
          </a:p>
        </p:txBody>
      </p:sp>
      <p:sp>
        <p:nvSpPr>
          <p:cNvPr id="11272" name="Rectangle 13"/>
          <p:cNvSpPr>
            <a:spLocks noChangeArrowheads="1"/>
          </p:cNvSpPr>
          <p:nvPr/>
        </p:nvSpPr>
        <p:spPr bwMode="auto">
          <a:xfrm>
            <a:off x="3813087" y="3978848"/>
            <a:ext cx="1760016" cy="867516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  <a:effectLst/>
        </p:spPr>
        <p:txBody>
          <a:bodyPr anchor="ctr"/>
          <a:lstStyle/>
          <a:p>
            <a:pPr eaLnBrk="1" hangingPunct="1"/>
            <a:r>
              <a:rPr lang="en-US" altLang="ru-RU" sz="3200" b="1" dirty="0" smtClean="0">
                <a:solidFill>
                  <a:srgbClr val="9E6B06"/>
                </a:solidFill>
              </a:rPr>
              <a:t>J</a:t>
            </a:r>
            <a:r>
              <a:rPr lang="lt-LT" altLang="ru-RU" sz="3200" b="1" dirty="0" smtClean="0">
                <a:solidFill>
                  <a:srgbClr val="9E6B06"/>
                </a:solidFill>
              </a:rPr>
              <a:t>ūros bangos</a:t>
            </a:r>
            <a:endParaRPr lang="en-US" altLang="ru-RU" sz="3200" b="1" dirty="0">
              <a:solidFill>
                <a:srgbClr val="9E6B06"/>
              </a:solidFill>
            </a:endParaRPr>
          </a:p>
        </p:txBody>
      </p:sp>
      <p:pic>
        <p:nvPicPr>
          <p:cNvPr id="11273" name="Picture 2" descr="A picture containing grass, outdoor, flying, air&#10;&#10;Description automatically generat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679" y="993194"/>
            <a:ext cx="2873375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4" descr="A group of people in a field&#10;&#10;Description automatically generat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01" y="4121150"/>
            <a:ext cx="2835966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6" descr="A person riding a wave&#10;&#10;Description automatically generate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599" y="4992687"/>
            <a:ext cx="2794993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10" descr="A person standing in front of a cloudy sky&#10;&#10;Description automatically generate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16178"/>
            <a:ext cx="3349625" cy="223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0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1681" y="0"/>
            <a:ext cx="7632848" cy="908720"/>
          </a:xfrm>
          <a:solidFill>
            <a:srgbClr val="FFE48F"/>
          </a:solidFill>
          <a:ln>
            <a:solidFill>
              <a:srgbClr val="9E6B06"/>
            </a:solidFill>
          </a:ln>
        </p:spPr>
        <p:txBody>
          <a:bodyPr/>
          <a:lstStyle/>
          <a:p>
            <a:r>
              <a:rPr lang="lt-LT" alt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Infragarso poveikis žmogui</a:t>
            </a:r>
            <a:br>
              <a:rPr lang="lt-LT" alt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ru-RU" sz="3200" b="1" dirty="0" smtClean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980728"/>
            <a:ext cx="5472608" cy="5877272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>
              <a:defRPr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   Nedidelio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intensyvumo infragarsai veikia vidinę ausį, didesnio intensyvumo infragarsai priverčia vidaus organus vibruoti, infragarso bangos veikia centrinę nervų ir virškinimo sistemą, sukelia galvos ir vidaus organų skausmus, trikdo kvėpavimo </a:t>
            </a:r>
            <a:r>
              <a:rPr lang="lt-LT" b="0" dirty="0" smtClean="0">
                <a:latin typeface="Arial" pitchFamily="34" charset="0"/>
                <a:cs typeface="Arial" pitchFamily="34" charset="0"/>
              </a:rPr>
              <a:t>ritmą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,</a:t>
            </a:r>
            <a:r>
              <a:rPr lang="lt-LT" b="0" dirty="0" smtClean="0">
                <a:latin typeface="Arial" pitchFamily="34" charset="0"/>
                <a:cs typeface="Arial" pitchFamily="34" charset="0"/>
              </a:rPr>
              <a:t> žmogui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sukelia nepagrįstą baimę, nerimą, nuovargį, “jūros ligos” simptomus. </a:t>
            </a:r>
            <a:endParaRPr lang="en-US" altLang="ru-RU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3425" y="1196975"/>
            <a:ext cx="3035300" cy="3419816"/>
          </a:xfrm>
          <a:prstGeom prst="rect">
            <a:avLst/>
          </a:prstGeom>
          <a:noFill/>
          <a:ln>
            <a:solidFill>
              <a:srgbClr val="9E6B06"/>
            </a:solidFill>
          </a:ln>
        </p:spPr>
      </p:pic>
      <p:pic>
        <p:nvPicPr>
          <p:cNvPr id="3" name="Picture 2" descr="A picture containing drawing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3425" y="4941168"/>
            <a:ext cx="3035300" cy="1593850"/>
          </a:xfrm>
          <a:prstGeom prst="rect">
            <a:avLst/>
          </a:prstGeom>
          <a:ln>
            <a:solidFill>
              <a:srgbClr val="9E6B06"/>
            </a:solidFill>
          </a:ln>
        </p:spPr>
      </p:pic>
    </p:spTree>
    <p:extLst>
      <p:ext uri="{BB962C8B-B14F-4D97-AF65-F5344CB8AC3E}">
        <p14:creationId xmlns:p14="http://schemas.microsoft.com/office/powerpoint/2010/main" val="2215089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 noChangeArrowheads="1"/>
          </p:cNvSpPr>
          <p:nvPr>
            <p:ph type="title"/>
          </p:nvPr>
        </p:nvSpPr>
        <p:spPr>
          <a:xfrm>
            <a:off x="168227" y="188640"/>
            <a:ext cx="8643812" cy="1296144"/>
          </a:xfrm>
          <a:solidFill>
            <a:srgbClr val="FFE48F"/>
          </a:solidFill>
          <a:ln>
            <a:solidFill>
              <a:srgbClr val="9E6B06"/>
            </a:solidFill>
          </a:ln>
        </p:spPr>
        <p:txBody>
          <a:bodyPr/>
          <a:lstStyle/>
          <a:p>
            <a:r>
              <a:rPr lang="en-GB" altLang="ru-RU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Naudojantis</a:t>
            </a:r>
            <a:r>
              <a:rPr lang="en-GB" alt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ru-RU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infragarsu</a:t>
            </a:r>
            <a:r>
              <a:rPr lang="en-GB" alt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altLang="ru-RU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nustatom</a:t>
            </a:r>
            <a:r>
              <a:rPr lang="lt-LT" alt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a:</a:t>
            </a:r>
            <a:r>
              <a:rPr lang="ru-RU" alt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1484784"/>
            <a:ext cx="6912767" cy="3108543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ru-RU" sz="2800" dirty="0" err="1"/>
              <a:t>stiprių</a:t>
            </a:r>
            <a:r>
              <a:rPr lang="en-GB" altLang="ru-RU" sz="2800" dirty="0"/>
              <a:t> </a:t>
            </a:r>
            <a:r>
              <a:rPr lang="en-GB" altLang="ru-RU" sz="2800" dirty="0" err="1"/>
              <a:t>sprogimų</a:t>
            </a:r>
            <a:r>
              <a:rPr lang="en-GB" altLang="ru-RU" sz="2800" dirty="0"/>
              <a:t> </a:t>
            </a:r>
            <a:r>
              <a:rPr lang="en-GB" altLang="ru-RU" sz="2800" dirty="0" err="1"/>
              <a:t>vietos</a:t>
            </a:r>
            <a:r>
              <a:rPr lang="lt-LT" altLang="ru-RU" sz="2800" dirty="0"/>
              <a:t>;</a:t>
            </a:r>
            <a:r>
              <a:rPr lang="en-GB" altLang="ru-RU" sz="2800" dirty="0"/>
              <a:t> </a:t>
            </a:r>
            <a:endParaRPr lang="lt-LT" altLang="ru-RU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ru-RU" sz="2800" dirty="0" err="1"/>
              <a:t>numatomos</a:t>
            </a:r>
            <a:r>
              <a:rPr lang="en-GB" altLang="ru-RU" sz="2800" dirty="0"/>
              <a:t> </a:t>
            </a:r>
            <a:r>
              <a:rPr lang="en-GB" altLang="ru-RU" sz="2800" dirty="0" err="1" smtClean="0"/>
              <a:t>audros</a:t>
            </a:r>
            <a:r>
              <a:rPr lang="lt-LT" altLang="ru-RU" dirty="0"/>
              <a:t> </a:t>
            </a:r>
            <a:r>
              <a:rPr lang="en-GB" altLang="ru-RU" sz="2800" dirty="0" err="1" smtClean="0"/>
              <a:t>vandenynuose</a:t>
            </a:r>
            <a:r>
              <a:rPr lang="en-GB" altLang="ru-RU" sz="2800" dirty="0" smtClean="0"/>
              <a:t> </a:t>
            </a:r>
            <a:r>
              <a:rPr lang="en-GB" altLang="ru-RU" sz="2800" dirty="0" err="1"/>
              <a:t>ir</a:t>
            </a:r>
            <a:r>
              <a:rPr lang="en-GB" altLang="ru-RU" sz="2800" dirty="0"/>
              <a:t> </a:t>
            </a:r>
            <a:r>
              <a:rPr lang="en-GB" altLang="ru-RU" sz="2800" dirty="0" err="1"/>
              <a:t>jūrose</a:t>
            </a:r>
            <a:r>
              <a:rPr lang="lt-LT" altLang="ru-RU" sz="2800" dirty="0"/>
              <a:t>;</a:t>
            </a:r>
            <a:r>
              <a:rPr lang="en-GB" altLang="ru-RU" sz="2800" dirty="0"/>
              <a:t> </a:t>
            </a:r>
            <a:endParaRPr lang="lt-LT" altLang="ru-RU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ru-RU" sz="2800" dirty="0" err="1"/>
              <a:t>tiriami</a:t>
            </a:r>
            <a:r>
              <a:rPr lang="en-GB" altLang="ru-RU" sz="2800" dirty="0"/>
              <a:t> </a:t>
            </a:r>
            <a:r>
              <a:rPr lang="en-GB" altLang="ru-RU" sz="2800" dirty="0" err="1"/>
              <a:t>viršutiniai</a:t>
            </a:r>
            <a:r>
              <a:rPr lang="en-GB" altLang="ru-RU" sz="2800" dirty="0"/>
              <a:t> </a:t>
            </a:r>
            <a:r>
              <a:rPr lang="en-GB" altLang="ru-RU" sz="2800" dirty="0" err="1"/>
              <a:t>atmosferos</a:t>
            </a:r>
            <a:r>
              <a:rPr lang="en-GB" altLang="ru-RU" sz="2800" dirty="0"/>
              <a:t> </a:t>
            </a:r>
            <a:r>
              <a:rPr lang="en-GB" altLang="ru-RU" sz="2800" dirty="0" err="1"/>
              <a:t>sluoksniai</a:t>
            </a:r>
            <a:r>
              <a:rPr lang="lt-LT" altLang="ru-RU" sz="2800" dirty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ru-RU" sz="2800" dirty="0" err="1"/>
              <a:t>naudojamas</a:t>
            </a:r>
            <a:r>
              <a:rPr lang="en-GB" altLang="ru-RU" sz="2800" dirty="0"/>
              <a:t> </a:t>
            </a:r>
            <a:r>
              <a:rPr lang="en-GB" altLang="ru-RU" sz="2800" dirty="0" err="1"/>
              <a:t>karyboje</a:t>
            </a:r>
            <a:r>
              <a:rPr lang="en-GB" altLang="ru-RU" sz="2800" dirty="0"/>
              <a:t> (</a:t>
            </a:r>
            <a:r>
              <a:rPr lang="en-GB" altLang="ru-RU" sz="2800" dirty="0" err="1"/>
              <a:t>infragarsinis</a:t>
            </a:r>
            <a:r>
              <a:rPr lang="en-GB" altLang="ru-RU" sz="2800" dirty="0"/>
              <a:t> </a:t>
            </a:r>
            <a:r>
              <a:rPr lang="en-GB" altLang="ru-RU" sz="2800" dirty="0" err="1"/>
              <a:t>ginklas</a:t>
            </a:r>
            <a:r>
              <a:rPr lang="en-GB" altLang="ru-RU" sz="2800" dirty="0"/>
              <a:t>)</a:t>
            </a:r>
            <a:r>
              <a:rPr lang="lt-LT" altLang="ru-RU" sz="2800" dirty="0"/>
              <a:t>;</a:t>
            </a:r>
            <a:r>
              <a:rPr lang="en-GB" altLang="ru-RU" sz="2800" dirty="0"/>
              <a:t> </a:t>
            </a:r>
            <a:endParaRPr lang="lt-LT" altLang="ru-RU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ru-RU" sz="2800" dirty="0" err="1"/>
              <a:t>ryšiuose</a:t>
            </a:r>
            <a:r>
              <a:rPr lang="lt-LT" altLang="ru-RU" sz="2800" dirty="0"/>
              <a:t>.</a:t>
            </a:r>
            <a:endParaRPr lang="ru-RU" sz="2800" dirty="0"/>
          </a:p>
        </p:txBody>
      </p:sp>
      <p:pic>
        <p:nvPicPr>
          <p:cNvPr id="7" name="Picture 6" descr="A picture containing mountain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478" y="1526961"/>
            <a:ext cx="1603375" cy="3024188"/>
          </a:xfrm>
          <a:prstGeom prst="rect">
            <a:avLst/>
          </a:prstGeom>
          <a:ln>
            <a:solidFill>
              <a:srgbClr val="9E6B06"/>
            </a:solidFill>
          </a:ln>
        </p:spPr>
      </p:pic>
      <p:pic>
        <p:nvPicPr>
          <p:cNvPr id="9" name="Picture 8" descr="A picture containing drawing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338" y="4674716"/>
            <a:ext cx="3963987" cy="2155825"/>
          </a:xfrm>
          <a:prstGeom prst="rect">
            <a:avLst/>
          </a:prstGeom>
          <a:ln>
            <a:solidFill>
              <a:srgbClr val="9E6B06"/>
            </a:solidFill>
          </a:ln>
        </p:spPr>
      </p:pic>
      <p:pic>
        <p:nvPicPr>
          <p:cNvPr id="11" name="Picture 10" descr="A ship in a body of water&#10;&#10;Description automatically generate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560" y="4680150"/>
            <a:ext cx="4504456" cy="2177850"/>
          </a:xfrm>
          <a:prstGeom prst="rect">
            <a:avLst/>
          </a:prstGeom>
          <a:ln>
            <a:solidFill>
              <a:srgbClr val="9E6B06"/>
            </a:solidFill>
          </a:ln>
        </p:spPr>
      </p:pic>
    </p:spTree>
    <p:extLst>
      <p:ext uri="{BB962C8B-B14F-4D97-AF65-F5344CB8AC3E}">
        <p14:creationId xmlns:p14="http://schemas.microsoft.com/office/powerpoint/2010/main" val="256183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258888" y="404813"/>
            <a:ext cx="7273925" cy="1076325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>
            <a:spAutoFit/>
          </a:bodyPr>
          <a:lstStyle/>
          <a:p>
            <a:r>
              <a:rPr lang="lt-LT" sz="3200" dirty="0"/>
              <a:t>Nustatyta, kad </a:t>
            </a:r>
            <a:r>
              <a:rPr lang="lt-LT" sz="3200" b="1" dirty="0"/>
              <a:t>drambliai</a:t>
            </a:r>
            <a:r>
              <a:rPr lang="lt-LT" sz="3200" dirty="0"/>
              <a:t> ir </a:t>
            </a:r>
            <a:r>
              <a:rPr lang="lt-LT" sz="3200" b="1" dirty="0"/>
              <a:t>banginiai </a:t>
            </a:r>
            <a:r>
              <a:rPr lang="lt-LT" sz="3200" dirty="0"/>
              <a:t>tarpusavyje bendrauja infragarsu.</a:t>
            </a:r>
            <a:endParaRPr lang="en-US" sz="3200" dirty="0"/>
          </a:p>
        </p:txBody>
      </p:sp>
      <p:pic>
        <p:nvPicPr>
          <p:cNvPr id="5" name="Picture 4" descr="A close up of a piece of paper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975" y="1824038"/>
            <a:ext cx="4789488" cy="158273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1" name="Picture 10" descr="A picture containing water, animal, outdoor, dog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913" y="3522663"/>
            <a:ext cx="4781550" cy="302418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3633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>
          <a:xfrm>
            <a:off x="352672" y="188640"/>
            <a:ext cx="8395792" cy="897632"/>
          </a:xfrm>
          <a:solidFill>
            <a:srgbClr val="FFE48F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altLang="ru-RU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Garsas</a:t>
            </a:r>
            <a:r>
              <a:rPr lang="lt-LT" alt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lt-LT" altLang="ru-RU" sz="32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tai 16(20)-20 000 Hz dažnio mechaninė banga.</a:t>
            </a:r>
            <a:endParaRPr lang="ru-RU" sz="32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3218" y="1268760"/>
            <a:ext cx="5226893" cy="523220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lt-LT" altLang="ru-RU" dirty="0">
                <a:latin typeface="Arial" panose="020B0604020202020204" pitchFamily="34" charset="0"/>
              </a:rPr>
              <a:t>Garsą sukelia virpantys kūnai:</a:t>
            </a:r>
            <a:endParaRPr lang="en-GB" altLang="ru-RU" dirty="0">
              <a:latin typeface="Arial" panose="020B0604020202020204" pitchFamily="34" charset="0"/>
            </a:endParaRPr>
          </a:p>
        </p:txBody>
      </p:sp>
      <p:pic>
        <p:nvPicPr>
          <p:cNvPr id="7" name="Picture 6" descr="A close up of a logo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48" y="1884035"/>
            <a:ext cx="2808288" cy="13081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8437" name="Picture 6" descr="http://fc3arch.files.wordpress.com/2011/08/big_wav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18" y="5334000"/>
            <a:ext cx="2473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2" descr="http://topai.files.wordpress.com/2012/11/top_most_deadly_animals_www-wonders-world_16_thum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379" y="2120900"/>
            <a:ext cx="2808287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http://i4.alfi.lt/5408/43/6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707" y="4983162"/>
            <a:ext cx="2808287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8" descr="http://static.zebra.lt/files/201105/ziUIJr8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133" y="4631531"/>
            <a:ext cx="2808288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Rectangle 11"/>
          <p:cNvSpPr>
            <a:spLocks noChangeArrowheads="1"/>
          </p:cNvSpPr>
          <p:nvPr/>
        </p:nvSpPr>
        <p:spPr bwMode="auto">
          <a:xfrm>
            <a:off x="10889" y="4248150"/>
            <a:ext cx="2864645" cy="954107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lt-LT" dirty="0"/>
              <a:t>Gamtos reiškiniai</a:t>
            </a:r>
          </a:p>
        </p:txBody>
      </p:sp>
      <p:sp>
        <p:nvSpPr>
          <p:cNvPr id="18442" name="Rectangle 12"/>
          <p:cNvSpPr>
            <a:spLocks noChangeArrowheads="1"/>
          </p:cNvSpPr>
          <p:nvPr/>
        </p:nvSpPr>
        <p:spPr bwMode="auto">
          <a:xfrm>
            <a:off x="2964831" y="3443285"/>
            <a:ext cx="3042892" cy="954107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lt-LT" dirty="0"/>
              <a:t>Transporto priemonės</a:t>
            </a:r>
          </a:p>
        </p:txBody>
      </p:sp>
      <p:sp>
        <p:nvSpPr>
          <p:cNvPr id="18443" name="Rectangle 13"/>
          <p:cNvSpPr>
            <a:spLocks noChangeArrowheads="1"/>
          </p:cNvSpPr>
          <p:nvPr/>
        </p:nvSpPr>
        <p:spPr bwMode="auto">
          <a:xfrm>
            <a:off x="6561409" y="4475171"/>
            <a:ext cx="1800225" cy="461963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>
            <a:spAutoFit/>
          </a:bodyPr>
          <a:lstStyle/>
          <a:p>
            <a:r>
              <a:rPr lang="lt-LT" dirty="0"/>
              <a:t>Žmonės</a:t>
            </a:r>
          </a:p>
        </p:txBody>
      </p:sp>
      <p:sp>
        <p:nvSpPr>
          <p:cNvPr id="18444" name="Rectangle 14"/>
          <p:cNvSpPr>
            <a:spLocks noChangeArrowheads="1"/>
          </p:cNvSpPr>
          <p:nvPr/>
        </p:nvSpPr>
        <p:spPr bwMode="auto">
          <a:xfrm>
            <a:off x="6561410" y="1524020"/>
            <a:ext cx="1800224" cy="523220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r>
              <a:rPr lang="lt-LT" dirty="0"/>
              <a:t>Gyvūnai</a:t>
            </a:r>
          </a:p>
        </p:txBody>
      </p:sp>
    </p:spTree>
    <p:extLst>
      <p:ext uri="{BB962C8B-B14F-4D97-AF65-F5344CB8AC3E}">
        <p14:creationId xmlns:p14="http://schemas.microsoft.com/office/powerpoint/2010/main" val="187555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525605"/>
            <a:ext cx="8352928" cy="5927731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2" name="Stačiakampis 1"/>
          <p:cNvSpPr/>
          <p:nvPr/>
        </p:nvSpPr>
        <p:spPr>
          <a:xfrm>
            <a:off x="2987824" y="2736503"/>
            <a:ext cx="3240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1800" dirty="0"/>
              <a:t>Vaikų klausa yra geresnė negu vyresnio amžiaus žmonių.</a:t>
            </a:r>
          </a:p>
        </p:txBody>
      </p:sp>
    </p:spTree>
    <p:extLst>
      <p:ext uri="{BB962C8B-B14F-4D97-AF65-F5344CB8AC3E}">
        <p14:creationId xmlns:p14="http://schemas.microsoft.com/office/powerpoint/2010/main" val="124779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59632" y="198437"/>
            <a:ext cx="7489452" cy="147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lt-LT" alt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Ultragarsas</a:t>
            </a:r>
            <a:r>
              <a:rPr lang="lt-LT" altLang="ru-RU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– tai didesnio nei    </a:t>
            </a:r>
          </a:p>
          <a:p>
            <a:pPr>
              <a:spcBef>
                <a:spcPct val="50000"/>
              </a:spcBef>
              <a:defRPr/>
            </a:pPr>
            <a:r>
              <a:rPr lang="lt-LT" altLang="ru-RU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20 000 Hz dažnio garsas.</a:t>
            </a:r>
            <a:endParaRPr lang="en-GB" altLang="ru-RU" sz="36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16" descr="A picture containing photo, different, room, bird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844824"/>
            <a:ext cx="4972050" cy="4914900"/>
          </a:xfrm>
          <a:prstGeom prst="rect">
            <a:avLst/>
          </a:prstGeom>
          <a:ln>
            <a:solidFill>
              <a:srgbClr val="9E6B06"/>
            </a:solidFill>
          </a:ln>
        </p:spPr>
      </p:pic>
    </p:spTree>
    <p:extLst>
      <p:ext uri="{BB962C8B-B14F-4D97-AF65-F5344CB8AC3E}">
        <p14:creationId xmlns:p14="http://schemas.microsoft.com/office/powerpoint/2010/main" val="98359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042988" y="260350"/>
            <a:ext cx="7489825" cy="1385888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>
            <a:spAutoFit/>
          </a:bodyPr>
          <a:lstStyle/>
          <a:p>
            <a:pPr algn="just"/>
            <a:r>
              <a:rPr lang="lt-LT" sz="2800" dirty="0"/>
              <a:t>Ultragarso šaltiniai:  pramoninės sirenos, mažų matmenų kamertonai, specialūs švilpukai, gyvūnai skleidžia.</a:t>
            </a:r>
          </a:p>
        </p:txBody>
      </p:sp>
      <p:pic>
        <p:nvPicPr>
          <p:cNvPr id="7" name="Picture 6" descr="A picture containing box, room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0" y="1988840"/>
            <a:ext cx="6350000" cy="47625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6293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65819" y="98723"/>
            <a:ext cx="7416800" cy="1076325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>
            <a:spAutoFit/>
          </a:bodyPr>
          <a:lstStyle/>
          <a:p>
            <a:r>
              <a:rPr lang="lt-LT" sz="3200" dirty="0"/>
              <a:t>Šikšnosparniai, šunys, delfinai </a:t>
            </a:r>
            <a:r>
              <a:rPr lang="lt-LT" sz="3200" u="sng" dirty="0"/>
              <a:t>girdi </a:t>
            </a:r>
            <a:r>
              <a:rPr lang="lt-LT" sz="3200" b="1" dirty="0"/>
              <a:t>ultragarsą.</a:t>
            </a:r>
          </a:p>
        </p:txBody>
      </p:sp>
      <p:sp>
        <p:nvSpPr>
          <p:cNvPr id="4" name="Rectangle 3"/>
          <p:cNvSpPr/>
          <p:nvPr/>
        </p:nvSpPr>
        <p:spPr>
          <a:xfrm>
            <a:off x="395535" y="1484784"/>
            <a:ext cx="5976663" cy="138499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t-LT" altLang="ru-RU" b="1" kern="0" dirty="0">
                <a:solidFill>
                  <a:srgbClr val="000000"/>
                </a:solidFill>
              </a:rPr>
              <a:t>Šunys: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kern="0" dirty="0" err="1">
                <a:solidFill>
                  <a:srgbClr val="000000"/>
                </a:solidFill>
              </a:rPr>
              <a:t>Girdi</a:t>
            </a:r>
            <a:r>
              <a:rPr lang="en-US" altLang="ru-RU" kern="0" dirty="0">
                <a:solidFill>
                  <a:srgbClr val="000000"/>
                </a:solidFill>
              </a:rPr>
              <a:t>:       15 – 50 000 Hz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kern="0" dirty="0" err="1">
                <a:solidFill>
                  <a:srgbClr val="000000"/>
                </a:solidFill>
              </a:rPr>
              <a:t>Skleid</a:t>
            </a:r>
            <a:r>
              <a:rPr lang="lt-LT" altLang="ru-RU" kern="0" dirty="0">
                <a:solidFill>
                  <a:srgbClr val="000000"/>
                </a:solidFill>
              </a:rPr>
              <a:t>žia</a:t>
            </a:r>
            <a:r>
              <a:rPr lang="en-US" altLang="ru-RU" kern="0" dirty="0">
                <a:solidFill>
                  <a:srgbClr val="000000"/>
                </a:solidFill>
              </a:rPr>
              <a:t>: </a:t>
            </a:r>
            <a:r>
              <a:rPr lang="lt-LT" altLang="ru-RU" kern="0" dirty="0">
                <a:solidFill>
                  <a:srgbClr val="000000"/>
                </a:solidFill>
              </a:rPr>
              <a:t>45</a:t>
            </a:r>
            <a:r>
              <a:rPr lang="en-US" altLang="ru-RU" kern="0" dirty="0">
                <a:solidFill>
                  <a:srgbClr val="000000"/>
                </a:solidFill>
              </a:rPr>
              <a:t>0 – 10</a:t>
            </a:r>
            <a:r>
              <a:rPr lang="lt-LT" altLang="ru-RU" kern="0" dirty="0">
                <a:solidFill>
                  <a:srgbClr val="000000"/>
                </a:solidFill>
              </a:rPr>
              <a:t>8</a:t>
            </a:r>
            <a:r>
              <a:rPr lang="en-US" altLang="ru-RU" kern="0" dirty="0">
                <a:solidFill>
                  <a:srgbClr val="000000"/>
                </a:solidFill>
              </a:rPr>
              <a:t>0 Hz</a:t>
            </a:r>
            <a:endParaRPr lang="ru-RU" altLang="ru-RU" kern="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3140968"/>
            <a:ext cx="5976663" cy="138499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lt-LT" altLang="ru-RU" b="1" dirty="0"/>
              <a:t>Delfinai:</a:t>
            </a:r>
          </a:p>
          <a:p>
            <a:pPr>
              <a:defRPr/>
            </a:pPr>
            <a:r>
              <a:rPr lang="en-US" altLang="ru-RU" dirty="0" err="1"/>
              <a:t>Girdi</a:t>
            </a:r>
            <a:r>
              <a:rPr lang="en-US" altLang="ru-RU" dirty="0"/>
              <a:t>:       150 – 150 000 Hz     </a:t>
            </a:r>
          </a:p>
          <a:p>
            <a:pPr>
              <a:defRPr/>
            </a:pPr>
            <a:r>
              <a:rPr lang="en-US" altLang="ru-RU" dirty="0" err="1"/>
              <a:t>Skleid</a:t>
            </a:r>
            <a:r>
              <a:rPr lang="lt-LT" altLang="ru-RU" dirty="0"/>
              <a:t>žia</a:t>
            </a:r>
            <a:r>
              <a:rPr lang="en-US" altLang="ru-RU" dirty="0"/>
              <a:t>: 7 000 – 120 000 Hz</a:t>
            </a:r>
            <a:endParaRPr lang="ru-RU" altLang="ru-RU" dirty="0"/>
          </a:p>
        </p:txBody>
      </p:sp>
      <p:sp>
        <p:nvSpPr>
          <p:cNvPr id="6" name="Rectangle 5"/>
          <p:cNvSpPr/>
          <p:nvPr/>
        </p:nvSpPr>
        <p:spPr>
          <a:xfrm>
            <a:off x="404118" y="4941168"/>
            <a:ext cx="5968080" cy="138499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lt-LT" altLang="ru-RU" b="1" dirty="0"/>
              <a:t>Šikšnosparniai:</a:t>
            </a:r>
          </a:p>
          <a:p>
            <a:pPr>
              <a:defRPr/>
            </a:pPr>
            <a:r>
              <a:rPr lang="en-US" altLang="ru-RU" dirty="0" err="1"/>
              <a:t>Girdi</a:t>
            </a:r>
            <a:r>
              <a:rPr lang="en-US" altLang="ru-RU" dirty="0"/>
              <a:t>:       1</a:t>
            </a:r>
            <a:r>
              <a:rPr lang="lt-LT" altLang="ru-RU" dirty="0"/>
              <a:t>00</a:t>
            </a:r>
            <a:r>
              <a:rPr lang="en-US" altLang="ru-RU" dirty="0"/>
              <a:t>0 – 1</a:t>
            </a:r>
            <a:r>
              <a:rPr lang="lt-LT" altLang="ru-RU" dirty="0"/>
              <a:t>2</a:t>
            </a:r>
            <a:r>
              <a:rPr lang="en-US" altLang="ru-RU" dirty="0"/>
              <a:t>0 000 Hz     </a:t>
            </a:r>
          </a:p>
          <a:p>
            <a:pPr>
              <a:defRPr/>
            </a:pPr>
            <a:r>
              <a:rPr lang="en-US" altLang="ru-RU" dirty="0" err="1"/>
              <a:t>Skleid</a:t>
            </a:r>
            <a:r>
              <a:rPr lang="lt-LT" altLang="ru-RU" dirty="0"/>
              <a:t>žia</a:t>
            </a:r>
            <a:r>
              <a:rPr lang="en-US" altLang="ru-RU" dirty="0"/>
              <a:t>: </a:t>
            </a:r>
            <a:r>
              <a:rPr lang="lt-LT" altLang="ru-RU" dirty="0"/>
              <a:t>10</a:t>
            </a:r>
            <a:r>
              <a:rPr lang="en-US" altLang="ru-RU" dirty="0"/>
              <a:t> 000 – 120 000 Hz</a:t>
            </a:r>
            <a:endParaRPr lang="ru-RU" altLang="ru-RU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2644" y="1241004"/>
            <a:ext cx="2139950" cy="213995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0" name="Picture 9" descr="A picture containing man, table, apple, holding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644" y="3589338"/>
            <a:ext cx="2139950" cy="161766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2" name="Picture 11" descr="A picture containing drawing, bat&#10;&#10;Description automatically generate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2644" y="5427663"/>
            <a:ext cx="2152476" cy="143033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8139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 noChangeArrowheads="1"/>
          </p:cNvSpPr>
          <p:nvPr>
            <p:ph type="title"/>
          </p:nvPr>
        </p:nvSpPr>
        <p:spPr>
          <a:xfrm>
            <a:off x="719312" y="620688"/>
            <a:ext cx="7992888" cy="609600"/>
          </a:xfrm>
        </p:spPr>
        <p:txBody>
          <a:bodyPr/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Ultragarso pritaikymas: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04" y="1268761"/>
            <a:ext cx="8604696" cy="39703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lt-LT" sz="2800" dirty="0"/>
              <a:t>Padeda diagnozuoti įvairias ligas medicinoje, echoskopiniu tyrimu apžiūrėti dar negimusį kūdikį, gydyti vėžį bei uždegimus.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lt-LT" sz="2800" dirty="0"/>
              <a:t>Sterilizuojami maisto produktai.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lt-LT" sz="2800" dirty="0"/>
              <a:t>Galima lituoti, virinti, valyti paviršius.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lt-LT" sz="2800" dirty="0"/>
              <a:t>Apdirbti kietas arba trapias medžiagas.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lt-LT" sz="2800" dirty="0"/>
              <a:t>Pritaikoma echolotuose, ultragarsiniuose lokatoriuose.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lt-LT" sz="2800" dirty="0"/>
              <a:t>Defektoskopuose.</a:t>
            </a:r>
          </a:p>
        </p:txBody>
      </p:sp>
    </p:spTree>
    <p:extLst>
      <p:ext uri="{BB962C8B-B14F-4D97-AF65-F5344CB8AC3E}">
        <p14:creationId xmlns:p14="http://schemas.microsoft.com/office/powerpoint/2010/main" val="407154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computer&#10;&#10;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24758"/>
            <a:ext cx="4032448" cy="30480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25603" name="Picture 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56000"/>
            <a:ext cx="424973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572000" y="3356992"/>
            <a:ext cx="4392488" cy="22467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ru-RU" dirty="0" err="1"/>
              <a:t>Visi</a:t>
            </a:r>
            <a:r>
              <a:rPr lang="en-US" altLang="ru-RU" dirty="0"/>
              <a:t> </a:t>
            </a:r>
            <a:r>
              <a:rPr lang="en-US" altLang="ru-RU" dirty="0" err="1"/>
              <a:t>šiuolaikiški</a:t>
            </a:r>
            <a:r>
              <a:rPr lang="en-US" altLang="ru-RU" dirty="0"/>
              <a:t> </a:t>
            </a:r>
            <a:r>
              <a:rPr lang="en-US" altLang="ru-RU" dirty="0" err="1"/>
              <a:t>echolotai</a:t>
            </a:r>
            <a:r>
              <a:rPr lang="en-US" altLang="ru-RU" dirty="0"/>
              <a:t> </a:t>
            </a:r>
            <a:r>
              <a:rPr lang="en-US" altLang="ru-RU" dirty="0" err="1"/>
              <a:t>leidžia</a:t>
            </a:r>
            <a:r>
              <a:rPr lang="en-US" altLang="ru-RU" dirty="0"/>
              <a:t> </a:t>
            </a:r>
            <a:r>
              <a:rPr lang="en-US" altLang="ru-RU" dirty="0" err="1"/>
              <a:t>nustatyti</a:t>
            </a:r>
            <a:r>
              <a:rPr lang="en-US" altLang="ru-RU" dirty="0"/>
              <a:t> </a:t>
            </a:r>
            <a:r>
              <a:rPr lang="en-US" altLang="ru-RU" dirty="0" err="1"/>
              <a:t>gylį</a:t>
            </a:r>
            <a:r>
              <a:rPr lang="en-US" altLang="ru-RU" dirty="0"/>
              <a:t>, </a:t>
            </a:r>
            <a:r>
              <a:rPr lang="en-US" altLang="ru-RU" dirty="0" err="1"/>
              <a:t>dugno</a:t>
            </a:r>
            <a:r>
              <a:rPr lang="en-US" altLang="ru-RU" dirty="0"/>
              <a:t> </a:t>
            </a:r>
            <a:r>
              <a:rPr lang="en-US" altLang="ru-RU" dirty="0" err="1"/>
              <a:t>reljefą</a:t>
            </a:r>
            <a:r>
              <a:rPr lang="en-US" altLang="ru-RU" dirty="0"/>
              <a:t>, </a:t>
            </a:r>
            <a:r>
              <a:rPr lang="en-US" altLang="ru-RU" dirty="0" err="1"/>
              <a:t>parodyti</a:t>
            </a:r>
            <a:r>
              <a:rPr lang="en-US" altLang="ru-RU" dirty="0"/>
              <a:t> </a:t>
            </a:r>
            <a:r>
              <a:rPr lang="en-US" altLang="ru-RU" dirty="0" err="1"/>
              <a:t>žuvies</a:t>
            </a:r>
            <a:r>
              <a:rPr lang="en-US" altLang="ru-RU" dirty="0"/>
              <a:t> </a:t>
            </a:r>
            <a:r>
              <a:rPr lang="en-US" altLang="ru-RU" dirty="0" err="1"/>
              <a:t>buvimo</a:t>
            </a:r>
            <a:r>
              <a:rPr lang="en-US" altLang="ru-RU" dirty="0"/>
              <a:t> </a:t>
            </a:r>
            <a:r>
              <a:rPr lang="en-US" altLang="ru-RU" dirty="0" err="1"/>
              <a:t>vietą</a:t>
            </a:r>
            <a:r>
              <a:rPr lang="en-US" altLang="ru-RU" dirty="0"/>
              <a:t> </a:t>
            </a:r>
            <a:r>
              <a:rPr lang="en-US" altLang="ru-RU" dirty="0" err="1"/>
              <a:t>ir</a:t>
            </a:r>
            <a:r>
              <a:rPr lang="en-US" altLang="ru-RU" dirty="0"/>
              <a:t> </a:t>
            </a:r>
            <a:r>
              <a:rPr lang="en-US" altLang="ru-RU" dirty="0" err="1"/>
              <a:t>apytiksliai</a:t>
            </a:r>
            <a:r>
              <a:rPr lang="en-US" altLang="ru-RU" dirty="0"/>
              <a:t> </a:t>
            </a:r>
            <a:r>
              <a:rPr lang="en-US" altLang="ru-RU" dirty="0" err="1"/>
              <a:t>jos</a:t>
            </a:r>
            <a:r>
              <a:rPr lang="en-US" altLang="ru-RU" dirty="0"/>
              <a:t> </a:t>
            </a:r>
            <a:r>
              <a:rPr lang="en-US" altLang="ru-RU" dirty="0" err="1"/>
              <a:t>dydį</a:t>
            </a:r>
            <a:r>
              <a:rPr lang="en-US" altLang="ru-RU" dirty="0"/>
              <a:t>.</a:t>
            </a:r>
            <a:r>
              <a:rPr lang="en-US" altLang="ru-RU" b="1" dirty="0"/>
              <a:t> </a:t>
            </a:r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4429250" y="1119188"/>
            <a:ext cx="4654797" cy="5232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ru-RU" dirty="0" err="1"/>
              <a:t>Ligoms</a:t>
            </a:r>
            <a:r>
              <a:rPr lang="en-US" altLang="ru-RU" dirty="0"/>
              <a:t> </a:t>
            </a:r>
            <a:r>
              <a:rPr lang="en-US" altLang="ru-RU" dirty="0" err="1"/>
              <a:t>diagnozuoti</a:t>
            </a:r>
            <a:r>
              <a:rPr lang="en-US" altLang="ru-RU" dirty="0"/>
              <a:t> </a:t>
            </a:r>
            <a:r>
              <a:rPr lang="en-US" altLang="ru-RU" dirty="0" err="1"/>
              <a:t>ir</a:t>
            </a:r>
            <a:r>
              <a:rPr lang="en-US" altLang="ru-RU" dirty="0"/>
              <a:t> </a:t>
            </a:r>
            <a:r>
              <a:rPr lang="en-US" altLang="ru-RU" dirty="0" err="1"/>
              <a:t>gydyti</a:t>
            </a:r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395080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0"/>
            <a:ext cx="7272808" cy="609600"/>
          </a:xfrm>
        </p:spPr>
        <p:txBody>
          <a:bodyPr/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BANDYMAI:</a:t>
            </a: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620688"/>
            <a:ext cx="8375848" cy="5780112"/>
          </a:xfrm>
          <a:solidFill>
            <a:schemeClr val="bg1"/>
          </a:solidFill>
        </p:spPr>
        <p:txBody>
          <a:bodyPr/>
          <a:lstStyle/>
          <a:p>
            <a:pPr marL="0" indent="0"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lt-LT" sz="2000" dirty="0" smtClean="0">
                <a:latin typeface="Arial" pitchFamily="34" charset="0"/>
                <a:cs typeface="Arial" pitchFamily="34" charset="0"/>
              </a:rPr>
              <a:t> bandym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as</a:t>
            </a:r>
          </a:p>
          <a:p>
            <a:pPr marL="0" indent="0" algn="just"/>
            <a:r>
              <a:rPr lang="en-US" sz="2000" b="0" dirty="0" err="1" smtClean="0">
                <a:latin typeface="Arial" pitchFamily="34" charset="0"/>
                <a:cs typeface="Arial" pitchFamily="34" charset="0"/>
              </a:rPr>
              <a:t>Priemon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ės: telefonas, indas, vakuuminis siurblys.</a:t>
            </a: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Tikslas: Nustatyti, ar galima girdėti garsą beorėje erdvėje.</a:t>
            </a: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Ore skamba telefonas, įdėjus į indą ir siurbiant orą garsas tyla.</a:t>
            </a: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Išvada:</a:t>
            </a:r>
            <a:endParaRPr lang="lt-LT" sz="20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Išsiurbus 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orą garso nebesigirdi, nes garsui sklisti reikia aplinkos dalelių.</a:t>
            </a:r>
          </a:p>
          <a:p>
            <a:pPr marL="0" indent="0"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3" y="3284984"/>
            <a:ext cx="2108946" cy="2989379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284984"/>
            <a:ext cx="2217114" cy="298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4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272808" cy="609600"/>
          </a:xfrm>
        </p:spPr>
        <p:txBody>
          <a:bodyPr/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BANDYMAI:</a:t>
            </a: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6632" y="620688"/>
            <a:ext cx="8375848" cy="5780112"/>
          </a:xfrm>
          <a:solidFill>
            <a:schemeClr val="bg1"/>
          </a:solidFill>
        </p:spPr>
        <p:txBody>
          <a:bodyPr/>
          <a:lstStyle/>
          <a:p>
            <a:pPr marL="0" indent="0" algn="just"/>
            <a:r>
              <a:rPr lang="lt-LT" sz="2400" dirty="0" smtClean="0">
                <a:latin typeface="Arial" pitchFamily="34" charset="0"/>
                <a:cs typeface="Arial" pitchFamily="34" charset="0"/>
              </a:rPr>
              <a:t>2 bandy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mas</a:t>
            </a: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Priemonės: saksofonas, programėlė fiksuojanti garso bangas bei garso stiprį.</a:t>
            </a:r>
            <a:endParaRPr lang="lt-LT" sz="2000" b="0" dirty="0" smtClean="0">
              <a:latin typeface="Arial" pitchFamily="34" charset="0"/>
              <a:cs typeface="Arial" pitchFamily="34" charset="0"/>
            </a:endParaRP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Tikslas: Ištirti garso stiprio kitimą grojant instrumentu.</a:t>
            </a:r>
            <a:endParaRPr lang="lt-LT" sz="20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Išvada:</a:t>
            </a:r>
            <a:endParaRPr lang="lt-LT" sz="20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Bandymo 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metu grodamas saksofonu 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pastebėjau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, kaip kompiuterinėje programoje kinta garso bangos ir garso stipris. Mano grojimas išgaunamas oro virpesių pagalba, o tono aukštis reguliuojamas vožtuvais.</a:t>
            </a: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576322"/>
            <a:ext cx="3312368" cy="323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6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272808" cy="609600"/>
          </a:xfrm>
        </p:spPr>
        <p:txBody>
          <a:bodyPr/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BANDYMAI:</a:t>
            </a: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6632" y="620688"/>
            <a:ext cx="8375848" cy="5904656"/>
          </a:xfrm>
          <a:solidFill>
            <a:schemeClr val="bg1"/>
          </a:solidFill>
        </p:spPr>
        <p:txBody>
          <a:bodyPr/>
          <a:lstStyle/>
          <a:p>
            <a:pPr marL="0" indent="0" algn="just"/>
            <a:r>
              <a:rPr lang="lt-LT" sz="2000" dirty="0" smtClean="0">
                <a:latin typeface="Arial" pitchFamily="34" charset="0"/>
                <a:cs typeface="Arial" pitchFamily="34" charset="0"/>
              </a:rPr>
              <a:t>3 bandymas</a:t>
            </a:r>
            <a:endParaRPr lang="lt-LT" sz="200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Priemonės: telefono programėlė garsui matuoti.</a:t>
            </a: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Tikslas: Ištirti namų aplinkos garso stiprumą.</a:t>
            </a:r>
            <a:endParaRPr lang="lt-LT" sz="20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Išvada: Išmatavęs gavau šiuos rezultatus:</a:t>
            </a:r>
            <a:endParaRPr lang="lt-LT" sz="20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600" b="0" dirty="0">
                <a:latin typeface="Arial" pitchFamily="34" charset="0"/>
                <a:cs typeface="Arial" pitchFamily="34" charset="0"/>
              </a:rPr>
              <a:t>Televizoriaus garsas – 90 dB;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600" b="0" dirty="0" smtClean="0">
                <a:latin typeface="Arial" pitchFamily="34" charset="0"/>
                <a:cs typeface="Arial" pitchFamily="34" charset="0"/>
              </a:rPr>
              <a:t>Pianino </a:t>
            </a:r>
            <a:r>
              <a:rPr lang="ru-RU" sz="1600" b="0" dirty="0">
                <a:latin typeface="Arial" pitchFamily="34" charset="0"/>
                <a:cs typeface="Arial" pitchFamily="34" charset="0"/>
              </a:rPr>
              <a:t>garsas- </a:t>
            </a:r>
            <a:r>
              <a:rPr lang="ru-RU" sz="1600" b="0" dirty="0" smtClean="0">
                <a:latin typeface="Arial" pitchFamily="34" charset="0"/>
                <a:cs typeface="Arial" pitchFamily="34" charset="0"/>
              </a:rPr>
              <a:t>83</a:t>
            </a:r>
            <a:r>
              <a:rPr lang="lt-LT" sz="1600" b="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ru-RU" sz="1600" b="0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ru-RU" sz="1600" b="0" dirty="0">
                <a:latin typeface="Arial" pitchFamily="34" charset="0"/>
                <a:cs typeface="Arial" pitchFamily="34" charset="0"/>
              </a:rPr>
              <a:t>dB;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600" b="0" dirty="0">
                <a:latin typeface="Arial" pitchFamily="34" charset="0"/>
                <a:cs typeface="Arial" pitchFamily="34" charset="0"/>
              </a:rPr>
              <a:t>Kaistantis arbatinukas </a:t>
            </a:r>
            <a:r>
              <a:rPr lang="ru-RU" sz="1600" b="0" dirty="0" smtClean="0">
                <a:latin typeface="Arial" pitchFamily="34" charset="0"/>
                <a:cs typeface="Arial" pitchFamily="34" charset="0"/>
              </a:rPr>
              <a:t>– 82</a:t>
            </a:r>
            <a:r>
              <a:rPr lang="lt-LT" sz="1600" b="0" dirty="0">
                <a:latin typeface="Arial" pitchFamily="34" charset="0"/>
                <a:cs typeface="Arial" pitchFamily="34" charset="0"/>
              </a:rPr>
              <a:t>,</a:t>
            </a:r>
            <a:r>
              <a:rPr lang="ru-RU" sz="1600" b="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sz="1600" b="0" dirty="0">
                <a:latin typeface="Arial" pitchFamily="34" charset="0"/>
                <a:cs typeface="Arial" pitchFamily="34" charset="0"/>
              </a:rPr>
              <a:t>dB;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600" b="0" dirty="0" smtClean="0">
                <a:latin typeface="Arial" pitchFamily="34" charset="0"/>
                <a:cs typeface="Arial" pitchFamily="34" charset="0"/>
              </a:rPr>
              <a:t>Šuns </a:t>
            </a:r>
            <a:r>
              <a:rPr lang="ru-RU" sz="1600" b="0" dirty="0">
                <a:latin typeface="Arial" pitchFamily="34" charset="0"/>
                <a:cs typeface="Arial" pitchFamily="34" charset="0"/>
              </a:rPr>
              <a:t>lojimas - 81 dB;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600" b="0" dirty="0" smtClean="0">
                <a:latin typeface="Arial" pitchFamily="34" charset="0"/>
                <a:cs typeface="Arial" pitchFamily="34" charset="0"/>
              </a:rPr>
              <a:t>Beldimas </a:t>
            </a:r>
            <a:r>
              <a:rPr lang="ru-RU" sz="1600" b="0" dirty="0">
                <a:latin typeface="Arial" pitchFamily="34" charset="0"/>
                <a:cs typeface="Arial" pitchFamily="34" charset="0"/>
              </a:rPr>
              <a:t>į duris – 80 dB;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1600" b="0" dirty="0" err="1" smtClean="0">
                <a:latin typeface="Arial" pitchFamily="34" charset="0"/>
                <a:cs typeface="Arial" pitchFamily="34" charset="0"/>
              </a:rPr>
              <a:t>Vanduo</a:t>
            </a:r>
            <a:r>
              <a:rPr lang="en-US" sz="1600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latin typeface="Arial" pitchFamily="34" charset="0"/>
                <a:cs typeface="Arial" pitchFamily="34" charset="0"/>
              </a:rPr>
              <a:t>bėgantis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latin typeface="Arial" pitchFamily="34" charset="0"/>
                <a:cs typeface="Arial" pitchFamily="34" charset="0"/>
              </a:rPr>
              <a:t>iš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latin typeface="Arial" pitchFamily="34" charset="0"/>
                <a:cs typeface="Arial" pitchFamily="34" charset="0"/>
              </a:rPr>
              <a:t>krano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smtClean="0">
                <a:latin typeface="Arial" pitchFamily="34" charset="0"/>
                <a:cs typeface="Arial" pitchFamily="34" charset="0"/>
              </a:rPr>
              <a:t>– 77</a:t>
            </a:r>
            <a:r>
              <a:rPr lang="lt-LT" sz="1600" b="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sz="1600" b="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dB;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1600" b="0" dirty="0" err="1">
                <a:latin typeface="Arial" pitchFamily="34" charset="0"/>
                <a:cs typeface="Arial" pitchFamily="34" charset="0"/>
              </a:rPr>
              <a:t>Raktų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latin typeface="Arial" pitchFamily="34" charset="0"/>
                <a:cs typeface="Arial" pitchFamily="34" charset="0"/>
              </a:rPr>
              <a:t>daužymas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į </a:t>
            </a:r>
            <a:r>
              <a:rPr lang="en-US" sz="1600" b="0" dirty="0" err="1">
                <a:latin typeface="Arial" pitchFamily="34" charset="0"/>
                <a:cs typeface="Arial" pitchFamily="34" charset="0"/>
              </a:rPr>
              <a:t>duris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– 77 dB;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1600" b="0" dirty="0" err="1">
                <a:latin typeface="Arial" pitchFamily="34" charset="0"/>
                <a:cs typeface="Arial" pitchFamily="34" charset="0"/>
              </a:rPr>
              <a:t>Durų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latin typeface="Arial" pitchFamily="34" charset="0"/>
                <a:cs typeface="Arial" pitchFamily="34" charset="0"/>
              </a:rPr>
              <a:t>atrakinimas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latin typeface="Arial" pitchFamily="34" charset="0"/>
                <a:cs typeface="Arial" pitchFamily="34" charset="0"/>
              </a:rPr>
              <a:t>ir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latin typeface="Arial" pitchFamily="34" charset="0"/>
                <a:cs typeface="Arial" pitchFamily="34" charset="0"/>
              </a:rPr>
              <a:t>atidarimas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– 76 dB;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1600" b="0" dirty="0" err="1">
                <a:latin typeface="Arial" pitchFamily="34" charset="0"/>
                <a:cs typeface="Arial" pitchFamily="34" charset="0"/>
              </a:rPr>
              <a:t>Muzika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 err="1">
                <a:latin typeface="Arial" pitchFamily="34" charset="0"/>
                <a:cs typeface="Arial" pitchFamily="34" charset="0"/>
              </a:rPr>
              <a:t>leidžiama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per </a:t>
            </a:r>
            <a:r>
              <a:rPr lang="en-US" sz="1600" b="0" dirty="0" err="1">
                <a:latin typeface="Arial" pitchFamily="34" charset="0"/>
                <a:cs typeface="Arial" pitchFamily="34" charset="0"/>
              </a:rPr>
              <a:t>kolonėlę</a:t>
            </a:r>
            <a:r>
              <a:rPr lang="en-US" sz="1600" b="0" dirty="0">
                <a:latin typeface="Arial" pitchFamily="34" charset="0"/>
                <a:cs typeface="Arial" pitchFamily="34" charset="0"/>
              </a:rPr>
              <a:t> - 76 dB;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600" b="0" dirty="0">
                <a:latin typeface="Arial" pitchFamily="34" charset="0"/>
                <a:cs typeface="Arial" pitchFamily="34" charset="0"/>
              </a:rPr>
              <a:t>Varnų kranksėjimas - 75 dB;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600" b="0" dirty="0">
                <a:latin typeface="Arial" pitchFamily="34" charset="0"/>
                <a:cs typeface="Arial" pitchFamily="34" charset="0"/>
              </a:rPr>
              <a:t>Telefono skambutis – 74 dB;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600" b="0" dirty="0">
                <a:latin typeface="Arial" pitchFamily="34" charset="0"/>
                <a:cs typeface="Arial" pitchFamily="34" charset="0"/>
              </a:rPr>
              <a:t>Daržovių pjaustymas – </a:t>
            </a:r>
            <a:r>
              <a:rPr lang="ru-RU" sz="1600" b="0" dirty="0" smtClean="0">
                <a:latin typeface="Arial" pitchFamily="34" charset="0"/>
                <a:cs typeface="Arial" pitchFamily="34" charset="0"/>
              </a:rPr>
              <a:t>73</a:t>
            </a:r>
            <a:r>
              <a:rPr lang="lt-LT" sz="1600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0" dirty="0" smtClean="0">
                <a:latin typeface="Arial" pitchFamily="34" charset="0"/>
                <a:cs typeface="Arial" pitchFamily="34" charset="0"/>
              </a:rPr>
              <a:t>dB</a:t>
            </a:r>
            <a:r>
              <a:rPr lang="ru-RU" sz="1600" b="0" dirty="0">
                <a:latin typeface="Arial" pitchFamily="34" charset="0"/>
                <a:cs typeface="Arial" pitchFamily="34" charset="0"/>
              </a:rPr>
              <a:t>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600" b="0" dirty="0">
                <a:latin typeface="Arial" pitchFamily="34" charset="0"/>
                <a:cs typeface="Arial" pitchFamily="34" charset="0"/>
              </a:rPr>
              <a:t>Ventiliatoriaus – 70 dB;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600" b="0" dirty="0">
                <a:latin typeface="Arial" pitchFamily="34" charset="0"/>
                <a:cs typeface="Arial" pitchFamily="34" charset="0"/>
              </a:rPr>
              <a:t>Skalbimo mašina - 70 dB.</a:t>
            </a:r>
            <a:endParaRPr lang="lt-LT" sz="16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70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272808" cy="609600"/>
          </a:xfrm>
        </p:spPr>
        <p:txBody>
          <a:bodyPr/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BANDYMAI:</a:t>
            </a: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692696"/>
            <a:ext cx="8519864" cy="5852120"/>
          </a:xfrm>
          <a:solidFill>
            <a:schemeClr val="bg1"/>
          </a:solidFill>
        </p:spPr>
        <p:txBody>
          <a:bodyPr/>
          <a:lstStyle/>
          <a:p>
            <a:pPr marL="0" indent="0" algn="just"/>
            <a:r>
              <a:rPr lang="lt-LT" sz="2000" dirty="0" smtClean="0">
                <a:latin typeface="Arial" pitchFamily="34" charset="0"/>
                <a:cs typeface="Arial" pitchFamily="34" charset="0"/>
              </a:rPr>
              <a:t>4 bandymas</a:t>
            </a: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Priemonės: plonasienės taurės 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su 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vandeniu, telefono programėlė garsui matuoti.</a:t>
            </a: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Tikslas: Ištirti garso aukščio priklausomybę nuo vandens kiekio stiklinėje.</a:t>
            </a:r>
          </a:p>
          <a:p>
            <a:pPr marL="0" indent="0" algn="just"/>
            <a:r>
              <a:rPr lang="lt-LT" sz="2000" b="0" dirty="0" smtClean="0">
                <a:latin typeface="Arial" pitchFamily="34" charset="0"/>
                <a:cs typeface="Arial" pitchFamily="34" charset="0"/>
              </a:rPr>
              <a:t>Išvados: Įpylęs 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į taures skirtingą kiekį vandens išgavau skirtingo aukščio garsą. </a:t>
            </a:r>
            <a:r>
              <a:rPr lang="lt-LT" altLang="lt-LT" sz="2000" b="0" dirty="0">
                <a:latin typeface="Arial" pitchFamily="34" charset="0"/>
                <a:cs typeface="Arial" pitchFamily="34" charset="0"/>
              </a:rPr>
              <a:t>Oro stulpas </a:t>
            </a:r>
            <a:r>
              <a:rPr lang="lt-LT" altLang="lt-LT" sz="2000" b="0" dirty="0" smtClean="0">
                <a:latin typeface="Arial" pitchFamily="34" charset="0"/>
                <a:cs typeface="Arial" pitchFamily="34" charset="0"/>
              </a:rPr>
              <a:t>taurėje </a:t>
            </a:r>
            <a:r>
              <a:rPr lang="lt-LT" altLang="lt-LT" sz="2000" b="0" dirty="0">
                <a:latin typeface="Arial" pitchFamily="34" charset="0"/>
                <a:cs typeface="Arial" pitchFamily="34" charset="0"/>
              </a:rPr>
              <a:t>virpa garsiniais dažniais. </a:t>
            </a:r>
            <a:r>
              <a:rPr lang="lt-LT" sz="2000" b="0" dirty="0">
                <a:latin typeface="Arial" pitchFamily="34" charset="0"/>
                <a:cs typeface="Arial" pitchFamily="34" charset="0"/>
              </a:rPr>
              <a:t>Kuo mažiau stiklinėje vandens, tuo garsas aukštesnis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lt-LT" altLang="lt-LT" sz="2000" b="0" dirty="0" smtClean="0">
                <a:latin typeface="Arial" pitchFamily="34" charset="0"/>
                <a:cs typeface="Arial" pitchFamily="34" charset="0"/>
              </a:rPr>
              <a:t> Matavau garso matuokliu ir garso stiprį jis stipresnis buvo, kada mažiau vandens stiklinėje.</a:t>
            </a:r>
            <a:endParaRPr lang="en-US" altLang="lt-LT" sz="20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06" y="3429000"/>
            <a:ext cx="2211776" cy="3328972"/>
          </a:xfrm>
          <a:prstGeom prst="rect">
            <a:avLst/>
          </a:prstGeom>
          <a:ln>
            <a:solidFill>
              <a:srgbClr val="CC9900"/>
            </a:solidFill>
          </a:ln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429000"/>
            <a:ext cx="2071642" cy="3328973"/>
          </a:xfrm>
          <a:prstGeom prst="rect">
            <a:avLst/>
          </a:prstGeom>
          <a:ln>
            <a:solidFill>
              <a:srgbClr val="CC9900"/>
            </a:solidFill>
          </a:ln>
        </p:spPr>
      </p:pic>
    </p:spTree>
    <p:extLst>
      <p:ext uri="{BB962C8B-B14F-4D97-AF65-F5344CB8AC3E}">
        <p14:creationId xmlns:p14="http://schemas.microsoft.com/office/powerpoint/2010/main" val="172248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0"/>
            <a:ext cx="2592288" cy="609600"/>
          </a:xfrm>
        </p:spPr>
        <p:txBody>
          <a:bodyPr/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TESTAS:</a:t>
            </a: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dirty="0" smtClean="0"/>
              <a:t>1. </a:t>
            </a:r>
            <a:r>
              <a:rPr lang="lt-LT" dirty="0" smtClean="0">
                <a:latin typeface="Arial" pitchFamily="34" charset="0"/>
                <a:cs typeface="Arial" pitchFamily="34" charset="0"/>
              </a:rPr>
              <a:t>Kokius </a:t>
            </a:r>
            <a:r>
              <a:rPr lang="lt-LT" dirty="0">
                <a:latin typeface="Arial" pitchFamily="34" charset="0"/>
                <a:cs typeface="Arial" pitchFamily="34" charset="0"/>
              </a:rPr>
              <a:t>mechaninius svyravimus girdi žmogaus ausis?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Mechaninius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svyravimus, kurių dažnis didesnis nei 20000 Hz.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Mechaninius svyravimus, kurių dažnis mažesnis nei 16 Hz.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Mechaninius svyravimus, kurių dažnis yra nuo 16 iki 20000 Hz.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Mechaninius svyravimus, kurių dažnis didesnis nei 30000 Hz.</a:t>
            </a:r>
          </a:p>
          <a:p>
            <a:endParaRPr lang="lt-LT" dirty="0"/>
          </a:p>
        </p:txBody>
      </p:sp>
      <p:pic>
        <p:nvPicPr>
          <p:cNvPr id="5" name="Picture 29" descr="Z:\newtek\_backgrounds_1.02\Tim\powerpoint templates\61-80\band_class\elements\girl_playing_violin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085184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25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lt-LT" dirty="0">
                <a:latin typeface="Arial" pitchFamily="34" charset="0"/>
                <a:cs typeface="Arial" pitchFamily="34" charset="0"/>
              </a:rPr>
              <a:t>Kokioje aplinkoje gali sklisti garso bangos?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Tik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vakuume.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Tik vakuume ir ore.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Tik ore ir kietuose kūnuose.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Dujose, skysčiuose ir kietuose kūnuose.</a:t>
            </a:r>
          </a:p>
          <a:p>
            <a:endParaRPr lang="lt-LT" dirty="0"/>
          </a:p>
        </p:txBody>
      </p:sp>
      <p:pic>
        <p:nvPicPr>
          <p:cNvPr id="5" name="Picture 25" descr="Z:\newtek\_backgrounds_1.02\Tim\powerpoint templates\61-80\band_class\elements\boy_playing_saxophone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941168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35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lt-LT" dirty="0">
                <a:latin typeface="Arial" pitchFamily="34" charset="0"/>
                <a:cs typeface="Arial" pitchFamily="34" charset="0"/>
              </a:rPr>
              <a:t>Ar priklauso garso greitis nuo aplinkos, kurioje jis sklinda, kai temperatūra nekinta?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Vakuume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garso greitis didesnis nei kitose aplinkose.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Ore garso greitis didesnis nei skysčiuose ir kietuose kūnuose.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Ore ir vakuume garsas sklinda vienodu greičiu.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Vakuume garsas nesklinda. Garso greitis didesnis toje aplinkoje, kuri tankesnė.</a:t>
            </a:r>
          </a:p>
          <a:p>
            <a:endParaRPr lang="lt-LT" dirty="0"/>
          </a:p>
        </p:txBody>
      </p:sp>
      <p:pic>
        <p:nvPicPr>
          <p:cNvPr id="4" name="Picture 26" descr="Z:\newtek\_backgrounds_1.02\Tim\powerpoint templates\61-80\band_class\elements\boy_playing_violin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085184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94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lt-LT" dirty="0">
                <a:latin typeface="Arial" pitchFamily="34" charset="0"/>
                <a:cs typeface="Arial" pitchFamily="34" charset="0"/>
              </a:rPr>
              <a:t>Nuo kokio dydžio priklauso tono aukštis?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Nuo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amplitudės.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Nuo dažnio.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Nuo garsumo.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Nuo garso sklidimo greičio.</a:t>
            </a:r>
          </a:p>
          <a:p>
            <a:endParaRPr lang="lt-LT" dirty="0"/>
          </a:p>
        </p:txBody>
      </p:sp>
      <p:pic>
        <p:nvPicPr>
          <p:cNvPr id="4" name="Picture 27" descr="Z:\newtek\_backgrounds_1.02\Tim\powerpoint templates\61-80\band_class\elements\girl_playing_clarinet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013176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21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5. </a:t>
            </a:r>
            <a:r>
              <a:rPr lang="lt-LT" dirty="0">
                <a:latin typeface="Arial" pitchFamily="34" charset="0"/>
                <a:cs typeface="Arial" pitchFamily="34" charset="0"/>
              </a:rPr>
              <a:t>Nurodykite objektyvią garso charakteristiką.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Garso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stipris.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Garsumas.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Tono aukštis.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Tembras.</a:t>
            </a:r>
          </a:p>
          <a:p>
            <a:endParaRPr lang="lt-LT" dirty="0"/>
          </a:p>
        </p:txBody>
      </p:sp>
      <p:pic>
        <p:nvPicPr>
          <p:cNvPr id="4" name="Picture 28" descr="Z:\newtek\_backgrounds_1.02\Tim\powerpoint templates\61-80\band_class\elements\girl_playing_trumpet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013176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23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lt-LT" dirty="0">
                <a:latin typeface="Arial" pitchFamily="34" charset="0"/>
                <a:cs typeface="Arial" pitchFamily="34" charset="0"/>
              </a:rPr>
              <a:t>Kokiais vienetais matuojamas garsumas SI vienetų sistemoje?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Džiauliais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Niutonais.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Belais.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Vatais.</a:t>
            </a:r>
          </a:p>
          <a:p>
            <a:endParaRPr lang="lt-LT" dirty="0"/>
          </a:p>
        </p:txBody>
      </p:sp>
      <p:pic>
        <p:nvPicPr>
          <p:cNvPr id="4" name="Picture 24" descr="Z:\newtek\_backgrounds_1.02\Tim\powerpoint templates\61-80\band_class\elements\boy_playing_clarinet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013176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49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7. </a:t>
            </a:r>
            <a:r>
              <a:rPr lang="lt-LT" dirty="0">
                <a:latin typeface="Arial" pitchFamily="34" charset="0"/>
                <a:cs typeface="Arial" pitchFamily="34" charset="0"/>
              </a:rPr>
              <a:t>Kas rečiausiai plasnoja sparneliais – uodas, musė ar kamanė?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Uodas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Musė.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Kamanė.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Visi plasnoja vienodai.</a:t>
            </a:r>
          </a:p>
          <a:p>
            <a:endParaRPr lang="lt-LT" dirty="0"/>
          </a:p>
        </p:txBody>
      </p:sp>
      <p:pic>
        <p:nvPicPr>
          <p:cNvPr id="4" name="Picture 29" descr="Z:\newtek\_backgrounds_1.02\Tim\powerpoint templates\61-80\band_class\elements\girl_playing_violin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953148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82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8. </a:t>
            </a:r>
            <a:r>
              <a:rPr lang="lt-LT" dirty="0">
                <a:latin typeface="Arial" pitchFamily="34" charset="0"/>
                <a:cs typeface="Arial" pitchFamily="34" charset="0"/>
              </a:rPr>
              <a:t>Koks atstumas iki kliūties, jei aidą išgirdome po 0,6 s (garso greitis ore 340 m/s)?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102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m.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204 m.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566 m.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~113 m.</a:t>
            </a:r>
          </a:p>
          <a:p>
            <a:endParaRPr lang="lt-LT" dirty="0"/>
          </a:p>
        </p:txBody>
      </p:sp>
      <p:pic>
        <p:nvPicPr>
          <p:cNvPr id="4" name="Picture 25" descr="Z:\newtek\_backgrounds_1.02\Tim\powerpoint templates\61-80\band_class\elements\boy_playing_saxophone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013176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4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9. </a:t>
            </a:r>
            <a:r>
              <a:rPr lang="lt-LT" dirty="0">
                <a:latin typeface="Arial" pitchFamily="34" charset="0"/>
                <a:cs typeface="Arial" pitchFamily="34" charset="0"/>
              </a:rPr>
              <a:t>Vandenyje esančio kūno virpesių periodas 0,005 s. Tokie virpesiai sukelia 7,175 m ilgio garso bangą. Apskaičiuokite šios bangos greitį vandenyje.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14350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m/s.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1435 m/s.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143,5 m/s.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35 m/s.</a:t>
            </a:r>
          </a:p>
          <a:p>
            <a:endParaRPr lang="lt-LT" dirty="0"/>
          </a:p>
        </p:txBody>
      </p:sp>
      <p:pic>
        <p:nvPicPr>
          <p:cNvPr id="4" name="Picture 26" descr="Z:\newtek\_backgrounds_1.02\Tim\powerpoint templates\61-80\band_class\elements\boy_playing_violin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013176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61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10. </a:t>
            </a:r>
            <a:r>
              <a:rPr lang="lt-LT" dirty="0">
                <a:latin typeface="Arial" pitchFamily="34" charset="0"/>
                <a:cs typeface="Arial" pitchFamily="34" charset="0"/>
              </a:rPr>
              <a:t>1000 Hz dažnio garso banga sklida plienu 5000 m/s greičiu. Apskaičiuokite bangos ilgį.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0,2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m.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5000000 m.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0,5 m.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5 m.</a:t>
            </a:r>
          </a:p>
          <a:p>
            <a:endParaRPr lang="lt-LT" dirty="0"/>
          </a:p>
        </p:txBody>
      </p:sp>
      <p:pic>
        <p:nvPicPr>
          <p:cNvPr id="4" name="Picture 27" descr="Z:\newtek\_backgrounds_1.02\Tim\powerpoint templates\61-80\band_class\elements\girl_playing_clarinet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013176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06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11. </a:t>
            </a:r>
            <a:r>
              <a:rPr lang="lt-LT" dirty="0">
                <a:latin typeface="Arial" pitchFamily="34" charset="0"/>
                <a:cs typeface="Arial" pitchFamily="34" charset="0"/>
              </a:rPr>
              <a:t>Ar keičiasi svyravimų amplitudė rezonanso metu?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Nesikeičia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Mažėja.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Didėja.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Didėja tik vakuume.</a:t>
            </a:r>
          </a:p>
          <a:p>
            <a:endParaRPr lang="lt-LT" dirty="0"/>
          </a:p>
        </p:txBody>
      </p:sp>
      <p:pic>
        <p:nvPicPr>
          <p:cNvPr id="4" name="Picture 28" descr="Z:\newtek\_backgrounds_1.02\Tim\powerpoint templates\61-80\band_class\elements\girl_playing_trumpet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869160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11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280920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12. </a:t>
            </a:r>
            <a:r>
              <a:rPr lang="lt-LT" dirty="0" smtClean="0">
                <a:latin typeface="Arial" pitchFamily="34" charset="0"/>
                <a:cs typeface="Arial" pitchFamily="34" charset="0"/>
              </a:rPr>
              <a:t>Ką </a:t>
            </a:r>
            <a:r>
              <a:rPr lang="lt-LT" dirty="0">
                <a:latin typeface="Arial" pitchFamily="34" charset="0"/>
                <a:cs typeface="Arial" pitchFamily="34" charset="0"/>
              </a:rPr>
              <a:t>vadiname ultragarsu?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Mechaninius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svyravimus, kurių dažnis didesnis nei 20000 Hz.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Mechaninius svyravimus, kurių dažnis mažesnis nei 16 Hz.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Mechaninius svyravimus, kurių dažnis didesnis nei 16 Hz.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Mechaninius svyravimus, kurių dažnis mažesnius nei 20000 Hz.</a:t>
            </a:r>
          </a:p>
          <a:p>
            <a:endParaRPr lang="lt-LT" dirty="0"/>
          </a:p>
        </p:txBody>
      </p:sp>
      <p:pic>
        <p:nvPicPr>
          <p:cNvPr id="4" name="Picture 24" descr="Z:\newtek\_backgrounds_1.02\Tim\powerpoint templates\61-80\band_class\elements\boy_playing_clarinet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013176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65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4664"/>
            <a:ext cx="8735888" cy="5996136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>
                <a:latin typeface="Arial" pitchFamily="34" charset="0"/>
                <a:cs typeface="Arial" pitchFamily="34" charset="0"/>
              </a:rPr>
              <a:t>13. </a:t>
            </a:r>
            <a:r>
              <a:rPr lang="lt-LT" dirty="0">
                <a:latin typeface="Arial" pitchFamily="34" charset="0"/>
                <a:cs typeface="Arial" pitchFamily="34" charset="0"/>
              </a:rPr>
              <a:t>Garso greitis ore 340 m/s, o vandenilyje jis didėja iki 1284 m/s. Koks bangą apibūdinantis dydis keičiasi ir kaip, kai banga pereina iš vienos aplinkos į kitą?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Svyravimų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dažnis. Vandenilyje jis yra aukštesnis.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Bangos ilgis. Vandenilyje jis yra didesnis.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Bangos ilgis. Vandenilyje jis yra mažesnis.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Svyravimų dažnis. Vandenilyje jis yra žemesnis.</a:t>
            </a:r>
          </a:p>
          <a:p>
            <a:endParaRPr lang="lt-LT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9" descr="Z:\newtek\_backgrounds_1.02\Tim\powerpoint templates\61-80\band_class\elements\girl_playing_violin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941168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9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4664"/>
            <a:ext cx="8735888" cy="5996136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14. </a:t>
            </a:r>
            <a:r>
              <a:rPr lang="lt-LT" dirty="0">
                <a:latin typeface="Arial" pitchFamily="34" charset="0"/>
                <a:cs typeface="Arial" pitchFamily="34" charset="0"/>
              </a:rPr>
              <a:t>Kamertonas vieną kartą užspaustas spaustuvuose, kitą – rezonansinėje dėžutėje (įtaisytas į medinę dėžutę). Abiem atvejais kamertoną sužadino vienodi pagal stiprį smūgiai. Ar skirsis kamertono skambėjimas?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Nesiskirs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Kamertonas spaustuvuose skambės garsiau.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Kamertonas spaustuvuose skambės silpniau.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Kamertonas rezonansinėje dėžutėje visai neskamba.</a:t>
            </a:r>
          </a:p>
          <a:p>
            <a:endParaRPr lang="lt-LT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5" descr="Z:\newtek\_backgrounds_1.02\Tim\powerpoint templates\61-80\band_class\elements\boy_playing_saxophone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013176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60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4664"/>
            <a:ext cx="8735888" cy="5996136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15. </a:t>
            </a:r>
            <a:r>
              <a:rPr lang="lt-LT" dirty="0">
                <a:latin typeface="Arial" pitchFamily="34" charset="0"/>
                <a:cs typeface="Arial" pitchFamily="34" charset="0"/>
              </a:rPr>
              <a:t>Garso greitis 15°C temperatūra ore yra 340 m/s. Išreikškite šį greitį kilometrais per valandą.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12,24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km/h.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122,4 km/h.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1224 km/h.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450 km/h.</a:t>
            </a:r>
          </a:p>
          <a:p>
            <a:endParaRPr lang="lt-LT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6" descr="Z:\newtek\_backgrounds_1.02\Tim\powerpoint templates\61-80\band_class\elements\boy_playing_violin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869160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65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4664"/>
            <a:ext cx="8735888" cy="5996136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16. </a:t>
            </a:r>
            <a:r>
              <a:rPr lang="lt-LT" dirty="0">
                <a:latin typeface="Arial" pitchFamily="34" charset="0"/>
                <a:cs typeface="Arial" pitchFamily="34" charset="0"/>
              </a:rPr>
              <a:t>Delfinai medžiodami skleidžia 100000 Hz dažnio ultragarsą, kuris vandenyje sklinda 1500 m/s greičiu. Kokį mažiausią grobį jie gali aptikti medžiodami vandenyje?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Bet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kokio dydžio.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0,15 m.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15 cm.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1,5 cm.</a:t>
            </a:r>
          </a:p>
          <a:p>
            <a:endParaRPr lang="lt-LT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7" descr="Z:\newtek\_backgrounds_1.02\Tim\powerpoint templates\61-80\band_class\elements\girl_playing_clarinet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085184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66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4664"/>
            <a:ext cx="8735888" cy="5996136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17. </a:t>
            </a:r>
            <a:r>
              <a:rPr lang="lt-LT" dirty="0">
                <a:latin typeface="Arial" pitchFamily="34" charset="0"/>
                <a:cs typeface="Arial" pitchFamily="34" charset="0"/>
              </a:rPr>
              <a:t>Visi iš toliau paminėtų gyvūnų, išskyrus vieną, skleidžia ultragarsą. Pažymėkite to gyvūno pavadinimą.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Delfinas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Arklys.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Škšnosparnis.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Banginis.</a:t>
            </a:r>
          </a:p>
          <a:p>
            <a:endParaRPr lang="lt-LT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8" descr="Z:\newtek\_backgrounds_1.02\Tim\powerpoint templates\61-80\band_class\elements\girl_playing_trumpet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797152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33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4664"/>
            <a:ext cx="8735888" cy="5996136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18. </a:t>
            </a:r>
            <a:r>
              <a:rPr lang="lt-LT" dirty="0">
                <a:latin typeface="Arial" pitchFamily="34" charset="0"/>
                <a:cs typeface="Arial" pitchFamily="34" charset="0"/>
              </a:rPr>
              <a:t>Kuris teiginys apie garso atspindį nuo kliūčių yra neteisingas?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Tas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pats žadintuvas dėl garso atspindžio nuo sienų kambaryje girdisi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Pamiškėje girdime aidą, nes garsas atsispindi nuo miško.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Uždarius kambario langą, dėl garso iš gatvės atspindžio nuo stiklo gatvės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Pilnoje žmonių salėje garsas stipresnis negu tuščioje, nes garsas atsispindi nuo žmonių.</a:t>
            </a:r>
          </a:p>
          <a:p>
            <a:endParaRPr lang="lt-LT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4" descr="Z:\newtek\_backgrounds_1.02\Tim\powerpoint templates\61-80\band_class\elements\boy_playing_clarinet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013176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08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4664"/>
            <a:ext cx="8735888" cy="5996136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19.</a:t>
            </a:r>
            <a:r>
              <a:rPr lang="lt-LT" dirty="0"/>
              <a:t> </a:t>
            </a:r>
            <a:r>
              <a:rPr lang="lt-LT" dirty="0">
                <a:latin typeface="Arial" pitchFamily="34" charset="0"/>
                <a:cs typeface="Arial" pitchFamily="34" charset="0"/>
              </a:rPr>
              <a:t>Žadintuvo sukeltos garso bangos ore sklinda 330 m/s greičiu, o jų bangos ilgis – 75 cm. Apskaičiuokite žadintuvo skleidžiamų garso bangų dažnį.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24750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Hz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2475,0 Hz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440 Hz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4,4 Hz</a:t>
            </a:r>
          </a:p>
          <a:p>
            <a:endParaRPr lang="lt-LT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9" descr="Z:\newtek\_backgrounds_1.02\Tim\powerpoint templates\61-80\band_class\elements\girl_playing_violin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085184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52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4664"/>
            <a:ext cx="8735888" cy="5996136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algn="just"/>
            <a:r>
              <a:rPr lang="lt-LT" b="0" dirty="0" smtClean="0">
                <a:latin typeface="Arial" pitchFamily="34" charset="0"/>
                <a:cs typeface="Arial" pitchFamily="34" charset="0"/>
              </a:rPr>
              <a:t>20.</a:t>
            </a:r>
            <a:r>
              <a:rPr lang="lt-LT" dirty="0"/>
              <a:t> </a:t>
            </a:r>
            <a:r>
              <a:rPr lang="lt-LT" dirty="0">
                <a:latin typeface="Arial" pitchFamily="34" charset="0"/>
                <a:cs typeface="Arial" pitchFamily="34" charset="0"/>
              </a:rPr>
              <a:t>Garso bangai pereinant iš vienos terpės į kitą, bangos ilgis padidėja 2 kartus.</a:t>
            </a:r>
            <a:br>
              <a:rPr lang="lt-LT" dirty="0">
                <a:latin typeface="Arial" pitchFamily="34" charset="0"/>
                <a:cs typeface="Arial" pitchFamily="34" charset="0"/>
              </a:rPr>
            </a:br>
            <a:r>
              <a:rPr lang="lt-LT" dirty="0">
                <a:latin typeface="Arial" pitchFamily="34" charset="0"/>
                <a:cs typeface="Arial" pitchFamily="34" charset="0"/>
              </a:rPr>
              <a:t>Kaip pakinta tono aukštis?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 smtClean="0">
                <a:latin typeface="Arial" pitchFamily="34" charset="0"/>
                <a:cs typeface="Arial" pitchFamily="34" charset="0"/>
              </a:rPr>
              <a:t>Padidėja </a:t>
            </a:r>
            <a:r>
              <a:rPr lang="lt-LT" b="0" dirty="0">
                <a:latin typeface="Arial" pitchFamily="34" charset="0"/>
                <a:cs typeface="Arial" pitchFamily="34" charset="0"/>
              </a:rPr>
              <a:t>2 kartus.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Nekinta.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Sumažėja 2 kartus.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lt-LT" b="0" dirty="0">
                <a:latin typeface="Arial" pitchFamily="34" charset="0"/>
                <a:cs typeface="Arial" pitchFamily="34" charset="0"/>
              </a:rPr>
              <a:t>Sumažėja 4 kartus.</a:t>
            </a:r>
          </a:p>
          <a:p>
            <a:endParaRPr lang="lt-LT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4" descr="Z:\newtek\_backgrounds_1.02\Tim\powerpoint templates\61-80\band_class\elements\boy_playing_clarinet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013176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02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538" y="116632"/>
            <a:ext cx="7092280" cy="609600"/>
          </a:xfrm>
        </p:spPr>
        <p:txBody>
          <a:bodyPr/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ATSAKYMAI:</a:t>
            </a: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970438"/>
            <a:ext cx="2448272" cy="4831928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lt-LT" sz="2400" dirty="0" smtClean="0">
                <a:latin typeface="Arial" pitchFamily="34" charset="0"/>
                <a:cs typeface="Arial" pitchFamily="34" charset="0"/>
              </a:rPr>
              <a:t>C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400" dirty="0" smtClean="0">
                <a:latin typeface="Arial" pitchFamily="34" charset="0"/>
                <a:cs typeface="Arial" pitchFamily="34" charset="0"/>
              </a:rPr>
              <a:t>D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400" dirty="0" smtClean="0">
                <a:latin typeface="Arial" pitchFamily="34" charset="0"/>
                <a:cs typeface="Arial" pitchFamily="34" charset="0"/>
              </a:rPr>
              <a:t>D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400" dirty="0" smtClean="0">
                <a:latin typeface="Arial" pitchFamily="34" charset="0"/>
                <a:cs typeface="Arial" pitchFamily="34" charset="0"/>
              </a:rPr>
              <a:t>B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400" dirty="0" smtClean="0">
                <a:latin typeface="Arial" pitchFamily="34" charset="0"/>
                <a:cs typeface="Arial" pitchFamily="34" charset="0"/>
              </a:rPr>
              <a:t>A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400" dirty="0" smtClean="0">
                <a:latin typeface="Arial" pitchFamily="34" charset="0"/>
                <a:cs typeface="Arial" pitchFamily="34" charset="0"/>
              </a:rPr>
              <a:t>C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400" dirty="0" smtClean="0">
                <a:latin typeface="Arial" pitchFamily="34" charset="0"/>
                <a:cs typeface="Arial" pitchFamily="34" charset="0"/>
              </a:rPr>
              <a:t>C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400" dirty="0" smtClean="0">
                <a:latin typeface="Arial" pitchFamily="34" charset="0"/>
                <a:cs typeface="Arial" pitchFamily="34" charset="0"/>
              </a:rPr>
              <a:t>A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400" dirty="0" smtClean="0">
                <a:latin typeface="Arial" pitchFamily="34" charset="0"/>
                <a:cs typeface="Arial" pitchFamily="34" charset="0"/>
              </a:rPr>
              <a:t>B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400" dirty="0" smtClean="0">
                <a:latin typeface="Arial" pitchFamily="34" charset="0"/>
                <a:cs typeface="Arial" pitchFamily="34" charset="0"/>
              </a:rPr>
              <a:t>D</a:t>
            </a:r>
          </a:p>
          <a:p>
            <a:pPr marL="0" indent="0"/>
            <a:endParaRPr lang="lt-LT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02882" y="908719"/>
            <a:ext cx="2646040" cy="4893647"/>
          </a:xfrm>
          <a:prstGeom prst="rect">
            <a:avLst/>
          </a:prstGeom>
          <a:solidFill>
            <a:schemeClr val="bg1"/>
          </a:solidFill>
          <a:ln>
            <a:solidFill>
              <a:srgbClr val="9E6B06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lt-LT" sz="24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11. C</a:t>
            </a:r>
            <a:endParaRPr lang="lt-LT" sz="2400" b="1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lt-LT" sz="24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12. A</a:t>
            </a:r>
            <a:endParaRPr lang="lt-LT" sz="2400" b="1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lt-LT" sz="24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13. B</a:t>
            </a:r>
            <a:endParaRPr lang="lt-LT" sz="2400" b="1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lt-LT" sz="24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14. C</a:t>
            </a:r>
            <a:endParaRPr lang="lt-LT" sz="2400" b="1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lt-LT" sz="24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15. C</a:t>
            </a:r>
            <a:endParaRPr lang="lt-LT" sz="2400" b="1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lt-LT" sz="24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16. D</a:t>
            </a:r>
            <a:endParaRPr lang="lt-LT" sz="2400" b="1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lt-LT" sz="24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17. B</a:t>
            </a:r>
            <a:endParaRPr lang="lt-LT" sz="2400" b="1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lt-LT" sz="24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18. D</a:t>
            </a:r>
            <a:endParaRPr lang="lt-LT" sz="2400" b="1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lt-LT" sz="24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19. C</a:t>
            </a:r>
            <a:endParaRPr lang="lt-LT" sz="2400" b="1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r>
              <a:rPr lang="lt-LT" sz="2400" b="1" kern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20. B</a:t>
            </a:r>
          </a:p>
          <a:p>
            <a:pPr lvl="0">
              <a:spcBef>
                <a:spcPct val="20000"/>
              </a:spcBef>
            </a:pPr>
            <a:endParaRPr lang="lt-LT" sz="2400" b="1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6" descr="Z:\newtek\_backgrounds_1.02\Tim\powerpoint templates\61-80\band_class\elements\boy_playing_violin_hg_cl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229200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65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UŽDAVINYS:</a:t>
            </a: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762000"/>
            <a:ext cx="8591872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marL="0" indent="0" algn="just"/>
            <a:r>
              <a:rPr lang="lt-LT" sz="2400" b="0" dirty="0" smtClean="0">
                <a:latin typeface="Arial" pitchFamily="34" charset="0"/>
                <a:cs typeface="Arial" pitchFamily="34" charset="0"/>
              </a:rPr>
              <a:t>I. Žadintuvo </a:t>
            </a:r>
            <a:r>
              <a:rPr lang="lt-LT" sz="2400" b="0" dirty="0">
                <a:latin typeface="Arial" pitchFamily="34" charset="0"/>
                <a:cs typeface="Arial" pitchFamily="34" charset="0"/>
              </a:rPr>
              <a:t>sukeltos garso bangos ore sklinda 330 m/s greičiu, o jų bangos ilgis – 75 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cm. Paveiksle </a:t>
            </a:r>
            <a:r>
              <a:rPr lang="lt-LT" sz="2400" b="0" dirty="0">
                <a:latin typeface="Arial" pitchFamily="34" charset="0"/>
                <a:cs typeface="Arial" pitchFamily="34" charset="0"/>
              </a:rPr>
              <a:t>pavaizduotas garso bangų sklidimas ore. Tamsesnės sritys reiškia didesnio tankio orą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 algn="just"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lt-LT" sz="2400" b="0" dirty="0">
                <a:latin typeface="Arial" pitchFamily="34" charset="0"/>
                <a:cs typeface="Arial" pitchFamily="34" charset="0"/>
              </a:rPr>
              <a:t>Kokios rūšies (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skersinės </a:t>
            </a:r>
            <a:r>
              <a:rPr lang="lt-LT" sz="2400" b="0" dirty="0">
                <a:latin typeface="Arial" pitchFamily="34" charset="0"/>
                <a:cs typeface="Arial" pitchFamily="34" charset="0"/>
              </a:rPr>
              <a:t>ar 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išilginės) </a:t>
            </a:r>
            <a:r>
              <a:rPr lang="lt-LT" sz="2400" b="0" dirty="0">
                <a:latin typeface="Arial" pitchFamily="34" charset="0"/>
                <a:cs typeface="Arial" pitchFamily="34" charset="0"/>
              </a:rPr>
              <a:t>yra garso bangos ore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lt-LT" sz="2400" b="0" dirty="0">
                <a:latin typeface="Arial" pitchFamily="34" charset="0"/>
                <a:cs typeface="Arial" pitchFamily="34" charset="0"/>
              </a:rPr>
              <a:t>Paveiksle pažymėkite atstumą, kurį vadiname bangos ilgiu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lt-LT" sz="2400" b="0" dirty="0">
                <a:latin typeface="Arial" pitchFamily="34" charset="0"/>
                <a:cs typeface="Arial" pitchFamily="34" charset="0"/>
              </a:rPr>
              <a:t>Apskaičiuokite žadintuvo skleidžiamų garso bangų dažnį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66647"/>
            <a:ext cx="7848872" cy="1529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992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UŽDAVINYS:</a:t>
            </a: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592" y="753616"/>
            <a:ext cx="8591872" cy="5638800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marL="0" indent="0" algn="just"/>
            <a:r>
              <a:rPr lang="lt-LT" sz="2400" b="0" dirty="0" smtClean="0">
                <a:latin typeface="Arial" pitchFamily="34" charset="0"/>
                <a:cs typeface="Arial" pitchFamily="34" charset="0"/>
              </a:rPr>
              <a:t>5. Kad </a:t>
            </a:r>
            <a:r>
              <a:rPr lang="lt-LT" sz="2400" b="0" dirty="0">
                <a:latin typeface="Arial" pitchFamily="34" charset="0"/>
                <a:cs typeface="Arial" pitchFamily="34" charset="0"/>
              </a:rPr>
              <a:t>vieną po kito sklindančius garsus žmogus suvoktų kaip atskirus, juos 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turi </a:t>
            </a:r>
            <a:r>
              <a:rPr lang="fi-FI" sz="2400" b="0" dirty="0" smtClean="0">
                <a:latin typeface="Arial" pitchFamily="34" charset="0"/>
                <a:cs typeface="Arial" pitchFamily="34" charset="0"/>
              </a:rPr>
              <a:t>skirti </a:t>
            </a:r>
            <a:r>
              <a:rPr lang="fi-FI" sz="2400" b="0" dirty="0">
                <a:latin typeface="Arial" pitchFamily="34" charset="0"/>
                <a:cs typeface="Arial" pitchFamily="34" charset="0"/>
              </a:rPr>
              <a:t>ne mažesnis kaip 0,1 s laiko tarpas. Koks mažiausias atstumas turi </a:t>
            </a:r>
            <a:r>
              <a:rPr lang="fi-FI" sz="2400" b="0" dirty="0" smtClean="0">
                <a:latin typeface="Arial" pitchFamily="34" charset="0"/>
                <a:cs typeface="Arial" pitchFamily="34" charset="0"/>
              </a:rPr>
              <a:t>būti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 patalpoje </a:t>
            </a:r>
            <a:r>
              <a:rPr lang="lt-LT" sz="2400" b="0" dirty="0">
                <a:latin typeface="Arial" pitchFamily="34" charset="0"/>
                <a:cs typeface="Arial" pitchFamily="34" charset="0"/>
              </a:rPr>
              <a:t>iki sienos, kad žmogus girdėtų aidą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just"/>
            <a:r>
              <a:rPr lang="lt-LT" sz="2400" b="0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lt-LT" sz="2400" b="0" dirty="0">
                <a:latin typeface="Arial" pitchFamily="34" charset="0"/>
                <a:cs typeface="Arial" pitchFamily="34" charset="0"/>
              </a:rPr>
              <a:t>Po paveiksle pavaizduotais skirtingo tono garso virpesiais užrašykite 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tinkamus žodžius</a:t>
            </a:r>
            <a:r>
              <a:rPr lang="lt-LT" sz="2400" b="0" dirty="0">
                <a:latin typeface="Arial" pitchFamily="34" charset="0"/>
                <a:cs typeface="Arial" pitchFamily="34" charset="0"/>
              </a:rPr>
              <a:t>: aukštas tonas, žemas tonas. Ašių mastelis vienodas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algn="just"/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algn="just"/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lt-LT" sz="2400" b="0" dirty="0" smtClean="0">
                <a:latin typeface="Arial" pitchFamily="34" charset="0"/>
                <a:cs typeface="Arial" pitchFamily="34" charset="0"/>
              </a:rPr>
              <a:t>7. </a:t>
            </a:r>
            <a:r>
              <a:rPr lang="lt-LT" sz="2400" b="0" dirty="0">
                <a:latin typeface="Arial" pitchFamily="34" charset="0"/>
                <a:cs typeface="Arial" pitchFamily="34" charset="0"/>
              </a:rPr>
              <a:t>Skambantį žadintuvą mokytojas padėjo po 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vakuuminiu gaubtu </a:t>
            </a:r>
            <a:r>
              <a:rPr lang="lt-LT" sz="2400" b="0" dirty="0">
                <a:latin typeface="Arial" pitchFamily="34" charset="0"/>
                <a:cs typeface="Arial" pitchFamily="34" charset="0"/>
              </a:rPr>
              <a:t>ir išsiurbė orą. Ką įrodė bandymu?</a:t>
            </a: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0" indent="0" algn="just"/>
            <a:endParaRPr lang="lt-LT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10" y="3573016"/>
            <a:ext cx="8000754" cy="1533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539" y="5711726"/>
            <a:ext cx="891925" cy="111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0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0"/>
            <a:ext cx="4139952" cy="609600"/>
          </a:xfrm>
        </p:spPr>
        <p:txBody>
          <a:bodyPr/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SPRENDIMAS:</a:t>
            </a: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640960" cy="5904656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Išilginės.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Bangos ilgis:</a:t>
            </a:r>
          </a:p>
          <a:p>
            <a:pPr marL="514350" indent="-514350">
              <a:buFont typeface="+mj-lt"/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lt-LT" sz="2400" b="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Žadintuvo </a:t>
            </a:r>
            <a:r>
              <a:rPr lang="lt-LT" sz="2400" b="0" dirty="0">
                <a:latin typeface="Arial" pitchFamily="34" charset="0"/>
                <a:cs typeface="Arial" pitchFamily="34" charset="0"/>
              </a:rPr>
              <a:t>skleidžiamų garso bangų </a:t>
            </a:r>
            <a:r>
              <a:rPr lang="lt-LT" sz="2400" b="0" dirty="0" smtClean="0">
                <a:latin typeface="Arial" pitchFamily="34" charset="0"/>
                <a:cs typeface="Arial" pitchFamily="34" charset="0"/>
              </a:rPr>
              <a:t>dažnis:</a:t>
            </a:r>
          </a:p>
          <a:p>
            <a:pPr marL="514350" indent="-514350">
              <a:buFont typeface="+mj-lt"/>
              <a:buAutoNum type="arabicPeriod"/>
            </a:pPr>
            <a:endParaRPr lang="lt-LT" b="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7848872" cy="1529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314275"/>
              </p:ext>
            </p:extLst>
          </p:nvPr>
        </p:nvGraphicFramePr>
        <p:xfrm>
          <a:off x="754063" y="4149725"/>
          <a:ext cx="3990975" cy="207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7" name="Equation" r:id="rId4" imgW="1371600" imgH="838080" progId="Equation.3">
                  <p:embed/>
                </p:oleObj>
              </mc:Choice>
              <mc:Fallback>
                <p:oleObj name="Equation" r:id="rId4" imgW="1371600" imgH="8380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63" y="4149725"/>
                        <a:ext cx="3990975" cy="20780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4307966" y="2465318"/>
            <a:ext cx="1044116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72000" y="1844824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λ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7150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0"/>
            <a:ext cx="4139952" cy="609600"/>
          </a:xfrm>
        </p:spPr>
        <p:txBody>
          <a:bodyPr/>
          <a:lstStyle/>
          <a:p>
            <a:r>
              <a:rPr lang="lt-LT" dirty="0" smtClean="0">
                <a:latin typeface="Arial" pitchFamily="34" charset="0"/>
                <a:cs typeface="Arial" pitchFamily="34" charset="0"/>
              </a:rPr>
              <a:t>SPRENDIMAS:</a:t>
            </a: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640960" cy="5904656"/>
          </a:xfrm>
          <a:solidFill>
            <a:schemeClr val="bg1"/>
          </a:solidFill>
          <a:ln>
            <a:solidFill>
              <a:srgbClr val="9E6B06"/>
            </a:solidFill>
          </a:ln>
        </p:spPr>
        <p:txBody>
          <a:bodyPr/>
          <a:lstStyle/>
          <a:p>
            <a:pPr marL="0" indent="0"/>
            <a:r>
              <a:rPr lang="lt-LT" b="0" dirty="0" smtClean="0">
                <a:latin typeface="Arial" pitchFamily="34" charset="0"/>
                <a:cs typeface="Arial" pitchFamily="34" charset="0"/>
              </a:rPr>
              <a:t>5. M</a:t>
            </a:r>
            <a:r>
              <a:rPr lang="fi-FI" b="0" dirty="0" smtClean="0">
                <a:latin typeface="Arial" pitchFamily="34" charset="0"/>
                <a:cs typeface="Arial" pitchFamily="34" charset="0"/>
              </a:rPr>
              <a:t>ažiausias atstumas</a:t>
            </a:r>
            <a:r>
              <a:rPr lang="lt-LT" b="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/>
            <a:endParaRPr lang="lt-LT" b="0" dirty="0">
              <a:latin typeface="Arial" pitchFamily="34" charset="0"/>
              <a:cs typeface="Arial" pitchFamily="34" charset="0"/>
            </a:endParaRPr>
          </a:p>
          <a:p>
            <a:pPr marL="0" indent="0"/>
            <a:endParaRPr lang="lt-LT" b="0" dirty="0" smtClean="0">
              <a:latin typeface="Arial" pitchFamily="34" charset="0"/>
              <a:cs typeface="Arial" pitchFamily="34" charset="0"/>
            </a:endParaRPr>
          </a:p>
          <a:p>
            <a:pPr marL="0" indent="0"/>
            <a:endParaRPr lang="lt-LT" b="0" dirty="0">
              <a:latin typeface="Arial" pitchFamily="34" charset="0"/>
              <a:cs typeface="Arial" pitchFamily="34" charset="0"/>
            </a:endParaRPr>
          </a:p>
          <a:p>
            <a:pPr marL="0" indent="0"/>
            <a:endParaRPr lang="lt-LT" b="0" dirty="0" smtClean="0">
              <a:latin typeface="Arial" pitchFamily="34" charset="0"/>
              <a:cs typeface="Arial" pitchFamily="34" charset="0"/>
            </a:endParaRPr>
          </a:p>
          <a:p>
            <a:pPr marL="0" indent="0"/>
            <a:r>
              <a:rPr lang="lt-LT" b="0" dirty="0" smtClean="0">
                <a:latin typeface="Arial" pitchFamily="34" charset="0"/>
                <a:cs typeface="Arial" pitchFamily="34" charset="0"/>
              </a:rPr>
              <a:t>6.</a:t>
            </a:r>
          </a:p>
          <a:p>
            <a:pPr marL="0" indent="0"/>
            <a:endParaRPr lang="lt-LT" b="0" dirty="0">
              <a:latin typeface="Arial" pitchFamily="34" charset="0"/>
              <a:cs typeface="Arial" pitchFamily="34" charset="0"/>
            </a:endParaRPr>
          </a:p>
          <a:p>
            <a:pPr marL="0" indent="0"/>
            <a:endParaRPr lang="lt-LT" b="0" dirty="0" smtClean="0">
              <a:latin typeface="Arial" pitchFamily="34" charset="0"/>
              <a:cs typeface="Arial" pitchFamily="34" charset="0"/>
            </a:endParaRPr>
          </a:p>
          <a:p>
            <a:pPr marL="0" indent="0"/>
            <a:endParaRPr lang="lt-LT" b="0" dirty="0" smtClean="0">
              <a:latin typeface="Arial" pitchFamily="34" charset="0"/>
              <a:cs typeface="Arial" pitchFamily="34" charset="0"/>
            </a:endParaRPr>
          </a:p>
          <a:p>
            <a:pPr marL="0" indent="0"/>
            <a:endParaRPr lang="lt-LT" b="0" dirty="0" smtClean="0">
              <a:latin typeface="Arial" pitchFamily="34" charset="0"/>
              <a:cs typeface="Arial" pitchFamily="34" charset="0"/>
            </a:endParaRPr>
          </a:p>
          <a:p>
            <a:pPr marL="0" indent="0"/>
            <a:r>
              <a:rPr lang="lt-LT" b="0" dirty="0" smtClean="0">
                <a:latin typeface="Arial" pitchFamily="34" charset="0"/>
                <a:cs typeface="Arial" pitchFamily="34" charset="0"/>
              </a:rPr>
              <a:t>7. Garsas beore erdve sklisti negali.</a:t>
            </a:r>
          </a:p>
          <a:p>
            <a:pPr marL="0" indent="0"/>
            <a:endParaRPr lang="lt-LT" b="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89040"/>
            <a:ext cx="7648575" cy="1533525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3402073"/>
              </p:ext>
            </p:extLst>
          </p:nvPr>
        </p:nvGraphicFramePr>
        <p:xfrm>
          <a:off x="341313" y="1268413"/>
          <a:ext cx="4656137" cy="201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9" name="Equation" r:id="rId4" imgW="1600200" imgH="812520" progId="Equation.3">
                  <p:embed/>
                </p:oleObj>
              </mc:Choice>
              <mc:Fallback>
                <p:oleObj name="Equation" r:id="rId4" imgW="1600200" imgH="8125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1268413"/>
                        <a:ext cx="4656137" cy="201453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518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55576" y="332656"/>
            <a:ext cx="7992888" cy="5638800"/>
          </a:xfrm>
          <a:solidFill>
            <a:schemeClr val="bg1"/>
          </a:solidFill>
        </p:spPr>
        <p:txBody>
          <a:bodyPr/>
          <a:lstStyle/>
          <a:p>
            <a:r>
              <a:rPr lang="lt-LT" sz="2400" dirty="0" smtClean="0">
                <a:latin typeface="Arial" pitchFamily="34" charset="0"/>
                <a:cs typeface="Arial" pitchFamily="34" charset="0"/>
              </a:rPr>
              <a:t>Literatūra:</a:t>
            </a:r>
            <a:endParaRPr lang="lt-LT" sz="2400" b="0" dirty="0" smtClean="0">
              <a:latin typeface="Arial" pitchFamily="34" charset="0"/>
              <a:cs typeface="Arial" pitchFamily="34" charset="0"/>
              <a:hlinkClick r:id="rId3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000" b="0" dirty="0" err="1">
                <a:latin typeface="Arial" pitchFamily="34" charset="0"/>
                <a:cs typeface="Arial" pitchFamily="34" charset="0"/>
              </a:rPr>
              <a:t>Vladas</a:t>
            </a:r>
            <a:r>
              <a:rPr lang="en-US" sz="20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err="1">
                <a:latin typeface="Arial" pitchFamily="34" charset="0"/>
                <a:cs typeface="Arial" pitchFamily="34" charset="0"/>
              </a:rPr>
              <a:t>Valentinavi</a:t>
            </a:r>
            <a:r>
              <a:rPr lang="lt-LT" sz="2000" b="0" dirty="0">
                <a:latin typeface="Arial" pitchFamily="34" charset="0"/>
                <a:cs typeface="Arial" pitchFamily="34" charset="0"/>
              </a:rPr>
              <a:t>č</a:t>
            </a:r>
            <a:r>
              <a:rPr lang="en-US" sz="2000" b="0" dirty="0" err="1" smtClean="0">
                <a:latin typeface="Arial" pitchFamily="34" charset="0"/>
                <a:cs typeface="Arial" pitchFamily="34" charset="0"/>
              </a:rPr>
              <a:t>ius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 „Fizika 8“.</a:t>
            </a:r>
            <a:endParaRPr lang="lt-LT" sz="2000" b="0" dirty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lt-LT" sz="2000" b="0" dirty="0">
                <a:latin typeface="Arial" pitchFamily="34" charset="0"/>
                <a:cs typeface="Arial" pitchFamily="34" charset="0"/>
              </a:rPr>
              <a:t>Jolanta Gutauskaitė, Aušra </a:t>
            </a:r>
            <a:r>
              <a:rPr lang="lt-LT" sz="2000" b="0" dirty="0" err="1">
                <a:latin typeface="Arial" pitchFamily="34" charset="0"/>
                <a:cs typeface="Arial" pitchFamily="34" charset="0"/>
              </a:rPr>
              <a:t>Kynienė</a:t>
            </a:r>
            <a:r>
              <a:rPr lang="lt-LT" sz="2000" b="0" dirty="0">
                <a:latin typeface="Arial" pitchFamily="34" charset="0"/>
                <a:cs typeface="Arial" pitchFamily="34" charset="0"/>
              </a:rPr>
              <a:t>, Žana </a:t>
            </a:r>
            <a:r>
              <a:rPr lang="lt-LT" sz="2000" b="0" dirty="0" err="1">
                <a:latin typeface="Arial" pitchFamily="34" charset="0"/>
                <a:cs typeface="Arial" pitchFamily="34" charset="0"/>
              </a:rPr>
              <a:t>Kovaliūnienė</a:t>
            </a:r>
            <a:r>
              <a:rPr lang="lt-LT" sz="2000" b="0" dirty="0">
                <a:latin typeface="Arial" pitchFamily="34" charset="0"/>
                <a:cs typeface="Arial" pitchFamily="34" charset="0"/>
              </a:rPr>
              <a:t>, Petras </a:t>
            </a:r>
            <a:r>
              <a:rPr lang="lt-LT" sz="2000" b="0" dirty="0" err="1">
                <a:latin typeface="Arial" pitchFamily="34" charset="0"/>
                <a:cs typeface="Arial" pitchFamily="34" charset="0"/>
              </a:rPr>
              <a:t>Lozda</a:t>
            </a:r>
            <a:r>
              <a:rPr lang="lt-LT" sz="2000" b="0" dirty="0">
                <a:latin typeface="Arial" pitchFamily="34" charset="0"/>
                <a:cs typeface="Arial" pitchFamily="34" charset="0"/>
              </a:rPr>
              <a:t>, Rimantas </a:t>
            </a:r>
            <a:r>
              <a:rPr lang="lt-LT" sz="2000" b="0" dirty="0" err="1" smtClean="0">
                <a:latin typeface="Arial" pitchFamily="34" charset="0"/>
                <a:cs typeface="Arial" pitchFamily="34" charset="0"/>
              </a:rPr>
              <a:t>Rozga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, Edvardas </a:t>
            </a:r>
            <a:r>
              <a:rPr lang="lt-LT" sz="2000" b="0" dirty="0" err="1" smtClean="0">
                <a:latin typeface="Arial" pitchFamily="34" charset="0"/>
                <a:cs typeface="Arial" pitchFamily="34" charset="0"/>
              </a:rPr>
              <a:t>Baleišis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lt-LT" sz="2000" b="0" dirty="0">
                <a:latin typeface="Arial" pitchFamily="34" charset="0"/>
                <a:cs typeface="Arial" pitchFamily="34" charset="0"/>
              </a:rPr>
              <a:t>„Spektras. Fizikos vadovėlis 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8 </a:t>
            </a:r>
            <a:r>
              <a:rPr lang="lt-LT" sz="2000" b="0" dirty="0">
                <a:latin typeface="Arial" pitchFamily="34" charset="0"/>
                <a:cs typeface="Arial" pitchFamily="34" charset="0"/>
              </a:rPr>
              <a:t>klasei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“.</a:t>
            </a:r>
          </a:p>
          <a:p>
            <a:pPr algn="just">
              <a:buFont typeface="Arial" pitchFamily="34" charset="0"/>
              <a:buChar char="•"/>
            </a:pP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L.Gražienė, L. </a:t>
            </a:r>
            <a:r>
              <a:rPr lang="lt-LT" sz="2000" b="0" dirty="0" err="1" smtClean="0">
                <a:latin typeface="Arial" pitchFamily="34" charset="0"/>
                <a:cs typeface="Arial" pitchFamily="34" charset="0"/>
              </a:rPr>
              <a:t>Platonova</a:t>
            </a:r>
            <a:r>
              <a:rPr lang="lt-LT" sz="2000" b="0" dirty="0" smtClean="0">
                <a:latin typeface="Arial" pitchFamily="34" charset="0"/>
                <a:cs typeface="Arial" pitchFamily="34" charset="0"/>
              </a:rPr>
              <a:t> „Fizikos kontroliniai klausimai, užduotys ir testai 10 klasei“.</a:t>
            </a:r>
            <a:endParaRPr lang="lt-LT" sz="2000" b="0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lt-LT" sz="2000" b="0" dirty="0" smtClean="0">
                <a:latin typeface="Arial" pitchFamily="34" charset="0"/>
                <a:cs typeface="Arial" pitchFamily="34" charset="0"/>
                <a:hlinkClick r:id="rId3"/>
              </a:rPr>
              <a:t>https://lt.wikipedia.org/wiki/Garso_greitis</a:t>
            </a:r>
            <a:endParaRPr lang="lt-LT" sz="20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000" b="0" dirty="0">
                <a:latin typeface="Arial" pitchFamily="34" charset="0"/>
                <a:cs typeface="Arial" pitchFamily="34" charset="0"/>
                <a:hlinkClick r:id="rId4"/>
              </a:rPr>
              <a:t>https://</a:t>
            </a:r>
            <a:r>
              <a:rPr lang="en-US" sz="2000" b="0" dirty="0" smtClean="0">
                <a:latin typeface="Arial" pitchFamily="34" charset="0"/>
                <a:cs typeface="Arial" pitchFamily="34" charset="0"/>
                <a:hlinkClick r:id="rId4"/>
              </a:rPr>
              <a:t>lt.wikipedia.org/wiki/Infragarsas</a:t>
            </a:r>
            <a:endParaRPr lang="en-US" sz="20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lt-LT" sz="2000" b="0" dirty="0">
                <a:latin typeface="Arial" pitchFamily="34" charset="0"/>
                <a:cs typeface="Arial" pitchFamily="34" charset="0"/>
                <a:hlinkClick r:id="rId5"/>
              </a:rPr>
              <a:t>https://</a:t>
            </a:r>
            <a:r>
              <a:rPr lang="lt-LT" sz="2000" b="0" dirty="0" smtClean="0">
                <a:latin typeface="Arial" pitchFamily="34" charset="0"/>
                <a:cs typeface="Arial" pitchFamily="34" charset="0"/>
                <a:hlinkClick r:id="rId5"/>
              </a:rPr>
              <a:t>aquarid.physics.uwo.ca/research/infrasound/is_whatisIS.html</a:t>
            </a:r>
            <a:endParaRPr lang="lt-LT" sz="20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000" b="0" dirty="0">
                <a:latin typeface="Arial" pitchFamily="34" charset="0"/>
                <a:cs typeface="Arial" pitchFamily="34" charset="0"/>
                <a:hlinkClick r:id="rId6"/>
              </a:rPr>
              <a:t>https://</a:t>
            </a:r>
            <a:r>
              <a:rPr lang="en-US" sz="2000" b="0" dirty="0" smtClean="0">
                <a:latin typeface="Arial" pitchFamily="34" charset="0"/>
                <a:cs typeface="Arial" pitchFamily="34" charset="0"/>
                <a:hlinkClick r:id="rId6"/>
              </a:rPr>
              <a:t>www.vlmedicina.lt/lt/infragarso-poveikis-zmoniu-sveikatai</a:t>
            </a:r>
            <a:endParaRPr lang="lt-LT" sz="20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lt-LT" sz="24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lt-L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8" name="Picture 4" descr="Z:\newtek\_backgrounds_1.02\Tim\powerpoint templates\61-80\band_class\elements\girl_playing_trumpet_hg_clr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8768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d_class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pperplate Gothic Bold"/>
        <a:ea typeface=""/>
        <a:cs typeface=""/>
      </a:majorFont>
      <a:minorFont>
        <a:latin typeface="Franklin Gothic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</TotalTime>
  <Words>2352</Words>
  <Application>Microsoft Office PowerPoint</Application>
  <PresentationFormat>On-screen Show (4:3)</PresentationFormat>
  <Paragraphs>427</Paragraphs>
  <Slides>71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74" baseType="lpstr">
      <vt:lpstr>band_class</vt:lpstr>
      <vt:lpstr>Equation</vt:lpstr>
      <vt:lpstr>Clip</vt:lpstr>
      <vt:lpstr>Skyriaus „garsas“ apibendrinimas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AKUSTINIS REZONANSAS</vt:lpstr>
      <vt:lpstr>PowerPoint Presentation</vt:lpstr>
      <vt:lpstr>PowerPoint Presentation</vt:lpstr>
      <vt:lpstr>PowerPoint Presentation</vt:lpstr>
      <vt:lpstr>PowerPoint Presentation</vt:lpstr>
      <vt:lpstr>Infragarsą sukelia:</vt:lpstr>
      <vt:lpstr>Infragarso poveikis žmogui   </vt:lpstr>
      <vt:lpstr>Naudojantis infragarsu nustatoma: </vt:lpstr>
      <vt:lpstr>PowerPoint Presentation</vt:lpstr>
      <vt:lpstr>Garsas – tai 16(20)-20 000 Hz dažnio mechaninė banga.</vt:lpstr>
      <vt:lpstr>PowerPoint Presentation</vt:lpstr>
      <vt:lpstr>PowerPoint Presentation</vt:lpstr>
      <vt:lpstr>PowerPoint Presentation</vt:lpstr>
      <vt:lpstr>PowerPoint Presentation</vt:lpstr>
      <vt:lpstr>Ultragarso pritaikymas:</vt:lpstr>
      <vt:lpstr>PowerPoint Presentation</vt:lpstr>
      <vt:lpstr>BANDYMAI:</vt:lpstr>
      <vt:lpstr>BANDYMAI:</vt:lpstr>
      <vt:lpstr>BANDYMAI:</vt:lpstr>
      <vt:lpstr>BANDYMAI:</vt:lpstr>
      <vt:lpstr>TESTAS: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ATSAKYMAI:</vt:lpstr>
      <vt:lpstr>UŽDAVINYS:</vt:lpstr>
      <vt:lpstr>UŽDAVINYS:</vt:lpstr>
      <vt:lpstr>SPRENDIMAS:</vt:lpstr>
      <vt:lpstr>SPRENDIMAS: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Skyriaus „garsas“ apibendrinimas</dc:title>
  <dc:creator>TOP</dc:creator>
  <cp:lastModifiedBy>TOP</cp:lastModifiedBy>
  <cp:revision>88</cp:revision>
  <dcterms:created xsi:type="dcterms:W3CDTF">2022-05-03T17:29:18Z</dcterms:created>
  <dcterms:modified xsi:type="dcterms:W3CDTF">2022-05-09T18:42:05Z</dcterms:modified>
</cp:coreProperties>
</file>