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60" r:id="rId4"/>
    <p:sldId id="259" r:id="rId5"/>
    <p:sldId id="290" r:id="rId6"/>
    <p:sldId id="291" r:id="rId7"/>
    <p:sldId id="261" r:id="rId8"/>
    <p:sldId id="292" r:id="rId9"/>
    <p:sldId id="302" r:id="rId10"/>
    <p:sldId id="289" r:id="rId11"/>
    <p:sldId id="303" r:id="rId12"/>
    <p:sldId id="288" r:id="rId13"/>
    <p:sldId id="294" r:id="rId14"/>
    <p:sldId id="295" r:id="rId15"/>
    <p:sldId id="296" r:id="rId16"/>
    <p:sldId id="297" r:id="rId17"/>
    <p:sldId id="298" r:id="rId18"/>
    <p:sldId id="299" r:id="rId19"/>
    <p:sldId id="300" r:id="rId20"/>
    <p:sldId id="287"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301" r:id="rId38"/>
    <p:sldId id="278" r:id="rId39"/>
  </p:sldIdLst>
  <p:sldSz cx="12192000" cy="6858000"/>
  <p:notesSz cx="6858000" cy="9144000"/>
  <p:defaultTex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Vidutinis stilius 2 – paryškinima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795" y="-9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lt-LT" dirty="0"/>
              <a:t>Spustelėję redaguokite stilių</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4/30/2022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400168380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Spustelėję redaguokite stilių</a:t>
            </a:r>
            <a:endParaRPr lang="en-US" dirty="0"/>
          </a:p>
        </p:txBody>
      </p:sp>
      <p:sp>
        <p:nvSpPr>
          <p:cNvPr id="3" name="Content Placeholder 2"/>
          <p:cNvSpPr>
            <a:spLocks noGrp="1"/>
          </p:cNvSpPr>
          <p:nvPr>
            <p:ph idx="1"/>
          </p:nvPr>
        </p:nvSpPr>
        <p:spPr/>
        <p:txBody>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83181630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lt-LT" dirty="0"/>
              <a:t>Spustelėję redaguokite stilių</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dirty="0"/>
              <a:t>Spustelėkite, kad galėtumėte 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34653208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Spustelėję redaguokite stilių</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281421086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lt-LT" dirty="0"/>
              <a:t>Spustelėję redaguokite stilių</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4" name="Content Placeholder 3"/>
          <p:cNvSpPr>
            <a:spLocks noGrp="1"/>
          </p:cNvSpPr>
          <p:nvPr>
            <p:ph sz="half" idx="2"/>
          </p:nvPr>
        </p:nvSpPr>
        <p:spPr>
          <a:xfrm>
            <a:off x="1141410" y="3073397"/>
            <a:ext cx="4878391" cy="2717801"/>
          </a:xfrm>
        </p:spPr>
        <p:txBody>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6" name="Content Placeholder 5"/>
          <p:cNvSpPr>
            <a:spLocks noGrp="1"/>
          </p:cNvSpPr>
          <p:nvPr>
            <p:ph sz="quarter" idx="4"/>
          </p:nvPr>
        </p:nvSpPr>
        <p:spPr>
          <a:xfrm>
            <a:off x="6172200" y="3073397"/>
            <a:ext cx="4875210" cy="2717801"/>
          </a:xfrm>
        </p:spPr>
        <p:txBody>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66831516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Spustelėję redaguokite stilių</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31548860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25119739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lt-LT" dirty="0"/>
              <a:t>Spustelėję redaguokite stilių</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338061013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lt-LT" dirty="0"/>
              <a:t>Spustelėję redaguokite stilių</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dirty="0"/>
              <a:t>Spustelėkite piktogramą norėdami įtraukti paveikslėlį</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386572707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lt-LT" dirty="0"/>
              <a:t>Spustelėję redaguokite stilių</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lt-LT" dirty="0"/>
              <a:t>Spustelėkite piktogramą norėdami įtraukti paveikslėlį</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18754003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lt-LT" dirty="0"/>
              <a:t>Spustelėję redaguokite stilių</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223276718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lt-LT" dirty="0"/>
              <a:t>Spustelėję redaguokite stilių</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1441530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lt-LT" dirty="0"/>
              <a:t>Spustelėję redaguokite stilių</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60651798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lt-LT" dirty="0"/>
              <a:t>Spustelėję redaguokite stilių</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kad galėtumėte redaguoti šablono teksto stilius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kad galėtumėte redaguoti šablono teksto stilius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74795570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lt-LT" dirty="0"/>
              <a:t>Spustelėję redaguokite stilių</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dirty="0"/>
              <a:t>Spustelėkite piktogramą norėdami įtraukti paveikslėlį</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kad galėtumėte redaguoti šablono teksto stilius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dirty="0"/>
              <a:t>Spustelėkite piktogramą norėdami įtraukti paveikslėlį</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kad galėtumėte redaguoti šablono teksto stilius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Spustelėkite, kad galėtumėte redaguoti šablono teksto stilius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dirty="0"/>
              <a:t>Spustelėkite piktogramą norėdami įtraukti paveikslėlį</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77691017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204634187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lt-LT" dirty="0"/>
              <a:t>Spustelėję redaguokite stilių</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4/30/2022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157062587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4/30/2022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851589488"/>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9.xm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9.xml" /></Relationships>
</file>

<file path=ppt/slides/_rels/slide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9.xml" /></Relationships>
</file>

<file path=ppt/slides/_rels/slide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0.jpeg" /><Relationship Id="rId1" Type="http://schemas.openxmlformats.org/officeDocument/2006/relationships/slideLayout" Target="../slideLayouts/slideLayout8.xml" /><Relationship Id="rId5" Type="http://schemas.openxmlformats.org/officeDocument/2006/relationships/image" Target="../media/image13.jpeg" /><Relationship Id="rId4" Type="http://schemas.openxmlformats.org/officeDocument/2006/relationships/image" Target="../media/image12.jpeg" /></Relationships>
</file>

<file path=ppt/slides/_rels/slide13.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4.jpeg" /><Relationship Id="rId1" Type="http://schemas.openxmlformats.org/officeDocument/2006/relationships/slideLayout" Target="../slideLayouts/slideLayout8.xml" /><Relationship Id="rId5" Type="http://schemas.openxmlformats.org/officeDocument/2006/relationships/image" Target="../media/image17.jpeg" /><Relationship Id="rId4" Type="http://schemas.openxmlformats.org/officeDocument/2006/relationships/image" Target="../media/image16.jpeg" /></Relationships>
</file>

<file path=ppt/slides/_rels/slide14.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image" Target="../media/image18.jpeg" /><Relationship Id="rId1" Type="http://schemas.openxmlformats.org/officeDocument/2006/relationships/slideLayout" Target="../slideLayouts/slideLayout8.xml" /></Relationships>
</file>

<file path=ppt/slides/_rels/slide15.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image" Target="../media/image20.jpeg" /><Relationship Id="rId1" Type="http://schemas.openxmlformats.org/officeDocument/2006/relationships/slideLayout" Target="../slideLayouts/slideLayout8.xml" /></Relationships>
</file>

<file path=ppt/slides/_rels/slide16.xml.rels><?xml version="1.0" encoding="UTF-8" standalone="yes"?>
<Relationships xmlns="http://schemas.openxmlformats.org/package/2006/relationships"><Relationship Id="rId3" Type="http://schemas.openxmlformats.org/officeDocument/2006/relationships/image" Target="../media/image23.jpeg" /><Relationship Id="rId2" Type="http://schemas.openxmlformats.org/officeDocument/2006/relationships/image" Target="../media/image22.jpeg" /><Relationship Id="rId1" Type="http://schemas.openxmlformats.org/officeDocument/2006/relationships/slideLayout" Target="../slideLayouts/slideLayout8.xml" /></Relationships>
</file>

<file path=ppt/slides/_rels/slide17.xml.rels><?xml version="1.0" encoding="UTF-8" standalone="yes"?>
<Relationships xmlns="http://schemas.openxmlformats.org/package/2006/relationships"><Relationship Id="rId3" Type="http://schemas.openxmlformats.org/officeDocument/2006/relationships/image" Target="../media/image25.jpeg" /><Relationship Id="rId2" Type="http://schemas.openxmlformats.org/officeDocument/2006/relationships/image" Target="../media/image24.jpeg" /><Relationship Id="rId1" Type="http://schemas.openxmlformats.org/officeDocument/2006/relationships/slideLayout" Target="../slideLayouts/slideLayout8.xml" /></Relationships>
</file>

<file path=ppt/slides/_rels/slide18.xml.rels><?xml version="1.0" encoding="UTF-8" standalone="yes"?>
<Relationships xmlns="http://schemas.openxmlformats.org/package/2006/relationships"><Relationship Id="rId3" Type="http://schemas.openxmlformats.org/officeDocument/2006/relationships/image" Target="../media/image27.jpeg" /><Relationship Id="rId2" Type="http://schemas.openxmlformats.org/officeDocument/2006/relationships/image" Target="../media/image26.jpeg" /><Relationship Id="rId1" Type="http://schemas.openxmlformats.org/officeDocument/2006/relationships/slideLayout" Target="../slideLayouts/slideLayout8.xml" /></Relationships>
</file>

<file path=ppt/slides/_rels/slide19.xml.rels><?xml version="1.0" encoding="UTF-8" standalone="yes"?>
<Relationships xmlns="http://schemas.openxmlformats.org/package/2006/relationships"><Relationship Id="rId3" Type="http://schemas.openxmlformats.org/officeDocument/2006/relationships/image" Target="../media/image29.jpeg" /><Relationship Id="rId2" Type="http://schemas.openxmlformats.org/officeDocument/2006/relationships/image" Target="../media/image28.jpeg" /><Relationship Id="rId1" Type="http://schemas.openxmlformats.org/officeDocument/2006/relationships/slideLayout" Target="../slideLayouts/slideLayout8.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00EA9D2-2377-7541-8131-FDDA355F4B40}"/>
              </a:ext>
            </a:extLst>
          </p:cNvPr>
          <p:cNvSpPr>
            <a:spLocks noGrp="1"/>
          </p:cNvSpPr>
          <p:nvPr>
            <p:ph type="ctrTitle"/>
          </p:nvPr>
        </p:nvSpPr>
        <p:spPr>
          <a:xfrm>
            <a:off x="3078955" y="1041400"/>
            <a:ext cx="8791575" cy="2387600"/>
          </a:xfrm>
        </p:spPr>
        <p:txBody>
          <a:bodyPr>
            <a:normAutofit/>
          </a:bodyPr>
          <a:lstStyle/>
          <a:p>
            <a:r>
              <a:rPr lang="" sz="6000" b="1" i="0">
                <a:solidFill>
                  <a:schemeClr val="tx2"/>
                </a:solidFill>
                <a:effectLst/>
                <a:latin typeface="Arial" panose="020B0604020202020204" pitchFamily="34" charset="0"/>
              </a:rPr>
              <a:t>Trintis buityje </a:t>
            </a:r>
            <a:r>
              <a:rPr lang="lt-LT" sz="6000" b="1" i="0">
                <a:solidFill>
                  <a:schemeClr val="tx2"/>
                </a:solidFill>
                <a:effectLst/>
                <a:latin typeface="Arial" panose="020B0604020202020204" pitchFamily="34" charset="0"/>
              </a:rPr>
              <a:t>         </a:t>
            </a:r>
            <a:r>
              <a:rPr lang="" sz="6000" b="1" i="0">
                <a:solidFill>
                  <a:schemeClr val="tx2"/>
                </a:solidFill>
                <a:effectLst/>
                <a:latin typeface="Arial" panose="020B0604020202020204" pitchFamily="34" charset="0"/>
              </a:rPr>
              <a:t>ir technikoje</a:t>
            </a:r>
            <a:endParaRPr lang="" sz="6000" b="1">
              <a:solidFill>
                <a:schemeClr val="tx2"/>
              </a:solidFill>
            </a:endParaRPr>
          </a:p>
        </p:txBody>
      </p:sp>
      <p:sp>
        <p:nvSpPr>
          <p:cNvPr id="5" name="TextBox 4">
            <a:extLst>
              <a:ext uri="{FF2B5EF4-FFF2-40B4-BE49-F238E27FC236}">
                <a16:creationId xmlns:a16="http://schemas.microsoft.com/office/drawing/2014/main" id="{BAB6A77E-9654-2243-93A6-8770A1637DB7}"/>
              </a:ext>
            </a:extLst>
          </p:cNvPr>
          <p:cNvSpPr txBox="1"/>
          <p:nvPr/>
        </p:nvSpPr>
        <p:spPr>
          <a:xfrm>
            <a:off x="3162299" y="456625"/>
            <a:ext cx="6812754" cy="830997"/>
          </a:xfrm>
          <a:prstGeom prst="rect">
            <a:avLst/>
          </a:prstGeom>
          <a:noFill/>
        </p:spPr>
        <p:txBody>
          <a:bodyPr wrap="square" rtlCol="0">
            <a:spAutoFit/>
          </a:bodyPr>
          <a:lstStyle/>
          <a:p>
            <a:pPr algn="l"/>
            <a:r>
              <a:rPr lang="lt-LT" sz="2400" b="1" dirty="0">
                <a:solidFill>
                  <a:schemeClr val="tx2"/>
                </a:solidFill>
                <a:latin typeface="Arial" panose="020B0604020202020204" pitchFamily="34" charset="0"/>
                <a:ea typeface="Dreaming Outloud Pro" panose="02000000000000000000" pitchFamily="2" charset="0"/>
                <a:cs typeface="Arial" panose="020B0604020202020204" pitchFamily="34" charset="0"/>
              </a:rPr>
              <a:t>Šimkaičių Jono Žemaičio pagrindinė mokykla </a:t>
            </a:r>
          </a:p>
          <a:p>
            <a:pPr algn="l"/>
            <a:endParaRPr lang="" sz="2400" b="1" dirty="0">
              <a:solidFill>
                <a:schemeClr val="tx2"/>
              </a:solidFill>
              <a:latin typeface="Arial" panose="020B0604020202020204" pitchFamily="34" charset="0"/>
              <a:ea typeface="Dreaming Outloud Pro" panose="02000000000000000000" pitchFamily="2" charset="0"/>
              <a:cs typeface="Arial" panose="020B0604020202020204" pitchFamily="34" charset="0"/>
            </a:endParaRPr>
          </a:p>
        </p:txBody>
      </p:sp>
      <p:sp>
        <p:nvSpPr>
          <p:cNvPr id="6" name="TextBox 5">
            <a:extLst>
              <a:ext uri="{FF2B5EF4-FFF2-40B4-BE49-F238E27FC236}">
                <a16:creationId xmlns:a16="http://schemas.microsoft.com/office/drawing/2014/main" id="{87A258E0-FA04-EA43-A1FD-A07368C8FC13}"/>
              </a:ext>
            </a:extLst>
          </p:cNvPr>
          <p:cNvSpPr txBox="1"/>
          <p:nvPr/>
        </p:nvSpPr>
        <p:spPr>
          <a:xfrm>
            <a:off x="5562599" y="5816600"/>
            <a:ext cx="2664619" cy="584775"/>
          </a:xfrm>
          <a:prstGeom prst="rect">
            <a:avLst/>
          </a:prstGeom>
          <a:noFill/>
        </p:spPr>
        <p:txBody>
          <a:bodyPr wrap="square" rtlCol="0">
            <a:spAutoFit/>
          </a:bodyPr>
          <a:lstStyle/>
          <a:p>
            <a:pPr algn="l"/>
            <a:r>
              <a:rPr lang="lt-LT" sz="3200" b="1">
                <a:solidFill>
                  <a:schemeClr val="tx2"/>
                </a:solidFill>
                <a:latin typeface="Arial" panose="020B0604020202020204" pitchFamily="34" charset="0"/>
                <a:cs typeface="Arial" panose="020B0604020202020204" pitchFamily="34" charset="0"/>
              </a:rPr>
              <a:t>2022</a:t>
            </a:r>
            <a:endParaRPr lang="" sz="3200" b="1">
              <a:solidFill>
                <a:schemeClr val="tx2"/>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B333FFE-B1F1-9F44-916B-79AAD62B323D}"/>
              </a:ext>
            </a:extLst>
          </p:cNvPr>
          <p:cNvSpPr txBox="1"/>
          <p:nvPr/>
        </p:nvSpPr>
        <p:spPr>
          <a:xfrm>
            <a:off x="7474742" y="4350326"/>
            <a:ext cx="4831553" cy="1931987"/>
          </a:xfrm>
          <a:prstGeom prst="rect">
            <a:avLst/>
          </a:prstGeom>
          <a:noFill/>
        </p:spPr>
        <p:txBody>
          <a:bodyPr wrap="square" rtlCol="0">
            <a:spAutoFit/>
          </a:bodyPr>
          <a:lstStyle/>
          <a:p>
            <a:pPr algn="l"/>
            <a:r>
              <a:rPr lang="lt-LT" sz="2400" b="1">
                <a:solidFill>
                  <a:schemeClr val="tx2"/>
                </a:solidFill>
                <a:latin typeface="Arial" panose="020B0604020202020204" pitchFamily="34" charset="0"/>
                <a:cs typeface="Arial" panose="020B0604020202020204" pitchFamily="34" charset="0"/>
              </a:rPr>
              <a:t>Paruošė: Nerijus Vyturys 8 kl. </a:t>
            </a:r>
          </a:p>
          <a:p>
            <a:pPr algn="l"/>
            <a:r>
              <a:rPr lang="lt-LT" sz="2400" b="1">
                <a:solidFill>
                  <a:schemeClr val="tx2"/>
                </a:solidFill>
                <a:latin typeface="Arial" panose="020B0604020202020204" pitchFamily="34" charset="0"/>
                <a:cs typeface="Arial" panose="020B0604020202020204" pitchFamily="34" charset="0"/>
              </a:rPr>
              <a:t>Mokytoja: Asta Tautkienė</a:t>
            </a:r>
          </a:p>
          <a:p>
            <a:pPr algn="l"/>
            <a:endParaRPr lang="lt-LT" sz="2400" b="1">
              <a:solidFill>
                <a:schemeClr val="tx2"/>
              </a:solidFill>
              <a:latin typeface="Arial" panose="020B0604020202020204" pitchFamily="34" charset="0"/>
              <a:cs typeface="Arial" panose="020B0604020202020204" pitchFamily="34" charset="0"/>
            </a:endParaRPr>
          </a:p>
          <a:p>
            <a:pPr algn="l"/>
            <a:endParaRPr lang="lt-LT" sz="2400" b="1">
              <a:solidFill>
                <a:schemeClr val="tx2"/>
              </a:solidFill>
              <a:latin typeface="Arial" panose="020B0604020202020204" pitchFamily="34" charset="0"/>
              <a:cs typeface="Arial" panose="020B0604020202020204" pitchFamily="34" charset="0"/>
            </a:endParaRPr>
          </a:p>
          <a:p>
            <a:pPr algn="l"/>
            <a:endParaRPr lang="" sz="24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6672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A59750-AAD6-8844-B9BA-72638A320942}"/>
              </a:ext>
            </a:extLst>
          </p:cNvPr>
          <p:cNvSpPr>
            <a:spLocks noGrp="1"/>
          </p:cNvSpPr>
          <p:nvPr>
            <p:ph type="title"/>
          </p:nvPr>
        </p:nvSpPr>
        <p:spPr>
          <a:xfrm>
            <a:off x="1157882" y="177987"/>
            <a:ext cx="5240337" cy="1630969"/>
          </a:xfrm>
        </p:spPr>
        <p:txBody>
          <a:bodyPr>
            <a:normAutofit/>
          </a:bodyPr>
          <a:lstStyle/>
          <a:p>
            <a:r>
              <a:rPr lang="lt-LT" sz="8000" b="1">
                <a:solidFill>
                  <a:schemeClr val="tx2"/>
                </a:solidFill>
                <a:latin typeface="Arial" panose="020B0604020202020204" pitchFamily="34" charset="0"/>
                <a:cs typeface="Arial" panose="020B0604020202020204" pitchFamily="34" charset="0"/>
              </a:rPr>
              <a:t>Turinys </a:t>
            </a:r>
            <a:endParaRPr lang="" sz="8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E3F85F6A-1B34-9B48-A4DA-C7F5C73B04FC}"/>
              </a:ext>
            </a:extLst>
          </p:cNvPr>
          <p:cNvSpPr>
            <a:spLocks noGrp="1"/>
          </p:cNvSpPr>
          <p:nvPr>
            <p:ph idx="1"/>
          </p:nvPr>
        </p:nvSpPr>
        <p:spPr>
          <a:xfrm>
            <a:off x="1348382" y="1808956"/>
            <a:ext cx="4667251" cy="3541714"/>
          </a:xfrm>
        </p:spPr>
        <p:txBody>
          <a:bodyPr vert="horz" lIns="91440" tIns="45720" rIns="91440" bIns="45720" rtlCol="0">
            <a:noAutofit/>
          </a:bodyPr>
          <a:lstStyle/>
          <a:p>
            <a:pPr marL="0" indent="0">
              <a:buNone/>
            </a:pPr>
            <a:r>
              <a:rPr lang="lt-LT" sz="2000" b="1">
                <a:solidFill>
                  <a:schemeClr val="tx2"/>
                </a:solidFill>
                <a:latin typeface="Arial" panose="020B0604020202020204" pitchFamily="34" charset="0"/>
                <a:cs typeface="Arial" panose="020B0604020202020204" pitchFamily="34" charset="0"/>
              </a:rPr>
              <a:t>Titulinis (1 skaidrė) </a:t>
            </a:r>
          </a:p>
          <a:p>
            <a:pPr marL="0" indent="0">
              <a:buNone/>
            </a:pPr>
            <a:r>
              <a:rPr lang="lt-LT" sz="2000" b="1">
                <a:solidFill>
                  <a:schemeClr val="tx2"/>
                </a:solidFill>
                <a:latin typeface="Arial" panose="020B0604020202020204" pitchFamily="34" charset="0"/>
                <a:cs typeface="Arial" panose="020B0604020202020204" pitchFamily="34" charset="0"/>
              </a:rPr>
              <a:t>Turinys (1 skaidrė) </a:t>
            </a:r>
          </a:p>
          <a:p>
            <a:pPr marL="0" indent="0">
              <a:buNone/>
            </a:pPr>
            <a:r>
              <a:rPr lang="lt-LT" sz="2000" b="1">
                <a:solidFill>
                  <a:schemeClr val="tx2"/>
                </a:solidFill>
                <a:latin typeface="Arial" panose="020B0604020202020204" pitchFamily="34" charset="0"/>
                <a:cs typeface="Arial" panose="020B0604020202020204" pitchFamily="34" charset="0"/>
              </a:rPr>
              <a:t>Dinamometras (1 skaidrė) </a:t>
            </a:r>
          </a:p>
          <a:p>
            <a:pPr marL="0" indent="0">
              <a:buNone/>
            </a:pPr>
            <a:r>
              <a:rPr lang="lt-LT" sz="2000" b="1">
                <a:solidFill>
                  <a:schemeClr val="tx2"/>
                </a:solidFill>
                <a:latin typeface="Arial" panose="020B0604020202020204" pitchFamily="34" charset="0"/>
                <a:cs typeface="Arial" panose="020B0604020202020204" pitchFamily="34" charset="0"/>
              </a:rPr>
              <a:t>Trinties jėga (1 skaidrė) </a:t>
            </a:r>
          </a:p>
          <a:p>
            <a:pPr marL="0" indent="0">
              <a:buNone/>
            </a:pPr>
            <a:r>
              <a:rPr lang="lt-LT" sz="2000" b="1">
                <a:solidFill>
                  <a:schemeClr val="tx2"/>
                </a:solidFill>
                <a:latin typeface="Arial" panose="020B0604020202020204" pitchFamily="34" charset="0"/>
                <a:cs typeface="Arial" panose="020B0604020202020204" pitchFamily="34" charset="0"/>
              </a:rPr>
              <a:t>Trinties jėgos atsiradimo priežastys (1 skaidrė) </a:t>
            </a:r>
          </a:p>
          <a:p>
            <a:pPr marL="0" indent="0">
              <a:buNone/>
            </a:pPr>
            <a:r>
              <a:rPr lang="lt-LT" sz="2000" b="1">
                <a:solidFill>
                  <a:schemeClr val="tx2"/>
                </a:solidFill>
                <a:latin typeface="Arial" panose="020B0604020202020204" pitchFamily="34" charset="0"/>
                <a:cs typeface="Arial" panose="020B0604020202020204" pitchFamily="34" charset="0"/>
              </a:rPr>
              <a:t>Trinties rūšys (1 skaidrė) </a:t>
            </a:r>
          </a:p>
          <a:p>
            <a:pPr marL="0" indent="0">
              <a:buNone/>
            </a:pPr>
            <a:r>
              <a:rPr lang="lt-LT" sz="2000" b="1">
                <a:solidFill>
                  <a:schemeClr val="tx2"/>
                </a:solidFill>
                <a:latin typeface="Arial" panose="020B0604020202020204" pitchFamily="34" charset="0"/>
                <a:cs typeface="Arial" panose="020B0604020202020204" pitchFamily="34" charset="0"/>
              </a:rPr>
              <a:t>Trinties koeficientas (1 skaidrė) </a:t>
            </a:r>
          </a:p>
          <a:p>
            <a:pPr marL="0" indent="0">
              <a:buNone/>
            </a:pPr>
            <a:r>
              <a:rPr lang="lt-LT" sz="2000" b="1">
                <a:solidFill>
                  <a:schemeClr val="tx2"/>
                </a:solidFill>
                <a:latin typeface="Arial" panose="020B0604020202020204" pitchFamily="34" charset="0"/>
                <a:cs typeface="Arial" panose="020B0604020202020204" pitchFamily="34" charset="0"/>
              </a:rPr>
              <a:t>Trinties nauda (1 skaidrė) </a:t>
            </a:r>
          </a:p>
          <a:p>
            <a:pPr marL="0" indent="0">
              <a:buNone/>
            </a:pPr>
            <a:r>
              <a:rPr lang="lt-LT" sz="2000" b="1">
                <a:solidFill>
                  <a:schemeClr val="tx2"/>
                </a:solidFill>
                <a:latin typeface="Arial" panose="020B0604020202020204" pitchFamily="34" charset="0"/>
                <a:cs typeface="Arial" panose="020B0604020202020204" pitchFamily="34" charset="0"/>
              </a:rPr>
              <a:t>Trinties žala (1 skaidrė) </a:t>
            </a: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lt-LT" sz="2000" b="1">
              <a:solidFill>
                <a:schemeClr val="tx2"/>
              </a:solidFill>
              <a:latin typeface="Arial" panose="020B0604020202020204" pitchFamily="34" charset="0"/>
              <a:cs typeface="Arial" panose="020B0604020202020204" pitchFamily="34" charset="0"/>
            </a:endParaRPr>
          </a:p>
          <a:p>
            <a:pPr marL="0" indent="0">
              <a:buNone/>
            </a:pPr>
            <a:endParaRPr lang="" sz="2000" b="1">
              <a:solidFill>
                <a:schemeClr val="tx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B357827-51AF-6107-BBD1-695B5BED3A9F}"/>
              </a:ext>
            </a:extLst>
          </p:cNvPr>
          <p:cNvSpPr txBox="1"/>
          <p:nvPr/>
        </p:nvSpPr>
        <p:spPr>
          <a:xfrm>
            <a:off x="5175647" y="2514600"/>
            <a:ext cx="1828800" cy="1828800"/>
          </a:xfrm>
          <a:prstGeom prst="rect">
            <a:avLst/>
          </a:prstGeom>
          <a:noFill/>
        </p:spPr>
        <p:txBody>
          <a:bodyPr wrap="square" rtlCol="0">
            <a:spAutoFit/>
          </a:bodyPr>
          <a:lstStyle/>
          <a:p>
            <a:pPr algn="l"/>
            <a:endParaRPr lang=""/>
          </a:p>
        </p:txBody>
      </p:sp>
      <p:sp>
        <p:nvSpPr>
          <p:cNvPr id="13" name="TextBox 12">
            <a:extLst>
              <a:ext uri="{FF2B5EF4-FFF2-40B4-BE49-F238E27FC236}">
                <a16:creationId xmlns:a16="http://schemas.microsoft.com/office/drawing/2014/main" id="{5D90451D-198D-17A4-5640-C4ADF8739FD0}"/>
              </a:ext>
            </a:extLst>
          </p:cNvPr>
          <p:cNvSpPr txBox="1"/>
          <p:nvPr/>
        </p:nvSpPr>
        <p:spPr>
          <a:xfrm>
            <a:off x="5175647" y="2514600"/>
            <a:ext cx="1828800" cy="1828800"/>
          </a:xfrm>
          <a:prstGeom prst="rect">
            <a:avLst/>
          </a:prstGeom>
          <a:noFill/>
        </p:spPr>
        <p:txBody>
          <a:bodyPr wrap="square" rtlCol="0">
            <a:spAutoFit/>
          </a:bodyPr>
          <a:lstStyle/>
          <a:p>
            <a:pPr algn="l"/>
            <a:endParaRPr lang=""/>
          </a:p>
        </p:txBody>
      </p:sp>
      <p:sp>
        <p:nvSpPr>
          <p:cNvPr id="15" name="TextBox 14">
            <a:extLst>
              <a:ext uri="{FF2B5EF4-FFF2-40B4-BE49-F238E27FC236}">
                <a16:creationId xmlns:a16="http://schemas.microsoft.com/office/drawing/2014/main" id="{79C65397-F553-29B3-3F01-83BAC4E05ABC}"/>
              </a:ext>
            </a:extLst>
          </p:cNvPr>
          <p:cNvSpPr txBox="1"/>
          <p:nvPr/>
        </p:nvSpPr>
        <p:spPr>
          <a:xfrm>
            <a:off x="6090047" y="177987"/>
            <a:ext cx="4106069" cy="11480066"/>
          </a:xfrm>
          <a:prstGeom prst="rect">
            <a:avLst/>
          </a:prstGeom>
        </p:spPr>
        <p:txBody>
          <a:bodyPr vert="horz" lIns="91440" tIns="45720" rIns="91440" bIns="45720" rtlCol="0">
            <a:noAutofit/>
          </a:bodyPr>
          <a:lstStyle>
            <a:lvl1pPr indent="0">
              <a:lnSpc>
                <a:spcPct val="120000"/>
              </a:lnSpc>
              <a:spcBef>
                <a:spcPts val="1000"/>
              </a:spcBef>
              <a:buSzPct val="125000"/>
              <a:buFont typeface="Arial" panose="020B0604020202020204" pitchFamily="34" charset="0"/>
              <a:buNone/>
              <a:defRPr sz="2000" b="1">
                <a:solidFill>
                  <a:schemeClr val="tx2"/>
                </a:solidFill>
                <a:latin typeface="Arial" panose="020B0604020202020204" pitchFamily="34" charset="0"/>
                <a:cs typeface="Arial" panose="020B0604020202020204" pitchFamily="34" charset="0"/>
              </a:defRPr>
            </a:lvl1pPr>
            <a:lvl2pPr marL="685800" indent="-228600">
              <a:lnSpc>
                <a:spcPct val="120000"/>
              </a:lnSpc>
              <a:spcBef>
                <a:spcPts val="500"/>
              </a:spcBef>
              <a:buSzPct val="125000"/>
              <a:buFont typeface="Arial" panose="020B0604020202020204" pitchFamily="34" charset="0"/>
              <a:buChar char="•"/>
              <a:defRPr sz="2000"/>
            </a:lvl2pPr>
            <a:lvl3pPr marL="1143000" indent="-228600">
              <a:lnSpc>
                <a:spcPct val="120000"/>
              </a:lnSpc>
              <a:spcBef>
                <a:spcPts val="500"/>
              </a:spcBef>
              <a:buSzPct val="125000"/>
              <a:buFont typeface="Arial" panose="020B0604020202020204" pitchFamily="34" charset="0"/>
              <a:buChar char="•"/>
            </a:lvl3pPr>
            <a:lvl4pPr marL="1600200" indent="-228600">
              <a:lnSpc>
                <a:spcPct val="120000"/>
              </a:lnSpc>
              <a:spcBef>
                <a:spcPts val="500"/>
              </a:spcBef>
              <a:buSzPct val="125000"/>
              <a:buFont typeface="Arial" panose="020B0604020202020204" pitchFamily="34" charset="0"/>
              <a:buChar char="•"/>
              <a:defRPr sz="1600"/>
            </a:lvl4pPr>
            <a:lvl5pPr marL="2057400" indent="-228600">
              <a:lnSpc>
                <a:spcPct val="120000"/>
              </a:lnSpc>
              <a:spcBef>
                <a:spcPts val="500"/>
              </a:spcBef>
              <a:buSzPct val="125000"/>
              <a:buFont typeface="Arial" panose="020B0604020202020204" pitchFamily="34" charset="0"/>
              <a:buChar char="•"/>
              <a:defRPr sz="1600"/>
            </a:lvl5pPr>
            <a:lvl6pPr marL="2514600" indent="-228600">
              <a:lnSpc>
                <a:spcPct val="120000"/>
              </a:lnSpc>
              <a:spcBef>
                <a:spcPts val="500"/>
              </a:spcBef>
              <a:buSzPct val="125000"/>
              <a:buFont typeface="Arial" panose="020B0604020202020204" pitchFamily="34" charset="0"/>
              <a:buChar char="•"/>
              <a:defRPr sz="1400"/>
            </a:lvl6pPr>
            <a:lvl7pPr marL="2971800" indent="-228600">
              <a:lnSpc>
                <a:spcPct val="120000"/>
              </a:lnSpc>
              <a:spcBef>
                <a:spcPts val="500"/>
              </a:spcBef>
              <a:buSzPct val="125000"/>
              <a:buFont typeface="Arial" panose="020B0604020202020204" pitchFamily="34" charset="0"/>
              <a:buChar char="•"/>
              <a:defRPr sz="1400"/>
            </a:lvl7pPr>
            <a:lvl8pPr marL="3429000" indent="-228600">
              <a:lnSpc>
                <a:spcPct val="120000"/>
              </a:lnSpc>
              <a:spcBef>
                <a:spcPts val="500"/>
              </a:spcBef>
              <a:buSzPct val="125000"/>
              <a:buFont typeface="Arial" panose="020B0604020202020204" pitchFamily="34" charset="0"/>
              <a:buChar char="•"/>
              <a:defRPr sz="1400"/>
            </a:lvl8pPr>
            <a:lvl9pPr marL="3886200" indent="-228600">
              <a:lnSpc>
                <a:spcPct val="120000"/>
              </a:lnSpc>
              <a:spcBef>
                <a:spcPts val="500"/>
              </a:spcBef>
              <a:buSzPct val="125000"/>
              <a:buFont typeface="Arial" panose="020B0604020202020204" pitchFamily="34" charset="0"/>
              <a:buChar char="•"/>
              <a:defRPr sz="1400"/>
            </a:lvl9pPr>
          </a:lstStyle>
          <a:p>
            <a:r>
              <a:rPr lang="lt-LT"/>
              <a:t>Bandymas (1 skaidrė)</a:t>
            </a:r>
          </a:p>
          <a:p>
            <a:r>
              <a:rPr lang="lt-LT"/>
              <a:t>Hipotezė (1 skaidrė) </a:t>
            </a:r>
          </a:p>
          <a:p>
            <a:r>
              <a:rPr lang="lt-LT"/>
              <a:t>Priemonės (2 skaidrės) </a:t>
            </a:r>
          </a:p>
          <a:p>
            <a:r>
              <a:rPr lang="lt-LT"/>
              <a:t>Darbo eiga (6 skaidrės) </a:t>
            </a:r>
          </a:p>
          <a:p>
            <a:r>
              <a:rPr lang="lt-LT"/>
              <a:t>Darbo rezultai (1 skaidrė) </a:t>
            </a:r>
          </a:p>
          <a:p>
            <a:r>
              <a:rPr lang="lt-LT"/>
              <a:t>Išvada (1 skaidrė) </a:t>
            </a:r>
          </a:p>
          <a:p>
            <a:r>
              <a:rPr lang="lt-LT"/>
              <a:t>Uždavinių sprendimo pavydžiai (1 skaidrė) </a:t>
            </a:r>
          </a:p>
          <a:p>
            <a:r>
              <a:rPr lang="lt-LT"/>
              <a:t>1 pavyzdys (1 skaidrė) </a:t>
            </a:r>
          </a:p>
          <a:p>
            <a:r>
              <a:rPr lang="lt-LT"/>
              <a:t>2 pavyzdys (1 skaidrė) </a:t>
            </a:r>
          </a:p>
          <a:p>
            <a:r>
              <a:rPr lang="lt-LT"/>
              <a:t>Testas (1 skaidrė) </a:t>
            </a:r>
          </a:p>
          <a:p>
            <a:r>
              <a:rPr lang="lt-LT"/>
              <a:t>Klausimai (10 skaidrių) </a:t>
            </a:r>
          </a:p>
          <a:p>
            <a:r>
              <a:rPr lang="lt-LT"/>
              <a:t>Atsakymai (2 skaidrės) </a:t>
            </a:r>
          </a:p>
          <a:p>
            <a:r>
              <a:rPr lang="lt-LT"/>
              <a:t>Atsisveikinimas (1 skaidrė)</a:t>
            </a:r>
          </a:p>
          <a:p>
            <a:endParaRPr lang="lt-LT"/>
          </a:p>
          <a:p>
            <a:endParaRPr lang=""/>
          </a:p>
        </p:txBody>
      </p:sp>
    </p:spTree>
    <p:extLst>
      <p:ext uri="{BB962C8B-B14F-4D97-AF65-F5344CB8AC3E}">
        <p14:creationId xmlns:p14="http://schemas.microsoft.com/office/powerpoint/2010/main" val="249210046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5CC4A2-D027-1A42-9F31-D9218FFC45A1}"/>
              </a:ext>
            </a:extLst>
          </p:cNvPr>
          <p:cNvSpPr>
            <a:spLocks noGrp="1"/>
          </p:cNvSpPr>
          <p:nvPr>
            <p:ph type="title"/>
          </p:nvPr>
        </p:nvSpPr>
        <p:spPr>
          <a:xfrm>
            <a:off x="1069975" y="751682"/>
            <a:ext cx="7728743" cy="1296986"/>
          </a:xfrm>
        </p:spPr>
        <p:txBody>
          <a:bodyPr vert="horz" lIns="91440" tIns="45720" rIns="91440" bIns="45720" rtlCol="0" anchor="ctr">
            <a:noAutofit/>
          </a:bodyPr>
          <a:lstStyle/>
          <a:p>
            <a:r>
              <a:rPr lang="lt-LT" sz="6600" b="1" dirty="0">
                <a:solidFill>
                  <a:schemeClr val="tx2"/>
                </a:solidFill>
                <a:latin typeface="Arial" panose="020B0604020202020204" pitchFamily="34" charset="0"/>
                <a:cs typeface="Arial" panose="020B0604020202020204" pitchFamily="34" charset="0"/>
              </a:rPr>
              <a:t>Dinamometras </a:t>
            </a:r>
            <a:endParaRPr lang="" sz="6600" b="1" dirty="0">
              <a:solidFill>
                <a:schemeClr val="tx2"/>
              </a:solidFill>
              <a:latin typeface="Arial" panose="020B0604020202020204" pitchFamily="34" charset="0"/>
              <a:cs typeface="Arial" panose="020B0604020202020204" pitchFamily="34" charset="0"/>
            </a:endParaRPr>
          </a:p>
        </p:txBody>
      </p:sp>
      <p:pic>
        <p:nvPicPr>
          <p:cNvPr id="8" name="Paveikslėlis 8">
            <a:extLst>
              <a:ext uri="{FF2B5EF4-FFF2-40B4-BE49-F238E27FC236}">
                <a16:creationId xmlns:a16="http://schemas.microsoft.com/office/drawing/2014/main" id="{20F0C5EF-CB23-CD4A-8753-BC196A8F366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4614" r="14614"/>
          <a:stretch/>
        </p:blipFill>
        <p:spPr>
          <a:xfrm>
            <a:off x="7548562" y="2047079"/>
            <a:ext cx="3036093" cy="4290469"/>
          </a:xfrm>
          <a:prstGeom prst="round2DiagRect">
            <a:avLst>
              <a:gd name="adj1" fmla="val 16981"/>
              <a:gd name="adj2" fmla="val 19478"/>
            </a:avLst>
          </a:prstGeom>
        </p:spPr>
      </p:pic>
      <p:sp>
        <p:nvSpPr>
          <p:cNvPr id="7" name="Turinio vietos rezervavimo ženklas 2">
            <a:extLst>
              <a:ext uri="{FF2B5EF4-FFF2-40B4-BE49-F238E27FC236}">
                <a16:creationId xmlns:a16="http://schemas.microsoft.com/office/drawing/2014/main" id="{9C63D92B-A85F-3D40-833F-D26DDF706E34}"/>
              </a:ext>
            </a:extLst>
          </p:cNvPr>
          <p:cNvSpPr txBox="1">
            <a:spLocks noGrp="1"/>
          </p:cNvSpPr>
          <p:nvPr>
            <p:ph type="body" sz="half" idx="2"/>
          </p:nvPr>
        </p:nvSpPr>
        <p:spPr>
          <a:xfrm>
            <a:off x="1141413" y="1916111"/>
            <a:ext cx="6145212" cy="354171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lt-LT" b="1" dirty="0">
                <a:solidFill>
                  <a:schemeClr val="tx2"/>
                </a:solidFill>
                <a:latin typeface="Arial" panose="020B0604020202020204" pitchFamily="34" charset="0"/>
                <a:cs typeface="Arial" panose="020B0604020202020204" pitchFamily="34" charset="0"/>
              </a:rPr>
              <a:t>Dinamometras – prietaisas jėgos dydžiui matuoti. Svarbiausia dinamometro dalis – tampri spyruoklė. Prie spyruoklės pritaisyta skalė, suskirstyta </a:t>
            </a:r>
            <a:r>
              <a:rPr lang="lt-LT" b="1" dirty="0" err="1">
                <a:solidFill>
                  <a:schemeClr val="tx2"/>
                </a:solidFill>
                <a:latin typeface="Arial" panose="020B0604020202020204" pitchFamily="34" charset="0"/>
                <a:cs typeface="Arial" panose="020B0604020202020204" pitchFamily="34" charset="0"/>
              </a:rPr>
              <a:t>niutonais</a:t>
            </a:r>
            <a:r>
              <a:rPr lang="lt-LT" b="1" dirty="0">
                <a:solidFill>
                  <a:schemeClr val="tx2"/>
                </a:solidFill>
                <a:latin typeface="Arial" panose="020B0604020202020204" pitchFamily="34" charset="0"/>
                <a:cs typeface="Arial" panose="020B0604020202020204" pitchFamily="34" charset="0"/>
              </a:rPr>
              <a:t>. Kuo didesnė jėga veikia spyruoklę, tuo daugiau ji išsitempia, tuo didesnę jėgą parodo prie spyruoklės pritvirtinta rodyklė. Dinamometrai būna labai įvairūs. Jais galima išmatuoti ir labai mažą, ir labai didelę jėgą.</a:t>
            </a:r>
            <a:endParaRPr lang=""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472883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BC853D0-7A19-5945-B1D6-377B55074500}"/>
              </a:ext>
            </a:extLst>
          </p:cNvPr>
          <p:cNvSpPr>
            <a:spLocks noGrp="1"/>
          </p:cNvSpPr>
          <p:nvPr>
            <p:ph type="title"/>
          </p:nvPr>
        </p:nvSpPr>
        <p:spPr>
          <a:xfrm>
            <a:off x="1344214" y="917906"/>
            <a:ext cx="6823868" cy="1473994"/>
          </a:xfrm>
        </p:spPr>
        <p:txBody>
          <a:bodyPr vert="horz" lIns="91440" tIns="45720" rIns="91440" bIns="45720" rtlCol="0" anchor="ctr">
            <a:normAutofit/>
          </a:bodyPr>
          <a:lstStyle/>
          <a:p>
            <a:r>
              <a:rPr lang="lt-LT" sz="6600" b="1">
                <a:solidFill>
                  <a:schemeClr val="tx2"/>
                </a:solidFill>
                <a:latin typeface="Arial" panose="020B0604020202020204" pitchFamily="34" charset="0"/>
                <a:cs typeface="Arial" panose="020B0604020202020204" pitchFamily="34" charset="0"/>
              </a:rPr>
              <a:t>Trinties jėga </a:t>
            </a:r>
            <a:endParaRPr lang="" sz="6600" b="1">
              <a:solidFill>
                <a:schemeClr val="tx2"/>
              </a:solidFill>
              <a:latin typeface="Arial" panose="020B0604020202020204" pitchFamily="34" charset="0"/>
              <a:cs typeface="Arial" panose="020B0604020202020204" pitchFamily="34" charset="0"/>
            </a:endParaRPr>
          </a:p>
        </p:txBody>
      </p:sp>
      <p:pic>
        <p:nvPicPr>
          <p:cNvPr id="5" name="Paveikslėlis 5">
            <a:extLst>
              <a:ext uri="{FF2B5EF4-FFF2-40B4-BE49-F238E27FC236}">
                <a16:creationId xmlns:a16="http://schemas.microsoft.com/office/drawing/2014/main" id="{E8F8C24D-2F2D-4A45-A9D9-72077FC00E82}"/>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1939" b="1939"/>
          <a:stretch/>
        </p:blipFill>
        <p:spPr>
          <a:xfrm>
            <a:off x="6820303" y="2189493"/>
            <a:ext cx="4114402" cy="3887634"/>
          </a:xfrm>
          <a:prstGeom prst="round2DiagRect">
            <a:avLst>
              <a:gd name="adj1" fmla="val 15902"/>
              <a:gd name="adj2" fmla="val 11151"/>
            </a:avLst>
          </a:prstGeom>
        </p:spPr>
      </p:pic>
      <p:sp>
        <p:nvSpPr>
          <p:cNvPr id="3" name="Turinio vietos rezervavimo ženklas 2">
            <a:extLst>
              <a:ext uri="{FF2B5EF4-FFF2-40B4-BE49-F238E27FC236}">
                <a16:creationId xmlns:a16="http://schemas.microsoft.com/office/drawing/2014/main" id="{2133CE5B-74B4-484C-A20A-72FEC1733AF3}"/>
              </a:ext>
            </a:extLst>
          </p:cNvPr>
          <p:cNvSpPr>
            <a:spLocks noGrp="1"/>
          </p:cNvSpPr>
          <p:nvPr>
            <p:ph type="body" sz="half" idx="2"/>
          </p:nvPr>
        </p:nvSpPr>
        <p:spPr>
          <a:xfrm>
            <a:off x="1431133" y="2189493"/>
            <a:ext cx="5302251" cy="3887634"/>
          </a:xfrm>
        </p:spPr>
        <p:txBody>
          <a:bodyPr>
            <a:noAutofit/>
          </a:bodyPr>
          <a:lstStyle/>
          <a:p>
            <a:pPr marL="0" indent="0">
              <a:buNone/>
            </a:pPr>
            <a:r>
              <a:rPr lang="lt-LT" b="1">
                <a:solidFill>
                  <a:schemeClr val="tx2"/>
                </a:solidFill>
                <a:latin typeface="Arial" panose="020B0604020202020204" pitchFamily="34" charset="0"/>
                <a:cs typeface="Arial" panose="020B0604020202020204" pitchFamily="34" charset="0"/>
              </a:rPr>
              <a:t>Nuo kalno nuslydusios rogutės kurį laiką juda lėtėdamos, kol visai sustoja. Pastumta ant stalo knyga taip pat slysta jo paviršiumi tol, kol sustoja. Dviratis, kai nebeminame pedalų, irgi po kurio laiko nustoja riedėjęs. Kodėl šie kūnai sustoja? Juos stabdo kažkokia jėga, kurios kryptis priešinga judėjimo krypčiai. Jėga, atsirandanti kūnų sąlyčio vietoje ir trukdanti kūnui judėti (pajudėti) kito kūno paviršiumi, vadinama trintiēs jėgà, arba trintimi. Trinties jėgą galima nesunkiai išmatuoti. Prie kūno, pavyzdžiui, medinio tašelio, prikabink dinamometrą ir tolygiai trauk stalo paviršiumi. Prietaiso skalėje matysi trinties jėgos skaitinę vertę. </a:t>
            </a:r>
          </a:p>
          <a:p>
            <a:pPr marL="0" indent="0">
              <a:buNone/>
            </a:pPr>
            <a:r>
              <a:rPr lang="lt-LT" b="1">
                <a:solidFill>
                  <a:schemeClr val="tx2"/>
                </a:solidFill>
                <a:latin typeface="Arial" panose="020B0604020202020204" pitchFamily="34" charset="0"/>
                <a:cs typeface="Arial" panose="020B0604020202020204" pitchFamily="34" charset="0"/>
              </a:rPr>
              <a:t> </a:t>
            </a:r>
            <a:endParaRPr lang=""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407294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vert="horz" lIns="91440" tIns="45720" rIns="91440" bIns="45720" rtlCol="0" anchor="ctr">
            <a:normAutofit/>
          </a:bodyPr>
          <a:lstStyle/>
          <a:p>
            <a:r>
              <a:rPr lang="lt-LT" sz="4800" b="1" dirty="0">
                <a:solidFill>
                  <a:schemeClr val="tx2"/>
                </a:solidFill>
                <a:latin typeface="Arial" panose="020B0604020202020204" pitchFamily="34" charset="0"/>
                <a:cs typeface="Arial" panose="020B0604020202020204" pitchFamily="34" charset="0"/>
              </a:rPr>
              <a:t>Trinties jėgos atsiradimo priežastys</a:t>
            </a:r>
          </a:p>
        </p:txBody>
      </p:sp>
      <p:sp>
        <p:nvSpPr>
          <p:cNvPr id="3" name="Turinio vietos rezervavimo ženklas 2"/>
          <p:cNvSpPr>
            <a:spLocks noGrp="1"/>
          </p:cNvSpPr>
          <p:nvPr>
            <p:ph idx="1"/>
          </p:nvPr>
        </p:nvSpPr>
        <p:spPr>
          <a:xfrm>
            <a:off x="1141413" y="2778816"/>
            <a:ext cx="5264150" cy="3541714"/>
          </a:xfrm>
        </p:spPr>
        <p:txBody>
          <a:bodyPr vert="horz" lIns="91440" tIns="45720" rIns="91440" bIns="45720" rtlCol="0">
            <a:noAutofit/>
          </a:bodyPr>
          <a:lstStyle/>
          <a:p>
            <a:pPr marL="457200" indent="-457200">
              <a:buFont typeface="+mj-lt"/>
              <a:buAutoNum type="arabicPeriod"/>
            </a:pPr>
            <a:r>
              <a:rPr lang="lt-LT" sz="2800" b="1" dirty="0">
                <a:solidFill>
                  <a:schemeClr val="tx2"/>
                </a:solidFill>
                <a:latin typeface="Arial" panose="020B0604020202020204" pitchFamily="34" charset="0"/>
                <a:cs typeface="Arial" panose="020B0604020202020204" pitchFamily="34" charset="0"/>
              </a:rPr>
              <a:t>Lietimosi paviršių </a:t>
            </a:r>
            <a:r>
              <a:rPr lang="lt-LT" sz="2800" b="1" dirty="0" err="1">
                <a:solidFill>
                  <a:schemeClr val="tx2"/>
                </a:solidFill>
                <a:latin typeface="Arial" panose="020B0604020202020204" pitchFamily="34" charset="0"/>
                <a:cs typeface="Arial" panose="020B0604020202020204" pitchFamily="34" charset="0"/>
              </a:rPr>
              <a:t>grublėtumas</a:t>
            </a:r>
            <a:r>
              <a:rPr lang="lt-LT" sz="2800" b="1" dirty="0">
                <a:solidFill>
                  <a:schemeClr val="tx2"/>
                </a:solidFill>
                <a:latin typeface="Arial" panose="020B0604020202020204" pitchFamily="34" charset="0"/>
                <a:cs typeface="Arial" panose="020B0604020202020204" pitchFamily="34" charset="0"/>
              </a:rPr>
              <a:t>;</a:t>
            </a:r>
          </a:p>
          <a:p>
            <a:pPr marL="457200" indent="-457200">
              <a:buFont typeface="+mj-lt"/>
              <a:buAutoNum type="arabicPeriod"/>
            </a:pPr>
            <a:r>
              <a:rPr lang="lt-LT" sz="2800" b="1" dirty="0">
                <a:solidFill>
                  <a:schemeClr val="tx2"/>
                </a:solidFill>
                <a:latin typeface="Arial" panose="020B0604020202020204" pitchFamily="34" charset="0"/>
                <a:cs typeface="Arial" panose="020B0604020202020204" pitchFamily="34" charset="0"/>
              </a:rPr>
              <a:t>Lietimosi paviršių molekulių tarpusavio trauka.</a:t>
            </a:r>
          </a:p>
        </p:txBody>
      </p:sp>
      <p:pic>
        <p:nvPicPr>
          <p:cNvPr id="4" name="Paveikslėlis 3"/>
          <p:cNvPicPr>
            <a:picLocks noChangeAspect="1"/>
          </p:cNvPicPr>
          <p:nvPr/>
        </p:nvPicPr>
        <p:blipFill>
          <a:blip r:embed="rId2"/>
          <a:stretch>
            <a:fillRect/>
          </a:stretch>
        </p:blipFill>
        <p:spPr>
          <a:xfrm>
            <a:off x="5609132" y="2116932"/>
            <a:ext cx="4521498" cy="4183754"/>
          </a:xfrm>
          <a:prstGeom prst="rect">
            <a:avLst/>
          </a:prstGeom>
        </p:spPr>
      </p:pic>
    </p:spTree>
    <p:extLst>
      <p:ext uri="{BB962C8B-B14F-4D97-AF65-F5344CB8AC3E}">
        <p14:creationId xmlns:p14="http://schemas.microsoft.com/office/powerpoint/2010/main" val="23345682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p:txBody>
          <a:bodyPr vert="horz" lIns="91440" tIns="45720" rIns="91440" bIns="45720" rtlCol="0" anchor="ctr">
            <a:normAutofit/>
          </a:bodyPr>
          <a:lstStyle/>
          <a:p>
            <a:r>
              <a:rPr lang="lt-LT" sz="6600" b="1" dirty="0">
                <a:solidFill>
                  <a:schemeClr val="tx2"/>
                </a:solidFill>
                <a:latin typeface="Arial" panose="020B0604020202020204" pitchFamily="34" charset="0"/>
                <a:cs typeface="Arial" panose="020B0604020202020204" pitchFamily="34" charset="0"/>
              </a:rPr>
              <a:t>TRINTIES RŪŠYS</a:t>
            </a:r>
          </a:p>
        </p:txBody>
      </p:sp>
      <p:sp>
        <p:nvSpPr>
          <p:cNvPr id="3" name="Turinio vietos rezervavimo ženklas 2"/>
          <p:cNvSpPr>
            <a:spLocks noGrp="1"/>
          </p:cNvSpPr>
          <p:nvPr>
            <p:ph idx="1"/>
          </p:nvPr>
        </p:nvSpPr>
        <p:spPr>
          <a:xfrm>
            <a:off x="1141412" y="2249487"/>
            <a:ext cx="9905999" cy="3541714"/>
          </a:xfrm>
        </p:spPr>
        <p:txBody>
          <a:bodyPr vert="horz" lIns="91440" tIns="45720" rIns="91440" bIns="45720" rtlCol="0">
            <a:noAutofit/>
          </a:bodyPr>
          <a:lstStyle/>
          <a:p>
            <a:pPr marL="0" indent="0">
              <a:buNone/>
            </a:pPr>
            <a:r>
              <a:rPr lang="lt-LT" sz="3600" b="1" dirty="0">
                <a:solidFill>
                  <a:schemeClr val="tx2"/>
                </a:solidFill>
                <a:latin typeface="Arial" panose="020B0604020202020204" pitchFamily="34" charset="0"/>
                <a:cs typeface="Arial" panose="020B0604020202020204" pitchFamily="34" charset="0"/>
              </a:rPr>
              <a:t>Rimties trintis;</a:t>
            </a:r>
          </a:p>
          <a:p>
            <a:pPr marL="0" indent="0">
              <a:buNone/>
            </a:pPr>
            <a:r>
              <a:rPr lang="lt-LT" sz="3600" b="1" dirty="0">
                <a:solidFill>
                  <a:schemeClr val="tx2"/>
                </a:solidFill>
                <a:latin typeface="Arial" panose="020B0604020202020204" pitchFamily="34" charset="0"/>
                <a:cs typeface="Arial" panose="020B0604020202020204" pitchFamily="34" charset="0"/>
              </a:rPr>
              <a:t>Slydimo trintis;</a:t>
            </a:r>
          </a:p>
          <a:p>
            <a:pPr marL="0" indent="0">
              <a:buNone/>
            </a:pPr>
            <a:r>
              <a:rPr lang="lt-LT" sz="3600" b="1" dirty="0">
                <a:solidFill>
                  <a:schemeClr val="tx2"/>
                </a:solidFill>
                <a:latin typeface="Arial" panose="020B0604020202020204" pitchFamily="34" charset="0"/>
                <a:cs typeface="Arial" panose="020B0604020202020204" pitchFamily="34" charset="0"/>
              </a:rPr>
              <a:t>Riedėjimo trintis;</a:t>
            </a:r>
          </a:p>
          <a:p>
            <a:pPr marL="0" indent="0">
              <a:buNone/>
            </a:pPr>
            <a:r>
              <a:rPr lang="lt-LT" sz="3600" b="1" dirty="0">
                <a:solidFill>
                  <a:schemeClr val="tx2"/>
                </a:solidFill>
                <a:latin typeface="Arial" panose="020B0604020202020204" pitchFamily="34" charset="0"/>
                <a:cs typeface="Arial" panose="020B0604020202020204" pitchFamily="34" charset="0"/>
              </a:rPr>
              <a:t>Skystoji trintis. </a:t>
            </a:r>
          </a:p>
        </p:txBody>
      </p:sp>
      <p:pic>
        <p:nvPicPr>
          <p:cNvPr id="8" name="Paveikslėlis 7">
            <a:extLst>
              <a:ext uri="{FF2B5EF4-FFF2-40B4-BE49-F238E27FC236}">
                <a16:creationId xmlns:a16="http://schemas.microsoft.com/office/drawing/2014/main" id="{F1B2079A-F48E-0CB6-24F9-35883F6804C0}"/>
              </a:ext>
            </a:extLst>
          </p:cNvPr>
          <p:cNvPicPr>
            <a:picLocks noChangeAspect="1"/>
          </p:cNvPicPr>
          <p:nvPr/>
        </p:nvPicPr>
        <p:blipFill rotWithShape="1">
          <a:blip r:embed="rId2"/>
          <a:srcRect l="-4101" t="1780" r="214" b="486"/>
          <a:stretch/>
        </p:blipFill>
        <p:spPr>
          <a:xfrm>
            <a:off x="4923724" y="2249487"/>
            <a:ext cx="5291839" cy="3198587"/>
          </a:xfrm>
          <a:prstGeom prst="rect">
            <a:avLst/>
          </a:prstGeom>
        </p:spPr>
      </p:pic>
    </p:spTree>
    <p:extLst>
      <p:ext uri="{BB962C8B-B14F-4D97-AF65-F5344CB8AC3E}">
        <p14:creationId xmlns:p14="http://schemas.microsoft.com/office/powerpoint/2010/main" val="29540100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4919963-BF76-8840-A385-589CB4C1AEE5}"/>
              </a:ext>
            </a:extLst>
          </p:cNvPr>
          <p:cNvSpPr>
            <a:spLocks noGrp="1"/>
          </p:cNvSpPr>
          <p:nvPr>
            <p:ph type="title"/>
          </p:nvPr>
        </p:nvSpPr>
        <p:spPr>
          <a:xfrm>
            <a:off x="1141412" y="609599"/>
            <a:ext cx="9752807" cy="1854995"/>
          </a:xfrm>
        </p:spPr>
        <p:txBody>
          <a:bodyPr vert="horz" lIns="91440" tIns="45720" rIns="91440" bIns="45720" rtlCol="0" anchor="ctr">
            <a:noAutofit/>
          </a:bodyPr>
          <a:lstStyle/>
          <a:p>
            <a:r>
              <a:rPr lang="lt-LT" sz="6000" b="1">
                <a:solidFill>
                  <a:schemeClr val="tx2"/>
                </a:solidFill>
                <a:latin typeface="Arial" panose="020B0604020202020204" pitchFamily="34" charset="0"/>
                <a:cs typeface="Arial" panose="020B0604020202020204" pitchFamily="34" charset="0"/>
              </a:rPr>
              <a:t>Trinties koeficientas </a:t>
            </a:r>
            <a:endParaRPr lang="" sz="6000" b="1">
              <a:solidFill>
                <a:schemeClr val="tx2"/>
              </a:solidFill>
              <a:latin typeface="Arial" panose="020B0604020202020204" pitchFamily="34" charset="0"/>
              <a:cs typeface="Arial" panose="020B0604020202020204" pitchFamily="34" charset="0"/>
            </a:endParaRPr>
          </a:p>
        </p:txBody>
      </p:sp>
      <p:sp>
        <p:nvSpPr>
          <p:cNvPr id="4" name="Teksto vietos rezervavimo ženklas 3">
            <a:extLst>
              <a:ext uri="{FF2B5EF4-FFF2-40B4-BE49-F238E27FC236}">
                <a16:creationId xmlns:a16="http://schemas.microsoft.com/office/drawing/2014/main" id="{B357F640-554B-C545-A81A-79820D9A0B16}"/>
              </a:ext>
            </a:extLst>
          </p:cNvPr>
          <p:cNvSpPr>
            <a:spLocks noGrp="1"/>
          </p:cNvSpPr>
          <p:nvPr>
            <p:ph type="body" sz="half" idx="2"/>
          </p:nvPr>
        </p:nvSpPr>
        <p:spPr>
          <a:xfrm>
            <a:off x="1141412" y="2166539"/>
            <a:ext cx="5631657" cy="4206552"/>
          </a:xfrm>
        </p:spPr>
        <p:txBody>
          <a:bodyPr vert="horz" lIns="91440" tIns="45720" rIns="91440" bIns="45720" rtlCol="0">
            <a:noAutofit/>
          </a:bodyPr>
          <a:lstStyle/>
          <a:p>
            <a:r>
              <a:rPr lang="lt-LT" sz="2800" b="1" dirty="0">
                <a:solidFill>
                  <a:schemeClr val="tx2"/>
                </a:solidFill>
                <a:latin typeface="Arial" panose="020B0604020202020204" pitchFamily="34" charset="0"/>
                <a:cs typeface="Arial" panose="020B0604020202020204" pitchFamily="34" charset="0"/>
              </a:rPr>
              <a:t>Padalijus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tr</a:t>
            </a:r>
            <a:r>
              <a:rPr lang="lt-LT" sz="2800" b="1" dirty="0">
                <a:solidFill>
                  <a:schemeClr val="tx2"/>
                </a:solidFill>
                <a:latin typeface="Arial" panose="020B0604020202020204" pitchFamily="34" charset="0"/>
                <a:cs typeface="Arial" panose="020B0604020202020204" pitchFamily="34" charset="0"/>
              </a:rPr>
              <a:t> iš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s</a:t>
            </a:r>
            <a:r>
              <a:rPr lang="lt-LT" sz="2800" b="1" dirty="0">
                <a:solidFill>
                  <a:schemeClr val="tx2"/>
                </a:solidFill>
                <a:latin typeface="Arial" panose="020B0604020202020204" pitchFamily="34" charset="0"/>
                <a:cs typeface="Arial" panose="020B0604020202020204" pitchFamily="34" charset="0"/>
              </a:rPr>
              <a:t>, gaunamas trinties koeficientas. Jis žymimas graikiška raide μ ir priklauso nuo medžiagų, iš kurių pagaminti susiliečiantys kūnai.</a:t>
            </a:r>
          </a:p>
          <a:p>
            <a:r>
              <a:rPr lang="lt-LT" sz="2800" b="1" dirty="0">
                <a:solidFill>
                  <a:schemeClr val="tx2"/>
                </a:solidFill>
                <a:latin typeface="Arial" panose="020B0604020202020204" pitchFamily="34" charset="0"/>
                <a:cs typeface="Arial" panose="020B0604020202020204" pitchFamily="34" charset="0"/>
              </a:rPr>
              <a:t>      </a:t>
            </a:r>
            <a:r>
              <a:rPr lang="lt-LT" sz="2800" b="1" dirty="0">
                <a:solidFill>
                  <a:schemeClr val="tx2"/>
                </a:solidFill>
                <a:latin typeface="Franklin Gothic Book" panose="020B0503020102020204" pitchFamily="34" charset="0"/>
                <a:cs typeface="Arial" panose="020B0604020202020204" pitchFamily="34" charset="0"/>
              </a:rPr>
              <a:t>µ =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tr</a:t>
            </a:r>
            <a:r>
              <a:rPr lang="lt-LT" sz="2800" b="1" baseline="-25000" dirty="0">
                <a:solidFill>
                  <a:schemeClr val="tx2"/>
                </a:solidFill>
                <a:latin typeface="Arial" panose="020B0604020202020204" pitchFamily="34" charset="0"/>
                <a:cs typeface="Arial" panose="020B0604020202020204" pitchFamily="34" charset="0"/>
              </a:rPr>
              <a:t>  </a:t>
            </a:r>
            <a:r>
              <a:rPr lang="lt-LT" sz="2800" b="1" dirty="0">
                <a:solidFill>
                  <a:schemeClr val="tx2"/>
                </a:solidFill>
                <a:latin typeface="Arial" panose="020B0604020202020204" pitchFamily="34" charset="0"/>
                <a:cs typeface="Arial" panose="020B0604020202020204" pitchFamily="34" charset="0"/>
              </a:rPr>
              <a:t>/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s</a:t>
            </a:r>
            <a:endParaRPr lang="" sz="2800" b="1" dirty="0">
              <a:solidFill>
                <a:schemeClr val="tx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BB761BE-6302-D745-92BA-D5F41C6A0829}"/>
              </a:ext>
            </a:extLst>
          </p:cNvPr>
          <p:cNvSpPr txBox="1"/>
          <p:nvPr/>
        </p:nvSpPr>
        <p:spPr>
          <a:xfrm>
            <a:off x="2755801" y="5298280"/>
            <a:ext cx="2902939" cy="1381125"/>
          </a:xfrm>
          <a:prstGeom prst="rect">
            <a:avLst/>
          </a:prstGeom>
        </p:spPr>
        <p:txBody>
          <a:bodyPr vert="horz" lIns="91440" tIns="45720" rIns="91440" bIns="45720" rtlCol="0">
            <a:noAutofit/>
          </a:bodyPr>
          <a:lstStyle>
            <a:lvl1pPr indent="0">
              <a:lnSpc>
                <a:spcPct val="120000"/>
              </a:lnSpc>
              <a:spcBef>
                <a:spcPts val="1000"/>
              </a:spcBef>
              <a:buSzPct val="125000"/>
              <a:buFont typeface="Arial" panose="020B0604020202020204" pitchFamily="34" charset="0"/>
              <a:buNone/>
              <a:defRPr sz="2400" b="1">
                <a:solidFill>
                  <a:schemeClr val="tx2"/>
                </a:solidFill>
                <a:latin typeface="Arial" panose="020B0604020202020204" pitchFamily="34" charset="0"/>
                <a:cs typeface="Arial" panose="020B0604020202020204"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endParaRPr lang="" sz="4400" b="0" baseline="-25000" dirty="0"/>
          </a:p>
        </p:txBody>
      </p:sp>
      <p:pic>
        <p:nvPicPr>
          <p:cNvPr id="11" name="Paveikslėlis 11">
            <a:extLst>
              <a:ext uri="{FF2B5EF4-FFF2-40B4-BE49-F238E27FC236}">
                <a16:creationId xmlns:a16="http://schemas.microsoft.com/office/drawing/2014/main" id="{5AF4C3BE-71D4-5A48-A884-0A1068CFC075}"/>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8653" r="8653"/>
          <a:stretch/>
        </p:blipFill>
        <p:spPr>
          <a:xfrm>
            <a:off x="6773863" y="2336800"/>
            <a:ext cx="4121150" cy="3911600"/>
          </a:xfrm>
        </p:spPr>
      </p:pic>
    </p:spTree>
    <p:extLst>
      <p:ext uri="{BB962C8B-B14F-4D97-AF65-F5344CB8AC3E}">
        <p14:creationId xmlns:p14="http://schemas.microsoft.com/office/powerpoint/2010/main" val="35018776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974925" y="757123"/>
            <a:ext cx="9905998" cy="1478570"/>
          </a:xfrm>
        </p:spPr>
        <p:txBody>
          <a:bodyPr vert="horz" lIns="91440" tIns="45720" rIns="91440" bIns="45720" rtlCol="0" anchor="ctr">
            <a:noAutofit/>
          </a:bodyPr>
          <a:lstStyle/>
          <a:p>
            <a:r>
              <a:rPr lang="lt-LT" sz="6600" b="1" dirty="0">
                <a:solidFill>
                  <a:schemeClr val="tx2"/>
                </a:solidFill>
                <a:latin typeface="Arial" panose="020B0604020202020204" pitchFamily="34" charset="0"/>
                <a:cs typeface="Arial" panose="020B0604020202020204" pitchFamily="34" charset="0"/>
              </a:rPr>
              <a:t>TRINTIES NAUDA </a:t>
            </a:r>
          </a:p>
        </p:txBody>
      </p:sp>
      <p:sp>
        <p:nvSpPr>
          <p:cNvPr id="3" name="Turinio vietos rezervavimo ženklas 2"/>
          <p:cNvSpPr>
            <a:spLocks noGrp="1"/>
          </p:cNvSpPr>
          <p:nvPr>
            <p:ph idx="1"/>
          </p:nvPr>
        </p:nvSpPr>
        <p:spPr>
          <a:xfrm>
            <a:off x="867571" y="2061370"/>
            <a:ext cx="4144961" cy="3541714"/>
          </a:xfrm>
        </p:spPr>
        <p:txBody>
          <a:bodyPr vert="horz" lIns="91440" tIns="45720" rIns="91440" bIns="45720" rtlCol="0">
            <a:noAutofit/>
          </a:bodyPr>
          <a:lstStyle/>
          <a:p>
            <a:r>
              <a:rPr lang="lt-LT" sz="2000" b="1">
                <a:solidFill>
                  <a:schemeClr val="tx2"/>
                </a:solidFill>
                <a:latin typeface="Arial" panose="020B0604020202020204" pitchFamily="34" charset="0"/>
                <a:cs typeface="Arial" panose="020B0604020202020204" pitchFamily="34" charset="0"/>
              </a:rPr>
              <a:t>Trintis yra naudinga, nes be jos nebūtų trinties tarp padangų ir kelio paviršiaus, automobilis nepajudėtų iš vietos. Mes slystume eidami, ant žemės nesilaikytų vietoje daiktai. Keliai, grindys, visi paviršiai būtų slidūs. Įprastas judėjimas būtų neįmanomas. Daiktų nebūtų galima išlaikyti ar pakelti nuo žemės. </a:t>
            </a:r>
          </a:p>
        </p:txBody>
      </p:sp>
      <p:pic>
        <p:nvPicPr>
          <p:cNvPr id="5" name="Paveikslėlis 5">
            <a:extLst>
              <a:ext uri="{FF2B5EF4-FFF2-40B4-BE49-F238E27FC236}">
                <a16:creationId xmlns:a16="http://schemas.microsoft.com/office/drawing/2014/main" id="{C32595C7-E653-2666-FE99-421C06186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886" y="2145319"/>
            <a:ext cx="5868391" cy="3955558"/>
          </a:xfrm>
          <a:prstGeom prst="rect">
            <a:avLst/>
          </a:prstGeom>
        </p:spPr>
      </p:pic>
    </p:spTree>
    <p:extLst>
      <p:ext uri="{BB962C8B-B14F-4D97-AF65-F5344CB8AC3E}">
        <p14:creationId xmlns:p14="http://schemas.microsoft.com/office/powerpoint/2010/main" val="225202123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BCB62B-A2B9-8AC4-3BE8-CA4DFC22CDAB}"/>
              </a:ext>
            </a:extLst>
          </p:cNvPr>
          <p:cNvSpPr>
            <a:spLocks noGrp="1"/>
          </p:cNvSpPr>
          <p:nvPr>
            <p:ph type="title"/>
          </p:nvPr>
        </p:nvSpPr>
        <p:spPr>
          <a:xfrm>
            <a:off x="1141413" y="582800"/>
            <a:ext cx="9905998" cy="1478570"/>
          </a:xfrm>
        </p:spPr>
        <p:txBody>
          <a:bodyPr vert="horz" lIns="91440" tIns="45720" rIns="91440" bIns="45720" rtlCol="0" anchor="ctr">
            <a:noAutofit/>
          </a:bodyPr>
          <a:lstStyle/>
          <a:p>
            <a:r>
              <a:rPr lang="lt-LT" sz="6600" b="1">
                <a:solidFill>
                  <a:schemeClr val="tx2"/>
                </a:solidFill>
                <a:latin typeface="Arial" panose="020B0604020202020204" pitchFamily="34" charset="0"/>
                <a:cs typeface="Arial" panose="020B0604020202020204" pitchFamily="34" charset="0"/>
              </a:rPr>
              <a:t>Trinties žala</a:t>
            </a:r>
            <a:endParaRPr lang="" sz="66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ECEF50BB-709A-D9C1-6DF0-53D3B7F7367D}"/>
              </a:ext>
            </a:extLst>
          </p:cNvPr>
          <p:cNvSpPr>
            <a:spLocks noGrp="1"/>
          </p:cNvSpPr>
          <p:nvPr>
            <p:ph idx="1"/>
          </p:nvPr>
        </p:nvSpPr>
        <p:spPr>
          <a:xfrm>
            <a:off x="998538" y="1820862"/>
            <a:ext cx="5716588" cy="4167982"/>
          </a:xfrm>
        </p:spPr>
        <p:txBody>
          <a:bodyPr>
            <a:noAutofit/>
          </a:bodyPr>
          <a:lstStyle/>
          <a:p>
            <a:r>
              <a:rPr lang="lt-LT" b="1">
                <a:solidFill>
                  <a:schemeClr val="tx2"/>
                </a:solidFill>
                <a:latin typeface="Arial" panose="020B0604020202020204" pitchFamily="34" charset="0"/>
                <a:cs typeface="Arial" panose="020B0604020202020204" pitchFamily="34" charset="0"/>
              </a:rPr>
              <a:t>Trintis taip pat yra žalinga, nes bandydami pastumti sunkią dėžę grindimis, patiriame trintį tarp grindų ir dėžės. Trinčiai nugalėti reikia papildomos energijos. Visų mašinų judančios detalės taip pat trinasi viena į kitą. Dėl to prarandama tam tikra energijos dalis, nes dėl trinties įšyla kūnai, sudyla detalės.</a:t>
            </a:r>
            <a:endParaRPr lang=""/>
          </a:p>
        </p:txBody>
      </p:sp>
      <p:pic>
        <p:nvPicPr>
          <p:cNvPr id="4" name="Paveikslėlis 4">
            <a:extLst>
              <a:ext uri="{FF2B5EF4-FFF2-40B4-BE49-F238E27FC236}">
                <a16:creationId xmlns:a16="http://schemas.microsoft.com/office/drawing/2014/main" id="{E4529200-9755-F484-1E2B-6A793CE3C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1" y="1893103"/>
            <a:ext cx="4199157" cy="4264008"/>
          </a:xfrm>
          <a:prstGeom prst="rect">
            <a:avLst/>
          </a:prstGeom>
        </p:spPr>
      </p:pic>
    </p:spTree>
    <p:extLst>
      <p:ext uri="{BB962C8B-B14F-4D97-AF65-F5344CB8AC3E}">
        <p14:creationId xmlns:p14="http://schemas.microsoft.com/office/powerpoint/2010/main" val="121667170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Pavadinimas 5">
            <a:extLst>
              <a:ext uri="{FF2B5EF4-FFF2-40B4-BE49-F238E27FC236}">
                <a16:creationId xmlns:a16="http://schemas.microsoft.com/office/drawing/2014/main" id="{E1735174-F0C2-694C-BD8E-6024B911A30D}"/>
              </a:ext>
            </a:extLst>
          </p:cNvPr>
          <p:cNvSpPr>
            <a:spLocks noGrp="1"/>
          </p:cNvSpPr>
          <p:nvPr>
            <p:ph type="title"/>
          </p:nvPr>
        </p:nvSpPr>
        <p:spPr>
          <a:xfrm>
            <a:off x="3216472" y="0"/>
            <a:ext cx="6521055" cy="2208517"/>
          </a:xfrm>
        </p:spPr>
        <p:txBody>
          <a:bodyPr>
            <a:noAutofit/>
          </a:bodyPr>
          <a:lstStyle/>
          <a:p>
            <a:r>
              <a:rPr lang="lt-LT" sz="8800" b="1" dirty="0">
                <a:solidFill>
                  <a:schemeClr val="tx2"/>
                </a:solidFill>
              </a:rPr>
              <a:t>Bandymas </a:t>
            </a:r>
            <a:endParaRPr lang="" sz="8800" b="1" dirty="0">
              <a:solidFill>
                <a:schemeClr val="tx2"/>
              </a:solidFill>
            </a:endParaRPr>
          </a:p>
        </p:txBody>
      </p:sp>
      <p:sp>
        <p:nvSpPr>
          <p:cNvPr id="2" name="Turinio vietos rezervavimo ženklas 1"/>
          <p:cNvSpPr>
            <a:spLocks noGrp="1"/>
          </p:cNvSpPr>
          <p:nvPr>
            <p:ph idx="1"/>
          </p:nvPr>
        </p:nvSpPr>
        <p:spPr>
          <a:xfrm>
            <a:off x="1143000" y="2208517"/>
            <a:ext cx="9905999" cy="3541714"/>
          </a:xfrm>
        </p:spPr>
        <p:txBody>
          <a:bodyPr anchor="t">
            <a:normAutofit/>
          </a:bodyPr>
          <a:lstStyle/>
          <a:p>
            <a:pPr marL="0" indent="0" algn="ctr">
              <a:buNone/>
            </a:pPr>
            <a:r>
              <a:rPr lang="en-US" sz="5400" b="1" dirty="0">
                <a:solidFill>
                  <a:schemeClr val="tx2"/>
                </a:solidFill>
                <a:latin typeface="Arial" panose="020B0604020202020204" pitchFamily="34" charset="0"/>
                <a:cs typeface="Arial" panose="020B0604020202020204" pitchFamily="34" charset="0"/>
              </a:rPr>
              <a:t>‘’</a:t>
            </a:r>
            <a:r>
              <a:rPr lang="lt-LT" sz="5400" b="1" dirty="0">
                <a:solidFill>
                  <a:schemeClr val="tx2"/>
                </a:solidFill>
                <a:latin typeface="Arial" panose="020B0604020202020204" pitchFamily="34" charset="0"/>
                <a:cs typeface="Arial" panose="020B0604020202020204" pitchFamily="34" charset="0"/>
              </a:rPr>
              <a:t>Trinties koeficiento priklausomybės</a:t>
            </a:r>
            <a:r>
              <a:rPr lang="en-US" sz="5400" b="1" dirty="0">
                <a:solidFill>
                  <a:schemeClr val="tx2"/>
                </a:solidFill>
                <a:latin typeface="Arial" panose="020B0604020202020204" pitchFamily="34" charset="0"/>
                <a:cs typeface="Arial" panose="020B0604020202020204" pitchFamily="34" charset="0"/>
              </a:rPr>
              <a:t> </a:t>
            </a:r>
            <a:r>
              <a:rPr lang="lt-LT" sz="5400" b="1" dirty="0">
                <a:solidFill>
                  <a:schemeClr val="tx2"/>
                </a:solidFill>
                <a:latin typeface="Arial" panose="020B0604020202020204" pitchFamily="34" charset="0"/>
                <a:cs typeface="Arial" panose="020B0604020202020204" pitchFamily="34" charset="0"/>
              </a:rPr>
              <a:t>nuo medžiagos</a:t>
            </a:r>
            <a:r>
              <a:rPr lang="en-US" sz="5400" b="1" dirty="0">
                <a:solidFill>
                  <a:schemeClr val="tx2"/>
                </a:solidFill>
                <a:latin typeface="Arial" panose="020B0604020202020204" pitchFamily="34" charset="0"/>
                <a:cs typeface="Arial" panose="020B0604020202020204" pitchFamily="34" charset="0"/>
              </a:rPr>
              <a:t>,,</a:t>
            </a:r>
            <a:endParaRPr lang="lt-LT" sz="54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367583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E8CA1BF-80AD-182F-7850-BB428A66C0B3}"/>
              </a:ext>
            </a:extLst>
          </p:cNvPr>
          <p:cNvSpPr>
            <a:spLocks noGrp="1"/>
          </p:cNvSpPr>
          <p:nvPr>
            <p:ph type="title"/>
          </p:nvPr>
        </p:nvSpPr>
        <p:spPr/>
        <p:txBody>
          <a:bodyPr>
            <a:normAutofit/>
          </a:bodyPr>
          <a:lstStyle/>
          <a:p>
            <a:r>
              <a:rPr lang="lt-LT" sz="6000" b="1">
                <a:solidFill>
                  <a:schemeClr val="tx2"/>
                </a:solidFill>
                <a:latin typeface="Arial" panose="020B0604020202020204" pitchFamily="34" charset="0"/>
                <a:ea typeface="Abadi" panose="02000000000000000000" pitchFamily="2" charset="0"/>
                <a:cs typeface="Arial" panose="020B0604020202020204" pitchFamily="34" charset="0"/>
              </a:rPr>
              <a:t>Hipotezė </a:t>
            </a:r>
            <a:endParaRPr lang="" sz="6000" b="1">
              <a:solidFill>
                <a:schemeClr val="tx2"/>
              </a:solidFill>
              <a:latin typeface="Arial" panose="020B0604020202020204" pitchFamily="34" charset="0"/>
              <a:ea typeface="Abadi" panose="02000000000000000000" pitchFamily="2"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82F5D3BA-294C-55ED-2D9B-3CA3272B06CD}"/>
              </a:ext>
            </a:extLst>
          </p:cNvPr>
          <p:cNvSpPr>
            <a:spLocks noGrp="1"/>
          </p:cNvSpPr>
          <p:nvPr>
            <p:ph idx="1"/>
          </p:nvPr>
        </p:nvSpPr>
        <p:spPr/>
        <p:txBody>
          <a:bodyPr>
            <a:normAutofit/>
          </a:bodyPr>
          <a:lstStyle/>
          <a:p>
            <a:pPr marL="0" indent="0">
              <a:buNone/>
            </a:pPr>
            <a:r>
              <a:rPr lang="lt-LT" sz="4400" b="1">
                <a:solidFill>
                  <a:schemeClr val="tx2"/>
                </a:solidFill>
                <a:latin typeface="Arial" panose="020B0604020202020204" pitchFamily="34" charset="0"/>
                <a:cs typeface="Arial" panose="020B0604020202020204" pitchFamily="34" charset="0"/>
              </a:rPr>
              <a:t>Kuo Trinties jėga bus didesnė, tuo trinties jėgos koeficientas taip pat bus didesnis. </a:t>
            </a:r>
            <a:endParaRPr lang="" sz="44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522327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D3AF93-6D75-9D47-8030-D6A62452F11B}"/>
              </a:ext>
            </a:extLst>
          </p:cNvPr>
          <p:cNvSpPr>
            <a:spLocks noGrp="1"/>
          </p:cNvSpPr>
          <p:nvPr>
            <p:ph type="title"/>
          </p:nvPr>
        </p:nvSpPr>
        <p:spPr>
          <a:xfrm>
            <a:off x="1026413" y="1215980"/>
            <a:ext cx="5143537" cy="675471"/>
          </a:xfrm>
        </p:spPr>
        <p:txBody>
          <a:bodyPr>
            <a:noAutofit/>
          </a:bodyPr>
          <a:lstStyle/>
          <a:p>
            <a:r>
              <a:rPr lang="lt-LT" sz="5400" b="1" dirty="0">
                <a:solidFill>
                  <a:schemeClr val="tx2"/>
                </a:solidFill>
                <a:latin typeface="Arial" pitchFamily="34" charset="0"/>
                <a:cs typeface="Arial" pitchFamily="34" charset="0"/>
              </a:rPr>
              <a:t>priemonės</a:t>
            </a:r>
            <a:endParaRPr lang="" sz="5400" b="1" dirty="0">
              <a:solidFill>
                <a:schemeClr val="tx2"/>
              </a:solidFill>
              <a:latin typeface="Arial" pitchFamily="34" charset="0"/>
              <a:cs typeface="Arial" pitchFamily="34" charset="0"/>
            </a:endParaRPr>
          </a:p>
        </p:txBody>
      </p:sp>
      <p:sp>
        <p:nvSpPr>
          <p:cNvPr id="4" name="Teksto vietos rezervavimo ženklas 3">
            <a:extLst>
              <a:ext uri="{FF2B5EF4-FFF2-40B4-BE49-F238E27FC236}">
                <a16:creationId xmlns:a16="http://schemas.microsoft.com/office/drawing/2014/main" id="{51D72951-B70C-0E4F-922A-3C42CCF4A911}"/>
              </a:ext>
            </a:extLst>
          </p:cNvPr>
          <p:cNvSpPr>
            <a:spLocks noGrp="1"/>
          </p:cNvSpPr>
          <p:nvPr>
            <p:ph type="body" sz="half" idx="2"/>
          </p:nvPr>
        </p:nvSpPr>
        <p:spPr>
          <a:xfrm>
            <a:off x="655545" y="1848144"/>
            <a:ext cx="2478238" cy="373971"/>
          </a:xfrm>
        </p:spPr>
        <p:txBody>
          <a:bodyPr>
            <a:noAutofit/>
          </a:bodyPr>
          <a:lstStyle/>
          <a:p>
            <a:pPr marL="457200" indent="-457200">
              <a:buFont typeface="Wingdings" pitchFamily="2" charset="2"/>
              <a:buChar char="Ø"/>
            </a:pPr>
            <a:r>
              <a:rPr lang="lt-LT" sz="2000" b="1" dirty="0">
                <a:solidFill>
                  <a:schemeClr val="tx2"/>
                </a:solidFill>
                <a:latin typeface="Arial" pitchFamily="34" charset="0"/>
                <a:cs typeface="Arial" pitchFamily="34" charset="0"/>
              </a:rPr>
              <a:t>Dinamometras </a:t>
            </a:r>
          </a:p>
          <a:p>
            <a:pPr marL="457200" indent="-457200">
              <a:buFont typeface="Wingdings" pitchFamily="2" charset="2"/>
              <a:buChar char="Ø"/>
            </a:pPr>
            <a:endParaRPr lang="lt-LT" sz="2000" b="1" dirty="0">
              <a:solidFill>
                <a:schemeClr val="tx2"/>
              </a:solidFill>
              <a:latin typeface="Arial" pitchFamily="34" charset="0"/>
              <a:cs typeface="Arial" pitchFamily="34" charset="0"/>
            </a:endParaRPr>
          </a:p>
          <a:p>
            <a:pPr marL="457200" indent="-457200">
              <a:buFont typeface="Wingdings" pitchFamily="2" charset="2"/>
              <a:buChar char="Ø"/>
            </a:pPr>
            <a:endParaRPr lang="lt-LT" sz="2000" b="1" dirty="0">
              <a:solidFill>
                <a:schemeClr val="tx2"/>
              </a:solidFill>
              <a:latin typeface="Arial" pitchFamily="34" charset="0"/>
              <a:cs typeface="Arial" pitchFamily="34" charset="0"/>
            </a:endParaRPr>
          </a:p>
          <a:p>
            <a:pPr marL="457200" indent="-457200">
              <a:buFont typeface="Wingdings" pitchFamily="2" charset="2"/>
              <a:buChar char="Ø"/>
            </a:pPr>
            <a:endParaRPr lang="" sz="2000" b="1" dirty="0">
              <a:solidFill>
                <a:schemeClr val="tx2"/>
              </a:solidFill>
              <a:latin typeface="Arial" pitchFamily="34" charset="0"/>
              <a:cs typeface="Arial" pitchFamily="34" charset="0"/>
            </a:endParaRPr>
          </a:p>
        </p:txBody>
      </p:sp>
      <p:pic>
        <p:nvPicPr>
          <p:cNvPr id="8" name="Paveikslėlis 7" descr="IMG_20220428_020107.jpg"/>
          <p:cNvPicPr>
            <a:picLocks noChangeAspect="1"/>
          </p:cNvPicPr>
          <p:nvPr/>
        </p:nvPicPr>
        <p:blipFill>
          <a:blip r:embed="rId2" cstate="print"/>
          <a:stretch>
            <a:fillRect/>
          </a:stretch>
        </p:blipFill>
        <p:spPr>
          <a:xfrm>
            <a:off x="3780276" y="2318102"/>
            <a:ext cx="1406282" cy="2920627"/>
          </a:xfrm>
          <a:prstGeom prst="rect">
            <a:avLst/>
          </a:prstGeom>
        </p:spPr>
      </p:pic>
      <p:pic>
        <p:nvPicPr>
          <p:cNvPr id="11" name="Paveikslėlis 10" descr="IMG_20220428_020230.jpg"/>
          <p:cNvPicPr>
            <a:picLocks noChangeAspect="1"/>
          </p:cNvPicPr>
          <p:nvPr/>
        </p:nvPicPr>
        <p:blipFill>
          <a:blip r:embed="rId3" cstate="print"/>
          <a:stretch>
            <a:fillRect/>
          </a:stretch>
        </p:blipFill>
        <p:spPr>
          <a:xfrm>
            <a:off x="9333925" y="2318101"/>
            <a:ext cx="2455062" cy="2855799"/>
          </a:xfrm>
          <a:prstGeom prst="rect">
            <a:avLst/>
          </a:prstGeom>
        </p:spPr>
      </p:pic>
      <p:pic>
        <p:nvPicPr>
          <p:cNvPr id="12" name="Paveikslėlis 11" descr="IMG_20220428_020026.jpg"/>
          <p:cNvPicPr>
            <a:picLocks noChangeAspect="1"/>
          </p:cNvPicPr>
          <p:nvPr/>
        </p:nvPicPr>
        <p:blipFill>
          <a:blip r:embed="rId4" cstate="print"/>
          <a:stretch>
            <a:fillRect/>
          </a:stretch>
        </p:blipFill>
        <p:spPr>
          <a:xfrm>
            <a:off x="1075677" y="2318102"/>
            <a:ext cx="1966237" cy="2906485"/>
          </a:xfrm>
          <a:prstGeom prst="rect">
            <a:avLst/>
          </a:prstGeom>
        </p:spPr>
      </p:pic>
      <p:sp>
        <p:nvSpPr>
          <p:cNvPr id="13" name="TextBox 12"/>
          <p:cNvSpPr txBox="1"/>
          <p:nvPr/>
        </p:nvSpPr>
        <p:spPr>
          <a:xfrm>
            <a:off x="3083419" y="1848144"/>
            <a:ext cx="2693366" cy="427746"/>
          </a:xfrm>
          <a:prstGeom prst="rect">
            <a:avLst/>
          </a:prstGeom>
        </p:spPr>
        <p:txBody>
          <a:bodyPr vert="horz" lIns="91440" tIns="45720" rIns="91440" bIns="45720" rtlCol="0">
            <a:noAutofit/>
          </a:bodyPr>
          <a:lstStyle>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en-US" dirty="0">
                <a:solidFill>
                  <a:schemeClr val="tx2"/>
                </a:solidFill>
              </a:rPr>
              <a:t>Me</a:t>
            </a:r>
            <a:r>
              <a:rPr lang="lt-LT" dirty="0" err="1">
                <a:solidFill>
                  <a:schemeClr val="tx2"/>
                </a:solidFill>
              </a:rPr>
              <a:t>dinė</a:t>
            </a:r>
            <a:r>
              <a:rPr lang="lt-LT" dirty="0">
                <a:solidFill>
                  <a:schemeClr val="tx2"/>
                </a:solidFill>
              </a:rPr>
              <a:t> lentelė</a:t>
            </a:r>
          </a:p>
        </p:txBody>
      </p:sp>
      <p:sp>
        <p:nvSpPr>
          <p:cNvPr id="3" name="TextBox 2">
            <a:extLst>
              <a:ext uri="{FF2B5EF4-FFF2-40B4-BE49-F238E27FC236}">
                <a16:creationId xmlns:a16="http://schemas.microsoft.com/office/drawing/2014/main" id="{1C9C6993-9C59-B9CE-CDF6-729923D09E14}"/>
              </a:ext>
            </a:extLst>
          </p:cNvPr>
          <p:cNvSpPr txBox="1"/>
          <p:nvPr/>
        </p:nvSpPr>
        <p:spPr>
          <a:xfrm>
            <a:off x="8929268" y="1859524"/>
            <a:ext cx="3045619" cy="257069"/>
          </a:xfrm>
          <a:prstGeom prst="rect">
            <a:avLst/>
          </a:prstGeom>
        </p:spPr>
        <p:txBody>
          <a:bodyPr vert="horz" lIns="91440" tIns="45720" rIns="91440" bIns="45720" rtlCol="0">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Metalinis svarstis</a:t>
            </a:r>
            <a:endParaRPr lang="">
              <a:solidFill>
                <a:schemeClr val="tx2"/>
              </a:solidFill>
            </a:endParaRPr>
          </a:p>
        </p:txBody>
      </p:sp>
      <p:pic>
        <p:nvPicPr>
          <p:cNvPr id="17" name="Paveikslėlis 17">
            <a:extLst>
              <a:ext uri="{FF2B5EF4-FFF2-40B4-BE49-F238E27FC236}">
                <a16:creationId xmlns:a16="http://schemas.microsoft.com/office/drawing/2014/main" id="{1E8C336C-276E-3C44-3C31-20B526DEE5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1231" y="2318101"/>
            <a:ext cx="2000556" cy="2874421"/>
          </a:xfrm>
          <a:prstGeom prst="rect">
            <a:avLst/>
          </a:prstGeom>
        </p:spPr>
      </p:pic>
      <p:sp>
        <p:nvSpPr>
          <p:cNvPr id="18" name="TextBox 17">
            <a:extLst>
              <a:ext uri="{FF2B5EF4-FFF2-40B4-BE49-F238E27FC236}">
                <a16:creationId xmlns:a16="http://schemas.microsoft.com/office/drawing/2014/main" id="{A2528A16-8329-FB09-694F-1570B4C33164}"/>
              </a:ext>
            </a:extLst>
          </p:cNvPr>
          <p:cNvSpPr txBox="1"/>
          <p:nvPr/>
        </p:nvSpPr>
        <p:spPr>
          <a:xfrm>
            <a:off x="5561657" y="1859524"/>
            <a:ext cx="3456385" cy="140255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Geografijos vadovėlis </a:t>
            </a:r>
            <a:endParaRPr lang="">
              <a:solidFill>
                <a:schemeClr val="tx2"/>
              </a:solidFill>
            </a:endParaRPr>
          </a:p>
        </p:txBody>
      </p:sp>
      <p:sp>
        <p:nvSpPr>
          <p:cNvPr id="19" name="TextBox 18">
            <a:extLst>
              <a:ext uri="{FF2B5EF4-FFF2-40B4-BE49-F238E27FC236}">
                <a16:creationId xmlns:a16="http://schemas.microsoft.com/office/drawing/2014/main" id="{51C75438-7DB5-32B7-F35B-611660848887}"/>
              </a:ext>
            </a:extLst>
          </p:cNvPr>
          <p:cNvSpPr txBox="1"/>
          <p:nvPr/>
        </p:nvSpPr>
        <p:spPr>
          <a:xfrm>
            <a:off x="1858578" y="5238729"/>
            <a:ext cx="727025" cy="914400"/>
          </a:xfrm>
          <a:prstGeom prst="rect">
            <a:avLst/>
          </a:prstGeom>
        </p:spPr>
        <p:txBody>
          <a:bodyPr vert="horz" lIns="91440" tIns="45720" rIns="91440" bIns="45720" rtlCol="0">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pPr marL="0" indent="0">
              <a:buNone/>
            </a:pPr>
            <a:r>
              <a:rPr lang="lt-LT" sz="2800">
                <a:solidFill>
                  <a:schemeClr val="tx2"/>
                </a:solidFill>
              </a:rPr>
              <a:t>1) </a:t>
            </a:r>
            <a:endParaRPr lang="" sz="2800">
              <a:solidFill>
                <a:schemeClr val="tx2"/>
              </a:solidFill>
            </a:endParaRPr>
          </a:p>
        </p:txBody>
      </p:sp>
      <p:sp>
        <p:nvSpPr>
          <p:cNvPr id="21" name="TextBox 20">
            <a:extLst>
              <a:ext uri="{FF2B5EF4-FFF2-40B4-BE49-F238E27FC236}">
                <a16:creationId xmlns:a16="http://schemas.microsoft.com/office/drawing/2014/main" id="{C5AD7D2F-FD65-7404-891D-302505285AAC}"/>
              </a:ext>
            </a:extLst>
          </p:cNvPr>
          <p:cNvSpPr txBox="1"/>
          <p:nvPr/>
        </p:nvSpPr>
        <p:spPr>
          <a:xfrm>
            <a:off x="4249910" y="5224587"/>
            <a:ext cx="1828800" cy="561885"/>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2)</a:t>
            </a:r>
            <a:endParaRPr lang="">
              <a:solidFill>
                <a:schemeClr val="tx2"/>
              </a:solidFill>
            </a:endParaRPr>
          </a:p>
        </p:txBody>
      </p:sp>
      <p:sp>
        <p:nvSpPr>
          <p:cNvPr id="5" name="TextBox 4">
            <a:extLst>
              <a:ext uri="{FF2B5EF4-FFF2-40B4-BE49-F238E27FC236}">
                <a16:creationId xmlns:a16="http://schemas.microsoft.com/office/drawing/2014/main" id="{E52652E4-725D-7CDC-3BE5-C7036AE05793}"/>
              </a:ext>
            </a:extLst>
          </p:cNvPr>
          <p:cNvSpPr txBox="1"/>
          <p:nvPr/>
        </p:nvSpPr>
        <p:spPr>
          <a:xfrm>
            <a:off x="7176203" y="5192522"/>
            <a:ext cx="1205584" cy="561885"/>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3)</a:t>
            </a:r>
            <a:endParaRPr lang="">
              <a:solidFill>
                <a:schemeClr val="tx2"/>
              </a:solidFill>
            </a:endParaRPr>
          </a:p>
        </p:txBody>
      </p:sp>
      <p:sp>
        <p:nvSpPr>
          <p:cNvPr id="6" name="TextBox 5">
            <a:extLst>
              <a:ext uri="{FF2B5EF4-FFF2-40B4-BE49-F238E27FC236}">
                <a16:creationId xmlns:a16="http://schemas.microsoft.com/office/drawing/2014/main" id="{02E0B397-F665-C6F9-00DB-EA9B78B90F62}"/>
              </a:ext>
            </a:extLst>
          </p:cNvPr>
          <p:cNvSpPr txBox="1"/>
          <p:nvPr/>
        </p:nvSpPr>
        <p:spPr>
          <a:xfrm>
            <a:off x="10381531" y="5224586"/>
            <a:ext cx="1097848" cy="561885"/>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4)</a:t>
            </a:r>
            <a:endParaRPr lang="">
              <a:solidFill>
                <a:schemeClr val="tx2"/>
              </a:solidFill>
            </a:endParaRPr>
          </a:p>
        </p:txBody>
      </p:sp>
    </p:spTree>
    <p:extLst>
      <p:ext uri="{BB962C8B-B14F-4D97-AF65-F5344CB8AC3E}">
        <p14:creationId xmlns:p14="http://schemas.microsoft.com/office/powerpoint/2010/main" val="281092103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D3AF93-6D75-9D47-8030-D6A62452F11B}"/>
              </a:ext>
            </a:extLst>
          </p:cNvPr>
          <p:cNvSpPr>
            <a:spLocks noGrp="1"/>
          </p:cNvSpPr>
          <p:nvPr>
            <p:ph type="title"/>
          </p:nvPr>
        </p:nvSpPr>
        <p:spPr>
          <a:xfrm>
            <a:off x="837774" y="1146702"/>
            <a:ext cx="5283457" cy="669465"/>
          </a:xfrm>
        </p:spPr>
        <p:txBody>
          <a:bodyPr>
            <a:noAutofit/>
          </a:bodyPr>
          <a:lstStyle/>
          <a:p>
            <a:r>
              <a:rPr lang="lt-LT" sz="5400" b="1" dirty="0">
                <a:solidFill>
                  <a:schemeClr val="tx2"/>
                </a:solidFill>
                <a:latin typeface="Arial" pitchFamily="34" charset="0"/>
                <a:cs typeface="Arial" pitchFamily="34" charset="0"/>
              </a:rPr>
              <a:t>priemonės</a:t>
            </a:r>
            <a:endParaRPr lang="" sz="5400" b="1" dirty="0">
              <a:solidFill>
                <a:schemeClr val="tx2"/>
              </a:solidFill>
              <a:latin typeface="Arial" pitchFamily="34" charset="0"/>
              <a:cs typeface="Arial" pitchFamily="34" charset="0"/>
            </a:endParaRPr>
          </a:p>
        </p:txBody>
      </p:sp>
      <p:sp>
        <p:nvSpPr>
          <p:cNvPr id="7" name="TextBox 6">
            <a:extLst>
              <a:ext uri="{FF2B5EF4-FFF2-40B4-BE49-F238E27FC236}">
                <a16:creationId xmlns:a16="http://schemas.microsoft.com/office/drawing/2014/main" id="{8D0C9B52-A754-354D-53C2-4593F44047F2}"/>
              </a:ext>
            </a:extLst>
          </p:cNvPr>
          <p:cNvSpPr txBox="1"/>
          <p:nvPr/>
        </p:nvSpPr>
        <p:spPr>
          <a:xfrm>
            <a:off x="731789" y="1798064"/>
            <a:ext cx="2897925" cy="595603"/>
          </a:xfrm>
          <a:prstGeom prst="rect">
            <a:avLst/>
          </a:prstGeom>
        </p:spPr>
        <p:txBody>
          <a:bodyPr vert="horz" lIns="91440" tIns="45720" rIns="91440" bIns="45720" rtlCol="0">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Medinis tašelis</a:t>
            </a:r>
            <a:endParaRPr lang="">
              <a:solidFill>
                <a:schemeClr val="tx2"/>
              </a:solidFill>
            </a:endParaRPr>
          </a:p>
        </p:txBody>
      </p:sp>
      <p:pic>
        <p:nvPicPr>
          <p:cNvPr id="9" name="Paveikslėlis 9">
            <a:extLst>
              <a:ext uri="{FF2B5EF4-FFF2-40B4-BE49-F238E27FC236}">
                <a16:creationId xmlns:a16="http://schemas.microsoft.com/office/drawing/2014/main" id="{0183FD8B-F55A-614E-9D3E-C8F08CE873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703" y="2393667"/>
            <a:ext cx="2570095" cy="2763777"/>
          </a:xfrm>
          <a:prstGeom prst="rect">
            <a:avLst/>
          </a:prstGeom>
        </p:spPr>
      </p:pic>
      <p:sp>
        <p:nvSpPr>
          <p:cNvPr id="10" name="TextBox 9">
            <a:extLst>
              <a:ext uri="{FF2B5EF4-FFF2-40B4-BE49-F238E27FC236}">
                <a16:creationId xmlns:a16="http://schemas.microsoft.com/office/drawing/2014/main" id="{895FF195-91F8-11E4-EBA7-A4F683CE7037}"/>
              </a:ext>
            </a:extLst>
          </p:cNvPr>
          <p:cNvSpPr txBox="1"/>
          <p:nvPr/>
        </p:nvSpPr>
        <p:spPr>
          <a:xfrm>
            <a:off x="3403949" y="1798063"/>
            <a:ext cx="3550557" cy="688181"/>
          </a:xfrm>
          <a:prstGeom prst="rect">
            <a:avLst/>
          </a:prstGeom>
        </p:spPr>
        <p:txBody>
          <a:bodyPr vert="horz" lIns="91440" tIns="45720" rIns="91440" bIns="45720" rtlCol="0">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Plastikinė dėžutė </a:t>
            </a:r>
            <a:endParaRPr lang="">
              <a:solidFill>
                <a:schemeClr val="tx2"/>
              </a:solidFill>
            </a:endParaRPr>
          </a:p>
        </p:txBody>
      </p:sp>
      <p:pic>
        <p:nvPicPr>
          <p:cNvPr id="14" name="Paveikslėlis 14">
            <a:extLst>
              <a:ext uri="{FF2B5EF4-FFF2-40B4-BE49-F238E27FC236}">
                <a16:creationId xmlns:a16="http://schemas.microsoft.com/office/drawing/2014/main" id="{5DA13134-0CE3-BD0D-FE60-C9A3E95AD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9712" y="2393666"/>
            <a:ext cx="2713364" cy="2763777"/>
          </a:xfrm>
          <a:prstGeom prst="rect">
            <a:avLst/>
          </a:prstGeom>
        </p:spPr>
      </p:pic>
      <p:sp>
        <p:nvSpPr>
          <p:cNvPr id="15" name="TextBox 14">
            <a:extLst>
              <a:ext uri="{FF2B5EF4-FFF2-40B4-BE49-F238E27FC236}">
                <a16:creationId xmlns:a16="http://schemas.microsoft.com/office/drawing/2014/main" id="{DB705939-1866-ED60-CD3D-23AAD49DA220}"/>
              </a:ext>
            </a:extLst>
          </p:cNvPr>
          <p:cNvSpPr txBox="1"/>
          <p:nvPr/>
        </p:nvSpPr>
        <p:spPr>
          <a:xfrm>
            <a:off x="6730928" y="1798063"/>
            <a:ext cx="3079353" cy="858837"/>
          </a:xfrm>
          <a:prstGeom prst="rect">
            <a:avLst/>
          </a:prstGeom>
        </p:spPr>
        <p:txBody>
          <a:bodyPr vert="horz" lIns="91440" tIns="45720" rIns="91440" bIns="45720" rtlCol="0">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Stiklainis </a:t>
            </a:r>
            <a:endParaRPr lang="">
              <a:solidFill>
                <a:schemeClr val="tx2"/>
              </a:solidFill>
            </a:endParaRPr>
          </a:p>
        </p:txBody>
      </p:sp>
      <p:pic>
        <p:nvPicPr>
          <p:cNvPr id="16" name="Paveikslėlis 18">
            <a:extLst>
              <a:ext uri="{FF2B5EF4-FFF2-40B4-BE49-F238E27FC236}">
                <a16:creationId xmlns:a16="http://schemas.microsoft.com/office/drawing/2014/main" id="{50ECAD38-5A3E-B997-6E91-6CCED4D35904}"/>
              </a:ext>
            </a:extLst>
          </p:cNvPr>
          <p:cNvPicPr>
            <a:picLocks noChangeAspect="1"/>
          </p:cNvPicPr>
          <p:nvPr/>
        </p:nvPicPr>
        <p:blipFill rotWithShape="1">
          <a:blip r:embed="rId4">
            <a:extLst>
              <a:ext uri="{28A0092B-C50C-407E-A947-70E740481C1C}">
                <a14:useLocalDpi xmlns:a14="http://schemas.microsoft.com/office/drawing/2010/main" val="0"/>
              </a:ext>
            </a:extLst>
          </a:blip>
          <a:srcRect t="10889" b="12975"/>
          <a:stretch/>
        </p:blipFill>
        <p:spPr>
          <a:xfrm>
            <a:off x="6506990" y="2394504"/>
            <a:ext cx="2570095" cy="2762939"/>
          </a:xfrm>
          <a:prstGeom prst="rect">
            <a:avLst/>
          </a:prstGeom>
        </p:spPr>
      </p:pic>
      <p:pic>
        <p:nvPicPr>
          <p:cNvPr id="19" name="Paveikslėlis 19">
            <a:extLst>
              <a:ext uri="{FF2B5EF4-FFF2-40B4-BE49-F238E27FC236}">
                <a16:creationId xmlns:a16="http://schemas.microsoft.com/office/drawing/2014/main" id="{E987746F-627E-3273-31C3-9491F49731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0999" y="2393666"/>
            <a:ext cx="2670614" cy="2762939"/>
          </a:xfrm>
          <a:prstGeom prst="rect">
            <a:avLst/>
          </a:prstGeom>
        </p:spPr>
      </p:pic>
      <p:sp>
        <p:nvSpPr>
          <p:cNvPr id="20" name="TextBox 19">
            <a:extLst>
              <a:ext uri="{FF2B5EF4-FFF2-40B4-BE49-F238E27FC236}">
                <a16:creationId xmlns:a16="http://schemas.microsoft.com/office/drawing/2014/main" id="{7D5DB5AD-76B9-4458-0676-611BD6197415}"/>
              </a:ext>
            </a:extLst>
          </p:cNvPr>
          <p:cNvSpPr txBox="1"/>
          <p:nvPr/>
        </p:nvSpPr>
        <p:spPr>
          <a:xfrm>
            <a:off x="8730739" y="1798063"/>
            <a:ext cx="3550557" cy="737903"/>
          </a:xfrm>
          <a:prstGeom prst="rect">
            <a:avLst/>
          </a:prstGeom>
        </p:spPr>
        <p:txBody>
          <a:bodyPr vert="horz" lIns="91440" tIns="45720" rIns="91440" bIns="45720" rtlCol="0">
            <a:noAutofit/>
          </a:bodyPr>
          <a:lstStyle>
            <a:defPPr>
              <a:defRPr lang=""/>
            </a:defPPr>
            <a:lvl1pPr marL="457200" indent="-457200">
              <a:lnSpc>
                <a:spcPct val="120000"/>
              </a:lnSpc>
              <a:spcBef>
                <a:spcPts val="1000"/>
              </a:spcBef>
              <a:buSzPct val="125000"/>
              <a:buFont typeface="Wingdings" pitchFamily="2" charset="2"/>
              <a:buChar char="Ø"/>
              <a:defRPr sz="20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Vandens purkštuvėlis</a:t>
            </a:r>
            <a:endParaRPr lang="">
              <a:solidFill>
                <a:schemeClr val="tx2"/>
              </a:solidFill>
            </a:endParaRPr>
          </a:p>
        </p:txBody>
      </p:sp>
      <p:sp>
        <p:nvSpPr>
          <p:cNvPr id="3" name="TextBox 2">
            <a:extLst>
              <a:ext uri="{FF2B5EF4-FFF2-40B4-BE49-F238E27FC236}">
                <a16:creationId xmlns:a16="http://schemas.microsoft.com/office/drawing/2014/main" id="{2A86861C-985D-2B4B-38EB-CCB42DF78C43}"/>
              </a:ext>
            </a:extLst>
          </p:cNvPr>
          <p:cNvSpPr txBox="1"/>
          <p:nvPr/>
        </p:nvSpPr>
        <p:spPr>
          <a:xfrm>
            <a:off x="2014538" y="5156605"/>
            <a:ext cx="1828800" cy="561885"/>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5)</a:t>
            </a:r>
            <a:endParaRPr lang="">
              <a:solidFill>
                <a:schemeClr val="tx2"/>
              </a:solidFill>
            </a:endParaRPr>
          </a:p>
        </p:txBody>
      </p:sp>
      <p:sp>
        <p:nvSpPr>
          <p:cNvPr id="4" name="TextBox 3">
            <a:extLst>
              <a:ext uri="{FF2B5EF4-FFF2-40B4-BE49-F238E27FC236}">
                <a16:creationId xmlns:a16="http://schemas.microsoft.com/office/drawing/2014/main" id="{227E17AC-79F1-3CA7-C755-455B3D829A00}"/>
              </a:ext>
            </a:extLst>
          </p:cNvPr>
          <p:cNvSpPr txBox="1"/>
          <p:nvPr/>
        </p:nvSpPr>
        <p:spPr>
          <a:xfrm>
            <a:off x="4744630" y="5156605"/>
            <a:ext cx="765081" cy="688181"/>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6)</a:t>
            </a:r>
            <a:endParaRPr lang="">
              <a:solidFill>
                <a:schemeClr val="tx2"/>
              </a:solidFill>
            </a:endParaRPr>
          </a:p>
        </p:txBody>
      </p:sp>
      <p:sp>
        <p:nvSpPr>
          <p:cNvPr id="5" name="TextBox 4">
            <a:extLst>
              <a:ext uri="{FF2B5EF4-FFF2-40B4-BE49-F238E27FC236}">
                <a16:creationId xmlns:a16="http://schemas.microsoft.com/office/drawing/2014/main" id="{D8AF5C5D-5A11-8C22-EE33-6C08EC64D73F}"/>
              </a:ext>
            </a:extLst>
          </p:cNvPr>
          <p:cNvSpPr txBox="1"/>
          <p:nvPr/>
        </p:nvSpPr>
        <p:spPr>
          <a:xfrm>
            <a:off x="7565523" y="5156605"/>
            <a:ext cx="765081" cy="743339"/>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7)</a:t>
            </a:r>
            <a:endParaRPr lang="">
              <a:solidFill>
                <a:schemeClr val="tx2"/>
              </a:solidFill>
            </a:endParaRPr>
          </a:p>
        </p:txBody>
      </p:sp>
      <p:sp>
        <p:nvSpPr>
          <p:cNvPr id="6" name="TextBox 5">
            <a:extLst>
              <a:ext uri="{FF2B5EF4-FFF2-40B4-BE49-F238E27FC236}">
                <a16:creationId xmlns:a16="http://schemas.microsoft.com/office/drawing/2014/main" id="{869B4145-3E3B-C966-FBA9-9C7C255D63DD}"/>
              </a:ext>
            </a:extLst>
          </p:cNvPr>
          <p:cNvSpPr txBox="1"/>
          <p:nvPr/>
        </p:nvSpPr>
        <p:spPr>
          <a:xfrm>
            <a:off x="10402218" y="5156605"/>
            <a:ext cx="918154" cy="676129"/>
          </a:xfrm>
          <a:prstGeom prst="rect">
            <a:avLst/>
          </a:prstGeom>
        </p:spPr>
        <p:txBody>
          <a:bodyPr vert="horz" lIns="91440" tIns="45720" rIns="91440" bIns="45720" rtlCol="0">
            <a:noAutofit/>
          </a:bodyPr>
          <a:lstStyle>
            <a:defPPr>
              <a:defRPr lang=""/>
            </a:defPPr>
            <a:lvl1pPr indent="0">
              <a:lnSpc>
                <a:spcPct val="120000"/>
              </a:lnSpc>
              <a:spcBef>
                <a:spcPts val="1000"/>
              </a:spcBef>
              <a:buSzPct val="125000"/>
              <a:buFont typeface="Wingdings" pitchFamily="2" charset="2"/>
              <a:buNone/>
              <a:defRPr sz="2800" b="1">
                <a:latin typeface="Arial" pitchFamily="34" charset="0"/>
                <a:cs typeface="Arial"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solidFill>
                  <a:schemeClr val="tx2"/>
                </a:solidFill>
              </a:rPr>
              <a:t>8)</a:t>
            </a:r>
            <a:endParaRPr lang="">
              <a:solidFill>
                <a:schemeClr val="tx2"/>
              </a:solidFill>
            </a:endParaRPr>
          </a:p>
        </p:txBody>
      </p:sp>
    </p:spTree>
    <p:extLst>
      <p:ext uri="{BB962C8B-B14F-4D97-AF65-F5344CB8AC3E}">
        <p14:creationId xmlns:p14="http://schemas.microsoft.com/office/powerpoint/2010/main" val="337651195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D613FDB-FD04-F77A-4BAA-7CC7F7E228C1}"/>
              </a:ext>
            </a:extLst>
          </p:cNvPr>
          <p:cNvSpPr>
            <a:spLocks noGrp="1"/>
          </p:cNvSpPr>
          <p:nvPr>
            <p:ph type="title"/>
          </p:nvPr>
        </p:nvSpPr>
        <p:spPr>
          <a:xfrm>
            <a:off x="896673" y="-33644"/>
            <a:ext cx="5294576" cy="1878805"/>
          </a:xfrm>
        </p:spPr>
        <p:txBody>
          <a:bodyPr vert="horz" lIns="91440" tIns="45720" rIns="91440" bIns="45720" rtlCol="0" anchor="b">
            <a:noAutofit/>
          </a:bodyPr>
          <a:lstStyle/>
          <a:p>
            <a:r>
              <a:rPr lang="lt-LT" sz="6000" b="1">
                <a:solidFill>
                  <a:schemeClr val="tx2"/>
                </a:solidFill>
                <a:latin typeface="Arial" pitchFamily="34" charset="0"/>
                <a:cs typeface="Arial" pitchFamily="34" charset="0"/>
              </a:rPr>
              <a:t>Darbo eiga </a:t>
            </a:r>
            <a:endParaRPr lang="" sz="6000" b="1">
              <a:solidFill>
                <a:schemeClr val="tx2"/>
              </a:solidFill>
              <a:latin typeface="Arial" pitchFamily="34" charset="0"/>
              <a:cs typeface="Arial" pitchFamily="34" charset="0"/>
            </a:endParaRPr>
          </a:p>
        </p:txBody>
      </p:sp>
      <p:sp>
        <p:nvSpPr>
          <p:cNvPr id="4" name="Teksto vietos rezervavimo ženklas 3">
            <a:extLst>
              <a:ext uri="{FF2B5EF4-FFF2-40B4-BE49-F238E27FC236}">
                <a16:creationId xmlns:a16="http://schemas.microsoft.com/office/drawing/2014/main" id="{15A2684B-C638-4882-FBA3-6CCCB249A5EA}"/>
              </a:ext>
            </a:extLst>
          </p:cNvPr>
          <p:cNvSpPr>
            <a:spLocks noGrp="1"/>
          </p:cNvSpPr>
          <p:nvPr>
            <p:ph type="body" sz="half" idx="2"/>
          </p:nvPr>
        </p:nvSpPr>
        <p:spPr>
          <a:xfrm>
            <a:off x="1009653" y="1845161"/>
            <a:ext cx="4389701" cy="3541714"/>
          </a:xfrm>
        </p:spPr>
        <p:txBody>
          <a:bodyPr vert="horz" lIns="91440" tIns="45720" rIns="91440" bIns="45720" rtlCol="0">
            <a:noAutofit/>
          </a:bodyPr>
          <a:lstStyle/>
          <a:p>
            <a:r>
              <a:rPr lang="lt-LT" sz="2400" b="1">
                <a:solidFill>
                  <a:schemeClr val="tx2"/>
                </a:solidFill>
                <a:latin typeface="Arial" panose="020B0604020202020204" pitchFamily="34" charset="0"/>
                <a:cs typeface="Arial" panose="020B0604020202020204" pitchFamily="34" charset="0"/>
              </a:rPr>
              <a:t>1. Metalinio svarsčio sunkio jėgos išmatavimas su dinamometru. </a:t>
            </a:r>
            <a:endParaRPr lang="" sz="2400" b="1">
              <a:solidFill>
                <a:schemeClr val="tx2"/>
              </a:solidFill>
              <a:latin typeface="Arial" panose="020B0604020202020204" pitchFamily="34" charset="0"/>
              <a:cs typeface="Arial" panose="020B0604020202020204" pitchFamily="34" charset="0"/>
            </a:endParaRPr>
          </a:p>
        </p:txBody>
      </p:sp>
      <p:pic>
        <p:nvPicPr>
          <p:cNvPr id="5" name="Paveikslėlis 5">
            <a:extLst>
              <a:ext uri="{FF2B5EF4-FFF2-40B4-BE49-F238E27FC236}">
                <a16:creationId xmlns:a16="http://schemas.microsoft.com/office/drawing/2014/main" id="{053CA496-1A3F-0CF0-1E7A-CE1BC50B1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824" y="2034197"/>
            <a:ext cx="1204670" cy="4408673"/>
          </a:xfrm>
          <a:prstGeom prst="rect">
            <a:avLst/>
          </a:prstGeom>
        </p:spPr>
      </p:pic>
      <p:sp>
        <p:nvSpPr>
          <p:cNvPr id="6" name="TextBox 5">
            <a:extLst>
              <a:ext uri="{FF2B5EF4-FFF2-40B4-BE49-F238E27FC236}">
                <a16:creationId xmlns:a16="http://schemas.microsoft.com/office/drawing/2014/main" id="{FF00AEA9-D8C9-9D7A-030C-5BAEF142D863}"/>
              </a:ext>
            </a:extLst>
          </p:cNvPr>
          <p:cNvSpPr txBox="1"/>
          <p:nvPr/>
        </p:nvSpPr>
        <p:spPr>
          <a:xfrm>
            <a:off x="6702302" y="1845160"/>
            <a:ext cx="4882480" cy="3084027"/>
          </a:xfrm>
          <a:prstGeom prst="rect">
            <a:avLst/>
          </a:prstGeom>
        </p:spPr>
        <p:txBody>
          <a:bodyPr vert="horz" lIns="91440" tIns="45720" rIns="91440" bIns="45720" rtlCol="0">
            <a:noAutofit/>
          </a:bodyPr>
          <a:lstStyle>
            <a:lvl1pPr indent="0">
              <a:lnSpc>
                <a:spcPct val="120000"/>
              </a:lnSpc>
              <a:spcBef>
                <a:spcPts val="1000"/>
              </a:spcBef>
              <a:buSzPct val="125000"/>
              <a:buFont typeface="Arial" panose="020B0604020202020204" pitchFamily="34" charset="0"/>
              <a:buNone/>
              <a:defRPr sz="2400" b="1">
                <a:solidFill>
                  <a:schemeClr val="tx2"/>
                </a:solidFill>
                <a:latin typeface="Arial" panose="020B0604020202020204" pitchFamily="34" charset="0"/>
                <a:cs typeface="Arial" panose="020B0604020202020204"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t>2. Trinties jėgos tarp metalinio svarsčio ir medinės lentelės išmatavimas, prikabinant metalinį svartį prie dinamometro ir tempiant jį medinės lentelės paviršiumi. </a:t>
            </a:r>
            <a:endParaRPr lang=""/>
          </a:p>
        </p:txBody>
      </p:sp>
      <p:pic>
        <p:nvPicPr>
          <p:cNvPr id="7" name="Paveikslėlis 7">
            <a:extLst>
              <a:ext uri="{FF2B5EF4-FFF2-40B4-BE49-F238E27FC236}">
                <a16:creationId xmlns:a16="http://schemas.microsoft.com/office/drawing/2014/main" id="{2C769A9B-2E1D-8C03-A9AC-EFD9D536D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529" y="4730115"/>
            <a:ext cx="4037136" cy="1712755"/>
          </a:xfrm>
          <a:prstGeom prst="rect">
            <a:avLst/>
          </a:prstGeom>
        </p:spPr>
      </p:pic>
    </p:spTree>
    <p:extLst>
      <p:ext uri="{BB962C8B-B14F-4D97-AF65-F5344CB8AC3E}">
        <p14:creationId xmlns:p14="http://schemas.microsoft.com/office/powerpoint/2010/main" val="198623805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9206897-ED9C-CBE9-3801-862EBC4668E9}"/>
              </a:ext>
            </a:extLst>
          </p:cNvPr>
          <p:cNvSpPr>
            <a:spLocks noGrp="1"/>
          </p:cNvSpPr>
          <p:nvPr>
            <p:ph type="title"/>
          </p:nvPr>
        </p:nvSpPr>
        <p:spPr>
          <a:xfrm>
            <a:off x="837142" y="43179"/>
            <a:ext cx="5377920" cy="1557335"/>
          </a:xfrm>
        </p:spPr>
        <p:txBody>
          <a:bodyPr vert="horz" lIns="91440" tIns="45720" rIns="91440" bIns="45720" rtlCol="0" anchor="b">
            <a:noAutofit/>
          </a:bodyPr>
          <a:lstStyle/>
          <a:p>
            <a:r>
              <a:rPr lang="lt-LT" sz="6000" b="1">
                <a:solidFill>
                  <a:schemeClr val="tx2"/>
                </a:solidFill>
                <a:latin typeface="Arial" pitchFamily="34" charset="0"/>
                <a:cs typeface="Arial" pitchFamily="34" charset="0"/>
              </a:rPr>
              <a:t>Darbo eiga </a:t>
            </a:r>
            <a:endParaRPr lang="" sz="6000" b="1">
              <a:solidFill>
                <a:schemeClr val="tx2"/>
              </a:solidFill>
              <a:latin typeface="Arial" pitchFamily="34" charset="0"/>
              <a:cs typeface="Arial" pitchFamily="34" charset="0"/>
            </a:endParaRPr>
          </a:p>
        </p:txBody>
      </p:sp>
      <p:pic>
        <p:nvPicPr>
          <p:cNvPr id="7" name="Paveikslėlis 7">
            <a:extLst>
              <a:ext uri="{FF2B5EF4-FFF2-40B4-BE49-F238E27FC236}">
                <a16:creationId xmlns:a16="http://schemas.microsoft.com/office/drawing/2014/main" id="{22E8F696-D1BA-D53C-156A-4F6945E841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7811" y="1788634"/>
            <a:ext cx="1141290" cy="4672692"/>
          </a:xfrm>
        </p:spPr>
      </p:pic>
      <p:sp>
        <p:nvSpPr>
          <p:cNvPr id="6" name="Teksto vietos rezervavimo ženklas 3">
            <a:extLst>
              <a:ext uri="{FF2B5EF4-FFF2-40B4-BE49-F238E27FC236}">
                <a16:creationId xmlns:a16="http://schemas.microsoft.com/office/drawing/2014/main" id="{64DF7B65-614E-7520-0053-59EFFAD75B99}"/>
              </a:ext>
            </a:extLst>
          </p:cNvPr>
          <p:cNvSpPr txBox="1">
            <a:spLocks noGrp="1"/>
          </p:cNvSpPr>
          <p:nvPr>
            <p:ph type="body" sz="half" idx="2"/>
          </p:nvPr>
        </p:nvSpPr>
        <p:spPr>
          <a:xfrm>
            <a:off x="913438" y="1600514"/>
            <a:ext cx="3856037" cy="354171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lt-LT" sz="2400" b="1">
                <a:solidFill>
                  <a:schemeClr val="tx2"/>
                </a:solidFill>
                <a:latin typeface="Arial" panose="020B0604020202020204" pitchFamily="34" charset="0"/>
                <a:cs typeface="Arial" panose="020B0604020202020204" pitchFamily="34" charset="0"/>
              </a:rPr>
              <a:t>3. Medinio tašelio sunkio jėgos išmatavimas su dinamometru. </a:t>
            </a:r>
            <a:endParaRPr lang="" sz="2400" b="1">
              <a:solidFill>
                <a:schemeClr val="tx2"/>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F4B6A14-1CF1-E112-053B-1932570446FC}"/>
              </a:ext>
            </a:extLst>
          </p:cNvPr>
          <p:cNvSpPr txBox="1"/>
          <p:nvPr/>
        </p:nvSpPr>
        <p:spPr>
          <a:xfrm>
            <a:off x="5175647" y="2514600"/>
            <a:ext cx="1828800" cy="1828800"/>
          </a:xfrm>
          <a:prstGeom prst="rect">
            <a:avLst/>
          </a:prstGeom>
          <a:noFill/>
        </p:spPr>
        <p:txBody>
          <a:bodyPr wrap="square" rtlCol="0">
            <a:spAutoFit/>
          </a:bodyPr>
          <a:lstStyle/>
          <a:p>
            <a:pPr algn="l"/>
            <a:endParaRPr lang=""/>
          </a:p>
        </p:txBody>
      </p:sp>
      <p:sp>
        <p:nvSpPr>
          <p:cNvPr id="11" name="TextBox 10">
            <a:extLst>
              <a:ext uri="{FF2B5EF4-FFF2-40B4-BE49-F238E27FC236}">
                <a16:creationId xmlns:a16="http://schemas.microsoft.com/office/drawing/2014/main" id="{DFBF1F3B-BE2B-1376-6320-4FEFC35B9677}"/>
              </a:ext>
            </a:extLst>
          </p:cNvPr>
          <p:cNvSpPr txBox="1"/>
          <p:nvPr/>
        </p:nvSpPr>
        <p:spPr>
          <a:xfrm>
            <a:off x="6085122" y="1542052"/>
            <a:ext cx="5269735" cy="2648948"/>
          </a:xfrm>
          <a:prstGeom prst="rect">
            <a:avLst/>
          </a:prstGeom>
        </p:spPr>
        <p:txBody>
          <a:bodyPr vert="horz" lIns="91440" tIns="45720" rIns="91440" bIns="45720" rtlCol="0">
            <a:noAutofit/>
          </a:bodyPr>
          <a:lstStyle>
            <a:lvl1pPr indent="0">
              <a:lnSpc>
                <a:spcPct val="120000"/>
              </a:lnSpc>
              <a:spcBef>
                <a:spcPts val="1000"/>
              </a:spcBef>
              <a:buSzPct val="125000"/>
              <a:buFont typeface="Arial" panose="020B0604020202020204" pitchFamily="34" charset="0"/>
              <a:buNone/>
              <a:defRPr sz="2400" b="1">
                <a:solidFill>
                  <a:schemeClr val="tx2"/>
                </a:solidFill>
                <a:latin typeface="Arial" panose="020B0604020202020204" pitchFamily="34" charset="0"/>
                <a:cs typeface="Arial" panose="020B0604020202020204"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t>4. Trinties jėgos tarp medinio tašelio ir medinės lentelės išmatavimas, prikabinant medinį tašelį prie dinamometro ir tempiant jį medinės lentelės paviršiumi. </a:t>
            </a:r>
            <a:endParaRPr lang=""/>
          </a:p>
        </p:txBody>
      </p:sp>
      <p:pic>
        <p:nvPicPr>
          <p:cNvPr id="12" name="Paveikslėlis 12">
            <a:extLst>
              <a:ext uri="{FF2B5EF4-FFF2-40B4-BE49-F238E27FC236}">
                <a16:creationId xmlns:a16="http://schemas.microsoft.com/office/drawing/2014/main" id="{5CD2C533-1E21-B0A5-E773-0E32AC6B0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4107656"/>
            <a:ext cx="5027853" cy="2353669"/>
          </a:xfrm>
          <a:prstGeom prst="rect">
            <a:avLst/>
          </a:prstGeom>
        </p:spPr>
      </p:pic>
    </p:spTree>
    <p:extLst>
      <p:ext uri="{BB962C8B-B14F-4D97-AF65-F5344CB8AC3E}">
        <p14:creationId xmlns:p14="http://schemas.microsoft.com/office/powerpoint/2010/main" val="401194563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FFF2677-769A-1454-D504-8DB92AFB9DE6}"/>
              </a:ext>
            </a:extLst>
          </p:cNvPr>
          <p:cNvSpPr>
            <a:spLocks noGrp="1"/>
          </p:cNvSpPr>
          <p:nvPr>
            <p:ph type="title"/>
          </p:nvPr>
        </p:nvSpPr>
        <p:spPr>
          <a:xfrm>
            <a:off x="959380" y="-209769"/>
            <a:ext cx="5556514" cy="2131573"/>
          </a:xfrm>
        </p:spPr>
        <p:txBody>
          <a:bodyPr vert="horz" lIns="91440" tIns="45720" rIns="91440" bIns="45720" rtlCol="0" anchor="b">
            <a:noAutofit/>
          </a:bodyPr>
          <a:lstStyle/>
          <a:p>
            <a:r>
              <a:rPr lang="lt-LT" sz="6000" b="1">
                <a:solidFill>
                  <a:schemeClr val="tx2"/>
                </a:solidFill>
                <a:latin typeface="Arial" pitchFamily="34" charset="0"/>
                <a:cs typeface="Arial" pitchFamily="34" charset="0"/>
              </a:rPr>
              <a:t>Darbo eiga </a:t>
            </a:r>
            <a:endParaRPr lang="" sz="6000" b="1">
              <a:solidFill>
                <a:schemeClr val="tx2"/>
              </a:solidFill>
              <a:latin typeface="Arial" pitchFamily="34" charset="0"/>
              <a:cs typeface="Arial" pitchFamily="34" charset="0"/>
            </a:endParaRPr>
          </a:p>
        </p:txBody>
      </p:sp>
      <p:sp>
        <p:nvSpPr>
          <p:cNvPr id="6" name="Teksto vietos rezervavimo ženklas 3">
            <a:extLst>
              <a:ext uri="{FF2B5EF4-FFF2-40B4-BE49-F238E27FC236}">
                <a16:creationId xmlns:a16="http://schemas.microsoft.com/office/drawing/2014/main" id="{BED22BC9-6715-9373-BE8D-0EF133E5437B}"/>
              </a:ext>
            </a:extLst>
          </p:cNvPr>
          <p:cNvSpPr txBox="1">
            <a:spLocks noGrp="1"/>
          </p:cNvSpPr>
          <p:nvPr>
            <p:ph type="body" sz="half" idx="2"/>
          </p:nvPr>
        </p:nvSpPr>
        <p:spPr>
          <a:xfrm>
            <a:off x="1074408" y="1921804"/>
            <a:ext cx="3856037" cy="354171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lt-LT" sz="2400" b="1">
                <a:solidFill>
                  <a:schemeClr val="tx2"/>
                </a:solidFill>
                <a:latin typeface="Arial" panose="020B0604020202020204" pitchFamily="34" charset="0"/>
                <a:cs typeface="Arial" panose="020B0604020202020204" pitchFamily="34" charset="0"/>
              </a:rPr>
              <a:t>5. Plastikinės dėžutės sunkio jėgos išmatavimas su dinamometru. </a:t>
            </a:r>
            <a:endParaRPr lang="" sz="2400" b="1">
              <a:solidFill>
                <a:schemeClr val="tx2"/>
              </a:solidFill>
              <a:latin typeface="Arial" panose="020B0604020202020204" pitchFamily="34" charset="0"/>
              <a:cs typeface="Arial" panose="020B0604020202020204" pitchFamily="34" charset="0"/>
            </a:endParaRPr>
          </a:p>
        </p:txBody>
      </p:sp>
      <p:sp>
        <p:nvSpPr>
          <p:cNvPr id="8" name="Turinio vietos rezervavimo ženklas 7">
            <a:extLst>
              <a:ext uri="{FF2B5EF4-FFF2-40B4-BE49-F238E27FC236}">
                <a16:creationId xmlns:a16="http://schemas.microsoft.com/office/drawing/2014/main" id="{92A2D56E-2B85-A50E-3FC1-6B5D7B84772B}"/>
              </a:ext>
            </a:extLst>
          </p:cNvPr>
          <p:cNvSpPr txBox="1">
            <a:spLocks noGrp="1"/>
          </p:cNvSpPr>
          <p:nvPr>
            <p:ph idx="1"/>
          </p:nvPr>
        </p:nvSpPr>
        <p:spPr>
          <a:xfrm>
            <a:off x="5639066" y="370105"/>
            <a:ext cx="5891209" cy="5198534"/>
          </a:xfrm>
          <a:prstGeom prst="rect">
            <a:avLst/>
          </a:prstGeom>
        </p:spPr>
        <p:txBody>
          <a:bodyPr vert="horz" lIns="91440" tIns="45720" rIns="91440" bIns="45720" rtlCol="0">
            <a:noAutofit/>
          </a:bodyPr>
          <a:lstStyle>
            <a:lvl1pPr indent="0">
              <a:lnSpc>
                <a:spcPct val="120000"/>
              </a:lnSpc>
              <a:spcBef>
                <a:spcPts val="1000"/>
              </a:spcBef>
              <a:buSzPct val="125000"/>
              <a:buFont typeface="Arial" panose="020B0604020202020204" pitchFamily="34" charset="0"/>
              <a:buNone/>
              <a:defRPr sz="2400" b="1">
                <a:solidFill>
                  <a:schemeClr val="tx2"/>
                </a:solidFill>
                <a:latin typeface="Arial" panose="020B0604020202020204" pitchFamily="34" charset="0"/>
                <a:cs typeface="Arial" panose="020B0604020202020204" pitchFamily="34" charset="0"/>
              </a:defRPr>
            </a:lvl1pPr>
            <a:lvl2pPr indent="0">
              <a:lnSpc>
                <a:spcPct val="120000"/>
              </a:lnSpc>
              <a:spcBef>
                <a:spcPts val="500"/>
              </a:spcBef>
              <a:buSzPct val="125000"/>
              <a:buFont typeface="Arial" panose="020B0604020202020204" pitchFamily="34" charset="0"/>
              <a:buNone/>
              <a:defRPr sz="1400"/>
            </a:lvl2pPr>
            <a:lvl3pPr indent="0">
              <a:lnSpc>
                <a:spcPct val="120000"/>
              </a:lnSpc>
              <a:spcBef>
                <a:spcPts val="500"/>
              </a:spcBef>
              <a:buSzPct val="125000"/>
              <a:buFont typeface="Arial" panose="020B0604020202020204" pitchFamily="34" charset="0"/>
              <a:buNone/>
              <a:defRPr sz="1200"/>
            </a:lvl3pPr>
            <a:lvl4pPr indent="0">
              <a:lnSpc>
                <a:spcPct val="120000"/>
              </a:lnSpc>
              <a:spcBef>
                <a:spcPts val="500"/>
              </a:spcBef>
              <a:buSzPct val="125000"/>
              <a:buFont typeface="Arial" panose="020B0604020202020204" pitchFamily="34" charset="0"/>
              <a:buNone/>
              <a:defRPr sz="1000"/>
            </a:lvl4pPr>
            <a:lvl5pPr indent="0">
              <a:lnSpc>
                <a:spcPct val="120000"/>
              </a:lnSpc>
              <a:spcBef>
                <a:spcPts val="500"/>
              </a:spcBef>
              <a:buSzPct val="125000"/>
              <a:buFont typeface="Arial" panose="020B0604020202020204" pitchFamily="34" charset="0"/>
              <a:buNone/>
              <a:defRPr sz="1000"/>
            </a:lvl5pPr>
            <a:lvl6pPr indent="0">
              <a:lnSpc>
                <a:spcPct val="120000"/>
              </a:lnSpc>
              <a:spcBef>
                <a:spcPts val="500"/>
              </a:spcBef>
              <a:buSzPct val="125000"/>
              <a:buFont typeface="Arial" panose="020B0604020202020204" pitchFamily="34" charset="0"/>
              <a:buNone/>
              <a:defRPr sz="1000"/>
            </a:lvl6pPr>
            <a:lvl7pPr indent="0">
              <a:lnSpc>
                <a:spcPct val="120000"/>
              </a:lnSpc>
              <a:spcBef>
                <a:spcPts val="500"/>
              </a:spcBef>
              <a:buSzPct val="125000"/>
              <a:buFont typeface="Arial" panose="020B0604020202020204" pitchFamily="34" charset="0"/>
              <a:buNone/>
              <a:defRPr sz="1000"/>
            </a:lvl7pPr>
            <a:lvl8pPr indent="0">
              <a:lnSpc>
                <a:spcPct val="120000"/>
              </a:lnSpc>
              <a:spcBef>
                <a:spcPts val="500"/>
              </a:spcBef>
              <a:buSzPct val="125000"/>
              <a:buFont typeface="Arial" panose="020B0604020202020204" pitchFamily="34" charset="0"/>
              <a:buNone/>
              <a:defRPr sz="1000"/>
            </a:lvl8pPr>
            <a:lvl9pPr indent="0">
              <a:lnSpc>
                <a:spcPct val="120000"/>
              </a:lnSpc>
              <a:spcBef>
                <a:spcPts val="500"/>
              </a:spcBef>
              <a:buSzPct val="125000"/>
              <a:buFont typeface="Arial" panose="020B0604020202020204" pitchFamily="34" charset="0"/>
              <a:buNone/>
              <a:defRPr sz="1000"/>
            </a:lvl9pPr>
          </a:lstStyle>
          <a:p>
            <a:r>
              <a:rPr lang="lt-LT"/>
              <a:t>6. Trinties jėgos tarp plastikinės dėžutės ir medinės lentelės išmatavimas, prikabinant plastikinę dėžutę prie dinamometro ir tempiant ją medinės lentelės paviršiumi. </a:t>
            </a:r>
            <a:endParaRPr lang=""/>
          </a:p>
        </p:txBody>
      </p:sp>
      <p:pic>
        <p:nvPicPr>
          <p:cNvPr id="9" name="Paveikslėlis 9">
            <a:extLst>
              <a:ext uri="{FF2B5EF4-FFF2-40B4-BE49-F238E27FC236}">
                <a16:creationId xmlns:a16="http://schemas.microsoft.com/office/drawing/2014/main" id="{9A2355E2-B51D-B329-D36A-0F9E4B204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1879" y="2070457"/>
            <a:ext cx="1187187" cy="4417438"/>
          </a:xfrm>
          <a:prstGeom prst="rect">
            <a:avLst/>
          </a:prstGeom>
        </p:spPr>
      </p:pic>
      <p:pic>
        <p:nvPicPr>
          <p:cNvPr id="10" name="Paveikslėlis 10">
            <a:extLst>
              <a:ext uri="{FF2B5EF4-FFF2-40B4-BE49-F238E27FC236}">
                <a16:creationId xmlns:a16="http://schemas.microsoft.com/office/drawing/2014/main" id="{AC0A8A61-7567-D8CE-2A94-02D980991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8089" y="4448704"/>
            <a:ext cx="5313162" cy="2029628"/>
          </a:xfrm>
          <a:prstGeom prst="rect">
            <a:avLst/>
          </a:prstGeom>
        </p:spPr>
      </p:pic>
    </p:spTree>
    <p:extLst>
      <p:ext uri="{BB962C8B-B14F-4D97-AF65-F5344CB8AC3E}">
        <p14:creationId xmlns:p14="http://schemas.microsoft.com/office/powerpoint/2010/main" val="42661427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43B5FB0-762A-95ED-DC35-51765C48D91F}"/>
              </a:ext>
            </a:extLst>
          </p:cNvPr>
          <p:cNvSpPr>
            <a:spLocks noGrp="1"/>
          </p:cNvSpPr>
          <p:nvPr>
            <p:ph type="title"/>
          </p:nvPr>
        </p:nvSpPr>
        <p:spPr>
          <a:xfrm>
            <a:off x="918368" y="75074"/>
            <a:ext cx="5891213" cy="1750087"/>
          </a:xfrm>
        </p:spPr>
        <p:txBody>
          <a:bodyPr vert="horz" lIns="91440" tIns="45720" rIns="91440" bIns="45720" rtlCol="0" anchor="b">
            <a:noAutofit/>
          </a:bodyPr>
          <a:lstStyle/>
          <a:p>
            <a:r>
              <a:rPr lang="lt-LT" sz="6000" b="1">
                <a:solidFill>
                  <a:schemeClr val="tx2"/>
                </a:solidFill>
                <a:latin typeface="Arial" pitchFamily="34" charset="0"/>
                <a:cs typeface="Arial" pitchFamily="34" charset="0"/>
              </a:rPr>
              <a:t>Darbo eiga </a:t>
            </a:r>
            <a:endParaRPr lang="" sz="6000" b="1">
              <a:solidFill>
                <a:schemeClr val="tx2"/>
              </a:solidFill>
              <a:latin typeface="Arial" pitchFamily="34" charset="0"/>
              <a:cs typeface="Arial" pitchFamily="34" charset="0"/>
            </a:endParaRPr>
          </a:p>
        </p:txBody>
      </p:sp>
      <p:sp>
        <p:nvSpPr>
          <p:cNvPr id="6" name="Teksto vietos rezervavimo ženklas 3">
            <a:extLst>
              <a:ext uri="{FF2B5EF4-FFF2-40B4-BE49-F238E27FC236}">
                <a16:creationId xmlns:a16="http://schemas.microsoft.com/office/drawing/2014/main" id="{7DA1BA17-8AE5-F3CE-FB31-138BB1919D8A}"/>
              </a:ext>
            </a:extLst>
          </p:cNvPr>
          <p:cNvSpPr txBox="1">
            <a:spLocks noGrp="1"/>
          </p:cNvSpPr>
          <p:nvPr>
            <p:ph type="body" sz="half" idx="2"/>
          </p:nvPr>
        </p:nvSpPr>
        <p:spPr>
          <a:xfrm>
            <a:off x="918368" y="1825161"/>
            <a:ext cx="3622541" cy="354171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lt-LT" sz="2400" b="1">
                <a:solidFill>
                  <a:schemeClr val="tx2"/>
                </a:solidFill>
                <a:latin typeface="Arial" panose="020B0604020202020204" pitchFamily="34" charset="0"/>
                <a:cs typeface="Arial" panose="020B0604020202020204" pitchFamily="34" charset="0"/>
              </a:rPr>
              <a:t>7. Stiklainio sunkio jėgos išmatavimas su dinamometru. </a:t>
            </a:r>
            <a:endParaRPr lang="" sz="2400" b="1">
              <a:solidFill>
                <a:schemeClr val="tx2"/>
              </a:solidFill>
              <a:latin typeface="Arial" panose="020B0604020202020204" pitchFamily="34" charset="0"/>
              <a:cs typeface="Arial" panose="020B0604020202020204" pitchFamily="34" charset="0"/>
            </a:endParaRPr>
          </a:p>
        </p:txBody>
      </p:sp>
      <p:sp>
        <p:nvSpPr>
          <p:cNvPr id="8" name="Turinio vietos rezervavimo ženklas 7">
            <a:extLst>
              <a:ext uri="{FF2B5EF4-FFF2-40B4-BE49-F238E27FC236}">
                <a16:creationId xmlns:a16="http://schemas.microsoft.com/office/drawing/2014/main" id="{62561645-BEF0-DDE2-6049-7AEEC276B373}"/>
              </a:ext>
            </a:extLst>
          </p:cNvPr>
          <p:cNvSpPr txBox="1">
            <a:spLocks noGrp="1"/>
          </p:cNvSpPr>
          <p:nvPr>
            <p:ph idx="1"/>
          </p:nvPr>
        </p:nvSpPr>
        <p:spPr>
          <a:xfrm>
            <a:off x="5936258" y="330199"/>
            <a:ext cx="5891213" cy="5197475"/>
          </a:xfrm>
          <a:prstGeom prst="rect">
            <a:avLst/>
          </a:prstGeom>
        </p:spPr>
        <p:txBody>
          <a:bodyPr vert="horz" lIns="91440" tIns="45720" rIns="91440" bIns="45720" rtlCol="0" anchor="ctr">
            <a:noAutofit/>
          </a:bodyPr>
          <a:lstStyle>
            <a:lvl1pPr marL="228600" indent="0" algn="l" defTabSz="914400" rtl="0" eaLnBrk="1" latinLnBrk="0" hangingPunct="1">
              <a:lnSpc>
                <a:spcPct val="120000"/>
              </a:lnSpc>
              <a:spcBef>
                <a:spcPts val="1000"/>
              </a:spcBef>
              <a:buSzPct val="125000"/>
              <a:buFont typeface="Arial" panose="020B0604020202020204" pitchFamily="34" charset="0"/>
              <a:buNone/>
              <a:defRPr sz="2400" b="1" kern="1200">
                <a:solidFill>
                  <a:schemeClr val="tx2"/>
                </a:solidFill>
                <a:latin typeface="Arial" panose="020B0604020202020204" pitchFamily="34" charset="0"/>
                <a:ea typeface="+mn-ea"/>
                <a:cs typeface="Arial" panose="020B0604020202020204" pitchFamily="34" charset="0"/>
              </a:defRPr>
            </a:lvl1pPr>
            <a:lvl2pPr marL="6858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11430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600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2057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514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971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429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886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lt-LT"/>
              <a:t>8. Trinties jėgos tarp stiklainio ir geografijos atlaso išmatavimas, prikabinant stiklainį prie dinamometro ir tempiant jį geografijos atlaso paviršiumi. </a:t>
            </a:r>
            <a:endParaRPr lang=""/>
          </a:p>
        </p:txBody>
      </p:sp>
      <p:pic>
        <p:nvPicPr>
          <p:cNvPr id="9" name="Paveikslėlis 9">
            <a:extLst>
              <a:ext uri="{FF2B5EF4-FFF2-40B4-BE49-F238E27FC236}">
                <a16:creationId xmlns:a16="http://schemas.microsoft.com/office/drawing/2014/main" id="{5E226638-11F5-F8E4-E807-4999D7C2CAE9}"/>
              </a:ext>
            </a:extLst>
          </p:cNvPr>
          <p:cNvPicPr>
            <a:picLocks noChangeAspect="1"/>
          </p:cNvPicPr>
          <p:nvPr/>
        </p:nvPicPr>
        <p:blipFill rotWithShape="1">
          <a:blip r:embed="rId2">
            <a:extLst>
              <a:ext uri="{28A0092B-C50C-407E-A947-70E740481C1C}">
                <a14:useLocalDpi xmlns:a14="http://schemas.microsoft.com/office/drawing/2010/main" val="0"/>
              </a:ext>
            </a:extLst>
          </a:blip>
          <a:srcRect l="31543" r="23098"/>
          <a:stretch/>
        </p:blipFill>
        <p:spPr>
          <a:xfrm>
            <a:off x="4381167" y="1956503"/>
            <a:ext cx="1555091" cy="4571298"/>
          </a:xfrm>
          <a:prstGeom prst="rect">
            <a:avLst/>
          </a:prstGeom>
        </p:spPr>
      </p:pic>
      <p:pic>
        <p:nvPicPr>
          <p:cNvPr id="10" name="Paveikslėlis 10">
            <a:extLst>
              <a:ext uri="{FF2B5EF4-FFF2-40B4-BE49-F238E27FC236}">
                <a16:creationId xmlns:a16="http://schemas.microsoft.com/office/drawing/2014/main" id="{5987297F-4E25-1C66-4CB8-CE7B7086E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5744" y="4242152"/>
            <a:ext cx="4400350" cy="2346853"/>
          </a:xfrm>
          <a:prstGeom prst="rect">
            <a:avLst/>
          </a:prstGeom>
        </p:spPr>
      </p:pic>
    </p:spTree>
    <p:extLst>
      <p:ext uri="{BB962C8B-B14F-4D97-AF65-F5344CB8AC3E}">
        <p14:creationId xmlns:p14="http://schemas.microsoft.com/office/powerpoint/2010/main" val="379997825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BF627C6-5BB5-3DE8-E2D0-B9E9CB09F6BE}"/>
              </a:ext>
            </a:extLst>
          </p:cNvPr>
          <p:cNvSpPr>
            <a:spLocks noGrp="1"/>
          </p:cNvSpPr>
          <p:nvPr>
            <p:ph type="title"/>
          </p:nvPr>
        </p:nvSpPr>
        <p:spPr>
          <a:xfrm>
            <a:off x="980811" y="372533"/>
            <a:ext cx="5092170" cy="1402555"/>
          </a:xfrm>
        </p:spPr>
        <p:txBody>
          <a:bodyPr vert="horz" lIns="91440" tIns="45720" rIns="91440" bIns="45720" rtlCol="0" anchor="b">
            <a:noAutofit/>
          </a:bodyPr>
          <a:lstStyle/>
          <a:p>
            <a:r>
              <a:rPr lang="lt-LT" sz="6000" b="1">
                <a:solidFill>
                  <a:schemeClr val="tx2"/>
                </a:solidFill>
                <a:latin typeface="Arial" pitchFamily="34" charset="0"/>
                <a:cs typeface="Arial" pitchFamily="34" charset="0"/>
              </a:rPr>
              <a:t>Darbo eiga </a:t>
            </a:r>
            <a:endParaRPr lang="" sz="6000" b="1">
              <a:solidFill>
                <a:schemeClr val="tx2"/>
              </a:solidFill>
              <a:latin typeface="Arial" pitchFamily="34" charset="0"/>
              <a:cs typeface="Arial" pitchFamily="34" charset="0"/>
            </a:endParaRPr>
          </a:p>
        </p:txBody>
      </p:sp>
      <p:sp>
        <p:nvSpPr>
          <p:cNvPr id="6" name="Teksto vietos rezervavimo ženklas 3">
            <a:extLst>
              <a:ext uri="{FF2B5EF4-FFF2-40B4-BE49-F238E27FC236}">
                <a16:creationId xmlns:a16="http://schemas.microsoft.com/office/drawing/2014/main" id="{43DEE762-4F29-C8A9-CC93-AFF50DF61077}"/>
              </a:ext>
            </a:extLst>
          </p:cNvPr>
          <p:cNvSpPr txBox="1">
            <a:spLocks noGrp="1"/>
          </p:cNvSpPr>
          <p:nvPr>
            <p:ph type="body" sz="half" idx="2"/>
          </p:nvPr>
        </p:nvSpPr>
        <p:spPr>
          <a:xfrm>
            <a:off x="1109505" y="1775088"/>
            <a:ext cx="3639608" cy="354171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lt-LT" sz="2400" b="1">
                <a:solidFill>
                  <a:schemeClr val="tx2"/>
                </a:solidFill>
                <a:latin typeface="Arial" panose="020B0604020202020204" pitchFamily="34" charset="0"/>
                <a:cs typeface="Arial" panose="020B0604020202020204" pitchFamily="34" charset="0"/>
              </a:rPr>
              <a:t>9. Plastikinio vandens purškilkio sunkio jėgos išmatavimas su dinamometru. </a:t>
            </a:r>
            <a:endParaRPr lang="" sz="2400" b="1">
              <a:solidFill>
                <a:schemeClr val="tx2"/>
              </a:solidFill>
              <a:latin typeface="Arial" panose="020B0604020202020204" pitchFamily="34" charset="0"/>
              <a:cs typeface="Arial" panose="020B0604020202020204" pitchFamily="34" charset="0"/>
            </a:endParaRPr>
          </a:p>
        </p:txBody>
      </p:sp>
      <p:sp>
        <p:nvSpPr>
          <p:cNvPr id="8" name="Turinio vietos rezervavimo ženklas 7">
            <a:extLst>
              <a:ext uri="{FF2B5EF4-FFF2-40B4-BE49-F238E27FC236}">
                <a16:creationId xmlns:a16="http://schemas.microsoft.com/office/drawing/2014/main" id="{90E82931-E15B-94B2-EB9A-1D4FC9BB8342}"/>
              </a:ext>
            </a:extLst>
          </p:cNvPr>
          <p:cNvSpPr txBox="1">
            <a:spLocks noGrp="1"/>
          </p:cNvSpPr>
          <p:nvPr>
            <p:ph idx="1"/>
          </p:nvPr>
        </p:nvSpPr>
        <p:spPr>
          <a:xfrm>
            <a:off x="5845053" y="385495"/>
            <a:ext cx="5891209" cy="5198534"/>
          </a:xfrm>
          <a:prstGeom prst="rect">
            <a:avLst/>
          </a:prstGeom>
        </p:spPr>
        <p:txBody>
          <a:bodyPr vert="horz" lIns="91440" tIns="45720" rIns="91440" bIns="45720" rtlCol="0" anchor="ctr">
            <a:noAutofit/>
          </a:bodyPr>
          <a:lstStyle>
            <a:lvl1pPr marL="228600" indent="0" algn="l" defTabSz="914400" rtl="0" eaLnBrk="1" latinLnBrk="0" hangingPunct="1">
              <a:lnSpc>
                <a:spcPct val="120000"/>
              </a:lnSpc>
              <a:spcBef>
                <a:spcPts val="1000"/>
              </a:spcBef>
              <a:buSzPct val="125000"/>
              <a:buFont typeface="Arial" panose="020B0604020202020204" pitchFamily="34" charset="0"/>
              <a:buNone/>
              <a:defRPr sz="2400" b="1" kern="1200">
                <a:solidFill>
                  <a:schemeClr val="tx2"/>
                </a:solidFill>
                <a:latin typeface="Arial" panose="020B0604020202020204" pitchFamily="34" charset="0"/>
                <a:ea typeface="+mn-ea"/>
                <a:cs typeface="Arial" panose="020B0604020202020204" pitchFamily="34" charset="0"/>
              </a:defRPr>
            </a:lvl1pPr>
            <a:lvl2pPr marL="6858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11430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600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2057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514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971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429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886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lt-LT"/>
              <a:t>10. Trinties jėgos tarp plastikinio vandens purškilkio ir geografijos atlaso išmatavimas, prikabinant plastikinį vandens purškiklį prie dinamometro ir tempiant jį geografijos atlaso paviršiumi. </a:t>
            </a:r>
            <a:endParaRPr lang=""/>
          </a:p>
        </p:txBody>
      </p:sp>
      <p:pic>
        <p:nvPicPr>
          <p:cNvPr id="9" name="Paveikslėlis 9">
            <a:extLst>
              <a:ext uri="{FF2B5EF4-FFF2-40B4-BE49-F238E27FC236}">
                <a16:creationId xmlns:a16="http://schemas.microsoft.com/office/drawing/2014/main" id="{E62E208C-BFF3-8019-BD18-38EE9AEBD9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9113" y="1929746"/>
            <a:ext cx="1095940" cy="4542759"/>
          </a:xfrm>
          <a:prstGeom prst="rect">
            <a:avLst/>
          </a:prstGeom>
        </p:spPr>
      </p:pic>
      <p:pic>
        <p:nvPicPr>
          <p:cNvPr id="10" name="Paveikslėlis 10">
            <a:extLst>
              <a:ext uri="{FF2B5EF4-FFF2-40B4-BE49-F238E27FC236}">
                <a16:creationId xmlns:a16="http://schemas.microsoft.com/office/drawing/2014/main" id="{C8F4A351-8189-561B-0C3B-00F0EA8941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3255" y="4482703"/>
            <a:ext cx="3550339" cy="1989802"/>
          </a:xfrm>
          <a:prstGeom prst="rect">
            <a:avLst/>
          </a:prstGeom>
        </p:spPr>
      </p:pic>
    </p:spTree>
    <p:extLst>
      <p:ext uri="{BB962C8B-B14F-4D97-AF65-F5344CB8AC3E}">
        <p14:creationId xmlns:p14="http://schemas.microsoft.com/office/powerpoint/2010/main" val="224536793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36B9ADFC-8CA3-25B2-5F91-377FFC8E7FF6}"/>
              </a:ext>
            </a:extLst>
          </p:cNvPr>
          <p:cNvSpPr>
            <a:spLocks noGrp="1"/>
          </p:cNvSpPr>
          <p:nvPr>
            <p:ph idx="1"/>
          </p:nvPr>
        </p:nvSpPr>
        <p:spPr>
          <a:xfrm>
            <a:off x="1842885" y="-197159"/>
            <a:ext cx="3856038" cy="5198534"/>
          </a:xfrm>
        </p:spPr>
        <p:txBody>
          <a:bodyPr vert="horz" lIns="91440" tIns="45720" rIns="91440" bIns="45720" rtlCol="0">
            <a:noAutofit/>
          </a:bodyPr>
          <a:lstStyle/>
          <a:p>
            <a:pPr marL="0" indent="0">
              <a:buNone/>
            </a:pPr>
            <a:r>
              <a:rPr lang="lt-LT" b="1">
                <a:solidFill>
                  <a:schemeClr val="tx2"/>
                </a:solidFill>
                <a:latin typeface="Arial" panose="020B0604020202020204" pitchFamily="34" charset="0"/>
                <a:cs typeface="Arial" panose="020B0604020202020204" pitchFamily="34" charset="0"/>
              </a:rPr>
              <a:t>11. Trinties koeficiento suskaičiavimas su gautais duomenimis </a:t>
            </a:r>
            <a:endParaRPr lang="" b="1">
              <a:solidFill>
                <a:schemeClr val="tx2"/>
              </a:solidFill>
              <a:latin typeface="Arial" panose="020B0604020202020204" pitchFamily="34" charset="0"/>
              <a:cs typeface="Arial" panose="020B0604020202020204" pitchFamily="34" charset="0"/>
            </a:endParaRPr>
          </a:p>
        </p:txBody>
      </p:sp>
      <p:sp>
        <p:nvSpPr>
          <p:cNvPr id="4" name="Teksto vietos rezervavimo ženklas 3">
            <a:extLst>
              <a:ext uri="{FF2B5EF4-FFF2-40B4-BE49-F238E27FC236}">
                <a16:creationId xmlns:a16="http://schemas.microsoft.com/office/drawing/2014/main" id="{BCAD72FE-EA18-533A-F922-A836956C044E}"/>
              </a:ext>
            </a:extLst>
          </p:cNvPr>
          <p:cNvSpPr>
            <a:spLocks noGrp="1"/>
          </p:cNvSpPr>
          <p:nvPr>
            <p:ph type="body" sz="half" idx="2"/>
          </p:nvPr>
        </p:nvSpPr>
        <p:spPr>
          <a:xfrm>
            <a:off x="6100919" y="1704087"/>
            <a:ext cx="3856037" cy="3041912"/>
          </a:xfrm>
        </p:spPr>
        <p:txBody>
          <a:bodyPr vert="horz" lIns="91440" tIns="45720" rIns="91440" bIns="45720" rtlCol="0">
            <a:noAutofit/>
          </a:bodyPr>
          <a:lstStyle/>
          <a:p>
            <a:r>
              <a:rPr lang="lt-LT" sz="2400" b="1">
                <a:solidFill>
                  <a:schemeClr val="tx2"/>
                </a:solidFill>
                <a:latin typeface="Arial" panose="020B0604020202020204" pitchFamily="34" charset="0"/>
                <a:cs typeface="Arial" panose="020B0604020202020204" pitchFamily="34" charset="0"/>
              </a:rPr>
              <a:t>12. Visų duomenų užrašymas lentelėje </a:t>
            </a:r>
            <a:endParaRPr lang="" sz="2400" b="1">
              <a:solidFill>
                <a:schemeClr val="tx2"/>
              </a:solidFill>
              <a:latin typeface="Arial" panose="020B0604020202020204" pitchFamily="34" charset="0"/>
              <a:cs typeface="Arial" panose="020B0604020202020204" pitchFamily="34" charset="0"/>
            </a:endParaRPr>
          </a:p>
        </p:txBody>
      </p:sp>
      <p:sp>
        <p:nvSpPr>
          <p:cNvPr id="6" name="Pavadinimas 1">
            <a:extLst>
              <a:ext uri="{FF2B5EF4-FFF2-40B4-BE49-F238E27FC236}">
                <a16:creationId xmlns:a16="http://schemas.microsoft.com/office/drawing/2014/main" id="{8B059BA7-459A-9F10-924C-DEC840A35139}"/>
              </a:ext>
            </a:extLst>
          </p:cNvPr>
          <p:cNvSpPr txBox="1">
            <a:spLocks noGrp="1"/>
          </p:cNvSpPr>
          <p:nvPr>
            <p:ph type="title"/>
          </p:nvPr>
        </p:nvSpPr>
        <p:spPr>
          <a:xfrm>
            <a:off x="1842885" y="150710"/>
            <a:ext cx="6233579" cy="147399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lt-LT" sz="6000" b="1">
                <a:solidFill>
                  <a:schemeClr val="tx2"/>
                </a:solidFill>
                <a:latin typeface="Arial" pitchFamily="34" charset="0"/>
                <a:cs typeface="Arial" pitchFamily="34" charset="0"/>
              </a:rPr>
              <a:t>Darbo eiga </a:t>
            </a:r>
            <a:endParaRPr lang="" sz="6000" b="1">
              <a:solidFill>
                <a:schemeClr val="tx2"/>
              </a:solidFill>
              <a:latin typeface="Arial" pitchFamily="34" charset="0"/>
              <a:cs typeface="Arial" pitchFamily="34" charset="0"/>
            </a:endParaRPr>
          </a:p>
        </p:txBody>
      </p:sp>
      <p:pic>
        <p:nvPicPr>
          <p:cNvPr id="2" name="Paveikslėlis 4">
            <a:extLst>
              <a:ext uri="{FF2B5EF4-FFF2-40B4-BE49-F238E27FC236}">
                <a16:creationId xmlns:a16="http://schemas.microsoft.com/office/drawing/2014/main" id="{3662CFA0-9D37-CDD3-F0B4-382983DB4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6642" y="3313039"/>
            <a:ext cx="3313452" cy="3376672"/>
          </a:xfrm>
          <a:prstGeom prst="rect">
            <a:avLst/>
          </a:prstGeom>
        </p:spPr>
      </p:pic>
      <p:pic>
        <p:nvPicPr>
          <p:cNvPr id="5" name="Paveikslėlis 6">
            <a:extLst>
              <a:ext uri="{FF2B5EF4-FFF2-40B4-BE49-F238E27FC236}">
                <a16:creationId xmlns:a16="http://schemas.microsoft.com/office/drawing/2014/main" id="{1CB39E15-DD4F-AC60-A9F4-94406FEAEC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7751" y="2833674"/>
            <a:ext cx="3856037" cy="3856037"/>
          </a:xfrm>
          <a:prstGeom prst="rect">
            <a:avLst/>
          </a:prstGeom>
        </p:spPr>
      </p:pic>
    </p:spTree>
    <p:extLst>
      <p:ext uri="{BB962C8B-B14F-4D97-AF65-F5344CB8AC3E}">
        <p14:creationId xmlns:p14="http://schemas.microsoft.com/office/powerpoint/2010/main" val="164228682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Pavadinimas 4"/>
          <p:cNvSpPr>
            <a:spLocks noGrp="1"/>
          </p:cNvSpPr>
          <p:nvPr>
            <p:ph type="title"/>
          </p:nvPr>
        </p:nvSpPr>
        <p:spPr>
          <a:xfrm>
            <a:off x="1015288" y="914399"/>
            <a:ext cx="5974091" cy="1098606"/>
          </a:xfrm>
        </p:spPr>
        <p:txBody>
          <a:bodyPr>
            <a:normAutofit fontScale="90000"/>
          </a:bodyPr>
          <a:lstStyle/>
          <a:p>
            <a:r>
              <a:rPr lang="lt-LT" sz="4000" b="1" dirty="0">
                <a:solidFill>
                  <a:schemeClr val="tx2"/>
                </a:solidFill>
                <a:latin typeface="Arial" pitchFamily="34" charset="0"/>
                <a:cs typeface="Arial" pitchFamily="34" charset="0"/>
              </a:rPr>
              <a:t>BANDYMO REZULTATAI</a:t>
            </a:r>
          </a:p>
        </p:txBody>
      </p:sp>
      <p:graphicFrame>
        <p:nvGraphicFramePr>
          <p:cNvPr id="7" name="Turinio vietos rezervavimo ženklas 6"/>
          <p:cNvGraphicFramePr>
            <a:graphicFrameLocks noGrp="1"/>
          </p:cNvGraphicFramePr>
          <p:nvPr>
            <p:ph idx="1"/>
            <p:extLst>
              <p:ext uri="{D42A27DB-BD31-4B8C-83A1-F6EECF244321}">
                <p14:modId xmlns:p14="http://schemas.microsoft.com/office/powerpoint/2010/main" val="4232726741"/>
              </p:ext>
            </p:extLst>
          </p:nvPr>
        </p:nvGraphicFramePr>
        <p:xfrm>
          <a:off x="1130902" y="1944688"/>
          <a:ext cx="9906000" cy="4175760"/>
        </p:xfrm>
        <a:graphic>
          <a:graphicData uri="http://schemas.openxmlformats.org/drawingml/2006/table">
            <a:tbl>
              <a:tblPr firstRow="1" bandRow="1">
                <a:tableStyleId>{7DF18680-E054-41AD-8BC1-D1AEF772440D}</a:tableStyleId>
              </a:tblPr>
              <a:tblGrid>
                <a:gridCol w="650442">
                  <a:extLst>
                    <a:ext uri="{9D8B030D-6E8A-4147-A177-3AD203B41FA5}">
                      <a16:colId xmlns:a16="http://schemas.microsoft.com/office/drawing/2014/main" val="1450018556"/>
                    </a:ext>
                  </a:extLst>
                </a:gridCol>
                <a:gridCol w="3311958">
                  <a:extLst>
                    <a:ext uri="{9D8B030D-6E8A-4147-A177-3AD203B41FA5}">
                      <a16:colId xmlns:a16="http://schemas.microsoft.com/office/drawing/2014/main" val="379473149"/>
                    </a:ext>
                  </a:extLst>
                </a:gridCol>
                <a:gridCol w="1981200">
                  <a:extLst>
                    <a:ext uri="{9D8B030D-6E8A-4147-A177-3AD203B41FA5}">
                      <a16:colId xmlns:a16="http://schemas.microsoft.com/office/drawing/2014/main" val="3933933871"/>
                    </a:ext>
                  </a:extLst>
                </a:gridCol>
                <a:gridCol w="1981200">
                  <a:extLst>
                    <a:ext uri="{9D8B030D-6E8A-4147-A177-3AD203B41FA5}">
                      <a16:colId xmlns:a16="http://schemas.microsoft.com/office/drawing/2014/main" val="2581631662"/>
                    </a:ext>
                  </a:extLst>
                </a:gridCol>
                <a:gridCol w="1981200">
                  <a:extLst>
                    <a:ext uri="{9D8B030D-6E8A-4147-A177-3AD203B41FA5}">
                      <a16:colId xmlns:a16="http://schemas.microsoft.com/office/drawing/2014/main" val="1470031357"/>
                    </a:ext>
                  </a:extLst>
                </a:gridCol>
              </a:tblGrid>
              <a:tr h="370840">
                <a:tc>
                  <a:txBody>
                    <a:bodyPr/>
                    <a:lstStyle/>
                    <a:p>
                      <a:pPr algn="ctr"/>
                      <a:r>
                        <a:rPr lang="lt-LT" sz="2000" b="1" dirty="0">
                          <a:solidFill>
                            <a:schemeClr val="tx2"/>
                          </a:solidFill>
                          <a:latin typeface="Arial" pitchFamily="34" charset="0"/>
                          <a:cs typeface="Arial" pitchFamily="34" charset="0"/>
                        </a:rPr>
                        <a:t>Eil.Nr.</a:t>
                      </a:r>
                    </a:p>
                  </a:txBody>
                  <a:tcPr/>
                </a:tc>
                <a:tc>
                  <a:txBody>
                    <a:bodyPr/>
                    <a:lstStyle/>
                    <a:p>
                      <a:pPr algn="ctr"/>
                      <a:r>
                        <a:rPr lang="lt-LT" sz="2000" b="1" dirty="0">
                          <a:solidFill>
                            <a:schemeClr val="tx2"/>
                          </a:solidFill>
                          <a:latin typeface="Arial" pitchFamily="34" charset="0"/>
                          <a:cs typeface="Arial" pitchFamily="34" charset="0"/>
                        </a:rPr>
                        <a:t>Susiliečiantys paviršiai</a:t>
                      </a:r>
                    </a:p>
                  </a:txBody>
                  <a:tcPr/>
                </a:tc>
                <a:tc>
                  <a:txBody>
                    <a:bodyPr/>
                    <a:lstStyle/>
                    <a:p>
                      <a:pPr algn="ctr"/>
                      <a:r>
                        <a:rPr lang="lt-LT" sz="2000" b="1" baseline="0" dirty="0">
                          <a:solidFill>
                            <a:schemeClr val="tx2"/>
                          </a:solidFill>
                          <a:latin typeface="Arial" pitchFamily="34" charset="0"/>
                          <a:cs typeface="Arial" pitchFamily="34" charset="0"/>
                        </a:rPr>
                        <a:t>  Sunko jėga</a:t>
                      </a:r>
                    </a:p>
                    <a:p>
                      <a:pPr algn="ctr"/>
                      <a:r>
                        <a:rPr lang="lt-LT" sz="2000" b="1" baseline="0" dirty="0">
                          <a:solidFill>
                            <a:schemeClr val="tx2"/>
                          </a:solidFill>
                          <a:latin typeface="Arial" pitchFamily="34" charset="0"/>
                          <a:cs typeface="Arial" pitchFamily="34" charset="0"/>
                        </a:rPr>
                        <a:t> </a:t>
                      </a:r>
                      <a:r>
                        <a:rPr lang="lt-LT" sz="2000" b="1" dirty="0" err="1">
                          <a:solidFill>
                            <a:schemeClr val="tx2"/>
                          </a:solidFill>
                          <a:latin typeface="Arial" pitchFamily="34" charset="0"/>
                          <a:cs typeface="Arial" pitchFamily="34" charset="0"/>
                        </a:rPr>
                        <a:t>F</a:t>
                      </a:r>
                      <a:r>
                        <a:rPr lang="lt-LT" sz="2000" b="1" baseline="-25000" dirty="0" err="1">
                          <a:solidFill>
                            <a:schemeClr val="tx2"/>
                          </a:solidFill>
                          <a:latin typeface="Arial" pitchFamily="34" charset="0"/>
                          <a:cs typeface="Arial" pitchFamily="34" charset="0"/>
                        </a:rPr>
                        <a:t>s</a:t>
                      </a:r>
                      <a:r>
                        <a:rPr lang="lt-LT" sz="2000" b="1" baseline="0" dirty="0">
                          <a:solidFill>
                            <a:schemeClr val="tx2"/>
                          </a:solidFill>
                          <a:latin typeface="Arial" pitchFamily="34" charset="0"/>
                          <a:cs typeface="Arial" pitchFamily="34" charset="0"/>
                        </a:rPr>
                        <a:t>, N     </a:t>
                      </a:r>
                    </a:p>
                  </a:txBody>
                  <a:tcPr/>
                </a:tc>
                <a:tc>
                  <a:txBody>
                    <a:bodyPr/>
                    <a:lstStyle/>
                    <a:p>
                      <a:pPr algn="ctr"/>
                      <a:r>
                        <a:rPr lang="lt-LT" sz="2000" b="1" dirty="0">
                          <a:solidFill>
                            <a:schemeClr val="tx2"/>
                          </a:solidFill>
                          <a:latin typeface="Arial" pitchFamily="34" charset="0"/>
                          <a:cs typeface="Arial" pitchFamily="34" charset="0"/>
                        </a:rPr>
                        <a:t>Trinties jėga</a:t>
                      </a:r>
                    </a:p>
                    <a:p>
                      <a:pPr algn="ctr"/>
                      <a:r>
                        <a:rPr lang="lt-LT" sz="2000" b="1" dirty="0" err="1">
                          <a:solidFill>
                            <a:schemeClr val="tx2"/>
                          </a:solidFill>
                          <a:latin typeface="Arial" pitchFamily="34" charset="0"/>
                          <a:cs typeface="Arial" pitchFamily="34" charset="0"/>
                        </a:rPr>
                        <a:t>F</a:t>
                      </a:r>
                      <a:r>
                        <a:rPr lang="lt-LT" sz="2000" b="1" baseline="-25000" dirty="0" err="1">
                          <a:solidFill>
                            <a:schemeClr val="tx2"/>
                          </a:solidFill>
                          <a:latin typeface="Arial" pitchFamily="34" charset="0"/>
                          <a:cs typeface="Arial" pitchFamily="34" charset="0"/>
                        </a:rPr>
                        <a:t>tr</a:t>
                      </a:r>
                      <a:r>
                        <a:rPr lang="lt-LT" sz="2000" b="1" dirty="0">
                          <a:solidFill>
                            <a:schemeClr val="tx2"/>
                          </a:solidFill>
                          <a:latin typeface="Arial" pitchFamily="34" charset="0"/>
                          <a:cs typeface="Arial" pitchFamily="34" charset="0"/>
                        </a:rPr>
                        <a:t>, N</a:t>
                      </a:r>
                    </a:p>
                  </a:txBody>
                  <a:tcPr/>
                </a:tc>
                <a:tc>
                  <a:txBody>
                    <a:bodyPr/>
                    <a:lstStyle/>
                    <a:p>
                      <a:pPr algn="ctr"/>
                      <a:r>
                        <a:rPr lang="lt-LT" sz="2000" b="1" dirty="0">
                          <a:solidFill>
                            <a:schemeClr val="tx2"/>
                          </a:solidFill>
                          <a:latin typeface="Arial" pitchFamily="34" charset="0"/>
                          <a:cs typeface="Arial" pitchFamily="34" charset="0"/>
                        </a:rPr>
                        <a:t>Trinties koeficientas µ</a:t>
                      </a:r>
                    </a:p>
                  </a:txBody>
                  <a:tcPr/>
                </a:tc>
                <a:extLst>
                  <a:ext uri="{0D108BD9-81ED-4DB2-BD59-A6C34878D82A}">
                    <a16:rowId xmlns:a16="http://schemas.microsoft.com/office/drawing/2014/main" val="4233222465"/>
                  </a:ext>
                </a:extLst>
              </a:tr>
              <a:tr h="370840">
                <a:tc>
                  <a:txBody>
                    <a:bodyPr/>
                    <a:lstStyle/>
                    <a:p>
                      <a:pPr algn="ctr"/>
                      <a:r>
                        <a:rPr lang="lt-LT" sz="2000" b="1" dirty="0">
                          <a:solidFill>
                            <a:schemeClr val="accent5">
                              <a:lumMod val="50000"/>
                            </a:schemeClr>
                          </a:solidFill>
                        </a:rPr>
                        <a:t>1</a:t>
                      </a:r>
                    </a:p>
                  </a:txBody>
                  <a:tcPr/>
                </a:tc>
                <a:tc>
                  <a:txBody>
                    <a:bodyPr/>
                    <a:lstStyle/>
                    <a:p>
                      <a:r>
                        <a:rPr lang="lt-LT" sz="1800" b="1" dirty="0">
                          <a:solidFill>
                            <a:schemeClr val="accent5">
                              <a:lumMod val="50000"/>
                            </a:schemeClr>
                          </a:solidFill>
                          <a:latin typeface="Arial" pitchFamily="34" charset="0"/>
                          <a:cs typeface="Arial" pitchFamily="34" charset="0"/>
                        </a:rPr>
                        <a:t>Metalinis</a:t>
                      </a:r>
                      <a:r>
                        <a:rPr lang="lt-LT" sz="1800" b="1" baseline="0" dirty="0">
                          <a:solidFill>
                            <a:schemeClr val="accent5">
                              <a:lumMod val="50000"/>
                            </a:schemeClr>
                          </a:solidFill>
                          <a:latin typeface="Arial" pitchFamily="34" charset="0"/>
                          <a:cs typeface="Arial" pitchFamily="34" charset="0"/>
                        </a:rPr>
                        <a:t> svarstis ir medinės lentelės paviršius</a:t>
                      </a:r>
                      <a:endParaRPr lang="lt-LT" sz="1800" b="1" dirty="0">
                        <a:solidFill>
                          <a:schemeClr val="accent5">
                            <a:lumMod val="50000"/>
                          </a:schemeClr>
                        </a:solidFill>
                        <a:latin typeface="Arial" pitchFamily="34" charset="0"/>
                        <a:cs typeface="Arial" pitchFamily="34" charset="0"/>
                      </a:endParaRPr>
                    </a:p>
                  </a:txBody>
                  <a:tcPr/>
                </a:tc>
                <a:tc>
                  <a:txBody>
                    <a:bodyPr/>
                    <a:lstStyle/>
                    <a:p>
                      <a:pPr algn="ctr"/>
                      <a:r>
                        <a:rPr lang="lt-LT" sz="2800" b="1" dirty="0">
                          <a:solidFill>
                            <a:schemeClr val="accent5">
                              <a:lumMod val="50000"/>
                            </a:schemeClr>
                          </a:solidFill>
                        </a:rPr>
                        <a:t>1</a:t>
                      </a:r>
                    </a:p>
                  </a:txBody>
                  <a:tcPr/>
                </a:tc>
                <a:tc>
                  <a:txBody>
                    <a:bodyPr/>
                    <a:lstStyle/>
                    <a:p>
                      <a:pPr algn="ctr"/>
                      <a:r>
                        <a:rPr lang="lt-LT" sz="2800" b="1" dirty="0">
                          <a:solidFill>
                            <a:schemeClr val="accent5">
                              <a:lumMod val="50000"/>
                            </a:schemeClr>
                          </a:solidFill>
                        </a:rPr>
                        <a:t>0,2</a:t>
                      </a:r>
                    </a:p>
                  </a:txBody>
                  <a:tcPr/>
                </a:tc>
                <a:tc>
                  <a:txBody>
                    <a:bodyPr/>
                    <a:lstStyle/>
                    <a:p>
                      <a:pPr algn="ctr"/>
                      <a:r>
                        <a:rPr lang="lt-LT" sz="2800" b="1" dirty="0">
                          <a:solidFill>
                            <a:schemeClr val="accent5">
                              <a:lumMod val="50000"/>
                            </a:schemeClr>
                          </a:solidFill>
                        </a:rPr>
                        <a:t>0,2</a:t>
                      </a:r>
                    </a:p>
                  </a:txBody>
                  <a:tcPr/>
                </a:tc>
                <a:extLst>
                  <a:ext uri="{0D108BD9-81ED-4DB2-BD59-A6C34878D82A}">
                    <a16:rowId xmlns:a16="http://schemas.microsoft.com/office/drawing/2014/main" val="219920446"/>
                  </a:ext>
                </a:extLst>
              </a:tr>
              <a:tr h="370840">
                <a:tc>
                  <a:txBody>
                    <a:bodyPr/>
                    <a:lstStyle/>
                    <a:p>
                      <a:pPr algn="ctr"/>
                      <a:r>
                        <a:rPr lang="lt-LT" sz="2000" b="1" dirty="0">
                          <a:solidFill>
                            <a:schemeClr val="accent5">
                              <a:lumMod val="50000"/>
                            </a:schemeClr>
                          </a:solidFill>
                        </a:rPr>
                        <a:t>2</a:t>
                      </a:r>
                    </a:p>
                  </a:txBody>
                  <a:tcPr/>
                </a:tc>
                <a:tc>
                  <a:txBody>
                    <a:bodyPr/>
                    <a:lstStyle/>
                    <a:p>
                      <a:r>
                        <a:rPr lang="lt-LT" sz="1800" b="1" dirty="0">
                          <a:solidFill>
                            <a:schemeClr val="accent5">
                              <a:lumMod val="50000"/>
                            </a:schemeClr>
                          </a:solidFill>
                          <a:latin typeface="Arial" pitchFamily="34" charset="0"/>
                          <a:cs typeface="Arial" pitchFamily="34" charset="0"/>
                        </a:rPr>
                        <a:t>Medinis tašelis ir medinės lentelės paviršius</a:t>
                      </a:r>
                    </a:p>
                  </a:txBody>
                  <a:tcPr/>
                </a:tc>
                <a:tc>
                  <a:txBody>
                    <a:bodyPr/>
                    <a:lstStyle/>
                    <a:p>
                      <a:pPr algn="ctr"/>
                      <a:r>
                        <a:rPr lang="lt-LT" sz="2800" b="1" dirty="0">
                          <a:solidFill>
                            <a:schemeClr val="accent5">
                              <a:lumMod val="50000"/>
                            </a:schemeClr>
                          </a:solidFill>
                        </a:rPr>
                        <a:t>0,5</a:t>
                      </a:r>
                    </a:p>
                  </a:txBody>
                  <a:tcPr/>
                </a:tc>
                <a:tc>
                  <a:txBody>
                    <a:bodyPr/>
                    <a:lstStyle/>
                    <a:p>
                      <a:pPr algn="ctr"/>
                      <a:r>
                        <a:rPr lang="lt-LT" sz="2800" b="1" dirty="0">
                          <a:solidFill>
                            <a:schemeClr val="accent5">
                              <a:lumMod val="50000"/>
                            </a:schemeClr>
                          </a:solidFill>
                        </a:rPr>
                        <a:t>0,1</a:t>
                      </a:r>
                    </a:p>
                  </a:txBody>
                  <a:tcPr/>
                </a:tc>
                <a:tc>
                  <a:txBody>
                    <a:bodyPr/>
                    <a:lstStyle/>
                    <a:p>
                      <a:pPr algn="ctr"/>
                      <a:r>
                        <a:rPr lang="lt-LT" sz="2800" b="1" dirty="0">
                          <a:solidFill>
                            <a:schemeClr val="accent5">
                              <a:lumMod val="50000"/>
                            </a:schemeClr>
                          </a:solidFill>
                        </a:rPr>
                        <a:t>0,2</a:t>
                      </a:r>
                    </a:p>
                  </a:txBody>
                  <a:tcPr/>
                </a:tc>
                <a:extLst>
                  <a:ext uri="{0D108BD9-81ED-4DB2-BD59-A6C34878D82A}">
                    <a16:rowId xmlns:a16="http://schemas.microsoft.com/office/drawing/2014/main" val="1490722304"/>
                  </a:ext>
                </a:extLst>
              </a:tr>
              <a:tr h="370840">
                <a:tc>
                  <a:txBody>
                    <a:bodyPr/>
                    <a:lstStyle/>
                    <a:p>
                      <a:pPr algn="ctr"/>
                      <a:r>
                        <a:rPr lang="lt-LT" sz="2000" b="1" dirty="0">
                          <a:solidFill>
                            <a:schemeClr val="accent5">
                              <a:lumMod val="50000"/>
                            </a:schemeClr>
                          </a:solidFill>
                        </a:rPr>
                        <a:t>3</a:t>
                      </a:r>
                    </a:p>
                  </a:txBody>
                  <a:tcPr/>
                </a:tc>
                <a:tc>
                  <a:txBody>
                    <a:bodyPr/>
                    <a:lstStyle/>
                    <a:p>
                      <a:r>
                        <a:rPr lang="lt-LT" b="1" dirty="0">
                          <a:solidFill>
                            <a:schemeClr val="accent5">
                              <a:lumMod val="50000"/>
                            </a:schemeClr>
                          </a:solidFill>
                          <a:latin typeface="Arial" pitchFamily="34" charset="0"/>
                          <a:cs typeface="Arial" pitchFamily="34" charset="0"/>
                        </a:rPr>
                        <a:t>Plastikinė</a:t>
                      </a:r>
                      <a:r>
                        <a:rPr lang="lt-LT" b="1" baseline="0" dirty="0">
                          <a:solidFill>
                            <a:schemeClr val="accent5">
                              <a:lumMod val="50000"/>
                            </a:schemeClr>
                          </a:solidFill>
                          <a:latin typeface="Arial" pitchFamily="34" charset="0"/>
                          <a:cs typeface="Arial" pitchFamily="34" charset="0"/>
                        </a:rPr>
                        <a:t> dėžutė ir medinės lentelės paviršius</a:t>
                      </a:r>
                      <a:endParaRPr lang="lt-LT" b="1" dirty="0">
                        <a:solidFill>
                          <a:schemeClr val="accent5">
                            <a:lumMod val="50000"/>
                          </a:schemeClr>
                        </a:solidFill>
                        <a:latin typeface="Arial" pitchFamily="34" charset="0"/>
                        <a:cs typeface="Arial" pitchFamily="34" charset="0"/>
                      </a:endParaRPr>
                    </a:p>
                  </a:txBody>
                  <a:tcPr/>
                </a:tc>
                <a:tc>
                  <a:txBody>
                    <a:bodyPr/>
                    <a:lstStyle/>
                    <a:p>
                      <a:pPr algn="ctr"/>
                      <a:r>
                        <a:rPr lang="lt-LT" sz="2800" b="1" dirty="0">
                          <a:solidFill>
                            <a:schemeClr val="accent5">
                              <a:lumMod val="50000"/>
                            </a:schemeClr>
                          </a:solidFill>
                        </a:rPr>
                        <a:t>1</a:t>
                      </a:r>
                    </a:p>
                  </a:txBody>
                  <a:tcPr/>
                </a:tc>
                <a:tc>
                  <a:txBody>
                    <a:bodyPr/>
                    <a:lstStyle/>
                    <a:p>
                      <a:pPr algn="ctr"/>
                      <a:r>
                        <a:rPr lang="lt-LT" sz="2800" b="1" dirty="0">
                          <a:solidFill>
                            <a:schemeClr val="accent5">
                              <a:lumMod val="50000"/>
                            </a:schemeClr>
                          </a:solidFill>
                        </a:rPr>
                        <a:t>0,3</a:t>
                      </a:r>
                    </a:p>
                  </a:txBody>
                  <a:tcPr/>
                </a:tc>
                <a:tc>
                  <a:txBody>
                    <a:bodyPr/>
                    <a:lstStyle/>
                    <a:p>
                      <a:pPr algn="ctr"/>
                      <a:r>
                        <a:rPr lang="lt-LT" sz="2800" b="1" dirty="0">
                          <a:solidFill>
                            <a:schemeClr val="accent5">
                              <a:lumMod val="50000"/>
                            </a:schemeClr>
                          </a:solidFill>
                        </a:rPr>
                        <a:t>0,3</a:t>
                      </a:r>
                    </a:p>
                  </a:txBody>
                  <a:tcPr/>
                </a:tc>
                <a:extLst>
                  <a:ext uri="{0D108BD9-81ED-4DB2-BD59-A6C34878D82A}">
                    <a16:rowId xmlns:a16="http://schemas.microsoft.com/office/drawing/2014/main" val="2920393984"/>
                  </a:ext>
                </a:extLst>
              </a:tr>
              <a:tr h="370840">
                <a:tc>
                  <a:txBody>
                    <a:bodyPr/>
                    <a:lstStyle/>
                    <a:p>
                      <a:pPr algn="ctr"/>
                      <a:r>
                        <a:rPr lang="lt-LT" sz="2000" b="1" dirty="0">
                          <a:solidFill>
                            <a:schemeClr val="accent5">
                              <a:lumMod val="50000"/>
                            </a:schemeClr>
                          </a:solidFill>
                        </a:rPr>
                        <a:t>4</a:t>
                      </a:r>
                    </a:p>
                  </a:txBody>
                  <a:tcPr/>
                </a:tc>
                <a:tc>
                  <a:txBody>
                    <a:bodyPr/>
                    <a:lstStyle/>
                    <a:p>
                      <a:r>
                        <a:rPr lang="lt-LT" b="1" dirty="0">
                          <a:solidFill>
                            <a:schemeClr val="accent5">
                              <a:lumMod val="50000"/>
                            </a:schemeClr>
                          </a:solidFill>
                          <a:latin typeface="Arial" pitchFamily="34" charset="0"/>
                          <a:cs typeface="Arial" pitchFamily="34" charset="0"/>
                        </a:rPr>
                        <a:t>Stiklainis ir</a:t>
                      </a:r>
                      <a:r>
                        <a:rPr lang="lt-LT" b="1" baseline="0" dirty="0">
                          <a:solidFill>
                            <a:schemeClr val="accent5">
                              <a:lumMod val="50000"/>
                            </a:schemeClr>
                          </a:solidFill>
                          <a:latin typeface="Arial" pitchFamily="34" charset="0"/>
                          <a:cs typeface="Arial" pitchFamily="34" charset="0"/>
                        </a:rPr>
                        <a:t> geografijos atlaso paviršius</a:t>
                      </a:r>
                      <a:endParaRPr lang="lt-LT" b="1" dirty="0">
                        <a:solidFill>
                          <a:schemeClr val="accent5">
                            <a:lumMod val="50000"/>
                          </a:schemeClr>
                        </a:solidFill>
                        <a:latin typeface="Arial" pitchFamily="34" charset="0"/>
                        <a:cs typeface="Arial" pitchFamily="34" charset="0"/>
                      </a:endParaRPr>
                    </a:p>
                  </a:txBody>
                  <a:tcPr/>
                </a:tc>
                <a:tc>
                  <a:txBody>
                    <a:bodyPr/>
                    <a:lstStyle/>
                    <a:p>
                      <a:pPr algn="ctr"/>
                      <a:r>
                        <a:rPr lang="lt-LT" sz="2800" b="1" dirty="0">
                          <a:solidFill>
                            <a:schemeClr val="accent5">
                              <a:lumMod val="50000"/>
                            </a:schemeClr>
                          </a:solidFill>
                        </a:rPr>
                        <a:t>5</a:t>
                      </a:r>
                    </a:p>
                  </a:txBody>
                  <a:tcPr/>
                </a:tc>
                <a:tc>
                  <a:txBody>
                    <a:bodyPr/>
                    <a:lstStyle/>
                    <a:p>
                      <a:pPr algn="ctr"/>
                      <a:r>
                        <a:rPr lang="lt-LT" sz="2800" b="1" dirty="0">
                          <a:solidFill>
                            <a:schemeClr val="accent5">
                              <a:lumMod val="50000"/>
                            </a:schemeClr>
                          </a:solidFill>
                        </a:rPr>
                        <a:t>1,3</a:t>
                      </a:r>
                    </a:p>
                  </a:txBody>
                  <a:tcPr/>
                </a:tc>
                <a:tc>
                  <a:txBody>
                    <a:bodyPr/>
                    <a:lstStyle/>
                    <a:p>
                      <a:pPr algn="ctr"/>
                      <a:r>
                        <a:rPr lang="lt-LT" sz="2800" b="1" dirty="0">
                          <a:solidFill>
                            <a:schemeClr val="accent5">
                              <a:lumMod val="50000"/>
                            </a:schemeClr>
                          </a:solidFill>
                        </a:rPr>
                        <a:t>0,26</a:t>
                      </a:r>
                    </a:p>
                  </a:txBody>
                  <a:tcPr/>
                </a:tc>
                <a:extLst>
                  <a:ext uri="{0D108BD9-81ED-4DB2-BD59-A6C34878D82A}">
                    <a16:rowId xmlns:a16="http://schemas.microsoft.com/office/drawing/2014/main" val="3781567520"/>
                  </a:ext>
                </a:extLst>
              </a:tr>
              <a:tr h="370840">
                <a:tc>
                  <a:txBody>
                    <a:bodyPr/>
                    <a:lstStyle/>
                    <a:p>
                      <a:pPr algn="ctr"/>
                      <a:r>
                        <a:rPr lang="lt-LT" sz="2000" b="1" dirty="0">
                          <a:solidFill>
                            <a:schemeClr val="accent5">
                              <a:lumMod val="50000"/>
                            </a:schemeClr>
                          </a:solidFill>
                        </a:rPr>
                        <a:t>5</a:t>
                      </a:r>
                    </a:p>
                  </a:txBody>
                  <a:tcPr/>
                </a:tc>
                <a:tc>
                  <a:txBody>
                    <a:bodyPr/>
                    <a:lstStyle/>
                    <a:p>
                      <a:r>
                        <a:rPr lang="lt-LT" sz="1800" b="1" baseline="0" dirty="0">
                          <a:solidFill>
                            <a:schemeClr val="accent5">
                              <a:lumMod val="50000"/>
                            </a:schemeClr>
                          </a:solidFill>
                          <a:latin typeface="Arial" pitchFamily="34" charset="0"/>
                          <a:cs typeface="Arial" pitchFamily="34" charset="0"/>
                        </a:rPr>
                        <a:t>Plastikinis vandens purškiklis ir geografijos atlaso paviršius</a:t>
                      </a:r>
                      <a:endParaRPr lang="lt-LT" sz="1800" b="1" dirty="0">
                        <a:solidFill>
                          <a:schemeClr val="accent5">
                            <a:lumMod val="50000"/>
                          </a:schemeClr>
                        </a:solidFill>
                        <a:latin typeface="Arial" pitchFamily="34" charset="0"/>
                        <a:cs typeface="Arial" pitchFamily="34" charset="0"/>
                      </a:endParaRPr>
                    </a:p>
                  </a:txBody>
                  <a:tcPr/>
                </a:tc>
                <a:tc>
                  <a:txBody>
                    <a:bodyPr/>
                    <a:lstStyle/>
                    <a:p>
                      <a:pPr algn="ctr"/>
                      <a:r>
                        <a:rPr lang="lt-LT" sz="2800" b="1" dirty="0">
                          <a:solidFill>
                            <a:schemeClr val="accent5">
                              <a:lumMod val="50000"/>
                            </a:schemeClr>
                          </a:solidFill>
                        </a:rPr>
                        <a:t>0,6</a:t>
                      </a:r>
                    </a:p>
                  </a:txBody>
                  <a:tcPr/>
                </a:tc>
                <a:tc>
                  <a:txBody>
                    <a:bodyPr/>
                    <a:lstStyle/>
                    <a:p>
                      <a:pPr algn="ctr"/>
                      <a:r>
                        <a:rPr lang="lt-LT" sz="2800" b="1" dirty="0">
                          <a:solidFill>
                            <a:schemeClr val="accent5">
                              <a:lumMod val="50000"/>
                            </a:schemeClr>
                          </a:solidFill>
                        </a:rPr>
                        <a:t>0,1</a:t>
                      </a:r>
                    </a:p>
                  </a:txBody>
                  <a:tcPr/>
                </a:tc>
                <a:tc>
                  <a:txBody>
                    <a:bodyPr/>
                    <a:lstStyle/>
                    <a:p>
                      <a:pPr algn="ctr"/>
                      <a:r>
                        <a:rPr lang="lt-LT" sz="2800" b="1" dirty="0">
                          <a:solidFill>
                            <a:schemeClr val="accent5">
                              <a:lumMod val="50000"/>
                            </a:schemeClr>
                          </a:solidFill>
                        </a:rPr>
                        <a:t>0,17</a:t>
                      </a:r>
                    </a:p>
                  </a:txBody>
                  <a:tcPr/>
                </a:tc>
                <a:extLst>
                  <a:ext uri="{0D108BD9-81ED-4DB2-BD59-A6C34878D82A}">
                    <a16:rowId xmlns:a16="http://schemas.microsoft.com/office/drawing/2014/main" val="1717044077"/>
                  </a:ext>
                </a:extLst>
              </a:tr>
            </a:tbl>
          </a:graphicData>
        </a:graphic>
      </p:graphicFrame>
    </p:spTree>
    <p:extLst>
      <p:ext uri="{BB962C8B-B14F-4D97-AF65-F5344CB8AC3E}">
        <p14:creationId xmlns:p14="http://schemas.microsoft.com/office/powerpoint/2010/main" val="80077159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52CA75-BA24-7340-B85A-AA8070522B9B}"/>
              </a:ext>
            </a:extLst>
          </p:cNvPr>
          <p:cNvSpPr>
            <a:spLocks noGrp="1"/>
          </p:cNvSpPr>
          <p:nvPr>
            <p:ph type="title"/>
          </p:nvPr>
        </p:nvSpPr>
        <p:spPr/>
        <p:txBody>
          <a:bodyPr>
            <a:normAutofit/>
          </a:bodyPr>
          <a:lstStyle/>
          <a:p>
            <a:pPr algn="ctr"/>
            <a:r>
              <a:rPr lang="lt-LT" sz="6000" b="1" dirty="0">
                <a:solidFill>
                  <a:schemeClr val="tx2"/>
                </a:solidFill>
                <a:latin typeface="Arial" panose="020B0604020202020204" pitchFamily="34" charset="0"/>
                <a:cs typeface="Arial" panose="020B0604020202020204" pitchFamily="34" charset="0"/>
              </a:rPr>
              <a:t>IŠVADA</a:t>
            </a:r>
            <a:endParaRPr lang="" sz="6000" b="1" dirty="0">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DAABD1DC-E2C2-F941-BF54-E47EAA3669EE}"/>
              </a:ext>
            </a:extLst>
          </p:cNvPr>
          <p:cNvSpPr>
            <a:spLocks noGrp="1"/>
          </p:cNvSpPr>
          <p:nvPr>
            <p:ph idx="1"/>
          </p:nvPr>
        </p:nvSpPr>
        <p:spPr/>
        <p:txBody>
          <a:bodyPr>
            <a:normAutofit fontScale="92500" lnSpcReduction="10000"/>
          </a:bodyPr>
          <a:lstStyle/>
          <a:p>
            <a:r>
              <a:rPr lang="lt-LT" sz="4000" b="1">
                <a:solidFill>
                  <a:schemeClr val="tx2"/>
                </a:solidFill>
                <a:latin typeface="Arial" panose="020B0604020202020204" pitchFamily="34" charset="0"/>
                <a:cs typeface="Arial" panose="020B0604020202020204" pitchFamily="34" charset="0"/>
              </a:rPr>
              <a:t>Kuo Trinties jėga didesnė, tuo trinties koeficientas didesnis. </a:t>
            </a:r>
          </a:p>
          <a:p>
            <a:r>
              <a:rPr lang="lt-LT" sz="4000" b="1">
                <a:solidFill>
                  <a:schemeClr val="tx2"/>
                </a:solidFill>
                <a:latin typeface="Arial" panose="020B0604020202020204" pitchFamily="34" charset="0"/>
                <a:cs typeface="Arial" panose="020B0604020202020204" pitchFamily="34" charset="0"/>
              </a:rPr>
              <a:t>Kuo sunkio jėga didesnė, tuo trinties koeficientas mažesnis. </a:t>
            </a:r>
          </a:p>
          <a:p>
            <a:r>
              <a:rPr lang="lt-LT" sz="4000" b="1">
                <a:solidFill>
                  <a:schemeClr val="tx2"/>
                </a:solidFill>
                <a:latin typeface="Arial" panose="020B0604020202020204" pitchFamily="34" charset="0"/>
                <a:cs typeface="Arial" panose="020B0604020202020204" pitchFamily="34" charset="0"/>
              </a:rPr>
              <a:t>Hipotezė pasitvirtino. </a:t>
            </a:r>
          </a:p>
          <a:p>
            <a:endParaRPr lang="" sz="40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254693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B081DD9-9924-7241-A939-2CAE43C6659C}"/>
              </a:ext>
            </a:extLst>
          </p:cNvPr>
          <p:cNvSpPr>
            <a:spLocks noGrp="1"/>
          </p:cNvSpPr>
          <p:nvPr>
            <p:ph type="title"/>
          </p:nvPr>
        </p:nvSpPr>
        <p:spPr>
          <a:xfrm>
            <a:off x="1143001" y="2368737"/>
            <a:ext cx="9905998" cy="1478570"/>
          </a:xfrm>
        </p:spPr>
        <p:txBody>
          <a:bodyPr>
            <a:noAutofit/>
          </a:bodyPr>
          <a:lstStyle/>
          <a:p>
            <a:pPr algn="ctr"/>
            <a:r>
              <a:rPr lang="lt-LT" sz="6000" b="1" dirty="0">
                <a:solidFill>
                  <a:schemeClr val="tx2"/>
                </a:solidFill>
                <a:latin typeface="Arial" panose="020B0604020202020204" pitchFamily="34" charset="0"/>
                <a:cs typeface="Arial" panose="020B0604020202020204" pitchFamily="34" charset="0"/>
              </a:rPr>
              <a:t>UŽDAVINIŲ SPRENDIMO PAVYZDŽIAI</a:t>
            </a:r>
            <a:endParaRPr lang="" sz="60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68937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438AEC9-B449-FA40-9B1E-C34FB341473E}"/>
              </a:ext>
            </a:extLst>
          </p:cNvPr>
          <p:cNvSpPr>
            <a:spLocks noGrp="1"/>
          </p:cNvSpPr>
          <p:nvPr>
            <p:ph type="title"/>
          </p:nvPr>
        </p:nvSpPr>
        <p:spPr>
          <a:xfrm>
            <a:off x="1141413" y="250032"/>
            <a:ext cx="9905998" cy="1478570"/>
          </a:xfrm>
        </p:spPr>
        <p:txBody>
          <a:bodyPr>
            <a:normAutofit/>
          </a:bodyPr>
          <a:lstStyle/>
          <a:p>
            <a:pPr algn="ctr"/>
            <a:r>
              <a:rPr lang="lt-LT" sz="6000" b="1" dirty="0">
                <a:solidFill>
                  <a:schemeClr val="tx2"/>
                </a:solidFill>
                <a:latin typeface="Arial" panose="020B0604020202020204" pitchFamily="34" charset="0"/>
                <a:cs typeface="Arial" panose="020B0604020202020204" pitchFamily="34" charset="0"/>
              </a:rPr>
              <a:t>1 PAVYZDYS</a:t>
            </a:r>
            <a:endParaRPr lang="" sz="6000" b="1" dirty="0">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BFD631DE-6767-584F-B0E7-AA309EFEFF08}"/>
              </a:ext>
            </a:extLst>
          </p:cNvPr>
          <p:cNvSpPr>
            <a:spLocks noGrp="1"/>
          </p:cNvSpPr>
          <p:nvPr>
            <p:ph idx="1"/>
          </p:nvPr>
        </p:nvSpPr>
        <p:spPr>
          <a:xfrm>
            <a:off x="1366044" y="1523205"/>
            <a:ext cx="4728368" cy="4227513"/>
          </a:xfrm>
        </p:spPr>
        <p:txBody>
          <a:bodyPr>
            <a:noAutofit/>
          </a:bodyPr>
          <a:lstStyle/>
          <a:p>
            <a:pPr marL="0" indent="0">
              <a:buNone/>
            </a:pPr>
            <a:r>
              <a:rPr lang="lt-LT" b="1">
                <a:solidFill>
                  <a:schemeClr val="tx2"/>
                </a:solidFill>
                <a:latin typeface="Arial" panose="020B0604020202020204" pitchFamily="34" charset="0"/>
                <a:cs typeface="Arial" panose="020B0604020202020204" pitchFamily="34" charset="0"/>
              </a:rPr>
              <a:t>Jonas ledo paviršiumi traukia
50 kg masés seserį. Jos batų
padai guminiai. Trinties koeficientas lygus 0,05. Kokio didumo trinties jėga priešinasi mergaitėsjudėjimui?
m = 50 kg
μ = 0,05 
-?</a:t>
            </a:r>
            <a:r>
              <a:rPr lang="lt-LT" b="1" dirty="0" err="1">
                <a:solidFill>
                  <a:schemeClr val="tx2"/>
                </a:solidFill>
                <a:latin typeface="Arial" panose="020B0604020202020204" pitchFamily="34" charset="0"/>
                <a:cs typeface="Arial" panose="020B0604020202020204" pitchFamily="34" charset="0"/>
              </a:rPr>
              <a:t> F</a:t>
            </a:r>
            <a:r>
              <a:rPr lang="lt-LT" b="1" baseline="-25000" dirty="0" err="1">
                <a:solidFill>
                  <a:schemeClr val="tx2"/>
                </a:solidFill>
                <a:latin typeface="Arial" panose="020B0604020202020204" pitchFamily="34" charset="0"/>
                <a:cs typeface="Arial" panose="020B0604020202020204" pitchFamily="34" charset="0"/>
              </a:rPr>
              <a:t>tr</a:t>
            </a:r>
            <a:endParaRPr lang="" b="1">
              <a:solidFill>
                <a:schemeClr val="tx2"/>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68CAB7E-A266-FAC7-3314-B0D90412A10B}"/>
              </a:ext>
            </a:extLst>
          </p:cNvPr>
          <p:cNvSpPr txBox="1"/>
          <p:nvPr/>
        </p:nvSpPr>
        <p:spPr>
          <a:xfrm>
            <a:off x="6094412" y="1523205"/>
            <a:ext cx="4444603" cy="4524315"/>
          </a:xfrm>
          <a:prstGeom prst="rect">
            <a:avLst/>
          </a:prstGeom>
          <a:noFill/>
        </p:spPr>
        <p:txBody>
          <a:bodyPr wrap="square" rtlCol="0">
            <a:spAutoFit/>
          </a:bodyPr>
          <a:lstStyle/>
          <a:p>
            <a:pPr algn="l"/>
            <a:r>
              <a:rPr lang="lt-LT" sz="2400" b="1">
                <a:solidFill>
                  <a:schemeClr val="tx2"/>
                </a:solidFill>
                <a:latin typeface="Arial" panose="020B0604020202020204" pitchFamily="34" charset="0"/>
                <a:cs typeface="Arial" panose="020B0604020202020204" pitchFamily="34" charset="0"/>
              </a:rPr>
              <a:t>Sprendimas.
Trinties jėga apskaičiuojama: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tr</a:t>
            </a:r>
            <a:r>
              <a:rPr lang="lt-LT" sz="2400" b="1">
                <a:solidFill>
                  <a:schemeClr val="tx2"/>
                </a:solidFill>
                <a:latin typeface="Arial" panose="020B0604020202020204" pitchFamily="34" charset="0"/>
                <a:cs typeface="Arial" panose="020B0604020202020204" pitchFamily="34" charset="0"/>
              </a:rPr>
              <a:t>= µ</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s</a:t>
            </a:r>
            <a:r>
              <a:rPr lang="lt-LT" sz="2400" b="1">
                <a:solidFill>
                  <a:schemeClr val="tx2"/>
                </a:solidFill>
                <a:latin typeface="Arial" panose="020B0604020202020204" pitchFamily="34" charset="0"/>
                <a:cs typeface="Arial" panose="020B0604020202020204" pitchFamily="34" charset="0"/>
              </a:rPr>
              <a:t>,
1 kg masės kūną veikia 10 N sunkio jėga, o 50 kg – 500 N, todėl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s</a:t>
            </a:r>
            <a:r>
              <a:rPr lang="lt-LT" sz="2400" b="1">
                <a:solidFill>
                  <a:schemeClr val="tx2"/>
                </a:solidFill>
                <a:latin typeface="Arial" panose="020B0604020202020204" pitchFamily="34" charset="0"/>
                <a:cs typeface="Arial" panose="020B0604020202020204" pitchFamily="34" charset="0"/>
              </a:rPr>
              <a:t> = 500 N.
Į formulę įrašome dydžius ir apSkaičiuojame: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tr</a:t>
            </a:r>
            <a:r>
              <a:rPr lang="lt-LT" sz="2400" b="1">
                <a:solidFill>
                  <a:schemeClr val="tx2"/>
                </a:solidFill>
                <a:latin typeface="Arial" panose="020B0604020202020204" pitchFamily="34" charset="0"/>
                <a:cs typeface="Arial" panose="020B0604020202020204" pitchFamily="34" charset="0"/>
              </a:rPr>
              <a:t>= 0,05 × 500 N = 25 N.
Ats.: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tr</a:t>
            </a:r>
            <a:r>
              <a:rPr lang="lt-LT" sz="2400" b="1">
                <a:solidFill>
                  <a:schemeClr val="tx2"/>
                </a:solidFill>
                <a:latin typeface="Arial" panose="020B0604020202020204" pitchFamily="34" charset="0"/>
                <a:cs typeface="Arial" panose="020B0604020202020204" pitchFamily="34" charset="0"/>
              </a:rPr>
              <a:t> = 25 N.
</a:t>
            </a:r>
            <a:endParaRPr lang="" sz="24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775478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F242E8-BE8C-B14D-8A99-EEA3BB93B3C5}"/>
              </a:ext>
            </a:extLst>
          </p:cNvPr>
          <p:cNvSpPr>
            <a:spLocks noGrp="1"/>
          </p:cNvSpPr>
          <p:nvPr>
            <p:ph type="title"/>
          </p:nvPr>
        </p:nvSpPr>
        <p:spPr>
          <a:xfrm>
            <a:off x="1137048" y="464794"/>
            <a:ext cx="9905998" cy="1478570"/>
          </a:xfrm>
        </p:spPr>
        <p:txBody>
          <a:bodyPr>
            <a:normAutofit/>
          </a:bodyPr>
          <a:lstStyle/>
          <a:p>
            <a:pPr algn="ctr"/>
            <a:r>
              <a:rPr lang="lt-LT" sz="6000" b="1" dirty="0">
                <a:solidFill>
                  <a:schemeClr val="tx2"/>
                </a:solidFill>
                <a:latin typeface="Arial" panose="020B0604020202020204" pitchFamily="34" charset="0"/>
                <a:cs typeface="Arial" panose="020B0604020202020204" pitchFamily="34" charset="0"/>
              </a:rPr>
              <a:t>2 PAVYZDYS</a:t>
            </a:r>
            <a:endParaRPr lang="" sz="6000" b="1" dirty="0">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F85574DF-7AFC-B345-9DC2-0F5FB97681FF}"/>
              </a:ext>
            </a:extLst>
          </p:cNvPr>
          <p:cNvSpPr>
            <a:spLocks noGrp="1"/>
          </p:cNvSpPr>
          <p:nvPr>
            <p:ph idx="1"/>
          </p:nvPr>
        </p:nvSpPr>
        <p:spPr>
          <a:xfrm>
            <a:off x="1148954" y="1820862"/>
            <a:ext cx="4444603" cy="3541714"/>
          </a:xfrm>
        </p:spPr>
        <p:txBody>
          <a:bodyPr>
            <a:noAutofit/>
          </a:bodyPr>
          <a:lstStyle/>
          <a:p>
            <a:pPr marL="0" indent="0">
              <a:buNone/>
            </a:pPr>
            <a:r>
              <a:rPr lang="lt-LT" b="1">
                <a:solidFill>
                  <a:schemeClr val="tx2"/>
                </a:solidFill>
              </a:rPr>
              <a:t>Horizontaliu paviršiumi rogutėmis slysta 50 kg masės berniukas. Apskaičiuok slydimo trinties koeficientą, jei trinties jėga tarp susiliečiančių
paviršių yra 20 N.</a:t>
            </a:r>
          </a:p>
          <a:p>
            <a:pPr marL="0" indent="0">
              <a:buNone/>
            </a:pPr>
            <a:r>
              <a:rPr lang="lt-LT" b="1">
                <a:solidFill>
                  <a:schemeClr val="tx2"/>
                </a:solidFill>
              </a:rPr>
              <a:t>m = 50kg</a:t>
            </a:r>
          </a:p>
          <a:p>
            <a:pPr marL="0" indent="0">
              <a:buNone/>
            </a:pPr>
            <a:r>
              <a:rPr lang="lt-LT" b="1" dirty="0" err="1">
                <a:solidFill>
                  <a:schemeClr val="tx2"/>
                </a:solidFill>
                <a:latin typeface="Arial" panose="020B0604020202020204" pitchFamily="34" charset="0"/>
                <a:cs typeface="Arial" panose="020B0604020202020204" pitchFamily="34" charset="0"/>
              </a:rPr>
              <a:t>F</a:t>
            </a:r>
            <a:r>
              <a:rPr lang="lt-LT" b="1" baseline="-25000" dirty="0" err="1">
                <a:solidFill>
                  <a:schemeClr val="tx2"/>
                </a:solidFill>
                <a:latin typeface="Arial" panose="020B0604020202020204" pitchFamily="34" charset="0"/>
                <a:cs typeface="Arial" panose="020B0604020202020204" pitchFamily="34" charset="0"/>
              </a:rPr>
              <a:t>tr = 20 N </a:t>
            </a:r>
            <a:endParaRPr lang="" b="1">
              <a:solidFill>
                <a:schemeClr val="tx2"/>
              </a:solidFill>
            </a:endParaRPr>
          </a:p>
        </p:txBody>
      </p:sp>
      <p:sp>
        <p:nvSpPr>
          <p:cNvPr id="4" name="TextBox 3">
            <a:extLst>
              <a:ext uri="{FF2B5EF4-FFF2-40B4-BE49-F238E27FC236}">
                <a16:creationId xmlns:a16="http://schemas.microsoft.com/office/drawing/2014/main" id="{6FE2978A-4584-169E-43B6-8EFB7300AF94}"/>
              </a:ext>
            </a:extLst>
          </p:cNvPr>
          <p:cNvSpPr txBox="1"/>
          <p:nvPr/>
        </p:nvSpPr>
        <p:spPr>
          <a:xfrm>
            <a:off x="5175647" y="2514600"/>
            <a:ext cx="1828800" cy="1828800"/>
          </a:xfrm>
          <a:prstGeom prst="rect">
            <a:avLst/>
          </a:prstGeom>
          <a:noFill/>
        </p:spPr>
        <p:txBody>
          <a:bodyPr wrap="square" rtlCol="0">
            <a:spAutoFit/>
          </a:bodyPr>
          <a:lstStyle/>
          <a:p>
            <a:pPr algn="l"/>
            <a:endParaRPr lang=""/>
          </a:p>
        </p:txBody>
      </p:sp>
      <p:sp>
        <p:nvSpPr>
          <p:cNvPr id="6" name="TextBox 5">
            <a:extLst>
              <a:ext uri="{FF2B5EF4-FFF2-40B4-BE49-F238E27FC236}">
                <a16:creationId xmlns:a16="http://schemas.microsoft.com/office/drawing/2014/main" id="{6E12F6D3-D352-C487-A128-5CCBA1BB3474}"/>
              </a:ext>
            </a:extLst>
          </p:cNvPr>
          <p:cNvSpPr txBox="1"/>
          <p:nvPr/>
        </p:nvSpPr>
        <p:spPr>
          <a:xfrm>
            <a:off x="5605463" y="1820862"/>
            <a:ext cx="4444603" cy="4893647"/>
          </a:xfrm>
          <a:prstGeom prst="rect">
            <a:avLst/>
          </a:prstGeom>
          <a:noFill/>
        </p:spPr>
        <p:txBody>
          <a:bodyPr wrap="square" rtlCol="0">
            <a:spAutoFit/>
          </a:bodyPr>
          <a:lstStyle/>
          <a:p>
            <a:pPr algn="l"/>
            <a:r>
              <a:rPr lang="lt-LT" sz="2400" b="1">
                <a:solidFill>
                  <a:schemeClr val="tx2"/>
                </a:solidFill>
              </a:rPr>
              <a:t>Sprendimas.
Trinties koeficientas apskaičiuojamas:
</a:t>
            </a:r>
            <a:r>
              <a:rPr lang="lt-LT" sz="2400" b="1" dirty="0">
                <a:solidFill>
                  <a:schemeClr val="tx2"/>
                </a:solidFill>
                <a:latin typeface="Franklin Gothic Book" panose="020B0503020102020204" pitchFamily="34" charset="0"/>
                <a:cs typeface="Arial" panose="020B0604020202020204" pitchFamily="34" charset="0"/>
              </a:rPr>
              <a:t>µ =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tr</a:t>
            </a:r>
            <a:r>
              <a:rPr lang="lt-LT" sz="2400" b="1" baseline="-25000" dirty="0">
                <a:solidFill>
                  <a:schemeClr val="tx2"/>
                </a:solidFill>
                <a:latin typeface="Arial" panose="020B0604020202020204" pitchFamily="34" charset="0"/>
                <a:cs typeface="Arial" panose="020B0604020202020204" pitchFamily="34" charset="0"/>
              </a:rPr>
              <a:t>  </a:t>
            </a:r>
            <a:r>
              <a:rPr lang="lt-LT" sz="2400" b="1" dirty="0">
                <a:solidFill>
                  <a:schemeClr val="tx2"/>
                </a:solidFill>
                <a:latin typeface="Arial" panose="020B0604020202020204" pitchFamily="34" charset="0"/>
                <a:cs typeface="Arial" panose="020B0604020202020204" pitchFamily="34" charset="0"/>
              </a:rPr>
              <a:t>/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s</a:t>
            </a:r>
            <a:r>
              <a:rPr lang="lt-LT" sz="2400" b="1">
                <a:solidFill>
                  <a:schemeClr val="tx2"/>
                </a:solidFill>
              </a:rPr>
              <a:t>
1 kg masės kūną veikia 10 N sun-
kio jėga, o 50 kg – 500 N, todėl
 </a:t>
            </a:r>
            <a:r>
              <a:rPr lang="lt-LT" sz="2400" b="1" dirty="0" err="1">
                <a:solidFill>
                  <a:schemeClr val="tx2"/>
                </a:solidFill>
                <a:latin typeface="Arial" panose="020B0604020202020204" pitchFamily="34" charset="0"/>
                <a:cs typeface="Arial" panose="020B0604020202020204" pitchFamily="34" charset="0"/>
              </a:rPr>
              <a:t>F</a:t>
            </a:r>
            <a:r>
              <a:rPr lang="lt-LT" sz="2400" b="1" baseline="-25000" dirty="0" err="1">
                <a:solidFill>
                  <a:schemeClr val="tx2"/>
                </a:solidFill>
                <a:latin typeface="Arial" panose="020B0604020202020204" pitchFamily="34" charset="0"/>
                <a:cs typeface="Arial" panose="020B0604020202020204" pitchFamily="34" charset="0"/>
              </a:rPr>
              <a:t>s</a:t>
            </a:r>
            <a:r>
              <a:rPr lang="lt-LT" sz="2400" b="1">
                <a:solidFill>
                  <a:schemeClr val="tx2"/>
                </a:solidFill>
              </a:rPr>
              <a:t>= 500 N.
Į formulę įrašome dydžius ir ap-
skaičiuojame:
µ = 20 N/ 500 N 
Ats.: µ = 0,04
</a:t>
            </a:r>
            <a:endParaRPr lang="" sz="2400" b="1">
              <a:solidFill>
                <a:schemeClr val="tx2"/>
              </a:solidFill>
            </a:endParaRPr>
          </a:p>
        </p:txBody>
      </p:sp>
    </p:spTree>
    <p:extLst>
      <p:ext uri="{BB962C8B-B14F-4D97-AF65-F5344CB8AC3E}">
        <p14:creationId xmlns:p14="http://schemas.microsoft.com/office/powerpoint/2010/main" val="356855993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1565753-CC3E-354C-A0FC-AC79C34EBDC9}"/>
              </a:ext>
            </a:extLst>
          </p:cNvPr>
          <p:cNvSpPr>
            <a:spLocks noGrp="1"/>
          </p:cNvSpPr>
          <p:nvPr>
            <p:ph type="title"/>
          </p:nvPr>
        </p:nvSpPr>
        <p:spPr>
          <a:xfrm>
            <a:off x="1143001" y="2689715"/>
            <a:ext cx="9905998" cy="1478570"/>
          </a:xfrm>
        </p:spPr>
        <p:txBody>
          <a:bodyPr>
            <a:normAutofit/>
          </a:bodyPr>
          <a:lstStyle/>
          <a:p>
            <a:pPr algn="ctr"/>
            <a:r>
              <a:rPr lang="lt-LT" sz="9600" b="1" dirty="0">
                <a:solidFill>
                  <a:schemeClr val="tx2"/>
                </a:solidFill>
                <a:latin typeface="Arial" panose="020B0604020202020204" pitchFamily="34" charset="0"/>
                <a:cs typeface="Arial" panose="020B0604020202020204" pitchFamily="34" charset="0"/>
              </a:rPr>
              <a:t>TESTAS</a:t>
            </a:r>
            <a:endParaRPr lang="" sz="96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93898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90F7724-B263-4C4A-9685-887A5301B13C}"/>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1. Kas yra Dinamometras?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83F4693E-3D05-5B42-8458-11B4BEE1B014}"/>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A) Prietaisas greičiui matuoti. </a:t>
            </a:r>
          </a:p>
          <a:p>
            <a:pPr marL="0" indent="0">
              <a:buNone/>
            </a:pPr>
            <a:r>
              <a:rPr lang="lt-LT" sz="2800" b="1">
                <a:solidFill>
                  <a:schemeClr val="tx2"/>
                </a:solidFill>
                <a:latin typeface="Arial" panose="020B0604020202020204" pitchFamily="34" charset="0"/>
                <a:cs typeface="Arial" panose="020B0604020202020204" pitchFamily="34" charset="0"/>
              </a:rPr>
              <a:t>B) Prietaisas jėgos dydžiui matuoti.</a:t>
            </a:r>
          </a:p>
          <a:p>
            <a:pPr marL="0" indent="0">
              <a:buNone/>
            </a:pPr>
            <a:r>
              <a:rPr lang="lt-LT" sz="2800" b="1">
                <a:solidFill>
                  <a:schemeClr val="tx2"/>
                </a:solidFill>
                <a:latin typeface="Arial" panose="020B0604020202020204" pitchFamily="34" charset="0"/>
                <a:cs typeface="Arial" panose="020B0604020202020204" pitchFamily="34" charset="0"/>
              </a:rPr>
              <a:t>C) Prietaisas temperatūrai matuoti</a:t>
            </a: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759968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C7114CD-2965-5A42-8BFB-DCD7B4D79206}"/>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2. Kas yra trinties jėga?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4CF111FB-7420-0B48-BA2D-10C6BF3C0F97}"/>
              </a:ext>
            </a:extLst>
          </p:cNvPr>
          <p:cNvSpPr>
            <a:spLocks noGrp="1"/>
          </p:cNvSpPr>
          <p:nvPr>
            <p:ph idx="1"/>
          </p:nvPr>
        </p:nvSpPr>
        <p:spPr>
          <a:xfrm>
            <a:off x="1135459" y="2243534"/>
            <a:ext cx="9905999" cy="3541714"/>
          </a:xfrm>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A) Jėga, kuri atsiranda deformuojamame kūne. </a:t>
            </a:r>
          </a:p>
          <a:p>
            <a:pPr marL="0" indent="0">
              <a:buNone/>
            </a:pPr>
            <a:r>
              <a:rPr lang="lt-LT" sz="2800" b="1">
                <a:solidFill>
                  <a:schemeClr val="tx2"/>
                </a:solidFill>
                <a:latin typeface="Arial" panose="020B0604020202020204" pitchFamily="34" charset="0"/>
                <a:cs typeface="Arial" panose="020B0604020202020204" pitchFamily="34" charset="0"/>
              </a:rPr>
              <a:t>B) Jėga, kuria Žemė traukia kūną.</a:t>
            </a:r>
          </a:p>
          <a:p>
            <a:pPr marL="0" indent="0">
              <a:buNone/>
            </a:pPr>
            <a:r>
              <a:rPr lang="lt-LT" sz="2800" b="1">
                <a:solidFill>
                  <a:schemeClr val="tx2"/>
                </a:solidFill>
                <a:latin typeface="Arial" panose="020B0604020202020204" pitchFamily="34" charset="0"/>
                <a:cs typeface="Arial" panose="020B0604020202020204" pitchFamily="34" charset="0"/>
              </a:rPr>
              <a:t>C) Jėga, atsirandanti kūnų sąlyčio vietoje ir trukdanti kūnui judėti kito kūno paviršiumi. </a:t>
            </a: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536639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660E6E1-0DEC-9241-9E46-2FB6101D4603}"/>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3. Kas yra trinties jėgos matavimo vienetas?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22DEE9BD-7DD5-E145-986E-F018B0E01AB5}"/>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A) Paskalis </a:t>
            </a:r>
          </a:p>
          <a:p>
            <a:pPr marL="0" indent="0">
              <a:buNone/>
            </a:pPr>
            <a:r>
              <a:rPr lang="lt-LT" sz="2800" b="1">
                <a:solidFill>
                  <a:schemeClr val="tx2"/>
                </a:solidFill>
                <a:latin typeface="Arial" panose="020B0604020202020204" pitchFamily="34" charset="0"/>
                <a:cs typeface="Arial" panose="020B0604020202020204" pitchFamily="34" charset="0"/>
              </a:rPr>
              <a:t>B) Kilogramas</a:t>
            </a:r>
          </a:p>
          <a:p>
            <a:pPr marL="0" indent="0">
              <a:buNone/>
            </a:pPr>
            <a:r>
              <a:rPr lang="lt-LT" sz="2800" b="1">
                <a:solidFill>
                  <a:schemeClr val="tx2"/>
                </a:solidFill>
                <a:latin typeface="Arial" panose="020B0604020202020204" pitchFamily="34" charset="0"/>
                <a:cs typeface="Arial" panose="020B0604020202020204" pitchFamily="34" charset="0"/>
              </a:rPr>
              <a:t>C) Neutonas </a:t>
            </a:r>
          </a:p>
          <a:p>
            <a:pPr marL="0" indent="0">
              <a:buNone/>
            </a:pP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984979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6A0222-BD78-1840-8D18-E106126886BB}"/>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4. Kaip yra gaunamas trinties koeficientas?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7F3062BD-59D0-8C41-8D84-17A68FA93C9E}"/>
              </a:ext>
            </a:extLst>
          </p:cNvPr>
          <p:cNvSpPr>
            <a:spLocks noGrp="1"/>
          </p:cNvSpPr>
          <p:nvPr>
            <p:ph idx="1"/>
          </p:nvPr>
        </p:nvSpPr>
        <p:spPr>
          <a:xfrm>
            <a:off x="1141412" y="2249487"/>
            <a:ext cx="9905999" cy="3541714"/>
          </a:xfrm>
        </p:spPr>
        <p:txBody>
          <a:bodyPr>
            <a:normAutofit/>
          </a:bodyPr>
          <a:lstStyle/>
          <a:p>
            <a:pPr marL="0" indent="0">
              <a:buNone/>
            </a:pPr>
            <a:r>
              <a:rPr lang="lt-LT" sz="2800" b="1">
                <a:solidFill>
                  <a:schemeClr val="tx2"/>
                </a:solidFill>
              </a:rPr>
              <a:t>A) </a:t>
            </a:r>
            <a:r>
              <a:rPr lang="lt-LT" sz="2800" b="1" dirty="0">
                <a:solidFill>
                  <a:schemeClr val="tx2"/>
                </a:solidFill>
                <a:latin typeface="Arial" panose="020B0604020202020204" pitchFamily="34" charset="0"/>
                <a:cs typeface="Arial" panose="020B0604020202020204" pitchFamily="34" charset="0"/>
              </a:rPr>
              <a:t>Padalijus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tr</a:t>
            </a:r>
            <a:r>
              <a:rPr lang="lt-LT" sz="2800" b="1" dirty="0">
                <a:solidFill>
                  <a:schemeClr val="tx2"/>
                </a:solidFill>
                <a:latin typeface="Arial" panose="020B0604020202020204" pitchFamily="34" charset="0"/>
                <a:cs typeface="Arial" panose="020B0604020202020204" pitchFamily="34" charset="0"/>
              </a:rPr>
              <a:t> iš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s</a:t>
            </a:r>
            <a:endParaRPr lang="lt-LT" sz="2800" b="1">
              <a:solidFill>
                <a:schemeClr val="tx2"/>
              </a:solidFill>
            </a:endParaRPr>
          </a:p>
          <a:p>
            <a:pPr marL="0" indent="0">
              <a:buNone/>
            </a:pPr>
            <a:r>
              <a:rPr lang="lt-LT" sz="2800" b="1">
                <a:solidFill>
                  <a:schemeClr val="tx2"/>
                </a:solidFill>
              </a:rPr>
              <a:t>B) Padauginus</a:t>
            </a:r>
            <a:r>
              <a:rPr lang="lt-LT" sz="2800" b="1" dirty="0">
                <a:solidFill>
                  <a:schemeClr val="tx2"/>
                </a:solidFill>
                <a:latin typeface="Arial" panose="020B0604020202020204" pitchFamily="34" charset="0"/>
                <a:cs typeface="Arial" panose="020B0604020202020204" pitchFamily="34" charset="0"/>
              </a:rPr>
              <a:t>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tr</a:t>
            </a:r>
            <a:r>
              <a:rPr lang="lt-LT" sz="2800" b="1" dirty="0">
                <a:solidFill>
                  <a:schemeClr val="tx2"/>
                </a:solidFill>
                <a:latin typeface="Arial" panose="020B0604020202020204" pitchFamily="34" charset="0"/>
                <a:cs typeface="Arial" panose="020B0604020202020204" pitchFamily="34" charset="0"/>
              </a:rPr>
              <a:t> iš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s</a:t>
            </a:r>
            <a:endParaRPr lang="lt-LT" sz="2800" b="1">
              <a:solidFill>
                <a:schemeClr val="tx2"/>
              </a:solidFill>
            </a:endParaRPr>
          </a:p>
          <a:p>
            <a:pPr marL="0" indent="0">
              <a:buNone/>
            </a:pPr>
            <a:r>
              <a:rPr lang="lt-LT" sz="2800" b="1">
                <a:solidFill>
                  <a:schemeClr val="tx2"/>
                </a:solidFill>
              </a:rPr>
              <a:t>C) Iš</a:t>
            </a:r>
            <a:r>
              <a:rPr lang="lt-LT" sz="2800" b="1" dirty="0">
                <a:solidFill>
                  <a:schemeClr val="tx2"/>
                </a:solidFill>
                <a:latin typeface="Arial" panose="020B0604020202020204" pitchFamily="34" charset="0"/>
                <a:cs typeface="Arial" panose="020B0604020202020204" pitchFamily="34" charset="0"/>
              </a:rPr>
              <a:t>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tr</a:t>
            </a:r>
            <a:r>
              <a:rPr lang="lt-LT" sz="2800" b="1" dirty="0">
                <a:solidFill>
                  <a:schemeClr val="tx2"/>
                </a:solidFill>
                <a:latin typeface="Arial" panose="020B0604020202020204" pitchFamily="34" charset="0"/>
                <a:cs typeface="Arial" panose="020B0604020202020204" pitchFamily="34" charset="0"/>
              </a:rPr>
              <a:t> Atėmus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s</a:t>
            </a:r>
            <a:endParaRPr lang="lt-LT" sz="2800" b="1">
              <a:solidFill>
                <a:schemeClr val="tx2"/>
              </a:solidFill>
            </a:endParaRPr>
          </a:p>
          <a:p>
            <a:pPr marL="0" indent="0">
              <a:buNone/>
            </a:pPr>
            <a:endParaRPr lang="lt-LT" sz="2800" b="1">
              <a:solidFill>
                <a:schemeClr val="tx2"/>
              </a:solidFill>
            </a:endParaRPr>
          </a:p>
          <a:p>
            <a:pPr marL="0" indent="0">
              <a:buNone/>
            </a:pPr>
            <a:endParaRPr lang="" sz="2800" b="1">
              <a:solidFill>
                <a:schemeClr val="tx2"/>
              </a:solidFill>
            </a:endParaRPr>
          </a:p>
        </p:txBody>
      </p:sp>
    </p:spTree>
    <p:extLst>
      <p:ext uri="{BB962C8B-B14F-4D97-AF65-F5344CB8AC3E}">
        <p14:creationId xmlns:p14="http://schemas.microsoft.com/office/powerpoint/2010/main" val="41557780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C9FE6A3-4E2F-964F-88E5-E69FC295EEA4}"/>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5. Kaip žymima trinties jėga?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16A8151C-7FB5-BC47-B35A-BE74E39B79AB}"/>
              </a:ext>
            </a:extLst>
          </p:cNvPr>
          <p:cNvSpPr>
            <a:spLocks noGrp="1"/>
          </p:cNvSpPr>
          <p:nvPr>
            <p:ph idx="1"/>
          </p:nvPr>
        </p:nvSpPr>
        <p:spPr/>
        <p:txBody>
          <a:bodyPr>
            <a:normAutofit/>
          </a:bodyPr>
          <a:lstStyle/>
          <a:p>
            <a:pPr marL="0" indent="0">
              <a:buNone/>
            </a:pPr>
            <a:r>
              <a:rPr lang="lt-LT" sz="2800" b="1">
                <a:solidFill>
                  <a:schemeClr val="tx2"/>
                </a:solidFill>
              </a:rPr>
              <a:t>A)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s</a:t>
            </a:r>
            <a:endParaRPr lang="lt-LT" sz="2800" b="1">
              <a:solidFill>
                <a:schemeClr val="tx2"/>
              </a:solidFill>
            </a:endParaRPr>
          </a:p>
          <a:p>
            <a:pPr marL="0" indent="0">
              <a:buNone/>
            </a:pPr>
            <a:r>
              <a:rPr lang="lt-LT" sz="2800" b="1">
                <a:solidFill>
                  <a:schemeClr val="tx2"/>
                </a:solidFill>
              </a:rPr>
              <a:t>B) </a:t>
            </a:r>
            <a:r>
              <a:rPr lang="lt-LT" sz="2800" b="1" dirty="0" err="1">
                <a:solidFill>
                  <a:schemeClr val="tx2"/>
                </a:solidFill>
                <a:latin typeface="Arial" panose="020B0604020202020204" pitchFamily="34" charset="0"/>
                <a:cs typeface="Arial" panose="020B0604020202020204" pitchFamily="34" charset="0"/>
              </a:rPr>
              <a:t>F</a:t>
            </a:r>
            <a:r>
              <a:rPr lang="lt-LT" sz="2800" b="1" baseline="-25000" dirty="0" err="1">
                <a:solidFill>
                  <a:schemeClr val="tx2"/>
                </a:solidFill>
                <a:latin typeface="Arial" panose="020B0604020202020204" pitchFamily="34" charset="0"/>
                <a:cs typeface="Arial" panose="020B0604020202020204" pitchFamily="34" charset="0"/>
              </a:rPr>
              <a:t>tr</a:t>
            </a:r>
            <a:endParaRPr lang="lt-LT" sz="2800" b="1">
              <a:solidFill>
                <a:schemeClr val="tx2"/>
              </a:solidFill>
            </a:endParaRPr>
          </a:p>
          <a:p>
            <a:pPr marL="0" indent="0">
              <a:buNone/>
            </a:pPr>
            <a:r>
              <a:rPr lang="lt-LT" sz="2800" b="1">
                <a:solidFill>
                  <a:schemeClr val="tx2"/>
                </a:solidFill>
              </a:rPr>
              <a:t>C) A</a:t>
            </a:r>
          </a:p>
          <a:p>
            <a:pPr marL="0" indent="0">
              <a:buNone/>
            </a:pPr>
            <a:endParaRPr lang="" sz="2800" b="1">
              <a:solidFill>
                <a:schemeClr val="tx2"/>
              </a:solidFill>
            </a:endParaRPr>
          </a:p>
        </p:txBody>
      </p:sp>
    </p:spTree>
    <p:extLst>
      <p:ext uri="{BB962C8B-B14F-4D97-AF65-F5344CB8AC3E}">
        <p14:creationId xmlns:p14="http://schemas.microsoft.com/office/powerpoint/2010/main" val="22504077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7499B5-B9B6-DA44-AEC9-8287F9DF4523}"/>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6. Išvardinkite visas trinties Rūšis</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06C8B1FE-7D25-7D45-9B86-D76F6F59A532}"/>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1. - ?</a:t>
            </a:r>
          </a:p>
          <a:p>
            <a:pPr marL="0" indent="0">
              <a:buNone/>
            </a:pPr>
            <a:r>
              <a:rPr lang="lt-LT" sz="2800" b="1">
                <a:solidFill>
                  <a:schemeClr val="tx2"/>
                </a:solidFill>
                <a:latin typeface="Arial" panose="020B0604020202020204" pitchFamily="34" charset="0"/>
                <a:cs typeface="Arial" panose="020B0604020202020204" pitchFamily="34" charset="0"/>
              </a:rPr>
              <a:t>2. - ? </a:t>
            </a:r>
          </a:p>
          <a:p>
            <a:pPr marL="0" indent="0">
              <a:buNone/>
            </a:pPr>
            <a:r>
              <a:rPr lang="lt-LT" sz="2800" b="1">
                <a:solidFill>
                  <a:schemeClr val="tx2"/>
                </a:solidFill>
                <a:latin typeface="Arial" panose="020B0604020202020204" pitchFamily="34" charset="0"/>
                <a:cs typeface="Arial" panose="020B0604020202020204" pitchFamily="34" charset="0"/>
              </a:rPr>
              <a:t>3. - ?</a:t>
            </a:r>
          </a:p>
          <a:p>
            <a:pPr marL="0" indent="0">
              <a:buNone/>
            </a:pPr>
            <a:r>
              <a:rPr lang="lt-LT" sz="2800" b="1">
                <a:solidFill>
                  <a:schemeClr val="tx2"/>
                </a:solidFill>
                <a:latin typeface="Arial" panose="020B0604020202020204" pitchFamily="34" charset="0"/>
                <a:cs typeface="Arial" panose="020B0604020202020204" pitchFamily="34" charset="0"/>
              </a:rPr>
              <a:t>4. - ? </a:t>
            </a:r>
          </a:p>
          <a:p>
            <a:pPr marL="0" indent="0">
              <a:buNone/>
            </a:pPr>
            <a:endParaRPr lang="lt-LT" sz="2800" b="1">
              <a:solidFill>
                <a:schemeClr val="tx2"/>
              </a:solidFill>
              <a:latin typeface="Arial" panose="020B0604020202020204" pitchFamily="34" charset="0"/>
              <a:cs typeface="Arial" panose="020B0604020202020204" pitchFamily="34" charset="0"/>
            </a:endParaRPr>
          </a:p>
          <a:p>
            <a:pPr marL="0" indent="0">
              <a:buNone/>
            </a:pPr>
            <a:endParaRPr lang="lt-LT" sz="2800" b="1">
              <a:solidFill>
                <a:schemeClr val="tx2"/>
              </a:solidFill>
              <a:latin typeface="Arial" panose="020B0604020202020204" pitchFamily="34" charset="0"/>
              <a:cs typeface="Arial" panose="020B0604020202020204" pitchFamily="34" charset="0"/>
            </a:endParaRPr>
          </a:p>
          <a:p>
            <a:pPr marL="0" indent="0">
              <a:buNone/>
            </a:pPr>
            <a:endParaRPr lang="lt-LT" sz="2800" b="1">
              <a:solidFill>
                <a:schemeClr val="tx2"/>
              </a:solidFill>
              <a:latin typeface="Arial" panose="020B0604020202020204" pitchFamily="34" charset="0"/>
              <a:cs typeface="Arial" panose="020B0604020202020204" pitchFamily="34" charset="0"/>
            </a:endParaRPr>
          </a:p>
          <a:p>
            <a:pPr marL="0" indent="0">
              <a:buNone/>
            </a:pP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900412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BDDD14E-AB41-8B48-865B-FBB58B729640}"/>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7. Įvardinkite 2 trinties jėgos atsiradimo priežastis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424CF00A-8F2F-C94E-B574-44C50F4A5953}"/>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1. - ?</a:t>
            </a:r>
          </a:p>
          <a:p>
            <a:pPr marL="0" indent="0">
              <a:buNone/>
            </a:pPr>
            <a:r>
              <a:rPr lang="lt-LT" sz="2800" b="1">
                <a:solidFill>
                  <a:schemeClr val="tx2"/>
                </a:solidFill>
                <a:latin typeface="Arial" panose="020B0604020202020204" pitchFamily="34" charset="0"/>
                <a:cs typeface="Arial" panose="020B0604020202020204" pitchFamily="34" charset="0"/>
              </a:rPr>
              <a:t>2. - ? </a:t>
            </a: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399797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CC279FA-3F52-6A4D-BFF2-14137433BD2E}"/>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8. Įvardinkite 2 priežastis kodėl trintis yra naudinga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3C7D5CAB-E909-7E43-80D9-10FCE94A205C}"/>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1. - ?</a:t>
            </a:r>
          </a:p>
          <a:p>
            <a:pPr marL="0" indent="0">
              <a:buNone/>
            </a:pPr>
            <a:r>
              <a:rPr lang="lt-LT" sz="2800" b="1">
                <a:solidFill>
                  <a:schemeClr val="tx2"/>
                </a:solidFill>
                <a:latin typeface="Arial" panose="020B0604020202020204" pitchFamily="34" charset="0"/>
                <a:cs typeface="Arial" panose="020B0604020202020204" pitchFamily="34" charset="0"/>
              </a:rPr>
              <a:t>2. - ? </a:t>
            </a: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910436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ABEA18D-66AF-8D4F-B8F1-1FBD27076EE1}"/>
              </a:ext>
            </a:extLst>
          </p:cNvPr>
          <p:cNvSpPr>
            <a:spLocks noGrp="1"/>
          </p:cNvSpPr>
          <p:nvPr>
            <p:ph type="title"/>
          </p:nvPr>
        </p:nvSpPr>
        <p:spPr/>
        <p:txBody>
          <a:bodyPr>
            <a:normAutofit/>
          </a:bodyPr>
          <a:lstStyle/>
          <a:p>
            <a:r>
              <a:rPr lang="lt-LT" sz="4000" b="1">
                <a:solidFill>
                  <a:schemeClr val="tx2"/>
                </a:solidFill>
                <a:latin typeface="Arial" panose="020B0604020202020204" pitchFamily="34" charset="0"/>
                <a:cs typeface="Arial" panose="020B0604020202020204" pitchFamily="34" charset="0"/>
              </a:rPr>
              <a:t>9. Įvardinkite kaip dinamometru yra išmatuojama trinties jėga </a:t>
            </a:r>
            <a:endParaRPr lang="" sz="4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7F30B1C8-422E-1C46-BF47-E45396866BF5}"/>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Atsakymas:..........</a:t>
            </a:r>
            <a:endParaRPr lang="" sz="28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795691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2AD3FBEF-A11E-1042-8583-636BD7AFB14E}"/>
              </a:ext>
            </a:extLst>
          </p:cNvPr>
          <p:cNvSpPr>
            <a:spLocks noGrp="1"/>
          </p:cNvSpPr>
          <p:nvPr>
            <p:ph idx="1"/>
          </p:nvPr>
        </p:nvSpPr>
        <p:spPr/>
        <p:txBody>
          <a:bodyPr>
            <a:normAutofit/>
          </a:bodyPr>
          <a:lstStyle/>
          <a:p>
            <a:pPr marL="0" indent="0">
              <a:buNone/>
            </a:pPr>
            <a:r>
              <a:rPr lang="lt-LT" sz="2800" b="1">
                <a:solidFill>
                  <a:schemeClr val="tx2"/>
                </a:solidFill>
                <a:latin typeface="Arial" panose="020B0604020202020204" pitchFamily="34" charset="0"/>
                <a:cs typeface="Arial" panose="020B0604020202020204" pitchFamily="34" charset="0"/>
              </a:rPr>
              <a:t>1. - ?</a:t>
            </a:r>
          </a:p>
          <a:p>
            <a:pPr marL="0" indent="0">
              <a:buNone/>
            </a:pPr>
            <a:r>
              <a:rPr lang="lt-LT" sz="2800" b="1">
                <a:solidFill>
                  <a:schemeClr val="tx2"/>
                </a:solidFill>
                <a:latin typeface="Arial" panose="020B0604020202020204" pitchFamily="34" charset="0"/>
                <a:cs typeface="Arial" panose="020B0604020202020204" pitchFamily="34" charset="0"/>
              </a:rPr>
              <a:t>2. - ? </a:t>
            </a:r>
            <a:endParaRPr lang="" sz="2800" b="1">
              <a:solidFill>
                <a:schemeClr val="tx2"/>
              </a:solidFill>
              <a:latin typeface="Arial" panose="020B0604020202020204" pitchFamily="34" charset="0"/>
              <a:cs typeface="Arial" panose="020B0604020202020204" pitchFamily="34" charset="0"/>
            </a:endParaRPr>
          </a:p>
        </p:txBody>
      </p:sp>
      <p:sp>
        <p:nvSpPr>
          <p:cNvPr id="5" name="Pavadinimas 1">
            <a:extLst>
              <a:ext uri="{FF2B5EF4-FFF2-40B4-BE49-F238E27FC236}">
                <a16:creationId xmlns:a16="http://schemas.microsoft.com/office/drawing/2014/main" id="{8E4074B1-07F9-3197-FE93-FF8744012EDD}"/>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r>
              <a:rPr lang="lt-LT" sz="4000" b="1">
                <a:solidFill>
                  <a:schemeClr val="tx2"/>
                </a:solidFill>
                <a:latin typeface="Arial" panose="020B0604020202020204" pitchFamily="34" charset="0"/>
                <a:cs typeface="Arial" panose="020B0604020202020204" pitchFamily="34" charset="0"/>
              </a:rPr>
              <a:t>10. Įvardinkite 2 priežastis kodėl trintis yra Žalinga </a:t>
            </a:r>
            <a:endParaRPr lang="" sz="40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253788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0D12AC9-13D8-134E-8460-ED399FCF19AF}"/>
              </a:ext>
            </a:extLst>
          </p:cNvPr>
          <p:cNvSpPr>
            <a:spLocks noGrp="1"/>
          </p:cNvSpPr>
          <p:nvPr>
            <p:ph type="title"/>
          </p:nvPr>
        </p:nvSpPr>
        <p:spPr>
          <a:xfrm>
            <a:off x="1141413" y="809018"/>
            <a:ext cx="9905998" cy="1478570"/>
          </a:xfrm>
        </p:spPr>
        <p:txBody>
          <a:bodyPr>
            <a:normAutofit/>
          </a:bodyPr>
          <a:lstStyle/>
          <a:p>
            <a:r>
              <a:rPr lang="lt-LT" sz="6000" b="1">
                <a:solidFill>
                  <a:schemeClr val="tx2"/>
                </a:solidFill>
                <a:latin typeface="Arial" panose="020B0604020202020204" pitchFamily="34" charset="0"/>
                <a:cs typeface="Arial" panose="020B0604020202020204" pitchFamily="34" charset="0"/>
              </a:rPr>
              <a:t>Atsakymai </a:t>
            </a:r>
            <a:endParaRPr lang="" sz="6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8D12B560-8B33-224E-8170-E7F6A57DA5A5}"/>
              </a:ext>
            </a:extLst>
          </p:cNvPr>
          <p:cNvSpPr>
            <a:spLocks noGrp="1"/>
          </p:cNvSpPr>
          <p:nvPr>
            <p:ph idx="1"/>
          </p:nvPr>
        </p:nvSpPr>
        <p:spPr>
          <a:xfrm>
            <a:off x="1141412" y="2097088"/>
            <a:ext cx="9905999" cy="7489826"/>
          </a:xfrm>
        </p:spPr>
        <p:txBody>
          <a:bodyPr>
            <a:noAutofit/>
          </a:bodyPr>
          <a:lstStyle/>
          <a:p>
            <a:pPr marL="0" indent="0">
              <a:buNone/>
            </a:pPr>
            <a:r>
              <a:rPr lang="lt-LT" sz="3200" b="1">
                <a:solidFill>
                  <a:schemeClr val="tx2"/>
                </a:solidFill>
              </a:rPr>
              <a:t>1. B) Prietaisas jėgos dydžiui matuoti.</a:t>
            </a:r>
          </a:p>
          <a:p>
            <a:pPr marL="0" indent="0">
              <a:buNone/>
            </a:pPr>
            <a:r>
              <a:rPr lang="lt-LT" sz="3200" b="1">
                <a:solidFill>
                  <a:schemeClr val="tx2"/>
                </a:solidFill>
              </a:rPr>
              <a:t>2. C) Jėga, atsirandanti kūnų sąlyčio vietoje ir trukdanti kūnui judėti kito kūno paviršiumi. </a:t>
            </a:r>
          </a:p>
          <a:p>
            <a:pPr marL="0" indent="0">
              <a:buNone/>
            </a:pPr>
            <a:r>
              <a:rPr lang="lt-LT" sz="3200" b="1">
                <a:solidFill>
                  <a:schemeClr val="tx2"/>
                </a:solidFill>
              </a:rPr>
              <a:t>3. C) Neutonas</a:t>
            </a:r>
          </a:p>
          <a:p>
            <a:pPr marL="0" indent="0">
              <a:buNone/>
            </a:pPr>
            <a:r>
              <a:rPr lang="lt-LT" sz="3200" b="1">
                <a:solidFill>
                  <a:schemeClr val="tx2"/>
                </a:solidFill>
              </a:rPr>
              <a:t>4. A) </a:t>
            </a:r>
            <a:r>
              <a:rPr lang="lt-LT" sz="3200" b="1" dirty="0">
                <a:solidFill>
                  <a:schemeClr val="tx2"/>
                </a:solidFill>
                <a:latin typeface="Arial" panose="020B0604020202020204" pitchFamily="34" charset="0"/>
                <a:cs typeface="Arial" panose="020B0604020202020204" pitchFamily="34" charset="0"/>
              </a:rPr>
              <a:t>Padalijus </a:t>
            </a:r>
            <a:r>
              <a:rPr lang="lt-LT" sz="3200" b="1" dirty="0" err="1">
                <a:solidFill>
                  <a:schemeClr val="tx2"/>
                </a:solidFill>
                <a:latin typeface="Arial" panose="020B0604020202020204" pitchFamily="34" charset="0"/>
                <a:cs typeface="Arial" panose="020B0604020202020204" pitchFamily="34" charset="0"/>
              </a:rPr>
              <a:t>F</a:t>
            </a:r>
            <a:r>
              <a:rPr lang="lt-LT" sz="3200" b="1" baseline="-25000" dirty="0" err="1">
                <a:solidFill>
                  <a:schemeClr val="tx2"/>
                </a:solidFill>
                <a:latin typeface="Arial" panose="020B0604020202020204" pitchFamily="34" charset="0"/>
                <a:cs typeface="Arial" panose="020B0604020202020204" pitchFamily="34" charset="0"/>
              </a:rPr>
              <a:t>tr</a:t>
            </a:r>
            <a:r>
              <a:rPr lang="lt-LT" sz="3200" b="1" dirty="0">
                <a:solidFill>
                  <a:schemeClr val="tx2"/>
                </a:solidFill>
                <a:latin typeface="Arial" panose="020B0604020202020204" pitchFamily="34" charset="0"/>
                <a:cs typeface="Arial" panose="020B0604020202020204" pitchFamily="34" charset="0"/>
              </a:rPr>
              <a:t> iš </a:t>
            </a:r>
            <a:r>
              <a:rPr lang="lt-LT" sz="3200" b="1" dirty="0" err="1">
                <a:solidFill>
                  <a:schemeClr val="tx2"/>
                </a:solidFill>
                <a:latin typeface="Arial" panose="020B0604020202020204" pitchFamily="34" charset="0"/>
                <a:cs typeface="Arial" panose="020B0604020202020204" pitchFamily="34" charset="0"/>
              </a:rPr>
              <a:t>F</a:t>
            </a:r>
            <a:r>
              <a:rPr lang="lt-LT" sz="3200" b="1" baseline="-25000" dirty="0" err="1">
                <a:solidFill>
                  <a:schemeClr val="tx2"/>
                </a:solidFill>
                <a:latin typeface="Arial" panose="020B0604020202020204" pitchFamily="34" charset="0"/>
                <a:cs typeface="Arial" panose="020B0604020202020204" pitchFamily="34" charset="0"/>
              </a:rPr>
              <a:t>s</a:t>
            </a:r>
            <a:endParaRPr lang="lt-LT" sz="3200" b="1">
              <a:solidFill>
                <a:schemeClr val="tx2"/>
              </a:solidFill>
            </a:endParaRPr>
          </a:p>
          <a:p>
            <a:pPr marL="0" indent="0">
              <a:buNone/>
            </a:pPr>
            <a:r>
              <a:rPr lang="lt-LT" sz="3200" b="1">
                <a:solidFill>
                  <a:schemeClr val="tx2"/>
                </a:solidFill>
              </a:rPr>
              <a:t>5. B) </a:t>
            </a:r>
            <a:r>
              <a:rPr lang="lt-LT" sz="3200" b="1" dirty="0" err="1">
                <a:solidFill>
                  <a:schemeClr val="tx2"/>
                </a:solidFill>
                <a:latin typeface="Arial" panose="020B0604020202020204" pitchFamily="34" charset="0"/>
                <a:cs typeface="Arial" panose="020B0604020202020204" pitchFamily="34" charset="0"/>
              </a:rPr>
              <a:t>F</a:t>
            </a:r>
            <a:r>
              <a:rPr lang="lt-LT" sz="3200" b="1" baseline="-25000" dirty="0" err="1">
                <a:solidFill>
                  <a:schemeClr val="tx2"/>
                </a:solidFill>
                <a:latin typeface="Arial" panose="020B0604020202020204" pitchFamily="34" charset="0"/>
                <a:cs typeface="Arial" panose="020B0604020202020204" pitchFamily="34" charset="0"/>
              </a:rPr>
              <a:t>tr</a:t>
            </a:r>
          </a:p>
          <a:p>
            <a:pPr marL="0" indent="0">
              <a:buNone/>
            </a:pPr>
            <a:endParaRPr lang="" sz="3200" b="1">
              <a:solidFill>
                <a:schemeClr val="tx2"/>
              </a:solidFill>
            </a:endParaRPr>
          </a:p>
        </p:txBody>
      </p:sp>
    </p:spTree>
    <p:extLst>
      <p:ext uri="{BB962C8B-B14F-4D97-AF65-F5344CB8AC3E}">
        <p14:creationId xmlns:p14="http://schemas.microsoft.com/office/powerpoint/2010/main" val="84503169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A87B6A1-0A87-3F35-9049-72638D48484B}"/>
              </a:ext>
            </a:extLst>
          </p:cNvPr>
          <p:cNvSpPr>
            <a:spLocks noGrp="1"/>
          </p:cNvSpPr>
          <p:nvPr>
            <p:ph type="title"/>
          </p:nvPr>
        </p:nvSpPr>
        <p:spPr>
          <a:xfrm>
            <a:off x="1284287" y="332767"/>
            <a:ext cx="9905998" cy="1478570"/>
          </a:xfrm>
        </p:spPr>
        <p:txBody>
          <a:bodyPr>
            <a:normAutofit/>
          </a:bodyPr>
          <a:lstStyle/>
          <a:p>
            <a:r>
              <a:rPr lang="lt-LT" sz="6000" b="1">
                <a:solidFill>
                  <a:schemeClr val="tx2"/>
                </a:solidFill>
                <a:latin typeface="Arial" panose="020B0604020202020204" pitchFamily="34" charset="0"/>
                <a:cs typeface="Arial" panose="020B0604020202020204" pitchFamily="34" charset="0"/>
              </a:rPr>
              <a:t>Atsakymai </a:t>
            </a:r>
            <a:endParaRPr lang="" sz="6000" b="1">
              <a:solidFill>
                <a:schemeClr val="tx2"/>
              </a:solidFill>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7613F80C-CB0C-5739-74DE-9AB69E17693E}"/>
              </a:ext>
            </a:extLst>
          </p:cNvPr>
          <p:cNvSpPr>
            <a:spLocks noGrp="1"/>
          </p:cNvSpPr>
          <p:nvPr>
            <p:ph idx="1"/>
          </p:nvPr>
        </p:nvSpPr>
        <p:spPr>
          <a:xfrm>
            <a:off x="1284286" y="1433512"/>
            <a:ext cx="9905999" cy="3541714"/>
          </a:xfrm>
        </p:spPr>
        <p:txBody>
          <a:bodyPr>
            <a:noAutofit/>
          </a:bodyPr>
          <a:lstStyle/>
          <a:p>
            <a:pPr marL="0" indent="0">
              <a:buNone/>
            </a:pPr>
            <a:r>
              <a:rPr lang="lt-LT" sz="3200" b="1" baseline="-25000" dirty="0" err="1">
                <a:solidFill>
                  <a:schemeClr val="tx2"/>
                </a:solidFill>
                <a:latin typeface="Arial" panose="020B0604020202020204" pitchFamily="34" charset="0"/>
                <a:cs typeface="Arial" panose="020B0604020202020204" pitchFamily="34" charset="0"/>
              </a:rPr>
              <a:t>6. Rimties trintis, slydimo trintis, riedėjimo trintis, skystoji trintis.</a:t>
            </a:r>
          </a:p>
          <a:p>
            <a:pPr marL="0" indent="0">
              <a:buNone/>
            </a:pPr>
            <a:r>
              <a:rPr lang="lt-LT" sz="3200" b="1" baseline="-25000" dirty="0" err="1">
                <a:solidFill>
                  <a:schemeClr val="tx2"/>
                </a:solidFill>
                <a:latin typeface="Arial" panose="020B0604020202020204" pitchFamily="34" charset="0"/>
                <a:cs typeface="Arial" panose="020B0604020202020204" pitchFamily="34" charset="0"/>
              </a:rPr>
              <a:t>7. Lietimosi paviršių grublėtumas; Lietimosi paviršių molekulių tarpusavio trauka.</a:t>
            </a:r>
          </a:p>
          <a:p>
            <a:pPr marL="0" indent="0">
              <a:buNone/>
            </a:pPr>
            <a:r>
              <a:rPr lang="lt-LT" sz="3200" b="1" baseline="-25000" dirty="0" err="1">
                <a:solidFill>
                  <a:schemeClr val="tx2"/>
                </a:solidFill>
                <a:latin typeface="Arial" panose="020B0604020202020204" pitchFamily="34" charset="0"/>
                <a:cs typeface="Arial" panose="020B0604020202020204" pitchFamily="34" charset="0"/>
              </a:rPr>
              <a:t>8. Dėl trinties automobiliai gali pajudėti iš vietos; Dėl trinties mes neslystame eidami; Dėl trinties ant žemės daiktai laikosi vietoje; Dėl trinties paviršiai kaip keliai ir grindys nėra slidūs; Dėl trinties yra įmanomas paprastas judėjimas; Dėl trinties daiktus galima išlaikyti ar pakelti nuo žemės. </a:t>
            </a:r>
          </a:p>
          <a:p>
            <a:pPr marL="0" indent="0">
              <a:buNone/>
            </a:pPr>
            <a:r>
              <a:rPr lang="lt-LT" sz="3200" b="1" baseline="-25000" dirty="0" err="1">
                <a:solidFill>
                  <a:schemeClr val="tx2"/>
                </a:solidFill>
                <a:latin typeface="Arial" panose="020B0604020202020204" pitchFamily="34" charset="0"/>
                <a:cs typeface="Arial" panose="020B0604020202020204" pitchFamily="34" charset="0"/>
              </a:rPr>
              <a:t>9. Prie kūno yra prikabinamas dinamometras ir tolygiai traukiamas kokiu nors paviršiumi. </a:t>
            </a:r>
          </a:p>
          <a:p>
            <a:pPr marL="0" indent="0">
              <a:buNone/>
            </a:pPr>
            <a:r>
              <a:rPr lang="lt-LT" sz="3200" b="1" baseline="-25000" dirty="0" err="1">
                <a:solidFill>
                  <a:schemeClr val="tx2"/>
                </a:solidFill>
                <a:latin typeface="Arial" panose="020B0604020202020204" pitchFamily="34" charset="0"/>
                <a:cs typeface="Arial" panose="020B0604020202020204" pitchFamily="34" charset="0"/>
              </a:rPr>
              <a:t>10. Stumiant sunkų daiktą reikia daugiau energijos; Dėl trinties dyla mašinų detalės. </a:t>
            </a:r>
          </a:p>
          <a:p>
            <a:pPr marL="0" indent="0">
              <a:buNone/>
            </a:pPr>
            <a:endParaRPr lang="lt-LT" sz="3200" b="1" baseline="-25000" dirty="0" err="1">
              <a:solidFill>
                <a:schemeClr val="tx2"/>
              </a:solidFill>
              <a:latin typeface="Arial" panose="020B0604020202020204" pitchFamily="34" charset="0"/>
              <a:cs typeface="Arial" panose="020B0604020202020204" pitchFamily="34" charset="0"/>
            </a:endParaRPr>
          </a:p>
          <a:p>
            <a:pPr marL="0" indent="0">
              <a:buNone/>
            </a:pPr>
            <a:endParaRPr lang="lt-LT" sz="3200">
              <a:solidFill>
                <a:schemeClr val="tx2"/>
              </a:solidFill>
            </a:endParaRPr>
          </a:p>
        </p:txBody>
      </p:sp>
    </p:spTree>
    <p:extLst>
      <p:ext uri="{BB962C8B-B14F-4D97-AF65-F5344CB8AC3E}">
        <p14:creationId xmlns:p14="http://schemas.microsoft.com/office/powerpoint/2010/main" val="373777117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203FEA7-CDB0-6F4D-964C-C908E5042573}"/>
              </a:ext>
            </a:extLst>
          </p:cNvPr>
          <p:cNvSpPr>
            <a:spLocks noGrp="1"/>
          </p:cNvSpPr>
          <p:nvPr>
            <p:ph type="title"/>
          </p:nvPr>
        </p:nvSpPr>
        <p:spPr>
          <a:xfrm>
            <a:off x="1143001" y="2689715"/>
            <a:ext cx="9905998" cy="1478570"/>
          </a:xfrm>
        </p:spPr>
        <p:txBody>
          <a:bodyPr>
            <a:normAutofit/>
          </a:bodyPr>
          <a:lstStyle/>
          <a:p>
            <a:r>
              <a:rPr lang="lt-LT" sz="6000" b="1">
                <a:solidFill>
                  <a:schemeClr val="tx2"/>
                </a:solidFill>
                <a:latin typeface="Arial" panose="020B0604020202020204" pitchFamily="34" charset="0"/>
                <a:cs typeface="Arial" panose="020B0604020202020204" pitchFamily="34" charset="0"/>
              </a:rPr>
              <a:t>Ačiū, kad žiūrėjote!!! </a:t>
            </a:r>
            <a:endParaRPr lang="" sz="6000" b="1">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459677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Grandinė">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1721</TotalTime>
  <Words>352</Words>
  <Application>Microsoft Office PowerPoint</Application>
  <PresentationFormat>Plačiaekranė</PresentationFormat>
  <Paragraphs>68</Paragraphs>
  <Slides>38</Slides>
  <Notes>0</Notes>
  <HiddenSlides>0</HiddenSlides>
  <MMClips>0</MMClips>
  <ScaleCrop>false</ScaleCrop>
  <HeadingPairs>
    <vt:vector size="4" baseType="variant">
      <vt:variant>
        <vt:lpstr>Tema</vt:lpstr>
      </vt:variant>
      <vt:variant>
        <vt:i4>1</vt:i4>
      </vt:variant>
      <vt:variant>
        <vt:lpstr>Skaidrių pavadinimai</vt:lpstr>
      </vt:variant>
      <vt:variant>
        <vt:i4>38</vt:i4>
      </vt:variant>
    </vt:vector>
  </HeadingPairs>
  <TitlesOfParts>
    <vt:vector size="39" baseType="lpstr">
      <vt:lpstr>Grandinė</vt:lpstr>
      <vt:lpstr>Trintis buityje          ir technikoje</vt:lpstr>
      <vt:lpstr>Turinys </vt:lpstr>
      <vt:lpstr>Dinamometras </vt:lpstr>
      <vt:lpstr>Trinties jėga </vt:lpstr>
      <vt:lpstr>Trinties jėgos atsiradimo priežastys</vt:lpstr>
      <vt:lpstr>TRINTIES RŪŠYS</vt:lpstr>
      <vt:lpstr>Trinties koeficientas </vt:lpstr>
      <vt:lpstr>TRINTIES NAUDA </vt:lpstr>
      <vt:lpstr>Trinties žala</vt:lpstr>
      <vt:lpstr>Bandymas </vt:lpstr>
      <vt:lpstr>Hipotezė </vt:lpstr>
      <vt:lpstr>priemonės</vt:lpstr>
      <vt:lpstr>priemonės</vt:lpstr>
      <vt:lpstr>Darbo eiga </vt:lpstr>
      <vt:lpstr>Darbo eiga </vt:lpstr>
      <vt:lpstr>Darbo eiga </vt:lpstr>
      <vt:lpstr>Darbo eiga </vt:lpstr>
      <vt:lpstr>Darbo eiga </vt:lpstr>
      <vt:lpstr>Darbo eiga </vt:lpstr>
      <vt:lpstr>BANDYMO REZULTATAI</vt:lpstr>
      <vt:lpstr>IŠVADA</vt:lpstr>
      <vt:lpstr>UŽDAVINIŲ SPRENDIMO PAVYZDŽIAI</vt:lpstr>
      <vt:lpstr>1 PAVYZDYS</vt:lpstr>
      <vt:lpstr>2 PAVYZDYS</vt:lpstr>
      <vt:lpstr>TESTAS</vt:lpstr>
      <vt:lpstr>1. Kas yra Dinamometras? </vt:lpstr>
      <vt:lpstr>2. Kas yra trinties jėga? </vt:lpstr>
      <vt:lpstr>3. Kas yra trinties jėgos matavimo vienetas? </vt:lpstr>
      <vt:lpstr>4. Kaip yra gaunamas trinties koeficientas? </vt:lpstr>
      <vt:lpstr>5. Kaip žymima trinties jėga? </vt:lpstr>
      <vt:lpstr>6. Išvardinkite visas trinties Rūšis</vt:lpstr>
      <vt:lpstr>7. Įvardinkite 2 trinties jėgos atsiradimo priežastis </vt:lpstr>
      <vt:lpstr>8. Įvardinkite 2 priežastis kodėl trintis yra naudinga </vt:lpstr>
      <vt:lpstr>9. Įvardinkite kaip dinamometru yra išmatuojama trinties jėga </vt:lpstr>
      <vt:lpstr>10. Įvardinkite 2 priežastis kodėl trintis yra Žalinga </vt:lpstr>
      <vt:lpstr>Atsakymai </vt:lpstr>
      <vt:lpstr>Atsakymai </vt:lpstr>
      <vt:lpstr>Ačiū, kad žiūrėjote!!!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Nerijus Vyturys</dc:creator>
  <cp:lastModifiedBy>Nerijus Vyturys</cp:lastModifiedBy>
  <cp:revision>52</cp:revision>
  <dcterms:created xsi:type="dcterms:W3CDTF">2022-04-22T09:51:26Z</dcterms:created>
  <dcterms:modified xsi:type="dcterms:W3CDTF">2022-04-30T20:56:08Z</dcterms:modified>
</cp:coreProperties>
</file>