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handoutMasterIdLst>
    <p:handoutMasterId r:id="rId42"/>
  </p:handoutMasterIdLst>
  <p:sldIdLst>
    <p:sldId id="256" r:id="rId2"/>
    <p:sldId id="264" r:id="rId3"/>
    <p:sldId id="292" r:id="rId4"/>
    <p:sldId id="266" r:id="rId5"/>
    <p:sldId id="267" r:id="rId6"/>
    <p:sldId id="268" r:id="rId7"/>
    <p:sldId id="269" r:id="rId8"/>
    <p:sldId id="270" r:id="rId9"/>
    <p:sldId id="257" r:id="rId10"/>
    <p:sldId id="272" r:id="rId11"/>
    <p:sldId id="260" r:id="rId12"/>
    <p:sldId id="258" r:id="rId13"/>
    <p:sldId id="273" r:id="rId14"/>
    <p:sldId id="265" r:id="rId15"/>
    <p:sldId id="274" r:id="rId16"/>
    <p:sldId id="275" r:id="rId17"/>
    <p:sldId id="276" r:id="rId18"/>
    <p:sldId id="277" r:id="rId19"/>
    <p:sldId id="261" r:id="rId20"/>
    <p:sldId id="262" r:id="rId21"/>
    <p:sldId id="263" r:id="rId22"/>
    <p:sldId id="293" r:id="rId23"/>
    <p:sldId id="294" r:id="rId24"/>
    <p:sldId id="295" r:id="rId25"/>
    <p:sldId id="287" r:id="rId26"/>
    <p:sldId id="288" r:id="rId27"/>
    <p:sldId id="278" r:id="rId28"/>
    <p:sldId id="279" r:id="rId29"/>
    <p:sldId id="280" r:id="rId30"/>
    <p:sldId id="281" r:id="rId31"/>
    <p:sldId id="282" r:id="rId32"/>
    <p:sldId id="283" r:id="rId33"/>
    <p:sldId id="286" r:id="rId34"/>
    <p:sldId id="284" r:id="rId35"/>
    <p:sldId id="285" r:id="rId36"/>
    <p:sldId id="289" r:id="rId37"/>
    <p:sldId id="290" r:id="rId38"/>
    <p:sldId id="291" r:id="rId39"/>
    <p:sldId id="259" r:id="rId40"/>
  </p:sldIdLst>
  <p:sldSz cx="12192000" cy="6858000"/>
  <p:notesSz cx="6858000" cy="9144000"/>
  <p:defaultTextStyle>
    <a:defPPr rtl="0">
      <a:defRPr lang="lt-L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302A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FD1874-E26D-4BCE-9494-1D204A85CF00}" v="54" dt="2022-04-28T17:33:03.542"/>
    <p1510:client id="{0CBD33F6-9F6C-4FC4-93F5-97DF68E6EE3C}" v="1249" dt="2022-04-09T09:17:51.777"/>
    <p1510:client id="{2602E50A-C05D-4DEC-B8D1-A4E50E448BEE}" v="862" dt="2022-04-15T12:49:23.102"/>
    <p1510:client id="{2FBD0ACE-6DDA-4187-A6F3-7B436E319E45}" v="96" dt="2022-04-11T14:16:14.664"/>
    <p1510:client id="{31FCD299-3B13-4595-AB36-98B90B235400}" v="18" dt="2022-04-21T07:28:40.172"/>
    <p1510:client id="{3617CF78-0179-4A1E-A748-39A79D31FE58}" v="1" dt="2022-03-12T12:56:45.008"/>
    <p1510:client id="{369B239B-D0F3-4757-8CDD-A5FA2D073655}" v="241" dt="2022-03-12T12:55:14.667"/>
    <p1510:client id="{3FACE39F-4F2F-42F2-979A-8FEA60955E7B}" v="35" dt="2022-04-25T15:59:46.438"/>
    <p1510:client id="{484A117B-88C1-427F-BA7A-86355AF964D3}" v="7" dt="2022-04-29T11:30:24.150"/>
    <p1510:client id="{4AE0D64A-CC37-485F-AB0C-B3C052DCE0A9}" v="47" dt="2022-03-13T14:27:46.001"/>
    <p1510:client id="{4CBFE0F1-0746-4456-B0DE-4E971D1A8C54}" v="4" dt="2022-04-17T12:50:56.767"/>
    <p1510:client id="{57780E2A-62D7-481F-B150-0EF323FB3990}" v="3" dt="2022-04-25T15:45:49.134"/>
    <p1510:client id="{584EEFBC-2FE2-4C4D-961D-759F007C4DED}" v="2" dt="2022-03-13T12:21:17.910"/>
    <p1510:client id="{597E626D-F29D-4678-80F7-3791C841289F}" v="11" dt="2022-04-21T13:36:18.935"/>
    <p1510:client id="{5E441DBA-CC4B-466C-ABC6-382A781A8607}" v="281" dt="2022-03-13T14:30:40.585"/>
    <p1510:client id="{60A481A9-1A52-497F-AC41-7EF7F5C8A9F2}" v="55" dt="2022-04-28T14:27:41.061"/>
    <p1510:client id="{6E8CF81C-C587-4B46-8722-EB9A35100805}" v="190" dt="2022-03-13T10:01:15.454"/>
    <p1510:client id="{6F66B7B4-DBA4-4F55-9107-A6DD086A5643}" v="1" dt="2022-03-13T14:17:54.362"/>
    <p1510:client id="{7385643D-A4DD-45C5-8902-F2A584814B9B}" v="89" dt="2022-04-28T17:28:07.191"/>
    <p1510:client id="{7984E9CA-B72F-4964-91AA-96C5EF80F9E7}" v="21" dt="2022-04-22T09:32:26.721"/>
    <p1510:client id="{7E046C4B-2B3F-4B48-B47C-559FD5A59A2D}" v="353" dt="2022-04-25T16:00:33.478"/>
    <p1510:client id="{888198F1-60B2-4063-A403-468AD7CDD235}" v="108" dt="2022-04-04T12:56:35.757"/>
    <p1510:client id="{AB604D02-385A-429F-A41A-577AC9F76AF3}" v="5" dt="2022-04-25T15:33:43.282"/>
    <p1510:client id="{ABD658FF-9243-4761-92B2-779039AA2830}" v="21" dt="2022-03-12T08:50:56.046"/>
    <p1510:client id="{ACE88D8F-26CB-484C-BDB8-ED11E6B552E1}" v="1" dt="2022-04-28T17:04:50.701"/>
    <p1510:client id="{BF37F2BB-86F9-482A-8A22-138C24F5C8F9}" v="215" dt="2022-04-28T13:55:58.194"/>
    <p1510:client id="{C0A4A87F-C090-41AC-8443-654F0AD2B8F5}" v="12" dt="2022-04-19T08:12:37.419"/>
    <p1510:client id="{C37AC11D-73D7-4B55-8DFC-4A2C9EAA09C7}" v="29" dt="2022-04-25T15:19:34.371"/>
    <p1510:client id="{C5ACE8E5-164B-4866-87FB-D274FFC3D4EE}" v="60" dt="2022-04-22T08:13:33.107"/>
    <p1510:client id="{E08CD93B-7AA5-4C55-BA8F-E5468F0E3584}" v="101" dt="2022-04-11T16:50:03.879"/>
    <p1510:client id="{EE1D37BD-9344-43C3-B80D-C4A11596753F}" v="365" dt="2022-04-11T13:47:10.895"/>
    <p1510:client id="{F680B0E7-D36C-4605-88E3-F5E85B8396DF}" v="64" dt="2022-04-21T13:55:37.248"/>
    <p1510:client id="{FA862AF6-6AB4-4BDD-8876-B68236B679A6}" v="752" dt="2022-04-10T12:56:56.729"/>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50" autoAdjust="0"/>
    <p:restoredTop sz="94660"/>
  </p:normalViewPr>
  <p:slideViewPr>
    <p:cSldViewPr snapToGrid="0">
      <p:cViewPr>
        <p:scale>
          <a:sx n="100" d="100"/>
          <a:sy n="100" d="100"/>
        </p:scale>
        <p:origin x="-72" y="-5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a:extLst>
              <a:ext uri="{FF2B5EF4-FFF2-40B4-BE49-F238E27FC236}">
                <a16:creationId xmlns="" xmlns:a16="http://schemas.microsoft.com/office/drawing/2014/main" id="{2E076136-A085-4094-A9DD-2A10FAD1C4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a:extLst>
              <a:ext uri="{FF2B5EF4-FFF2-40B4-BE49-F238E27FC236}">
                <a16:creationId xmlns="" xmlns:a16="http://schemas.microsoft.com/office/drawing/2014/main" id="{E5DEABF4-93C6-45EA-87F5-5316852B97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D83DD5-A480-4E47-814D-18BDE59C0D10}" type="datetime1">
              <a:rPr lang="lt-LT" smtClean="0"/>
              <a:t>2022-05-02</a:t>
            </a:fld>
            <a:endParaRPr lang="lt-LT"/>
          </a:p>
        </p:txBody>
      </p:sp>
      <p:sp>
        <p:nvSpPr>
          <p:cNvPr id="4" name="Poraštės vietos rezervavimo ženklas 3">
            <a:extLst>
              <a:ext uri="{FF2B5EF4-FFF2-40B4-BE49-F238E27FC236}">
                <a16:creationId xmlns="" xmlns:a16="http://schemas.microsoft.com/office/drawing/2014/main" id="{EED06EEC-393C-41E0-B860-829E178C47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a:extLst>
              <a:ext uri="{FF2B5EF4-FFF2-40B4-BE49-F238E27FC236}">
                <a16:creationId xmlns="" xmlns:a16="http://schemas.microsoft.com/office/drawing/2014/main" id="{3A9A3EA2-152F-4DAE-A760-26683FBD0A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B73E2E-AEF7-417E-8C95-6E7E0E84B487}" type="slidenum">
              <a:rPr lang="lt-LT" smtClean="0"/>
              <a:t>‹#›</a:t>
            </a:fld>
            <a:endParaRPr lang="lt-LT"/>
          </a:p>
        </p:txBody>
      </p:sp>
    </p:spTree>
    <p:extLst>
      <p:ext uri="{BB962C8B-B14F-4D97-AF65-F5344CB8AC3E}">
        <p14:creationId xmlns:p14="http://schemas.microsoft.com/office/powerpoint/2010/main" val="3897435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EDDD4-03CC-4179-9122-B7D198CECCB2}" type="datetime1">
              <a:rPr lang="lt-LT" smtClean="0"/>
              <a:pPr/>
              <a:t>2022-05-02</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lt-LT" noProof="0"/>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72155-C53D-4DD5-91E8-83C26B325681}" type="slidenum">
              <a:rPr lang="lt-LT" smtClean="0"/>
              <a:t>‹#›</a:t>
            </a:fld>
            <a:endParaRPr lang="lt-LT"/>
          </a:p>
        </p:txBody>
      </p:sp>
    </p:spTree>
    <p:extLst>
      <p:ext uri="{BB962C8B-B14F-4D97-AF65-F5344CB8AC3E}">
        <p14:creationId xmlns:p14="http://schemas.microsoft.com/office/powerpoint/2010/main" val="220559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fld id="{DC372155-C53D-4DD5-91E8-83C26B325681}" type="slidenum">
              <a:rPr lang="lt-LT" smtClean="0"/>
              <a:t>1</a:t>
            </a:fld>
            <a:endParaRPr lang="lt-LT"/>
          </a:p>
        </p:txBody>
      </p:sp>
    </p:spTree>
    <p:extLst>
      <p:ext uri="{BB962C8B-B14F-4D97-AF65-F5344CB8AC3E}">
        <p14:creationId xmlns:p14="http://schemas.microsoft.com/office/powerpoint/2010/main" val="3014646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DC372155-C53D-4DD5-91E8-83C26B325681}" type="slidenum">
              <a:rPr lang="lt-LT" smtClean="0"/>
              <a:t>7</a:t>
            </a:fld>
            <a:endParaRPr lang="lt-LT"/>
          </a:p>
        </p:txBody>
      </p:sp>
    </p:spTree>
    <p:extLst>
      <p:ext uri="{BB962C8B-B14F-4D97-AF65-F5344CB8AC3E}">
        <p14:creationId xmlns:p14="http://schemas.microsoft.com/office/powerpoint/2010/main" val="2314713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adinė skaidrė">
    <p:spTree>
      <p:nvGrpSpPr>
        <p:cNvPr id="1" name=""/>
        <p:cNvGrpSpPr/>
        <p:nvPr/>
      </p:nvGrpSpPr>
      <p:grpSpPr>
        <a:xfrm>
          <a:off x="0" y="0"/>
          <a:ext cx="0" cy="0"/>
          <a:chOff x="0" y="0"/>
          <a:chExt cx="0" cy="0"/>
        </a:xfrm>
      </p:grpSpPr>
      <p:sp>
        <p:nvSpPr>
          <p:cNvPr id="11" name="6 laisva forma"/>
          <p:cNvSpPr/>
          <p:nvPr/>
        </p:nvSpPr>
        <p:spPr bwMode="auto">
          <a:xfrm>
            <a:off x="0" y="-45120"/>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ctrTitle"/>
          </p:nvPr>
        </p:nvSpPr>
        <p:spPr>
          <a:xfrm>
            <a:off x="810001" y="1449147"/>
            <a:ext cx="10572000" cy="2971051"/>
          </a:xfrm>
        </p:spPr>
        <p:txBody>
          <a:bodyPr rtlCol="0"/>
          <a:lstStyle>
            <a:lvl1pPr>
              <a:defRPr sz="5400"/>
            </a:lvl1pPr>
          </a:lstStyle>
          <a:p>
            <a:pPr rtl="0"/>
            <a:r>
              <a:rPr lang="lt-LT" noProof="0"/>
              <a:t>Spustelėję redaguokite stilių</a:t>
            </a:r>
          </a:p>
        </p:txBody>
      </p:sp>
      <p:sp>
        <p:nvSpPr>
          <p:cNvPr id="3" name="2 paantraštė"/>
          <p:cNvSpPr>
            <a:spLocks noGrp="1"/>
          </p:cNvSpPr>
          <p:nvPr>
            <p:ph type="subTitle" idx="1" hasCustomPrompt="1"/>
          </p:nvPr>
        </p:nvSpPr>
        <p:spPr>
          <a:xfrm>
            <a:off x="810001" y="5280847"/>
            <a:ext cx="10572000" cy="434974"/>
          </a:xfrm>
        </p:spPr>
        <p:txBody>
          <a:bodyPr rtlCol="0"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lt-LT" noProof="0"/>
              <a:t>Spustelėję redaguokite šablono paantraštės stilių</a:t>
            </a:r>
          </a:p>
        </p:txBody>
      </p:sp>
      <p:sp>
        <p:nvSpPr>
          <p:cNvPr id="4" name="3 datos vietos rezervavimo ženklas"/>
          <p:cNvSpPr>
            <a:spLocks noGrp="1"/>
          </p:cNvSpPr>
          <p:nvPr>
            <p:ph type="dt" sz="half" idx="10"/>
          </p:nvPr>
        </p:nvSpPr>
        <p:spPr/>
        <p:txBody>
          <a:bodyPr rtlCol="0"/>
          <a:lstStyle/>
          <a:p>
            <a:pPr rtl="0"/>
            <a:fld id="{D31DF453-ECE7-4304-A391-74F1BB46CB54}" type="datetime1">
              <a:rPr lang="lt-LT" noProof="0" smtClean="0"/>
              <a:t>2022-05-02</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11" name="6 laisva forma"/>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a:xfrm>
            <a:off x="810000" y="447188"/>
            <a:ext cx="10571998" cy="970450"/>
          </a:xfrm>
        </p:spPr>
        <p:txBody>
          <a:bodyPr rtlCol="0"/>
          <a:lstStyle/>
          <a:p>
            <a:pPr rtl="0"/>
            <a:r>
              <a:rPr lang="lt-LT" noProof="0"/>
              <a:t>Spustelėję redaguokite stilių</a:t>
            </a:r>
          </a:p>
        </p:txBody>
      </p:sp>
      <p:sp>
        <p:nvSpPr>
          <p:cNvPr id="3" name="2 turinio vietos rezervavimo ženklas"/>
          <p:cNvSpPr>
            <a:spLocks noGrp="1"/>
          </p:cNvSpPr>
          <p:nvPr>
            <p:ph idx="1"/>
          </p:nvPr>
        </p:nvSpPr>
        <p:spPr>
          <a:xfrm>
            <a:off x="818712" y="2222287"/>
            <a:ext cx="10554574" cy="3636511"/>
          </a:xfrm>
        </p:spPr>
        <p:txBody>
          <a:bodyPr rtlCol="0"/>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10"/>
          </p:nvPr>
        </p:nvSpPr>
        <p:spPr/>
        <p:txBody>
          <a:bodyPr rtlCol="0"/>
          <a:lstStyle/>
          <a:p>
            <a:pPr rtl="0"/>
            <a:fld id="{83E744D7-074F-4F53-8C7E-73CF4CF860D8}" type="datetime1">
              <a:rPr lang="lt-LT" noProof="0" smtClean="0"/>
              <a:t>2022-05-02</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10" name="7 laisva forma"/>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a:xfrm>
            <a:off x="810000" y="2951396"/>
            <a:ext cx="10561418" cy="1468800"/>
          </a:xfrm>
        </p:spPr>
        <p:txBody>
          <a:bodyPr rtlCol="0" anchor="b"/>
          <a:lstStyle>
            <a:lvl1pPr algn="r">
              <a:defRPr sz="4800" b="1" cap="none"/>
            </a:lvl1pPr>
          </a:lstStyle>
          <a:p>
            <a:pPr rtl="0"/>
            <a:r>
              <a:rPr lang="lt-LT" noProof="0"/>
              <a:t>Spustelėję redaguokite stilių</a:t>
            </a:r>
          </a:p>
        </p:txBody>
      </p:sp>
      <p:sp>
        <p:nvSpPr>
          <p:cNvPr id="3" name="2 teksto vietos rezervavimo ženklas"/>
          <p:cNvSpPr>
            <a:spLocks noGrp="1"/>
          </p:cNvSpPr>
          <p:nvPr>
            <p:ph type="body" idx="1"/>
          </p:nvPr>
        </p:nvSpPr>
        <p:spPr>
          <a:xfrm>
            <a:off x="810000" y="5281201"/>
            <a:ext cx="10561418" cy="433955"/>
          </a:xfrm>
        </p:spPr>
        <p:txBody>
          <a:bodyPr rtlCol="0"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Spustelėkite, kad galėtumėte redaguoti šablono teksto stilius</a:t>
            </a:r>
          </a:p>
        </p:txBody>
      </p:sp>
      <p:sp>
        <p:nvSpPr>
          <p:cNvPr id="4" name="3 datos vietos rezervavimo ženklas"/>
          <p:cNvSpPr>
            <a:spLocks noGrp="1"/>
          </p:cNvSpPr>
          <p:nvPr>
            <p:ph type="dt" sz="half" idx="10"/>
          </p:nvPr>
        </p:nvSpPr>
        <p:spPr/>
        <p:txBody>
          <a:bodyPr rtlCol="0"/>
          <a:lstStyle/>
          <a:p>
            <a:pPr rtl="0"/>
            <a:fld id="{7C63684D-D2AB-4ADE-8012-A1ED101905E6}" type="datetime1">
              <a:rPr lang="lt-LT" noProof="0" smtClean="0"/>
              <a:t>2022-05-02</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6 laisva forma"/>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p:txBody>
          <a:bodyPr rtlCol="0"/>
          <a:lstStyle/>
          <a:p>
            <a:pPr rtl="0"/>
            <a:r>
              <a:rPr lang="lt-LT" noProof="0"/>
              <a:t>Spustelėję redaguokite stilių</a:t>
            </a:r>
          </a:p>
        </p:txBody>
      </p:sp>
      <p:sp>
        <p:nvSpPr>
          <p:cNvPr id="3" name="2 turinio vietos rezervavimo ženklas"/>
          <p:cNvSpPr>
            <a:spLocks noGrp="1"/>
          </p:cNvSpPr>
          <p:nvPr>
            <p:ph sz="half" idx="1"/>
          </p:nvPr>
        </p:nvSpPr>
        <p:spPr>
          <a:xfrm>
            <a:off x="818712" y="2222287"/>
            <a:ext cx="5185873" cy="3638763"/>
          </a:xfrm>
        </p:spPr>
        <p:txBody>
          <a:bodyPr rtlCol="0">
            <a:normAutofit/>
          </a:bodyPr>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turinio vietos rezervavimo ženklas"/>
          <p:cNvSpPr>
            <a:spLocks noGrp="1"/>
          </p:cNvSpPr>
          <p:nvPr>
            <p:ph sz="half" idx="2"/>
          </p:nvPr>
        </p:nvSpPr>
        <p:spPr>
          <a:xfrm>
            <a:off x="6187415" y="2222287"/>
            <a:ext cx="5194583" cy="3638764"/>
          </a:xfrm>
        </p:spPr>
        <p:txBody>
          <a:bodyPr rtlCol="0">
            <a:normAutofit/>
          </a:bodyPr>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5" name="4 datos vietos rezervavimo ženklas"/>
          <p:cNvSpPr>
            <a:spLocks noGrp="1"/>
          </p:cNvSpPr>
          <p:nvPr>
            <p:ph type="dt" sz="half" idx="10"/>
          </p:nvPr>
        </p:nvSpPr>
        <p:spPr/>
        <p:txBody>
          <a:bodyPr rtlCol="0"/>
          <a:lstStyle/>
          <a:p>
            <a:pPr rtl="0"/>
            <a:fld id="{7451B6FA-5520-41D3-821F-5BC8AB019C38}" type="datetime1">
              <a:rPr lang="lt-LT" noProof="0" smtClean="0"/>
              <a:t>2022-05-02</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alyginimas">
    <p:spTree>
      <p:nvGrpSpPr>
        <p:cNvPr id="1" name=""/>
        <p:cNvGrpSpPr/>
        <p:nvPr/>
      </p:nvGrpSpPr>
      <p:grpSpPr>
        <a:xfrm>
          <a:off x="0" y="0"/>
          <a:ext cx="0" cy="0"/>
          <a:chOff x="0" y="0"/>
          <a:chExt cx="0" cy="0"/>
        </a:xfrm>
      </p:grpSpPr>
      <p:sp>
        <p:nvSpPr>
          <p:cNvPr id="10" name="6 laisva forma"/>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p:txBody>
          <a:bodyPr rtlCol="0"/>
          <a:lstStyle>
            <a:lvl1pPr>
              <a:defRPr/>
            </a:lvl1pPr>
          </a:lstStyle>
          <a:p>
            <a:pPr rtl="0"/>
            <a:r>
              <a:rPr lang="lt-LT" noProof="0"/>
              <a:t>Spustelėję redaguokite stilių</a:t>
            </a:r>
          </a:p>
        </p:txBody>
      </p:sp>
      <p:sp>
        <p:nvSpPr>
          <p:cNvPr id="3" name="2 teksto vietos rezervavimo ženklas"/>
          <p:cNvSpPr>
            <a:spLocks noGrp="1"/>
          </p:cNvSpPr>
          <p:nvPr>
            <p:ph type="body" idx="1"/>
          </p:nvPr>
        </p:nvSpPr>
        <p:spPr>
          <a:xfrm>
            <a:off x="814728" y="2174875"/>
            <a:ext cx="5189857" cy="576262"/>
          </a:xfrm>
        </p:spPr>
        <p:txBody>
          <a:bodyPr rtlCol="0"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lt-LT" noProof="0"/>
              <a:t>Spustelėkite, kad galėtumėte redaguoti šablono teksto stilius</a:t>
            </a:r>
          </a:p>
        </p:txBody>
      </p:sp>
      <p:sp>
        <p:nvSpPr>
          <p:cNvPr id="4" name="3 turinio vietos rezervavimo ženklas"/>
          <p:cNvSpPr>
            <a:spLocks noGrp="1"/>
          </p:cNvSpPr>
          <p:nvPr>
            <p:ph sz="half" idx="2"/>
          </p:nvPr>
        </p:nvSpPr>
        <p:spPr>
          <a:xfrm>
            <a:off x="814729" y="2751138"/>
            <a:ext cx="5189856" cy="3109913"/>
          </a:xfrm>
        </p:spPr>
        <p:txBody>
          <a:bodyPr rtlCol="0" anchor="t">
            <a:normAutofit/>
          </a:bodyPr>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5" name="4 teksto vietos rezervavimo ženklas"/>
          <p:cNvSpPr>
            <a:spLocks noGrp="1"/>
          </p:cNvSpPr>
          <p:nvPr>
            <p:ph type="body" sz="quarter" idx="3"/>
          </p:nvPr>
        </p:nvSpPr>
        <p:spPr>
          <a:xfrm>
            <a:off x="6187415" y="2174875"/>
            <a:ext cx="5194583" cy="576262"/>
          </a:xfrm>
        </p:spPr>
        <p:txBody>
          <a:bodyPr rtlCol="0"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lt-LT" noProof="0"/>
              <a:t>Spustelėkite, kad galėtumėte redaguoti šablono teksto stilius</a:t>
            </a:r>
          </a:p>
        </p:txBody>
      </p:sp>
      <p:sp>
        <p:nvSpPr>
          <p:cNvPr id="6" name="5 turinio vietos rezervavimo ženklas"/>
          <p:cNvSpPr>
            <a:spLocks noGrp="1"/>
          </p:cNvSpPr>
          <p:nvPr>
            <p:ph sz="quarter" idx="4"/>
          </p:nvPr>
        </p:nvSpPr>
        <p:spPr>
          <a:xfrm>
            <a:off x="6187415" y="2751138"/>
            <a:ext cx="5194583" cy="3109913"/>
          </a:xfrm>
        </p:spPr>
        <p:txBody>
          <a:bodyPr rtlCol="0" anchor="t">
            <a:normAutofit/>
          </a:bodyPr>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7" name="6 datos vietos rezervavimo ženklas"/>
          <p:cNvSpPr>
            <a:spLocks noGrp="1"/>
          </p:cNvSpPr>
          <p:nvPr>
            <p:ph type="dt" sz="half" idx="10"/>
          </p:nvPr>
        </p:nvSpPr>
        <p:spPr/>
        <p:txBody>
          <a:bodyPr rtlCol="0"/>
          <a:lstStyle/>
          <a:p>
            <a:pPr rtl="0"/>
            <a:fld id="{E6B4E3F2-AD8F-4BFC-9658-126541D50D4B}" type="datetime1">
              <a:rPr lang="lt-LT" noProof="0" smtClean="0"/>
              <a:t>2022-05-02</a:t>
            </a:fld>
            <a:endParaRPr lang="lt-LT" noProof="0"/>
          </a:p>
        </p:txBody>
      </p:sp>
      <p:sp>
        <p:nvSpPr>
          <p:cNvPr id="8" name="7 poraštės vietos rezervavimo ženklas"/>
          <p:cNvSpPr>
            <a:spLocks noGrp="1"/>
          </p:cNvSpPr>
          <p:nvPr>
            <p:ph type="ftr" sz="quarter" idx="11"/>
          </p:nvPr>
        </p:nvSpPr>
        <p:spPr/>
        <p:txBody>
          <a:bodyPr rtlCol="0"/>
          <a:lstStyle/>
          <a:p>
            <a:pPr rtl="0"/>
            <a:endParaRPr lang="lt-LT" noProof="0"/>
          </a:p>
        </p:txBody>
      </p:sp>
      <p:sp>
        <p:nvSpPr>
          <p:cNvPr id="9" name="8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6 laisva forma"/>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p:txBody>
          <a:bodyPr rtlCol="0"/>
          <a:lstStyle/>
          <a:p>
            <a:pPr rtl="0"/>
            <a:r>
              <a:rPr lang="lt-LT" noProof="0"/>
              <a:t>Spustelėję redaguokite stilių</a:t>
            </a:r>
          </a:p>
        </p:txBody>
      </p:sp>
      <p:sp>
        <p:nvSpPr>
          <p:cNvPr id="3" name="2 datos vietos rezervavimo ženklas"/>
          <p:cNvSpPr>
            <a:spLocks noGrp="1"/>
          </p:cNvSpPr>
          <p:nvPr>
            <p:ph type="dt" sz="half" idx="10"/>
          </p:nvPr>
        </p:nvSpPr>
        <p:spPr/>
        <p:txBody>
          <a:bodyPr rtlCol="0"/>
          <a:lstStyle/>
          <a:p>
            <a:pPr rtl="0"/>
            <a:fld id="{044B9A1A-A4BE-4B7B-9BA2-CB908D8AA1C1}" type="datetime1">
              <a:rPr lang="lt-LT" noProof="0" smtClean="0"/>
              <a:t>2022-05-02</a:t>
            </a:fld>
            <a:endParaRPr lang="lt-LT" noProof="0"/>
          </a:p>
        </p:txBody>
      </p:sp>
      <p:sp>
        <p:nvSpPr>
          <p:cNvPr id="4" name="3 poraštės vietos rezervavimo ženklas"/>
          <p:cNvSpPr>
            <a:spLocks noGrp="1"/>
          </p:cNvSpPr>
          <p:nvPr>
            <p:ph type="ftr" sz="quarter" idx="11"/>
          </p:nvPr>
        </p:nvSpPr>
        <p:spPr/>
        <p:txBody>
          <a:bodyPr rtlCol="0"/>
          <a:lstStyle/>
          <a:p>
            <a:pPr rtl="0"/>
            <a:endParaRPr lang="lt-LT" noProof="0"/>
          </a:p>
        </p:txBody>
      </p:sp>
      <p:sp>
        <p:nvSpPr>
          <p:cNvPr id="5" name="4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s">
    <p:spTree>
      <p:nvGrpSpPr>
        <p:cNvPr id="1" name=""/>
        <p:cNvGrpSpPr/>
        <p:nvPr/>
      </p:nvGrpSpPr>
      <p:grpSpPr>
        <a:xfrm>
          <a:off x="0" y="0"/>
          <a:ext cx="0" cy="0"/>
          <a:chOff x="0" y="0"/>
          <a:chExt cx="0" cy="0"/>
        </a:xfrm>
      </p:grpSpPr>
      <p:sp>
        <p:nvSpPr>
          <p:cNvPr id="2" name="1 datos vietos rezervavimo ženklas"/>
          <p:cNvSpPr>
            <a:spLocks noGrp="1"/>
          </p:cNvSpPr>
          <p:nvPr>
            <p:ph type="dt" sz="half" idx="10"/>
          </p:nvPr>
        </p:nvSpPr>
        <p:spPr/>
        <p:txBody>
          <a:bodyPr rtlCol="0"/>
          <a:lstStyle/>
          <a:p>
            <a:pPr rtl="0"/>
            <a:fld id="{C0609DB6-2A5C-4C11-AC0B-B5896041B4BD}" type="datetime1">
              <a:rPr lang="lt-LT" noProof="0" smtClean="0"/>
              <a:t>2022-05-02</a:t>
            </a:fld>
            <a:endParaRPr lang="lt-LT" noProof="0"/>
          </a:p>
        </p:txBody>
      </p:sp>
      <p:sp>
        <p:nvSpPr>
          <p:cNvPr id="3" name="2 poraštės vietos rezervavimo ženklas"/>
          <p:cNvSpPr>
            <a:spLocks noGrp="1"/>
          </p:cNvSpPr>
          <p:nvPr>
            <p:ph type="ftr" sz="quarter" idx="11"/>
          </p:nvPr>
        </p:nvSpPr>
        <p:spPr/>
        <p:txBody>
          <a:bodyPr rtlCol="0"/>
          <a:lstStyle/>
          <a:p>
            <a:pPr rtl="0"/>
            <a:endParaRPr lang="lt-LT" noProof="0"/>
          </a:p>
        </p:txBody>
      </p:sp>
      <p:sp>
        <p:nvSpPr>
          <p:cNvPr id="4" name="3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su antrašte">
    <p:spTree>
      <p:nvGrpSpPr>
        <p:cNvPr id="1" name=""/>
        <p:cNvGrpSpPr/>
        <p:nvPr/>
      </p:nvGrpSpPr>
      <p:grpSpPr>
        <a:xfrm>
          <a:off x="0" y="0"/>
          <a:ext cx="0" cy="0"/>
          <a:chOff x="0" y="0"/>
          <a:chExt cx="0" cy="0"/>
        </a:xfrm>
      </p:grpSpPr>
      <p:sp>
        <p:nvSpPr>
          <p:cNvPr id="12" name="6 laisva forma"/>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a:xfrm>
            <a:off x="1073151" y="446088"/>
            <a:ext cx="3547533" cy="1618396"/>
          </a:xfrm>
        </p:spPr>
        <p:txBody>
          <a:bodyPr rtlCol="0" anchor="b"/>
          <a:lstStyle>
            <a:lvl1pPr algn="l">
              <a:defRPr sz="2000" b="1"/>
            </a:lvl1pPr>
          </a:lstStyle>
          <a:p>
            <a:pPr rtl="0"/>
            <a:r>
              <a:rPr lang="lt-LT" noProof="0"/>
              <a:t>Spustelėję redaguokite stilių</a:t>
            </a:r>
          </a:p>
        </p:txBody>
      </p:sp>
      <p:sp>
        <p:nvSpPr>
          <p:cNvPr id="3" name="2 turinio vietos rezervavimo ženklas"/>
          <p:cNvSpPr>
            <a:spLocks noGrp="1"/>
          </p:cNvSpPr>
          <p:nvPr>
            <p:ph idx="1"/>
          </p:nvPr>
        </p:nvSpPr>
        <p:spPr>
          <a:xfrm>
            <a:off x="4855633" y="446088"/>
            <a:ext cx="6252633" cy="5414963"/>
          </a:xfrm>
        </p:spPr>
        <p:txBody>
          <a:bodyPr rtlCol="0">
            <a:normAutofit/>
          </a:bodyPr>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teksto vietos rezervavimo ženklas"/>
          <p:cNvSpPr>
            <a:spLocks noGrp="1"/>
          </p:cNvSpPr>
          <p:nvPr>
            <p:ph type="body" sz="half" idx="2"/>
          </p:nvPr>
        </p:nvSpPr>
        <p:spPr>
          <a:xfrm>
            <a:off x="1073151" y="2260738"/>
            <a:ext cx="3547533" cy="3600311"/>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lt-LT" noProof="0"/>
              <a:t>Spustelėkite, kad galėtumėte redaguoti šablono teksto stilius</a:t>
            </a:r>
          </a:p>
        </p:txBody>
      </p:sp>
      <p:sp>
        <p:nvSpPr>
          <p:cNvPr id="5" name="4 datos vietos rezervavimo ženklas"/>
          <p:cNvSpPr>
            <a:spLocks noGrp="1"/>
          </p:cNvSpPr>
          <p:nvPr>
            <p:ph type="dt" sz="half" idx="10"/>
          </p:nvPr>
        </p:nvSpPr>
        <p:spPr/>
        <p:txBody>
          <a:bodyPr rtlCol="0"/>
          <a:lstStyle/>
          <a:p>
            <a:pPr rtl="0"/>
            <a:fld id="{03E40E01-4FE7-49E1-B269-A298277C6EB1}" type="datetime1">
              <a:rPr lang="lt-LT" noProof="0" smtClean="0"/>
              <a:t>2022-05-02</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su antrašte">
    <p:spTree>
      <p:nvGrpSpPr>
        <p:cNvPr id="1" name=""/>
        <p:cNvGrpSpPr/>
        <p:nvPr/>
      </p:nvGrpSpPr>
      <p:grpSpPr>
        <a:xfrm>
          <a:off x="0" y="0"/>
          <a:ext cx="0" cy="0"/>
          <a:chOff x="0" y="0"/>
          <a:chExt cx="0" cy="0"/>
        </a:xfrm>
      </p:grpSpPr>
      <p:sp>
        <p:nvSpPr>
          <p:cNvPr id="2" name="1 pavadinimas"/>
          <p:cNvSpPr>
            <a:spLocks noGrp="1"/>
          </p:cNvSpPr>
          <p:nvPr>
            <p:ph type="title"/>
          </p:nvPr>
        </p:nvSpPr>
        <p:spPr>
          <a:xfrm>
            <a:off x="814728" y="727522"/>
            <a:ext cx="4852988" cy="1617163"/>
          </a:xfrm>
        </p:spPr>
        <p:txBody>
          <a:bodyPr rtlCol="0" anchor="b">
            <a:normAutofit/>
          </a:bodyPr>
          <a:lstStyle>
            <a:lvl1pPr algn="l">
              <a:defRPr sz="2400" b="0"/>
            </a:lvl1pPr>
          </a:lstStyle>
          <a:p>
            <a:pPr rtl="0"/>
            <a:r>
              <a:rPr lang="lt-LT" noProof="0"/>
              <a:t>Spustelėję redaguokite stilių</a:t>
            </a:r>
          </a:p>
        </p:txBody>
      </p:sp>
      <p:sp>
        <p:nvSpPr>
          <p:cNvPr id="9" name="11 paveikslėlio vietos rezervavimo ženklas"/>
          <p:cNvSpPr>
            <a:spLocks noGrp="1" noChangeAspect="1"/>
          </p:cNvSpPr>
          <p:nvPr>
            <p:ph type="pic" sz="quarter" idx="13" hasCustomPrompt="1"/>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rtlCol="0" anchor="t" anchorCtr="0" compatLnSpc="1">
            <a:prstTxWarp prst="textNoShape">
              <a:avLst/>
            </a:prstTxWarp>
            <a:normAutofit/>
          </a:bodyPr>
          <a:lstStyle>
            <a:lvl1pPr algn="ctr">
              <a:buFontTx/>
              <a:buNone/>
              <a:defRPr sz="1400"/>
            </a:lvl1pPr>
          </a:lstStyle>
          <a:p>
            <a:pPr rtl="0"/>
            <a:r>
              <a:rPr lang="lt-LT" noProof="0"/>
              <a:t>Spustelėkite piktogramą, kad įtrauktumėte paveikslėlį</a:t>
            </a:r>
          </a:p>
        </p:txBody>
      </p:sp>
      <p:sp>
        <p:nvSpPr>
          <p:cNvPr id="4" name="3 teksto vietos rezervavimo ženklas"/>
          <p:cNvSpPr>
            <a:spLocks noGrp="1"/>
          </p:cNvSpPr>
          <p:nvPr>
            <p:ph type="body" sz="half" idx="2"/>
          </p:nvPr>
        </p:nvSpPr>
        <p:spPr>
          <a:xfrm>
            <a:off x="814728" y="2344684"/>
            <a:ext cx="4852988" cy="3516365"/>
          </a:xfrm>
        </p:spPr>
        <p:txBody>
          <a:bodyPr rtlCol="0"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lt-LT" noProof="0"/>
              <a:t>Spustelėkite, kad galėtumėte redaguoti šablono teksto stilius</a:t>
            </a:r>
          </a:p>
        </p:txBody>
      </p:sp>
      <p:sp>
        <p:nvSpPr>
          <p:cNvPr id="5" name="4 datos vietos rezervavimo ženklas"/>
          <p:cNvSpPr>
            <a:spLocks noGrp="1"/>
          </p:cNvSpPr>
          <p:nvPr>
            <p:ph type="dt" sz="half" idx="10"/>
          </p:nvPr>
        </p:nvSpPr>
        <p:spPr>
          <a:xfrm>
            <a:off x="3885810" y="6041362"/>
            <a:ext cx="976879" cy="365125"/>
          </a:xfrm>
        </p:spPr>
        <p:txBody>
          <a:bodyPr rtlCol="0"/>
          <a:lstStyle/>
          <a:p>
            <a:pPr rtl="0"/>
            <a:fld id="{E44239DE-52DC-4DD8-B148-15D00B3925AB}" type="datetime1">
              <a:rPr lang="lt-LT" noProof="0" smtClean="0"/>
              <a:t>2022-05-02</a:t>
            </a:fld>
            <a:endParaRPr lang="lt-LT" noProof="0"/>
          </a:p>
        </p:txBody>
      </p:sp>
      <p:sp>
        <p:nvSpPr>
          <p:cNvPr id="6" name="5 poraštės vietos rezervavimo ženklas"/>
          <p:cNvSpPr>
            <a:spLocks noGrp="1"/>
          </p:cNvSpPr>
          <p:nvPr>
            <p:ph type="ftr" sz="quarter" idx="11"/>
          </p:nvPr>
        </p:nvSpPr>
        <p:spPr>
          <a:xfrm>
            <a:off x="590396" y="6041362"/>
            <a:ext cx="3295413" cy="365125"/>
          </a:xfrm>
        </p:spPr>
        <p:txBody>
          <a:bodyPr rtlCol="0"/>
          <a:lstStyle/>
          <a:p>
            <a:pPr rtl="0"/>
            <a:endParaRPr lang="lt-LT" noProof="0"/>
          </a:p>
        </p:txBody>
      </p:sp>
      <p:sp>
        <p:nvSpPr>
          <p:cNvPr id="7" name="6 skaidrės numerio vietos rezervavimo ženklas"/>
          <p:cNvSpPr>
            <a:spLocks noGrp="1"/>
          </p:cNvSpPr>
          <p:nvPr>
            <p:ph type="sldNum" sz="quarter" idx="12"/>
          </p:nvPr>
        </p:nvSpPr>
        <p:spPr>
          <a:xfrm>
            <a:off x="4862689" y="5915888"/>
            <a:ext cx="1062155" cy="490599"/>
          </a:xfrm>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is vaizdas su antrašte">
    <p:spTree>
      <p:nvGrpSpPr>
        <p:cNvPr id="1" name=""/>
        <p:cNvGrpSpPr/>
        <p:nvPr/>
      </p:nvGrpSpPr>
      <p:grpSpPr>
        <a:xfrm>
          <a:off x="0" y="0"/>
          <a:ext cx="0" cy="0"/>
          <a:chOff x="0" y="0"/>
          <a:chExt cx="0" cy="0"/>
        </a:xfrm>
      </p:grpSpPr>
      <p:sp>
        <p:nvSpPr>
          <p:cNvPr id="2" name="1 pavadinimas"/>
          <p:cNvSpPr>
            <a:spLocks noGrp="1"/>
          </p:cNvSpPr>
          <p:nvPr>
            <p:ph type="title"/>
          </p:nvPr>
        </p:nvSpPr>
        <p:spPr>
          <a:xfrm>
            <a:off x="810000" y="4800600"/>
            <a:ext cx="10561418" cy="566738"/>
          </a:xfrm>
        </p:spPr>
        <p:txBody>
          <a:bodyPr rtlCol="0" anchor="b">
            <a:normAutofit/>
          </a:bodyPr>
          <a:lstStyle>
            <a:lvl1pPr algn="l">
              <a:defRPr sz="2400" b="0"/>
            </a:lvl1pPr>
          </a:lstStyle>
          <a:p>
            <a:pPr rtl="0"/>
            <a:r>
              <a:rPr lang="lt-LT" noProof="0"/>
              <a:t>Spustelėję redaguokite stilių</a:t>
            </a:r>
          </a:p>
        </p:txBody>
      </p:sp>
      <p:sp>
        <p:nvSpPr>
          <p:cNvPr id="15" name="14 paveikslėlio vietos rezervavimo ženklas"/>
          <p:cNvSpPr>
            <a:spLocks noGrp="1" noChangeAspect="1"/>
          </p:cNvSpPr>
          <p:nvPr>
            <p:ph type="pic" sz="quarter" idx="13" hasCustomPrompt="1"/>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rtlCol="0" anchor="t" anchorCtr="0" compatLnSpc="1">
            <a:prstTxWarp prst="textNoShape">
              <a:avLst/>
            </a:prstTxWarp>
            <a:normAutofit/>
          </a:bodyPr>
          <a:lstStyle>
            <a:lvl1pPr marL="0" indent="0" algn="ctr">
              <a:buFontTx/>
              <a:buNone/>
              <a:defRPr sz="1600"/>
            </a:lvl1pPr>
          </a:lstStyle>
          <a:p>
            <a:pPr rtl="0"/>
            <a:r>
              <a:rPr lang="lt-LT" noProof="0"/>
              <a:t>Spustelėkite piktogramą, kad įtrauktumėte paveikslėlį</a:t>
            </a:r>
          </a:p>
        </p:txBody>
      </p:sp>
      <p:sp>
        <p:nvSpPr>
          <p:cNvPr id="4" name="3 teksto vietos rezervavimo ženklas"/>
          <p:cNvSpPr>
            <a:spLocks noGrp="1"/>
          </p:cNvSpPr>
          <p:nvPr>
            <p:ph type="body" sz="half" idx="2"/>
          </p:nvPr>
        </p:nvSpPr>
        <p:spPr>
          <a:xfrm>
            <a:off x="810000" y="5367338"/>
            <a:ext cx="10561418"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lt-LT" noProof="0"/>
              <a:t>Spustelėkite, kad galėtumėte redaguoti šablono teksto stilius</a:t>
            </a:r>
          </a:p>
        </p:txBody>
      </p:sp>
      <p:sp>
        <p:nvSpPr>
          <p:cNvPr id="5" name="4 datos vietos rezervavimo ženklas"/>
          <p:cNvSpPr>
            <a:spLocks noGrp="1"/>
          </p:cNvSpPr>
          <p:nvPr>
            <p:ph type="dt" sz="half" idx="10"/>
          </p:nvPr>
        </p:nvSpPr>
        <p:spPr/>
        <p:txBody>
          <a:bodyPr rtlCol="0"/>
          <a:lstStyle/>
          <a:p>
            <a:pPr rtl="0"/>
            <a:fld id="{5F8E1382-CC74-4CFE-A514-E51B25FE4C1E}" type="datetime1">
              <a:rPr lang="lt-LT" noProof="0" smtClean="0"/>
              <a:t>2022-05-02</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a su antrašte">
    <p:spTree>
      <p:nvGrpSpPr>
        <p:cNvPr id="1" name=""/>
        <p:cNvGrpSpPr/>
        <p:nvPr/>
      </p:nvGrpSpPr>
      <p:grpSpPr>
        <a:xfrm>
          <a:off x="0" y="0"/>
          <a:ext cx="0" cy="0"/>
          <a:chOff x="0" y="0"/>
          <a:chExt cx="0" cy="0"/>
        </a:xfrm>
      </p:grpSpPr>
      <p:sp>
        <p:nvSpPr>
          <p:cNvPr id="8" name="6 laisva forma"/>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a:xfrm>
            <a:off x="850985" y="1238502"/>
            <a:ext cx="5893840" cy="2645912"/>
          </a:xfrm>
        </p:spPr>
        <p:txBody>
          <a:bodyPr rtlCol="0" anchor="b"/>
          <a:lstStyle>
            <a:lvl1pPr algn="l">
              <a:defRPr sz="4200" b="1" cap="none"/>
            </a:lvl1pPr>
          </a:lstStyle>
          <a:p>
            <a:pPr rtl="0"/>
            <a:r>
              <a:rPr lang="lt-LT" noProof="0"/>
              <a:t>Spustelėję redaguokite stilių</a:t>
            </a:r>
          </a:p>
        </p:txBody>
      </p:sp>
      <p:sp>
        <p:nvSpPr>
          <p:cNvPr id="3" name="2 teksto vietos rezervavimo ženklas"/>
          <p:cNvSpPr>
            <a:spLocks noGrp="1"/>
          </p:cNvSpPr>
          <p:nvPr>
            <p:ph type="body" idx="1"/>
          </p:nvPr>
        </p:nvSpPr>
        <p:spPr>
          <a:xfrm>
            <a:off x="853190" y="4443680"/>
            <a:ext cx="5891636" cy="713241"/>
          </a:xfrm>
        </p:spPr>
        <p:txBody>
          <a:bodyPr rtlCol="0"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Spustelėkite, kad galėtumėte redaguoti šablono teksto stilius</a:t>
            </a:r>
          </a:p>
        </p:txBody>
      </p:sp>
      <p:sp>
        <p:nvSpPr>
          <p:cNvPr id="9" name="5 teksto vietos rezervavimo ženklas"/>
          <p:cNvSpPr>
            <a:spLocks noGrp="1"/>
          </p:cNvSpPr>
          <p:nvPr>
            <p:ph type="body" sz="quarter" idx="16" hasCustomPrompt="1"/>
          </p:nvPr>
        </p:nvSpPr>
        <p:spPr>
          <a:xfrm>
            <a:off x="7574642" y="1081456"/>
            <a:ext cx="3810001" cy="4075465"/>
          </a:xfrm>
        </p:spPr>
        <p:txBody>
          <a:bodyPr rtlCol="0" anchor="t"/>
          <a:lstStyle>
            <a:lvl1pPr marL="0" indent="0">
              <a:buFontTx/>
              <a:buNone/>
              <a:defRPr/>
            </a:lvl1pPr>
          </a:lstStyle>
          <a:p>
            <a:pPr lvl="0" rtl="0"/>
            <a:r>
              <a:rPr lang="lt-LT" noProof="0"/>
              <a:t>Spustelėkite, jei norite redaguoti ruošinio teksto stilius</a:t>
            </a:r>
          </a:p>
        </p:txBody>
      </p:sp>
      <p:sp>
        <p:nvSpPr>
          <p:cNvPr id="4" name="3 datos vietos rezervavimo ženklas"/>
          <p:cNvSpPr>
            <a:spLocks noGrp="1"/>
          </p:cNvSpPr>
          <p:nvPr>
            <p:ph type="dt" sz="half" idx="10"/>
          </p:nvPr>
        </p:nvSpPr>
        <p:spPr/>
        <p:txBody>
          <a:bodyPr rtlCol="0"/>
          <a:lstStyle/>
          <a:p>
            <a:pPr rtl="0"/>
            <a:fld id="{0581EE71-E80E-4598-9AD6-91349E836A9D}" type="datetime1">
              <a:rPr lang="lt-LT" noProof="0" smtClean="0"/>
              <a:t>2022-05-02</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vadinimo kortelė">
    <p:spTree>
      <p:nvGrpSpPr>
        <p:cNvPr id="1" name=""/>
        <p:cNvGrpSpPr/>
        <p:nvPr/>
      </p:nvGrpSpPr>
      <p:grpSpPr>
        <a:xfrm>
          <a:off x="0" y="0"/>
          <a:ext cx="0" cy="0"/>
          <a:chOff x="0" y="0"/>
          <a:chExt cx="0" cy="0"/>
        </a:xfrm>
      </p:grpSpPr>
      <p:sp>
        <p:nvSpPr>
          <p:cNvPr id="9" name="6 laisva forma"/>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1 pavadinimas"/>
          <p:cNvSpPr>
            <a:spLocks noGrp="1"/>
          </p:cNvSpPr>
          <p:nvPr>
            <p:ph type="title"/>
          </p:nvPr>
        </p:nvSpPr>
        <p:spPr>
          <a:xfrm>
            <a:off x="1357089" y="2435957"/>
            <a:ext cx="4382521" cy="2007789"/>
          </a:xfrm>
        </p:spPr>
        <p:txBody>
          <a:bodyPr rtlCol="0"/>
          <a:lstStyle>
            <a:lvl1pPr>
              <a:defRPr sz="3200"/>
            </a:lvl1pPr>
          </a:lstStyle>
          <a:p>
            <a:pPr rtl="0"/>
            <a:r>
              <a:rPr lang="lt-LT" noProof="0"/>
              <a:t>Spustelėję redaguokite stilių</a:t>
            </a:r>
          </a:p>
        </p:txBody>
      </p:sp>
      <p:sp>
        <p:nvSpPr>
          <p:cNvPr id="6" name="5 teksto vietos rezervavimo ženklas"/>
          <p:cNvSpPr>
            <a:spLocks noGrp="1"/>
          </p:cNvSpPr>
          <p:nvPr>
            <p:ph type="body" sz="quarter" idx="16"/>
          </p:nvPr>
        </p:nvSpPr>
        <p:spPr>
          <a:xfrm>
            <a:off x="6156000" y="2286000"/>
            <a:ext cx="4880300" cy="2295525"/>
          </a:xfrm>
        </p:spPr>
        <p:txBody>
          <a:bodyPr rtlCol="0" anchor="t"/>
          <a:lstStyle>
            <a:lvl1pPr marL="0" indent="0">
              <a:buFontTx/>
              <a:buNone/>
              <a:defRPr/>
            </a:lvl1pPr>
          </a:lstStyle>
          <a:p>
            <a:pPr lvl="0" rtl="0"/>
            <a:r>
              <a:rPr lang="lt-LT" noProof="0"/>
              <a:t>Spustelėkite, kad galėtumėte redaguoti šablono teksto stilius</a:t>
            </a:r>
          </a:p>
        </p:txBody>
      </p:sp>
      <p:sp>
        <p:nvSpPr>
          <p:cNvPr id="2" name="1 datos vietos rezervavimo ženklas"/>
          <p:cNvSpPr>
            <a:spLocks noGrp="1"/>
          </p:cNvSpPr>
          <p:nvPr>
            <p:ph type="dt" sz="half" idx="10"/>
          </p:nvPr>
        </p:nvSpPr>
        <p:spPr/>
        <p:txBody>
          <a:bodyPr rtlCol="0"/>
          <a:lstStyle/>
          <a:p>
            <a:pPr rtl="0"/>
            <a:fld id="{9C03A966-E9FD-455D-9FE7-D7DB1D8A8846}" type="datetime1">
              <a:rPr lang="lt-LT" noProof="0" smtClean="0"/>
              <a:t>2022-05-02</a:t>
            </a:fld>
            <a:endParaRPr lang="lt-LT" noProof="0"/>
          </a:p>
        </p:txBody>
      </p:sp>
      <p:sp>
        <p:nvSpPr>
          <p:cNvPr id="3" name="2 poraštės vietos rezervavimo ženklas"/>
          <p:cNvSpPr>
            <a:spLocks noGrp="1"/>
          </p:cNvSpPr>
          <p:nvPr>
            <p:ph type="ftr" sz="quarter" idx="11"/>
          </p:nvPr>
        </p:nvSpPr>
        <p:spPr/>
        <p:txBody>
          <a:bodyPr rtlCol="0"/>
          <a:lstStyle/>
          <a:p>
            <a:pPr rtl="0"/>
            <a:endParaRPr lang="lt-LT" noProof="0"/>
          </a:p>
        </p:txBody>
      </p:sp>
      <p:sp>
        <p:nvSpPr>
          <p:cNvPr id="4" name="3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7" name="6 laisva forma"/>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pavadinimas"/>
          <p:cNvSpPr>
            <a:spLocks noGrp="1"/>
          </p:cNvSpPr>
          <p:nvPr>
            <p:ph type="title"/>
          </p:nvPr>
        </p:nvSpPr>
        <p:spPr/>
        <p:txBody>
          <a:bodyPr rtlCol="0"/>
          <a:lstStyle/>
          <a:p>
            <a:pPr rtl="0"/>
            <a:r>
              <a:rPr lang="lt-LT" noProof="0"/>
              <a:t>Spustelėję redaguokite stilių</a:t>
            </a:r>
          </a:p>
        </p:txBody>
      </p:sp>
      <p:sp>
        <p:nvSpPr>
          <p:cNvPr id="3" name="2 vertikalaus teksto vietos rezervavimo ženklas"/>
          <p:cNvSpPr>
            <a:spLocks noGrp="1"/>
          </p:cNvSpPr>
          <p:nvPr>
            <p:ph type="body" orient="vert" idx="1"/>
          </p:nvPr>
        </p:nvSpPr>
        <p:spPr/>
        <p:txBody>
          <a:bodyPr vert="eaVert" rtlCol="0" anchor="t"/>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10"/>
          </p:nvPr>
        </p:nvSpPr>
        <p:spPr/>
        <p:txBody>
          <a:bodyPr rtlCol="0"/>
          <a:lstStyle/>
          <a:p>
            <a:pPr rtl="0"/>
            <a:fld id="{A8B48CB4-3B5A-416F-A873-12161C32233A}" type="datetime1">
              <a:rPr lang="lt-LT" noProof="0" smtClean="0"/>
              <a:t>2022-05-02</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12" name="6 laisva forma"/>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1 vertikalus pavadinimas"/>
          <p:cNvSpPr>
            <a:spLocks noGrp="1"/>
          </p:cNvSpPr>
          <p:nvPr>
            <p:ph type="title" orient="vert"/>
          </p:nvPr>
        </p:nvSpPr>
        <p:spPr>
          <a:xfrm>
            <a:off x="8183540" y="586171"/>
            <a:ext cx="2494791" cy="5134798"/>
          </a:xfrm>
        </p:spPr>
        <p:txBody>
          <a:bodyPr vert="eaVert" rtlCol="0"/>
          <a:lstStyle/>
          <a:p>
            <a:pPr rtl="0"/>
            <a:r>
              <a:rPr lang="lt-LT" noProof="0"/>
              <a:t>Spustelėję redaguokite stilių</a:t>
            </a:r>
          </a:p>
        </p:txBody>
      </p:sp>
      <p:sp>
        <p:nvSpPr>
          <p:cNvPr id="3" name="2 vertikalaus teksto vietos rezervavimo ženklas"/>
          <p:cNvSpPr>
            <a:spLocks noGrp="1"/>
          </p:cNvSpPr>
          <p:nvPr>
            <p:ph type="body" orient="vert" idx="1"/>
          </p:nvPr>
        </p:nvSpPr>
        <p:spPr>
          <a:xfrm>
            <a:off x="810001" y="446089"/>
            <a:ext cx="6611540" cy="5414962"/>
          </a:xfrm>
        </p:spPr>
        <p:txBody>
          <a:bodyPr vert="eaVert" rtlCol="0" anchor="t"/>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10"/>
          </p:nvPr>
        </p:nvSpPr>
        <p:spPr/>
        <p:txBody>
          <a:bodyPr rtlCol="0"/>
          <a:lstStyle/>
          <a:p>
            <a:pPr rtl="0"/>
            <a:fld id="{7436603F-7B9A-484D-A3BE-AD50057BEBF3}" type="datetime1">
              <a:rPr lang="lt-LT" noProof="0" smtClean="0"/>
              <a:t>2022-05-02</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rtl="0"/>
              <a:t>‹#›</a:t>
            </a:fld>
            <a:endParaRPr lang="lt-LT"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pavadinimo vietos rezervavimo ženklas"/>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pPr rtl="0"/>
            <a:r>
              <a:rPr lang="lt-LT" noProof="0"/>
              <a:t>Spustelėję redaguokite stilių</a:t>
            </a:r>
          </a:p>
        </p:txBody>
      </p:sp>
      <p:sp>
        <p:nvSpPr>
          <p:cNvPr id="3" name="2 teksto vietos rezervavimo ženklas"/>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rtl="0"/>
            <a:r>
              <a:rPr lang="lt-LT" noProof="0"/>
              <a:t>Spustelėkite, kad galėtumėte 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5" name="4 poraštės vietos rezervavimo ženklas"/>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pPr rtl="0"/>
            <a:endParaRPr lang="lt-LT" noProof="0"/>
          </a:p>
        </p:txBody>
      </p:sp>
      <p:sp>
        <p:nvSpPr>
          <p:cNvPr id="4" name="3 datos vietos rezervavimo ženklas"/>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pPr rtl="0"/>
            <a:fld id="{ABDF0C1B-C3CD-43B9-AA11-09C741CF5B45}" type="datetime1">
              <a:rPr lang="lt-LT" noProof="0" smtClean="0"/>
              <a:t>2022-05-02</a:t>
            </a:fld>
            <a:endParaRPr lang="lt-LT" noProof="0"/>
          </a:p>
        </p:txBody>
      </p:sp>
      <p:sp>
        <p:nvSpPr>
          <p:cNvPr id="6" name="5 skaidrės numerio vietos rezervavimo ženklas"/>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pPr rtl="0"/>
            <a:fld id="{D57F1E4F-1CFF-5643-939E-217C01CDF565}" type="slidenum">
              <a:rPr lang="lt-LT" noProof="0" smtClean="0"/>
              <a:pPr rtl="0"/>
              <a:t>‹#›</a:t>
            </a:fld>
            <a:endParaRPr lang="lt-LT" noProof="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aplinka.vilnius.lt/aplinkos-kokybe/triuksmas/triuksmo-lygio-normo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aplinka.vilnius.lt/aplinkos-kokybe/triuksmas/triuksmo-lygio-normos/" TargetMode="External"/><Relationship Id="rId3" Type="http://schemas.openxmlformats.org/officeDocument/2006/relationships/hyperlink" Target="https://www.vle.lt" TargetMode="External"/><Relationship Id="rId7" Type="http://schemas.openxmlformats.org/officeDocument/2006/relationships/hyperlink" Target="https://sam.lrv.lt/lt/naujienos/triuksmas-kenkia-sveikatai" TargetMode="External"/><Relationship Id="rId2" Type="http://schemas.openxmlformats.org/officeDocument/2006/relationships/hyperlink" Target="https://www.wikipedia.org" TargetMode="External"/><Relationship Id="rId1" Type="http://schemas.openxmlformats.org/officeDocument/2006/relationships/slideLayout" Target="../slideLayouts/slideLayout2.xml"/><Relationship Id="rId6" Type="http://schemas.openxmlformats.org/officeDocument/2006/relationships/hyperlink" Target="https://www.sveikatosbiuras.lt/lt/stebesena/aplinkos-sveikata/kas-yra-triuksmas/" TargetMode="External"/><Relationship Id="rId5" Type="http://schemas.openxmlformats.org/officeDocument/2006/relationships/hyperlink" Target="http://oshwiki.eu/wiki/Noise" TargetMode="External"/><Relationship Id="rId10" Type="http://schemas.openxmlformats.org/officeDocument/2006/relationships/hyperlink" Target="https://www.mokslobaze.lt/akustinis-triuksmas.html" TargetMode="External"/><Relationship Id="rId4" Type="http://schemas.openxmlformats.org/officeDocument/2006/relationships/hyperlink" Target="https://www.rockwool.com/lt/patarimai-ir-Informacija/kodel-rockwool/ramybe/garsas-ir-triuksmas/" TargetMode="External"/><Relationship Id="rId9" Type="http://schemas.openxmlformats.org/officeDocument/2006/relationships/hyperlink" Target="https://balbieriskis.prienai.lm.lt/index.php/sveikata/1558-triuksmo-itaka-organizmu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2FE8DED1-24FF-4A79-873B-ECE3ABE730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0AA6A048-501A-4387-906B-B8A8543E7B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37093" y="643467"/>
            <a:ext cx="10917814" cy="5571066"/>
          </a:xfrm>
          <a:custGeom>
            <a:avLst/>
            <a:gdLst>
              <a:gd name="connsiteX0" fmla="*/ 195712 w 10917814"/>
              <a:gd name="connsiteY0" fmla="*/ 0 h 5571066"/>
              <a:gd name="connsiteX1" fmla="*/ 5062165 w 10917814"/>
              <a:gd name="connsiteY1" fmla="*/ 0 h 5571066"/>
              <a:gd name="connsiteX2" fmla="*/ 5419638 w 10917814"/>
              <a:gd name="connsiteY2" fmla="*/ 268105 h 5571066"/>
              <a:gd name="connsiteX3" fmla="*/ 5428105 w 10917814"/>
              <a:gd name="connsiteY3" fmla="*/ 271280 h 5571066"/>
              <a:gd name="connsiteX4" fmla="*/ 5440804 w 10917814"/>
              <a:gd name="connsiteY4" fmla="*/ 276043 h 5571066"/>
              <a:gd name="connsiteX5" fmla="*/ 5453505 w 10917814"/>
              <a:gd name="connsiteY5" fmla="*/ 280805 h 5571066"/>
              <a:gd name="connsiteX6" fmla="*/ 5464088 w 10917814"/>
              <a:gd name="connsiteY6" fmla="*/ 280805 h 5571066"/>
              <a:gd name="connsiteX7" fmla="*/ 5476788 w 10917814"/>
              <a:gd name="connsiteY7" fmla="*/ 280805 h 5571066"/>
              <a:gd name="connsiteX8" fmla="*/ 5487371 w 10917814"/>
              <a:gd name="connsiteY8" fmla="*/ 276043 h 5571066"/>
              <a:gd name="connsiteX9" fmla="*/ 5500071 w 10917814"/>
              <a:gd name="connsiteY9" fmla="*/ 271280 h 5571066"/>
              <a:gd name="connsiteX10" fmla="*/ 5508538 w 10917814"/>
              <a:gd name="connsiteY10" fmla="*/ 268105 h 5571066"/>
              <a:gd name="connsiteX11" fmla="*/ 5866011 w 10917814"/>
              <a:gd name="connsiteY11" fmla="*/ 0 h 5571066"/>
              <a:gd name="connsiteX12" fmla="*/ 10722102 w 10917814"/>
              <a:gd name="connsiteY12" fmla="*/ 0 h 5571066"/>
              <a:gd name="connsiteX13" fmla="*/ 10917814 w 10917814"/>
              <a:gd name="connsiteY13" fmla="*/ 195712 h 5571066"/>
              <a:gd name="connsiteX14" fmla="*/ 10917814 w 10917814"/>
              <a:gd name="connsiteY14" fmla="*/ 5375354 h 5571066"/>
              <a:gd name="connsiteX15" fmla="*/ 10722102 w 10917814"/>
              <a:gd name="connsiteY15" fmla="*/ 5571066 h 5571066"/>
              <a:gd name="connsiteX16" fmla="*/ 195712 w 10917814"/>
              <a:gd name="connsiteY16" fmla="*/ 5571066 h 5571066"/>
              <a:gd name="connsiteX17" fmla="*/ 0 w 10917814"/>
              <a:gd name="connsiteY17" fmla="*/ 5375354 h 5571066"/>
              <a:gd name="connsiteX18" fmla="*/ 0 w 10917814"/>
              <a:gd name="connsiteY18" fmla="*/ 195712 h 5571066"/>
              <a:gd name="connsiteX19" fmla="*/ 195712 w 10917814"/>
              <a:gd name="connsiteY19" fmla="*/ 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17814" h="5571066">
                <a:moveTo>
                  <a:pt x="195712" y="0"/>
                </a:moveTo>
                <a:lnTo>
                  <a:pt x="5062165" y="0"/>
                </a:lnTo>
                <a:lnTo>
                  <a:pt x="5419638" y="268105"/>
                </a:lnTo>
                <a:lnTo>
                  <a:pt x="5428105" y="271280"/>
                </a:lnTo>
                <a:lnTo>
                  <a:pt x="5440804" y="276043"/>
                </a:lnTo>
                <a:lnTo>
                  <a:pt x="5453505" y="280805"/>
                </a:lnTo>
                <a:lnTo>
                  <a:pt x="5464088" y="280805"/>
                </a:lnTo>
                <a:lnTo>
                  <a:pt x="5476788" y="280805"/>
                </a:lnTo>
                <a:lnTo>
                  <a:pt x="5487371" y="276043"/>
                </a:lnTo>
                <a:lnTo>
                  <a:pt x="5500071" y="271280"/>
                </a:lnTo>
                <a:lnTo>
                  <a:pt x="5508538" y="268105"/>
                </a:lnTo>
                <a:lnTo>
                  <a:pt x="5866011" y="0"/>
                </a:lnTo>
                <a:lnTo>
                  <a:pt x="10722102" y="0"/>
                </a:lnTo>
                <a:cubicBezTo>
                  <a:pt x="10830191" y="0"/>
                  <a:pt x="10917814" y="87623"/>
                  <a:pt x="10917814" y="195712"/>
                </a:cubicBezTo>
                <a:lnTo>
                  <a:pt x="10917814" y="5375354"/>
                </a:lnTo>
                <a:cubicBezTo>
                  <a:pt x="10917814" y="5483443"/>
                  <a:pt x="10830191" y="5571066"/>
                  <a:pt x="10722102" y="5571066"/>
                </a:cubicBezTo>
                <a:lnTo>
                  <a:pt x="195712" y="5571066"/>
                </a:lnTo>
                <a:cubicBezTo>
                  <a:pt x="87623" y="5571066"/>
                  <a:pt x="0" y="5483443"/>
                  <a:pt x="0" y="5375354"/>
                </a:cubicBezTo>
                <a:lnTo>
                  <a:pt x="0" y="195712"/>
                </a:lnTo>
                <a:cubicBezTo>
                  <a:pt x="0" y="87623"/>
                  <a:pt x="87623" y="0"/>
                  <a:pt x="195712" y="0"/>
                </a:cubicBez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1 pavadinimas"/>
          <p:cNvSpPr>
            <a:spLocks noGrp="1"/>
          </p:cNvSpPr>
          <p:nvPr>
            <p:ph type="ctrTitle"/>
          </p:nvPr>
        </p:nvSpPr>
        <p:spPr>
          <a:xfrm>
            <a:off x="1276923" y="760623"/>
            <a:ext cx="9638153" cy="2668377"/>
          </a:xfrm>
          <a:effectLst/>
        </p:spPr>
        <p:txBody>
          <a:bodyPr rtlCol="0">
            <a:normAutofit fontScale="90000"/>
          </a:bodyPr>
          <a:lstStyle/>
          <a:p>
            <a:pPr algn="ctr"/>
            <a:r>
              <a:rPr lang="lt-LT" b="0" dirty="0" smtClean="0">
                <a:solidFill>
                  <a:schemeClr val="tx1"/>
                </a:solidFill>
              </a:rPr>
              <a:t/>
            </a:r>
            <a:br>
              <a:rPr lang="lt-LT" b="0" dirty="0" smtClean="0">
                <a:solidFill>
                  <a:schemeClr val="tx1"/>
                </a:solidFill>
              </a:rPr>
            </a:br>
            <a:r>
              <a:rPr lang="lt-LT" b="0" dirty="0" smtClean="0">
                <a:solidFill>
                  <a:schemeClr val="tx1"/>
                </a:solidFill>
                <a:latin typeface="Times New Roman" panose="02020603050405020304" pitchFamily="18" charset="0"/>
                <a:cs typeface="Times New Roman" panose="02020603050405020304" pitchFamily="18" charset="0"/>
              </a:rPr>
              <a:t>Kauno Tado Ivanausko progimnazija</a:t>
            </a:r>
            <a:r>
              <a:rPr lang="lt-LT" b="0" dirty="0" smtClean="0">
                <a:solidFill>
                  <a:schemeClr val="tx1"/>
                </a:solidFill>
              </a:rPr>
              <a:t/>
            </a:r>
            <a:br>
              <a:rPr lang="lt-LT" b="0" dirty="0" smtClean="0">
                <a:solidFill>
                  <a:schemeClr val="tx1"/>
                </a:solidFill>
              </a:rPr>
            </a:br>
            <a:r>
              <a:rPr lang="lt-LT" b="0" dirty="0">
                <a:solidFill>
                  <a:schemeClr val="tx1"/>
                </a:solidFill>
              </a:rPr>
              <a:t/>
            </a:r>
            <a:br>
              <a:rPr lang="lt-LT" b="0" dirty="0">
                <a:solidFill>
                  <a:schemeClr val="tx1"/>
                </a:solidFill>
              </a:rPr>
            </a:br>
            <a:r>
              <a:rPr lang="lt-LT" b="0" dirty="0" smtClean="0">
                <a:solidFill>
                  <a:schemeClr val="tx1"/>
                </a:solidFill>
                <a:latin typeface="Times New Roman" panose="02020603050405020304" pitchFamily="18" charset="0"/>
                <a:cs typeface="Times New Roman" panose="02020603050405020304" pitchFamily="18" charset="0"/>
              </a:rPr>
              <a:t>Triukšmo </a:t>
            </a:r>
            <a:r>
              <a:rPr lang="lt-LT" b="0" dirty="0">
                <a:solidFill>
                  <a:schemeClr val="tx1"/>
                </a:solidFill>
                <a:latin typeface="Times New Roman" panose="02020603050405020304" pitchFamily="18" charset="0"/>
                <a:cs typeface="Times New Roman" panose="02020603050405020304" pitchFamily="18" charset="0"/>
              </a:rPr>
              <a:t>tyrimas mokykloje</a:t>
            </a:r>
          </a:p>
        </p:txBody>
      </p:sp>
      <p:sp>
        <p:nvSpPr>
          <p:cNvPr id="3" name="2 paantraštė"/>
          <p:cNvSpPr>
            <a:spLocks noGrp="1"/>
          </p:cNvSpPr>
          <p:nvPr>
            <p:ph type="subTitle" idx="1"/>
          </p:nvPr>
        </p:nvSpPr>
        <p:spPr>
          <a:xfrm>
            <a:off x="1280559" y="4116179"/>
            <a:ext cx="9638153" cy="1599642"/>
          </a:xfrm>
          <a:effectLst/>
        </p:spPr>
        <p:txBody>
          <a:bodyPr rtlCol="0">
            <a:normAutofit fontScale="85000" lnSpcReduction="20000"/>
          </a:bodyPr>
          <a:lstStyle/>
          <a:p>
            <a:r>
              <a:rPr lang="lt-LT" sz="2000" dirty="0" smtClean="0">
                <a:latin typeface="Times New Roman" panose="02020603050405020304" pitchFamily="18" charset="0"/>
                <a:cs typeface="Times New Roman" panose="02020603050405020304" pitchFamily="18" charset="0"/>
              </a:rPr>
              <a:t>                                                                                                          8 klasė mokiniai </a:t>
            </a:r>
          </a:p>
          <a:p>
            <a:pPr algn="r"/>
            <a:r>
              <a:rPr lang="lt-LT" sz="2000" dirty="0" err="1" smtClean="0">
                <a:latin typeface="Times New Roman" panose="02020603050405020304" pitchFamily="18" charset="0"/>
                <a:cs typeface="Times New Roman" panose="02020603050405020304" pitchFamily="18" charset="0"/>
              </a:rPr>
              <a:t>Armandas</a:t>
            </a:r>
            <a:r>
              <a:rPr lang="lt-LT" sz="2000" dirty="0" smtClean="0">
                <a:latin typeface="Times New Roman" panose="02020603050405020304" pitchFamily="18" charset="0"/>
                <a:cs typeface="Times New Roman" panose="02020603050405020304" pitchFamily="18" charset="0"/>
              </a:rPr>
              <a:t> Andriukaitis</a:t>
            </a:r>
            <a:r>
              <a:rPr lang="lt-LT" sz="2000" dirty="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Dovydas Pranaitis</a:t>
            </a:r>
          </a:p>
          <a:p>
            <a:r>
              <a:rPr lang="lt-LT" sz="2000" dirty="0" smtClean="0">
                <a:latin typeface="Times New Roman" panose="02020603050405020304" pitchFamily="18" charset="0"/>
                <a:cs typeface="Times New Roman" panose="02020603050405020304" pitchFamily="18" charset="0"/>
              </a:rPr>
              <a:t>                                                                                                           Mokytoja: Vanda </a:t>
            </a:r>
            <a:r>
              <a:rPr lang="lt-LT" sz="2000" dirty="0" err="1" smtClean="0">
                <a:latin typeface="Times New Roman" panose="02020603050405020304" pitchFamily="18" charset="0"/>
                <a:cs typeface="Times New Roman" panose="02020603050405020304" pitchFamily="18" charset="0"/>
              </a:rPr>
              <a:t>Svirskienė</a:t>
            </a:r>
            <a:r>
              <a:rPr lang="lt-LT" sz="2000" dirty="0">
                <a:latin typeface="Times New Roman" panose="02020603050405020304" pitchFamily="18" charset="0"/>
                <a:cs typeface="Times New Roman" panose="02020603050405020304" pitchFamily="18" charset="0"/>
              </a:rPr>
              <a:t/>
            </a:r>
            <a:br>
              <a:rPr lang="lt-LT" sz="2000" dirty="0">
                <a:latin typeface="Times New Roman" panose="02020603050405020304" pitchFamily="18" charset="0"/>
                <a:cs typeface="Times New Roman" panose="02020603050405020304" pitchFamily="18" charset="0"/>
              </a:rPr>
            </a:br>
            <a:endParaRPr lang="lt-LT" sz="2000" dirty="0">
              <a:latin typeface="Times New Roman" panose="02020603050405020304" pitchFamily="18" charset="0"/>
              <a:cs typeface="Times New Roman" panose="02020603050405020304" pitchFamily="18" charset="0"/>
            </a:endParaRPr>
          </a:p>
          <a:p>
            <a:pPr algn="ctr"/>
            <a:r>
              <a:rPr lang="lt-LT" sz="2000" dirty="0">
                <a:latin typeface="Times New Roman" panose="02020603050405020304" pitchFamily="18" charset="0"/>
                <a:cs typeface="Times New Roman" panose="02020603050405020304" pitchFamily="18" charset="0"/>
              </a:rPr>
              <a:t>2022 m.,  Kaunas</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900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1820E76E-ADFE-42F6-B823-33082CB54D7A}"/>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Turinys</a:t>
            </a:r>
          </a:p>
        </p:txBody>
      </p:sp>
      <p:sp>
        <p:nvSpPr>
          <p:cNvPr id="3" name="Turinio vietos rezervavimo ženklas 2">
            <a:extLst>
              <a:ext uri="{FF2B5EF4-FFF2-40B4-BE49-F238E27FC236}">
                <a16:creationId xmlns="" xmlns:a16="http://schemas.microsoft.com/office/drawing/2014/main" id="{360041E1-F7CB-4560-A65E-8DA605804EAB}"/>
              </a:ext>
            </a:extLst>
          </p:cNvPr>
          <p:cNvSpPr>
            <a:spLocks noGrp="1"/>
          </p:cNvSpPr>
          <p:nvPr>
            <p:ph idx="1"/>
          </p:nvPr>
        </p:nvSpPr>
        <p:spPr>
          <a:xfrm>
            <a:off x="810150" y="4701318"/>
            <a:ext cx="10571697" cy="3242668"/>
          </a:xfrm>
        </p:spPr>
        <p:txBody>
          <a:bodyPr vert="horz" lIns="91440" tIns="45720" rIns="91440" bIns="45720" rtlCol="0" anchor="ctr">
            <a:noAutofit/>
          </a:bodyPr>
          <a:lstStyle/>
          <a:p>
            <a:r>
              <a:rPr lang="lt-LT" sz="1600" dirty="0">
                <a:latin typeface="Times New Roman" panose="02020603050405020304" pitchFamily="18" charset="0"/>
                <a:cs typeface="Times New Roman" panose="02020603050405020304" pitchFamily="18" charset="0"/>
              </a:rPr>
              <a:t>Turinys</a:t>
            </a:r>
          </a:p>
          <a:p>
            <a:r>
              <a:rPr lang="lt-LT" sz="1600" dirty="0">
                <a:latin typeface="Times New Roman" panose="02020603050405020304" pitchFamily="18" charset="0"/>
                <a:cs typeface="Times New Roman" panose="02020603050405020304" pitchFamily="18" charset="0"/>
              </a:rPr>
              <a:t>Įvadas</a:t>
            </a:r>
          </a:p>
          <a:p>
            <a:r>
              <a:rPr lang="lt-LT" sz="1600" dirty="0">
                <a:latin typeface="Times New Roman" panose="02020603050405020304" pitchFamily="18" charset="0"/>
                <a:cs typeface="Times New Roman" panose="02020603050405020304" pitchFamily="18" charset="0"/>
              </a:rPr>
              <a:t> Bangos</a:t>
            </a:r>
          </a:p>
          <a:p>
            <a:r>
              <a:rPr lang="lt-LT" sz="1600" dirty="0">
                <a:latin typeface="Times New Roman" panose="02020603050405020304" pitchFamily="18" charset="0"/>
                <a:cs typeface="Times New Roman" panose="02020603050405020304" pitchFamily="18" charset="0"/>
              </a:rPr>
              <a:t>Garsas</a:t>
            </a:r>
          </a:p>
          <a:p>
            <a:r>
              <a:rPr lang="lt-LT" sz="1600" dirty="0">
                <a:latin typeface="Times New Roman" panose="02020603050405020304" pitchFamily="18" charset="0"/>
                <a:cs typeface="Times New Roman" panose="02020603050405020304" pitchFamily="18" charset="0"/>
              </a:rPr>
              <a:t>Garsio matavimo skalė</a:t>
            </a:r>
          </a:p>
          <a:p>
            <a:r>
              <a:rPr lang="lt-LT" sz="1600" dirty="0">
                <a:latin typeface="Times New Roman" panose="02020603050405020304" pitchFamily="18" charset="0"/>
                <a:cs typeface="Times New Roman" panose="02020603050405020304" pitchFamily="18" charset="0"/>
              </a:rPr>
              <a:t>Garso rūšys</a:t>
            </a:r>
          </a:p>
          <a:p>
            <a:r>
              <a:rPr lang="lt-LT" sz="1600" dirty="0">
                <a:latin typeface="Times New Roman" panose="02020603050405020304" pitchFamily="18" charset="0"/>
                <a:cs typeface="Times New Roman" panose="02020603050405020304" pitchFamily="18" charset="0"/>
              </a:rPr>
              <a:t>Garso izoliacija</a:t>
            </a:r>
          </a:p>
          <a:p>
            <a:r>
              <a:rPr lang="lt-LT" sz="1600" dirty="0">
                <a:latin typeface="Times New Roman" panose="02020603050405020304" pitchFamily="18" charset="0"/>
                <a:cs typeface="Times New Roman" panose="02020603050405020304" pitchFamily="18" charset="0"/>
              </a:rPr>
              <a:t>Įdomūs faktai</a:t>
            </a:r>
          </a:p>
          <a:p>
            <a:r>
              <a:rPr lang="lt-LT" sz="1600" dirty="0">
                <a:latin typeface="Times New Roman" panose="02020603050405020304" pitchFamily="18" charset="0"/>
                <a:cs typeface="Times New Roman" panose="02020603050405020304" pitchFamily="18" charset="0"/>
              </a:rPr>
              <a:t>Apie triukšmą</a:t>
            </a:r>
          </a:p>
          <a:p>
            <a:r>
              <a:rPr lang="lt-LT" sz="1600" dirty="0">
                <a:latin typeface="Times New Roman" panose="02020603050405020304" pitchFamily="18" charset="0"/>
                <a:cs typeface="Times New Roman" panose="02020603050405020304" pitchFamily="18" charset="0"/>
              </a:rPr>
              <a:t>Triukšmo tyrimas</a:t>
            </a:r>
          </a:p>
          <a:p>
            <a:r>
              <a:rPr lang="lt-LT" sz="1600" dirty="0">
                <a:latin typeface="Times New Roman" panose="02020603050405020304" pitchFamily="18" charset="0"/>
                <a:cs typeface="Times New Roman" panose="02020603050405020304" pitchFamily="18" charset="0"/>
              </a:rPr>
              <a:t>Tyrimo rezultatai/Išvados</a:t>
            </a:r>
          </a:p>
          <a:p>
            <a:r>
              <a:rPr lang="lt-LT" sz="1600" dirty="0">
                <a:latin typeface="Times New Roman" panose="02020603050405020304" pitchFamily="18" charset="0"/>
                <a:cs typeface="Times New Roman" panose="02020603050405020304" pitchFamily="18" charset="0"/>
              </a:rPr>
              <a:t>Literatūra</a:t>
            </a:r>
          </a:p>
          <a:p>
            <a:pPr>
              <a:buAutoNum type="arabicPeriod"/>
            </a:pPr>
            <a:endParaRPr lang="lt-LT" dirty="0"/>
          </a:p>
          <a:p>
            <a:pPr>
              <a:buAutoNum type="arabicPeriod"/>
            </a:pPr>
            <a:endParaRPr lang="lt-LT" dirty="0"/>
          </a:p>
          <a:p>
            <a:pPr marL="0" indent="0">
              <a:buNone/>
            </a:pPr>
            <a:endParaRPr lang="lt-LT" dirty="0"/>
          </a:p>
          <a:p>
            <a:pPr>
              <a:buAutoNum type="arabicPeriod"/>
            </a:pPr>
            <a:endParaRPr lang="lt-LT" dirty="0"/>
          </a:p>
          <a:p>
            <a:pPr>
              <a:buAutoNum type="arabicPeriod"/>
            </a:pPr>
            <a:endParaRPr lang="lt-LT" dirty="0"/>
          </a:p>
          <a:p>
            <a:pPr>
              <a:buAutoNum type="arabicPeriod"/>
            </a:pPr>
            <a:endParaRPr lang="lt-LT" dirty="0"/>
          </a:p>
          <a:p>
            <a:endParaRPr lang="lt-LT" dirty="0"/>
          </a:p>
          <a:p>
            <a:endParaRPr lang="lt-LT" dirty="0"/>
          </a:p>
          <a:p>
            <a:endParaRPr lang="lt-LT" dirty="0"/>
          </a:p>
          <a:p>
            <a:pPr marL="0" indent="0">
              <a:buNone/>
            </a:pPr>
            <a:endParaRPr lang="lt-LT" dirty="0"/>
          </a:p>
        </p:txBody>
      </p:sp>
    </p:spTree>
    <p:extLst>
      <p:ext uri="{BB962C8B-B14F-4D97-AF65-F5344CB8AC3E}">
        <p14:creationId xmlns:p14="http://schemas.microsoft.com/office/powerpoint/2010/main" val="3049842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23F997DE-445F-4F9E-0A0A-22F52F8CC579}"/>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Įvadas</a:t>
            </a:r>
          </a:p>
        </p:txBody>
      </p:sp>
      <p:sp>
        <p:nvSpPr>
          <p:cNvPr id="3" name="Turinio vietos rezervavimo ženklas 2">
            <a:extLst>
              <a:ext uri="{FF2B5EF4-FFF2-40B4-BE49-F238E27FC236}">
                <a16:creationId xmlns="" xmlns:a16="http://schemas.microsoft.com/office/drawing/2014/main" id="{57DBBBD4-CA17-1B47-0DF2-0CDE7344A576}"/>
              </a:ext>
            </a:extLst>
          </p:cNvPr>
          <p:cNvSpPr>
            <a:spLocks noGrp="1"/>
          </p:cNvSpPr>
          <p:nvPr>
            <p:ph idx="1"/>
          </p:nvPr>
        </p:nvSpPr>
        <p:spPr>
          <a:xfrm>
            <a:off x="818712" y="1915629"/>
            <a:ext cx="10554574" cy="3636511"/>
          </a:xfrm>
        </p:spPr>
        <p:txBody>
          <a:bodyPr>
            <a:normAutofit/>
          </a:bodyPr>
          <a:lstStyle/>
          <a:p>
            <a:pPr marL="0" indent="0">
              <a:buNone/>
            </a:pPr>
            <a:r>
              <a:rPr lang="lt-LT" sz="2800" dirty="0">
                <a:latin typeface="Times New Roman" panose="02020603050405020304" pitchFamily="18" charset="0"/>
                <a:ea typeface="+mn-lt"/>
                <a:cs typeface="Times New Roman" panose="02020603050405020304" pitchFamily="18" charset="0"/>
              </a:rPr>
              <a:t>Dažnai girdime </a:t>
            </a:r>
            <a:r>
              <a:rPr lang="lt-LT" sz="2800" dirty="0" smtClean="0">
                <a:latin typeface="Times New Roman" panose="02020603050405020304" pitchFamily="18" charset="0"/>
                <a:ea typeface="+mn-lt"/>
                <a:cs typeface="Times New Roman" panose="02020603050405020304" pitchFamily="18" charset="0"/>
              </a:rPr>
              <a:t>pasakymą netriukšmauti,  nešaukti. </a:t>
            </a:r>
            <a:r>
              <a:rPr lang="lt-LT" sz="2800" dirty="0">
                <a:latin typeface="Times New Roman" panose="02020603050405020304" pitchFamily="18" charset="0"/>
                <a:ea typeface="+mn-lt"/>
                <a:cs typeface="Times New Roman" panose="02020603050405020304" pitchFamily="18" charset="0"/>
              </a:rPr>
              <a:t>Kas yra tas triukšmas? Kokios </a:t>
            </a:r>
            <a:r>
              <a:rPr lang="lt-LT" sz="2800" dirty="0" smtClean="0">
                <a:latin typeface="Times New Roman" panose="02020603050405020304" pitchFamily="18" charset="0"/>
                <a:ea typeface="+mn-lt"/>
                <a:cs typeface="Times New Roman" panose="02020603050405020304" pitchFamily="18" charset="0"/>
              </a:rPr>
              <a:t>leistinos </a:t>
            </a:r>
            <a:r>
              <a:rPr lang="lt-LT" sz="2800" dirty="0">
                <a:latin typeface="Times New Roman" panose="02020603050405020304" pitchFamily="18" charset="0"/>
                <a:ea typeface="+mn-lt"/>
                <a:cs typeface="Times New Roman" panose="02020603050405020304" pitchFamily="18" charset="0"/>
              </a:rPr>
              <a:t>triukšmo </a:t>
            </a:r>
            <a:r>
              <a:rPr lang="lt-LT" sz="2800" dirty="0" smtClean="0">
                <a:latin typeface="Times New Roman" panose="02020603050405020304" pitchFamily="18" charset="0"/>
                <a:ea typeface="+mn-lt"/>
                <a:cs typeface="Times New Roman" panose="02020603050405020304" pitchFamily="18" charset="0"/>
              </a:rPr>
              <a:t>normos? Kas sukelia  garsą, kur gali sklisti garsas? </a:t>
            </a:r>
            <a:r>
              <a:rPr lang="lt-LT" sz="2800" dirty="0">
                <a:latin typeface="Times New Roman" panose="02020603050405020304" pitchFamily="18" charset="0"/>
                <a:ea typeface="+mn-lt"/>
                <a:cs typeface="Times New Roman" panose="02020603050405020304" pitchFamily="18" charset="0"/>
              </a:rPr>
              <a:t>Kada garsas tampa triukšmu? Kodėl negalima triukšmauti? </a:t>
            </a:r>
            <a:r>
              <a:rPr lang="lt-LT" sz="2800" dirty="0" smtClean="0">
                <a:latin typeface="Times New Roman" panose="02020603050405020304" pitchFamily="18" charset="0"/>
                <a:ea typeface="+mn-lt"/>
                <a:cs typeface="Times New Roman" panose="02020603050405020304" pitchFamily="18" charset="0"/>
              </a:rPr>
              <a:t>Tai klausimai </a:t>
            </a:r>
            <a:r>
              <a:rPr lang="lt-LT" sz="2800" dirty="0">
                <a:latin typeface="Times New Roman" panose="02020603050405020304" pitchFamily="18" charset="0"/>
                <a:ea typeface="+mn-lt"/>
                <a:cs typeface="Times New Roman" panose="02020603050405020304" pitchFamily="18" charset="0"/>
              </a:rPr>
              <a:t>į kuriuos </a:t>
            </a:r>
            <a:r>
              <a:rPr lang="lt-LT" sz="2800" dirty="0" smtClean="0">
                <a:latin typeface="Times New Roman" panose="02020603050405020304" pitchFamily="18" charset="0"/>
                <a:ea typeface="+mn-lt"/>
                <a:cs typeface="Times New Roman" panose="02020603050405020304" pitchFamily="18" charset="0"/>
              </a:rPr>
              <a:t>norime atsakyti atlikdami šį tyrimą.  </a:t>
            </a:r>
            <a:r>
              <a:rPr lang="lt-LT" sz="2800" dirty="0">
                <a:latin typeface="Times New Roman" panose="02020603050405020304" pitchFamily="18" charset="0"/>
                <a:ea typeface="+mn-lt"/>
                <a:cs typeface="Times New Roman" panose="02020603050405020304" pitchFamily="18" charset="0"/>
              </a:rPr>
              <a:t>N</a:t>
            </a:r>
            <a:r>
              <a:rPr lang="lt-LT" sz="2800" dirty="0" smtClean="0">
                <a:latin typeface="Times New Roman" panose="02020603050405020304" pitchFamily="18" charset="0"/>
                <a:ea typeface="+mn-lt"/>
                <a:cs typeface="Times New Roman" panose="02020603050405020304" pitchFamily="18" charset="0"/>
              </a:rPr>
              <a:t>orėjome </a:t>
            </a:r>
            <a:r>
              <a:rPr lang="lt-LT" sz="2800" dirty="0">
                <a:latin typeface="Times New Roman" panose="02020603050405020304" pitchFamily="18" charset="0"/>
                <a:ea typeface="+mn-lt"/>
                <a:cs typeface="Times New Roman" panose="02020603050405020304" pitchFamily="18" charset="0"/>
              </a:rPr>
              <a:t>sužinoti ar mūsų </a:t>
            </a:r>
            <a:r>
              <a:rPr lang="lt-LT" sz="2800" dirty="0" smtClean="0">
                <a:latin typeface="Times New Roman" panose="02020603050405020304" pitchFamily="18" charset="0"/>
                <a:ea typeface="+mn-lt"/>
                <a:cs typeface="Times New Roman" panose="02020603050405020304" pitchFamily="18" charset="0"/>
              </a:rPr>
              <a:t>mokykloje </a:t>
            </a:r>
            <a:r>
              <a:rPr lang="lt-LT" sz="2800" dirty="0">
                <a:latin typeface="Times New Roman" panose="02020603050405020304" pitchFamily="18" charset="0"/>
                <a:ea typeface="+mn-lt"/>
                <a:cs typeface="Times New Roman" panose="02020603050405020304" pitchFamily="18" charset="0"/>
              </a:rPr>
              <a:t>yra triukšminga, todėl nusprendėme </a:t>
            </a:r>
            <a:r>
              <a:rPr lang="lt-LT" sz="2800" dirty="0" smtClean="0">
                <a:latin typeface="Times New Roman" panose="02020603050405020304" pitchFamily="18" charset="0"/>
                <a:ea typeface="+mn-lt"/>
                <a:cs typeface="Times New Roman" panose="02020603050405020304" pitchFamily="18" charset="0"/>
              </a:rPr>
              <a:t>ištirti triukšmo lygį progimnazijoje. </a:t>
            </a:r>
            <a:endParaRPr lang="lt-L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1311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7A78722D-8FFA-253D-61AB-5BAED62415D2}"/>
              </a:ext>
            </a:extLst>
          </p:cNvPr>
          <p:cNvSpPr>
            <a:spLocks noGrp="1"/>
          </p:cNvSpPr>
          <p:nvPr>
            <p:ph type="title"/>
          </p:nvPr>
        </p:nvSpPr>
        <p:spPr>
          <a:xfrm>
            <a:off x="810000" y="447188"/>
            <a:ext cx="10571998" cy="970450"/>
          </a:xfrm>
        </p:spPr>
        <p:txBody>
          <a:bodyPr>
            <a:normAutofit/>
          </a:bodyPr>
          <a:lstStyle/>
          <a:p>
            <a:r>
              <a:rPr lang="lt-LT" dirty="0" smtClean="0">
                <a:latin typeface="Times New Roman" panose="02020603050405020304" pitchFamily="18" charset="0"/>
                <a:cs typeface="Times New Roman" panose="02020603050405020304" pitchFamily="18" charset="0"/>
              </a:rPr>
              <a:t>Darbo tikslas</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 xmlns:a16="http://schemas.microsoft.com/office/drawing/2014/main" id="{4EB1B582-5337-B155-DC20-CE8B8D36A2C3}"/>
              </a:ext>
            </a:extLst>
          </p:cNvPr>
          <p:cNvSpPr>
            <a:spLocks noGrp="1"/>
          </p:cNvSpPr>
          <p:nvPr>
            <p:ph idx="1"/>
          </p:nvPr>
        </p:nvSpPr>
        <p:spPr>
          <a:xfrm>
            <a:off x="818713" y="2413000"/>
            <a:ext cx="7199220" cy="3632200"/>
          </a:xfrm>
        </p:spPr>
        <p:txBody>
          <a:bodyPr>
            <a:normAutofit/>
          </a:bodyPr>
          <a:lstStyle/>
          <a:p>
            <a:pPr marL="0" indent="0">
              <a:buNone/>
            </a:pPr>
            <a:r>
              <a:rPr lang="lt-LT" sz="3200" dirty="0">
                <a:solidFill>
                  <a:srgbClr val="00B0F0"/>
                </a:solidFill>
                <a:latin typeface="Times New Roman" panose="02020603050405020304" pitchFamily="18" charset="0"/>
                <a:cs typeface="Times New Roman" panose="02020603050405020304" pitchFamily="18" charset="0"/>
              </a:rPr>
              <a:t>Nustatyti triukšmo lygį </a:t>
            </a:r>
            <a:r>
              <a:rPr lang="lt-LT" sz="3200" dirty="0" smtClean="0">
                <a:solidFill>
                  <a:srgbClr val="00B0F0"/>
                </a:solidFill>
                <a:latin typeface="Times New Roman" panose="02020603050405020304" pitchFamily="18" charset="0"/>
                <a:cs typeface="Times New Roman" panose="02020603050405020304" pitchFamily="18" charset="0"/>
              </a:rPr>
              <a:t>įvairiose progimnazijos </a:t>
            </a:r>
            <a:r>
              <a:rPr lang="lt-LT" sz="3200" dirty="0">
                <a:solidFill>
                  <a:srgbClr val="00B0F0"/>
                </a:solidFill>
                <a:latin typeface="Times New Roman" panose="02020603050405020304" pitchFamily="18" charset="0"/>
                <a:cs typeface="Times New Roman" panose="02020603050405020304" pitchFamily="18" charset="0"/>
              </a:rPr>
              <a:t>vietose.</a:t>
            </a:r>
          </a:p>
        </p:txBody>
      </p:sp>
      <p:pic>
        <p:nvPicPr>
          <p:cNvPr id="4" name="Paveikslėlis 4">
            <a:extLst>
              <a:ext uri="{FF2B5EF4-FFF2-40B4-BE49-F238E27FC236}">
                <a16:creationId xmlns="" xmlns:a16="http://schemas.microsoft.com/office/drawing/2014/main" id="{96838030-FB1E-AEDB-3AA4-56824A701A2B}"/>
              </a:ext>
            </a:extLst>
          </p:cNvPr>
          <p:cNvPicPr>
            <a:picLocks noChangeAspect="1"/>
          </p:cNvPicPr>
          <p:nvPr/>
        </p:nvPicPr>
        <p:blipFill>
          <a:blip r:embed="rId2"/>
          <a:stretch>
            <a:fillRect/>
          </a:stretch>
        </p:blipFill>
        <p:spPr>
          <a:xfrm>
            <a:off x="8466138" y="2814638"/>
            <a:ext cx="2913062" cy="2913062"/>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601308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9D1B4EFF-9899-80D4-197A-696D16D2E955}"/>
              </a:ext>
            </a:extLst>
          </p:cNvPr>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Darbo uždaviniai</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 xmlns:a16="http://schemas.microsoft.com/office/drawing/2014/main" id="{15B08AB7-D1C4-82AD-BCA6-5B0A33AB663B}"/>
              </a:ext>
            </a:extLst>
          </p:cNvPr>
          <p:cNvSpPr>
            <a:spLocks noGrp="1"/>
          </p:cNvSpPr>
          <p:nvPr>
            <p:ph idx="1"/>
          </p:nvPr>
        </p:nvSpPr>
        <p:spPr/>
        <p:txBody>
          <a:bodyPr/>
          <a:lstStyle/>
          <a:p>
            <a:pPr marL="0" indent="0">
              <a:buNone/>
            </a:pPr>
            <a:r>
              <a:rPr lang="lt-LT" sz="3200" dirty="0">
                <a:solidFill>
                  <a:srgbClr val="00B0F0"/>
                </a:solidFill>
                <a:latin typeface="Times New Roman" panose="02020603050405020304" pitchFamily="18" charset="0"/>
                <a:cs typeface="Times New Roman" panose="02020603050405020304" pitchFamily="18" charset="0"/>
              </a:rPr>
              <a:t>1. Susipažinti su garso bangų teorija.</a:t>
            </a:r>
            <a:r>
              <a:rPr lang="lt-LT" sz="3200" dirty="0">
                <a:latin typeface="Times New Roman" panose="02020603050405020304" pitchFamily="18" charset="0"/>
                <a:cs typeface="Times New Roman" panose="02020603050405020304" pitchFamily="18" charset="0"/>
              </a:rPr>
              <a:t/>
            </a:r>
            <a:br>
              <a:rPr lang="lt-LT" sz="3200" dirty="0">
                <a:latin typeface="Times New Roman" panose="02020603050405020304" pitchFamily="18" charset="0"/>
                <a:cs typeface="Times New Roman" panose="02020603050405020304" pitchFamily="18" charset="0"/>
              </a:rPr>
            </a:br>
            <a:r>
              <a:rPr lang="lt-LT" sz="3200" dirty="0">
                <a:solidFill>
                  <a:srgbClr val="00B0F0"/>
                </a:solidFill>
                <a:latin typeface="Times New Roman" panose="02020603050405020304" pitchFamily="18" charset="0"/>
                <a:cs typeface="Times New Roman" panose="02020603050405020304" pitchFamily="18" charset="0"/>
              </a:rPr>
              <a:t>2. Išmatuoti garso lygį </a:t>
            </a:r>
            <a:r>
              <a:rPr lang="lt-LT" sz="3200" dirty="0" smtClean="0">
                <a:solidFill>
                  <a:srgbClr val="00B0F0"/>
                </a:solidFill>
                <a:latin typeface="Times New Roman" panose="02020603050405020304" pitchFamily="18" charset="0"/>
                <a:cs typeface="Times New Roman" panose="02020603050405020304" pitchFamily="18" charset="0"/>
              </a:rPr>
              <a:t>įvairiose progimnazijos </a:t>
            </a:r>
            <a:r>
              <a:rPr lang="lt-LT" sz="3200" dirty="0">
                <a:solidFill>
                  <a:srgbClr val="00B0F0"/>
                </a:solidFill>
                <a:latin typeface="Times New Roman" panose="02020603050405020304" pitchFamily="18" charset="0"/>
                <a:cs typeface="Times New Roman" panose="02020603050405020304" pitchFamily="18" charset="0"/>
              </a:rPr>
              <a:t>vietose.</a:t>
            </a:r>
            <a:r>
              <a:rPr lang="lt-LT" sz="3200" dirty="0">
                <a:latin typeface="Times New Roman" panose="02020603050405020304" pitchFamily="18" charset="0"/>
                <a:cs typeface="Times New Roman" panose="02020603050405020304" pitchFamily="18" charset="0"/>
              </a:rPr>
              <a:t/>
            </a:r>
            <a:br>
              <a:rPr lang="lt-LT" sz="3200" dirty="0">
                <a:latin typeface="Times New Roman" panose="02020603050405020304" pitchFamily="18" charset="0"/>
                <a:cs typeface="Times New Roman" panose="02020603050405020304" pitchFamily="18" charset="0"/>
              </a:rPr>
            </a:br>
            <a:r>
              <a:rPr lang="lt-LT" sz="3200" dirty="0">
                <a:solidFill>
                  <a:srgbClr val="00B0F0"/>
                </a:solidFill>
                <a:latin typeface="Times New Roman" panose="02020603050405020304" pitchFamily="18" charset="0"/>
                <a:cs typeface="Times New Roman" panose="02020603050405020304" pitchFamily="18" charset="0"/>
              </a:rPr>
              <a:t>3. Nustatyti triukšmingiausią vietą </a:t>
            </a:r>
            <a:r>
              <a:rPr lang="lt-LT" sz="3200" dirty="0" smtClean="0">
                <a:solidFill>
                  <a:srgbClr val="00B0F0"/>
                </a:solidFill>
                <a:latin typeface="Times New Roman" panose="02020603050405020304" pitchFamily="18" charset="0"/>
                <a:cs typeface="Times New Roman" panose="02020603050405020304" pitchFamily="18" charset="0"/>
              </a:rPr>
              <a:t>progimnazijoje.</a:t>
            </a:r>
            <a:endParaRPr lang="lt-LT"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6919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543B1BF5-6125-64B2-1DC9-A7A1E5CC4DC4}"/>
              </a:ext>
            </a:extLst>
          </p:cNvPr>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Darbo metodai</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 xmlns:a16="http://schemas.microsoft.com/office/drawing/2014/main" id="{A135998A-C287-0370-C2E5-A6C8335464CD}"/>
              </a:ext>
            </a:extLst>
          </p:cNvPr>
          <p:cNvSpPr>
            <a:spLocks noGrp="1"/>
          </p:cNvSpPr>
          <p:nvPr>
            <p:ph idx="1"/>
          </p:nvPr>
        </p:nvSpPr>
        <p:spPr/>
        <p:txBody>
          <a:bodyPr>
            <a:normAutofit/>
          </a:bodyPr>
          <a:lstStyle/>
          <a:p>
            <a:pPr marL="0" indent="0">
              <a:buNone/>
            </a:pPr>
            <a:r>
              <a:rPr lang="lt-LT" sz="3200" dirty="0" smtClean="0">
                <a:solidFill>
                  <a:srgbClr val="00B0F0"/>
                </a:solidFill>
                <a:latin typeface="Times New Roman" panose="02020603050405020304" pitchFamily="18" charset="0"/>
                <a:cs typeface="Times New Roman" panose="02020603050405020304" pitchFamily="18" charset="0"/>
              </a:rPr>
              <a:t>Teoriniai: dalykinės literatūros analizavimas, </a:t>
            </a:r>
            <a:r>
              <a:rPr lang="lt-LT" sz="3200" dirty="0">
                <a:solidFill>
                  <a:srgbClr val="00B0F0"/>
                </a:solidFill>
                <a:latin typeface="Times New Roman" panose="02020603050405020304" pitchFamily="18" charset="0"/>
                <a:cs typeface="Times New Roman" panose="02020603050405020304" pitchFamily="18" charset="0"/>
              </a:rPr>
              <a:t>informacijos </a:t>
            </a:r>
            <a:r>
              <a:rPr lang="lt-LT" sz="3200" dirty="0" smtClean="0">
                <a:solidFill>
                  <a:srgbClr val="00B0F0"/>
                </a:solidFill>
                <a:latin typeface="Times New Roman" panose="02020603050405020304" pitchFamily="18" charset="0"/>
                <a:cs typeface="Times New Roman" panose="02020603050405020304" pitchFamily="18" charset="0"/>
              </a:rPr>
              <a:t>rinkimas </a:t>
            </a:r>
            <a:r>
              <a:rPr lang="lt-LT" sz="3200" dirty="0">
                <a:solidFill>
                  <a:srgbClr val="00B0F0"/>
                </a:solidFill>
                <a:latin typeface="Times New Roman" panose="02020603050405020304" pitchFamily="18" charset="0"/>
                <a:cs typeface="Times New Roman" panose="02020603050405020304" pitchFamily="18" charset="0"/>
              </a:rPr>
              <a:t>ir analizė.</a:t>
            </a:r>
            <a:r>
              <a:rPr lang="lt-LT" sz="3200" dirty="0">
                <a:latin typeface="Times New Roman" panose="02020603050405020304" pitchFamily="18" charset="0"/>
                <a:cs typeface="Times New Roman" panose="02020603050405020304" pitchFamily="18" charset="0"/>
              </a:rPr>
              <a:t/>
            </a:r>
            <a:br>
              <a:rPr lang="lt-LT" sz="3200" dirty="0">
                <a:latin typeface="Times New Roman" panose="02020603050405020304" pitchFamily="18" charset="0"/>
                <a:cs typeface="Times New Roman" panose="02020603050405020304" pitchFamily="18" charset="0"/>
              </a:rPr>
            </a:br>
            <a:r>
              <a:rPr lang="lt-LT" sz="3200" dirty="0" smtClean="0">
                <a:solidFill>
                  <a:srgbClr val="00B0F0"/>
                </a:solidFill>
                <a:latin typeface="Times New Roman" panose="02020603050405020304" pitchFamily="18" charset="0"/>
                <a:cs typeface="Times New Roman" panose="02020603050405020304" pitchFamily="18" charset="0"/>
              </a:rPr>
              <a:t>Praktiniai: </a:t>
            </a:r>
            <a:r>
              <a:rPr lang="lt-LT" sz="3200" dirty="0">
                <a:solidFill>
                  <a:srgbClr val="00B0F0"/>
                </a:solidFill>
                <a:latin typeface="Times New Roman" panose="02020603050405020304" pitchFamily="18" charset="0"/>
                <a:cs typeface="Times New Roman" panose="02020603050405020304" pitchFamily="18" charset="0"/>
              </a:rPr>
              <a:t>a</a:t>
            </a:r>
            <a:r>
              <a:rPr lang="lt-LT" sz="3200" dirty="0" smtClean="0">
                <a:solidFill>
                  <a:srgbClr val="00B0F0"/>
                </a:solidFill>
                <a:latin typeface="Times New Roman" panose="02020603050405020304" pitchFamily="18" charset="0"/>
                <a:cs typeface="Times New Roman" panose="02020603050405020304" pitchFamily="18" charset="0"/>
              </a:rPr>
              <a:t>tliekamas </a:t>
            </a:r>
            <a:r>
              <a:rPr lang="lt-LT" sz="3200" dirty="0">
                <a:solidFill>
                  <a:srgbClr val="00B0F0"/>
                </a:solidFill>
                <a:latin typeface="Times New Roman" panose="02020603050405020304" pitchFamily="18" charset="0"/>
                <a:cs typeface="Times New Roman" panose="02020603050405020304" pitchFamily="18" charset="0"/>
              </a:rPr>
              <a:t>tyrimas, garso matavimas</a:t>
            </a:r>
            <a:r>
              <a:rPr lang="lt-LT" sz="3200" dirty="0">
                <a:latin typeface="Times New Roman" panose="02020603050405020304" pitchFamily="18" charset="0"/>
                <a:cs typeface="Times New Roman" panose="02020603050405020304" pitchFamily="18" charset="0"/>
              </a:rPr>
              <a:t/>
            </a:r>
            <a:br>
              <a:rPr lang="lt-LT" sz="3200" dirty="0">
                <a:latin typeface="Times New Roman" panose="02020603050405020304" pitchFamily="18" charset="0"/>
                <a:cs typeface="Times New Roman" panose="02020603050405020304" pitchFamily="18" charset="0"/>
              </a:rPr>
            </a:br>
            <a:r>
              <a:rPr lang="lt-LT" sz="3200" dirty="0" smtClean="0">
                <a:solidFill>
                  <a:srgbClr val="00B0F0"/>
                </a:solidFill>
                <a:latin typeface="Times New Roman" panose="02020603050405020304" pitchFamily="18" charset="0"/>
                <a:cs typeface="Times New Roman" panose="02020603050405020304" pitchFamily="18" charset="0"/>
              </a:rPr>
              <a:t>Statistiniai: rezultatų </a:t>
            </a:r>
            <a:r>
              <a:rPr lang="lt-LT" sz="3200" dirty="0">
                <a:solidFill>
                  <a:srgbClr val="00B0F0"/>
                </a:solidFill>
                <a:latin typeface="Times New Roman" panose="02020603050405020304" pitchFamily="18" charset="0"/>
                <a:cs typeface="Times New Roman" panose="02020603050405020304" pitchFamily="18" charset="0"/>
              </a:rPr>
              <a:t>pateikimas lentelėse, </a:t>
            </a:r>
            <a:r>
              <a:rPr lang="lt-LT" sz="3200" dirty="0" smtClean="0">
                <a:solidFill>
                  <a:srgbClr val="00B0F0"/>
                </a:solidFill>
                <a:latin typeface="Times New Roman" panose="02020603050405020304" pitchFamily="18" charset="0"/>
                <a:cs typeface="Times New Roman" panose="02020603050405020304" pitchFamily="18" charset="0"/>
              </a:rPr>
              <a:t>grafikuose, </a:t>
            </a:r>
            <a:r>
              <a:rPr lang="lt-LT" sz="3200" dirty="0">
                <a:solidFill>
                  <a:srgbClr val="00B0F0"/>
                </a:solidFill>
                <a:latin typeface="Times New Roman" panose="02020603050405020304" pitchFamily="18" charset="0"/>
                <a:cs typeface="Times New Roman" panose="02020603050405020304" pitchFamily="18" charset="0"/>
              </a:rPr>
              <a:t>rezultatų apibendrinimas .</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7163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E3C1AC93-DA03-E7C1-296C-70837C68630F}"/>
              </a:ext>
            </a:extLst>
          </p:cNvPr>
          <p:cNvSpPr>
            <a:spLocks noGrp="1"/>
          </p:cNvSpPr>
          <p:nvPr>
            <p:ph type="title"/>
          </p:nvPr>
        </p:nvSpPr>
        <p:spPr/>
        <p:txBody>
          <a:bodyPr/>
          <a:lstStyle/>
          <a:p>
            <a:r>
              <a:rPr lang="en-GB" dirty="0" err="1">
                <a:solidFill>
                  <a:schemeClr val="tx1"/>
                </a:solidFill>
                <a:latin typeface="Times New Roman" panose="02020603050405020304" pitchFamily="18" charset="0"/>
                <a:cs typeface="Times New Roman" panose="02020603050405020304" pitchFamily="18" charset="0"/>
              </a:rPr>
              <a:t>Siekiamas</a:t>
            </a:r>
            <a:r>
              <a:rPr lang="en-GB" dirty="0">
                <a:solidFill>
                  <a:schemeClr val="tx1"/>
                </a:solidFill>
                <a:latin typeface="Times New Roman" panose="02020603050405020304" pitchFamily="18" charset="0"/>
                <a:cs typeface="Times New Roman" panose="02020603050405020304" pitchFamily="18" charset="0"/>
              </a:rPr>
              <a:t> </a:t>
            </a:r>
            <a:r>
              <a:rPr lang="en-GB" dirty="0" err="1">
                <a:solidFill>
                  <a:schemeClr val="tx1"/>
                </a:solidFill>
                <a:latin typeface="Times New Roman" panose="02020603050405020304" pitchFamily="18" charset="0"/>
                <a:cs typeface="Times New Roman" panose="02020603050405020304" pitchFamily="18" charset="0"/>
              </a:rPr>
              <a:t>rezultatas</a:t>
            </a:r>
            <a:endParaRPr lang="lt-LT" dirty="0">
              <a:solidFill>
                <a:schemeClr val="tx1"/>
              </a:solidFill>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 xmlns:a16="http://schemas.microsoft.com/office/drawing/2014/main" id="{C6D72856-EE17-AE51-5A07-0C6D9CAB93A9}"/>
              </a:ext>
            </a:extLst>
          </p:cNvPr>
          <p:cNvSpPr>
            <a:spLocks noGrp="1"/>
          </p:cNvSpPr>
          <p:nvPr>
            <p:ph idx="1"/>
          </p:nvPr>
        </p:nvSpPr>
        <p:spPr/>
        <p:txBody>
          <a:bodyPr/>
          <a:lstStyle/>
          <a:p>
            <a:pPr marL="0" indent="0">
              <a:buNone/>
            </a:pPr>
            <a:r>
              <a:rPr lang="lt-LT" sz="3200" dirty="0">
                <a:solidFill>
                  <a:srgbClr val="00B0F0"/>
                </a:solidFill>
                <a:latin typeface="Times New Roman" panose="02020603050405020304" pitchFamily="18" charset="0"/>
                <a:cs typeface="Times New Roman" panose="02020603050405020304" pitchFamily="18" charset="0"/>
              </a:rPr>
              <a:t>Nustatyti triukšmingiausią vietą </a:t>
            </a:r>
            <a:r>
              <a:rPr lang="lt-LT" sz="3200" dirty="0" smtClean="0">
                <a:solidFill>
                  <a:srgbClr val="00B0F0"/>
                </a:solidFill>
                <a:latin typeface="Times New Roman" panose="02020603050405020304" pitchFamily="18" charset="0"/>
                <a:cs typeface="Times New Roman" panose="02020603050405020304" pitchFamily="18" charset="0"/>
              </a:rPr>
              <a:t>progimnazijoje </a:t>
            </a:r>
            <a:r>
              <a:rPr lang="lt-LT" sz="3200" dirty="0">
                <a:solidFill>
                  <a:srgbClr val="00B0F0"/>
                </a:solidFill>
                <a:latin typeface="Times New Roman" panose="02020603050405020304" pitchFamily="18" charset="0"/>
                <a:cs typeface="Times New Roman" panose="02020603050405020304" pitchFamily="18" charset="0"/>
              </a:rPr>
              <a:t>ir palyginti </a:t>
            </a:r>
            <a:r>
              <a:rPr lang="lt-LT" sz="3200" dirty="0" smtClean="0">
                <a:solidFill>
                  <a:srgbClr val="00B0F0"/>
                </a:solidFill>
                <a:latin typeface="Times New Roman" panose="02020603050405020304" pitchFamily="18" charset="0"/>
                <a:cs typeface="Times New Roman" panose="02020603050405020304" pitchFamily="18" charset="0"/>
              </a:rPr>
              <a:t>su </a:t>
            </a:r>
            <a:r>
              <a:rPr lang="lt-LT" sz="3200" dirty="0">
                <a:solidFill>
                  <a:srgbClr val="00B0F0"/>
                </a:solidFill>
                <a:latin typeface="Times New Roman" panose="02020603050405020304" pitchFamily="18" charset="0"/>
                <a:cs typeface="Times New Roman" panose="02020603050405020304" pitchFamily="18" charset="0"/>
              </a:rPr>
              <a:t>leistinomis triukšmo normomis.</a:t>
            </a:r>
            <a:endParaRPr lang="lt-LT"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06844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6">
            <a:extLst>
              <a:ext uri="{FF2B5EF4-FFF2-40B4-BE49-F238E27FC236}">
                <a16:creationId xmlns="" xmlns:a16="http://schemas.microsoft.com/office/drawing/2014/main" id="{133F8CB7-795C-4272-9073-64D8CF97F2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Pavadinimas 1">
            <a:extLst>
              <a:ext uri="{FF2B5EF4-FFF2-40B4-BE49-F238E27FC236}">
                <a16:creationId xmlns="" xmlns:a16="http://schemas.microsoft.com/office/drawing/2014/main" id="{977D2B69-7253-F0D4-8CBE-64079F6A4528}"/>
              </a:ext>
            </a:extLst>
          </p:cNvPr>
          <p:cNvSpPr>
            <a:spLocks noGrp="1"/>
          </p:cNvSpPr>
          <p:nvPr>
            <p:ph type="title"/>
          </p:nvPr>
        </p:nvSpPr>
        <p:spPr>
          <a:xfrm>
            <a:off x="810002" y="639097"/>
            <a:ext cx="3211392" cy="3781101"/>
          </a:xfrm>
        </p:spPr>
        <p:txBody>
          <a:bodyPr vert="horz" lIns="91440" tIns="45720" rIns="91440" bIns="45720" rtlCol="0" anchor="b">
            <a:normAutofit/>
          </a:bodyPr>
          <a:lstStyle/>
          <a:p>
            <a:pPr>
              <a:lnSpc>
                <a:spcPct val="90000"/>
              </a:lnSpc>
            </a:pPr>
            <a:r>
              <a:rPr lang="en-US" sz="4200" dirty="0" err="1">
                <a:latin typeface="Times New Roman" panose="02020603050405020304" pitchFamily="18" charset="0"/>
                <a:cs typeface="Times New Roman" panose="02020603050405020304" pitchFamily="18" charset="0"/>
              </a:rPr>
              <a:t>Tyrimui</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reikalingos</a:t>
            </a:r>
            <a:r>
              <a:rPr lang="en-US" sz="4200" dirty="0">
                <a:latin typeface="Times New Roman" panose="02020603050405020304" pitchFamily="18" charset="0"/>
                <a:cs typeface="Times New Roman" panose="02020603050405020304" pitchFamily="18" charset="0"/>
              </a:rPr>
              <a:t> </a:t>
            </a:r>
            <a:r>
              <a:rPr lang="en-US" sz="4200" dirty="0" err="1">
                <a:latin typeface="Times New Roman" panose="02020603050405020304" pitchFamily="18" charset="0"/>
                <a:cs typeface="Times New Roman" panose="02020603050405020304" pitchFamily="18" charset="0"/>
              </a:rPr>
              <a:t>priemonės</a:t>
            </a:r>
            <a:endParaRPr lang="en-US" sz="4200" dirty="0">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 xmlns:a16="http://schemas.microsoft.com/office/drawing/2014/main" id="{9674F1F8-962D-4FF5-B378-D9D2FFDFD27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4896681"/>
            <a:ext cx="12188952" cy="1961319"/>
          </a:xfrm>
          <a:custGeom>
            <a:avLst/>
            <a:gdLst>
              <a:gd name="connsiteX0" fmla="*/ 0 w 12188952"/>
              <a:gd name="connsiteY0" fmla="*/ 0 h 1961319"/>
              <a:gd name="connsiteX1" fmla="*/ 1996017 w 12188952"/>
              <a:gd name="connsiteY1" fmla="*/ 0 h 1961319"/>
              <a:gd name="connsiteX2" fmla="*/ 2377017 w 12188952"/>
              <a:gd name="connsiteY2" fmla="*/ 263783 h 1961319"/>
              <a:gd name="connsiteX3" fmla="*/ 2385484 w 12188952"/>
              <a:gd name="connsiteY3" fmla="*/ 266713 h 1961319"/>
              <a:gd name="connsiteX4" fmla="*/ 2398184 w 12188952"/>
              <a:gd name="connsiteY4" fmla="*/ 271110 h 1961319"/>
              <a:gd name="connsiteX5" fmla="*/ 2410883 w 12188952"/>
              <a:gd name="connsiteY5" fmla="*/ 275506 h 1961319"/>
              <a:gd name="connsiteX6" fmla="*/ 2421467 w 12188952"/>
              <a:gd name="connsiteY6" fmla="*/ 275506 h 1961319"/>
              <a:gd name="connsiteX7" fmla="*/ 2434167 w 12188952"/>
              <a:gd name="connsiteY7" fmla="*/ 275506 h 1961319"/>
              <a:gd name="connsiteX8" fmla="*/ 2444750 w 12188952"/>
              <a:gd name="connsiteY8" fmla="*/ 271110 h 1961319"/>
              <a:gd name="connsiteX9" fmla="*/ 2457450 w 12188952"/>
              <a:gd name="connsiteY9" fmla="*/ 266713 h 1961319"/>
              <a:gd name="connsiteX10" fmla="*/ 2465917 w 12188952"/>
              <a:gd name="connsiteY10" fmla="*/ 263783 h 1961319"/>
              <a:gd name="connsiteX11" fmla="*/ 2846917 w 12188952"/>
              <a:gd name="connsiteY11" fmla="*/ 0 h 1961319"/>
              <a:gd name="connsiteX12" fmla="*/ 12188952 w 12188952"/>
              <a:gd name="connsiteY12" fmla="*/ 0 h 1961319"/>
              <a:gd name="connsiteX13" fmla="*/ 12188952 w 12188952"/>
              <a:gd name="connsiteY13" fmla="*/ 1264506 h 1961319"/>
              <a:gd name="connsiteX14" fmla="*/ 12188952 w 12188952"/>
              <a:gd name="connsiteY14" fmla="*/ 1917775 h 1961319"/>
              <a:gd name="connsiteX15" fmla="*/ 12188952 w 12188952"/>
              <a:gd name="connsiteY15" fmla="*/ 1961319 h 1961319"/>
              <a:gd name="connsiteX16" fmla="*/ 0 w 12188952"/>
              <a:gd name="connsiteY16" fmla="*/ 1961319 h 1961319"/>
              <a:gd name="connsiteX17" fmla="*/ 0 w 12188952"/>
              <a:gd name="connsiteY17" fmla="*/ 1917775 h 1961319"/>
              <a:gd name="connsiteX18" fmla="*/ 0 w 12188952"/>
              <a:gd name="connsiteY18" fmla="*/ 1264506 h 196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88952" h="1961319">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88952" y="0"/>
                </a:lnTo>
                <a:lnTo>
                  <a:pt x="12188952" y="1264506"/>
                </a:lnTo>
                <a:lnTo>
                  <a:pt x="12188952" y="1917775"/>
                </a:lnTo>
                <a:lnTo>
                  <a:pt x="12188952" y="1961319"/>
                </a:lnTo>
                <a:lnTo>
                  <a:pt x="0" y="1961319"/>
                </a:lnTo>
                <a:lnTo>
                  <a:pt x="0" y="1917775"/>
                </a:lnTo>
                <a:lnTo>
                  <a:pt x="0" y="1264506"/>
                </a:lnTo>
                <a:close/>
              </a:path>
            </a:pathLst>
          </a:cu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 xmlns:a16="http://schemas.microsoft.com/office/drawing/2014/main" id="{688A727C-969F-DDA8-2C43-C1737584430D}"/>
              </a:ext>
            </a:extLst>
          </p:cNvPr>
          <p:cNvSpPr>
            <a:spLocks noGrp="1"/>
          </p:cNvSpPr>
          <p:nvPr>
            <p:ph idx="1"/>
          </p:nvPr>
        </p:nvSpPr>
        <p:spPr>
          <a:xfrm>
            <a:off x="810001" y="5290139"/>
            <a:ext cx="3295027" cy="776364"/>
          </a:xfrm>
        </p:spPr>
        <p:txBody>
          <a:bodyPr vert="horz" lIns="91440" tIns="45720" rIns="91440" bIns="45720" rtlCol="0" anchor="t">
            <a:normAutofit lnSpcReduction="10000"/>
          </a:bodyPr>
          <a:lstStyle/>
          <a:p>
            <a:pPr marL="0" indent="0">
              <a:lnSpc>
                <a:spcPct val="90000"/>
              </a:lnSpc>
              <a:buNone/>
            </a:pPr>
            <a:r>
              <a:rPr lang="en-US" kern="1200" dirty="0" err="1">
                <a:solidFill>
                  <a:srgbClr val="FFFFFF"/>
                </a:solidFill>
                <a:latin typeface="Times New Roman" panose="02020603050405020304" pitchFamily="18" charset="0"/>
                <a:cs typeface="Times New Roman" panose="02020603050405020304" pitchFamily="18" charset="0"/>
              </a:rPr>
              <a:t>Garso</a:t>
            </a:r>
            <a:r>
              <a:rPr lang="en-US" kern="1200" dirty="0">
                <a:solidFill>
                  <a:srgbClr val="FFFFFF"/>
                </a:solidFill>
                <a:latin typeface="Times New Roman" panose="02020603050405020304" pitchFamily="18" charset="0"/>
                <a:cs typeface="Times New Roman" panose="02020603050405020304" pitchFamily="18" charset="0"/>
              </a:rPr>
              <a:t> </a:t>
            </a:r>
            <a:r>
              <a:rPr lang="en-US" kern="1200" dirty="0" err="1">
                <a:solidFill>
                  <a:srgbClr val="FFFFFF"/>
                </a:solidFill>
                <a:latin typeface="Times New Roman" panose="02020603050405020304" pitchFamily="18" charset="0"/>
                <a:cs typeface="Times New Roman" panose="02020603050405020304" pitchFamily="18" charset="0"/>
              </a:rPr>
              <a:t>matavimo</a:t>
            </a:r>
            <a:r>
              <a:rPr lang="en-US" kern="1200" dirty="0">
                <a:solidFill>
                  <a:srgbClr val="FFFFFF"/>
                </a:solidFill>
                <a:latin typeface="Times New Roman" panose="02020603050405020304" pitchFamily="18" charset="0"/>
                <a:cs typeface="Times New Roman" panose="02020603050405020304" pitchFamily="18" charset="0"/>
              </a:rPr>
              <a:t> </a:t>
            </a:r>
            <a:r>
              <a:rPr lang="en-US" kern="1200" dirty="0" err="1">
                <a:solidFill>
                  <a:srgbClr val="FFFFFF"/>
                </a:solidFill>
                <a:latin typeface="Times New Roman" panose="02020603050405020304" pitchFamily="18" charset="0"/>
                <a:cs typeface="Times New Roman" panose="02020603050405020304" pitchFamily="18" charset="0"/>
              </a:rPr>
              <a:t>programa</a:t>
            </a:r>
            <a:r>
              <a:rPr lang="en-US" kern="1200" dirty="0">
                <a:solidFill>
                  <a:srgbClr val="FFFFFF"/>
                </a:solidFill>
                <a:latin typeface="Times New Roman" panose="02020603050405020304" pitchFamily="18" charset="0"/>
                <a:cs typeface="Times New Roman" panose="02020603050405020304" pitchFamily="18" charset="0"/>
              </a:rPr>
              <a:t> "Db Meter"</a:t>
            </a:r>
            <a:r>
              <a:rPr lang="en-US" sz="1500" kern="1200" dirty="0">
                <a:latin typeface="Times New Roman" panose="02020603050405020304" pitchFamily="18" charset="0"/>
                <a:cs typeface="Times New Roman" panose="02020603050405020304" pitchFamily="18" charset="0"/>
              </a:rPr>
              <a:t/>
            </a:r>
            <a:br>
              <a:rPr lang="en-US" sz="1500" kern="1200" dirty="0">
                <a:latin typeface="Times New Roman" panose="02020603050405020304" pitchFamily="18" charset="0"/>
                <a:cs typeface="Times New Roman" panose="02020603050405020304" pitchFamily="18" charset="0"/>
              </a:rPr>
            </a:br>
            <a:endParaRPr lang="en-US" sz="1500" kern="1200" dirty="0">
              <a:solidFill>
                <a:srgbClr val="FFFFFF"/>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 xmlns:a16="http://schemas.microsoft.com/office/drawing/2014/main" id="{C701CDB4-05E2-481A-9165-2455B6FE22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50658"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14">
            <a:extLst>
              <a:ext uri="{FF2B5EF4-FFF2-40B4-BE49-F238E27FC236}">
                <a16:creationId xmlns="" xmlns:a16="http://schemas.microsoft.com/office/drawing/2014/main" id="{93C43E0F-EC0A-4928-BA40-42313C09961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290386" y="958640"/>
            <a:ext cx="625815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a:extLst>
              <a:ext uri="{FF2B5EF4-FFF2-40B4-BE49-F238E27FC236}">
                <a16:creationId xmlns="" xmlns:a16="http://schemas.microsoft.com/office/drawing/2014/main" id="{723064D8-B93D-102F-E7B9-BDC41DD11479}"/>
              </a:ext>
            </a:extLst>
          </p:cNvPr>
          <p:cNvPicPr>
            <a:picLocks noChangeAspect="1"/>
          </p:cNvPicPr>
          <p:nvPr/>
        </p:nvPicPr>
        <p:blipFill rotWithShape="1">
          <a:blip r:embed="rId2"/>
          <a:srcRect l="4838" r="-2" b="-2"/>
          <a:stretch/>
        </p:blipFill>
        <p:spPr>
          <a:xfrm>
            <a:off x="5290386" y="1657295"/>
            <a:ext cx="5630441" cy="3742301"/>
          </a:xfrm>
          <a:prstGeom prst="rect">
            <a:avLst/>
          </a:prstGeom>
        </p:spPr>
      </p:pic>
    </p:spTree>
    <p:extLst>
      <p:ext uri="{BB962C8B-B14F-4D97-AF65-F5344CB8AC3E}">
        <p14:creationId xmlns:p14="http://schemas.microsoft.com/office/powerpoint/2010/main" val="22074768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 xmlns:a16="http://schemas.microsoft.com/office/drawing/2014/main" id="{A5BA3AE5-0FB8-4948-A421-5CEE1A5E8A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9">
            <a:extLst>
              <a:ext uri="{FF2B5EF4-FFF2-40B4-BE49-F238E27FC236}">
                <a16:creationId xmlns="" xmlns:a16="http://schemas.microsoft.com/office/drawing/2014/main" id="{615FFFBF-F0D2-4BB8-BB9E-3ADC47E3B6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3AAF1047-481A-431E-A80F-F5C295CBC930}"/>
              </a:ext>
            </a:extLst>
          </p:cNvPr>
          <p:cNvSpPr>
            <a:spLocks noGrp="1"/>
          </p:cNvSpPr>
          <p:nvPr>
            <p:ph type="title"/>
          </p:nvPr>
        </p:nvSpPr>
        <p:spPr>
          <a:xfrm>
            <a:off x="810000" y="447188"/>
            <a:ext cx="5039035" cy="1559412"/>
          </a:xfrm>
        </p:spPr>
        <p:txBody>
          <a:bodyPr>
            <a:normAutofit/>
          </a:bodyPr>
          <a:lstStyle/>
          <a:p>
            <a:r>
              <a:rPr lang="lt-LT" dirty="0">
                <a:latin typeface="Times New Roman" panose="02020603050405020304" pitchFamily="18" charset="0"/>
                <a:cs typeface="Times New Roman" panose="02020603050405020304" pitchFamily="18" charset="0"/>
              </a:rPr>
              <a:t>Banga</a:t>
            </a:r>
          </a:p>
        </p:txBody>
      </p:sp>
      <p:sp>
        <p:nvSpPr>
          <p:cNvPr id="3" name="Turinio vietos rezervavimo ženklas 2">
            <a:extLst>
              <a:ext uri="{FF2B5EF4-FFF2-40B4-BE49-F238E27FC236}">
                <a16:creationId xmlns="" xmlns:a16="http://schemas.microsoft.com/office/drawing/2014/main" id="{A734C37D-C06D-486C-86E9-06C5493DCECC}"/>
              </a:ext>
            </a:extLst>
          </p:cNvPr>
          <p:cNvSpPr>
            <a:spLocks noGrp="1"/>
          </p:cNvSpPr>
          <p:nvPr>
            <p:ph idx="1"/>
          </p:nvPr>
        </p:nvSpPr>
        <p:spPr>
          <a:xfrm>
            <a:off x="276225" y="2413000"/>
            <a:ext cx="5886449" cy="3632200"/>
          </a:xfrm>
        </p:spPr>
        <p:txBody>
          <a:bodyPr>
            <a:normAutofit/>
          </a:bodyPr>
          <a:lstStyle/>
          <a:p>
            <a:pPr marL="0" indent="0">
              <a:buNone/>
            </a:pPr>
            <a:r>
              <a:rPr lang="lt-LT" sz="3200" dirty="0" smtClean="0">
                <a:solidFill>
                  <a:schemeClr val="bg1"/>
                </a:solidFill>
                <a:latin typeface="Times New Roman" panose="02020603050405020304" pitchFamily="18" charset="0"/>
                <a:ea typeface="+mn-lt"/>
                <a:cs typeface="Times New Roman" panose="02020603050405020304" pitchFamily="18" charset="0"/>
              </a:rPr>
              <a:t>Banga - svyravimo </a:t>
            </a:r>
            <a:r>
              <a:rPr lang="lt-LT" sz="3200" dirty="0">
                <a:solidFill>
                  <a:schemeClr val="bg1"/>
                </a:solidFill>
                <a:latin typeface="Times New Roman" panose="02020603050405020304" pitchFamily="18" charset="0"/>
                <a:ea typeface="+mn-lt"/>
                <a:cs typeface="Times New Roman" panose="02020603050405020304" pitchFamily="18" charset="0"/>
              </a:rPr>
              <a:t>sklidimas terpėje</a:t>
            </a:r>
            <a:r>
              <a:rPr lang="lt-LT" sz="3200" dirty="0">
                <a:latin typeface="Times New Roman" panose="02020603050405020304" pitchFamily="18" charset="0"/>
                <a:ea typeface="+mn-lt"/>
                <a:cs typeface="Times New Roman" panose="02020603050405020304" pitchFamily="18" charset="0"/>
              </a:rPr>
              <a:t> </a:t>
            </a:r>
            <a:br>
              <a:rPr lang="lt-LT" sz="3200" dirty="0">
                <a:latin typeface="Times New Roman" panose="02020603050405020304" pitchFamily="18" charset="0"/>
                <a:ea typeface="+mn-lt"/>
                <a:cs typeface="Times New Roman" panose="02020603050405020304" pitchFamily="18" charset="0"/>
              </a:rPr>
            </a:br>
            <a:r>
              <a:rPr lang="lt-LT" sz="3200" dirty="0">
                <a:solidFill>
                  <a:srgbClr val="FFFFFF"/>
                </a:solidFill>
                <a:latin typeface="Times New Roman" panose="02020603050405020304" pitchFamily="18" charset="0"/>
                <a:ea typeface="+mn-lt"/>
                <a:cs typeface="Times New Roman" panose="02020603050405020304" pitchFamily="18" charset="0"/>
              </a:rPr>
              <a:t/>
            </a:r>
            <a:br>
              <a:rPr lang="lt-LT" sz="3200" dirty="0">
                <a:solidFill>
                  <a:srgbClr val="FFFFFF"/>
                </a:solidFill>
                <a:latin typeface="Times New Roman" panose="02020603050405020304" pitchFamily="18" charset="0"/>
                <a:ea typeface="+mn-lt"/>
                <a:cs typeface="Times New Roman" panose="02020603050405020304" pitchFamily="18" charset="0"/>
              </a:rPr>
            </a:br>
            <a:r>
              <a:rPr lang="lt-LT" dirty="0">
                <a:solidFill>
                  <a:srgbClr val="FFFFFF"/>
                </a:solidFill>
                <a:ea typeface="+mn-lt"/>
                <a:cs typeface="+mn-lt"/>
              </a:rPr>
              <a:t/>
            </a:r>
            <a:br>
              <a:rPr lang="lt-LT" dirty="0">
                <a:solidFill>
                  <a:srgbClr val="FFFFFF"/>
                </a:solidFill>
                <a:ea typeface="+mn-lt"/>
                <a:cs typeface="+mn-lt"/>
              </a:rPr>
            </a:br>
            <a:endParaRPr lang="lt-LT" dirty="0">
              <a:solidFill>
                <a:srgbClr val="FFFFFF"/>
              </a:solidFill>
            </a:endParaRPr>
          </a:p>
        </p:txBody>
      </p:sp>
      <p:sp>
        <p:nvSpPr>
          <p:cNvPr id="29" name="Rounded Rectangle 17">
            <a:extLst>
              <a:ext uri="{FF2B5EF4-FFF2-40B4-BE49-F238E27FC236}">
                <a16:creationId xmlns="" xmlns:a16="http://schemas.microsoft.com/office/drawing/2014/main" id="{FD056B7E-FBD7-4858-966D-9C4DEDA7EF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28932" y="958640"/>
            <a:ext cx="4419604"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aveikslėlis 6" descr="Paveikslėlis, kuriame yra slidinėjimas, lempa&#10;&#10;Automatiškai sugeneruotas aprašymas">
            <a:extLst>
              <a:ext uri="{FF2B5EF4-FFF2-40B4-BE49-F238E27FC236}">
                <a16:creationId xmlns="" xmlns:a16="http://schemas.microsoft.com/office/drawing/2014/main" id="{3B3004FA-FBE1-438A-A1C6-D6B0E78C5D6C}"/>
              </a:ext>
            </a:extLst>
          </p:cNvPr>
          <p:cNvPicPr>
            <a:picLocks noChangeAspect="1"/>
          </p:cNvPicPr>
          <p:nvPr/>
        </p:nvPicPr>
        <p:blipFill>
          <a:blip r:embed="rId2"/>
          <a:stretch>
            <a:fillRect/>
          </a:stretch>
        </p:blipFill>
        <p:spPr>
          <a:xfrm>
            <a:off x="7410517" y="2783506"/>
            <a:ext cx="3832042" cy="1280250"/>
          </a:xfrm>
          <a:prstGeom prst="rect">
            <a:avLst/>
          </a:prstGeom>
        </p:spPr>
      </p:pic>
    </p:spTree>
    <p:extLst>
      <p:ext uri="{BB962C8B-B14F-4D97-AF65-F5344CB8AC3E}">
        <p14:creationId xmlns:p14="http://schemas.microsoft.com/office/powerpoint/2010/main" val="34165844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27E4CA8E-5CC0-4B96-8E67-040FB5673F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9">
            <a:extLst>
              <a:ext uri="{FF2B5EF4-FFF2-40B4-BE49-F238E27FC236}">
                <a16:creationId xmlns="" xmlns:a16="http://schemas.microsoft.com/office/drawing/2014/main" id="{E9E16A42-F4F8-425E-9DA6-3237A0CBDC1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41695123-7281-9D30-3ED4-BD4FFFF89C07}"/>
              </a:ext>
            </a:extLst>
          </p:cNvPr>
          <p:cNvSpPr>
            <a:spLocks noGrp="1"/>
          </p:cNvSpPr>
          <p:nvPr>
            <p:ph type="title"/>
          </p:nvPr>
        </p:nvSpPr>
        <p:spPr>
          <a:xfrm>
            <a:off x="810000" y="447188"/>
            <a:ext cx="5039035" cy="1559412"/>
          </a:xfrm>
        </p:spPr>
        <p:txBody>
          <a:bodyPr>
            <a:normAutofit/>
          </a:bodyPr>
          <a:lstStyle/>
          <a:p>
            <a:r>
              <a:rPr lang="lt-LT" dirty="0">
                <a:latin typeface="Times New Roman" panose="02020603050405020304" pitchFamily="18" charset="0"/>
                <a:cs typeface="Times New Roman" panose="02020603050405020304" pitchFamily="18" charset="0"/>
              </a:rPr>
              <a:t>Bangų rūšys</a:t>
            </a:r>
          </a:p>
        </p:txBody>
      </p:sp>
      <p:sp>
        <p:nvSpPr>
          <p:cNvPr id="3" name="Turinio vietos rezervavimo ženklas 2">
            <a:extLst>
              <a:ext uri="{FF2B5EF4-FFF2-40B4-BE49-F238E27FC236}">
                <a16:creationId xmlns="" xmlns:a16="http://schemas.microsoft.com/office/drawing/2014/main" id="{77A8090C-E9EE-FC9A-AF5D-B50AAEC0F4DC}"/>
              </a:ext>
            </a:extLst>
          </p:cNvPr>
          <p:cNvSpPr>
            <a:spLocks noGrp="1"/>
          </p:cNvSpPr>
          <p:nvPr>
            <p:ph idx="1"/>
          </p:nvPr>
        </p:nvSpPr>
        <p:spPr>
          <a:xfrm>
            <a:off x="409575" y="2559483"/>
            <a:ext cx="5979008" cy="3667899"/>
          </a:xfrm>
        </p:spPr>
        <p:txBody>
          <a:bodyPr>
            <a:normAutofit fontScale="32500" lnSpcReduction="20000"/>
          </a:bodyPr>
          <a:lstStyle/>
          <a:p>
            <a:pPr marL="0" indent="0">
              <a:buNone/>
            </a:pPr>
            <a:r>
              <a:rPr lang="lt-LT" sz="3600" dirty="0" smtClean="0"/>
              <a:t> </a:t>
            </a:r>
            <a:r>
              <a:rPr lang="lt-LT" sz="5000" dirty="0" smtClean="0">
                <a:latin typeface="Times New Roman" panose="02020603050405020304" pitchFamily="18" charset="0"/>
                <a:cs typeface="Times New Roman" panose="02020603050405020304" pitchFamily="18" charset="0"/>
              </a:rPr>
              <a:t>Skersinė banga</a:t>
            </a:r>
          </a:p>
          <a:p>
            <a:pPr marL="0" indent="0">
              <a:buNone/>
            </a:pPr>
            <a:r>
              <a:rPr lang="lt-LT" sz="5000" dirty="0">
                <a:latin typeface="Times New Roman" panose="02020603050405020304" pitchFamily="18" charset="0"/>
                <a:cs typeface="Times New Roman" panose="02020603050405020304" pitchFamily="18" charset="0"/>
              </a:rPr>
              <a:t>k</a:t>
            </a:r>
            <a:r>
              <a:rPr lang="lt-LT" sz="5000" dirty="0" smtClean="0">
                <a:latin typeface="Times New Roman" panose="02020603050405020304" pitchFamily="18" charset="0"/>
                <a:cs typeface="Times New Roman" panose="02020603050405020304" pitchFamily="18" charset="0"/>
              </a:rPr>
              <a:t>ai </a:t>
            </a:r>
            <a:r>
              <a:rPr lang="lt-LT" sz="5000" dirty="0">
                <a:latin typeface="Times New Roman" panose="02020603050405020304" pitchFamily="18" charset="0"/>
                <a:cs typeface="Times New Roman" panose="02020603050405020304" pitchFamily="18" charset="0"/>
              </a:rPr>
              <a:t>terpės dalelės svyruoja statmenai bangos sklidimo krypčiai, bangos vadinamos </a:t>
            </a:r>
            <a:r>
              <a:rPr lang="lt-LT" sz="5000" dirty="0">
                <a:solidFill>
                  <a:schemeClr val="tx1">
                    <a:lumMod val="95000"/>
                  </a:schemeClr>
                </a:solidFill>
                <a:latin typeface="Times New Roman" panose="02020603050405020304" pitchFamily="18" charset="0"/>
                <a:cs typeface="Times New Roman" panose="02020603050405020304" pitchFamily="18" charset="0"/>
              </a:rPr>
              <a:t>skersinėmis</a:t>
            </a:r>
            <a:r>
              <a:rPr lang="lt-LT" sz="5000" dirty="0" smtClean="0">
                <a:solidFill>
                  <a:schemeClr val="tx1">
                    <a:lumMod val="95000"/>
                  </a:schemeClr>
                </a:solidFill>
                <a:latin typeface="Times New Roman" panose="02020603050405020304" pitchFamily="18" charset="0"/>
                <a:cs typeface="Times New Roman" panose="02020603050405020304" pitchFamily="18" charset="0"/>
              </a:rPr>
              <a:t>.</a:t>
            </a:r>
          </a:p>
          <a:p>
            <a:pPr marL="0" indent="0">
              <a:buNone/>
            </a:pPr>
            <a:r>
              <a:rPr lang="lt-LT" sz="5000" dirty="0" smtClean="0">
                <a:solidFill>
                  <a:schemeClr val="tx1">
                    <a:lumMod val="95000"/>
                  </a:schemeClr>
                </a:solidFill>
                <a:latin typeface="Times New Roman" panose="02020603050405020304" pitchFamily="18" charset="0"/>
                <a:cs typeface="Times New Roman" panose="02020603050405020304" pitchFamily="18" charset="0"/>
              </a:rPr>
              <a:t>Išilginė banga</a:t>
            </a:r>
            <a:endParaRPr lang="lt-LT" sz="5000" dirty="0">
              <a:solidFill>
                <a:schemeClr val="tx1">
                  <a:lumMod val="95000"/>
                </a:schemeClr>
              </a:solidFill>
              <a:latin typeface="Times New Roman" panose="02020603050405020304" pitchFamily="18" charset="0"/>
              <a:cs typeface="Times New Roman" panose="02020603050405020304" pitchFamily="18" charset="0"/>
            </a:endParaRPr>
          </a:p>
          <a:p>
            <a:pPr marL="0" indent="0">
              <a:buNone/>
            </a:pPr>
            <a:r>
              <a:rPr lang="lt-LT" sz="5000" dirty="0">
                <a:latin typeface="Times New Roman" panose="02020603050405020304" pitchFamily="18" charset="0"/>
                <a:cs typeface="Times New Roman" panose="02020603050405020304" pitchFamily="18" charset="0"/>
              </a:rPr>
              <a:t>k</a:t>
            </a:r>
            <a:r>
              <a:rPr lang="lt-LT" sz="5000" dirty="0" smtClean="0">
                <a:latin typeface="Times New Roman" panose="02020603050405020304" pitchFamily="18" charset="0"/>
                <a:cs typeface="Times New Roman" panose="02020603050405020304" pitchFamily="18" charset="0"/>
              </a:rPr>
              <a:t>ai </a:t>
            </a:r>
            <a:r>
              <a:rPr lang="lt-LT" sz="5000" dirty="0">
                <a:latin typeface="Times New Roman" panose="02020603050405020304" pitchFamily="18" charset="0"/>
                <a:cs typeface="Times New Roman" panose="02020603050405020304" pitchFamily="18" charset="0"/>
              </a:rPr>
              <a:t>terpės dalelės svyruoja išilgai bangos sklidimo krypties, bangos vadinamos </a:t>
            </a:r>
            <a:r>
              <a:rPr lang="lt-LT" sz="5000" dirty="0">
                <a:solidFill>
                  <a:schemeClr val="tx1">
                    <a:lumMod val="95000"/>
                  </a:schemeClr>
                </a:solidFill>
                <a:latin typeface="Times New Roman" panose="02020603050405020304" pitchFamily="18" charset="0"/>
                <a:cs typeface="Times New Roman" panose="02020603050405020304" pitchFamily="18" charset="0"/>
              </a:rPr>
              <a:t>išilginėmis.</a:t>
            </a:r>
            <a:r>
              <a:rPr lang="lt-LT" sz="5000" dirty="0">
                <a:solidFill>
                  <a:schemeClr val="bg1"/>
                </a:solidFill>
                <a:latin typeface="Times New Roman" panose="02020603050405020304" pitchFamily="18" charset="0"/>
                <a:cs typeface="Times New Roman" panose="02020603050405020304" pitchFamily="18" charset="0"/>
              </a:rPr>
              <a:t>  </a:t>
            </a:r>
            <a:endParaRPr lang="lt-LT" sz="5000" dirty="0" smtClean="0">
              <a:solidFill>
                <a:schemeClr val="bg1"/>
              </a:solidFill>
              <a:latin typeface="Times New Roman" panose="02020603050405020304" pitchFamily="18" charset="0"/>
              <a:cs typeface="Times New Roman" panose="02020603050405020304" pitchFamily="18" charset="0"/>
            </a:endParaRPr>
          </a:p>
          <a:p>
            <a:pPr marL="0" indent="0">
              <a:buNone/>
            </a:pPr>
            <a:r>
              <a:rPr lang="lt-LT" sz="5000" dirty="0" smtClean="0">
                <a:latin typeface="Times New Roman" panose="02020603050405020304" pitchFamily="18" charset="0"/>
                <a:ea typeface="+mn-lt"/>
                <a:cs typeface="Times New Roman" panose="02020603050405020304" pitchFamily="18" charset="0"/>
              </a:rPr>
              <a:t>Mechanikoje </a:t>
            </a:r>
            <a:r>
              <a:rPr lang="lt-LT" sz="5000" dirty="0">
                <a:latin typeface="Times New Roman" panose="02020603050405020304" pitchFamily="18" charset="0"/>
                <a:ea typeface="+mn-lt"/>
                <a:cs typeface="Times New Roman" panose="02020603050405020304" pitchFamily="18" charset="0"/>
              </a:rPr>
              <a:t>išilginės bangos taip pat yra vadinamos slėgio bangomis.</a:t>
            </a:r>
            <a:br>
              <a:rPr lang="lt-LT" sz="5000" dirty="0">
                <a:latin typeface="Times New Roman" panose="02020603050405020304" pitchFamily="18" charset="0"/>
                <a:ea typeface="+mn-lt"/>
                <a:cs typeface="Times New Roman" panose="02020603050405020304" pitchFamily="18" charset="0"/>
              </a:rPr>
            </a:br>
            <a:r>
              <a:rPr lang="lt-LT" sz="5000" dirty="0" smtClean="0">
                <a:latin typeface="Times New Roman" panose="02020603050405020304" pitchFamily="18" charset="0"/>
                <a:ea typeface="+mn-lt"/>
                <a:cs typeface="Times New Roman" panose="02020603050405020304" pitchFamily="18" charset="0"/>
              </a:rPr>
              <a:t>Vienas iš išilginių bangų  pavyzdžių  - </a:t>
            </a:r>
            <a:r>
              <a:rPr lang="lt-LT" sz="5000" dirty="0">
                <a:latin typeface="Times New Roman" panose="02020603050405020304" pitchFamily="18" charset="0"/>
                <a:ea typeface="+mn-lt"/>
                <a:cs typeface="Times New Roman" panose="02020603050405020304" pitchFamily="18" charset="0"/>
              </a:rPr>
              <a:t> garso bangos.</a:t>
            </a:r>
            <a:br>
              <a:rPr lang="lt-LT" sz="5000" dirty="0">
                <a:latin typeface="Times New Roman" panose="02020603050405020304" pitchFamily="18" charset="0"/>
                <a:ea typeface="+mn-lt"/>
                <a:cs typeface="Times New Roman" panose="02020603050405020304" pitchFamily="18" charset="0"/>
              </a:rPr>
            </a:br>
            <a:endParaRPr lang="lt-LT" sz="5000" b="1" dirty="0">
              <a:latin typeface="Times New Roman" panose="02020603050405020304" pitchFamily="18" charset="0"/>
              <a:ea typeface="+mn-lt"/>
              <a:cs typeface="Times New Roman" panose="02020603050405020304" pitchFamily="18" charset="0"/>
            </a:endParaRPr>
          </a:p>
          <a:p>
            <a:pPr marL="0" indent="0">
              <a:buNone/>
            </a:pPr>
            <a:endParaRPr lang="lt-LT" u="sng" dirty="0">
              <a:solidFill>
                <a:schemeClr val="tx1">
                  <a:lumMod val="50000"/>
                </a:schemeClr>
              </a:solidFill>
            </a:endParaRPr>
          </a:p>
          <a:p>
            <a:pPr marL="0" indent="0">
              <a:buNone/>
            </a:pPr>
            <a:r>
              <a:rPr lang="lt-LT" dirty="0"/>
              <a:t/>
            </a:r>
            <a:br>
              <a:rPr lang="lt-LT" dirty="0"/>
            </a:br>
            <a:endParaRPr lang="lt-LT" dirty="0"/>
          </a:p>
          <a:p>
            <a:pPr marL="0" indent="0">
              <a:buNone/>
            </a:pPr>
            <a:r>
              <a:rPr lang="lt-LT" dirty="0"/>
              <a:t/>
            </a:r>
            <a:br>
              <a:rPr lang="lt-LT" dirty="0"/>
            </a:br>
            <a:r>
              <a:rPr lang="lt-LT" dirty="0"/>
              <a:t/>
            </a:r>
            <a:br>
              <a:rPr lang="lt-LT" dirty="0"/>
            </a:br>
            <a:endParaRPr lang="lt-LT" dirty="0"/>
          </a:p>
        </p:txBody>
      </p:sp>
      <p:sp>
        <p:nvSpPr>
          <p:cNvPr id="14" name="Rounded Rectangle 17">
            <a:extLst>
              <a:ext uri="{FF2B5EF4-FFF2-40B4-BE49-F238E27FC236}">
                <a16:creationId xmlns="" xmlns:a16="http://schemas.microsoft.com/office/drawing/2014/main" id="{15285B77-8322-4381-BE3F-F6FE0271B95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aveikslėlis 6">
            <a:extLst>
              <a:ext uri="{FF2B5EF4-FFF2-40B4-BE49-F238E27FC236}">
                <a16:creationId xmlns="" xmlns:a16="http://schemas.microsoft.com/office/drawing/2014/main" id="{C8E6EB87-D7CC-184C-18EF-F287155238FD}"/>
              </a:ext>
            </a:extLst>
          </p:cNvPr>
          <p:cNvPicPr>
            <a:picLocks noChangeAspect="1"/>
          </p:cNvPicPr>
          <p:nvPr/>
        </p:nvPicPr>
        <p:blipFill>
          <a:blip r:embed="rId2"/>
          <a:stretch>
            <a:fillRect/>
          </a:stretch>
        </p:blipFill>
        <p:spPr>
          <a:xfrm>
            <a:off x="7709087" y="2475774"/>
            <a:ext cx="3267075" cy="1917659"/>
          </a:xfrm>
          <a:prstGeom prst="rect">
            <a:avLst/>
          </a:prstGeom>
        </p:spPr>
      </p:pic>
    </p:spTree>
    <p:extLst>
      <p:ext uri="{BB962C8B-B14F-4D97-AF65-F5344CB8AC3E}">
        <p14:creationId xmlns:p14="http://schemas.microsoft.com/office/powerpoint/2010/main" val="4008437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5A955991-2A6A-4EC8-B905-E5AA239E4879}"/>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Bangos ilgis</a:t>
            </a:r>
          </a:p>
        </p:txBody>
      </p:sp>
      <p:sp>
        <p:nvSpPr>
          <p:cNvPr id="3" name="Turinio vietos rezervavimo ženklas 2">
            <a:extLst>
              <a:ext uri="{FF2B5EF4-FFF2-40B4-BE49-F238E27FC236}">
                <a16:creationId xmlns="" xmlns:a16="http://schemas.microsoft.com/office/drawing/2014/main" id="{BCEB71E1-E5F8-4524-B1E8-DCDABD55A61E}"/>
              </a:ext>
            </a:extLst>
          </p:cNvPr>
          <p:cNvSpPr>
            <a:spLocks noGrp="1"/>
          </p:cNvSpPr>
          <p:nvPr>
            <p:ph idx="1"/>
          </p:nvPr>
        </p:nvSpPr>
        <p:spPr/>
        <p:txBody>
          <a:bodyPr/>
          <a:lstStyle/>
          <a:p>
            <a:pPr marL="0" indent="0">
              <a:buNone/>
            </a:pPr>
            <a:r>
              <a:rPr lang="lt-LT" sz="2000" dirty="0">
                <a:latin typeface="Times New Roman" panose="02020603050405020304" pitchFamily="18" charset="0"/>
                <a:ea typeface="+mn-lt"/>
                <a:cs typeface="Times New Roman" panose="02020603050405020304" pitchFamily="18" charset="0"/>
              </a:rPr>
              <a:t>Bangos ilgis  </a:t>
            </a:r>
            <a:r>
              <a:rPr lang="lt-LT" sz="2000" dirty="0" smtClean="0">
                <a:latin typeface="Times New Roman" panose="02020603050405020304" pitchFamily="18" charset="0"/>
                <a:ea typeface="+mn-lt"/>
                <a:cs typeface="Times New Roman" panose="02020603050405020304" pitchFamily="18" charset="0"/>
              </a:rPr>
              <a:t>– </a:t>
            </a:r>
            <a:r>
              <a:rPr lang="lt-LT" sz="2000" dirty="0">
                <a:latin typeface="Times New Roman" panose="02020603050405020304" pitchFamily="18" charset="0"/>
                <a:ea typeface="+mn-lt"/>
                <a:cs typeface="Times New Roman" panose="02020603050405020304" pitchFamily="18" charset="0"/>
              </a:rPr>
              <a:t>tai mažiausias atstumas tarp dviejų tos pačios fazės taškų vienoje bangoje.  Vandens bangose šis atstumas matuojamas tarp bangų viršūnių arba tarp jų duobių.</a:t>
            </a:r>
            <a:br>
              <a:rPr lang="lt-LT" sz="2000" dirty="0">
                <a:latin typeface="Times New Roman" panose="02020603050405020304" pitchFamily="18" charset="0"/>
                <a:ea typeface="+mn-lt"/>
                <a:cs typeface="Times New Roman" panose="02020603050405020304" pitchFamily="18" charset="0"/>
              </a:rPr>
            </a:br>
            <a:r>
              <a:rPr lang="lt-LT" sz="2000" dirty="0">
                <a:latin typeface="Times New Roman" panose="02020603050405020304" pitchFamily="18" charset="0"/>
                <a:ea typeface="+mn-lt"/>
                <a:cs typeface="Times New Roman" panose="02020603050405020304" pitchFamily="18" charset="0"/>
              </a:rPr>
              <a:t>Bangos ilgio matavimo vienetas yra metras (m)</a:t>
            </a:r>
            <a:br>
              <a:rPr lang="lt-LT" sz="2000" dirty="0">
                <a:latin typeface="Times New Roman" panose="02020603050405020304" pitchFamily="18" charset="0"/>
                <a:ea typeface="+mn-lt"/>
                <a:cs typeface="Times New Roman" panose="02020603050405020304" pitchFamily="18" charset="0"/>
              </a:rPr>
            </a:br>
            <a:r>
              <a:rPr lang="lt-LT" sz="2000" dirty="0">
                <a:latin typeface="Times New Roman" panose="02020603050405020304" pitchFamily="18" charset="0"/>
                <a:ea typeface="+mn-lt"/>
                <a:cs typeface="Times New Roman" panose="02020603050405020304" pitchFamily="18" charset="0"/>
              </a:rPr>
              <a:t>Bangos ilgis su bangos sklidimo greičiu ir dažniu susietas taip:</a:t>
            </a:r>
            <a:br>
              <a:rPr lang="lt-LT" sz="2000" dirty="0">
                <a:latin typeface="Times New Roman" panose="02020603050405020304" pitchFamily="18" charset="0"/>
                <a:ea typeface="+mn-lt"/>
                <a:cs typeface="Times New Roman" panose="02020603050405020304" pitchFamily="18" charset="0"/>
              </a:rPr>
            </a:br>
            <a:r>
              <a:rPr lang="lt-LT" sz="2000" i="1" dirty="0">
                <a:latin typeface="Times New Roman" panose="02020603050405020304" pitchFamily="18" charset="0"/>
                <a:ea typeface="+mn-lt"/>
                <a:cs typeface="Times New Roman" panose="02020603050405020304" pitchFamily="18" charset="0"/>
              </a:rPr>
              <a:t>v</a:t>
            </a:r>
            <a:r>
              <a:rPr lang="lt-LT" sz="2000" dirty="0">
                <a:latin typeface="Times New Roman" panose="02020603050405020304" pitchFamily="18" charset="0"/>
                <a:ea typeface="+mn-lt"/>
                <a:cs typeface="Times New Roman" panose="02020603050405020304" pitchFamily="18" charset="0"/>
              </a:rPr>
              <a:t> – bangos sklidimo greitis </a:t>
            </a:r>
            <a:r>
              <a:rPr lang="lt-LT" sz="2000" dirty="0" smtClean="0">
                <a:latin typeface="Times New Roman" panose="02020603050405020304" pitchFamily="18" charset="0"/>
                <a:ea typeface="+mn-lt"/>
                <a:cs typeface="Times New Roman" panose="02020603050405020304" pitchFamily="18" charset="0"/>
              </a:rPr>
              <a:t>(m/s</a:t>
            </a:r>
            <a:r>
              <a:rPr lang="lt-LT" sz="2000" dirty="0">
                <a:latin typeface="Times New Roman" panose="02020603050405020304" pitchFamily="18" charset="0"/>
                <a:ea typeface="+mn-lt"/>
                <a:cs typeface="Times New Roman" panose="02020603050405020304" pitchFamily="18" charset="0"/>
              </a:rPr>
              <a:t>),</a:t>
            </a:r>
          </a:p>
          <a:p>
            <a:pPr>
              <a:buNone/>
            </a:pPr>
            <a:r>
              <a:rPr lang="lt-LT" sz="2000" i="1" dirty="0">
                <a:latin typeface="Times New Roman" panose="02020603050405020304" pitchFamily="18" charset="0"/>
                <a:ea typeface="+mn-lt"/>
                <a:cs typeface="Times New Roman" panose="02020603050405020304" pitchFamily="18" charset="0"/>
              </a:rPr>
              <a:t>f</a:t>
            </a:r>
            <a:r>
              <a:rPr lang="lt-LT" sz="2000" dirty="0">
                <a:latin typeface="Times New Roman" panose="02020603050405020304" pitchFamily="18" charset="0"/>
                <a:ea typeface="+mn-lt"/>
                <a:cs typeface="Times New Roman" panose="02020603050405020304" pitchFamily="18" charset="0"/>
              </a:rPr>
              <a:t> – bangos dažnis (Hz arba 1/s),</a:t>
            </a:r>
            <a:endParaRPr lang="lt-LT" sz="2000" dirty="0">
              <a:latin typeface="Times New Roman" panose="02020603050405020304" pitchFamily="18" charset="0"/>
              <a:cs typeface="Times New Roman" panose="02020603050405020304" pitchFamily="18" charset="0"/>
            </a:endParaRPr>
          </a:p>
          <a:p>
            <a:pPr>
              <a:buNone/>
            </a:pPr>
            <a:r>
              <a:rPr lang="lt-LT" sz="2000" i="1" dirty="0">
                <a:latin typeface="Times New Roman" panose="02020603050405020304" pitchFamily="18" charset="0"/>
                <a:ea typeface="+mn-lt"/>
                <a:cs typeface="Times New Roman" panose="02020603050405020304" pitchFamily="18" charset="0"/>
              </a:rPr>
              <a:t>λ</a:t>
            </a:r>
            <a:r>
              <a:rPr lang="lt-LT" sz="2000" dirty="0">
                <a:latin typeface="Times New Roman" panose="02020603050405020304" pitchFamily="18" charset="0"/>
                <a:ea typeface="+mn-lt"/>
                <a:cs typeface="Times New Roman" panose="02020603050405020304" pitchFamily="18" charset="0"/>
              </a:rPr>
              <a:t> – bangos ilgis </a:t>
            </a:r>
            <a:r>
              <a:rPr lang="lt-LT" sz="2000" dirty="0" smtClean="0">
                <a:latin typeface="Times New Roman" panose="02020603050405020304" pitchFamily="18" charset="0"/>
                <a:ea typeface="+mn-lt"/>
                <a:cs typeface="Times New Roman" panose="02020603050405020304" pitchFamily="18" charset="0"/>
              </a:rPr>
              <a:t>(m</a:t>
            </a:r>
            <a:r>
              <a:rPr lang="lt-LT" sz="2000" dirty="0">
                <a:latin typeface="Times New Roman" panose="02020603050405020304" pitchFamily="18" charset="0"/>
                <a:ea typeface="+mn-lt"/>
                <a:cs typeface="Times New Roman" panose="02020603050405020304" pitchFamily="18" charset="0"/>
              </a:rPr>
              <a:t>).</a:t>
            </a:r>
            <a:endParaRPr lang="lt-LT" sz="2000" dirty="0">
              <a:latin typeface="Times New Roman" panose="02020603050405020304" pitchFamily="18" charset="0"/>
              <a:cs typeface="Times New Roman" panose="02020603050405020304" pitchFamily="18" charset="0"/>
            </a:endParaRPr>
          </a:p>
          <a:p>
            <a:pPr marL="0" indent="0">
              <a:buNone/>
            </a:pPr>
            <a:r>
              <a:rPr lang="lt-LT" dirty="0">
                <a:ea typeface="+mn-lt"/>
                <a:cs typeface="+mn-lt"/>
              </a:rPr>
              <a:t/>
            </a:r>
            <a:br>
              <a:rPr lang="lt-LT" dirty="0">
                <a:ea typeface="+mn-lt"/>
                <a:cs typeface="+mn-lt"/>
              </a:rPr>
            </a:br>
            <a:r>
              <a:rPr lang="lt-LT" dirty="0">
                <a:ea typeface="+mn-lt"/>
                <a:cs typeface="+mn-lt"/>
              </a:rPr>
              <a:t/>
            </a:r>
            <a:br>
              <a:rPr lang="lt-LT" dirty="0">
                <a:ea typeface="+mn-lt"/>
                <a:cs typeface="+mn-lt"/>
              </a:rPr>
            </a:br>
            <a:endParaRPr lang="lt-LT" dirty="0"/>
          </a:p>
        </p:txBody>
      </p:sp>
      <p:pic>
        <p:nvPicPr>
          <p:cNvPr id="4" name="Paveikslėlis 4" descr="Paveikslėlis, kuriame yra žinutė, matuoklis, įrenginys&#10;&#10;Automatiškai sugeneruotas aprašymas">
            <a:extLst>
              <a:ext uri="{FF2B5EF4-FFF2-40B4-BE49-F238E27FC236}">
                <a16:creationId xmlns="" xmlns:a16="http://schemas.microsoft.com/office/drawing/2014/main" id="{696327F8-F5A3-40C2-9B95-8906F5593C5D}"/>
              </a:ext>
            </a:extLst>
          </p:cNvPr>
          <p:cNvPicPr>
            <a:picLocks noChangeAspect="1"/>
          </p:cNvPicPr>
          <p:nvPr/>
        </p:nvPicPr>
        <p:blipFill rotWithShape="1">
          <a:blip r:embed="rId2"/>
          <a:srcRect l="-306" t="3937" r="-3145" b="787"/>
          <a:stretch/>
        </p:blipFill>
        <p:spPr>
          <a:xfrm>
            <a:off x="818712" y="4918823"/>
            <a:ext cx="1468776" cy="1080457"/>
          </a:xfrm>
          <a:prstGeom prst="rect">
            <a:avLst/>
          </a:prstGeom>
        </p:spPr>
      </p:pic>
      <p:pic>
        <p:nvPicPr>
          <p:cNvPr id="5" name="Paveikslėlis 5">
            <a:extLst>
              <a:ext uri="{FF2B5EF4-FFF2-40B4-BE49-F238E27FC236}">
                <a16:creationId xmlns="" xmlns:a16="http://schemas.microsoft.com/office/drawing/2014/main" id="{8100A1F8-CE2B-4C8E-B95A-64E3C08085AA}"/>
              </a:ext>
            </a:extLst>
          </p:cNvPr>
          <p:cNvPicPr>
            <a:picLocks noChangeAspect="1"/>
          </p:cNvPicPr>
          <p:nvPr/>
        </p:nvPicPr>
        <p:blipFill>
          <a:blip r:embed="rId3"/>
          <a:stretch>
            <a:fillRect/>
          </a:stretch>
        </p:blipFill>
        <p:spPr>
          <a:xfrm>
            <a:off x="8839857" y="-21654"/>
            <a:ext cx="3352143" cy="1908951"/>
          </a:xfrm>
          <a:prstGeom prst="rect">
            <a:avLst/>
          </a:prstGeom>
        </p:spPr>
      </p:pic>
    </p:spTree>
    <p:extLst>
      <p:ext uri="{BB962C8B-B14F-4D97-AF65-F5344CB8AC3E}">
        <p14:creationId xmlns:p14="http://schemas.microsoft.com/office/powerpoint/2010/main" val="12276911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CD5F1F48-DCC1-4940-A900-034A187122C9}"/>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Garsas</a:t>
            </a:r>
          </a:p>
        </p:txBody>
      </p:sp>
      <p:sp>
        <p:nvSpPr>
          <p:cNvPr id="3" name="Turinio vietos rezervavimo ženklas 2">
            <a:extLst>
              <a:ext uri="{FF2B5EF4-FFF2-40B4-BE49-F238E27FC236}">
                <a16:creationId xmlns="" xmlns:a16="http://schemas.microsoft.com/office/drawing/2014/main" id="{644DD373-F246-407A-8256-B229A364AAC3}"/>
              </a:ext>
            </a:extLst>
          </p:cNvPr>
          <p:cNvSpPr>
            <a:spLocks noGrp="1"/>
          </p:cNvSpPr>
          <p:nvPr>
            <p:ph idx="1"/>
          </p:nvPr>
        </p:nvSpPr>
        <p:spPr/>
        <p:txBody>
          <a:bodyPr/>
          <a:lstStyle/>
          <a:p>
            <a:pPr marL="0" indent="0">
              <a:buNone/>
            </a:pPr>
            <a:r>
              <a:rPr lang="lt-LT" dirty="0">
                <a:latin typeface="Times New Roman" panose="02020603050405020304" pitchFamily="18" charset="0"/>
                <a:ea typeface="+mn-lt"/>
                <a:cs typeface="Times New Roman" panose="02020603050405020304" pitchFamily="18" charset="0"/>
              </a:rPr>
              <a:t>Garsą sukelia virpantys kūnai.</a:t>
            </a:r>
          </a:p>
          <a:p>
            <a:pPr marL="0" indent="0">
              <a:buNone/>
            </a:pPr>
            <a:r>
              <a:rPr lang="lt-LT" dirty="0" smtClean="0">
                <a:latin typeface="Times New Roman" panose="02020603050405020304" pitchFamily="18" charset="0"/>
                <a:ea typeface="+mn-lt"/>
                <a:cs typeface="Times New Roman" panose="02020603050405020304" pitchFamily="18" charset="0"/>
              </a:rPr>
              <a:t>Garsas </a:t>
            </a:r>
            <a:r>
              <a:rPr lang="lt-LT" dirty="0">
                <a:latin typeface="Times New Roman" panose="02020603050405020304" pitchFamily="18" charset="0"/>
                <a:ea typeface="+mn-lt"/>
                <a:cs typeface="Times New Roman" panose="02020603050405020304" pitchFamily="18" charset="0"/>
              </a:rPr>
              <a:t>– slenkantis slėgio svyravimas terpėje, kuris yra girdimas žmogaus ar gyvūno ausimis.</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Garsas sklinda dujose, skysčiuose, kietuose kūnuose tam tikru greičiu.</a:t>
            </a:r>
            <a:br>
              <a:rPr lang="lt-LT" dirty="0">
                <a:latin typeface="Times New Roman" panose="02020603050405020304" pitchFamily="18" charset="0"/>
                <a:ea typeface="+mn-lt"/>
                <a:cs typeface="Times New Roman" panose="02020603050405020304" pitchFamily="18" charset="0"/>
              </a:rPr>
            </a:br>
            <a:r>
              <a:rPr lang="lt-LT" dirty="0" smtClean="0">
                <a:latin typeface="Times New Roman" panose="02020603050405020304" pitchFamily="18" charset="0"/>
                <a:ea typeface="+mn-lt"/>
                <a:cs typeface="Times New Roman" panose="02020603050405020304" pitchFamily="18" charset="0"/>
              </a:rPr>
              <a:t>Beorėje </a:t>
            </a:r>
            <a:r>
              <a:rPr lang="lt-LT" dirty="0">
                <a:latin typeface="Times New Roman" panose="02020603050405020304" pitchFamily="18" charset="0"/>
                <a:ea typeface="+mn-lt"/>
                <a:cs typeface="Times New Roman" panose="02020603050405020304" pitchFamily="18" charset="0"/>
              </a:rPr>
              <a:t>terpėje garso nėra, nes </a:t>
            </a:r>
            <a:r>
              <a:rPr lang="lt" dirty="0">
                <a:latin typeface="Times New Roman" panose="02020603050405020304" pitchFamily="18" charset="0"/>
                <a:ea typeface="+mn-lt"/>
                <a:cs typeface="Times New Roman" panose="02020603050405020304" pitchFamily="18" charset="0"/>
              </a:rPr>
              <a:t>jame nėra dujų molekulių, galinčių virpėti ir perduoti garsą.</a:t>
            </a: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Garso </a:t>
            </a:r>
            <a:r>
              <a:rPr lang="lt-LT" dirty="0" smtClean="0">
                <a:latin typeface="Times New Roman" panose="02020603050405020304" pitchFamily="18" charset="0"/>
                <a:ea typeface="+mn-lt"/>
                <a:cs typeface="Times New Roman" panose="02020603050405020304" pitchFamily="18" charset="0"/>
              </a:rPr>
              <a:t>greitis ore </a:t>
            </a:r>
            <a:r>
              <a:rPr lang="lt-LT" dirty="0">
                <a:latin typeface="Times New Roman" panose="02020603050405020304" pitchFamily="18" charset="0"/>
                <a:ea typeface="+mn-lt"/>
                <a:cs typeface="Times New Roman" panose="02020603050405020304" pitchFamily="18" charset="0"/>
              </a:rPr>
              <a:t>yra 343 m/s</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Garso </a:t>
            </a:r>
            <a:r>
              <a:rPr lang="lt-LT" dirty="0" smtClean="0">
                <a:latin typeface="Times New Roman" panose="02020603050405020304" pitchFamily="18" charset="0"/>
                <a:ea typeface="+mn-lt"/>
                <a:cs typeface="Times New Roman" panose="02020603050405020304" pitchFamily="18" charset="0"/>
              </a:rPr>
              <a:t>rūšys: </a:t>
            </a:r>
            <a:r>
              <a:rPr lang="lt-LT" dirty="0" err="1" smtClean="0">
                <a:latin typeface="Times New Roman" panose="02020603050405020304" pitchFamily="18" charset="0"/>
                <a:ea typeface="+mn-lt"/>
                <a:cs typeface="Times New Roman" panose="02020603050405020304" pitchFamily="18" charset="0"/>
              </a:rPr>
              <a:t>infragarsas</a:t>
            </a:r>
            <a:r>
              <a:rPr lang="lt-LT" dirty="0">
                <a:latin typeface="Times New Roman" panose="02020603050405020304" pitchFamily="18" charset="0"/>
                <a:ea typeface="+mn-lt"/>
                <a:cs typeface="Times New Roman" panose="02020603050405020304" pitchFamily="18" charset="0"/>
              </a:rPr>
              <a:t>, ultragarsas, </a:t>
            </a:r>
            <a:r>
              <a:rPr lang="lt-LT" dirty="0" err="1">
                <a:latin typeface="Times New Roman" panose="02020603050405020304" pitchFamily="18" charset="0"/>
                <a:ea typeface="+mn-lt"/>
                <a:cs typeface="Times New Roman" panose="02020603050405020304" pitchFamily="18" charset="0"/>
              </a:rPr>
              <a:t>hipergarsas</a:t>
            </a: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Garso </a:t>
            </a:r>
            <a:r>
              <a:rPr lang="lt-LT" dirty="0" smtClean="0">
                <a:latin typeface="Times New Roman" panose="02020603050405020304" pitchFamily="18" charset="0"/>
                <a:ea typeface="+mn-lt"/>
                <a:cs typeface="Times New Roman" panose="02020603050405020304" pitchFamily="18" charset="0"/>
              </a:rPr>
              <a:t>bangos ilgis apskaičiuojamas pagal formulę:</a:t>
            </a: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r>
              <a:rPr lang="lt-LT" i="1" dirty="0">
                <a:latin typeface="Times New Roman" panose="02020603050405020304" pitchFamily="18" charset="0"/>
                <a:ea typeface="+mn-lt"/>
                <a:cs typeface="Times New Roman" panose="02020603050405020304" pitchFamily="18" charset="0"/>
              </a:rPr>
              <a:t>λ</a:t>
            </a:r>
            <a:r>
              <a:rPr lang="lt-LT" dirty="0">
                <a:latin typeface="Times New Roman" panose="02020603050405020304" pitchFamily="18" charset="0"/>
                <a:ea typeface="+mn-lt"/>
                <a:cs typeface="Times New Roman" panose="02020603050405020304" pitchFamily="18" charset="0"/>
              </a:rPr>
              <a:t> – bangos ilgis, </a:t>
            </a:r>
            <a:r>
              <a:rPr lang="lt-LT" i="1" dirty="0">
                <a:latin typeface="Times New Roman" panose="02020603050405020304" pitchFamily="18" charset="0"/>
                <a:ea typeface="+mn-lt"/>
                <a:cs typeface="Times New Roman" panose="02020603050405020304" pitchFamily="18" charset="0"/>
              </a:rPr>
              <a:t>f</a:t>
            </a:r>
            <a:r>
              <a:rPr lang="lt-LT" dirty="0">
                <a:latin typeface="Times New Roman" panose="02020603050405020304" pitchFamily="18" charset="0"/>
                <a:ea typeface="+mn-lt"/>
                <a:cs typeface="Times New Roman" panose="02020603050405020304" pitchFamily="18" charset="0"/>
              </a:rPr>
              <a:t> – dažnis ir </a:t>
            </a:r>
            <a:r>
              <a:rPr lang="lt-LT" i="1" dirty="0">
                <a:latin typeface="Times New Roman" panose="02020603050405020304" pitchFamily="18" charset="0"/>
                <a:ea typeface="+mn-lt"/>
                <a:cs typeface="Times New Roman" panose="02020603050405020304" pitchFamily="18" charset="0"/>
              </a:rPr>
              <a:t>c</a:t>
            </a:r>
            <a:r>
              <a:rPr lang="lt-LT" dirty="0">
                <a:latin typeface="Times New Roman" panose="02020603050405020304" pitchFamily="18" charset="0"/>
                <a:ea typeface="+mn-lt"/>
                <a:cs typeface="Times New Roman" panose="02020603050405020304" pitchFamily="18" charset="0"/>
              </a:rPr>
              <a:t> – garso greitis.</a:t>
            </a:r>
            <a:br>
              <a:rPr lang="lt-LT" dirty="0">
                <a:latin typeface="Times New Roman" panose="02020603050405020304" pitchFamily="18" charset="0"/>
                <a:ea typeface="+mn-lt"/>
                <a:cs typeface="Times New Roman" panose="02020603050405020304" pitchFamily="18" charset="0"/>
              </a:rPr>
            </a:br>
            <a:r>
              <a:rPr lang="lt-LT" dirty="0">
                <a:ea typeface="+mn-lt"/>
                <a:cs typeface="+mn-lt"/>
              </a:rPr>
              <a:t/>
            </a:r>
            <a:br>
              <a:rPr lang="lt-LT" dirty="0">
                <a:ea typeface="+mn-lt"/>
                <a:cs typeface="+mn-lt"/>
              </a:rPr>
            </a:br>
            <a:endParaRPr lang="lt-LT" dirty="0"/>
          </a:p>
        </p:txBody>
      </p:sp>
      <p:pic>
        <p:nvPicPr>
          <p:cNvPr id="4" name="Paveikslėlis 4" descr="Paveikslėlis, kuriame yra žinutė&#10;&#10;Automatiškai sugeneruotas aprašymas">
            <a:extLst>
              <a:ext uri="{FF2B5EF4-FFF2-40B4-BE49-F238E27FC236}">
                <a16:creationId xmlns="" xmlns:a16="http://schemas.microsoft.com/office/drawing/2014/main" id="{BEBDABE0-CF52-48EC-9DDA-750FBA02297D}"/>
              </a:ext>
            </a:extLst>
          </p:cNvPr>
          <p:cNvPicPr>
            <a:picLocks noChangeAspect="1"/>
          </p:cNvPicPr>
          <p:nvPr/>
        </p:nvPicPr>
        <p:blipFill>
          <a:blip r:embed="rId2"/>
          <a:stretch>
            <a:fillRect/>
          </a:stretch>
        </p:blipFill>
        <p:spPr>
          <a:xfrm>
            <a:off x="819991" y="5135655"/>
            <a:ext cx="1551454" cy="1230405"/>
          </a:xfrm>
          <a:prstGeom prst="rect">
            <a:avLst/>
          </a:prstGeom>
        </p:spPr>
      </p:pic>
      <p:pic>
        <p:nvPicPr>
          <p:cNvPr id="5" name="Paveikslėlis 5">
            <a:extLst>
              <a:ext uri="{FF2B5EF4-FFF2-40B4-BE49-F238E27FC236}">
                <a16:creationId xmlns="" xmlns:a16="http://schemas.microsoft.com/office/drawing/2014/main" id="{67270F57-FA3B-42F2-95E6-4E2D95C580A3}"/>
              </a:ext>
            </a:extLst>
          </p:cNvPr>
          <p:cNvPicPr>
            <a:picLocks noChangeAspect="1"/>
          </p:cNvPicPr>
          <p:nvPr/>
        </p:nvPicPr>
        <p:blipFill>
          <a:blip r:embed="rId3"/>
          <a:stretch>
            <a:fillRect/>
          </a:stretch>
        </p:blipFill>
        <p:spPr>
          <a:xfrm>
            <a:off x="8398290" y="0"/>
            <a:ext cx="3793710" cy="1901501"/>
          </a:xfrm>
          <a:prstGeom prst="rect">
            <a:avLst/>
          </a:prstGeom>
        </p:spPr>
      </p:pic>
    </p:spTree>
    <p:extLst>
      <p:ext uri="{BB962C8B-B14F-4D97-AF65-F5344CB8AC3E}">
        <p14:creationId xmlns:p14="http://schemas.microsoft.com/office/powerpoint/2010/main" val="615462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166044FE-9588-0478-7AB2-90AD3B7B1978}"/>
              </a:ext>
            </a:extLst>
          </p:cNvPr>
          <p:cNvSpPr>
            <a:spLocks noGrp="1"/>
          </p:cNvSpPr>
          <p:nvPr>
            <p:ph type="title"/>
          </p:nvPr>
        </p:nvSpPr>
        <p:spPr>
          <a:xfrm>
            <a:off x="1019550" y="332888"/>
            <a:ext cx="10571998" cy="970450"/>
          </a:xfrm>
        </p:spPr>
        <p:txBody>
          <a:bodyPr/>
          <a:lstStyle/>
          <a:p>
            <a:r>
              <a:rPr lang="en-GB"/>
              <a:t>Da</a:t>
            </a:r>
            <a:r>
              <a:rPr lang="lt-LT"/>
              <a:t>žnio vienetas</a:t>
            </a:r>
          </a:p>
        </p:txBody>
      </p:sp>
      <p:sp>
        <p:nvSpPr>
          <p:cNvPr id="3" name="Turinio vietos rezervavimo ženklas 2">
            <a:extLst>
              <a:ext uri="{FF2B5EF4-FFF2-40B4-BE49-F238E27FC236}">
                <a16:creationId xmlns="" xmlns:a16="http://schemas.microsoft.com/office/drawing/2014/main" id="{656D62E3-BA2B-01CB-55B5-E694F3F1F5D2}"/>
              </a:ext>
            </a:extLst>
          </p:cNvPr>
          <p:cNvSpPr>
            <a:spLocks noGrp="1"/>
          </p:cNvSpPr>
          <p:nvPr>
            <p:ph idx="1"/>
          </p:nvPr>
        </p:nvSpPr>
        <p:spPr>
          <a:xfrm>
            <a:off x="685361" y="1826889"/>
            <a:ext cx="8734863" cy="4373886"/>
          </a:xfrm>
        </p:spPr>
        <p:txBody>
          <a:bodyPr>
            <a:normAutofit/>
          </a:bodyPr>
          <a:lstStyle/>
          <a:p>
            <a:pPr marL="0" indent="0">
              <a:buNone/>
            </a:pPr>
            <a:r>
              <a:rPr lang="lt-LT" dirty="0">
                <a:latin typeface="Times New Roman" panose="02020603050405020304" pitchFamily="18" charset="0"/>
                <a:cs typeface="Times New Roman" panose="02020603050405020304" pitchFamily="18" charset="0"/>
              </a:rPr>
              <a:t>Sutankėjimo </a:t>
            </a:r>
            <a:r>
              <a:rPr lang="lt-LT" dirty="0" smtClean="0">
                <a:latin typeface="Times New Roman" panose="02020603050405020304" pitchFamily="18" charset="0"/>
                <a:cs typeface="Times New Roman" panose="02020603050405020304" pitchFamily="18" charset="0"/>
              </a:rPr>
              <a:t>virpesių </a:t>
            </a:r>
            <a:r>
              <a:rPr lang="lt-LT" dirty="0">
                <a:latin typeface="Times New Roman" panose="02020603050405020304" pitchFamily="18" charset="0"/>
                <a:cs typeface="Times New Roman" panose="02020603050405020304" pitchFamily="18" charset="0"/>
              </a:rPr>
              <a:t>skaičius per sekundę lemia garso dažnį, kuris matuojamas hercais (Hz)</a:t>
            </a:r>
            <a:br>
              <a:rPr lang="lt-LT" dirty="0">
                <a:latin typeface="Times New Roman" panose="02020603050405020304" pitchFamily="18" charset="0"/>
                <a:cs typeface="Times New Roman" panose="02020603050405020304" pitchFamily="18" charset="0"/>
              </a:rPr>
            </a:br>
            <a:r>
              <a:rPr lang="lt-LT" dirty="0" smtClean="0">
                <a:latin typeface="Times New Roman" panose="02020603050405020304" pitchFamily="18" charset="0"/>
                <a:ea typeface="+mn-lt"/>
                <a:cs typeface="Times New Roman" panose="02020603050405020304" pitchFamily="18" charset="0"/>
              </a:rPr>
              <a:t>Dažnis</a:t>
            </a:r>
            <a:r>
              <a:rPr lang="lt-LT" dirty="0">
                <a:latin typeface="Times New Roman" panose="02020603050405020304" pitchFamily="18" charset="0"/>
                <a:ea typeface="+mn-lt"/>
                <a:cs typeface="Times New Roman" panose="02020603050405020304" pitchFamily="18" charset="0"/>
              </a:rPr>
              <a:t> – fizikinis dydis, rodantis, kiek kartų įvykis pasikartoja per laiko vienetą. </a:t>
            </a:r>
            <a:r>
              <a:rPr lang="lt-LT" i="1" dirty="0">
                <a:latin typeface="Times New Roman" panose="02020603050405020304" pitchFamily="18" charset="0"/>
                <a:ea typeface="+mn-lt"/>
                <a:cs typeface="Times New Roman" panose="02020603050405020304" pitchFamily="18" charset="0"/>
              </a:rPr>
              <a:t/>
            </a:r>
            <a:br>
              <a:rPr lang="lt-LT" i="1" dirty="0">
                <a:latin typeface="Times New Roman" panose="02020603050405020304" pitchFamily="18" charset="0"/>
                <a:ea typeface="+mn-lt"/>
                <a:cs typeface="Times New Roman" panose="02020603050405020304" pitchFamily="18" charset="0"/>
              </a:rPr>
            </a:br>
            <a:r>
              <a:rPr lang="lt-LT" dirty="0" smtClean="0">
                <a:latin typeface="Times New Roman" panose="02020603050405020304" pitchFamily="18" charset="0"/>
                <a:ea typeface="+mn-lt"/>
                <a:cs typeface="Times New Roman" panose="02020603050405020304" pitchFamily="18" charset="0"/>
              </a:rPr>
              <a:t>1 </a:t>
            </a:r>
            <a:r>
              <a:rPr lang="lt-LT" dirty="0">
                <a:latin typeface="Times New Roman" panose="02020603050405020304" pitchFamily="18" charset="0"/>
                <a:ea typeface="+mn-lt"/>
                <a:cs typeface="Times New Roman" panose="02020603050405020304" pitchFamily="18" charset="0"/>
              </a:rPr>
              <a:t>Hz lygus vienam virpesiui per sekundę.  Kuo didesnis virpesių dažnis, tuo aukštesnis garsas.</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v </a:t>
            </a:r>
            <a:r>
              <a:rPr lang="lt-LT" dirty="0" smtClean="0">
                <a:latin typeface="Times New Roman" panose="02020603050405020304" pitchFamily="18" charset="0"/>
                <a:ea typeface="+mn-lt"/>
                <a:cs typeface="Times New Roman" panose="02020603050405020304" pitchFamily="18" charset="0"/>
              </a:rPr>
              <a:t> -  </a:t>
            </a:r>
            <a:r>
              <a:rPr lang="lt-LT" dirty="0">
                <a:latin typeface="Times New Roman" panose="02020603050405020304" pitchFamily="18" charset="0"/>
                <a:ea typeface="+mn-lt"/>
                <a:cs typeface="Times New Roman" panose="02020603050405020304" pitchFamily="18" charset="0"/>
              </a:rPr>
              <a:t>bangos greitis, </a:t>
            </a:r>
            <a:r>
              <a:rPr lang="lt-LT" b="1" dirty="0" smtClean="0">
                <a:latin typeface="Times New Roman" panose="02020603050405020304" pitchFamily="18" charset="0"/>
                <a:ea typeface="+mn-lt"/>
                <a:cs typeface="Times New Roman" panose="02020603050405020304" pitchFamily="18" charset="0"/>
              </a:rPr>
              <a:t>λ</a:t>
            </a:r>
            <a:r>
              <a:rPr lang="lt-LT" dirty="0">
                <a:latin typeface="Times New Roman" panose="02020603050405020304" pitchFamily="18" charset="0"/>
                <a:ea typeface="+mn-lt"/>
                <a:cs typeface="Times New Roman" panose="02020603050405020304" pitchFamily="18" charset="0"/>
              </a:rPr>
              <a:t>  </a:t>
            </a:r>
            <a:r>
              <a:rPr lang="lt-LT" dirty="0" smtClean="0">
                <a:latin typeface="Times New Roman" panose="02020603050405020304" pitchFamily="18" charset="0"/>
                <a:ea typeface="+mn-lt"/>
                <a:cs typeface="Times New Roman" panose="02020603050405020304" pitchFamily="18" charset="0"/>
              </a:rPr>
              <a:t>- bangos </a:t>
            </a:r>
            <a:r>
              <a:rPr lang="lt-LT" dirty="0">
                <a:latin typeface="Times New Roman" panose="02020603050405020304" pitchFamily="18" charset="0"/>
                <a:ea typeface="+mn-lt"/>
                <a:cs typeface="Times New Roman" panose="02020603050405020304" pitchFamily="18" charset="0"/>
              </a:rPr>
              <a:t>ilgis, T </a:t>
            </a:r>
            <a:r>
              <a:rPr lang="lt-LT" dirty="0" smtClean="0">
                <a:latin typeface="Times New Roman" panose="02020603050405020304" pitchFamily="18" charset="0"/>
                <a:ea typeface="+mn-lt"/>
                <a:cs typeface="Times New Roman" panose="02020603050405020304" pitchFamily="18" charset="0"/>
              </a:rPr>
              <a:t> -  </a:t>
            </a:r>
            <a:r>
              <a:rPr lang="lt-LT" dirty="0">
                <a:latin typeface="Times New Roman" panose="02020603050405020304" pitchFamily="18" charset="0"/>
                <a:ea typeface="+mn-lt"/>
                <a:cs typeface="Times New Roman" panose="02020603050405020304" pitchFamily="18" charset="0"/>
              </a:rPr>
              <a:t>periodas.</a:t>
            </a:r>
            <a:br>
              <a:rPr lang="lt-LT" dirty="0">
                <a:latin typeface="Times New Roman" panose="02020603050405020304" pitchFamily="18" charset="0"/>
                <a:ea typeface="+mn-lt"/>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5" name="Pavadinimas 1">
            <a:extLst>
              <a:ext uri="{FF2B5EF4-FFF2-40B4-BE49-F238E27FC236}">
                <a16:creationId xmlns="" xmlns:a16="http://schemas.microsoft.com/office/drawing/2014/main" id="{47161FDA-2159-A7D9-1276-AC4100FB220B}"/>
              </a:ext>
            </a:extLst>
          </p:cNvPr>
          <p:cNvSpPr txBox="1">
            <a:spLocks/>
          </p:cNvSpPr>
          <p:nvPr/>
        </p:nvSpPr>
        <p:spPr>
          <a:xfrm>
            <a:off x="1019550" y="34570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lt-LT" dirty="0">
              <a:latin typeface="Times New Roman" panose="02020603050405020304" pitchFamily="18" charset="0"/>
              <a:cs typeface="Times New Roman" panose="02020603050405020304" pitchFamily="18" charset="0"/>
            </a:endParaRPr>
          </a:p>
        </p:txBody>
      </p:sp>
      <p:sp>
        <p:nvSpPr>
          <p:cNvPr id="7" name="Turinio vietos rezervavimo ženklas 2">
            <a:extLst>
              <a:ext uri="{FF2B5EF4-FFF2-40B4-BE49-F238E27FC236}">
                <a16:creationId xmlns="" xmlns:a16="http://schemas.microsoft.com/office/drawing/2014/main" id="{1AC97FA0-0BF6-B24A-4C7A-5D7A51318136}"/>
              </a:ext>
            </a:extLst>
          </p:cNvPr>
          <p:cNvSpPr txBox="1">
            <a:spLocks/>
          </p:cNvSpPr>
          <p:nvPr/>
        </p:nvSpPr>
        <p:spPr>
          <a:xfrm>
            <a:off x="685362" y="4463797"/>
            <a:ext cx="6363574" cy="2322061"/>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lt-LT" dirty="0"/>
              <a:t/>
            </a:r>
            <a:br>
              <a:rPr lang="lt-LT" dirty="0"/>
            </a:br>
            <a:endParaRPr lang="lt-LT" dirty="0"/>
          </a:p>
        </p:txBody>
      </p:sp>
      <p:pic>
        <p:nvPicPr>
          <p:cNvPr id="6" name="Paveikslėlis 5">
            <a:extLst>
              <a:ext uri="{FF2B5EF4-FFF2-40B4-BE49-F238E27FC236}">
                <a16:creationId xmlns="" xmlns:a16="http://schemas.microsoft.com/office/drawing/2014/main" id="{53A3F213-BE8D-4B31-87AB-E247BE60E793}"/>
              </a:ext>
            </a:extLst>
          </p:cNvPr>
          <p:cNvPicPr>
            <a:picLocks noChangeAspect="1"/>
          </p:cNvPicPr>
          <p:nvPr/>
        </p:nvPicPr>
        <p:blipFill>
          <a:blip r:embed="rId2"/>
          <a:stretch>
            <a:fillRect/>
          </a:stretch>
        </p:blipFill>
        <p:spPr>
          <a:xfrm>
            <a:off x="1619826" y="5335514"/>
            <a:ext cx="1303212" cy="877691"/>
          </a:xfrm>
          <a:prstGeom prst="rect">
            <a:avLst/>
          </a:prstGeom>
        </p:spPr>
      </p:pic>
    </p:spTree>
    <p:extLst>
      <p:ext uri="{BB962C8B-B14F-4D97-AF65-F5344CB8AC3E}">
        <p14:creationId xmlns:p14="http://schemas.microsoft.com/office/powerpoint/2010/main" val="2972433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58612CA4-A4CB-4166-BAA2-D3F6CF170A83}"/>
              </a:ext>
            </a:extLst>
          </p:cNvPr>
          <p:cNvSpPr>
            <a:spLocks noGrp="1"/>
          </p:cNvSpPr>
          <p:nvPr>
            <p:ph type="title"/>
          </p:nvPr>
        </p:nvSpPr>
        <p:spPr>
          <a:xfrm>
            <a:off x="533775" y="523388"/>
            <a:ext cx="10571998" cy="970450"/>
          </a:xfrm>
        </p:spPr>
        <p:txBody>
          <a:bodyPr/>
          <a:lstStyle/>
          <a:p>
            <a:r>
              <a:rPr lang="lt-LT" dirty="0">
                <a:latin typeface="Times New Roman" panose="02020603050405020304" pitchFamily="18" charset="0"/>
                <a:cs typeface="Times New Roman" panose="02020603050405020304" pitchFamily="18" charset="0"/>
              </a:rPr>
              <a:t>Žmogaus girdimi garsai</a:t>
            </a:r>
            <a:br>
              <a:rPr lang="lt-LT" dirty="0">
                <a:latin typeface="Times New Roman" panose="02020603050405020304" pitchFamily="18" charset="0"/>
                <a:cs typeface="Times New Roman" panose="02020603050405020304" pitchFamily="18" charset="0"/>
              </a:rPr>
            </a:br>
            <a:endParaRPr lang="lt-LT" dirty="0"/>
          </a:p>
        </p:txBody>
      </p:sp>
      <p:sp>
        <p:nvSpPr>
          <p:cNvPr id="3" name="Turinio vietos rezervavimo ženklas 2">
            <a:extLst>
              <a:ext uri="{FF2B5EF4-FFF2-40B4-BE49-F238E27FC236}">
                <a16:creationId xmlns="" xmlns:a16="http://schemas.microsoft.com/office/drawing/2014/main" id="{71AFDC64-960D-49C6-9FA4-7E61DFB9FBC8}"/>
              </a:ext>
            </a:extLst>
          </p:cNvPr>
          <p:cNvSpPr>
            <a:spLocks noGrp="1"/>
          </p:cNvSpPr>
          <p:nvPr>
            <p:ph idx="1"/>
          </p:nvPr>
        </p:nvSpPr>
        <p:spPr>
          <a:xfrm>
            <a:off x="818712" y="1717141"/>
            <a:ext cx="10554574" cy="3636511"/>
          </a:xfrm>
        </p:spPr>
        <p:txBody>
          <a:bodyPr/>
          <a:lstStyle/>
          <a:p>
            <a:pPr>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Sveiko suaugusio žmogaus ausis įprastai girdi garsus kurių dažnis yra nuo 16-20 Hz iki – 20000 Hz imtinai.</a:t>
            </a:r>
          </a:p>
          <a:p>
            <a:pPr>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Geriausiai girdime 500-2000 Hz dažnio garsus.</a:t>
            </a:r>
          </a:p>
          <a:p>
            <a:pPr>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Vaikai girdi geriau negu suaugusieji, dėl</a:t>
            </a:r>
            <a:r>
              <a:rPr lang="lt-LT" dirty="0">
                <a:latin typeface="Times New Roman" panose="02020603050405020304" pitchFamily="18" charset="0"/>
                <a:ea typeface="+mn-lt"/>
                <a:cs typeface="Times New Roman" panose="02020603050405020304" pitchFamily="18" charset="0"/>
              </a:rPr>
              <a:t> siauresnio ausies kanalo vaikams garsai dar labiau sustiprinami, todėl garsus triukšmas dar stipresnis</a:t>
            </a:r>
            <a:r>
              <a:rPr lang="lt-LT" dirty="0">
                <a:latin typeface="Times New Roman" panose="02020603050405020304" pitchFamily="18" charset="0"/>
                <a:cs typeface="Times New Roman" panose="02020603050405020304" pitchFamily="18" charset="0"/>
              </a:rPr>
              <a:t>.</a:t>
            </a:r>
          </a:p>
          <a:p>
            <a:pPr marL="0" indent="0">
              <a:buNone/>
            </a:pPr>
            <a:endParaRPr lang="lt-LT" dirty="0"/>
          </a:p>
        </p:txBody>
      </p:sp>
    </p:spTree>
    <p:extLst>
      <p:ext uri="{BB962C8B-B14F-4D97-AF65-F5344CB8AC3E}">
        <p14:creationId xmlns:p14="http://schemas.microsoft.com/office/powerpoint/2010/main" val="4275001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002FB43E-7AB9-B5EE-4E0F-D256B9D331B7}"/>
              </a:ext>
            </a:extLst>
          </p:cNvPr>
          <p:cNvSpPr>
            <a:spLocks noGrp="1"/>
          </p:cNvSpPr>
          <p:nvPr>
            <p:ph type="title"/>
          </p:nvPr>
        </p:nvSpPr>
        <p:spPr>
          <a:xfrm>
            <a:off x="765176" y="994035"/>
            <a:ext cx="10571998" cy="970450"/>
          </a:xfrm>
        </p:spPr>
        <p:txBody>
          <a:bodyPr/>
          <a:lstStyle/>
          <a:p>
            <a:r>
              <a:rPr lang="lt-LT" dirty="0">
                <a:latin typeface="Times New Roman" panose="02020603050405020304" pitchFamily="18" charset="0"/>
                <a:cs typeface="Times New Roman" panose="02020603050405020304" pitchFamily="18" charset="0"/>
              </a:rPr>
              <a:t>Garso stipris</a:t>
            </a:r>
          </a:p>
        </p:txBody>
      </p:sp>
      <p:sp>
        <p:nvSpPr>
          <p:cNvPr id="3" name="Turinio vietos rezervavimo ženklas 2">
            <a:extLst>
              <a:ext uri="{FF2B5EF4-FFF2-40B4-BE49-F238E27FC236}">
                <a16:creationId xmlns="" xmlns:a16="http://schemas.microsoft.com/office/drawing/2014/main" id="{32183742-757C-515D-1A6C-E93FBD44AC62}"/>
              </a:ext>
            </a:extLst>
          </p:cNvPr>
          <p:cNvSpPr>
            <a:spLocks noGrp="1"/>
          </p:cNvSpPr>
          <p:nvPr>
            <p:ph idx="1"/>
          </p:nvPr>
        </p:nvSpPr>
        <p:spPr>
          <a:xfrm>
            <a:off x="818712" y="2222287"/>
            <a:ext cx="6341163" cy="1870464"/>
          </a:xfrm>
        </p:spPr>
        <p:txBody>
          <a:bodyPr/>
          <a:lstStyle/>
          <a:p>
            <a:pPr marL="0" indent="0">
              <a:buNone/>
            </a:pPr>
            <a:r>
              <a:rPr lang="lt-LT" dirty="0">
                <a:latin typeface="Times New Roman" panose="02020603050405020304" pitchFamily="18" charset="0"/>
                <a:cs typeface="Times New Roman" panose="02020603050405020304" pitchFamily="18" charset="0"/>
              </a:rPr>
              <a:t>Kuo stipresni vibruojamo objekto virpesiai, tuo sudaromas didesnis sutankėjimų ir praretėjimų slėgio skirtumas ir garsas tampa stipresnis. Žymimas raide </a:t>
            </a:r>
            <a:r>
              <a:rPr lang="lt-LT" dirty="0">
                <a:latin typeface="Times New Roman" panose="02020603050405020304" pitchFamily="18" charset="0"/>
                <a:ea typeface="+mn-lt"/>
                <a:cs typeface="Times New Roman" panose="02020603050405020304" pitchFamily="18" charset="0"/>
              </a:rPr>
              <a:t>I </a:t>
            </a:r>
            <a:endParaRPr lang="lt-LT" u="sng" dirty="0">
              <a:latin typeface="Times New Roman" panose="02020603050405020304" pitchFamily="18" charset="0"/>
              <a:cs typeface="Times New Roman" panose="02020603050405020304" pitchFamily="18" charset="0"/>
            </a:endParaRPr>
          </a:p>
        </p:txBody>
      </p:sp>
      <p:sp>
        <p:nvSpPr>
          <p:cNvPr id="6" name="Pavadinimas 1">
            <a:extLst>
              <a:ext uri="{FF2B5EF4-FFF2-40B4-BE49-F238E27FC236}">
                <a16:creationId xmlns="" xmlns:a16="http://schemas.microsoft.com/office/drawing/2014/main" id="{C6658A72-6641-4A24-B122-957A232EC16D}"/>
              </a:ext>
            </a:extLst>
          </p:cNvPr>
          <p:cNvSpPr txBox="1">
            <a:spLocks/>
          </p:cNvSpPr>
          <p:nvPr/>
        </p:nvSpPr>
        <p:spPr>
          <a:xfrm>
            <a:off x="818964" y="3575870"/>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dirty="0">
                <a:latin typeface="Times New Roman" panose="02020603050405020304" pitchFamily="18" charset="0"/>
                <a:cs typeface="Times New Roman" panose="02020603050405020304" pitchFamily="18" charset="0"/>
              </a:rPr>
              <a:t>Garso </a:t>
            </a:r>
            <a:r>
              <a:rPr lang="lt-LT" dirty="0" smtClean="0">
                <a:latin typeface="Times New Roman" panose="02020603050405020304" pitchFamily="18" charset="0"/>
                <a:cs typeface="Times New Roman" panose="02020603050405020304" pitchFamily="18" charset="0"/>
              </a:rPr>
              <a:t>aukštis</a:t>
            </a:r>
            <a:endParaRPr lang="lt-LT" dirty="0">
              <a:latin typeface="Times New Roman" panose="02020603050405020304" pitchFamily="18" charset="0"/>
              <a:cs typeface="Times New Roman" panose="02020603050405020304" pitchFamily="18" charset="0"/>
            </a:endParaRPr>
          </a:p>
        </p:txBody>
      </p:sp>
      <p:sp>
        <p:nvSpPr>
          <p:cNvPr id="8" name="Turinio vietos rezervavimo ženklas 2">
            <a:extLst>
              <a:ext uri="{FF2B5EF4-FFF2-40B4-BE49-F238E27FC236}">
                <a16:creationId xmlns="" xmlns:a16="http://schemas.microsoft.com/office/drawing/2014/main" id="{D1CF1423-9C21-D3AC-C2E5-B5F15EE9DC06}"/>
              </a:ext>
            </a:extLst>
          </p:cNvPr>
          <p:cNvSpPr txBox="1">
            <a:spLocks/>
          </p:cNvSpPr>
          <p:nvPr/>
        </p:nvSpPr>
        <p:spPr>
          <a:xfrm>
            <a:off x="729064" y="4544147"/>
            <a:ext cx="7918950" cy="1933216"/>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lt-LT" dirty="0">
                <a:latin typeface="Times New Roman" panose="02020603050405020304" pitchFamily="18" charset="0"/>
                <a:ea typeface="+mn-lt"/>
                <a:cs typeface="Times New Roman" panose="02020603050405020304" pitchFamily="18" charset="0"/>
              </a:rPr>
              <a:t>Garso aukštis – tai garso požymis, kurį lemia virpesių skaičius per sekundę (dažnis). Garso aukštis priklauso nuo virpesių dažnio, nuo to, kiek oro virpesių per sekundę pasiekia ausų būgnelį. Jei virpesiai dažnėja - garsas darosi aukštesnis, jei retėja - žemesnis.</a:t>
            </a:r>
            <a:endParaRPr lang="lt-LT"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C9B3E303-77FF-921E-203D-7DE59C2F9362}"/>
              </a:ext>
            </a:extLst>
          </p:cNvPr>
          <p:cNvSpPr txBox="1"/>
          <p:nvPr/>
        </p:nvSpPr>
        <p:spPr>
          <a:xfrm flipV="1">
            <a:off x="9448800" y="1757955"/>
            <a:ext cx="5827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lt-LT"/>
          </a:p>
        </p:txBody>
      </p:sp>
      <p:pic>
        <p:nvPicPr>
          <p:cNvPr id="10" name="Paveikslėlis 10" descr="Paveikslėlis, kuriame yra įrankis&#10;&#10;Automatiškai sugeneruotas aprašymas">
            <a:extLst>
              <a:ext uri="{FF2B5EF4-FFF2-40B4-BE49-F238E27FC236}">
                <a16:creationId xmlns="" xmlns:a16="http://schemas.microsoft.com/office/drawing/2014/main" id="{9E8EFB6B-CA3D-7004-D357-8C28B9AA4F62}"/>
              </a:ext>
            </a:extLst>
          </p:cNvPr>
          <p:cNvPicPr>
            <a:picLocks noChangeAspect="1"/>
          </p:cNvPicPr>
          <p:nvPr/>
        </p:nvPicPr>
        <p:blipFill>
          <a:blip r:embed="rId2"/>
          <a:stretch>
            <a:fillRect/>
          </a:stretch>
        </p:blipFill>
        <p:spPr>
          <a:xfrm>
            <a:off x="9253084" y="2073955"/>
            <a:ext cx="2466975" cy="1857375"/>
          </a:xfrm>
          <a:prstGeom prst="rect">
            <a:avLst/>
          </a:prstGeom>
        </p:spPr>
      </p:pic>
    </p:spTree>
    <p:extLst>
      <p:ext uri="{BB962C8B-B14F-4D97-AF65-F5344CB8AC3E}">
        <p14:creationId xmlns:p14="http://schemas.microsoft.com/office/powerpoint/2010/main" val="958876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6FC22877-AADE-DCE8-2D71-8DD4A88443A1}"/>
              </a:ext>
            </a:extLst>
          </p:cNvPr>
          <p:cNvSpPr>
            <a:spLocks noGrp="1"/>
          </p:cNvSpPr>
          <p:nvPr>
            <p:ph type="title"/>
          </p:nvPr>
        </p:nvSpPr>
        <p:spPr/>
        <p:txBody>
          <a:bodyPr/>
          <a:lstStyle/>
          <a:p>
            <a:r>
              <a:rPr lang="lt-LT" dirty="0" err="1" smtClean="0">
                <a:latin typeface="Times New Roman" panose="02020603050405020304" pitchFamily="18" charset="0"/>
                <a:cs typeface="Times New Roman" panose="02020603050405020304" pitchFamily="18" charset="0"/>
              </a:rPr>
              <a:t>Garsis</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 xmlns:a16="http://schemas.microsoft.com/office/drawing/2014/main" id="{8A0B292F-8FFC-F956-72AA-0C32A3B20BD5}"/>
              </a:ext>
            </a:extLst>
          </p:cNvPr>
          <p:cNvSpPr>
            <a:spLocks noGrp="1"/>
          </p:cNvSpPr>
          <p:nvPr>
            <p:ph idx="1"/>
          </p:nvPr>
        </p:nvSpPr>
        <p:spPr/>
        <p:txBody>
          <a:bodyPr>
            <a:normAutofit lnSpcReduction="10000"/>
          </a:bodyPr>
          <a:lstStyle/>
          <a:p>
            <a:pPr marL="0" indent="0">
              <a:buNone/>
            </a:pPr>
            <a:r>
              <a:rPr lang="lt-LT" dirty="0" err="1" smtClean="0">
                <a:latin typeface="Times New Roman" panose="02020603050405020304" pitchFamily="18" charset="0"/>
                <a:ea typeface="+mn-lt"/>
                <a:cs typeface="Times New Roman" panose="02020603050405020304" pitchFamily="18" charset="0"/>
              </a:rPr>
              <a:t>Garsis</a:t>
            </a:r>
            <a:r>
              <a:rPr lang="lt-LT" dirty="0" smtClean="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apibūdinamas kaip klausos organų suvokiamo garso pojūtis. Šis dydis yra subjektyvi garso charakteristika, susijusi su </a:t>
            </a:r>
            <a:r>
              <a:rPr lang="lt-LT" dirty="0" smtClean="0">
                <a:latin typeface="Times New Roman" panose="02020603050405020304" pitchFamily="18" charset="0"/>
                <a:ea typeface="+mn-lt"/>
                <a:cs typeface="Times New Roman" panose="02020603050405020304" pitchFamily="18" charset="0"/>
              </a:rPr>
              <a:t>objektyviąja </a:t>
            </a:r>
            <a:r>
              <a:rPr lang="lt-LT" dirty="0">
                <a:latin typeface="Times New Roman" panose="02020603050405020304" pitchFamily="18" charset="0"/>
                <a:ea typeface="+mn-lt"/>
                <a:cs typeface="Times New Roman" panose="02020603050405020304" pitchFamily="18" charset="0"/>
              </a:rPr>
              <a:t>charakteristika - stipriu. </a:t>
            </a:r>
            <a:r>
              <a:rPr lang="lt-LT" dirty="0" err="1" smtClean="0">
                <a:latin typeface="Times New Roman" panose="02020603050405020304" pitchFamily="18" charset="0"/>
                <a:ea typeface="+mn-lt"/>
                <a:cs typeface="Times New Roman" panose="02020603050405020304" pitchFamily="18" charset="0"/>
              </a:rPr>
              <a:t>Garsis</a:t>
            </a:r>
            <a:r>
              <a:rPr lang="lt-LT" dirty="0" smtClean="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yra žymimas raide P. </a:t>
            </a:r>
            <a:r>
              <a:rPr lang="lt-LT" dirty="0" smtClean="0">
                <a:latin typeface="Times New Roman" panose="02020603050405020304" pitchFamily="18" charset="0"/>
                <a:ea typeface="+mn-lt"/>
                <a:cs typeface="Times New Roman" panose="02020603050405020304" pitchFamily="18" charset="0"/>
              </a:rPr>
              <a:t>Garsio </a:t>
            </a:r>
            <a:r>
              <a:rPr lang="lt-LT" dirty="0">
                <a:latin typeface="Times New Roman" panose="02020603050405020304" pitchFamily="18" charset="0"/>
                <a:ea typeface="+mn-lt"/>
                <a:cs typeface="Times New Roman" panose="02020603050405020304" pitchFamily="18" charset="0"/>
              </a:rPr>
              <a:t>matavimo vienetas vadinamas belu (B). Praktikoje naudojamas dešimt kartų </a:t>
            </a:r>
            <a:r>
              <a:rPr lang="lt-LT" dirty="0" smtClean="0">
                <a:latin typeface="Times New Roman" panose="02020603050405020304" pitchFamily="18" charset="0"/>
                <a:ea typeface="+mn-lt"/>
                <a:cs typeface="Times New Roman" panose="02020603050405020304" pitchFamily="18" charset="0"/>
              </a:rPr>
              <a:t>mažesnis </a:t>
            </a:r>
            <a:r>
              <a:rPr lang="lt-LT" dirty="0">
                <a:latin typeface="Times New Roman" panose="02020603050405020304" pitchFamily="18" charset="0"/>
                <a:ea typeface="+mn-lt"/>
                <a:cs typeface="Times New Roman" panose="02020603050405020304" pitchFamily="18" charset="0"/>
              </a:rPr>
              <a:t>vienetas decibelas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a:t>
            </a:r>
            <a:br>
              <a:rPr lang="lt-LT" dirty="0">
                <a:latin typeface="Times New Roman" panose="02020603050405020304" pitchFamily="18" charset="0"/>
                <a:ea typeface="+mn-lt"/>
                <a:cs typeface="Times New Roman" panose="02020603050405020304" pitchFamily="18" charset="0"/>
              </a:rPr>
            </a:br>
            <a:r>
              <a:rPr lang="lt-LT" dirty="0" smtClean="0">
                <a:latin typeface="Times New Roman" panose="02020603050405020304" pitchFamily="18" charset="0"/>
                <a:ea typeface="+mn-lt"/>
                <a:cs typeface="Times New Roman" panose="02020603050405020304" pitchFamily="18" charset="0"/>
              </a:rPr>
              <a:t>Garsio </a:t>
            </a:r>
            <a:r>
              <a:rPr lang="lt-LT" dirty="0">
                <a:latin typeface="Times New Roman" panose="02020603050405020304" pitchFamily="18" charset="0"/>
                <a:ea typeface="+mn-lt"/>
                <a:cs typeface="Times New Roman" panose="02020603050405020304" pitchFamily="18" charset="0"/>
              </a:rPr>
              <a:t>formulė:</a:t>
            </a: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ea typeface="+mn-lt"/>
                <a:cs typeface="Times New Roman" panose="02020603050405020304" pitchFamily="18" charset="0"/>
              </a:rPr>
              <a:t>I - garso stipris</a:t>
            </a:r>
            <a:endParaRPr lang="en-US" dirty="0">
              <a:latin typeface="Times New Roman" panose="02020603050405020304" pitchFamily="18" charset="0"/>
              <a:ea typeface="+mn-lt"/>
              <a:cs typeface="Times New Roman" panose="02020603050405020304" pitchFamily="18" charset="0"/>
            </a:endParaRPr>
          </a:p>
          <a:p>
            <a:pPr marL="0" indent="0">
              <a:buNone/>
            </a:pPr>
            <a:r>
              <a:rPr lang="lt-LT" dirty="0">
                <a:latin typeface="Times New Roman" panose="02020603050405020304" pitchFamily="18" charset="0"/>
                <a:ea typeface="+mn-lt"/>
                <a:cs typeface="Times New Roman" panose="02020603050405020304" pitchFamily="18" charset="0"/>
              </a:rPr>
              <a:t>P - garso galia (</a:t>
            </a:r>
            <a:r>
              <a:rPr lang="lt-LT" dirty="0" err="1" smtClean="0">
                <a:latin typeface="Times New Roman" panose="02020603050405020304" pitchFamily="18" charset="0"/>
                <a:ea typeface="+mn-lt"/>
                <a:cs typeface="Times New Roman" panose="02020603050405020304" pitchFamily="18" charset="0"/>
              </a:rPr>
              <a:t>garsis</a:t>
            </a:r>
            <a:r>
              <a:rPr lang="lt-LT" dirty="0">
                <a:latin typeface="Times New Roman" panose="02020603050405020304" pitchFamily="18" charset="0"/>
                <a:ea typeface="+mn-lt"/>
                <a:cs typeface="Times New Roman" panose="02020603050405020304" pitchFamily="18" charset="0"/>
              </a:rPr>
              <a:t>);</a:t>
            </a:r>
          </a:p>
          <a:p>
            <a:pPr marL="0" indent="0">
              <a:buNone/>
            </a:pPr>
            <a:r>
              <a:rPr lang="lt-LT" dirty="0">
                <a:latin typeface="Times New Roman" panose="02020603050405020304" pitchFamily="18" charset="0"/>
                <a:ea typeface="+mn-lt"/>
                <a:cs typeface="Times New Roman" panose="02020603050405020304" pitchFamily="18" charset="0"/>
              </a:rPr>
              <a:t>S - paviršiaus plotas.</a:t>
            </a:r>
          </a:p>
          <a:p>
            <a:pPr marL="0" indent="0">
              <a:buNone/>
            </a:pP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r>
              <a:rPr lang="lt-LT" dirty="0">
                <a:ea typeface="+mn-lt"/>
                <a:cs typeface="+mn-lt"/>
              </a:rPr>
              <a:t/>
            </a:r>
            <a:br>
              <a:rPr lang="lt-LT" dirty="0">
                <a:ea typeface="+mn-lt"/>
                <a:cs typeface="+mn-lt"/>
              </a:rPr>
            </a:br>
            <a:endParaRPr lang="lt-LT" dirty="0"/>
          </a:p>
        </p:txBody>
      </p:sp>
      <p:pic>
        <p:nvPicPr>
          <p:cNvPr id="4" name="Paveikslėlis 4">
            <a:extLst>
              <a:ext uri="{FF2B5EF4-FFF2-40B4-BE49-F238E27FC236}">
                <a16:creationId xmlns="" xmlns:a16="http://schemas.microsoft.com/office/drawing/2014/main" id="{590FF59A-1801-BC5E-030D-710325183924}"/>
              </a:ext>
            </a:extLst>
          </p:cNvPr>
          <p:cNvPicPr>
            <a:picLocks noChangeAspect="1"/>
          </p:cNvPicPr>
          <p:nvPr/>
        </p:nvPicPr>
        <p:blipFill>
          <a:blip r:embed="rId2"/>
          <a:stretch>
            <a:fillRect/>
          </a:stretch>
        </p:blipFill>
        <p:spPr>
          <a:xfrm>
            <a:off x="1130754" y="5131026"/>
            <a:ext cx="1639207" cy="605517"/>
          </a:xfrm>
          <a:prstGeom prst="rect">
            <a:avLst/>
          </a:prstGeom>
        </p:spPr>
      </p:pic>
      <p:pic>
        <p:nvPicPr>
          <p:cNvPr id="5" name="Paveikslėlis 5" descr="Paveikslėlis, kuriame yra žinutė, lėkštė, stalo įrankiai, indai&#10;&#10;Automatiškai sugeneruotas aprašymas">
            <a:extLst>
              <a:ext uri="{FF2B5EF4-FFF2-40B4-BE49-F238E27FC236}">
                <a16:creationId xmlns="" xmlns:a16="http://schemas.microsoft.com/office/drawing/2014/main" id="{09AB6B4B-4860-C550-B6EF-7E6603EE9AB9}"/>
              </a:ext>
            </a:extLst>
          </p:cNvPr>
          <p:cNvPicPr>
            <a:picLocks noChangeAspect="1"/>
          </p:cNvPicPr>
          <p:nvPr/>
        </p:nvPicPr>
        <p:blipFill>
          <a:blip r:embed="rId3"/>
          <a:stretch>
            <a:fillRect/>
          </a:stretch>
        </p:blipFill>
        <p:spPr>
          <a:xfrm>
            <a:off x="10321471" y="1841"/>
            <a:ext cx="1872343" cy="2010177"/>
          </a:xfrm>
          <a:prstGeom prst="rect">
            <a:avLst/>
          </a:prstGeom>
        </p:spPr>
      </p:pic>
    </p:spTree>
    <p:extLst>
      <p:ext uri="{BB962C8B-B14F-4D97-AF65-F5344CB8AC3E}">
        <p14:creationId xmlns:p14="http://schemas.microsoft.com/office/powerpoint/2010/main" val="16532625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CCB8A774-D12C-68A4-CC1A-4A59748C53FA}"/>
              </a:ext>
            </a:extLst>
          </p:cNvPr>
          <p:cNvSpPr>
            <a:spLocks noGrp="1"/>
          </p:cNvSpPr>
          <p:nvPr>
            <p:ph type="title"/>
          </p:nvPr>
        </p:nvSpPr>
        <p:spPr>
          <a:xfrm>
            <a:off x="810000" y="447188"/>
            <a:ext cx="5933700" cy="970450"/>
          </a:xfrm>
        </p:spPr>
        <p:txBody>
          <a:bodyPr>
            <a:normAutofit/>
          </a:bodyPr>
          <a:lstStyle/>
          <a:p>
            <a:r>
              <a:rPr lang="lt-LT" dirty="0">
                <a:latin typeface="Times New Roman" panose="02020603050405020304" pitchFamily="18" charset="0"/>
                <a:cs typeface="Times New Roman" panose="02020603050405020304" pitchFamily="18" charset="0"/>
              </a:rPr>
              <a:t>Garsio skalė</a:t>
            </a:r>
          </a:p>
        </p:txBody>
      </p:sp>
      <p:sp>
        <p:nvSpPr>
          <p:cNvPr id="3" name="Turinio vietos rezervavimo ženklas 2">
            <a:extLst>
              <a:ext uri="{FF2B5EF4-FFF2-40B4-BE49-F238E27FC236}">
                <a16:creationId xmlns="" xmlns:a16="http://schemas.microsoft.com/office/drawing/2014/main" id="{5F07F719-1783-E293-16BA-4076998E4D18}"/>
              </a:ext>
            </a:extLst>
          </p:cNvPr>
          <p:cNvSpPr>
            <a:spLocks noGrp="1"/>
          </p:cNvSpPr>
          <p:nvPr>
            <p:ph idx="1"/>
          </p:nvPr>
        </p:nvSpPr>
        <p:spPr>
          <a:xfrm>
            <a:off x="818712" y="2222287"/>
            <a:ext cx="5924988" cy="3636511"/>
          </a:xfrm>
        </p:spPr>
        <p:txBody>
          <a:bodyPr>
            <a:normAutofit/>
          </a:bodyPr>
          <a:lstStyle/>
          <a:p>
            <a:pPr marL="0" indent="0">
              <a:buNone/>
            </a:pPr>
            <a:r>
              <a:rPr lang="lt-LT" dirty="0">
                <a:latin typeface="Times New Roman" panose="02020603050405020304" pitchFamily="18" charset="0"/>
                <a:cs typeface="Times New Roman" panose="02020603050405020304" pitchFamily="18" charset="0"/>
              </a:rPr>
              <a:t>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Girdos slenkstis</a:t>
            </a:r>
          </a:p>
          <a:p>
            <a:pPr marL="0" indent="0">
              <a:buNone/>
            </a:pPr>
            <a:r>
              <a:rPr lang="lt-LT" dirty="0">
                <a:latin typeface="Times New Roman" panose="02020603050405020304" pitchFamily="18" charset="0"/>
                <a:ea typeface="+mn-lt"/>
                <a:cs typeface="Times New Roman" panose="02020603050405020304" pitchFamily="18" charset="0"/>
              </a:rPr>
              <a:t>10 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 Kvėpavimo garsas</a:t>
            </a:r>
          </a:p>
          <a:p>
            <a:pPr marL="0" indent="0">
              <a:buNone/>
            </a:pPr>
            <a:r>
              <a:rPr lang="lt-LT" dirty="0">
                <a:latin typeface="Times New Roman" panose="02020603050405020304" pitchFamily="18" charset="0"/>
                <a:ea typeface="+mn-lt"/>
                <a:cs typeface="Times New Roman" panose="02020603050405020304" pitchFamily="18" charset="0"/>
              </a:rPr>
              <a:t>20 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 Kišeninio laikrodžio tiksėjimas</a:t>
            </a:r>
          </a:p>
          <a:p>
            <a:pPr marL="0" indent="0">
              <a:buNone/>
            </a:pPr>
            <a:r>
              <a:rPr lang="lt-LT" dirty="0">
                <a:latin typeface="Times New Roman" panose="02020603050405020304" pitchFamily="18" charset="0"/>
                <a:cs typeface="Times New Roman" panose="02020603050405020304" pitchFamily="18" charset="0"/>
              </a:rPr>
              <a:t>30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Lapų čežėjimas</a:t>
            </a:r>
          </a:p>
          <a:p>
            <a:pPr marL="0" indent="0">
              <a:buNone/>
            </a:pPr>
            <a:r>
              <a:rPr lang="lt-LT" dirty="0">
                <a:latin typeface="Times New Roman" panose="02020603050405020304" pitchFamily="18" charset="0"/>
                <a:cs typeface="Times New Roman" panose="02020603050405020304" pitchFamily="18" charset="0"/>
              </a:rPr>
              <a:t>40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Šnabždesys</a:t>
            </a:r>
          </a:p>
          <a:p>
            <a:pPr marL="0" indent="0">
              <a:buNone/>
            </a:pPr>
            <a:r>
              <a:rPr lang="lt-LT" dirty="0">
                <a:latin typeface="Times New Roman" panose="02020603050405020304" pitchFamily="18" charset="0"/>
                <a:cs typeface="Times New Roman" panose="02020603050405020304" pitchFamily="18" charset="0"/>
              </a:rPr>
              <a:t>50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Įprasta kalba</a:t>
            </a:r>
          </a:p>
          <a:p>
            <a:pPr marL="0" indent="0">
              <a:buNone/>
            </a:pPr>
            <a:r>
              <a:rPr lang="lt-LT" dirty="0">
                <a:latin typeface="Times New Roman" panose="02020603050405020304" pitchFamily="18" charset="0"/>
                <a:cs typeface="Times New Roman" panose="02020603050405020304" pitchFamily="18" charset="0"/>
              </a:rPr>
              <a:t>60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Vidutinio garsumo kalba</a:t>
            </a:r>
          </a:p>
          <a:p>
            <a:pPr marL="0" indent="0">
              <a:buNone/>
            </a:pPr>
            <a:r>
              <a:rPr lang="lt-LT" dirty="0">
                <a:latin typeface="Times New Roman" panose="02020603050405020304" pitchFamily="18" charset="0"/>
                <a:cs typeface="Times New Roman" panose="02020603050405020304" pitchFamily="18" charset="0"/>
              </a:rPr>
              <a:t>70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Garsi kalba</a:t>
            </a:r>
            <a:r>
              <a:rPr lang="lt-LT" dirty="0"/>
              <a:t/>
            </a:r>
            <a:br>
              <a:rPr lang="lt-LT" dirty="0"/>
            </a:br>
            <a:endParaRPr lang="lt-LT" dirty="0"/>
          </a:p>
          <a:p>
            <a:endParaRPr lang="lt-LT" dirty="0"/>
          </a:p>
        </p:txBody>
      </p:sp>
      <p:sp>
        <p:nvSpPr>
          <p:cNvPr id="9" name="Rectangle 8">
            <a:extLst>
              <a:ext uri="{FF2B5EF4-FFF2-40B4-BE49-F238E27FC236}">
                <a16:creationId xmlns="" xmlns:a16="http://schemas.microsoft.com/office/drawing/2014/main" id="{E2DA8D37-1E70-450D-9D70-95873ABDC8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43800" y="0"/>
            <a:ext cx="464515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7">
            <a:extLst>
              <a:ext uri="{FF2B5EF4-FFF2-40B4-BE49-F238E27FC236}">
                <a16:creationId xmlns="" xmlns:a16="http://schemas.microsoft.com/office/drawing/2014/main" id="{D2E1CE80-9123-4F46-924D-C14DF534A9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a:extLst>
              <a:ext uri="{FF2B5EF4-FFF2-40B4-BE49-F238E27FC236}">
                <a16:creationId xmlns="" xmlns:a16="http://schemas.microsoft.com/office/drawing/2014/main" id="{9506E1CA-EB94-8FFD-6D27-3BBCA8E79BF1}"/>
              </a:ext>
            </a:extLst>
          </p:cNvPr>
          <p:cNvPicPr>
            <a:picLocks noChangeAspect="1"/>
          </p:cNvPicPr>
          <p:nvPr/>
        </p:nvPicPr>
        <p:blipFill rotWithShape="1">
          <a:blip r:embed="rId2"/>
          <a:srcRect r="7118" b="5"/>
          <a:stretch/>
        </p:blipFill>
        <p:spPr>
          <a:xfrm>
            <a:off x="8507487" y="1258529"/>
            <a:ext cx="2735071" cy="4330205"/>
          </a:xfrm>
          <a:prstGeom prst="rect">
            <a:avLst/>
          </a:prstGeom>
        </p:spPr>
      </p:pic>
    </p:spTree>
    <p:extLst>
      <p:ext uri="{BB962C8B-B14F-4D97-AF65-F5344CB8AC3E}">
        <p14:creationId xmlns:p14="http://schemas.microsoft.com/office/powerpoint/2010/main" val="41488724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942F6C3B-3F9E-2580-F4E9-EC262E4C903E}"/>
              </a:ext>
            </a:extLst>
          </p:cNvPr>
          <p:cNvSpPr>
            <a:spLocks noGrp="1"/>
          </p:cNvSpPr>
          <p:nvPr>
            <p:ph type="title"/>
          </p:nvPr>
        </p:nvSpPr>
        <p:spPr>
          <a:xfrm>
            <a:off x="810000" y="447188"/>
            <a:ext cx="5933700" cy="970450"/>
          </a:xfrm>
        </p:spPr>
        <p:txBody>
          <a:bodyPr>
            <a:normAutofit/>
          </a:bodyPr>
          <a:lstStyle/>
          <a:p>
            <a:r>
              <a:rPr lang="lt-LT" dirty="0">
                <a:latin typeface="Times New Roman" panose="02020603050405020304" pitchFamily="18" charset="0"/>
                <a:cs typeface="Times New Roman" panose="02020603050405020304" pitchFamily="18" charset="0"/>
              </a:rPr>
              <a:t>Garsio skalė</a:t>
            </a:r>
          </a:p>
        </p:txBody>
      </p:sp>
      <p:sp>
        <p:nvSpPr>
          <p:cNvPr id="3" name="Turinio vietos rezervavimo ženklas 2">
            <a:extLst>
              <a:ext uri="{FF2B5EF4-FFF2-40B4-BE49-F238E27FC236}">
                <a16:creationId xmlns="" xmlns:a16="http://schemas.microsoft.com/office/drawing/2014/main" id="{EFDC9E52-C399-0E1C-026D-FEC78E462446}"/>
              </a:ext>
            </a:extLst>
          </p:cNvPr>
          <p:cNvSpPr>
            <a:spLocks noGrp="1"/>
          </p:cNvSpPr>
          <p:nvPr>
            <p:ph idx="1"/>
          </p:nvPr>
        </p:nvSpPr>
        <p:spPr>
          <a:xfrm>
            <a:off x="818712" y="2222287"/>
            <a:ext cx="5924988" cy="3636511"/>
          </a:xfrm>
        </p:spPr>
        <p:txBody>
          <a:bodyPr>
            <a:normAutofit/>
          </a:bodyPr>
          <a:lstStyle/>
          <a:p>
            <a:pPr marL="0" indent="0">
              <a:buNone/>
            </a:pPr>
            <a:r>
              <a:rPr lang="lt-LT" dirty="0">
                <a:latin typeface="Times New Roman" panose="02020603050405020304" pitchFamily="18" charset="0"/>
                <a:cs typeface="Times New Roman" panose="02020603050405020304" pitchFamily="18" charset="0"/>
              </a:rPr>
              <a:t>80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Gatvės triukšmas </a:t>
            </a:r>
          </a:p>
          <a:p>
            <a:pPr marL="0" indent="0">
              <a:buNone/>
            </a:pPr>
            <a:r>
              <a:rPr lang="lt-LT" dirty="0">
                <a:latin typeface="Times New Roman" panose="02020603050405020304" pitchFamily="18" charset="0"/>
                <a:cs typeface="Times New Roman" panose="02020603050405020304" pitchFamily="18" charset="0"/>
              </a:rPr>
              <a:t>90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Gamyklos cecho triukšmas, motociklai, sunkvežimiai</a:t>
            </a:r>
          </a:p>
          <a:p>
            <a:pPr marL="0" indent="0">
              <a:buNone/>
            </a:pPr>
            <a:r>
              <a:rPr lang="lt-LT" dirty="0">
                <a:latin typeface="Times New Roman" panose="02020603050405020304" pitchFamily="18" charset="0"/>
                <a:cs typeface="Times New Roman" panose="02020603050405020304" pitchFamily="18" charset="0"/>
              </a:rPr>
              <a:t>100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Diskotekos triukšmas </a:t>
            </a:r>
          </a:p>
          <a:p>
            <a:pPr marL="0" indent="0">
              <a:buNone/>
            </a:pPr>
            <a:r>
              <a:rPr lang="lt-LT" dirty="0">
                <a:latin typeface="Times New Roman" panose="02020603050405020304" pitchFamily="18" charset="0"/>
                <a:cs typeface="Times New Roman" panose="02020603050405020304" pitchFamily="18" charset="0"/>
              </a:rPr>
              <a:t>110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Pneumatinio kūjo triukšmas, orkestras, kūdikio verksmas</a:t>
            </a:r>
          </a:p>
          <a:p>
            <a:pPr marL="0" indent="0">
              <a:buNone/>
            </a:pPr>
            <a:r>
              <a:rPr lang="lt-LT" dirty="0">
                <a:latin typeface="Times New Roman" panose="02020603050405020304" pitchFamily="18" charset="0"/>
                <a:cs typeface="Times New Roman" panose="02020603050405020304" pitchFamily="18" charset="0"/>
              </a:rPr>
              <a:t>120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Roko muzika, griaustinis</a:t>
            </a:r>
          </a:p>
          <a:p>
            <a:pPr marL="0" indent="0">
              <a:buNone/>
            </a:pPr>
            <a:r>
              <a:rPr lang="lt-LT" dirty="0">
                <a:latin typeface="Times New Roman" panose="02020603050405020304" pitchFamily="18" charset="0"/>
                <a:cs typeface="Times New Roman" panose="02020603050405020304" pitchFamily="18" charset="0"/>
              </a:rPr>
              <a:t>130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a:t>
            </a:r>
            <a:r>
              <a:rPr lang="lt-LT" dirty="0" err="1">
                <a:latin typeface="Times New Roman" panose="02020603050405020304" pitchFamily="18" charset="0"/>
                <a:cs typeface="Times New Roman" panose="02020603050405020304" pitchFamily="18" charset="0"/>
              </a:rPr>
              <a:t>Reaktvynis</a:t>
            </a:r>
            <a:r>
              <a:rPr lang="lt-LT" dirty="0">
                <a:latin typeface="Times New Roman" panose="02020603050405020304" pitchFamily="18" charset="0"/>
                <a:cs typeface="Times New Roman" panose="02020603050405020304" pitchFamily="18" charset="0"/>
              </a:rPr>
              <a:t> variklis. Skausmo slenkstis</a:t>
            </a:r>
          </a:p>
          <a:p>
            <a:pPr marL="0" indent="0">
              <a:buNone/>
            </a:pPr>
            <a:r>
              <a:rPr lang="lt-LT" dirty="0">
                <a:latin typeface="Times New Roman" panose="02020603050405020304" pitchFamily="18" charset="0"/>
                <a:cs typeface="Times New Roman" panose="02020603050405020304" pitchFamily="18" charset="0"/>
              </a:rPr>
              <a:t>140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 Kylantis lėktuvas</a:t>
            </a:r>
          </a:p>
        </p:txBody>
      </p:sp>
      <p:sp>
        <p:nvSpPr>
          <p:cNvPr id="9" name="Rectangle 8">
            <a:extLst>
              <a:ext uri="{FF2B5EF4-FFF2-40B4-BE49-F238E27FC236}">
                <a16:creationId xmlns="" xmlns:a16="http://schemas.microsoft.com/office/drawing/2014/main" id="{E2DA8D37-1E70-450D-9D70-95873ABDC8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43800" y="0"/>
            <a:ext cx="464515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7">
            <a:extLst>
              <a:ext uri="{FF2B5EF4-FFF2-40B4-BE49-F238E27FC236}">
                <a16:creationId xmlns="" xmlns:a16="http://schemas.microsoft.com/office/drawing/2014/main" id="{D2E1CE80-9123-4F46-924D-C14DF534A9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a:extLst>
              <a:ext uri="{FF2B5EF4-FFF2-40B4-BE49-F238E27FC236}">
                <a16:creationId xmlns="" xmlns:a16="http://schemas.microsoft.com/office/drawing/2014/main" id="{3A409D76-B9A2-AD8B-7675-EBCC287546D0}"/>
              </a:ext>
            </a:extLst>
          </p:cNvPr>
          <p:cNvPicPr>
            <a:picLocks noChangeAspect="1"/>
          </p:cNvPicPr>
          <p:nvPr/>
        </p:nvPicPr>
        <p:blipFill rotWithShape="1">
          <a:blip r:embed="rId2"/>
          <a:srcRect r="1" b="18861"/>
          <a:stretch/>
        </p:blipFill>
        <p:spPr>
          <a:xfrm>
            <a:off x="8507487" y="1258529"/>
            <a:ext cx="2735071" cy="4330205"/>
          </a:xfrm>
          <a:prstGeom prst="rect">
            <a:avLst/>
          </a:prstGeom>
        </p:spPr>
      </p:pic>
    </p:spTree>
    <p:extLst>
      <p:ext uri="{BB962C8B-B14F-4D97-AF65-F5344CB8AC3E}">
        <p14:creationId xmlns:p14="http://schemas.microsoft.com/office/powerpoint/2010/main" val="39250227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F1E0D4A3-ECB8-4689-ABDB-9CE848CE83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639F4EB0-5074-468B-8BA9-6EBEC274EC49}"/>
              </a:ext>
            </a:extLst>
          </p:cNvPr>
          <p:cNvSpPr>
            <a:spLocks noGrp="1"/>
          </p:cNvSpPr>
          <p:nvPr>
            <p:ph type="title"/>
          </p:nvPr>
        </p:nvSpPr>
        <p:spPr>
          <a:xfrm>
            <a:off x="810000" y="447188"/>
            <a:ext cx="10571998" cy="970450"/>
          </a:xfrm>
          <a:effectLst/>
        </p:spPr>
        <p:txBody>
          <a:bodyPr anchor="ctr">
            <a:normAutofit/>
          </a:bodyPr>
          <a:lstStyle/>
          <a:p>
            <a:pPr algn="ctr"/>
            <a:r>
              <a:rPr lang="lt-LT" dirty="0" err="1">
                <a:solidFill>
                  <a:schemeClr val="tx1"/>
                </a:solidFill>
                <a:latin typeface="Times New Roman" panose="02020603050405020304" pitchFamily="18" charset="0"/>
                <a:cs typeface="Times New Roman" panose="02020603050405020304" pitchFamily="18" charset="0"/>
              </a:rPr>
              <a:t>Hipergarsas</a:t>
            </a:r>
            <a:endParaRPr lang="lt-LT"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 xmlns:a16="http://schemas.microsoft.com/office/drawing/2014/main" id="{8854772B-9C8F-4037-89E0-3A45208AB39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 xmlns:a16="http://schemas.microsoft.com/office/drawing/2014/main" id="{AA56ECD1-9A67-4216-9A4C-1B5C5142C1EA}"/>
              </a:ext>
            </a:extLst>
          </p:cNvPr>
          <p:cNvSpPr>
            <a:spLocks noGrp="1"/>
          </p:cNvSpPr>
          <p:nvPr>
            <p:ph idx="1"/>
          </p:nvPr>
        </p:nvSpPr>
        <p:spPr>
          <a:xfrm>
            <a:off x="1115732" y="1841287"/>
            <a:ext cx="9966953" cy="3636511"/>
          </a:xfrm>
          <a:effectLst/>
        </p:spPr>
        <p:txBody>
          <a:bodyPr>
            <a:normAutofit/>
          </a:bodyPr>
          <a:lstStyle/>
          <a:p>
            <a:pPr marL="0" indent="0">
              <a:buNone/>
            </a:pPr>
            <a:endParaRPr lang="lt-LT" dirty="0"/>
          </a:p>
          <a:p>
            <a:pPr marL="0" indent="0">
              <a:buNone/>
            </a:pPr>
            <a:r>
              <a:rPr lang="lt-LT" dirty="0" err="1">
                <a:latin typeface="Times New Roman" panose="02020603050405020304" pitchFamily="18" charset="0"/>
                <a:cs typeface="Times New Roman" panose="02020603050405020304" pitchFamily="18" charset="0"/>
              </a:rPr>
              <a:t>Hipergarsas</a:t>
            </a:r>
            <a:r>
              <a:rPr lang="lt-LT" dirty="0">
                <a:latin typeface="Times New Roman" panose="02020603050405020304" pitchFamily="18" charset="0"/>
                <a:cs typeface="Times New Roman" panose="02020603050405020304" pitchFamily="18" charset="0"/>
              </a:rPr>
              <a:t> - </a:t>
            </a:r>
            <a:r>
              <a:rPr lang="lt-LT" dirty="0">
                <a:latin typeface="Times New Roman" panose="02020603050405020304" pitchFamily="18" charset="0"/>
                <a:ea typeface="+mn-lt"/>
                <a:cs typeface="Times New Roman" panose="02020603050405020304" pitchFamily="18" charset="0"/>
              </a:rPr>
              <a:t>aukšto dažnio tampriosios (akustinės) bangos. Dažnis nuo 10</a:t>
            </a:r>
            <a:r>
              <a:rPr lang="lt-LT" baseline="30000" dirty="0">
                <a:latin typeface="Times New Roman" panose="02020603050405020304" pitchFamily="18" charset="0"/>
                <a:ea typeface="+mn-lt"/>
                <a:cs typeface="Times New Roman" panose="02020603050405020304" pitchFamily="18" charset="0"/>
              </a:rPr>
              <a:t>9</a:t>
            </a:r>
            <a:r>
              <a:rPr lang="lt-LT" dirty="0">
                <a:latin typeface="Times New Roman" panose="02020603050405020304" pitchFamily="18" charset="0"/>
                <a:ea typeface="+mn-lt"/>
                <a:cs typeface="Times New Roman" panose="02020603050405020304" pitchFamily="18" charset="0"/>
              </a:rPr>
              <a:t> Hz iki 10</a:t>
            </a:r>
            <a:r>
              <a:rPr lang="lt-LT" baseline="30000" dirty="0">
                <a:latin typeface="Times New Roman" panose="02020603050405020304" pitchFamily="18" charset="0"/>
                <a:ea typeface="+mn-lt"/>
                <a:cs typeface="Times New Roman" panose="02020603050405020304" pitchFamily="18" charset="0"/>
              </a:rPr>
              <a:t>12</a:t>
            </a:r>
            <a:r>
              <a:rPr lang="lt-LT" dirty="0">
                <a:latin typeface="Times New Roman" panose="02020603050405020304" pitchFamily="18" charset="0"/>
                <a:ea typeface="+mn-lt"/>
                <a:cs typeface="Times New Roman" panose="02020603050405020304" pitchFamily="18" charset="0"/>
              </a:rPr>
              <a:t>–10</a:t>
            </a:r>
            <a:r>
              <a:rPr lang="lt-LT" baseline="30000" dirty="0">
                <a:latin typeface="Times New Roman" panose="02020603050405020304" pitchFamily="18" charset="0"/>
                <a:ea typeface="+mn-lt"/>
                <a:cs typeface="Times New Roman" panose="02020603050405020304" pitchFamily="18" charset="0"/>
              </a:rPr>
              <a:t>13</a:t>
            </a:r>
            <a:r>
              <a:rPr lang="lt-LT" dirty="0">
                <a:latin typeface="Times New Roman" panose="02020603050405020304" pitchFamily="18" charset="0"/>
                <a:ea typeface="+mn-lt"/>
                <a:cs typeface="Times New Roman" panose="02020603050405020304" pitchFamily="18" charset="0"/>
              </a:rPr>
              <a:t> Hz. </a:t>
            </a:r>
            <a:r>
              <a:rPr lang="lt-LT" dirty="0" err="1">
                <a:latin typeface="Times New Roman" panose="02020603050405020304" pitchFamily="18" charset="0"/>
                <a:ea typeface="+mn-lt"/>
                <a:cs typeface="Times New Roman" panose="02020603050405020304" pitchFamily="18" charset="0"/>
              </a:rPr>
              <a:t>Hipergarso</a:t>
            </a:r>
            <a:r>
              <a:rPr lang="lt-LT" dirty="0">
                <a:latin typeface="Times New Roman" panose="02020603050405020304" pitchFamily="18" charset="0"/>
                <a:ea typeface="+mn-lt"/>
                <a:cs typeface="Times New Roman" panose="02020603050405020304" pitchFamily="18" charset="0"/>
              </a:rPr>
              <a:t> bangos ilgis labai mažas, pvz., 10</a:t>
            </a:r>
            <a:r>
              <a:rPr lang="lt-LT" baseline="30000" dirty="0">
                <a:latin typeface="Times New Roman" panose="02020603050405020304" pitchFamily="18" charset="0"/>
                <a:ea typeface="+mn-lt"/>
                <a:cs typeface="Times New Roman" panose="02020603050405020304" pitchFamily="18" charset="0"/>
              </a:rPr>
              <a:t>9</a:t>
            </a:r>
            <a:r>
              <a:rPr lang="lt-LT" dirty="0">
                <a:latin typeface="Times New Roman" panose="02020603050405020304" pitchFamily="18" charset="0"/>
                <a:ea typeface="+mn-lt"/>
                <a:cs typeface="Times New Roman" panose="02020603050405020304" pitchFamily="18" charset="0"/>
              </a:rPr>
              <a:t> Hz dažnio </a:t>
            </a:r>
            <a:r>
              <a:rPr lang="lt-LT" dirty="0" err="1">
                <a:latin typeface="Times New Roman" panose="02020603050405020304" pitchFamily="18" charset="0"/>
                <a:ea typeface="+mn-lt"/>
                <a:cs typeface="Times New Roman" panose="02020603050405020304" pitchFamily="18" charset="0"/>
              </a:rPr>
              <a:t>hipergarso</a:t>
            </a:r>
            <a:r>
              <a:rPr lang="lt-LT" dirty="0">
                <a:latin typeface="Times New Roman" panose="02020603050405020304" pitchFamily="18" charset="0"/>
                <a:ea typeface="+mn-lt"/>
                <a:cs typeface="Times New Roman" panose="02020603050405020304" pitchFamily="18" charset="0"/>
              </a:rPr>
              <a:t> bangos ilgis ore normaliosiomis sąlygomis yra 3,4·10</a:t>
            </a:r>
            <a:r>
              <a:rPr lang="lt-LT" baseline="30000" dirty="0">
                <a:latin typeface="Times New Roman" panose="02020603050405020304" pitchFamily="18" charset="0"/>
                <a:ea typeface="+mn-lt"/>
                <a:cs typeface="Times New Roman" panose="02020603050405020304" pitchFamily="18" charset="0"/>
              </a:rPr>
              <a:t>–5</a:t>
            </a:r>
            <a:r>
              <a:rPr lang="lt-LT" dirty="0">
                <a:latin typeface="Times New Roman" panose="02020603050405020304" pitchFamily="18" charset="0"/>
                <a:ea typeface="+mn-lt"/>
                <a:cs typeface="Times New Roman" panose="02020603050405020304" pitchFamily="18" charset="0"/>
              </a:rPr>
              <a:t> cm (beveik lygus oro molekulių laisvojo kelio ilgiui tokiomis pat sąlygomis). Dujose normaliosiomis sąlygomis </a:t>
            </a:r>
            <a:r>
              <a:rPr lang="lt-LT" dirty="0" err="1">
                <a:latin typeface="Times New Roman" panose="02020603050405020304" pitchFamily="18" charset="0"/>
                <a:ea typeface="+mn-lt"/>
                <a:cs typeface="Times New Roman" panose="02020603050405020304" pitchFamily="18" charset="0"/>
              </a:rPr>
              <a:t>hipergarsas</a:t>
            </a:r>
            <a:r>
              <a:rPr lang="lt-LT" dirty="0">
                <a:latin typeface="Times New Roman" panose="02020603050405020304" pitchFamily="18" charset="0"/>
                <a:ea typeface="+mn-lt"/>
                <a:cs typeface="Times New Roman" panose="02020603050405020304" pitchFamily="18" charset="0"/>
              </a:rPr>
              <a:t> sklisti negali, nes dujų molekulių laisvasis lėkis yra tokios pat eilės kaip </a:t>
            </a:r>
            <a:r>
              <a:rPr lang="lt-LT" dirty="0" err="1">
                <a:latin typeface="Times New Roman" panose="02020603050405020304" pitchFamily="18" charset="0"/>
                <a:ea typeface="+mn-lt"/>
                <a:cs typeface="Times New Roman" panose="02020603050405020304" pitchFamily="18" charset="0"/>
              </a:rPr>
              <a:t>hipergarso</a:t>
            </a:r>
            <a:r>
              <a:rPr lang="lt-LT" dirty="0">
                <a:latin typeface="Times New Roman" panose="02020603050405020304" pitchFamily="18" charset="0"/>
                <a:ea typeface="+mn-lt"/>
                <a:cs typeface="Times New Roman" panose="02020603050405020304" pitchFamily="18" charset="0"/>
              </a:rPr>
              <a:t> bangos ilgis. Skysčiuose </a:t>
            </a:r>
            <a:r>
              <a:rPr lang="lt-LT" dirty="0" err="1">
                <a:latin typeface="Times New Roman" panose="02020603050405020304" pitchFamily="18" charset="0"/>
                <a:ea typeface="+mn-lt"/>
                <a:cs typeface="Times New Roman" panose="02020603050405020304" pitchFamily="18" charset="0"/>
              </a:rPr>
              <a:t>hipergarsas</a:t>
            </a:r>
            <a:r>
              <a:rPr lang="lt-LT" dirty="0">
                <a:latin typeface="Times New Roman" panose="02020603050405020304" pitchFamily="18" charset="0"/>
                <a:ea typeface="+mn-lt"/>
                <a:cs typeface="Times New Roman" panose="02020603050405020304" pitchFamily="18" charset="0"/>
              </a:rPr>
              <a:t> gana sparčiai silpsta. </a:t>
            </a:r>
            <a:r>
              <a:rPr lang="lt-LT" dirty="0" err="1">
                <a:latin typeface="Times New Roman" panose="02020603050405020304" pitchFamily="18" charset="0"/>
                <a:ea typeface="+mn-lt"/>
                <a:cs typeface="Times New Roman" panose="02020603050405020304" pitchFamily="18" charset="0"/>
              </a:rPr>
              <a:t>Hipergarsas</a:t>
            </a:r>
            <a:r>
              <a:rPr lang="lt-LT" dirty="0">
                <a:latin typeface="Times New Roman" panose="02020603050405020304" pitchFamily="18" charset="0"/>
                <a:ea typeface="+mn-lt"/>
                <a:cs typeface="Times New Roman" panose="02020603050405020304" pitchFamily="18" charset="0"/>
              </a:rPr>
              <a:t> gerai sklinda monokristaluose, ypač kai temperatūra žema.</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00340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F1E0D4A3-ECB8-4689-ABDB-9CE848CE83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4DCA8CD9-51C8-48AC-BA97-A1482F53AC15}"/>
              </a:ext>
            </a:extLst>
          </p:cNvPr>
          <p:cNvSpPr>
            <a:spLocks noGrp="1"/>
          </p:cNvSpPr>
          <p:nvPr>
            <p:ph type="title"/>
          </p:nvPr>
        </p:nvSpPr>
        <p:spPr>
          <a:xfrm>
            <a:off x="810000" y="447188"/>
            <a:ext cx="10571998" cy="970450"/>
          </a:xfrm>
          <a:effectLst/>
        </p:spPr>
        <p:txBody>
          <a:bodyPr anchor="ctr">
            <a:normAutofit/>
          </a:bodyPr>
          <a:lstStyle/>
          <a:p>
            <a:pPr algn="ctr"/>
            <a:r>
              <a:rPr lang="lt-LT" dirty="0">
                <a:solidFill>
                  <a:schemeClr val="tx1"/>
                </a:solidFill>
                <a:latin typeface="Times New Roman" panose="02020603050405020304" pitchFamily="18" charset="0"/>
                <a:cs typeface="Times New Roman" panose="02020603050405020304" pitchFamily="18" charset="0"/>
              </a:rPr>
              <a:t>Ultragarsas</a:t>
            </a:r>
          </a:p>
        </p:txBody>
      </p:sp>
      <p:sp>
        <p:nvSpPr>
          <p:cNvPr id="10" name="Freeform: Shape 9">
            <a:extLst>
              <a:ext uri="{FF2B5EF4-FFF2-40B4-BE49-F238E27FC236}">
                <a16:creationId xmlns="" xmlns:a16="http://schemas.microsoft.com/office/drawing/2014/main" id="{8854772B-9C8F-4037-89E0-3A45208AB39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 xmlns:a16="http://schemas.microsoft.com/office/drawing/2014/main" id="{98C62662-631B-4DD2-8A62-A17D875339E3}"/>
              </a:ext>
            </a:extLst>
          </p:cNvPr>
          <p:cNvSpPr>
            <a:spLocks noGrp="1"/>
          </p:cNvSpPr>
          <p:nvPr>
            <p:ph idx="1"/>
          </p:nvPr>
        </p:nvSpPr>
        <p:spPr>
          <a:xfrm>
            <a:off x="1115732" y="2222287"/>
            <a:ext cx="9966953" cy="3636511"/>
          </a:xfrm>
          <a:effectLst/>
        </p:spPr>
        <p:txBody>
          <a:bodyPr>
            <a:normAutofit lnSpcReduction="10000"/>
          </a:bodyPr>
          <a:lstStyle/>
          <a:p>
            <a:pPr marL="0" indent="0">
              <a:buNone/>
            </a:pPr>
            <a:r>
              <a:rPr lang="lt-LT" dirty="0">
                <a:latin typeface="Times New Roman" panose="02020603050405020304" pitchFamily="18" charset="0"/>
                <a:cs typeface="Times New Roman" panose="02020603050405020304" pitchFamily="18" charset="0"/>
              </a:rPr>
              <a:t>Ultragarsas -</a:t>
            </a:r>
            <a:r>
              <a:rPr lang="lt-LT" dirty="0">
                <a:latin typeface="Times New Roman" panose="02020603050405020304" pitchFamily="18" charset="0"/>
                <a:ea typeface="+mn-lt"/>
                <a:cs typeface="Times New Roman" panose="02020603050405020304" pitchFamily="18" charset="0"/>
              </a:rPr>
              <a:t> tamprieji virpesiai ir bangos, kurių dažnis nuo 15–20 </a:t>
            </a:r>
            <a:r>
              <a:rPr lang="lt-LT" dirty="0" err="1">
                <a:latin typeface="Times New Roman" panose="02020603050405020304" pitchFamily="18" charset="0"/>
                <a:ea typeface="+mn-lt"/>
                <a:cs typeface="Times New Roman" panose="02020603050405020304" pitchFamily="18" charset="0"/>
              </a:rPr>
              <a:t>kHz</a:t>
            </a:r>
            <a:r>
              <a:rPr lang="lt-LT" dirty="0">
                <a:latin typeface="Times New Roman" panose="02020603050405020304" pitchFamily="18" charset="0"/>
                <a:ea typeface="+mn-lt"/>
                <a:cs typeface="Times New Roman" panose="02020603050405020304" pitchFamily="18" charset="0"/>
              </a:rPr>
              <a:t> iki 1 </a:t>
            </a:r>
            <a:r>
              <a:rPr lang="lt-LT" dirty="0" err="1">
                <a:latin typeface="Times New Roman" panose="02020603050405020304" pitchFamily="18" charset="0"/>
                <a:ea typeface="+mn-lt"/>
                <a:cs typeface="Times New Roman" panose="02020603050405020304" pitchFamily="18" charset="0"/>
              </a:rPr>
              <a:t>GHz</a:t>
            </a:r>
            <a:r>
              <a:rPr lang="lt-LT" dirty="0">
                <a:latin typeface="Times New Roman" panose="02020603050405020304" pitchFamily="18" charset="0"/>
                <a:ea typeface="+mn-lt"/>
                <a:cs typeface="Times New Roman" panose="02020603050405020304" pitchFamily="18" charset="0"/>
              </a:rPr>
              <a:t>. </a:t>
            </a:r>
          </a:p>
          <a:p>
            <a:pPr marL="0" indent="0">
              <a:buNone/>
            </a:pPr>
            <a:r>
              <a:rPr lang="lt-LT" dirty="0">
                <a:latin typeface="Times New Roman" panose="02020603050405020304" pitchFamily="18" charset="0"/>
                <a:ea typeface="+mn-lt"/>
                <a:cs typeface="Times New Roman" panose="02020603050405020304" pitchFamily="18" charset="0"/>
              </a:rPr>
              <a:t>Skiriamos 3 ultragarso dažnio sritys:</a:t>
            </a:r>
          </a:p>
          <a:p>
            <a:pPr marL="0" indent="0">
              <a:buNone/>
            </a:pPr>
            <a:r>
              <a:rPr lang="lt-LT" dirty="0">
                <a:latin typeface="Times New Roman" panose="02020603050405020304" pitchFamily="18" charset="0"/>
                <a:ea typeface="+mn-lt"/>
                <a:cs typeface="Times New Roman" panose="02020603050405020304" pitchFamily="18" charset="0"/>
              </a:rPr>
              <a:t> 1. žemojo (20–100 </a:t>
            </a:r>
            <a:r>
              <a:rPr lang="lt-LT" dirty="0" err="1">
                <a:latin typeface="Times New Roman" panose="02020603050405020304" pitchFamily="18" charset="0"/>
                <a:ea typeface="+mn-lt"/>
                <a:cs typeface="Times New Roman" panose="02020603050405020304" pitchFamily="18" charset="0"/>
              </a:rPr>
              <a:t>kHz</a:t>
            </a:r>
            <a:r>
              <a:rPr lang="lt-LT" dirty="0">
                <a:latin typeface="Times New Roman" panose="02020603050405020304" pitchFamily="18" charset="0"/>
                <a:ea typeface="+mn-lt"/>
                <a:cs typeface="Times New Roman" panose="02020603050405020304" pitchFamily="18" charset="0"/>
              </a:rPr>
              <a:t>), </a:t>
            </a:r>
          </a:p>
          <a:p>
            <a:pPr marL="0" indent="0">
              <a:buNone/>
            </a:pPr>
            <a:r>
              <a:rPr lang="lt-LT" dirty="0">
                <a:latin typeface="Times New Roman" panose="02020603050405020304" pitchFamily="18" charset="0"/>
                <a:ea typeface="+mn-lt"/>
                <a:cs typeface="Times New Roman" panose="02020603050405020304" pitchFamily="18" charset="0"/>
              </a:rPr>
              <a:t>2. vidutinio (100 </a:t>
            </a:r>
            <a:r>
              <a:rPr lang="lt-LT" dirty="0" err="1">
                <a:latin typeface="Times New Roman" panose="02020603050405020304" pitchFamily="18" charset="0"/>
                <a:ea typeface="+mn-lt"/>
                <a:cs typeface="Times New Roman" panose="02020603050405020304" pitchFamily="18" charset="0"/>
              </a:rPr>
              <a:t>kHz</a:t>
            </a:r>
            <a:r>
              <a:rPr lang="lt-LT" dirty="0">
                <a:latin typeface="Times New Roman" panose="02020603050405020304" pitchFamily="18" charset="0"/>
                <a:ea typeface="+mn-lt"/>
                <a:cs typeface="Times New Roman" panose="02020603050405020304" pitchFamily="18" charset="0"/>
              </a:rPr>
              <a:t>–10 MHz) </a:t>
            </a:r>
          </a:p>
          <a:p>
            <a:pPr>
              <a:buAutoNum type="arabicPeriod" startAt="3"/>
            </a:pPr>
            <a:r>
              <a:rPr lang="lt-LT" dirty="0">
                <a:latin typeface="Times New Roman" panose="02020603050405020304" pitchFamily="18" charset="0"/>
                <a:ea typeface="+mn-lt"/>
                <a:cs typeface="Times New Roman" panose="02020603050405020304" pitchFamily="18" charset="0"/>
              </a:rPr>
              <a:t>aukštojo (10 MHz–1 </a:t>
            </a:r>
            <a:r>
              <a:rPr lang="lt-LT" dirty="0" err="1">
                <a:latin typeface="Times New Roman" panose="02020603050405020304" pitchFamily="18" charset="0"/>
                <a:ea typeface="+mn-lt"/>
                <a:cs typeface="Times New Roman" panose="02020603050405020304" pitchFamily="18" charset="0"/>
              </a:rPr>
              <a:t>GHz</a:t>
            </a:r>
            <a:r>
              <a:rPr lang="lt-LT" dirty="0">
                <a:latin typeface="Times New Roman" panose="02020603050405020304" pitchFamily="18" charset="0"/>
                <a:ea typeface="+mn-lt"/>
                <a:cs typeface="Times New Roman" panose="02020603050405020304" pitchFamily="18" charset="0"/>
              </a:rPr>
              <a:t>) dažnio.</a:t>
            </a:r>
          </a:p>
          <a:p>
            <a:pPr marL="0" indent="0">
              <a:buNone/>
            </a:pPr>
            <a:r>
              <a:rPr lang="lt-LT" dirty="0" err="1">
                <a:latin typeface="Times New Roman" panose="02020603050405020304" pitchFamily="18" charset="0"/>
                <a:ea typeface="+mn-lt"/>
                <a:cs typeface="Times New Roman" panose="02020603050405020304" pitchFamily="18" charset="0"/>
              </a:rPr>
              <a:t>Žmoniems</a:t>
            </a:r>
            <a:r>
              <a:rPr lang="lt-LT" dirty="0">
                <a:latin typeface="Times New Roman" panose="02020603050405020304" pitchFamily="18" charset="0"/>
                <a:ea typeface="+mn-lt"/>
                <a:cs typeface="Times New Roman" panose="02020603050405020304" pitchFamily="18" charset="0"/>
              </a:rPr>
              <a:t> ultragarsas yra negirdimas. Kiekvienos srities ultragarsas turi savitų žadinimo, sklidimo, priėmimo ir taikymo ypatybių. Dujose ir skysčiuose gali sklisti tik išilginės, kietuosiuose kūnuose – išilginės ir skersinės ultragarso bangos. Jos sklinda kryptingai, nes dažniausiai palyginti su ultragarso šaltinio skersmeniu yra trumpos, pvz., ultragarso, kurio dažnis 10 MHz–1 </a:t>
            </a:r>
            <a:r>
              <a:rPr lang="lt-LT" dirty="0" err="1">
                <a:latin typeface="Times New Roman" panose="02020603050405020304" pitchFamily="18" charset="0"/>
                <a:ea typeface="+mn-lt"/>
                <a:cs typeface="Times New Roman" panose="02020603050405020304" pitchFamily="18" charset="0"/>
              </a:rPr>
              <a:t>GHz</a:t>
            </a:r>
            <a:r>
              <a:rPr lang="lt-LT" dirty="0">
                <a:latin typeface="Times New Roman" panose="02020603050405020304" pitchFamily="18" charset="0"/>
                <a:ea typeface="+mn-lt"/>
                <a:cs typeface="Times New Roman" panose="02020603050405020304" pitchFamily="18" charset="0"/>
              </a:rPr>
              <a:t>, bangos ilgis ore yra 0,34–34 </a:t>
            </a:r>
            <a:r>
              <a:rPr lang="lt-LT" dirty="0" err="1">
                <a:latin typeface="Times New Roman" panose="02020603050405020304" pitchFamily="18" charset="0"/>
                <a:ea typeface="+mn-lt"/>
                <a:cs typeface="Times New Roman" panose="02020603050405020304" pitchFamily="18" charset="0"/>
              </a:rPr>
              <a:t>μm</a:t>
            </a:r>
            <a:r>
              <a:rPr lang="lt-LT" dirty="0">
                <a:latin typeface="Times New Roman" panose="02020603050405020304" pitchFamily="18" charset="0"/>
                <a:ea typeface="+mn-lt"/>
                <a:cs typeface="Times New Roman" panose="02020603050405020304" pitchFamily="18" charset="0"/>
              </a:rPr>
              <a:t>, vandenyje 1,5–150 </a:t>
            </a:r>
            <a:r>
              <a:rPr lang="lt-LT" dirty="0" err="1">
                <a:latin typeface="Times New Roman" panose="02020603050405020304" pitchFamily="18" charset="0"/>
                <a:ea typeface="+mn-lt"/>
                <a:cs typeface="Times New Roman" panose="02020603050405020304" pitchFamily="18" charset="0"/>
              </a:rPr>
              <a:t>μm</a:t>
            </a:r>
            <a:r>
              <a:rPr lang="lt-LT" dirty="0">
                <a:latin typeface="Times New Roman" panose="02020603050405020304" pitchFamily="18" charset="0"/>
                <a:ea typeface="+mn-lt"/>
                <a:cs typeface="Times New Roman" panose="02020603050405020304" pitchFamily="18" charset="0"/>
              </a:rPr>
              <a:t>. Ultragarsas nuo didelių aplinkos nevienalytiškumų atsispindi ir lūžta. Sklidimo greitis priklauso nuo medžiagos tamprumo ir tankio. </a:t>
            </a:r>
            <a:endParaRPr lang="lt-LT" dirty="0">
              <a:latin typeface="Times New Roman" panose="02020603050405020304" pitchFamily="18" charset="0"/>
              <a:cs typeface="Times New Roman" panose="02020603050405020304" pitchFamily="18" charset="0"/>
            </a:endParaRPr>
          </a:p>
        </p:txBody>
      </p:sp>
      <p:pic>
        <p:nvPicPr>
          <p:cNvPr id="4" name="Paveikslėlis 4">
            <a:extLst>
              <a:ext uri="{FF2B5EF4-FFF2-40B4-BE49-F238E27FC236}">
                <a16:creationId xmlns="" xmlns:a16="http://schemas.microsoft.com/office/drawing/2014/main" id="{D93A22AC-EDEF-8D56-0E48-1B3D7781C8AE}"/>
              </a:ext>
            </a:extLst>
          </p:cNvPr>
          <p:cNvPicPr>
            <a:picLocks noChangeAspect="1"/>
          </p:cNvPicPr>
          <p:nvPr/>
        </p:nvPicPr>
        <p:blipFill>
          <a:blip r:embed="rId2"/>
          <a:stretch>
            <a:fillRect/>
          </a:stretch>
        </p:blipFill>
        <p:spPr>
          <a:xfrm>
            <a:off x="9163050" y="-4216"/>
            <a:ext cx="3028950" cy="2284907"/>
          </a:xfrm>
          <a:prstGeom prst="rect">
            <a:avLst/>
          </a:prstGeom>
        </p:spPr>
      </p:pic>
    </p:spTree>
    <p:extLst>
      <p:ext uri="{BB962C8B-B14F-4D97-AF65-F5344CB8AC3E}">
        <p14:creationId xmlns:p14="http://schemas.microsoft.com/office/powerpoint/2010/main" val="20179825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F1E0D4A3-ECB8-4689-ABDB-9CE848CE83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2BBB4E75-032C-4A7A-AA61-EB06B3737745}"/>
              </a:ext>
            </a:extLst>
          </p:cNvPr>
          <p:cNvSpPr>
            <a:spLocks noGrp="1"/>
          </p:cNvSpPr>
          <p:nvPr>
            <p:ph type="title"/>
          </p:nvPr>
        </p:nvSpPr>
        <p:spPr>
          <a:xfrm>
            <a:off x="810000" y="447188"/>
            <a:ext cx="10571998" cy="970450"/>
          </a:xfrm>
          <a:effectLst/>
        </p:spPr>
        <p:txBody>
          <a:bodyPr anchor="ctr">
            <a:normAutofit/>
          </a:bodyPr>
          <a:lstStyle/>
          <a:p>
            <a:pPr algn="ctr"/>
            <a:r>
              <a:rPr lang="lt-LT" dirty="0" err="1">
                <a:solidFill>
                  <a:schemeClr val="tx1"/>
                </a:solidFill>
                <a:latin typeface="Times New Roman" panose="02020603050405020304" pitchFamily="18" charset="0"/>
                <a:cs typeface="Times New Roman" panose="02020603050405020304" pitchFamily="18" charset="0"/>
              </a:rPr>
              <a:t>Infragarsas</a:t>
            </a:r>
            <a:endParaRPr lang="lt-LT"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 xmlns:a16="http://schemas.microsoft.com/office/drawing/2014/main" id="{8854772B-9C8F-4037-89E0-3A45208AB39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 xmlns:a16="http://schemas.microsoft.com/office/drawing/2014/main" id="{7B441E3B-F859-4A3A-9D3F-AE264C375F5C}"/>
              </a:ext>
            </a:extLst>
          </p:cNvPr>
          <p:cNvSpPr>
            <a:spLocks noGrp="1"/>
          </p:cNvSpPr>
          <p:nvPr>
            <p:ph idx="1"/>
          </p:nvPr>
        </p:nvSpPr>
        <p:spPr>
          <a:xfrm>
            <a:off x="1115732" y="2222287"/>
            <a:ext cx="9966953" cy="3636511"/>
          </a:xfrm>
          <a:effectLst/>
        </p:spPr>
        <p:txBody>
          <a:bodyPr>
            <a:normAutofit/>
          </a:bodyPr>
          <a:lstStyle/>
          <a:p>
            <a:pPr marL="0" indent="0">
              <a:buNone/>
            </a:pPr>
            <a:r>
              <a:rPr lang="lt-LT" dirty="0" err="1">
                <a:latin typeface="Times New Roman" panose="02020603050405020304" pitchFamily="18" charset="0"/>
                <a:cs typeface="Times New Roman" panose="02020603050405020304" pitchFamily="18" charset="0"/>
              </a:rPr>
              <a:t>Infragarsas</a:t>
            </a:r>
            <a:r>
              <a:rPr lang="lt-LT" dirty="0">
                <a:latin typeface="Times New Roman" panose="02020603050405020304" pitchFamily="18" charset="0"/>
                <a:cs typeface="Times New Roman" panose="02020603050405020304" pitchFamily="18" charset="0"/>
              </a:rPr>
              <a:t> - </a:t>
            </a:r>
            <a:r>
              <a:rPr lang="lt-LT" dirty="0">
                <a:latin typeface="Times New Roman" panose="02020603050405020304" pitchFamily="18" charset="0"/>
                <a:ea typeface="+mn-lt"/>
                <a:cs typeface="Times New Roman" panose="02020603050405020304" pitchFamily="18" charset="0"/>
              </a:rPr>
              <a:t>negirdimieji žemųjų dažnių tamprieji virpesiai ir bangos. </a:t>
            </a:r>
            <a:r>
              <a:rPr lang="lt-LT" dirty="0" err="1">
                <a:latin typeface="Times New Roman" panose="02020603050405020304" pitchFamily="18" charset="0"/>
                <a:ea typeface="+mn-lt"/>
                <a:cs typeface="Times New Roman" panose="02020603050405020304" pitchFamily="18" charset="0"/>
              </a:rPr>
              <a:t>Infragarso</a:t>
            </a:r>
            <a:r>
              <a:rPr lang="lt-LT" dirty="0">
                <a:latin typeface="Times New Roman" panose="02020603050405020304" pitchFamily="18" charset="0"/>
                <a:ea typeface="+mn-lt"/>
                <a:cs typeface="Times New Roman" panose="02020603050405020304" pitchFamily="18" charset="0"/>
              </a:rPr>
              <a:t> virpesių viršutinė riba apie 15–20 Hz, apatinė – iki tūkstantųjų herco dalių. Žmonės gali suvokti </a:t>
            </a:r>
            <a:r>
              <a:rPr lang="lt-LT" dirty="0" err="1">
                <a:latin typeface="Times New Roman" panose="02020603050405020304" pitchFamily="18" charset="0"/>
                <a:ea typeface="+mn-lt"/>
                <a:cs typeface="Times New Roman" panose="02020603050405020304" pitchFamily="18" charset="0"/>
              </a:rPr>
              <a:t>infragarsą</a:t>
            </a:r>
            <a:r>
              <a:rPr lang="lt-LT" dirty="0">
                <a:latin typeface="Times New Roman" panose="02020603050405020304" pitchFamily="18" charset="0"/>
                <a:ea typeface="+mn-lt"/>
                <a:cs typeface="Times New Roman" panose="02020603050405020304" pitchFamily="18" charset="0"/>
              </a:rPr>
              <a:t>, jei jo lygis yra pakankamai aukštas. </a:t>
            </a:r>
            <a:r>
              <a:rPr lang="lt-LT" dirty="0" err="1">
                <a:latin typeface="Times New Roman" panose="02020603050405020304" pitchFamily="18" charset="0"/>
                <a:ea typeface="+mn-lt"/>
                <a:cs typeface="Times New Roman" panose="02020603050405020304" pitchFamily="18" charset="0"/>
              </a:rPr>
              <a:t>Infragarsas</a:t>
            </a:r>
            <a:r>
              <a:rPr lang="lt-LT" dirty="0">
                <a:latin typeface="Times New Roman" panose="02020603050405020304" pitchFamily="18" charset="0"/>
                <a:ea typeface="+mn-lt"/>
                <a:cs typeface="Times New Roman" panose="02020603050405020304" pitchFamily="18" charset="0"/>
              </a:rPr>
              <a:t> sklinda Žemės plutoje, vandenynuose, iš dalies – ore.  </a:t>
            </a:r>
            <a:r>
              <a:rPr lang="lt-LT" dirty="0" err="1">
                <a:latin typeface="Times New Roman" panose="02020603050405020304" pitchFamily="18" charset="0"/>
                <a:ea typeface="+mn-lt"/>
                <a:cs typeface="Times New Roman" panose="02020603050405020304" pitchFamily="18" charset="0"/>
              </a:rPr>
              <a:t>Infragarso</a:t>
            </a:r>
            <a:r>
              <a:rPr lang="lt-LT" dirty="0">
                <a:latin typeface="Times New Roman" panose="02020603050405020304" pitchFamily="18" charset="0"/>
                <a:ea typeface="+mn-lt"/>
                <a:cs typeface="Times New Roman" panose="02020603050405020304" pitchFamily="18" charset="0"/>
              </a:rPr>
              <a:t> šaltiniai – seisminiai (žemės drebėjimas), meteorologiniai (vėjo gūsiai, žaibas) reiškiniai, ugnikalnių išsiveržimai, įvairūs sprogimai, t. p. </a:t>
            </a:r>
            <a:r>
              <a:rPr lang="lt-LT" dirty="0" err="1">
                <a:latin typeface="Times New Roman" panose="02020603050405020304" pitchFamily="18" charset="0"/>
                <a:ea typeface="+mn-lt"/>
                <a:cs typeface="Times New Roman" panose="02020603050405020304" pitchFamily="18" charset="0"/>
              </a:rPr>
              <a:t>stambiagabaričių</a:t>
            </a:r>
            <a:r>
              <a:rPr lang="lt-LT" dirty="0">
                <a:latin typeface="Times New Roman" panose="02020603050405020304" pitchFamily="18" charset="0"/>
                <a:ea typeface="+mn-lt"/>
                <a:cs typeface="Times New Roman" panose="02020603050405020304" pitchFamily="18" charset="0"/>
              </a:rPr>
              <a:t> </a:t>
            </a:r>
            <a:r>
              <a:rPr lang="lt-LT" dirty="0" smtClean="0">
                <a:latin typeface="Times New Roman" panose="02020603050405020304" pitchFamily="18" charset="0"/>
                <a:ea typeface="+mn-lt"/>
                <a:cs typeface="Times New Roman" panose="02020603050405020304" pitchFamily="18" charset="0"/>
              </a:rPr>
              <a:t> konstrukcijų</a:t>
            </a:r>
            <a:r>
              <a:rPr lang="lt-LT" dirty="0">
                <a:latin typeface="Times New Roman" panose="02020603050405020304" pitchFamily="18" charset="0"/>
                <a:ea typeface="+mn-lt"/>
                <a:cs typeface="Times New Roman" panose="02020603050405020304" pitchFamily="18" charset="0"/>
              </a:rPr>
              <a:t>, pastatų, transporto priemonių vibracijos. Techniniai </a:t>
            </a:r>
            <a:r>
              <a:rPr lang="lt-LT" dirty="0" err="1">
                <a:latin typeface="Times New Roman" panose="02020603050405020304" pitchFamily="18" charset="0"/>
                <a:ea typeface="+mn-lt"/>
                <a:cs typeface="Times New Roman" panose="02020603050405020304" pitchFamily="18" charset="0"/>
              </a:rPr>
              <a:t>infragarso</a:t>
            </a:r>
            <a:r>
              <a:rPr lang="lt-LT" dirty="0">
                <a:latin typeface="Times New Roman" panose="02020603050405020304" pitchFamily="18" charset="0"/>
                <a:ea typeface="+mn-lt"/>
                <a:cs typeface="Times New Roman" panose="02020603050405020304" pitchFamily="18" charset="0"/>
              </a:rPr>
              <a:t> spinduoliai yra didelių gabaritų, nelabai efektyvūs; dažniausiai </a:t>
            </a:r>
            <a:r>
              <a:rPr lang="lt-LT" dirty="0" err="1">
                <a:latin typeface="Times New Roman" panose="02020603050405020304" pitchFamily="18" charset="0"/>
                <a:ea typeface="+mn-lt"/>
                <a:cs typeface="Times New Roman" panose="02020603050405020304" pitchFamily="18" charset="0"/>
              </a:rPr>
              <a:t>infragarsas</a:t>
            </a:r>
            <a:r>
              <a:rPr lang="lt-LT" dirty="0">
                <a:latin typeface="Times New Roman" panose="02020603050405020304" pitchFamily="18" charset="0"/>
                <a:ea typeface="+mn-lt"/>
                <a:cs typeface="Times New Roman" panose="02020603050405020304" pitchFamily="18" charset="0"/>
              </a:rPr>
              <a:t> sukeliamas sprogimais. </a:t>
            </a:r>
            <a:r>
              <a:rPr lang="lt-LT" dirty="0" err="1">
                <a:latin typeface="Times New Roman" panose="02020603050405020304" pitchFamily="18" charset="0"/>
                <a:ea typeface="+mn-lt"/>
                <a:cs typeface="Times New Roman" panose="02020603050405020304" pitchFamily="18" charset="0"/>
              </a:rPr>
              <a:t>Infragarsas</a:t>
            </a:r>
            <a:r>
              <a:rPr lang="lt-LT" dirty="0">
                <a:latin typeface="Times New Roman" panose="02020603050405020304" pitchFamily="18" charset="0"/>
                <a:ea typeface="+mn-lt"/>
                <a:cs typeface="Times New Roman" panose="02020603050405020304" pitchFamily="18" charset="0"/>
              </a:rPr>
              <a:t> registruojamas specialiomis konstrukcijos mikrofonais, </a:t>
            </a:r>
            <a:r>
              <a:rPr lang="lt-LT" dirty="0" err="1">
                <a:latin typeface="Times New Roman" panose="02020603050405020304" pitchFamily="18" charset="0"/>
                <a:ea typeface="+mn-lt"/>
                <a:cs typeface="Times New Roman" panose="02020603050405020304" pitchFamily="18" charset="0"/>
              </a:rPr>
              <a:t>hidrofonais</a:t>
            </a:r>
            <a:r>
              <a:rPr lang="lt-LT" dirty="0">
                <a:latin typeface="Times New Roman" panose="02020603050405020304" pitchFamily="18" charset="0"/>
                <a:ea typeface="+mn-lt"/>
                <a:cs typeface="Times New Roman" panose="02020603050405020304" pitchFamily="18" charset="0"/>
              </a:rPr>
              <a:t>, </a:t>
            </a:r>
            <a:r>
              <a:rPr lang="lt-LT" dirty="0" err="1">
                <a:latin typeface="Times New Roman" panose="02020603050405020304" pitchFamily="18" charset="0"/>
                <a:ea typeface="+mn-lt"/>
                <a:cs typeface="Times New Roman" panose="02020603050405020304" pitchFamily="18" charset="0"/>
              </a:rPr>
              <a:t>geofonais</a:t>
            </a:r>
            <a:r>
              <a:rPr lang="lt-LT" dirty="0">
                <a:latin typeface="Times New Roman" panose="02020603050405020304" pitchFamily="18" charset="0"/>
                <a:ea typeface="+mn-lt"/>
                <a:cs typeface="Times New Roman" panose="02020603050405020304" pitchFamily="18" charset="0"/>
              </a:rPr>
              <a:t> su elektronine signalų apdorojimo įranga. Žmonių veiklos padariniai lemia didelę ekologinės taršos dėl </a:t>
            </a:r>
            <a:r>
              <a:rPr lang="lt-LT" dirty="0" err="1">
                <a:latin typeface="Times New Roman" panose="02020603050405020304" pitchFamily="18" charset="0"/>
                <a:ea typeface="+mn-lt"/>
                <a:cs typeface="Times New Roman" panose="02020603050405020304" pitchFamily="18" charset="0"/>
              </a:rPr>
              <a:t>infragarso</a:t>
            </a:r>
            <a:r>
              <a:rPr lang="lt-LT" dirty="0">
                <a:latin typeface="Times New Roman" panose="02020603050405020304" pitchFamily="18" charset="0"/>
                <a:ea typeface="+mn-lt"/>
                <a:cs typeface="Times New Roman" panose="02020603050405020304" pitchFamily="18" charset="0"/>
              </a:rPr>
              <a:t> atsiradimo dalį. Žmogui </a:t>
            </a:r>
            <a:r>
              <a:rPr lang="lt-LT" dirty="0" err="1">
                <a:latin typeface="Times New Roman" panose="02020603050405020304" pitchFamily="18" charset="0"/>
                <a:ea typeface="+mn-lt"/>
                <a:cs typeface="Times New Roman" panose="02020603050405020304" pitchFamily="18" charset="0"/>
              </a:rPr>
              <a:t>infragarsas</a:t>
            </a:r>
            <a:r>
              <a:rPr lang="lt-LT" dirty="0">
                <a:latin typeface="Times New Roman" panose="02020603050405020304" pitchFamily="18" charset="0"/>
                <a:ea typeface="+mn-lt"/>
                <a:cs typeface="Times New Roman" panose="02020603050405020304" pitchFamily="18" charset="0"/>
              </a:rPr>
              <a:t> yra kenksmingas jei ilgai yra kontaktas su juo gali sukelti galvos, pilvo skausmus... ir, net mirtį.</a:t>
            </a:r>
            <a:endParaRPr lang="lt-LT" dirty="0">
              <a:latin typeface="Times New Roman" panose="02020603050405020304" pitchFamily="18" charset="0"/>
              <a:cs typeface="Times New Roman" panose="02020603050405020304" pitchFamily="18" charset="0"/>
            </a:endParaRPr>
          </a:p>
        </p:txBody>
      </p:sp>
      <p:pic>
        <p:nvPicPr>
          <p:cNvPr id="4" name="Paveikslėlis 4" descr="Paveikslėlis, kuriame yra žinutė&#10;&#10;Automatiškai sugeneruotas aprašymas">
            <a:extLst>
              <a:ext uri="{FF2B5EF4-FFF2-40B4-BE49-F238E27FC236}">
                <a16:creationId xmlns="" xmlns:a16="http://schemas.microsoft.com/office/drawing/2014/main" id="{EA61B9FE-2E81-AA76-3A6C-BCF873855E04}"/>
              </a:ext>
            </a:extLst>
          </p:cNvPr>
          <p:cNvPicPr>
            <a:picLocks noChangeAspect="1"/>
          </p:cNvPicPr>
          <p:nvPr/>
        </p:nvPicPr>
        <p:blipFill>
          <a:blip r:embed="rId2"/>
          <a:stretch>
            <a:fillRect/>
          </a:stretch>
        </p:blipFill>
        <p:spPr>
          <a:xfrm>
            <a:off x="7981950" y="3585"/>
            <a:ext cx="4210050" cy="1745429"/>
          </a:xfrm>
          <a:prstGeom prst="rect">
            <a:avLst/>
          </a:prstGeom>
        </p:spPr>
      </p:pic>
    </p:spTree>
    <p:extLst>
      <p:ext uri="{BB962C8B-B14F-4D97-AF65-F5344CB8AC3E}">
        <p14:creationId xmlns:p14="http://schemas.microsoft.com/office/powerpoint/2010/main" val="595618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4FD2CB89-0837-2D05-D348-C1DF50828F63}"/>
              </a:ext>
            </a:extLst>
          </p:cNvPr>
          <p:cNvSpPr>
            <a:spLocks noGrp="1"/>
          </p:cNvSpPr>
          <p:nvPr>
            <p:ph type="title"/>
          </p:nvPr>
        </p:nvSpPr>
        <p:spPr>
          <a:xfrm>
            <a:off x="810000" y="447188"/>
            <a:ext cx="10571998" cy="970450"/>
          </a:xfrm>
        </p:spPr>
        <p:txBody>
          <a:bodyPr>
            <a:normAutofit/>
          </a:bodyPr>
          <a:lstStyle/>
          <a:p>
            <a:r>
              <a:rPr lang="lt-LT" dirty="0">
                <a:latin typeface="Times New Roman" panose="02020603050405020304" pitchFamily="18" charset="0"/>
                <a:cs typeface="Times New Roman" panose="02020603050405020304" pitchFamily="18" charset="0"/>
              </a:rPr>
              <a:t>Triukšmas</a:t>
            </a:r>
          </a:p>
        </p:txBody>
      </p:sp>
      <p:pic>
        <p:nvPicPr>
          <p:cNvPr id="4" name="Paveikslėlis 4">
            <a:extLst>
              <a:ext uri="{FF2B5EF4-FFF2-40B4-BE49-F238E27FC236}">
                <a16:creationId xmlns="" xmlns:a16="http://schemas.microsoft.com/office/drawing/2014/main" id="{C6406B6B-7C44-3B7D-011A-A9FD3EB82723}"/>
              </a:ext>
            </a:extLst>
          </p:cNvPr>
          <p:cNvPicPr>
            <a:picLocks noChangeAspect="1"/>
          </p:cNvPicPr>
          <p:nvPr/>
        </p:nvPicPr>
        <p:blipFill>
          <a:blip r:embed="rId2"/>
          <a:stretch>
            <a:fillRect/>
          </a:stretch>
        </p:blipFill>
        <p:spPr>
          <a:xfrm>
            <a:off x="1370013" y="3087738"/>
            <a:ext cx="2913062" cy="2366862"/>
          </a:xfrm>
          <a:prstGeom prst="roundRect">
            <a:avLst>
              <a:gd name="adj" fmla="val 3876"/>
            </a:avLst>
          </a:prstGeom>
          <a:ln>
            <a:solidFill>
              <a:schemeClr val="accent1"/>
            </a:solidFill>
          </a:ln>
          <a:effectLst/>
        </p:spPr>
      </p:pic>
      <p:sp>
        <p:nvSpPr>
          <p:cNvPr id="3" name="Turinio vietos rezervavimo ženklas 2">
            <a:extLst>
              <a:ext uri="{FF2B5EF4-FFF2-40B4-BE49-F238E27FC236}">
                <a16:creationId xmlns="" xmlns:a16="http://schemas.microsoft.com/office/drawing/2014/main" id="{D68D2F7A-2E3E-2809-76D1-36F3785E56E7}"/>
              </a:ext>
            </a:extLst>
          </p:cNvPr>
          <p:cNvSpPr>
            <a:spLocks noGrp="1"/>
          </p:cNvSpPr>
          <p:nvPr>
            <p:ph idx="1"/>
          </p:nvPr>
        </p:nvSpPr>
        <p:spPr>
          <a:xfrm>
            <a:off x="4330699" y="2529541"/>
            <a:ext cx="7052733" cy="3632200"/>
          </a:xfrm>
        </p:spPr>
        <p:txBody>
          <a:bodyPr>
            <a:normAutofit/>
          </a:bodyPr>
          <a:lstStyle/>
          <a:p>
            <a:pPr marL="0" indent="0">
              <a:buNone/>
            </a:pPr>
            <a:r>
              <a:rPr lang="lt-LT" dirty="0">
                <a:latin typeface="Times New Roman" panose="02020603050405020304" pitchFamily="18" charset="0"/>
                <a:ea typeface="+mn-lt"/>
                <a:cs typeface="Times New Roman" panose="02020603050405020304" pitchFamily="18" charset="0"/>
              </a:rPr>
              <a:t>Triukšmas – įvairaus pobūdžio nepageidaujamas garsas (akustinis triukšmas). Tai plačiausiai vartojama reikšmė. Akustiniu triukšmu </a:t>
            </a:r>
            <a:r>
              <a:rPr lang="lt-LT" dirty="0" smtClean="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vadiname įvairaus stiprumo ir dažnio garso bangų visumą, kuri gali sukelti nepalankias bei kenksmingas pasekmes sveikatai. Triukšmo pobūdis priklauso nuo jo šaltinio rūšies. Aukšto dažnio garsas suvokiamas kaip labiau triukšmingas nei žemo dažnio (nors žemo dažnio triukšmas yra kenksmingesnis žmogaus sveikatai).</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Triukšmui labai jautrūs yra moksleiviai, nes triukšmas pamokų metu trukdo įsisavinti </a:t>
            </a:r>
            <a:r>
              <a:rPr lang="lt-LT" dirty="0" smtClean="0">
                <a:latin typeface="Times New Roman" panose="02020603050405020304" pitchFamily="18" charset="0"/>
                <a:ea typeface="+mn-lt"/>
                <a:cs typeface="Times New Roman" panose="02020603050405020304" pitchFamily="18" charset="0"/>
              </a:rPr>
              <a:t>dėstomą</a:t>
            </a:r>
            <a:r>
              <a:rPr lang="lt-LT" dirty="0">
                <a:latin typeface="Times New Roman" panose="02020603050405020304" pitchFamily="18" charset="0"/>
                <a:ea typeface="+mn-lt"/>
                <a:cs typeface="Times New Roman" panose="02020603050405020304" pitchFamily="18" charset="0"/>
              </a:rPr>
              <a:t> </a:t>
            </a:r>
            <a:r>
              <a:rPr lang="lt-LT" dirty="0" smtClean="0">
                <a:latin typeface="Times New Roman" panose="02020603050405020304" pitchFamily="18" charset="0"/>
                <a:ea typeface="+mn-lt"/>
                <a:cs typeface="Times New Roman" panose="02020603050405020304" pitchFamily="18" charset="0"/>
              </a:rPr>
              <a:t>medžiagą, </a:t>
            </a:r>
            <a:r>
              <a:rPr lang="lt-LT" dirty="0">
                <a:latin typeface="Times New Roman" panose="02020603050405020304" pitchFamily="18" charset="0"/>
                <a:ea typeface="+mn-lt"/>
                <a:cs typeface="Times New Roman" panose="02020603050405020304" pitchFamily="18" charset="0"/>
              </a:rPr>
              <a:t> vystosi nuovargis</a:t>
            </a:r>
            <a:r>
              <a:rPr lang="lt-LT" dirty="0">
                <a:ea typeface="+mn-lt"/>
                <a:cs typeface="+mn-lt"/>
              </a:rPr>
              <a:t>.</a:t>
            </a:r>
          </a:p>
          <a:p>
            <a:pPr marL="0" indent="0">
              <a:buNone/>
            </a:pPr>
            <a:r>
              <a:rPr lang="lt-LT" dirty="0">
                <a:ea typeface="+mn-lt"/>
                <a:cs typeface="+mn-lt"/>
              </a:rPr>
              <a:t/>
            </a:r>
            <a:br>
              <a:rPr lang="lt-LT" dirty="0">
                <a:ea typeface="+mn-lt"/>
                <a:cs typeface="+mn-lt"/>
              </a:rPr>
            </a:br>
            <a:endParaRPr lang="lt-LT" dirty="0">
              <a:ea typeface="+mn-lt"/>
              <a:cs typeface="+mn-lt"/>
            </a:endParaRPr>
          </a:p>
        </p:txBody>
      </p:sp>
    </p:spTree>
    <p:extLst>
      <p:ext uri="{BB962C8B-B14F-4D97-AF65-F5344CB8AC3E}">
        <p14:creationId xmlns:p14="http://schemas.microsoft.com/office/powerpoint/2010/main" val="510198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330723C3-6BE5-1317-2D5D-7BA732A00495}"/>
              </a:ext>
            </a:extLst>
          </p:cNvPr>
          <p:cNvSpPr>
            <a:spLocks noGrp="1"/>
          </p:cNvSpPr>
          <p:nvPr>
            <p:ph type="title"/>
          </p:nvPr>
        </p:nvSpPr>
        <p:spPr>
          <a:xfrm>
            <a:off x="810000" y="447188"/>
            <a:ext cx="5359921" cy="970450"/>
          </a:xfrm>
        </p:spPr>
        <p:txBody>
          <a:bodyPr>
            <a:normAutofit/>
          </a:bodyPr>
          <a:lstStyle/>
          <a:p>
            <a:r>
              <a:rPr lang="lt-LT" dirty="0">
                <a:latin typeface="Times New Roman" panose="02020603050405020304" pitchFamily="18" charset="0"/>
                <a:cs typeface="Times New Roman" panose="02020603050405020304" pitchFamily="18" charset="0"/>
              </a:rPr>
              <a:t>Triukšmo pakopos</a:t>
            </a:r>
          </a:p>
        </p:txBody>
      </p:sp>
      <p:sp>
        <p:nvSpPr>
          <p:cNvPr id="3" name="Turinio vietos rezervavimo ženklas 2">
            <a:extLst>
              <a:ext uri="{FF2B5EF4-FFF2-40B4-BE49-F238E27FC236}">
                <a16:creationId xmlns="" xmlns:a16="http://schemas.microsoft.com/office/drawing/2014/main" id="{634A41BC-0CB9-3D61-7823-06855E291EBC}"/>
              </a:ext>
            </a:extLst>
          </p:cNvPr>
          <p:cNvSpPr>
            <a:spLocks noGrp="1"/>
          </p:cNvSpPr>
          <p:nvPr>
            <p:ph idx="1"/>
          </p:nvPr>
        </p:nvSpPr>
        <p:spPr>
          <a:xfrm>
            <a:off x="818712" y="2222287"/>
            <a:ext cx="5351209" cy="3636511"/>
          </a:xfrm>
        </p:spPr>
        <p:txBody>
          <a:bodyPr>
            <a:normAutofit/>
          </a:bodyPr>
          <a:lstStyle/>
          <a:p>
            <a:pPr>
              <a:buFont typeface="Wingdings" panose="05000000000000000000" pitchFamily="2" charset="2"/>
              <a:buChar char="§"/>
            </a:pPr>
            <a:r>
              <a:rPr lang="lt-LT" dirty="0">
                <a:latin typeface="Times New Roman" panose="02020603050405020304" pitchFamily="18" charset="0"/>
                <a:ea typeface="+mn-lt"/>
                <a:cs typeface="Times New Roman" panose="02020603050405020304" pitchFamily="18" charset="0"/>
              </a:rPr>
              <a:t>tyla – 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a:t>
            </a:r>
          </a:p>
          <a:p>
            <a:pPr>
              <a:buFont typeface="Wingdings" panose="05000000000000000000" pitchFamily="2" charset="2"/>
              <a:buChar char="§"/>
            </a:pPr>
            <a:r>
              <a:rPr lang="lt-LT" dirty="0">
                <a:latin typeface="Times New Roman" panose="02020603050405020304" pitchFamily="18" charset="0"/>
                <a:ea typeface="+mn-lt"/>
                <a:cs typeface="Times New Roman" panose="02020603050405020304" pitchFamily="18" charset="0"/>
              </a:rPr>
              <a:t>normalus triukšmo fonas – 0-40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a:t>
            </a:r>
          </a:p>
          <a:p>
            <a:pPr>
              <a:buFont typeface="Wingdings" panose="05000000000000000000" pitchFamily="2" charset="2"/>
              <a:buChar char="§"/>
            </a:pPr>
            <a:r>
              <a:rPr lang="lt-LT" dirty="0">
                <a:latin typeface="Times New Roman" panose="02020603050405020304" pitchFamily="18" charset="0"/>
                <a:ea typeface="+mn-lt"/>
                <a:cs typeface="Times New Roman" panose="02020603050405020304" pitchFamily="18" charset="0"/>
              </a:rPr>
              <a:t>psichologinis poveikis – 40-80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a:t>
            </a:r>
          </a:p>
          <a:p>
            <a:pPr>
              <a:buFont typeface="Wingdings" panose="05000000000000000000" pitchFamily="2" charset="2"/>
              <a:buChar char="§"/>
            </a:pPr>
            <a:r>
              <a:rPr lang="lt-LT" dirty="0">
                <a:latin typeface="Times New Roman" panose="02020603050405020304" pitchFamily="18" charset="0"/>
                <a:ea typeface="+mn-lt"/>
                <a:cs typeface="Times New Roman" panose="02020603050405020304" pitchFamily="18" charset="0"/>
              </a:rPr>
              <a:t>fiziologinis poveikis – 80-120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a:t>
            </a:r>
          </a:p>
          <a:p>
            <a:pPr>
              <a:buFont typeface="Wingdings" panose="05000000000000000000" pitchFamily="2" charset="2"/>
              <a:buChar char="§"/>
            </a:pPr>
            <a:r>
              <a:rPr lang="lt-LT" dirty="0" err="1">
                <a:latin typeface="Times New Roman" panose="02020603050405020304" pitchFamily="18" charset="0"/>
                <a:ea typeface="+mn-lt"/>
                <a:cs typeface="Times New Roman" panose="02020603050405020304" pitchFamily="18" charset="0"/>
              </a:rPr>
              <a:t>traumatizmas</a:t>
            </a:r>
            <a:r>
              <a:rPr lang="lt-LT" dirty="0">
                <a:latin typeface="Times New Roman" panose="02020603050405020304" pitchFamily="18" charset="0"/>
                <a:ea typeface="+mn-lt"/>
                <a:cs typeface="Times New Roman" panose="02020603050405020304" pitchFamily="18" charset="0"/>
              </a:rPr>
              <a:t> – 120-140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a:t>
            </a:r>
          </a:p>
          <a:p>
            <a:pPr>
              <a:buFont typeface="Wingdings" panose="05000000000000000000" pitchFamily="2" charset="2"/>
              <a:buChar char="§"/>
            </a:pPr>
            <a:r>
              <a:rPr lang="lt-LT" dirty="0">
                <a:latin typeface="Times New Roman" panose="02020603050405020304" pitchFamily="18" charset="0"/>
                <a:ea typeface="+mn-lt"/>
                <a:cs typeface="Times New Roman" panose="02020603050405020304" pitchFamily="18" charset="0"/>
              </a:rPr>
              <a:t>šokas (poveikis prietaisams ir konstrukcijoms) – 140-160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a:t>
            </a:r>
            <a:endParaRPr lang="lt-LT" dirty="0">
              <a:latin typeface="Times New Roman" panose="02020603050405020304" pitchFamily="18" charset="0"/>
              <a:cs typeface="Times New Roman" panose="02020603050405020304" pitchFamily="18" charset="0"/>
            </a:endParaRPr>
          </a:p>
        </p:txBody>
      </p:sp>
      <p:sp>
        <p:nvSpPr>
          <p:cNvPr id="17" name="Rectangle 9">
            <a:extLst>
              <a:ext uri="{FF2B5EF4-FFF2-40B4-BE49-F238E27FC236}">
                <a16:creationId xmlns="" xmlns:a16="http://schemas.microsoft.com/office/drawing/2014/main" id="{1C524A27-B6C0-41EA-ABCB-AA2E61FC0F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75898" y="0"/>
            <a:ext cx="571305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 xmlns:a16="http://schemas.microsoft.com/office/drawing/2014/main" id="{F3FCE8DC-E7A6-4A8F-BB57-A87EC4B846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5">
            <a:extLst>
              <a:ext uri="{FF2B5EF4-FFF2-40B4-BE49-F238E27FC236}">
                <a16:creationId xmlns="" xmlns:a16="http://schemas.microsoft.com/office/drawing/2014/main" id="{393C15D4-5459-E919-1D44-88A2D81DF2A7}"/>
              </a:ext>
            </a:extLst>
          </p:cNvPr>
          <p:cNvPicPr>
            <a:picLocks noChangeAspect="1"/>
          </p:cNvPicPr>
          <p:nvPr/>
        </p:nvPicPr>
        <p:blipFill rotWithShape="1">
          <a:blip r:embed="rId2"/>
          <a:srcRect t="4183" r="3" b="13046"/>
          <a:stretch/>
        </p:blipFill>
        <p:spPr>
          <a:xfrm>
            <a:off x="7410517" y="1258529"/>
            <a:ext cx="3832042" cy="4330205"/>
          </a:xfrm>
          <a:prstGeom prst="rect">
            <a:avLst/>
          </a:prstGeom>
        </p:spPr>
      </p:pic>
    </p:spTree>
    <p:extLst>
      <p:ext uri="{BB962C8B-B14F-4D97-AF65-F5344CB8AC3E}">
        <p14:creationId xmlns:p14="http://schemas.microsoft.com/office/powerpoint/2010/main" val="25488861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DA0945-C171-405F-B274-1E4CB04F2879}"/>
              </a:ext>
            </a:extLst>
          </p:cNvPr>
          <p:cNvSpPr>
            <a:spLocks noGrp="1"/>
          </p:cNvSpPr>
          <p:nvPr>
            <p:ph type="title"/>
          </p:nvPr>
        </p:nvSpPr>
        <p:spPr/>
        <p:txBody>
          <a:bodyPr/>
          <a:lstStyle/>
          <a:p>
            <a:r>
              <a:rPr lang="en-US" dirty="0" err="1">
                <a:latin typeface="Times New Roman" panose="02020603050405020304" pitchFamily="18" charset="0"/>
                <a:cs typeface="Times New Roman" panose="02020603050405020304" pitchFamily="18" charset="0"/>
              </a:rPr>
              <a:t>Triukšmo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normos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AA26939-DA06-474C-B107-8A40DC6CE2F6}"/>
              </a:ext>
            </a:extLst>
          </p:cNvPr>
          <p:cNvSpPr>
            <a:spLocks noGrp="1"/>
          </p:cNvSpPr>
          <p:nvPr>
            <p:ph idx="1"/>
          </p:nvPr>
        </p:nvSpPr>
        <p:spPr>
          <a:xfrm>
            <a:off x="370477" y="1980240"/>
            <a:ext cx="10554574" cy="3636511"/>
          </a:xfrm>
        </p:spPr>
        <p:txBody>
          <a:bodyPr>
            <a:normAutofit/>
          </a:bodyPr>
          <a:lstStyle/>
          <a:p>
            <a:pPr marL="0" indent="0" algn="ctr" eaLnBrk="1" hangingPunct="1">
              <a:buNone/>
            </a:pPr>
            <a:r>
              <a:rPr lang="lt-LT" altLang="en-US" sz="1800" b="1" dirty="0">
                <a:latin typeface="Times New Roman" panose="02020603050405020304" pitchFamily="18" charset="0"/>
                <a:ea typeface="Calibri"/>
                <a:cs typeface="Times New Roman" panose="02020603050405020304" pitchFamily="18" charset="0"/>
              </a:rPr>
              <a:t>Lietuvos pagrindinis norminis teisės</a:t>
            </a:r>
          </a:p>
          <a:p>
            <a:pPr marL="0" indent="0" algn="ctr">
              <a:buNone/>
            </a:pPr>
            <a:r>
              <a:rPr lang="lt-LT" altLang="en-US" sz="1800" b="1" dirty="0">
                <a:latin typeface="Times New Roman" panose="02020603050405020304" pitchFamily="18" charset="0"/>
                <a:ea typeface="Calibri"/>
                <a:cs typeface="Times New Roman" panose="02020603050405020304" pitchFamily="18" charset="0"/>
              </a:rPr>
              <a:t>aktas, reguliuojantis triukšmo lygius</a:t>
            </a:r>
            <a:endParaRPr lang="lt-LT" altLang="en-US" sz="1800" dirty="0">
              <a:latin typeface="Times New Roman" panose="02020603050405020304" pitchFamily="18" charset="0"/>
              <a:ea typeface="Calibri"/>
              <a:cs typeface="Times New Roman" panose="02020603050405020304" pitchFamily="18" charset="0"/>
            </a:endParaRPr>
          </a:p>
          <a:p>
            <a:pPr marL="0" indent="0" algn="ctr">
              <a:buNone/>
            </a:pPr>
            <a:r>
              <a:rPr lang="lt-LT" dirty="0">
                <a:latin typeface="Times New Roman" panose="02020603050405020304" pitchFamily="18" charset="0"/>
                <a:ea typeface="+mn-lt"/>
                <a:cs typeface="Times New Roman" panose="02020603050405020304" pitchFamily="18" charset="0"/>
              </a:rPr>
              <a:t>LIETUVOS HIGIENOS NORMA HN 33:2011 </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„TRIUKŠMO RIBINIAI DYDŽIAI GYVENAMUOSIUOSE IR </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VISUOMENINĖS PASKIRTIES PASTATUOSE BEI JŲ APLINKOJE“</a:t>
            </a:r>
          </a:p>
          <a:p>
            <a:pPr marL="0" indent="0" algn="ctr">
              <a:buNone/>
            </a:pPr>
            <a:r>
              <a:rPr lang="lt-LT" altLang="en-US" dirty="0">
                <a:latin typeface="Times New Roman" panose="02020603050405020304" pitchFamily="18" charset="0"/>
                <a:ea typeface="Calibri"/>
                <a:cs typeface="Times New Roman" panose="02020603050405020304" pitchFamily="18" charset="0"/>
              </a:rPr>
              <a:t> </a:t>
            </a:r>
            <a:r>
              <a:rPr lang="lt-LT" altLang="en-US" sz="1800" b="1" dirty="0">
                <a:latin typeface="Times New Roman" panose="02020603050405020304" pitchFamily="18" charset="0"/>
                <a:ea typeface="Calibri"/>
                <a:cs typeface="Times New Roman" panose="02020603050405020304" pitchFamily="18" charset="0"/>
              </a:rPr>
              <a:t>patvirtinta Lietuvos Respublikos sveikatos apsaugos ministro.</a:t>
            </a:r>
            <a:endParaRPr lang="lt-LT" altLang="en-US" sz="1800" dirty="0">
              <a:latin typeface="Times New Roman" panose="02020603050405020304" pitchFamily="18" charset="0"/>
              <a:ea typeface="Calibri"/>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11637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CF783368-63F6-55D1-0CBF-3C045A6316A5}"/>
              </a:ext>
            </a:extLst>
          </p:cNvPr>
          <p:cNvSpPr>
            <a:spLocks noGrp="1"/>
          </p:cNvSpPr>
          <p:nvPr>
            <p:ph type="title"/>
          </p:nvPr>
        </p:nvSpPr>
        <p:spPr>
          <a:xfrm>
            <a:off x="810000" y="447188"/>
            <a:ext cx="10571998" cy="970450"/>
          </a:xfrm>
        </p:spPr>
        <p:txBody>
          <a:bodyPr>
            <a:normAutofit/>
          </a:bodyPr>
          <a:lstStyle/>
          <a:p>
            <a:r>
              <a:rPr lang="lt-LT" dirty="0">
                <a:latin typeface="Times New Roman" panose="02020603050405020304" pitchFamily="18" charset="0"/>
                <a:cs typeface="Times New Roman" panose="02020603050405020304" pitchFamily="18" charset="0"/>
              </a:rPr>
              <a:t>Garso izoliacija</a:t>
            </a:r>
          </a:p>
        </p:txBody>
      </p:sp>
      <p:sp>
        <p:nvSpPr>
          <p:cNvPr id="3" name="Turinio vietos rezervavimo ženklas 2">
            <a:extLst>
              <a:ext uri="{FF2B5EF4-FFF2-40B4-BE49-F238E27FC236}">
                <a16:creationId xmlns="" xmlns:a16="http://schemas.microsoft.com/office/drawing/2014/main" id="{DAB4F3E3-DFAE-996B-B88E-6789F39B2CB1}"/>
              </a:ext>
            </a:extLst>
          </p:cNvPr>
          <p:cNvSpPr>
            <a:spLocks noGrp="1"/>
          </p:cNvSpPr>
          <p:nvPr>
            <p:ph idx="1"/>
          </p:nvPr>
        </p:nvSpPr>
        <p:spPr>
          <a:xfrm>
            <a:off x="818713" y="2413000"/>
            <a:ext cx="7199220" cy="3632200"/>
          </a:xfrm>
        </p:spPr>
        <p:txBody>
          <a:bodyPr>
            <a:normAutofit/>
          </a:bodyPr>
          <a:lstStyle/>
          <a:p>
            <a:pPr marL="285750" indent="-285750">
              <a:lnSpc>
                <a:spcPct val="90000"/>
              </a:lnSpc>
              <a:buFont typeface="Wingdings" charset="2"/>
              <a:buChar char="Ø"/>
            </a:pPr>
            <a:r>
              <a:rPr lang="lt-LT" sz="1700" dirty="0">
                <a:latin typeface="Times New Roman" panose="02020603050405020304" pitchFamily="18" charset="0"/>
                <a:ea typeface="+mn-lt"/>
                <a:cs typeface="Times New Roman" panose="02020603050405020304" pitchFamily="18" charset="0"/>
              </a:rPr>
              <a:t>Garso izoliacija silpnina garso bangų energiją. Tai tam tikru būdu sukonstruotos </a:t>
            </a:r>
            <a:r>
              <a:rPr lang="lt-LT" sz="1700" dirty="0" err="1" smtClean="0">
                <a:latin typeface="Times New Roman" panose="02020603050405020304" pitchFamily="18" charset="0"/>
                <a:ea typeface="+mn-lt"/>
                <a:cs typeface="Times New Roman" panose="02020603050405020304" pitchFamily="18" charset="0"/>
              </a:rPr>
              <a:t>atitvaros</a:t>
            </a:r>
            <a:r>
              <a:rPr lang="lt-LT" sz="1700" dirty="0" smtClean="0">
                <a:latin typeface="Times New Roman" panose="02020603050405020304" pitchFamily="18" charset="0"/>
                <a:ea typeface="+mn-lt"/>
                <a:cs typeface="Times New Roman" panose="02020603050405020304" pitchFamily="18" charset="0"/>
              </a:rPr>
              <a:t> </a:t>
            </a:r>
            <a:r>
              <a:rPr lang="lt-LT" sz="1700" dirty="0">
                <a:latin typeface="Times New Roman" panose="02020603050405020304" pitchFamily="18" charset="0"/>
                <a:ea typeface="+mn-lt"/>
                <a:cs typeface="Times New Roman" panose="02020603050405020304" pitchFamily="18" charset="0"/>
              </a:rPr>
              <a:t>iš akustinių medžiagų arba iš medžiagų sluoksnių su oro tarpu. Per statybines konstrukcijas (sienas, perdangas, stogus) sklindantys garsai geriau izoliuojami, kai </a:t>
            </a:r>
            <a:r>
              <a:rPr lang="lt-LT" sz="1700" dirty="0" err="1" smtClean="0">
                <a:latin typeface="Times New Roman" panose="02020603050405020304" pitchFamily="18" charset="0"/>
                <a:ea typeface="+mn-lt"/>
                <a:cs typeface="Times New Roman" panose="02020603050405020304" pitchFamily="18" charset="0"/>
              </a:rPr>
              <a:t>atitvaros</a:t>
            </a:r>
            <a:r>
              <a:rPr lang="lt-LT" sz="1700" dirty="0" smtClean="0">
                <a:latin typeface="Times New Roman" panose="02020603050405020304" pitchFamily="18" charset="0"/>
                <a:ea typeface="+mn-lt"/>
                <a:cs typeface="Times New Roman" panose="02020603050405020304" pitchFamily="18" charset="0"/>
              </a:rPr>
              <a:t> </a:t>
            </a:r>
            <a:r>
              <a:rPr lang="lt-LT" sz="1700" dirty="0">
                <a:latin typeface="Times New Roman" panose="02020603050405020304" pitchFamily="18" charset="0"/>
                <a:ea typeface="+mn-lt"/>
                <a:cs typeface="Times New Roman" panose="02020603050405020304" pitchFamily="18" charset="0"/>
              </a:rPr>
              <a:t>yra masyvesnės, padarytos iš sluoksniuotų medžiagų. Smūginius garsus gerai izoliuoja minkštos akytos medžiagos (mineralinė vata, medienos plaušų plokštės, kiliminiai audiniai).</a:t>
            </a:r>
            <a:endParaRPr lang="lt-LT" sz="1700" dirty="0">
              <a:latin typeface="Times New Roman" panose="02020603050405020304" pitchFamily="18" charset="0"/>
              <a:cs typeface="Times New Roman" panose="02020603050405020304" pitchFamily="18" charset="0"/>
            </a:endParaRPr>
          </a:p>
          <a:p>
            <a:pPr marL="285750" indent="-285750">
              <a:lnSpc>
                <a:spcPct val="90000"/>
              </a:lnSpc>
              <a:buFont typeface="Wingdings" charset="2"/>
              <a:buChar char="Ø"/>
            </a:pPr>
            <a:r>
              <a:rPr lang="lt-LT" sz="1700" dirty="0">
                <a:latin typeface="Times New Roman" panose="02020603050405020304" pitchFamily="18" charset="0"/>
                <a:ea typeface="+mn-lt"/>
                <a:cs typeface="Times New Roman" panose="02020603050405020304" pitchFamily="18" charset="0"/>
              </a:rPr>
              <a:t>Virpesius galima susilpninti akustinių medžiagų intarpais, padėklais, atskiriančiais virpesių šaltinį nuo sąlyčio su statybine konstrukcija, kuria sklinda virpesiai. Iš lauko sklindančius garsus (transporto priemonių, technologinių įrenginių) silpnina garso bangas atspindintys specialūs statiniai – akustiniai ekranai (sienos, pylimai, ekraniniai pastatai).</a:t>
            </a:r>
            <a:endParaRPr lang="lt-LT" sz="1700" dirty="0">
              <a:latin typeface="Times New Roman" panose="02020603050405020304" pitchFamily="18" charset="0"/>
              <a:cs typeface="Times New Roman" panose="02020603050405020304" pitchFamily="18" charset="0"/>
            </a:endParaRPr>
          </a:p>
          <a:p>
            <a:pPr marL="0" indent="0">
              <a:lnSpc>
                <a:spcPct val="90000"/>
              </a:lnSpc>
              <a:buNone/>
            </a:pPr>
            <a:endParaRPr lang="lt-LT" sz="1700" dirty="0"/>
          </a:p>
        </p:txBody>
      </p:sp>
      <p:pic>
        <p:nvPicPr>
          <p:cNvPr id="5" name="Paveikslėlis 5">
            <a:extLst>
              <a:ext uri="{FF2B5EF4-FFF2-40B4-BE49-F238E27FC236}">
                <a16:creationId xmlns="" xmlns:a16="http://schemas.microsoft.com/office/drawing/2014/main" id="{83A8D974-D5D7-8BAA-265F-1F4CC54D2D4A}"/>
              </a:ext>
            </a:extLst>
          </p:cNvPr>
          <p:cNvPicPr>
            <a:picLocks noChangeAspect="1"/>
          </p:cNvPicPr>
          <p:nvPr/>
        </p:nvPicPr>
        <p:blipFill>
          <a:blip r:embed="rId2"/>
          <a:stretch>
            <a:fillRect/>
          </a:stretch>
        </p:blipFill>
        <p:spPr>
          <a:xfrm>
            <a:off x="8466138" y="3180177"/>
            <a:ext cx="2913062" cy="2181984"/>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1420123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D19169E1-CB53-DCA8-8DA8-AF2A8B8EA3B0}"/>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Įdomūs faktai apie garsą</a:t>
            </a:r>
          </a:p>
        </p:txBody>
      </p:sp>
      <p:sp>
        <p:nvSpPr>
          <p:cNvPr id="3" name="Turinio vietos rezervavimo ženklas 2">
            <a:extLst>
              <a:ext uri="{FF2B5EF4-FFF2-40B4-BE49-F238E27FC236}">
                <a16:creationId xmlns="" xmlns:a16="http://schemas.microsoft.com/office/drawing/2014/main" id="{77AC5412-5976-52B2-B078-633E82040503}"/>
              </a:ext>
            </a:extLst>
          </p:cNvPr>
          <p:cNvSpPr>
            <a:spLocks noGrp="1"/>
          </p:cNvSpPr>
          <p:nvPr>
            <p:ph idx="1"/>
          </p:nvPr>
        </p:nvSpPr>
        <p:spPr/>
        <p:txBody>
          <a:bodyPr/>
          <a:lstStyle/>
          <a:p>
            <a:pPr marL="285750" indent="-285750">
              <a:buFont typeface="Wingdings" charset="2"/>
              <a:buChar char="Ø"/>
            </a:pPr>
            <a:r>
              <a:rPr lang="lt-LT" dirty="0">
                <a:ea typeface="+mn-lt"/>
                <a:cs typeface="+mn-lt"/>
              </a:rPr>
              <a:t> </a:t>
            </a:r>
            <a:r>
              <a:rPr lang="lt-LT" dirty="0">
                <a:latin typeface="Times New Roman" panose="02020603050405020304" pitchFamily="18" charset="0"/>
                <a:ea typeface="+mn-lt"/>
                <a:cs typeface="Times New Roman" panose="02020603050405020304" pitchFamily="18" charset="0"/>
              </a:rPr>
              <a:t>Garsas negali </a:t>
            </a:r>
            <a:r>
              <a:rPr lang="lt-LT" dirty="0" smtClean="0">
                <a:latin typeface="Times New Roman" panose="02020603050405020304" pitchFamily="18" charset="0"/>
                <a:ea typeface="+mn-lt"/>
                <a:cs typeface="Times New Roman" panose="02020603050405020304" pitchFamily="18" charset="0"/>
              </a:rPr>
              <a:t>sklisti vakuume, nes</a:t>
            </a:r>
            <a:r>
              <a:rPr lang="lt-LT" dirty="0">
                <a:latin typeface="Times New Roman" panose="02020603050405020304" pitchFamily="18" charset="0"/>
                <a:ea typeface="+mn-lt"/>
                <a:cs typeface="Times New Roman" panose="02020603050405020304" pitchFamily="18" charset="0"/>
              </a:rPr>
              <a:t> </a:t>
            </a:r>
            <a:r>
              <a:rPr lang="lt" dirty="0">
                <a:latin typeface="Times New Roman" panose="02020603050405020304" pitchFamily="18" charset="0"/>
                <a:ea typeface="+mn-lt"/>
                <a:cs typeface="Times New Roman" panose="02020603050405020304" pitchFamily="18" charset="0"/>
              </a:rPr>
              <a:t>jame nėra dujų molekulių, galinčių virpėti ir perduoti garsą.</a:t>
            </a:r>
            <a:br>
              <a:rPr lang="lt" dirty="0">
                <a:latin typeface="Times New Roman" panose="02020603050405020304" pitchFamily="18" charset="0"/>
                <a:ea typeface="+mn-lt"/>
                <a:cs typeface="Times New Roman" panose="02020603050405020304" pitchFamily="18" charset="0"/>
              </a:rPr>
            </a:br>
            <a:endParaRPr lang="lt-LT" dirty="0">
              <a:latin typeface="Times New Roman" panose="02020603050405020304" pitchFamily="18" charset="0"/>
              <a:ea typeface="+mn-lt"/>
              <a:cs typeface="Times New Roman" panose="02020603050405020304" pitchFamily="18" charset="0"/>
            </a:endParaRPr>
          </a:p>
          <a:p>
            <a:pPr marL="285750" indent="-285750">
              <a:buFont typeface="Wingdings" charset="2"/>
              <a:buChar char="Ø"/>
            </a:pPr>
            <a:r>
              <a:rPr lang="lt-LT" dirty="0" smtClean="0">
                <a:latin typeface="Times New Roman" panose="02020603050405020304" pitchFamily="18" charset="0"/>
                <a:ea typeface="+mn-lt"/>
                <a:cs typeface="Times New Roman" panose="02020603050405020304" pitchFamily="18" charset="0"/>
              </a:rPr>
              <a:t>Išradėjas </a:t>
            </a:r>
            <a:r>
              <a:rPr lang="lt-LT" dirty="0">
                <a:latin typeface="Times New Roman" panose="02020603050405020304" pitchFamily="18" charset="0"/>
                <a:ea typeface="+mn-lt"/>
                <a:cs typeface="Times New Roman" panose="02020603050405020304" pitchFamily="18" charset="0"/>
              </a:rPr>
              <a:t>Tomas </a:t>
            </a:r>
            <a:r>
              <a:rPr lang="lt-LT" dirty="0" err="1">
                <a:latin typeface="Times New Roman" panose="02020603050405020304" pitchFamily="18" charset="0"/>
                <a:ea typeface="+mn-lt"/>
                <a:cs typeface="Times New Roman" panose="02020603050405020304" pitchFamily="18" charset="0"/>
              </a:rPr>
              <a:t>Edisonas</a:t>
            </a:r>
            <a:r>
              <a:rPr lang="lt-LT" dirty="0">
                <a:latin typeface="Times New Roman" panose="02020603050405020304" pitchFamily="18" charset="0"/>
                <a:ea typeface="+mn-lt"/>
                <a:cs typeface="Times New Roman" panose="02020603050405020304" pitchFamily="18" charset="0"/>
              </a:rPr>
              <a:t> sukūrė pirmąjį garso įrašą su savo fonograma 1877 m. Tai buvo "</a:t>
            </a:r>
            <a:r>
              <a:rPr lang="lt-LT" dirty="0" err="1">
                <a:latin typeface="Times New Roman" panose="02020603050405020304" pitchFamily="18" charset="0"/>
                <a:ea typeface="+mn-lt"/>
                <a:cs typeface="Times New Roman" panose="02020603050405020304" pitchFamily="18" charset="0"/>
              </a:rPr>
              <a:t>Mary's</a:t>
            </a:r>
            <a:r>
              <a:rPr lang="lt-LT" dirty="0">
                <a:latin typeface="Times New Roman" panose="02020603050405020304" pitchFamily="18" charset="0"/>
                <a:ea typeface="+mn-lt"/>
                <a:cs typeface="Times New Roman" panose="02020603050405020304" pitchFamily="18" charset="0"/>
              </a:rPr>
              <a:t> </a:t>
            </a:r>
            <a:r>
              <a:rPr lang="lt-LT" dirty="0" err="1">
                <a:latin typeface="Times New Roman" panose="02020603050405020304" pitchFamily="18" charset="0"/>
                <a:ea typeface="+mn-lt"/>
                <a:cs typeface="Times New Roman" panose="02020603050405020304" pitchFamily="18" charset="0"/>
              </a:rPr>
              <a:t>Little</a:t>
            </a:r>
            <a:r>
              <a:rPr lang="lt-LT" dirty="0">
                <a:latin typeface="Times New Roman" panose="02020603050405020304" pitchFamily="18" charset="0"/>
                <a:ea typeface="+mn-lt"/>
                <a:cs typeface="Times New Roman" panose="02020603050405020304" pitchFamily="18" charset="0"/>
              </a:rPr>
              <a:t> </a:t>
            </a:r>
            <a:r>
              <a:rPr lang="lt-LT" dirty="0" err="1">
                <a:latin typeface="Times New Roman" panose="02020603050405020304" pitchFamily="18" charset="0"/>
                <a:ea typeface="+mn-lt"/>
                <a:cs typeface="Times New Roman" panose="02020603050405020304" pitchFamily="18" charset="0"/>
              </a:rPr>
              <a:t>Lamb</a:t>
            </a:r>
            <a:r>
              <a:rPr lang="lt-LT" dirty="0">
                <a:latin typeface="Times New Roman" panose="02020603050405020304" pitchFamily="18" charset="0"/>
                <a:ea typeface="+mn-lt"/>
                <a:cs typeface="Times New Roman" panose="02020603050405020304" pitchFamily="18" charset="0"/>
              </a:rPr>
              <a:t>" </a:t>
            </a:r>
            <a:r>
              <a:rPr lang="lt-LT" dirty="0" err="1">
                <a:latin typeface="Times New Roman" panose="02020603050405020304" pitchFamily="18" charset="0"/>
                <a:ea typeface="+mn-lt"/>
                <a:cs typeface="Times New Roman" panose="02020603050405020304" pitchFamily="18" charset="0"/>
              </a:rPr>
              <a:t>recitacija</a:t>
            </a:r>
            <a:r>
              <a:rPr lang="lt-LT" dirty="0">
                <a:latin typeface="Times New Roman" panose="02020603050405020304" pitchFamily="18" charset="0"/>
                <a:ea typeface="+mn-lt"/>
                <a:cs typeface="Times New Roman" panose="02020603050405020304" pitchFamily="18" charset="0"/>
              </a:rPr>
              <a:t>.</a:t>
            </a:r>
          </a:p>
          <a:p>
            <a:pPr marL="285750" indent="-285750">
              <a:buFont typeface="Wingdings" charset="2"/>
              <a:buChar char="Ø"/>
            </a:pPr>
            <a:r>
              <a:rPr lang="lt-LT" dirty="0" smtClean="0">
                <a:latin typeface="Times New Roman" panose="02020603050405020304" pitchFamily="18" charset="0"/>
                <a:ea typeface="+mn-lt"/>
                <a:cs typeface="Times New Roman" panose="02020603050405020304" pitchFamily="18" charset="0"/>
              </a:rPr>
              <a:t> </a:t>
            </a:r>
            <a:r>
              <a:rPr lang="lt-LT" dirty="0" err="1">
                <a:latin typeface="Times New Roman" panose="02020603050405020304" pitchFamily="18" charset="0"/>
                <a:ea typeface="+mn-lt"/>
                <a:cs typeface="Times New Roman" panose="02020603050405020304" pitchFamily="18" charset="0"/>
              </a:rPr>
              <a:t>Pistoletinė</a:t>
            </a:r>
            <a:r>
              <a:rPr lang="lt-LT" dirty="0">
                <a:latin typeface="Times New Roman" panose="02020603050405020304" pitchFamily="18" charset="0"/>
                <a:ea typeface="+mn-lt"/>
                <a:cs typeface="Times New Roman" panose="02020603050405020304" pitchFamily="18" charset="0"/>
              </a:rPr>
              <a:t> krevetė yra viena iš triukšmingiausių gyvūnų planetoje. </a:t>
            </a:r>
            <a:r>
              <a:rPr lang="lt-LT" dirty="0" smtClean="0">
                <a:latin typeface="Times New Roman" panose="02020603050405020304" pitchFamily="18" charset="0"/>
                <a:ea typeface="+mn-lt"/>
                <a:cs typeface="Times New Roman" panose="02020603050405020304" pitchFamily="18" charset="0"/>
              </a:rPr>
              <a:t>Naudodamasi </a:t>
            </a:r>
            <a:r>
              <a:rPr lang="lt-LT" dirty="0">
                <a:latin typeface="Times New Roman" panose="02020603050405020304" pitchFamily="18" charset="0"/>
                <a:ea typeface="+mn-lt"/>
                <a:cs typeface="Times New Roman" panose="02020603050405020304" pitchFamily="18" charset="0"/>
              </a:rPr>
              <a:t>savo </a:t>
            </a:r>
            <a:r>
              <a:rPr lang="lt-LT" dirty="0" smtClean="0">
                <a:latin typeface="Times New Roman" panose="02020603050405020304" pitchFamily="18" charset="0"/>
                <a:ea typeface="+mn-lt"/>
                <a:cs typeface="Times New Roman" panose="02020603050405020304" pitchFamily="18" charset="0"/>
              </a:rPr>
              <a:t>kojelėmis, jos </a:t>
            </a:r>
            <a:r>
              <a:rPr lang="lt-LT" dirty="0">
                <a:latin typeface="Times New Roman" panose="02020603050405020304" pitchFamily="18" charset="0"/>
                <a:ea typeface="+mn-lt"/>
                <a:cs typeface="Times New Roman" panose="02020603050405020304" pitchFamily="18" charset="0"/>
              </a:rPr>
              <a:t>gali pagaminti garsus, kurie yra iki 218 decibelų!</a:t>
            </a:r>
          </a:p>
          <a:p>
            <a:pPr marL="285750" indent="-285750">
              <a:buFont typeface="Wingdings" charset="2"/>
              <a:buChar char="Ø"/>
            </a:pPr>
            <a:r>
              <a:rPr lang="lt-LT" dirty="0" smtClean="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Mūsų balso skaitmeninis įrašas yra būtent tai, kaip kiti žmonės </a:t>
            </a:r>
            <a:r>
              <a:rPr lang="lt-LT" dirty="0" smtClean="0">
                <a:latin typeface="Times New Roman" panose="02020603050405020304" pitchFamily="18" charset="0"/>
                <a:ea typeface="+mn-lt"/>
                <a:cs typeface="Times New Roman" panose="02020603050405020304" pitchFamily="18" charset="0"/>
              </a:rPr>
              <a:t>girdi.  </a:t>
            </a:r>
            <a:r>
              <a:rPr lang="lt-LT" dirty="0">
                <a:latin typeface="Times New Roman" panose="02020603050405020304" pitchFamily="18" charset="0"/>
                <a:ea typeface="+mn-lt"/>
                <a:cs typeface="Times New Roman" panose="02020603050405020304" pitchFamily="18" charset="0"/>
              </a:rPr>
              <a:t>K</a:t>
            </a:r>
            <a:r>
              <a:rPr lang="lt-LT" dirty="0" smtClean="0">
                <a:latin typeface="Times New Roman" panose="02020603050405020304" pitchFamily="18" charset="0"/>
                <a:ea typeface="+mn-lt"/>
                <a:cs typeface="Times New Roman" panose="02020603050405020304" pitchFamily="18" charset="0"/>
              </a:rPr>
              <a:t>ūnas </a:t>
            </a:r>
            <a:r>
              <a:rPr lang="lt-LT" dirty="0">
                <a:latin typeface="Times New Roman" panose="02020603050405020304" pitchFamily="18" charset="0"/>
                <a:ea typeface="+mn-lt"/>
                <a:cs typeface="Times New Roman" panose="02020603050405020304" pitchFamily="18" charset="0"/>
              </a:rPr>
              <a:t>prideda daugiau boso ir pakeičia </a:t>
            </a:r>
            <a:r>
              <a:rPr lang="lt-LT" dirty="0" smtClean="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balso rezonansą, kurį </a:t>
            </a:r>
            <a:r>
              <a:rPr lang="lt-LT" dirty="0" smtClean="0">
                <a:latin typeface="Times New Roman" panose="02020603050405020304" pitchFamily="18" charset="0"/>
                <a:ea typeface="+mn-lt"/>
                <a:cs typeface="Times New Roman" panose="02020603050405020304" pitchFamily="18" charset="0"/>
              </a:rPr>
              <a:t> išgirstame.  </a:t>
            </a:r>
            <a:r>
              <a:rPr lang="lt-LT" dirty="0">
                <a:latin typeface="Times New Roman" panose="02020603050405020304" pitchFamily="18" charset="0"/>
                <a:ea typeface="+mn-lt"/>
                <a:cs typeface="Times New Roman" panose="02020603050405020304" pitchFamily="18" charset="0"/>
              </a:rPr>
              <a:t>D</a:t>
            </a:r>
            <a:r>
              <a:rPr lang="lt-LT" dirty="0" smtClean="0">
                <a:latin typeface="Times New Roman" panose="02020603050405020304" pitchFamily="18" charset="0"/>
                <a:ea typeface="+mn-lt"/>
                <a:cs typeface="Times New Roman" panose="02020603050405020304" pitchFamily="18" charset="0"/>
              </a:rPr>
              <a:t>auguma </a:t>
            </a:r>
            <a:r>
              <a:rPr lang="lt-LT" dirty="0">
                <a:latin typeface="Times New Roman" panose="02020603050405020304" pitchFamily="18" charset="0"/>
                <a:ea typeface="+mn-lt"/>
                <a:cs typeface="Times New Roman" panose="02020603050405020304" pitchFamily="18" charset="0"/>
              </a:rPr>
              <a:t>žmonių nemėgsta </a:t>
            </a:r>
            <a:r>
              <a:rPr lang="lt-LT" dirty="0" smtClean="0">
                <a:latin typeface="Times New Roman" panose="02020603050405020304" pitchFamily="18" charset="0"/>
                <a:ea typeface="+mn-lt"/>
                <a:cs typeface="Times New Roman" panose="02020603050405020304" pitchFamily="18" charset="0"/>
              </a:rPr>
              <a:t>girdėti </a:t>
            </a:r>
            <a:r>
              <a:rPr lang="lt-LT" dirty="0">
                <a:latin typeface="Times New Roman" panose="02020603050405020304" pitchFamily="18" charset="0"/>
                <a:ea typeface="+mn-lt"/>
                <a:cs typeface="Times New Roman" panose="02020603050405020304" pitchFamily="18" charset="0"/>
              </a:rPr>
              <a:t>savo balso garsų.</a:t>
            </a:r>
          </a:p>
          <a:p>
            <a:endParaRPr lang="lt-LT" dirty="0">
              <a:ea typeface="+mn-lt"/>
              <a:cs typeface="+mn-lt"/>
            </a:endParaRPr>
          </a:p>
        </p:txBody>
      </p:sp>
    </p:spTree>
    <p:extLst>
      <p:ext uri="{BB962C8B-B14F-4D97-AF65-F5344CB8AC3E}">
        <p14:creationId xmlns:p14="http://schemas.microsoft.com/office/powerpoint/2010/main" val="9156803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a:extLst>
              <a:ext uri="{FF2B5EF4-FFF2-40B4-BE49-F238E27FC236}">
                <a16:creationId xmlns="" xmlns:a16="http://schemas.microsoft.com/office/drawing/2014/main" id="{70FFA424-278D-4545-90BA-07151469E5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Paveikslėlis 5" descr="Paveikslėlis, kuriame yra žinutė, laukas, dangus, pastatas&#10;&#10;Automatiškai sugeneruotas aprašymas">
            <a:extLst>
              <a:ext uri="{FF2B5EF4-FFF2-40B4-BE49-F238E27FC236}">
                <a16:creationId xmlns="" xmlns:a16="http://schemas.microsoft.com/office/drawing/2014/main" id="{B129E6FB-CB9D-62DE-935B-1621B253B18F}"/>
              </a:ext>
            </a:extLst>
          </p:cNvPr>
          <p:cNvPicPr>
            <a:picLocks noChangeAspect="1"/>
          </p:cNvPicPr>
          <p:nvPr/>
        </p:nvPicPr>
        <p:blipFill rotWithShape="1">
          <a:blip r:embed="rId2"/>
          <a:srcRect l="781" r="784" b="3"/>
          <a:stretch/>
        </p:blipFill>
        <p:spPr>
          <a:xfrm>
            <a:off x="5782733" y="10"/>
            <a:ext cx="6409267" cy="4883271"/>
          </a:xfrm>
          <a:prstGeom prst="rect">
            <a:avLst/>
          </a:prstGeom>
        </p:spPr>
      </p:pic>
      <p:pic>
        <p:nvPicPr>
          <p:cNvPr id="4" name="Paveikslėlis 4" descr="Paveikslėlis, kuriame yra įrenginys&#10;&#10;Automatiškai sugeneruotas aprašymas">
            <a:extLst>
              <a:ext uri="{FF2B5EF4-FFF2-40B4-BE49-F238E27FC236}">
                <a16:creationId xmlns="" xmlns:a16="http://schemas.microsoft.com/office/drawing/2014/main" id="{14ED4A6F-A4E4-9D25-770D-E02A8281BC07}"/>
              </a:ext>
            </a:extLst>
          </p:cNvPr>
          <p:cNvPicPr>
            <a:picLocks noChangeAspect="1"/>
          </p:cNvPicPr>
          <p:nvPr/>
        </p:nvPicPr>
        <p:blipFill rotWithShape="1">
          <a:blip r:embed="rId3"/>
          <a:srcRect l="11572" r="5380" b="2"/>
          <a:stretch/>
        </p:blipFill>
        <p:spPr>
          <a:xfrm>
            <a:off x="-1" y="-1"/>
            <a:ext cx="6094411" cy="4883281"/>
          </a:xfrm>
          <a:custGeom>
            <a:avLst/>
            <a:gdLst/>
            <a:ahLst/>
            <a:cxnLst/>
            <a:rect l="l" t="t" r="r" b="b"/>
            <a:pathLst>
              <a:path w="6094411" h="4883281">
                <a:moveTo>
                  <a:pt x="0" y="0"/>
                </a:moveTo>
                <a:lnTo>
                  <a:pt x="6094411" y="0"/>
                </a:lnTo>
                <a:lnTo>
                  <a:pt x="6094411" y="2014600"/>
                </a:lnTo>
                <a:lnTo>
                  <a:pt x="5846149" y="2373182"/>
                </a:lnTo>
                <a:lnTo>
                  <a:pt x="5843219" y="2381649"/>
                </a:lnTo>
                <a:lnTo>
                  <a:pt x="5838822" y="2394349"/>
                </a:lnTo>
                <a:lnTo>
                  <a:pt x="5834426" y="2407048"/>
                </a:lnTo>
                <a:lnTo>
                  <a:pt x="5834426" y="2417632"/>
                </a:lnTo>
                <a:lnTo>
                  <a:pt x="5834426" y="2430332"/>
                </a:lnTo>
                <a:lnTo>
                  <a:pt x="5838822" y="2440915"/>
                </a:lnTo>
                <a:lnTo>
                  <a:pt x="5843219" y="2453615"/>
                </a:lnTo>
                <a:lnTo>
                  <a:pt x="5846149" y="2462082"/>
                </a:lnTo>
                <a:lnTo>
                  <a:pt x="6094411" y="2820664"/>
                </a:lnTo>
                <a:lnTo>
                  <a:pt x="6094411" y="4883281"/>
                </a:lnTo>
                <a:lnTo>
                  <a:pt x="0" y="4883281"/>
                </a:lnTo>
                <a:close/>
              </a:path>
            </a:pathLst>
          </a:custGeom>
          <a:ln w="12700">
            <a:solidFill>
              <a:schemeClr val="tx1"/>
            </a:solidFill>
          </a:ln>
        </p:spPr>
      </p:pic>
      <p:sp>
        <p:nvSpPr>
          <p:cNvPr id="22" name="Freeform 9">
            <a:extLst>
              <a:ext uri="{FF2B5EF4-FFF2-40B4-BE49-F238E27FC236}">
                <a16:creationId xmlns="" xmlns:a16="http://schemas.microsoft.com/office/drawing/2014/main" id="{A10B3C8E-9FBF-459A-A9D9-2FA3784DBF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4547642"/>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997614B1-59C1-05A9-5414-E652CA56C2FA}"/>
              </a:ext>
            </a:extLst>
          </p:cNvPr>
          <p:cNvSpPr>
            <a:spLocks noGrp="1"/>
          </p:cNvSpPr>
          <p:nvPr>
            <p:ph type="title"/>
          </p:nvPr>
        </p:nvSpPr>
        <p:spPr>
          <a:xfrm>
            <a:off x="812788" y="4895558"/>
            <a:ext cx="10572000" cy="779529"/>
          </a:xfrm>
        </p:spPr>
        <p:txBody>
          <a:bodyPr vert="horz" lIns="91440" tIns="45720" rIns="91440" bIns="45720" rtlCol="0" anchor="b">
            <a:normAutofit/>
          </a:bodyPr>
          <a:lstStyle/>
          <a:p>
            <a:r>
              <a:rPr lang="en-US" dirty="0" err="1">
                <a:latin typeface="Times New Roman" panose="02020603050405020304" pitchFamily="18" charset="0"/>
                <a:cs typeface="Times New Roman" panose="02020603050405020304" pitchFamily="18" charset="0"/>
              </a:rPr>
              <a:t>Triukšmo</a:t>
            </a:r>
            <a:r>
              <a:rPr lang="en-US" dirty="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t</a:t>
            </a:r>
            <a:r>
              <a:rPr lang="en-US" dirty="0" err="1" smtClean="0">
                <a:latin typeface="Times New Roman" panose="02020603050405020304" pitchFamily="18" charset="0"/>
                <a:cs typeface="Times New Roman" panose="02020603050405020304" pitchFamily="18" charset="0"/>
              </a:rPr>
              <a:t>yrimas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20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F805300E-660E-534B-D385-D230E1FB087E}"/>
              </a:ext>
            </a:extLst>
          </p:cNvPr>
          <p:cNvSpPr>
            <a:spLocks noGrp="1"/>
          </p:cNvSpPr>
          <p:nvPr>
            <p:ph type="title"/>
          </p:nvPr>
        </p:nvSpPr>
        <p:spPr/>
        <p:txBody>
          <a:bodyPr/>
          <a:lstStyle/>
          <a:p>
            <a:r>
              <a:rPr lang="lt-LT" dirty="0" smtClean="0"/>
              <a:t> </a:t>
            </a:r>
            <a:r>
              <a:rPr lang="lt-LT" dirty="0">
                <a:latin typeface="Times New Roman" panose="02020603050405020304" pitchFamily="18" charset="0"/>
                <a:cs typeface="Times New Roman" panose="02020603050405020304" pitchFamily="18" charset="0"/>
              </a:rPr>
              <a:t>P</a:t>
            </a:r>
            <a:r>
              <a:rPr lang="lt-LT" dirty="0" smtClean="0">
                <a:latin typeface="Times New Roman" panose="02020603050405020304" pitchFamily="18" charset="0"/>
                <a:cs typeface="Times New Roman" panose="02020603050405020304" pitchFamily="18" charset="0"/>
              </a:rPr>
              <a:t>amokos metu, klasėje</a:t>
            </a:r>
            <a:endParaRPr lang="lt-LT" dirty="0">
              <a:latin typeface="Times New Roman" panose="02020603050405020304" pitchFamily="18" charset="0"/>
              <a:cs typeface="Times New Roman" panose="02020603050405020304" pitchFamily="18" charset="0"/>
            </a:endParaRPr>
          </a:p>
        </p:txBody>
      </p:sp>
      <p:pic>
        <p:nvPicPr>
          <p:cNvPr id="4" name="Paveikslėlis 4">
            <a:extLst>
              <a:ext uri="{FF2B5EF4-FFF2-40B4-BE49-F238E27FC236}">
                <a16:creationId xmlns="" xmlns:a16="http://schemas.microsoft.com/office/drawing/2014/main" id="{516767E2-7223-A5AE-9FD2-AC95331BD142}"/>
              </a:ext>
            </a:extLst>
          </p:cNvPr>
          <p:cNvPicPr>
            <a:picLocks noGrp="1" noChangeAspect="1"/>
          </p:cNvPicPr>
          <p:nvPr>
            <p:ph idx="1"/>
          </p:nvPr>
        </p:nvPicPr>
        <p:blipFill>
          <a:blip r:embed="rId2"/>
          <a:stretch>
            <a:fillRect/>
          </a:stretch>
        </p:blipFill>
        <p:spPr>
          <a:xfrm>
            <a:off x="5012427" y="2069654"/>
            <a:ext cx="5905956" cy="4343220"/>
          </a:xfrm>
        </p:spPr>
      </p:pic>
      <p:pic>
        <p:nvPicPr>
          <p:cNvPr id="5" name="Paveikslėlis 5" descr="Paveikslėlis, kuriame yra stalas&#10;&#10;Automatiškai sugeneruotas aprašymas">
            <a:extLst>
              <a:ext uri="{FF2B5EF4-FFF2-40B4-BE49-F238E27FC236}">
                <a16:creationId xmlns="" xmlns:a16="http://schemas.microsoft.com/office/drawing/2014/main" id="{9841FDD7-A263-C5F3-074A-140C29B48760}"/>
              </a:ext>
            </a:extLst>
          </p:cNvPr>
          <p:cNvPicPr>
            <a:picLocks noChangeAspect="1"/>
          </p:cNvPicPr>
          <p:nvPr/>
        </p:nvPicPr>
        <p:blipFill>
          <a:blip r:embed="rId3"/>
          <a:stretch>
            <a:fillRect/>
          </a:stretch>
        </p:blipFill>
        <p:spPr>
          <a:xfrm>
            <a:off x="1181986" y="3429560"/>
            <a:ext cx="2453591" cy="1552695"/>
          </a:xfrm>
          <a:prstGeom prst="rect">
            <a:avLst/>
          </a:prstGeom>
        </p:spPr>
      </p:pic>
    </p:spTree>
    <p:extLst>
      <p:ext uri="{BB962C8B-B14F-4D97-AF65-F5344CB8AC3E}">
        <p14:creationId xmlns:p14="http://schemas.microsoft.com/office/powerpoint/2010/main" val="24771911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D22F81AB-7E50-E4CE-A874-D4A1BD8D9FE6}"/>
              </a:ext>
            </a:extLst>
          </p:cNvPr>
          <p:cNvSpPr>
            <a:spLocks noGrp="1"/>
          </p:cNvSpPr>
          <p:nvPr>
            <p:ph type="title"/>
          </p:nvPr>
        </p:nvSpPr>
        <p:spPr/>
        <p:txBody>
          <a:bodyPr/>
          <a:lstStyle/>
          <a:p>
            <a:r>
              <a:rPr lang="lt-LT"/>
              <a:t>Klasė pertraukos metu</a:t>
            </a:r>
          </a:p>
        </p:txBody>
      </p:sp>
      <p:pic>
        <p:nvPicPr>
          <p:cNvPr id="4" name="Paveikslėlis 4">
            <a:extLst>
              <a:ext uri="{FF2B5EF4-FFF2-40B4-BE49-F238E27FC236}">
                <a16:creationId xmlns="" xmlns:a16="http://schemas.microsoft.com/office/drawing/2014/main" id="{FAECD84B-8750-6AEB-4213-32601E7045C4}"/>
              </a:ext>
            </a:extLst>
          </p:cNvPr>
          <p:cNvPicPr>
            <a:picLocks noGrp="1" noChangeAspect="1"/>
          </p:cNvPicPr>
          <p:nvPr>
            <p:ph idx="1"/>
          </p:nvPr>
        </p:nvPicPr>
        <p:blipFill>
          <a:blip r:embed="rId2"/>
          <a:stretch>
            <a:fillRect/>
          </a:stretch>
        </p:blipFill>
        <p:spPr>
          <a:xfrm>
            <a:off x="5063586" y="2139565"/>
            <a:ext cx="5931169" cy="4276927"/>
          </a:xfrm>
        </p:spPr>
      </p:pic>
      <p:pic>
        <p:nvPicPr>
          <p:cNvPr id="5" name="Paveikslėlis 5" descr="Paveikslėlis, kuriame yra stalas&#10;&#10;Automatiškai sugeneruotas aprašymas">
            <a:extLst>
              <a:ext uri="{FF2B5EF4-FFF2-40B4-BE49-F238E27FC236}">
                <a16:creationId xmlns="" xmlns:a16="http://schemas.microsoft.com/office/drawing/2014/main" id="{4F91C68B-366F-4C32-0D2F-7BA7E4DAA4DE}"/>
              </a:ext>
            </a:extLst>
          </p:cNvPr>
          <p:cNvPicPr>
            <a:picLocks noChangeAspect="1"/>
          </p:cNvPicPr>
          <p:nvPr/>
        </p:nvPicPr>
        <p:blipFill>
          <a:blip r:embed="rId3"/>
          <a:stretch>
            <a:fillRect/>
          </a:stretch>
        </p:blipFill>
        <p:spPr>
          <a:xfrm>
            <a:off x="1206120" y="3426884"/>
            <a:ext cx="2521351" cy="1581873"/>
          </a:xfrm>
          <a:prstGeom prst="rect">
            <a:avLst/>
          </a:prstGeom>
        </p:spPr>
      </p:pic>
    </p:spTree>
    <p:extLst>
      <p:ext uri="{BB962C8B-B14F-4D97-AF65-F5344CB8AC3E}">
        <p14:creationId xmlns:p14="http://schemas.microsoft.com/office/powerpoint/2010/main" val="19862739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D2DF6F40-8F95-57B1-E9E2-FC47DBFB5367}"/>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1 </a:t>
            </a:r>
            <a:r>
              <a:rPr lang="lt-LT" dirty="0" smtClean="0">
                <a:latin typeface="Times New Roman" panose="02020603050405020304" pitchFamily="18" charset="0"/>
                <a:cs typeface="Times New Roman" panose="02020603050405020304" pitchFamily="18" charset="0"/>
              </a:rPr>
              <a:t>aukšto koridorius</a:t>
            </a:r>
            <a:endParaRPr lang="lt-LT" dirty="0">
              <a:latin typeface="Times New Roman" panose="02020603050405020304" pitchFamily="18" charset="0"/>
              <a:cs typeface="Times New Roman" panose="02020603050405020304" pitchFamily="18" charset="0"/>
            </a:endParaRPr>
          </a:p>
        </p:txBody>
      </p:sp>
      <p:pic>
        <p:nvPicPr>
          <p:cNvPr id="4" name="Paveikslėlis 4">
            <a:extLst>
              <a:ext uri="{FF2B5EF4-FFF2-40B4-BE49-F238E27FC236}">
                <a16:creationId xmlns="" xmlns:a16="http://schemas.microsoft.com/office/drawing/2014/main" id="{FB706C06-000D-C75A-349E-F33232028E15}"/>
              </a:ext>
            </a:extLst>
          </p:cNvPr>
          <p:cNvPicPr>
            <a:picLocks noGrp="1" noChangeAspect="1"/>
          </p:cNvPicPr>
          <p:nvPr>
            <p:ph idx="1"/>
          </p:nvPr>
        </p:nvPicPr>
        <p:blipFill>
          <a:blip r:embed="rId2"/>
          <a:stretch>
            <a:fillRect/>
          </a:stretch>
        </p:blipFill>
        <p:spPr>
          <a:xfrm>
            <a:off x="5266591" y="2111363"/>
            <a:ext cx="5822881" cy="4369573"/>
          </a:xfrm>
        </p:spPr>
      </p:pic>
      <p:pic>
        <p:nvPicPr>
          <p:cNvPr id="5" name="Paveikslėlis 5" descr="Paveikslėlis, kuriame yra stalas&#10;&#10;Automatiškai sugeneruotas aprašymas">
            <a:extLst>
              <a:ext uri="{FF2B5EF4-FFF2-40B4-BE49-F238E27FC236}">
                <a16:creationId xmlns="" xmlns:a16="http://schemas.microsoft.com/office/drawing/2014/main" id="{D0C5A24E-7D73-6A27-285F-6BD2D9FAA2F4}"/>
              </a:ext>
            </a:extLst>
          </p:cNvPr>
          <p:cNvPicPr>
            <a:picLocks noChangeAspect="1"/>
          </p:cNvPicPr>
          <p:nvPr/>
        </p:nvPicPr>
        <p:blipFill>
          <a:blip r:embed="rId3"/>
          <a:stretch>
            <a:fillRect/>
          </a:stretch>
        </p:blipFill>
        <p:spPr>
          <a:xfrm>
            <a:off x="1220297" y="3426177"/>
            <a:ext cx="2579104" cy="1601163"/>
          </a:xfrm>
          <a:prstGeom prst="rect">
            <a:avLst/>
          </a:prstGeom>
        </p:spPr>
      </p:pic>
    </p:spTree>
    <p:extLst>
      <p:ext uri="{BB962C8B-B14F-4D97-AF65-F5344CB8AC3E}">
        <p14:creationId xmlns:p14="http://schemas.microsoft.com/office/powerpoint/2010/main" val="34671710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7AFC054D-DE08-F253-002F-28FF83EC1414}"/>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2 </a:t>
            </a:r>
            <a:r>
              <a:rPr lang="lt-LT" dirty="0" smtClean="0">
                <a:latin typeface="Times New Roman" panose="02020603050405020304" pitchFamily="18" charset="0"/>
                <a:cs typeface="Times New Roman" panose="02020603050405020304" pitchFamily="18" charset="0"/>
              </a:rPr>
              <a:t>aukšto koridorius</a:t>
            </a:r>
            <a:endParaRPr lang="lt-LT" dirty="0">
              <a:latin typeface="Times New Roman" panose="02020603050405020304" pitchFamily="18" charset="0"/>
              <a:cs typeface="Times New Roman" panose="02020603050405020304" pitchFamily="18" charset="0"/>
            </a:endParaRPr>
          </a:p>
        </p:txBody>
      </p:sp>
      <p:pic>
        <p:nvPicPr>
          <p:cNvPr id="4" name="Paveikslėlis 4">
            <a:extLst>
              <a:ext uri="{FF2B5EF4-FFF2-40B4-BE49-F238E27FC236}">
                <a16:creationId xmlns="" xmlns:a16="http://schemas.microsoft.com/office/drawing/2014/main" id="{8950A257-3BC7-B467-79FA-2897F75CBA82}"/>
              </a:ext>
            </a:extLst>
          </p:cNvPr>
          <p:cNvPicPr>
            <a:picLocks noGrp="1" noChangeAspect="1"/>
          </p:cNvPicPr>
          <p:nvPr>
            <p:ph idx="1"/>
          </p:nvPr>
        </p:nvPicPr>
        <p:blipFill>
          <a:blip r:embed="rId2"/>
          <a:stretch>
            <a:fillRect/>
          </a:stretch>
        </p:blipFill>
        <p:spPr>
          <a:xfrm>
            <a:off x="5425977" y="2103130"/>
            <a:ext cx="5784300" cy="4340636"/>
          </a:xfrm>
        </p:spPr>
      </p:pic>
      <p:pic>
        <p:nvPicPr>
          <p:cNvPr id="5" name="Paveikslėlis 5" descr="Paveikslėlis, kuriame yra stalas&#10;&#10;Automatiškai sugeneruotas aprašymas">
            <a:extLst>
              <a:ext uri="{FF2B5EF4-FFF2-40B4-BE49-F238E27FC236}">
                <a16:creationId xmlns="" xmlns:a16="http://schemas.microsoft.com/office/drawing/2014/main" id="{C8E09E8D-9EC2-9602-DA40-77078FBF9835}"/>
              </a:ext>
            </a:extLst>
          </p:cNvPr>
          <p:cNvPicPr>
            <a:picLocks noChangeAspect="1"/>
          </p:cNvPicPr>
          <p:nvPr/>
        </p:nvPicPr>
        <p:blipFill>
          <a:blip r:embed="rId3"/>
          <a:stretch>
            <a:fillRect/>
          </a:stretch>
        </p:blipFill>
        <p:spPr>
          <a:xfrm>
            <a:off x="1141071" y="3429294"/>
            <a:ext cx="2579226" cy="1620335"/>
          </a:xfrm>
          <a:prstGeom prst="rect">
            <a:avLst/>
          </a:prstGeom>
        </p:spPr>
      </p:pic>
    </p:spTree>
    <p:extLst>
      <p:ext uri="{BB962C8B-B14F-4D97-AF65-F5344CB8AC3E}">
        <p14:creationId xmlns:p14="http://schemas.microsoft.com/office/powerpoint/2010/main" val="24402527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88F391ED-67C7-496B-1F8C-6023227852BC}"/>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3 </a:t>
            </a:r>
            <a:r>
              <a:rPr lang="lt-LT" dirty="0" smtClean="0">
                <a:latin typeface="Times New Roman" panose="02020603050405020304" pitchFamily="18" charset="0"/>
                <a:cs typeface="Times New Roman" panose="02020603050405020304" pitchFamily="18" charset="0"/>
              </a:rPr>
              <a:t>aukšto koridorius</a:t>
            </a:r>
            <a:endParaRPr lang="lt-LT" dirty="0">
              <a:latin typeface="Times New Roman" panose="02020603050405020304" pitchFamily="18" charset="0"/>
              <a:cs typeface="Times New Roman" panose="02020603050405020304" pitchFamily="18" charset="0"/>
            </a:endParaRPr>
          </a:p>
        </p:txBody>
      </p:sp>
      <p:pic>
        <p:nvPicPr>
          <p:cNvPr id="4" name="Paveikslėlis 4">
            <a:extLst>
              <a:ext uri="{FF2B5EF4-FFF2-40B4-BE49-F238E27FC236}">
                <a16:creationId xmlns="" xmlns:a16="http://schemas.microsoft.com/office/drawing/2014/main" id="{594D35CE-A0B0-A446-4797-84F1262C877C}"/>
              </a:ext>
            </a:extLst>
          </p:cNvPr>
          <p:cNvPicPr>
            <a:picLocks noGrp="1" noChangeAspect="1"/>
          </p:cNvPicPr>
          <p:nvPr>
            <p:ph idx="1"/>
          </p:nvPr>
        </p:nvPicPr>
        <p:blipFill>
          <a:blip r:embed="rId2"/>
          <a:stretch>
            <a:fillRect/>
          </a:stretch>
        </p:blipFill>
        <p:spPr>
          <a:xfrm>
            <a:off x="5539959" y="2123479"/>
            <a:ext cx="5716781" cy="4292409"/>
          </a:xfrm>
        </p:spPr>
      </p:pic>
      <p:pic>
        <p:nvPicPr>
          <p:cNvPr id="5" name="Paveikslėlis 5" descr="Paveikslėlis, kuriame yra stalas&#10;&#10;Automatiškai sugeneruotas aprašymas">
            <a:extLst>
              <a:ext uri="{FF2B5EF4-FFF2-40B4-BE49-F238E27FC236}">
                <a16:creationId xmlns="" xmlns:a16="http://schemas.microsoft.com/office/drawing/2014/main" id="{CCD2C28E-2CCA-292A-A32A-A21CE0FFEFC5}"/>
              </a:ext>
            </a:extLst>
          </p:cNvPr>
          <p:cNvPicPr>
            <a:picLocks noChangeAspect="1"/>
          </p:cNvPicPr>
          <p:nvPr/>
        </p:nvPicPr>
        <p:blipFill>
          <a:blip r:embed="rId3"/>
          <a:stretch>
            <a:fillRect/>
          </a:stretch>
        </p:blipFill>
        <p:spPr>
          <a:xfrm>
            <a:off x="1090198" y="3430123"/>
            <a:ext cx="2511585" cy="1600801"/>
          </a:xfrm>
          <a:prstGeom prst="rect">
            <a:avLst/>
          </a:prstGeom>
        </p:spPr>
      </p:pic>
    </p:spTree>
    <p:extLst>
      <p:ext uri="{BB962C8B-B14F-4D97-AF65-F5344CB8AC3E}">
        <p14:creationId xmlns:p14="http://schemas.microsoft.com/office/powerpoint/2010/main" val="18191268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A8290165-D0C2-52EC-D957-6ACCF31FBD76}"/>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Valgykla</a:t>
            </a:r>
          </a:p>
        </p:txBody>
      </p:sp>
      <p:pic>
        <p:nvPicPr>
          <p:cNvPr id="4" name="Paveikslėlis 4">
            <a:extLst>
              <a:ext uri="{FF2B5EF4-FFF2-40B4-BE49-F238E27FC236}">
                <a16:creationId xmlns="" xmlns:a16="http://schemas.microsoft.com/office/drawing/2014/main" id="{639705AA-01B2-5BD2-196F-6C3504191C5D}"/>
              </a:ext>
            </a:extLst>
          </p:cNvPr>
          <p:cNvPicPr>
            <a:picLocks noGrp="1" noChangeAspect="1"/>
          </p:cNvPicPr>
          <p:nvPr>
            <p:ph idx="1"/>
          </p:nvPr>
        </p:nvPicPr>
        <p:blipFill>
          <a:blip r:embed="rId2"/>
          <a:stretch>
            <a:fillRect/>
          </a:stretch>
        </p:blipFill>
        <p:spPr>
          <a:xfrm>
            <a:off x="6034235" y="2162062"/>
            <a:ext cx="5668554" cy="4253827"/>
          </a:xfrm>
        </p:spPr>
      </p:pic>
      <p:pic>
        <p:nvPicPr>
          <p:cNvPr id="5" name="Paveikslėlis 5" descr="Paveikslėlis, kuriame yra stalas&#10;&#10;Automatiškai sugeneruotas aprašymas">
            <a:extLst>
              <a:ext uri="{FF2B5EF4-FFF2-40B4-BE49-F238E27FC236}">
                <a16:creationId xmlns="" xmlns:a16="http://schemas.microsoft.com/office/drawing/2014/main" id="{DC6B8B80-FC1E-755F-FDCC-27FC9A95C405}"/>
              </a:ext>
            </a:extLst>
          </p:cNvPr>
          <p:cNvPicPr>
            <a:picLocks noChangeAspect="1"/>
          </p:cNvPicPr>
          <p:nvPr/>
        </p:nvPicPr>
        <p:blipFill>
          <a:blip r:embed="rId3"/>
          <a:stretch>
            <a:fillRect/>
          </a:stretch>
        </p:blipFill>
        <p:spPr>
          <a:xfrm>
            <a:off x="476836" y="3427268"/>
            <a:ext cx="4743329" cy="1159518"/>
          </a:xfrm>
          <a:prstGeom prst="rect">
            <a:avLst/>
          </a:prstGeom>
        </p:spPr>
      </p:pic>
    </p:spTree>
    <p:extLst>
      <p:ext uri="{BB962C8B-B14F-4D97-AF65-F5344CB8AC3E}">
        <p14:creationId xmlns:p14="http://schemas.microsoft.com/office/powerpoint/2010/main" val="12155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663763D2-A5DC-51A3-6249-FE08366BCA13}"/>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Sporto salė</a:t>
            </a:r>
          </a:p>
        </p:txBody>
      </p:sp>
      <p:pic>
        <p:nvPicPr>
          <p:cNvPr id="4" name="Paveikslėlis 4">
            <a:extLst>
              <a:ext uri="{FF2B5EF4-FFF2-40B4-BE49-F238E27FC236}">
                <a16:creationId xmlns="" xmlns:a16="http://schemas.microsoft.com/office/drawing/2014/main" id="{5A3C3448-90D8-5961-F4CD-104E4F926D40}"/>
              </a:ext>
            </a:extLst>
          </p:cNvPr>
          <p:cNvPicPr>
            <a:picLocks noGrp="1" noChangeAspect="1"/>
          </p:cNvPicPr>
          <p:nvPr>
            <p:ph idx="1"/>
          </p:nvPr>
        </p:nvPicPr>
        <p:blipFill>
          <a:blip r:embed="rId2"/>
          <a:stretch>
            <a:fillRect/>
          </a:stretch>
        </p:blipFill>
        <p:spPr>
          <a:xfrm>
            <a:off x="5198599" y="2134889"/>
            <a:ext cx="5649263" cy="4234536"/>
          </a:xfrm>
        </p:spPr>
      </p:pic>
      <p:pic>
        <p:nvPicPr>
          <p:cNvPr id="5" name="Paveikslėlis 5" descr="Paveikslėlis, kuriame yra stalas&#10;&#10;Automatiškai sugeneruotas aprašymas">
            <a:extLst>
              <a:ext uri="{FF2B5EF4-FFF2-40B4-BE49-F238E27FC236}">
                <a16:creationId xmlns="" xmlns:a16="http://schemas.microsoft.com/office/drawing/2014/main" id="{23A33040-86D8-DD1E-01B4-5F190727DF49}"/>
              </a:ext>
            </a:extLst>
          </p:cNvPr>
          <p:cNvPicPr>
            <a:picLocks noChangeAspect="1"/>
          </p:cNvPicPr>
          <p:nvPr/>
        </p:nvPicPr>
        <p:blipFill>
          <a:blip r:embed="rId3"/>
          <a:stretch>
            <a:fillRect/>
          </a:stretch>
        </p:blipFill>
        <p:spPr>
          <a:xfrm>
            <a:off x="1225643" y="3430001"/>
            <a:ext cx="2569820" cy="1629981"/>
          </a:xfrm>
          <a:prstGeom prst="rect">
            <a:avLst/>
          </a:prstGeom>
        </p:spPr>
      </p:pic>
    </p:spTree>
    <p:extLst>
      <p:ext uri="{BB962C8B-B14F-4D97-AF65-F5344CB8AC3E}">
        <p14:creationId xmlns:p14="http://schemas.microsoft.com/office/powerpoint/2010/main" val="25673680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010D94D1-1ED7-9173-1FE4-715C30C794B0}"/>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Biblioteka</a:t>
            </a:r>
          </a:p>
        </p:txBody>
      </p:sp>
      <p:pic>
        <p:nvPicPr>
          <p:cNvPr id="4" name="Paveikslėlis 4" descr="Paveikslėlis, kuriame yra stalas&#10;&#10;Automatiškai sugeneruotas aprašymas">
            <a:extLst>
              <a:ext uri="{FF2B5EF4-FFF2-40B4-BE49-F238E27FC236}">
                <a16:creationId xmlns="" xmlns:a16="http://schemas.microsoft.com/office/drawing/2014/main" id="{0A3245D4-FA48-627E-6BF8-094DD8BDE860}"/>
              </a:ext>
            </a:extLst>
          </p:cNvPr>
          <p:cNvPicPr>
            <a:picLocks noGrp="1" noChangeAspect="1"/>
          </p:cNvPicPr>
          <p:nvPr>
            <p:ph idx="1"/>
          </p:nvPr>
        </p:nvPicPr>
        <p:blipFill>
          <a:blip r:embed="rId2"/>
          <a:stretch>
            <a:fillRect/>
          </a:stretch>
        </p:blipFill>
        <p:spPr>
          <a:xfrm>
            <a:off x="1164417" y="3431755"/>
            <a:ext cx="2646865" cy="1678209"/>
          </a:xfrm>
        </p:spPr>
      </p:pic>
      <p:pic>
        <p:nvPicPr>
          <p:cNvPr id="5" name="Paveikslėlis 5">
            <a:extLst>
              <a:ext uri="{FF2B5EF4-FFF2-40B4-BE49-F238E27FC236}">
                <a16:creationId xmlns="" xmlns:a16="http://schemas.microsoft.com/office/drawing/2014/main" id="{E3AF7ED2-4D9A-0EB2-F283-B6983745D65D}"/>
              </a:ext>
            </a:extLst>
          </p:cNvPr>
          <p:cNvPicPr>
            <a:picLocks noChangeAspect="1"/>
          </p:cNvPicPr>
          <p:nvPr/>
        </p:nvPicPr>
        <p:blipFill>
          <a:blip r:embed="rId3"/>
          <a:stretch>
            <a:fillRect/>
          </a:stretch>
        </p:blipFill>
        <p:spPr>
          <a:xfrm>
            <a:off x="5070934" y="2224328"/>
            <a:ext cx="5588643" cy="4189070"/>
          </a:xfrm>
          <a:prstGeom prst="rect">
            <a:avLst/>
          </a:prstGeom>
        </p:spPr>
      </p:pic>
    </p:spTree>
    <p:extLst>
      <p:ext uri="{BB962C8B-B14F-4D97-AF65-F5344CB8AC3E}">
        <p14:creationId xmlns:p14="http://schemas.microsoft.com/office/powerpoint/2010/main" val="40663090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5CAE2BB8-1F74-009C-393E-13B2214FFCFB}"/>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Tyrimo </a:t>
            </a:r>
            <a:r>
              <a:rPr lang="lt-LT" dirty="0" smtClean="0">
                <a:latin typeface="Times New Roman" panose="02020603050405020304" pitchFamily="18" charset="0"/>
                <a:cs typeface="Times New Roman" panose="02020603050405020304" pitchFamily="18" charset="0"/>
              </a:rPr>
              <a:t>rezultatai</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 xmlns:a16="http://schemas.microsoft.com/office/drawing/2014/main" id="{94F9D8BA-0FD0-D969-005A-E3193421D795}"/>
              </a:ext>
            </a:extLst>
          </p:cNvPr>
          <p:cNvSpPr>
            <a:spLocks noGrp="1"/>
          </p:cNvSpPr>
          <p:nvPr>
            <p:ph idx="1"/>
          </p:nvPr>
        </p:nvSpPr>
        <p:spPr/>
        <p:txBody>
          <a:bodyPr/>
          <a:lstStyle/>
          <a:p>
            <a:pPr marL="0" indent="0">
              <a:buNone/>
            </a:pPr>
            <a:r>
              <a:rPr lang="lt-LT" dirty="0" smtClean="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A</a:t>
            </a:r>
            <a:r>
              <a:rPr lang="lt-LT" dirty="0" smtClean="0">
                <a:latin typeface="Times New Roman" panose="02020603050405020304" pitchFamily="18" charset="0"/>
                <a:cs typeface="Times New Roman" panose="02020603050405020304" pitchFamily="18" charset="0"/>
              </a:rPr>
              <a:t>tlikti triukšmo matavimai įvairiose progimnazijos </a:t>
            </a:r>
            <a:r>
              <a:rPr lang="lt-LT" dirty="0">
                <a:latin typeface="Times New Roman" panose="02020603050405020304" pitchFamily="18" charset="0"/>
                <a:cs typeface="Times New Roman" panose="02020603050405020304" pitchFamily="18" charset="0"/>
              </a:rPr>
              <a:t>vietose rodo, </a:t>
            </a:r>
            <a:r>
              <a:rPr lang="lt-LT" dirty="0" err="1" smtClean="0">
                <a:latin typeface="Times New Roman" panose="02020603050405020304" pitchFamily="18" charset="0"/>
                <a:cs typeface="Times New Roman" panose="02020603050405020304" pitchFamily="18" charset="0"/>
              </a:rPr>
              <a:t>jod</a:t>
            </a:r>
            <a:r>
              <a:rPr lang="lt-LT" dirty="0" smtClean="0">
                <a:latin typeface="Times New Roman" panose="02020603050405020304" pitchFamily="18" charset="0"/>
                <a:cs typeface="Times New Roman" panose="02020603050405020304" pitchFamily="18" charset="0"/>
              </a:rPr>
              <a:t> dauguma  </a:t>
            </a:r>
            <a:r>
              <a:rPr lang="lt-LT" dirty="0">
                <a:latin typeface="Times New Roman" panose="02020603050405020304" pitchFamily="18" charset="0"/>
                <a:cs typeface="Times New Roman" panose="02020603050405020304" pitchFamily="18" charset="0"/>
              </a:rPr>
              <a:t>erdvių patenka į </a:t>
            </a:r>
            <a:r>
              <a:rPr lang="lt-LT" dirty="0">
                <a:solidFill>
                  <a:schemeClr val="tx1">
                    <a:lumMod val="95000"/>
                  </a:schemeClr>
                </a:solidFill>
                <a:latin typeface="Times New Roman" panose="02020603050405020304" pitchFamily="18" charset="0"/>
                <a:cs typeface="Times New Roman" panose="02020603050405020304" pitchFamily="18" charset="0"/>
              </a:rPr>
              <a:t>psichologinio poveikio pakopą</a:t>
            </a:r>
            <a:r>
              <a:rPr lang="lt-LT" dirty="0">
                <a:latin typeface="Times New Roman" panose="02020603050405020304" pitchFamily="18" charset="0"/>
                <a:cs typeface="Times New Roman" panose="02020603050405020304" pitchFamily="18" charset="0"/>
              </a:rPr>
              <a:t> (40-80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Sporto salė ir 2 </a:t>
            </a:r>
            <a:r>
              <a:rPr lang="lt-LT" dirty="0" err="1">
                <a:latin typeface="Times New Roman" panose="02020603050405020304" pitchFamily="18" charset="0"/>
                <a:cs typeface="Times New Roman" panose="02020603050405020304" pitchFamily="18" charset="0"/>
              </a:rPr>
              <a:t>aukšas</a:t>
            </a:r>
            <a:r>
              <a:rPr lang="lt-LT" dirty="0">
                <a:latin typeface="Times New Roman" panose="02020603050405020304" pitchFamily="18" charset="0"/>
                <a:cs typeface="Times New Roman" panose="02020603050405020304" pitchFamily="18" charset="0"/>
              </a:rPr>
              <a:t> patenką į </a:t>
            </a:r>
            <a:r>
              <a:rPr lang="lt-LT" dirty="0">
                <a:solidFill>
                  <a:schemeClr val="tx1">
                    <a:lumMod val="95000"/>
                  </a:schemeClr>
                </a:solidFill>
                <a:latin typeface="Times New Roman" panose="02020603050405020304" pitchFamily="18" charset="0"/>
                <a:cs typeface="Times New Roman" panose="02020603050405020304" pitchFamily="18" charset="0"/>
              </a:rPr>
              <a:t>fiziologinio poveikio pakopą (80-120 </a:t>
            </a:r>
            <a:r>
              <a:rPr lang="lt-LT" dirty="0" err="1">
                <a:solidFill>
                  <a:schemeClr val="tx1">
                    <a:lumMod val="95000"/>
                  </a:schemeClr>
                </a:solidFill>
                <a:latin typeface="Times New Roman" panose="02020603050405020304" pitchFamily="18" charset="0"/>
                <a:cs typeface="Times New Roman" panose="02020603050405020304" pitchFamily="18" charset="0"/>
              </a:rPr>
              <a:t>dB</a:t>
            </a:r>
            <a:r>
              <a:rPr lang="lt-LT" dirty="0">
                <a:solidFill>
                  <a:schemeClr val="tx1">
                    <a:lumMod val="95000"/>
                  </a:schemeClr>
                </a:solidFill>
                <a:latin typeface="Times New Roman" panose="02020603050405020304" pitchFamily="18" charset="0"/>
                <a:cs typeface="Times New Roman" panose="02020603050405020304" pitchFamily="18" charset="0"/>
              </a:rPr>
              <a:t>).</a:t>
            </a:r>
            <a:r>
              <a:rPr lang="lt-LT" dirty="0">
                <a:solidFill>
                  <a:schemeClr val="bg1"/>
                </a:solidFill>
                <a:latin typeface="Times New Roman" panose="02020603050405020304" pitchFamily="18" charset="0"/>
                <a:cs typeface="Times New Roman" panose="02020603050405020304" pitchFamily="18" charset="0"/>
              </a:rPr>
              <a:t/>
            </a:r>
            <a:br>
              <a:rPr lang="lt-LT" dirty="0">
                <a:solidFill>
                  <a:schemeClr val="bg1"/>
                </a:solidFill>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Triukšmingiausios mokyklos vietos yra 2 aukštas ir sporto salė.</a:t>
            </a:r>
            <a:br>
              <a:rPr lang="lt-LT" dirty="0">
                <a:latin typeface="Times New Roman" panose="02020603050405020304" pitchFamily="18" charset="0"/>
                <a:cs typeface="Times New Roman" panose="02020603050405020304" pitchFamily="18" charset="0"/>
              </a:rPr>
            </a:br>
            <a:r>
              <a:rPr lang="lt-LT" dirty="0" smtClean="0">
                <a:latin typeface="Times New Roman" panose="02020603050405020304" pitchFamily="18" charset="0"/>
                <a:cs typeface="Times New Roman" panose="02020603050405020304" pitchFamily="18" charset="0"/>
              </a:rPr>
              <a:t>Mažiausiai triukšminga </a:t>
            </a:r>
            <a:r>
              <a:rPr lang="lt-LT" dirty="0">
                <a:latin typeface="Times New Roman" panose="02020603050405020304" pitchFamily="18" charset="0"/>
                <a:cs typeface="Times New Roman" panose="02020603050405020304" pitchFamily="18" charset="0"/>
              </a:rPr>
              <a:t>yra </a:t>
            </a:r>
            <a:r>
              <a:rPr lang="lt-LT" dirty="0" smtClean="0">
                <a:latin typeface="Times New Roman" panose="02020603050405020304" pitchFamily="18" charset="0"/>
                <a:cs typeface="Times New Roman" panose="02020603050405020304" pitchFamily="18" charset="0"/>
              </a:rPr>
              <a:t>bibliotekoje.</a:t>
            </a: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14890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7273BEC9-5ABF-8C18-83F6-06EB85A27C98}"/>
              </a:ext>
            </a:extLst>
          </p:cNvPr>
          <p:cNvSpPr>
            <a:spLocks noGrp="1"/>
          </p:cNvSpPr>
          <p:nvPr>
            <p:ph type="title"/>
          </p:nvPr>
        </p:nvSpPr>
        <p:spPr>
          <a:xfrm>
            <a:off x="523130" y="447188"/>
            <a:ext cx="10849904" cy="970450"/>
          </a:xfrm>
        </p:spPr>
        <p:txBody>
          <a:bodyPr/>
          <a:lstStyle/>
          <a:p>
            <a:r>
              <a:rPr lang="lt-LT" dirty="0">
                <a:latin typeface="Times New Roman" panose="02020603050405020304" pitchFamily="18" charset="0"/>
                <a:cs typeface="Times New Roman" panose="02020603050405020304" pitchFamily="18" charset="0"/>
              </a:rPr>
              <a:t>Tyrimo rezultatų palyginimas</a:t>
            </a:r>
            <a:r>
              <a:rPr lang="lt-LT" dirty="0"/>
              <a:t> </a:t>
            </a:r>
          </a:p>
        </p:txBody>
      </p:sp>
      <p:sp>
        <p:nvSpPr>
          <p:cNvPr id="3" name="Turinio vietos rezervavimo ženklas 2">
            <a:extLst>
              <a:ext uri="{FF2B5EF4-FFF2-40B4-BE49-F238E27FC236}">
                <a16:creationId xmlns="" xmlns:a16="http://schemas.microsoft.com/office/drawing/2014/main" id="{E1A1736B-3882-76EA-AF27-2728386315A8}"/>
              </a:ext>
            </a:extLst>
          </p:cNvPr>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Pagal </a:t>
            </a:r>
            <a:r>
              <a:rPr lang="lt-LT" dirty="0">
                <a:latin typeface="Times New Roman" panose="02020603050405020304" pitchFamily="18" charset="0"/>
                <a:ea typeface="+mn-lt"/>
                <a:cs typeface="Times New Roman" panose="02020603050405020304" pitchFamily="18" charset="0"/>
              </a:rPr>
              <a:t>Lietuvos higienos norma HN 33:2011 ir </a:t>
            </a:r>
            <a:r>
              <a:rPr lang="lt-LT" dirty="0">
                <a:latin typeface="Times New Roman" panose="02020603050405020304" pitchFamily="18" charset="0"/>
                <a:ea typeface="+mn-lt"/>
                <a:cs typeface="Times New Roman" panose="02020603050405020304" pitchFamily="18" charset="0"/>
                <a:hlinkClick r:id="rId2"/>
              </a:rPr>
              <a:t>https://aplinka.vilnius.lt/aplinkos-kokybe/triuksmas/triuksmo-lygio-normos/</a:t>
            </a:r>
            <a:r>
              <a:rPr lang="lt-LT" dirty="0">
                <a:latin typeface="Times New Roman" panose="02020603050405020304" pitchFamily="18" charset="0"/>
                <a:ea typeface="+mn-lt"/>
                <a:cs typeface="Times New Roman" panose="02020603050405020304" pitchFamily="18" charset="0"/>
              </a:rPr>
              <a:t> mes nustatėme, kad šios erdvės viršija leistinas normas:</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Klasė (pertraukos metu): vidurkis 71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leistina 65-70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Valgykla (valgant 1-4 </a:t>
            </a:r>
            <a:r>
              <a:rPr lang="lt-LT" dirty="0" err="1">
                <a:latin typeface="Times New Roman" panose="02020603050405020304" pitchFamily="18" charset="0"/>
                <a:ea typeface="+mn-lt"/>
                <a:cs typeface="Times New Roman" panose="02020603050405020304" pitchFamily="18" charset="0"/>
              </a:rPr>
              <a:t>kl</a:t>
            </a:r>
            <a:r>
              <a:rPr lang="lt-LT" dirty="0">
                <a:latin typeface="Times New Roman" panose="02020603050405020304" pitchFamily="18" charset="0"/>
                <a:ea typeface="+mn-lt"/>
                <a:cs typeface="Times New Roman" panose="02020603050405020304" pitchFamily="18" charset="0"/>
              </a:rPr>
              <a:t>,): vidurkis  75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leistina 55-70 </a:t>
            </a:r>
            <a:r>
              <a:rPr lang="lt-LT" dirty="0" err="1">
                <a:latin typeface="Times New Roman" panose="02020603050405020304" pitchFamily="18" charset="0"/>
                <a:ea typeface="+mn-lt"/>
                <a:cs typeface="Times New Roman" panose="02020603050405020304" pitchFamily="18" charset="0"/>
              </a:rPr>
              <a:t>dB</a:t>
            </a:r>
            <a:r>
              <a:rPr lang="lt-LT" dirty="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2 aukštas: vidurkis 78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leistina 65-70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Sporto salė: vidurkis 78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 leistina 65 –70 </a:t>
            </a:r>
            <a:r>
              <a:rPr lang="lt-LT" dirty="0" err="1">
                <a:latin typeface="Times New Roman" panose="02020603050405020304" pitchFamily="18" charset="0"/>
                <a:cs typeface="Times New Roman" panose="02020603050405020304" pitchFamily="18" charset="0"/>
              </a:rPr>
              <a:t>dB</a:t>
            </a:r>
            <a:r>
              <a:rPr lang="lt-LT" dirty="0">
                <a:latin typeface="Times New Roman" panose="02020603050405020304" pitchFamily="18" charset="0"/>
                <a:cs typeface="Times New Roman" panose="02020603050405020304" pitchFamily="18" charset="0"/>
              </a:rPr>
              <a:t>.</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3 aukštas yra ant </a:t>
            </a:r>
            <a:r>
              <a:rPr lang="lt-LT" dirty="0" smtClean="0">
                <a:latin typeface="Times New Roman" panose="02020603050405020304" pitchFamily="18" charset="0"/>
                <a:cs typeface="Times New Roman" panose="02020603050405020304" pitchFamily="18" charset="0"/>
              </a:rPr>
              <a:t>ribos -  </a:t>
            </a:r>
            <a:r>
              <a:rPr lang="lt-LT" dirty="0">
                <a:latin typeface="Times New Roman" panose="02020603050405020304" pitchFamily="18" charset="0"/>
                <a:cs typeface="Times New Roman" panose="02020603050405020304" pitchFamily="18" charset="0"/>
              </a:rPr>
              <a:t>vidurkis 70dB, leistina 65-70dB</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ea typeface="+mn-lt"/>
                <a:cs typeface="Times New Roman" panose="02020603050405020304" pitchFamily="18" charset="0"/>
              </a:rPr>
              <a:t/>
            </a:r>
            <a:br>
              <a:rPr lang="lt-LT" dirty="0">
                <a:latin typeface="Times New Roman" panose="02020603050405020304" pitchFamily="18" charset="0"/>
                <a:ea typeface="+mn-lt"/>
                <a:cs typeface="Times New Roman" panose="02020603050405020304" pitchFamily="18" charset="0"/>
              </a:rPr>
            </a:br>
            <a:endParaRPr lang="lt-LT" dirty="0">
              <a:latin typeface="Times New Roman" panose="02020603050405020304" pitchFamily="18" charset="0"/>
              <a:ea typeface="+mn-lt"/>
              <a:cs typeface="Times New Roman" panose="02020603050405020304" pitchFamily="18" charset="0"/>
            </a:endParaRPr>
          </a:p>
        </p:txBody>
      </p:sp>
    </p:spTree>
    <p:extLst>
      <p:ext uri="{BB962C8B-B14F-4D97-AF65-F5344CB8AC3E}">
        <p14:creationId xmlns:p14="http://schemas.microsoft.com/office/powerpoint/2010/main" val="1430504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E30112E8-C4BF-63C7-0A49-3DF32E086655}"/>
              </a:ext>
            </a:extLst>
          </p:cNvPr>
          <p:cNvSpPr>
            <a:spLocks noGrp="1"/>
          </p:cNvSpPr>
          <p:nvPr>
            <p:ph type="title"/>
          </p:nvPr>
        </p:nvSpPr>
        <p:spPr>
          <a:xfrm>
            <a:off x="810000" y="447188"/>
            <a:ext cx="5933700" cy="970450"/>
          </a:xfrm>
        </p:spPr>
        <p:txBody>
          <a:bodyPr>
            <a:normAutofit/>
          </a:bodyPr>
          <a:lstStyle/>
          <a:p>
            <a:pPr>
              <a:lnSpc>
                <a:spcPct val="90000"/>
              </a:lnSpc>
            </a:pPr>
            <a:r>
              <a:rPr lang="lt-LT" sz="3100" dirty="0">
                <a:latin typeface="Times New Roman" panose="02020603050405020304" pitchFamily="18" charset="0"/>
                <a:cs typeface="Times New Roman" panose="02020603050405020304" pitchFamily="18" charset="0"/>
              </a:rPr>
              <a:t>Triukšmo rezultatai ir jų poveikis sveikatai</a:t>
            </a:r>
          </a:p>
        </p:txBody>
      </p:sp>
      <p:sp>
        <p:nvSpPr>
          <p:cNvPr id="3" name="Turinio vietos rezervavimo ženklas 2">
            <a:extLst>
              <a:ext uri="{FF2B5EF4-FFF2-40B4-BE49-F238E27FC236}">
                <a16:creationId xmlns="" xmlns:a16="http://schemas.microsoft.com/office/drawing/2014/main" id="{04F782FA-DE52-62C6-A33E-6478871A307C}"/>
              </a:ext>
            </a:extLst>
          </p:cNvPr>
          <p:cNvSpPr>
            <a:spLocks noGrp="1"/>
          </p:cNvSpPr>
          <p:nvPr>
            <p:ph idx="1"/>
          </p:nvPr>
        </p:nvSpPr>
        <p:spPr>
          <a:xfrm>
            <a:off x="809747" y="2329863"/>
            <a:ext cx="5924988" cy="3636511"/>
          </a:xfrm>
        </p:spPr>
        <p:txBody>
          <a:bodyPr>
            <a:normAutofit/>
          </a:bodyPr>
          <a:lstStyle/>
          <a:p>
            <a:pPr marL="0" indent="0">
              <a:buNone/>
            </a:pPr>
            <a:r>
              <a:rPr lang="lt-LT" dirty="0">
                <a:latin typeface="Times New Roman" panose="02020603050405020304" pitchFamily="18" charset="0"/>
                <a:cs typeface="Times New Roman" panose="02020603050405020304" pitchFamily="18" charset="0"/>
              </a:rPr>
              <a:t>Dauguma mokyklos erdvių patenka į psichologių poveikių pakopą (40-80 </a:t>
            </a:r>
            <a:r>
              <a:rPr lang="lt-LT" dirty="0" err="1">
                <a:latin typeface="Times New Roman" panose="02020603050405020304" pitchFamily="18" charset="0"/>
                <a:cs typeface="Times New Roman" panose="02020603050405020304" pitchFamily="18" charset="0"/>
              </a:rPr>
              <a:t>dB</a:t>
            </a:r>
            <a:r>
              <a:rPr lang="lt-LT" dirty="0" smtClean="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toks triukšmas gali sukelti galvos skausmus, cypimą ausyse, apkrauti ausis, turėti įtakos užduočių sprendimui, sukelti nepasitenkinimą, turėt įtakos </a:t>
            </a:r>
            <a:r>
              <a:rPr lang="lt-LT" dirty="0" smtClean="0">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kalbos </a:t>
            </a:r>
            <a:r>
              <a:rPr lang="lt-LT" dirty="0" smtClean="0">
                <a:latin typeface="Times New Roman" panose="02020603050405020304" pitchFamily="18" charset="0"/>
                <a:ea typeface="+mn-lt"/>
                <a:cs typeface="Times New Roman" panose="02020603050405020304" pitchFamily="18" charset="0"/>
              </a:rPr>
              <a:t>suvokimui.  </a:t>
            </a:r>
            <a:r>
              <a:rPr lang="lt-LT" dirty="0">
                <a:latin typeface="Times New Roman" panose="02020603050405020304" pitchFamily="18" charset="0"/>
                <a:ea typeface="+mn-lt"/>
                <a:cs typeface="Times New Roman" panose="02020603050405020304" pitchFamily="18" charset="0"/>
              </a:rPr>
              <a:t>N</a:t>
            </a:r>
            <a:r>
              <a:rPr lang="lt-LT" dirty="0" smtClean="0">
                <a:latin typeface="Times New Roman" panose="02020603050405020304" pitchFamily="18" charset="0"/>
                <a:ea typeface="+mn-lt"/>
                <a:cs typeface="Times New Roman" panose="02020603050405020304" pitchFamily="18" charset="0"/>
              </a:rPr>
              <a:t>eigiamai </a:t>
            </a:r>
            <a:r>
              <a:rPr lang="lt-LT" dirty="0">
                <a:latin typeface="Times New Roman" panose="02020603050405020304" pitchFamily="18" charset="0"/>
                <a:ea typeface="+mn-lt"/>
                <a:cs typeface="Times New Roman" panose="02020603050405020304" pitchFamily="18" charset="0"/>
              </a:rPr>
              <a:t>veikia mokymo </a:t>
            </a:r>
            <a:r>
              <a:rPr lang="lt-LT" dirty="0" smtClean="0">
                <a:latin typeface="Times New Roman" panose="02020603050405020304" pitchFamily="18" charset="0"/>
                <a:ea typeface="+mn-lt"/>
                <a:cs typeface="Times New Roman" panose="02020603050405020304" pitchFamily="18" charset="0"/>
              </a:rPr>
              <a:t>ir mokymosi procesą</a:t>
            </a: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Gali sutrikdyti </a:t>
            </a:r>
            <a:r>
              <a:rPr lang="lt-LT" dirty="0">
                <a:latin typeface="Times New Roman" panose="02020603050405020304" pitchFamily="18" charset="0"/>
                <a:cs typeface="Times New Roman" panose="02020603050405020304" pitchFamily="18" charset="0"/>
              </a:rPr>
              <a:t>miegą ir ilgainiui sukelti nemigą.</a:t>
            </a:r>
          </a:p>
          <a:p>
            <a:pPr marL="0" indent="0">
              <a:buNone/>
            </a:pP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endParaRPr lang="lt-LT" dirty="0">
              <a:solidFill>
                <a:schemeClr val="tx1">
                  <a:lumMod val="95000"/>
                  <a:lumOff val="5000"/>
                </a:schemeClr>
              </a:solidFill>
              <a:latin typeface="Times New Roman" panose="02020603050405020304" pitchFamily="18" charset="0"/>
              <a:ea typeface="+mn-lt"/>
              <a:cs typeface="Times New Roman" panose="02020603050405020304" pitchFamily="18" charset="0"/>
            </a:endParaRPr>
          </a:p>
          <a:p>
            <a:pPr marL="0" indent="0">
              <a:buNone/>
            </a:pPr>
            <a:endParaRPr lang="lt-LT" dirty="0"/>
          </a:p>
        </p:txBody>
      </p:sp>
      <p:sp>
        <p:nvSpPr>
          <p:cNvPr id="16" name="Rectangle 15">
            <a:extLst>
              <a:ext uri="{FF2B5EF4-FFF2-40B4-BE49-F238E27FC236}">
                <a16:creationId xmlns="" xmlns:a16="http://schemas.microsoft.com/office/drawing/2014/main" id="{E2DA8D37-1E70-450D-9D70-95873ABDC8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43800" y="0"/>
            <a:ext cx="464515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 xmlns:a16="http://schemas.microsoft.com/office/drawing/2014/main" id="{D2E1CE80-9123-4F46-924D-C14DF534A9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5" descr="Paveikslėlis, kuriame yra asmuo, vyras, telefonas, vidinis&#10;&#10;Automatiškai sugeneruotas aprašymas">
            <a:extLst>
              <a:ext uri="{FF2B5EF4-FFF2-40B4-BE49-F238E27FC236}">
                <a16:creationId xmlns="" xmlns:a16="http://schemas.microsoft.com/office/drawing/2014/main" id="{2315C051-6717-20A8-2ED7-E5EBFCDDDE94}"/>
              </a:ext>
            </a:extLst>
          </p:cNvPr>
          <p:cNvPicPr>
            <a:picLocks noChangeAspect="1"/>
          </p:cNvPicPr>
          <p:nvPr/>
        </p:nvPicPr>
        <p:blipFill rotWithShape="1">
          <a:blip r:embed="rId2"/>
          <a:srcRect l="34331" r="23508"/>
          <a:stretch/>
        </p:blipFill>
        <p:spPr>
          <a:xfrm>
            <a:off x="8507487" y="1258529"/>
            <a:ext cx="2735071" cy="4330205"/>
          </a:xfrm>
          <a:prstGeom prst="rect">
            <a:avLst/>
          </a:prstGeom>
        </p:spPr>
      </p:pic>
    </p:spTree>
    <p:extLst>
      <p:ext uri="{BB962C8B-B14F-4D97-AF65-F5344CB8AC3E}">
        <p14:creationId xmlns:p14="http://schemas.microsoft.com/office/powerpoint/2010/main" val="33647507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5C44DBB-AD7C-4682-B258-6367305D20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B765FFD7-50EA-48D1-99D9-42F45B52BB8E}"/>
              </a:ext>
            </a:extLst>
          </p:cNvPr>
          <p:cNvSpPr>
            <a:spLocks noGrp="1"/>
          </p:cNvSpPr>
          <p:nvPr>
            <p:ph type="title"/>
          </p:nvPr>
        </p:nvSpPr>
        <p:spPr>
          <a:xfrm>
            <a:off x="965200" y="1218476"/>
            <a:ext cx="3187318" cy="4421050"/>
          </a:xfrm>
          <a:effectLst/>
        </p:spPr>
        <p:txBody>
          <a:bodyPr anchor="ctr">
            <a:normAutofit/>
          </a:bodyPr>
          <a:lstStyle/>
          <a:p>
            <a:pPr algn="r"/>
            <a:r>
              <a:rPr lang="lt-LT" sz="3200" dirty="0">
                <a:solidFill>
                  <a:schemeClr val="tx1"/>
                </a:solidFill>
                <a:latin typeface="Times New Roman" panose="02020603050405020304" pitchFamily="18" charset="0"/>
                <a:cs typeface="Times New Roman" panose="02020603050405020304" pitchFamily="18" charset="0"/>
              </a:rPr>
              <a:t>Literatūra</a:t>
            </a:r>
          </a:p>
        </p:txBody>
      </p:sp>
      <p:cxnSp>
        <p:nvCxnSpPr>
          <p:cNvPr id="10" name="Straight Connector 9">
            <a:extLst>
              <a:ext uri="{FF2B5EF4-FFF2-40B4-BE49-F238E27FC236}">
                <a16:creationId xmlns="" xmlns:a16="http://schemas.microsoft.com/office/drawing/2014/main" id="{A1CED323-FAF0-4E0B-8717-FC1F468A28F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49634" y="1696777"/>
            <a:ext cx="0" cy="3464447"/>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 name="Turinio vietos rezervavimo ženklas 2">
            <a:extLst>
              <a:ext uri="{FF2B5EF4-FFF2-40B4-BE49-F238E27FC236}">
                <a16:creationId xmlns="" xmlns:a16="http://schemas.microsoft.com/office/drawing/2014/main" id="{90AD52E9-68D2-4762-A6B2-1F877D8155C1}"/>
              </a:ext>
            </a:extLst>
          </p:cNvPr>
          <p:cNvSpPr>
            <a:spLocks noGrp="1"/>
          </p:cNvSpPr>
          <p:nvPr>
            <p:ph idx="1"/>
          </p:nvPr>
        </p:nvSpPr>
        <p:spPr>
          <a:xfrm>
            <a:off x="5041976" y="1999525"/>
            <a:ext cx="6080050" cy="4421051"/>
          </a:xfrm>
          <a:effectLst/>
        </p:spPr>
        <p:txBody>
          <a:bodyPr>
            <a:normAutofit fontScale="85000" lnSpcReduction="20000"/>
          </a:bodyPr>
          <a:lstStyle/>
          <a:p>
            <a:pPr>
              <a:lnSpc>
                <a:spcPct val="90000"/>
              </a:lnSpc>
              <a:buFont typeface="Wingdings" charset="2"/>
              <a:buChar char="Ø"/>
            </a:pPr>
            <a:r>
              <a:rPr lang="lt-LT" sz="1200" dirty="0">
                <a:ea typeface="+mn-lt"/>
                <a:cs typeface="+mn-lt"/>
                <a:hlinkClick r:id="rId2"/>
              </a:rPr>
              <a:t>https://www.wikipedia.org</a:t>
            </a:r>
            <a:endParaRPr lang="lt-LT" sz="1200" dirty="0">
              <a:ea typeface="+mn-lt"/>
              <a:cs typeface="+mn-lt"/>
            </a:endParaRPr>
          </a:p>
          <a:p>
            <a:pPr>
              <a:lnSpc>
                <a:spcPct val="90000"/>
              </a:lnSpc>
              <a:buFont typeface="Wingdings" charset="2"/>
              <a:buChar char="Ø"/>
            </a:pPr>
            <a:r>
              <a:rPr lang="lt-LT" sz="1200" dirty="0">
                <a:ea typeface="+mn-lt"/>
                <a:cs typeface="+mn-lt"/>
                <a:hlinkClick r:id="rId3"/>
              </a:rPr>
              <a:t>https://www.vle.lt</a:t>
            </a:r>
            <a:endParaRPr lang="lt-LT" sz="1200" dirty="0">
              <a:ea typeface="+mn-lt"/>
              <a:cs typeface="+mn-lt"/>
            </a:endParaRPr>
          </a:p>
          <a:p>
            <a:pPr>
              <a:lnSpc>
                <a:spcPct val="90000"/>
              </a:lnSpc>
              <a:buFont typeface="Wingdings" charset="2"/>
              <a:buChar char="Ø"/>
            </a:pPr>
            <a:r>
              <a:rPr lang="lt-LT" sz="1200" dirty="0">
                <a:ea typeface="+mn-lt"/>
                <a:cs typeface="+mn-lt"/>
              </a:rPr>
              <a:t>''Fizika Vadovėlis VIII klasei'' Vladas </a:t>
            </a:r>
            <a:r>
              <a:rPr lang="lt-LT" sz="1200" dirty="0" err="1">
                <a:ea typeface="+mn-lt"/>
                <a:cs typeface="+mn-lt"/>
              </a:rPr>
              <a:t>Valentinavičius</a:t>
            </a:r>
            <a:r>
              <a:rPr lang="lt-LT" sz="1200" dirty="0">
                <a:ea typeface="+mn-lt"/>
                <a:cs typeface="+mn-lt"/>
              </a:rPr>
              <a:t>; Zita  </a:t>
            </a:r>
            <a:r>
              <a:rPr lang="lt-LT" sz="1200" dirty="0" err="1">
                <a:ea typeface="+mn-lt"/>
                <a:cs typeface="+mn-lt"/>
              </a:rPr>
              <a:t>Šliavaitė</a:t>
            </a:r>
            <a:endParaRPr lang="lt-LT" sz="1200" dirty="0">
              <a:ea typeface="+mn-lt"/>
              <a:cs typeface="+mn-lt"/>
            </a:endParaRPr>
          </a:p>
          <a:p>
            <a:pPr>
              <a:lnSpc>
                <a:spcPct val="90000"/>
              </a:lnSpc>
              <a:buFont typeface="Wingdings" charset="2"/>
              <a:buChar char="Ø"/>
            </a:pPr>
            <a:r>
              <a:rPr lang="lt-LT" sz="1200" dirty="0">
                <a:ea typeface="+mn-lt"/>
                <a:cs typeface="+mn-lt"/>
                <a:hlinkClick r:id="rId4"/>
              </a:rPr>
              <a:t>https://www.rockwool.com/lt/patarimai-ir-Informacija/kodel-rockwool/ramybe/garsas-ir-triuksmas/</a:t>
            </a:r>
            <a:endParaRPr lang="lt-LT" sz="1200" dirty="0">
              <a:ea typeface="+mn-lt"/>
              <a:cs typeface="+mn-lt"/>
            </a:endParaRPr>
          </a:p>
          <a:p>
            <a:pPr>
              <a:lnSpc>
                <a:spcPct val="90000"/>
              </a:lnSpc>
              <a:buFont typeface="Wingdings" charset="2"/>
              <a:buChar char="Ø"/>
            </a:pPr>
            <a:r>
              <a:rPr lang="lt-LT" sz="1200" dirty="0">
                <a:ea typeface="+mn-lt"/>
                <a:cs typeface="+mn-lt"/>
                <a:hlinkClick r:id="rId5"/>
              </a:rPr>
              <a:t>http://oshwiki.eu/wiki/Noise</a:t>
            </a:r>
            <a:endParaRPr lang="lt-LT" sz="1200" dirty="0">
              <a:ea typeface="+mn-lt"/>
              <a:cs typeface="+mn-lt"/>
            </a:endParaRPr>
          </a:p>
          <a:p>
            <a:pPr>
              <a:lnSpc>
                <a:spcPct val="90000"/>
              </a:lnSpc>
              <a:buFont typeface="Wingdings" charset="2"/>
              <a:buChar char="Ø"/>
            </a:pPr>
            <a:r>
              <a:rPr lang="lt-LT" sz="1200" dirty="0">
                <a:ea typeface="+mn-lt"/>
                <a:cs typeface="+mn-lt"/>
                <a:hlinkClick r:id="rId6"/>
              </a:rPr>
              <a:t>https://www.sveikatosbiuras.lt/lt/stebesena/aplinkos-sveikata/kas-yra-triuksmas/</a:t>
            </a:r>
            <a:endParaRPr lang="lt-LT" sz="1200" dirty="0">
              <a:ea typeface="+mn-lt"/>
              <a:cs typeface="+mn-lt"/>
            </a:endParaRPr>
          </a:p>
          <a:p>
            <a:pPr>
              <a:lnSpc>
                <a:spcPct val="90000"/>
              </a:lnSpc>
              <a:buFont typeface="Wingdings" charset="2"/>
              <a:buChar char="Ø"/>
            </a:pPr>
            <a:r>
              <a:rPr lang="lt-LT" sz="1200" dirty="0">
                <a:ea typeface="+mn-lt"/>
                <a:cs typeface="+mn-lt"/>
                <a:hlinkClick r:id="rId7"/>
              </a:rPr>
              <a:t>https://sam.lrv.lt/lt/naujienos/triuksmas-kenkia-sveikatai</a:t>
            </a:r>
            <a:endParaRPr lang="lt-LT" sz="1200" dirty="0">
              <a:ea typeface="+mn-lt"/>
              <a:cs typeface="+mn-lt"/>
            </a:endParaRPr>
          </a:p>
          <a:p>
            <a:pPr>
              <a:lnSpc>
                <a:spcPct val="90000"/>
              </a:lnSpc>
              <a:buFont typeface="Wingdings" charset="2"/>
              <a:buChar char="Ø"/>
            </a:pPr>
            <a:r>
              <a:rPr lang="lt-LT" sz="1200" dirty="0">
                <a:ea typeface="+mn-lt"/>
                <a:cs typeface="+mn-lt"/>
                <a:hlinkClick r:id="rId8"/>
              </a:rPr>
              <a:t>https://aplinka.vilnius.lt/aplinkos-kokybe/triuksmas/triuksmo-lygio-normos/</a:t>
            </a:r>
            <a:endParaRPr lang="lt-LT" sz="1200" dirty="0">
              <a:ea typeface="+mn-lt"/>
              <a:cs typeface="+mn-lt"/>
            </a:endParaRPr>
          </a:p>
          <a:p>
            <a:pPr>
              <a:lnSpc>
                <a:spcPct val="90000"/>
              </a:lnSpc>
              <a:buFont typeface="Wingdings" charset="2"/>
              <a:buChar char="Ø"/>
            </a:pPr>
            <a:r>
              <a:rPr lang="lt-LT" sz="1200" dirty="0">
                <a:ea typeface="+mn-lt"/>
                <a:cs typeface="+mn-lt"/>
                <a:hlinkClick r:id="rId9"/>
              </a:rPr>
              <a:t>https://balbieriskis.prienai.lm.lt/index.php/sveikata/1558-triuksmo-itaka-organizmui</a:t>
            </a:r>
          </a:p>
          <a:p>
            <a:pPr>
              <a:lnSpc>
                <a:spcPct val="90000"/>
              </a:lnSpc>
              <a:buFont typeface="Wingdings" charset="2"/>
              <a:buChar char="Ø"/>
            </a:pPr>
            <a:r>
              <a:rPr lang="lt-LT" sz="1200" dirty="0">
                <a:ea typeface="+mn-lt"/>
                <a:cs typeface="+mn-lt"/>
              </a:rPr>
              <a:t>Lietuvos higienos norma HN 33:2011</a:t>
            </a:r>
          </a:p>
          <a:p>
            <a:pPr>
              <a:lnSpc>
                <a:spcPct val="90000"/>
              </a:lnSpc>
              <a:buFont typeface="Wingdings" charset="2"/>
              <a:buChar char="Ø"/>
            </a:pPr>
            <a:r>
              <a:rPr lang="lt-LT" sz="1200" dirty="0">
                <a:ea typeface="+mn-lt"/>
                <a:cs typeface="+mn-lt"/>
                <a:hlinkClick r:id="rId10"/>
              </a:rPr>
              <a:t>https://www.mokslobaze.lt/akustinis-triuksmas.html</a:t>
            </a:r>
          </a:p>
          <a:p>
            <a:pPr>
              <a:lnSpc>
                <a:spcPct val="90000"/>
              </a:lnSpc>
              <a:buFont typeface="Wingdings" charset="2"/>
              <a:buChar char="Ø"/>
            </a:pPr>
            <a:endParaRPr lang="lt-LT" sz="1200" dirty="0">
              <a:ea typeface="+mn-lt"/>
              <a:cs typeface="+mn-lt"/>
            </a:endParaRPr>
          </a:p>
          <a:p>
            <a:pPr marL="0" indent="0">
              <a:lnSpc>
                <a:spcPct val="90000"/>
              </a:lnSpc>
              <a:buNone/>
            </a:pPr>
            <a:r>
              <a:rPr lang="lt-LT" sz="1200" dirty="0">
                <a:ea typeface="+mn-lt"/>
                <a:cs typeface="+mn-lt"/>
              </a:rPr>
              <a:t/>
            </a:r>
            <a:br>
              <a:rPr lang="lt-LT" sz="1200" dirty="0">
                <a:ea typeface="+mn-lt"/>
                <a:cs typeface="+mn-lt"/>
              </a:rPr>
            </a:br>
            <a:r>
              <a:rPr lang="lt-LT" sz="1200" dirty="0">
                <a:ea typeface="+mn-lt"/>
                <a:cs typeface="+mn-lt"/>
              </a:rPr>
              <a:t/>
            </a:r>
            <a:br>
              <a:rPr lang="lt-LT" sz="1200" dirty="0">
                <a:ea typeface="+mn-lt"/>
                <a:cs typeface="+mn-lt"/>
              </a:rPr>
            </a:br>
            <a:r>
              <a:rPr lang="lt-LT" sz="1200" dirty="0">
                <a:ea typeface="+mn-lt"/>
                <a:cs typeface="+mn-lt"/>
              </a:rPr>
              <a:t/>
            </a:r>
            <a:br>
              <a:rPr lang="lt-LT" sz="1200" dirty="0">
                <a:ea typeface="+mn-lt"/>
                <a:cs typeface="+mn-lt"/>
              </a:rPr>
            </a:br>
            <a:r>
              <a:rPr lang="lt-LT" sz="1200" dirty="0">
                <a:ea typeface="+mn-lt"/>
                <a:cs typeface="+mn-lt"/>
              </a:rPr>
              <a:t/>
            </a:r>
            <a:br>
              <a:rPr lang="lt-LT" sz="1200" dirty="0">
                <a:ea typeface="+mn-lt"/>
                <a:cs typeface="+mn-lt"/>
              </a:rPr>
            </a:br>
            <a:r>
              <a:rPr lang="lt-LT" sz="1200" dirty="0">
                <a:ea typeface="+mn-lt"/>
                <a:cs typeface="+mn-lt"/>
              </a:rPr>
              <a:t/>
            </a:r>
            <a:br>
              <a:rPr lang="lt-LT" sz="1200" dirty="0">
                <a:ea typeface="+mn-lt"/>
                <a:cs typeface="+mn-lt"/>
              </a:rPr>
            </a:br>
            <a:r>
              <a:rPr lang="lt-LT" sz="1200" dirty="0">
                <a:ea typeface="+mn-lt"/>
                <a:cs typeface="+mn-lt"/>
              </a:rPr>
              <a:t/>
            </a:r>
            <a:br>
              <a:rPr lang="lt-LT" sz="1200" dirty="0">
                <a:ea typeface="+mn-lt"/>
                <a:cs typeface="+mn-lt"/>
              </a:rPr>
            </a:br>
            <a:r>
              <a:rPr lang="en-US" sz="1200" dirty="0"/>
              <a:t/>
            </a:r>
            <a:br>
              <a:rPr lang="en-US" sz="1200" dirty="0"/>
            </a:br>
            <a:endParaRPr lang="lt-LT" sz="1200" dirty="0">
              <a:ea typeface="+mn-lt"/>
              <a:cs typeface="+mn-lt"/>
            </a:endParaRPr>
          </a:p>
          <a:p>
            <a:pPr marL="0" indent="0">
              <a:lnSpc>
                <a:spcPct val="90000"/>
              </a:lnSpc>
              <a:buNone/>
            </a:pPr>
            <a:endParaRPr lang="lt-LT" sz="1200" dirty="0"/>
          </a:p>
          <a:p>
            <a:pPr marL="0" indent="0">
              <a:lnSpc>
                <a:spcPct val="90000"/>
              </a:lnSpc>
              <a:buNone/>
            </a:pPr>
            <a:r>
              <a:rPr lang="lt-LT" sz="1200" dirty="0">
                <a:ea typeface="+mn-lt"/>
                <a:cs typeface="+mn-lt"/>
              </a:rPr>
              <a:t/>
            </a:r>
            <a:br>
              <a:rPr lang="lt-LT" sz="1200" dirty="0">
                <a:ea typeface="+mn-lt"/>
                <a:cs typeface="+mn-lt"/>
              </a:rPr>
            </a:br>
            <a:endParaRPr lang="lt-LT" sz="1200" dirty="0"/>
          </a:p>
        </p:txBody>
      </p:sp>
    </p:spTree>
    <p:extLst>
      <p:ext uri="{BB962C8B-B14F-4D97-AF65-F5344CB8AC3E}">
        <p14:creationId xmlns:p14="http://schemas.microsoft.com/office/powerpoint/2010/main" val="27990383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ta">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Quotable</Template>
  <TotalTime>87</TotalTime>
  <Words>480</Words>
  <Application>Microsoft Office PowerPoint</Application>
  <PresentationFormat>Pasirinktinai</PresentationFormat>
  <Paragraphs>161</Paragraphs>
  <Slides>39</Slides>
  <Notes>2</Notes>
  <HiddenSlides>0</HiddenSlides>
  <MMClips>0</MMClips>
  <ScaleCrop>false</ScaleCrop>
  <HeadingPairs>
    <vt:vector size="4" baseType="variant">
      <vt:variant>
        <vt:lpstr>Tema</vt:lpstr>
      </vt:variant>
      <vt:variant>
        <vt:i4>1</vt:i4>
      </vt:variant>
      <vt:variant>
        <vt:lpstr>Skaidrių pavadinimai</vt:lpstr>
      </vt:variant>
      <vt:variant>
        <vt:i4>39</vt:i4>
      </vt:variant>
    </vt:vector>
  </HeadingPairs>
  <TitlesOfParts>
    <vt:vector size="40" baseType="lpstr">
      <vt:lpstr>Citata</vt:lpstr>
      <vt:lpstr> Kauno Tado Ivanausko progimnazija  Triukšmo tyrimas mokykloje</vt:lpstr>
      <vt:lpstr>Turinys</vt:lpstr>
      <vt:lpstr>Įvadas</vt:lpstr>
      <vt:lpstr>Darbo tikslas</vt:lpstr>
      <vt:lpstr>Darbo uždaviniai</vt:lpstr>
      <vt:lpstr>Darbo metodai</vt:lpstr>
      <vt:lpstr>Siekiamas rezultatas</vt:lpstr>
      <vt:lpstr>Tyrimui reikalingos priemonės</vt:lpstr>
      <vt:lpstr>Banga</vt:lpstr>
      <vt:lpstr>Bangų rūšys</vt:lpstr>
      <vt:lpstr>Bangos ilgis</vt:lpstr>
      <vt:lpstr>Garsas</vt:lpstr>
      <vt:lpstr>Dažnio vienetas</vt:lpstr>
      <vt:lpstr>Žmogaus girdimi garsai </vt:lpstr>
      <vt:lpstr>Garso stipris</vt:lpstr>
      <vt:lpstr>Garsis</vt:lpstr>
      <vt:lpstr>Garsio skalė</vt:lpstr>
      <vt:lpstr>Garsio skalė</vt:lpstr>
      <vt:lpstr>Hipergarsas</vt:lpstr>
      <vt:lpstr>Ultragarsas</vt:lpstr>
      <vt:lpstr>Infragarsas</vt:lpstr>
      <vt:lpstr>Triukšmas</vt:lpstr>
      <vt:lpstr>Triukšmo pakopos</vt:lpstr>
      <vt:lpstr>Triukšmo normos</vt:lpstr>
      <vt:lpstr>Garso izoliacija</vt:lpstr>
      <vt:lpstr>Įdomūs faktai apie garsą</vt:lpstr>
      <vt:lpstr>Triukšmo tyrimas</vt:lpstr>
      <vt:lpstr> Pamokos metu, klasėje</vt:lpstr>
      <vt:lpstr>Klasė pertraukos metu</vt:lpstr>
      <vt:lpstr>1 aukšto koridorius</vt:lpstr>
      <vt:lpstr>2 aukšto koridorius</vt:lpstr>
      <vt:lpstr>3 aukšto koridorius</vt:lpstr>
      <vt:lpstr>Valgykla</vt:lpstr>
      <vt:lpstr>Sporto salė</vt:lpstr>
      <vt:lpstr>Biblioteka</vt:lpstr>
      <vt:lpstr>Tyrimo rezultatai</vt:lpstr>
      <vt:lpstr>Tyrimo rezultatų palyginimas </vt:lpstr>
      <vt:lpstr>Triukšmo rezultatai ir jų poveikis sveikatai</vt:lpstr>
      <vt:lpstr>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Robertas</dc:creator>
  <cp:lastModifiedBy>Robertas</cp:lastModifiedBy>
  <cp:revision>15</cp:revision>
  <dcterms:created xsi:type="dcterms:W3CDTF">2022-03-12T08:50:15Z</dcterms:created>
  <dcterms:modified xsi:type="dcterms:W3CDTF">2022-05-02T17:26:36Z</dcterms:modified>
</cp:coreProperties>
</file>