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7" r:id="rId20"/>
    <p:sldId id="278" r:id="rId21"/>
    <p:sldId id="283" r:id="rId22"/>
    <p:sldId id="281" r:id="rId23"/>
    <p:sldId id="282" r:id="rId24"/>
    <p:sldId id="284" r:id="rId25"/>
    <p:sldId id="279" r:id="rId26"/>
    <p:sldId id="276" r:id="rId27"/>
    <p:sldId id="28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Nuožulniosios</a:t>
            </a:r>
            <a:r>
              <a:rPr lang="lt-LT" baseline="0" dirty="0"/>
              <a:t> plokštumos naudingumo koeficiento priklausomybė nuo aukščio</a:t>
            </a:r>
            <a:endParaRPr lang="lt-LT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h1=0,15 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2"/>
                <c:pt idx="0">
                  <c:v>1 matavimas</c:v>
                </c:pt>
                <c:pt idx="1">
                  <c:v>2 matavimas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0.52</c:v>
                </c:pt>
                <c:pt idx="1">
                  <c:v>0.59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DC-48D5-B851-3F7A9CABA0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h2=0,20 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2"/>
                <c:pt idx="0">
                  <c:v>1 matavimas</c:v>
                </c:pt>
                <c:pt idx="1">
                  <c:v>2 matavimas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0.62</c:v>
                </c:pt>
                <c:pt idx="1">
                  <c:v>0.68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DDC-48D5-B851-3F7A9CABA0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h3=0,25 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2"/>
                <c:pt idx="0">
                  <c:v>1 matavimas</c:v>
                </c:pt>
                <c:pt idx="1">
                  <c:v>2 matavimas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0.72</c:v>
                </c:pt>
                <c:pt idx="1">
                  <c:v>0.72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DDC-48D5-B851-3F7A9CABA0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h4=0,30m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2"/>
                <c:pt idx="0">
                  <c:v>1 matavimas</c:v>
                </c:pt>
                <c:pt idx="1">
                  <c:v>2 matavimas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0.78</c:v>
                </c:pt>
                <c:pt idx="1">
                  <c:v>0.77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DDC-48D5-B851-3F7A9CABA0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971595776"/>
        <c:axId val="-1971594688"/>
      </c:barChart>
      <c:catAx>
        <c:axId val="-197159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971594688"/>
        <c:crosses val="autoZero"/>
        <c:auto val="1"/>
        <c:lblAlgn val="ctr"/>
        <c:lblOffset val="100"/>
        <c:noMultiLvlLbl val="0"/>
      </c:catAx>
      <c:valAx>
        <c:axId val="-197159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97159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A8D-3F9C-4A56-B1E9-01B40EDAC72E}" type="datetimeFigureOut">
              <a:rPr lang="lt-LT" smtClean="0"/>
              <a:t>2022-04-26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EFF6EE9-A921-495B-BCA8-E7B4EC891162}" type="slidenum">
              <a:rPr lang="lt-LT" smtClean="0"/>
              <a:t>‹#›</a:t>
            </a:fld>
            <a:endParaRPr lang="lt-L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2878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A8D-3F9C-4A56-B1E9-01B40EDAC72E}" type="datetimeFigureOut">
              <a:rPr lang="lt-LT" smtClean="0"/>
              <a:t>2022-04-26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6EE9-A921-495B-BCA8-E7B4EC891162}" type="slidenum">
              <a:rPr lang="lt-LT" smtClean="0"/>
              <a:t>‹#›</a:t>
            </a:fld>
            <a:endParaRPr lang="lt-LT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047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A8D-3F9C-4A56-B1E9-01B40EDAC72E}" type="datetimeFigureOut">
              <a:rPr lang="lt-LT" smtClean="0"/>
              <a:t>2022-04-26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6EE9-A921-495B-BCA8-E7B4EC891162}" type="slidenum">
              <a:rPr lang="lt-LT" smtClean="0"/>
              <a:t>‹#›</a:t>
            </a:fld>
            <a:endParaRPr lang="lt-L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73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A8D-3F9C-4A56-B1E9-01B40EDAC72E}" type="datetimeFigureOut">
              <a:rPr lang="lt-LT" smtClean="0"/>
              <a:t>2022-04-26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6EE9-A921-495B-BCA8-E7B4EC891162}" type="slidenum">
              <a:rPr lang="lt-LT" smtClean="0"/>
              <a:t>‹#›</a:t>
            </a:fld>
            <a:endParaRPr lang="lt-LT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425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A8D-3F9C-4A56-B1E9-01B40EDAC72E}" type="datetimeFigureOut">
              <a:rPr lang="lt-LT" smtClean="0"/>
              <a:t>2022-04-26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6EE9-A921-495B-BCA8-E7B4EC891162}" type="slidenum">
              <a:rPr lang="lt-LT" smtClean="0"/>
              <a:t>‹#›</a:t>
            </a:fld>
            <a:endParaRPr lang="lt-LT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64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A8D-3F9C-4A56-B1E9-01B40EDAC72E}" type="datetimeFigureOut">
              <a:rPr lang="lt-LT" smtClean="0"/>
              <a:t>2022-04-26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6EE9-A921-495B-BCA8-E7B4EC891162}" type="slidenum">
              <a:rPr lang="lt-LT" smtClean="0"/>
              <a:t>‹#›</a:t>
            </a:fld>
            <a:endParaRPr lang="lt-LT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1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A8D-3F9C-4A56-B1E9-01B40EDAC72E}" type="datetimeFigureOut">
              <a:rPr lang="lt-LT" smtClean="0"/>
              <a:t>2022-04-26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6EE9-A921-495B-BCA8-E7B4EC89116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64544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A8D-3F9C-4A56-B1E9-01B40EDAC72E}" type="datetimeFigureOut">
              <a:rPr lang="lt-LT" smtClean="0"/>
              <a:t>2022-04-26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6EE9-A921-495B-BCA8-E7B4EC891162}" type="slidenum">
              <a:rPr lang="lt-LT" smtClean="0"/>
              <a:t>‹#›</a:t>
            </a:fld>
            <a:endParaRPr lang="lt-LT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926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510EA8D-3F9C-4A56-B1E9-01B40EDAC72E}" type="datetimeFigureOut">
              <a:rPr lang="lt-LT" smtClean="0"/>
              <a:t>2022-04-26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6EE9-A921-495B-BCA8-E7B4EC891162}" type="slidenum">
              <a:rPr lang="lt-LT" smtClean="0"/>
              <a:t>‹#›</a:t>
            </a:fld>
            <a:endParaRPr lang="lt-LT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781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A8D-3F9C-4A56-B1E9-01B40EDAC72E}" type="datetimeFigureOut">
              <a:rPr lang="lt-LT" smtClean="0"/>
              <a:t>2022-04-26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6EE9-A921-495B-BCA8-E7B4EC891162}" type="slidenum">
              <a:rPr lang="lt-LT" smtClean="0"/>
              <a:t>‹#›</a:t>
            </a:fld>
            <a:endParaRPr lang="lt-LT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252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EA8D-3F9C-4A56-B1E9-01B40EDAC72E}" type="datetimeFigureOut">
              <a:rPr lang="lt-LT" smtClean="0"/>
              <a:t>2022-04-26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F6EE9-A921-495B-BCA8-E7B4EC891162}" type="slidenum">
              <a:rPr lang="lt-LT" smtClean="0"/>
              <a:t>‹#›</a:t>
            </a:fld>
            <a:endParaRPr lang="lt-LT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2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0EA8D-3F9C-4A56-B1E9-01B40EDAC72E}" type="datetimeFigureOut">
              <a:rPr lang="lt-LT" smtClean="0"/>
              <a:t>2022-04-26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EFF6EE9-A921-495B-BCA8-E7B4EC891162}" type="slidenum">
              <a:rPr lang="lt-LT" smtClean="0"/>
              <a:t>‹#›</a:t>
            </a:fld>
            <a:endParaRPr lang="lt-LT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48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lnijosnaujienos.lt/vilniaus-akropolis-ilgina-darbo-laika/" TargetMode="External"/><Relationship Id="rId2" Type="http://schemas.openxmlformats.org/officeDocument/2006/relationships/hyperlink" Target="https://www.schindler.com/lt/internet/lt/judejimo-sprendimai/produktai/eskalatoriai.html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45F309-7364-4E3B-8581-5EB15CDB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2198" y="668870"/>
            <a:ext cx="6705601" cy="2556930"/>
          </a:xfrm>
        </p:spPr>
        <p:txBody>
          <a:bodyPr>
            <a:noAutofit/>
          </a:bodyPr>
          <a:lstStyle/>
          <a:p>
            <a:r>
              <a:rPr lang="lt-LT" sz="3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Nuožulniosios plokštumos naudingumo koeficiento priklausomybės nuo pasvirimo kampo tyrimas</a:t>
            </a:r>
            <a:endParaRPr lang="lt-LT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97F969E-E21A-4920-A2F7-13A86C0281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7798" y="4102096"/>
            <a:ext cx="6815669" cy="1866903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Vilniaus Levo Karsavino mokykla</a:t>
            </a:r>
          </a:p>
          <a:p>
            <a:pPr algn="r"/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Darbo autorius </a:t>
            </a:r>
            <a:r>
              <a:rPr lang="lt-LT" sz="2000" dirty="0" err="1">
                <a:latin typeface="Arial" panose="020B0604020202020204" pitchFamily="34" charset="0"/>
                <a:cs typeface="Arial" panose="020B0604020202020204" pitchFamily="34" charset="0"/>
              </a:rPr>
              <a:t>Kanstantin</a:t>
            </a:r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000" dirty="0" err="1">
                <a:latin typeface="Arial" panose="020B0604020202020204" pitchFamily="34" charset="0"/>
                <a:cs typeface="Arial" panose="020B0604020202020204" pitchFamily="34" charset="0"/>
              </a:rPr>
              <a:t>Ramashka</a:t>
            </a:r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, 8 b klasė </a:t>
            </a:r>
          </a:p>
          <a:p>
            <a:pPr algn="r"/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Mokytoja Kristina </a:t>
            </a:r>
            <a:r>
              <a:rPr lang="lt-LT" sz="2000" dirty="0" err="1">
                <a:latin typeface="Arial" panose="020B0604020202020204" pitchFamily="34" charset="0"/>
                <a:cs typeface="Arial" panose="020B0604020202020204" pitchFamily="34" charset="0"/>
              </a:rPr>
              <a:t>Lučinska</a:t>
            </a:r>
            <a:endParaRPr lang="lt-L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2022 m.</a:t>
            </a:r>
          </a:p>
          <a:p>
            <a:pPr algn="r"/>
            <a:endParaRPr lang="lt-L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CC4E103-A046-4462-B359-B4B8A675F626}"/>
              </a:ext>
            </a:extLst>
          </p:cNvPr>
          <p:cNvSpPr txBox="1"/>
          <p:nvPr/>
        </p:nvSpPr>
        <p:spPr>
          <a:xfrm>
            <a:off x="3111500" y="6337300"/>
            <a:ext cx="670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340356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545EDB59-017E-46F5-9A9A-2EE4347C4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Turinys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86291A63-246C-4F4A-93B6-0CB710BB17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9931400" cy="4119563"/>
          </a:xfrm>
        </p:spPr>
        <p:txBody>
          <a:bodyPr/>
          <a:lstStyle/>
          <a:p>
            <a:r>
              <a:rPr lang="lt-LT" dirty="0"/>
              <a:t>Tikslas</a:t>
            </a:r>
          </a:p>
          <a:p>
            <a:r>
              <a:rPr lang="lt-LT" dirty="0"/>
              <a:t>Uždaviniai </a:t>
            </a:r>
          </a:p>
          <a:p>
            <a:r>
              <a:rPr lang="lt-LT" dirty="0"/>
              <a:t>Teorija </a:t>
            </a:r>
          </a:p>
          <a:p>
            <a:r>
              <a:rPr lang="lt-LT" dirty="0"/>
              <a:t>Praktinis darbas</a:t>
            </a:r>
          </a:p>
          <a:p>
            <a:r>
              <a:rPr lang="lt-LT" dirty="0"/>
              <a:t>Uždavinių sprendimo pavyzdžiai</a:t>
            </a:r>
          </a:p>
          <a:p>
            <a:r>
              <a:rPr lang="lt-LT" dirty="0"/>
              <a:t>Testas</a:t>
            </a:r>
          </a:p>
          <a:p>
            <a:r>
              <a:rPr lang="lt-LT" dirty="0"/>
              <a:t>Naudota literatūra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68F687B-FACF-488A-AFE0-4BF6D72C5E71}"/>
              </a:ext>
            </a:extLst>
          </p:cNvPr>
          <p:cNvSpPr txBox="1"/>
          <p:nvPr/>
        </p:nvSpPr>
        <p:spPr>
          <a:xfrm>
            <a:off x="2752725" y="62986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144664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D9DCAE-3DC6-443F-8321-44E5D3C7F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Tikslas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77BE70-BAC9-4831-865E-FBD4E0CE5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89199"/>
            <a:ext cx="10058400" cy="3687763"/>
          </a:xfrm>
        </p:spPr>
        <p:txBody>
          <a:bodyPr/>
          <a:lstStyle/>
          <a:p>
            <a:pPr marL="0" indent="0">
              <a:buNone/>
            </a:pPr>
            <a:r>
              <a:rPr lang="lt-LT" dirty="0">
                <a:solidFill>
                  <a:srgbClr val="000000"/>
                </a:solidFill>
              </a:rPr>
              <a:t>Gilinti </a:t>
            </a:r>
            <a:r>
              <a:rPr lang="lt-LT" b="0" i="0" dirty="0">
                <a:solidFill>
                  <a:srgbClr val="000000"/>
                </a:solidFill>
                <a:effectLst/>
              </a:rPr>
              <a:t> gebėjimus ir įgūdžius suprasti gamtos mokslus atliekant bandymus bei eksperimentus.</a:t>
            </a:r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8F4A421-8F7F-49DE-B5FB-15DBB92B25F1}"/>
              </a:ext>
            </a:extLst>
          </p:cNvPr>
          <p:cNvSpPr txBox="1"/>
          <p:nvPr/>
        </p:nvSpPr>
        <p:spPr>
          <a:xfrm>
            <a:off x="3044825" y="62732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EBDEF68-4934-4966-AD91-19C080A47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723" y="3598659"/>
            <a:ext cx="3300678" cy="220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10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2DF99E-367E-4787-B2BD-E862E722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Uždaviniai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26464E-95C5-43DC-BDE8-63CBDE2B5A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87599"/>
            <a:ext cx="10515600" cy="37893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>
                <a:solidFill>
                  <a:srgbClr val="141414"/>
                </a:solidFill>
              </a:rPr>
              <a:t>Įgyti teorinių žinių apie nuožulniąją plokštumą ir jos naudingumo koeficientą.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>
                <a:solidFill>
                  <a:srgbClr val="141414"/>
                </a:solidFill>
              </a:rPr>
              <a:t>Taikant įgytas žinias, atlikti praktinį darbą ir išsiaiškinti ar priklauso nuožulniosios plokštumos naudingumo koeficientas nuo jos pasvirimo kampo.</a:t>
            </a:r>
          </a:p>
          <a:p>
            <a:pPr marL="514350" indent="-514350">
              <a:buFont typeface="+mj-lt"/>
              <a:buAutoNum type="arabicPeriod"/>
            </a:pPr>
            <a:r>
              <a:rPr lang="lt-LT" b="0" i="0" dirty="0">
                <a:solidFill>
                  <a:srgbClr val="141414"/>
                </a:solidFill>
                <a:effectLst/>
              </a:rPr>
              <a:t>Išmokti atlikti praktinius bandymus, juos fiksuoti, formuluoti hipotezes, daryti išvadas.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>
                <a:solidFill>
                  <a:srgbClr val="141414"/>
                </a:solidFill>
              </a:rPr>
              <a:t>Gilinti IKT kompetenciją ruošiant pristatymą.</a:t>
            </a:r>
            <a:endParaRPr lang="lt-LT" b="0" i="0" dirty="0">
              <a:solidFill>
                <a:srgbClr val="141414"/>
              </a:solidFill>
              <a:effectLst/>
            </a:endParaRPr>
          </a:p>
          <a:p>
            <a:pPr marL="514350" indent="-514350">
              <a:buFont typeface="+mj-lt"/>
              <a:buAutoNum type="arabicPeriod"/>
            </a:pPr>
            <a:endParaRPr lang="lt-LT" b="0" i="0" dirty="0">
              <a:solidFill>
                <a:srgbClr val="141414"/>
              </a:solidFill>
              <a:effectLst/>
              <a:latin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4979B94-F975-4AB5-BEF4-652B1241B27A}"/>
              </a:ext>
            </a:extLst>
          </p:cNvPr>
          <p:cNvSpPr txBox="1"/>
          <p:nvPr/>
        </p:nvSpPr>
        <p:spPr>
          <a:xfrm>
            <a:off x="2924175" y="6331035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34393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EE9B08-385D-4685-9016-F7165062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Teorija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9714D3B2-046A-403D-A9E5-2B5F27950F4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2324099"/>
                <a:ext cx="10363200" cy="38528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lt-LT" dirty="0"/>
                  <a:t>Darbas, kuris atliekamas tolygiai vertikaliai keliant kūną, vadinamas naudinguoju darbu: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                                                         </m:t>
                        </m:r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l-PL" dirty="0"/>
                  <a:t>= Ph</a:t>
                </a:r>
              </a:p>
              <a:p>
                <a:pPr marL="0" indent="0">
                  <a:buNone/>
                </a:pPr>
                <a:r>
                  <a:rPr lang="lt-LT" dirty="0"/>
                  <a:t>Darbas, kuris atliekamas</a:t>
                </a:r>
                <a:r>
                  <a:rPr lang="pl-PL" dirty="0"/>
                  <a:t> pritaikant paprastuosius mechanizmus, vadinamas visu darbu:</a:t>
                </a:r>
              </a:p>
              <a:p>
                <a:pPr marL="0" indent="0">
                  <a:buNone/>
                </a:pPr>
                <a:r>
                  <a:rPr lang="pl-PL" dirty="0"/>
                  <a:t>      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pl-PL" dirty="0"/>
                  <a:t>= </a:t>
                </a:r>
                <a:r>
                  <a:rPr lang="pl-PL" dirty="0" err="1"/>
                  <a:t>Fs</a:t>
                </a:r>
                <a:endParaRPr lang="pl-PL" dirty="0"/>
              </a:p>
              <a:p>
                <a:pPr marL="0" indent="0">
                  <a:buNone/>
                </a:pPr>
                <a:r>
                  <a:rPr lang="lt-LT" dirty="0"/>
                  <a:t>Naudingo ir viso atlikto darbo santykis vadinamas naudingumo koeficientu:</a:t>
                </a:r>
              </a:p>
              <a:p>
                <a:pPr marL="0" indent="0">
                  <a:buNone/>
                </a:pPr>
                <a:r>
                  <a:rPr lang="lt-LT" dirty="0"/>
                  <a:t>                                               </a:t>
                </a:r>
                <a:r>
                  <a:rPr lang="pl-PL" dirty="0"/>
                  <a:t> </a:t>
                </a:r>
                <a:r>
                  <a:rPr lang="el-GR" dirty="0"/>
                  <a:t>η</a:t>
                </a:r>
                <a:r>
                  <a:rPr lang="lt-LT" dirty="0"/>
                  <a:t> </a:t>
                </a:r>
                <a:r>
                  <a:rPr lang="pl-PL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l-PL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</m:oMath>
                </a14:m>
                <a:r>
                  <a:rPr lang="lt-LT" dirty="0"/>
                  <a:t>               </a:t>
                </a:r>
                <a:endParaRPr lang="pl-PL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14D3B2-046A-403D-A9E5-2B5F27950F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2324099"/>
                <a:ext cx="10363200" cy="3852863"/>
              </a:xfrm>
              <a:blipFill>
                <a:blip r:embed="rId2"/>
                <a:stretch>
                  <a:fillRect l="-64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A124D57-E728-4D3D-9E34-0304C604A99E}"/>
              </a:ext>
            </a:extLst>
          </p:cNvPr>
          <p:cNvSpPr txBox="1"/>
          <p:nvPr/>
        </p:nvSpPr>
        <p:spPr>
          <a:xfrm>
            <a:off x="2968625" y="6267535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17267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6BDF22-6EA3-49BB-8348-13C053F0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Praktinis darbas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BFE931A-5A7A-4BEC-A38E-6CEFAF3D88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9100" y="1838325"/>
            <a:ext cx="11404600" cy="3889375"/>
          </a:xfrm>
        </p:spPr>
        <p:txBody>
          <a:bodyPr/>
          <a:lstStyle/>
          <a:p>
            <a:pPr marL="0" indent="0">
              <a:buNone/>
            </a:pPr>
            <a:r>
              <a:rPr kumimoji="0" lang="lt-LT" sz="3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+mj-cs"/>
              </a:rPr>
              <a:t>Nuožulniosios plokštumos naudingumo koeficiento priklausomybės nuo pasvirimo kampo</a:t>
            </a:r>
            <a:endParaRPr kumimoji="0" lang="pl-PL" sz="36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indent="0">
              <a:buNone/>
            </a:pPr>
            <a:r>
              <a:rPr kumimoji="0" lang="lt-LT" sz="3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+mj-cs"/>
              </a:rPr>
              <a:t>tyrimas</a:t>
            </a:r>
            <a:endParaRPr lang="lt-LT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CFD4FCA-FC09-4CE4-B9A3-EB73EDBBA61C}"/>
              </a:ext>
            </a:extLst>
          </p:cNvPr>
          <p:cNvSpPr txBox="1"/>
          <p:nvPr/>
        </p:nvSpPr>
        <p:spPr>
          <a:xfrm>
            <a:off x="3044825" y="62986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907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3907AD-CFD5-48FA-98DA-ADB0D7D55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6630" y="373260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lt-LT" b="1" dirty="0"/>
              <a:t>Problema </a:t>
            </a:r>
          </a:p>
          <a:p>
            <a:pPr marL="0" indent="0">
              <a:buNone/>
            </a:pPr>
            <a:r>
              <a:rPr lang="lt-LT" dirty="0"/>
              <a:t>Nežinau ar priklauso nuožulniosios plokštumos naudingumo koeficientas nuo pasvirimo kampo.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49F005F-86C4-4DA8-8607-90C41996F7A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1"/>
              <a:t>Hipotezė</a:t>
            </a:r>
          </a:p>
          <a:p>
            <a:pPr marL="0" indent="0">
              <a:buNone/>
            </a:pPr>
            <a:r>
              <a:rPr lang="lt-LT"/>
              <a:t>Mano manymu nuožulniosios plokštumos naudingumo koeficientas nepriklauso nuo jos pasvirimo kampo.</a:t>
            </a:r>
            <a:endParaRPr lang="lt-L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86867A6-F26F-4AD2-BC3D-AA622A9C0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30" y="1966543"/>
            <a:ext cx="5181601" cy="39069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7ED64D9-C49D-475F-9D7B-2C2B2091FAF8}"/>
              </a:ext>
            </a:extLst>
          </p:cNvPr>
          <p:cNvSpPr txBox="1"/>
          <p:nvPr/>
        </p:nvSpPr>
        <p:spPr>
          <a:xfrm>
            <a:off x="3111230" y="6317881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194862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88D7DC-A0EF-41CB-9EF9-04B08B3DC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Praktinio darbo tikslas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AF5ED50-157E-43D9-A9FB-9CB4CA95C3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8300" y="2755899"/>
            <a:ext cx="10985500" cy="34210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/>
              <a:t>Apskaičiuoti skirtingo aukščio bet vienodo ilgio nuožulniųjų plokštumų naudingumo koeficientą.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Gautus rezultatus paliginti ir padaryti išvadą.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CAC48E7-3BF7-48A0-BBBB-39D8B0591CD0}"/>
              </a:ext>
            </a:extLst>
          </p:cNvPr>
          <p:cNvSpPr txBox="1"/>
          <p:nvPr/>
        </p:nvSpPr>
        <p:spPr>
          <a:xfrm>
            <a:off x="2809875" y="63367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14097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8209E3-02EC-43F1-82EF-492C8A14D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Praktinio darbo priemonės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EA773CCA-9CAF-4318-86B0-CB96332CF72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45" y="2011363"/>
            <a:ext cx="2586734" cy="344805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B310A19-544C-446F-92DC-C371CDDBF22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/>
              <a:t>Stovas su laikikliu</a:t>
            </a:r>
          </a:p>
          <a:p>
            <a:r>
              <a:rPr lang="lt-LT" dirty="0"/>
              <a:t>Laboratorinis mokyklinis dinamometras</a:t>
            </a:r>
          </a:p>
          <a:p>
            <a:r>
              <a:rPr lang="lt-LT" dirty="0"/>
              <a:t>Matavimo juosta</a:t>
            </a:r>
          </a:p>
          <a:p>
            <a:r>
              <a:rPr lang="lt-LT" dirty="0"/>
              <a:t>Medinė lentelė su mediniu tašeliu</a:t>
            </a:r>
          </a:p>
          <a:p>
            <a:r>
              <a:rPr lang="lt-LT" dirty="0"/>
              <a:t>100 g masės svarsčių rinkinis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BF170A9-5CC9-4FF2-A8A2-16AAE893CDCD}"/>
              </a:ext>
            </a:extLst>
          </p:cNvPr>
          <p:cNvSpPr txBox="1"/>
          <p:nvPr/>
        </p:nvSpPr>
        <p:spPr>
          <a:xfrm>
            <a:off x="3200859" y="62986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243113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CC17F1-C94B-4172-9E66-01960CEB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Praktinio darbo eiga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A97ABA17-D57C-4C09-892F-6C12C91A3AD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118" y="2248032"/>
            <a:ext cx="2586734" cy="344805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E6E58BC-E38B-4E2E-BF02-2FBD2F0C4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90600" y="1981199"/>
            <a:ext cx="10363200" cy="84163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dirty="0"/>
              <a:t>Sukonstruoju nuožulniąją plokštumą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Išmatuoju nuožulniosios plokštumos aukštį </a:t>
            </a:r>
            <a:r>
              <a:rPr lang="lt-LT" i="1" dirty="0"/>
              <a:t>h</a:t>
            </a:r>
            <a:r>
              <a:rPr lang="lt-LT" dirty="0"/>
              <a:t> ir ilgį </a:t>
            </a:r>
            <a:r>
              <a:rPr lang="lt-LT" i="1" dirty="0"/>
              <a:t>s.</a:t>
            </a:r>
          </a:p>
          <a:p>
            <a:pPr marL="514350" indent="-514350">
              <a:buFont typeface="+mj-lt"/>
              <a:buAutoNum type="arabicPeriod"/>
            </a:pPr>
            <a:endParaRPr lang="lt-LT" i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7A54EC6-4B19-4DA1-8E32-1D79370049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06" y="3009602"/>
            <a:ext cx="2241550" cy="29887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4B0895F-B766-4EC2-91BA-4B1D32D5F644}"/>
              </a:ext>
            </a:extLst>
          </p:cNvPr>
          <p:cNvSpPr txBox="1"/>
          <p:nvPr/>
        </p:nvSpPr>
        <p:spPr>
          <a:xfrm>
            <a:off x="3121025" y="62859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111296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17531C-70E7-4506-860B-6376ED034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Praktinio darbo eiga</a:t>
            </a:r>
            <a:endParaRPr lang="lt-LT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xmlns="" id="{7A75831F-6D10-43F3-A011-37AAC67A34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45" y="2011363"/>
            <a:ext cx="2586734" cy="344805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C5B0207-2499-47E3-8E87-3FA5C569F55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lt-LT" dirty="0"/>
              <a:t>Dinamometru išmatuoju medinio tašelio su svareliu svorį </a:t>
            </a:r>
            <a:r>
              <a:rPr lang="lt-LT" i="1" dirty="0"/>
              <a:t>P</a:t>
            </a:r>
            <a:r>
              <a:rPr lang="lt-LT" dirty="0"/>
              <a:t> ir apskaičiuoju naudingą darbą </a:t>
            </a:r>
            <a:endParaRPr lang="lt-LT" i="1" dirty="0"/>
          </a:p>
          <a:p>
            <a:pPr marL="0" indent="0">
              <a:buNone/>
            </a:pPr>
            <a:endParaRPr lang="lt-LT" i="1" dirty="0"/>
          </a:p>
          <a:p>
            <a:pPr marL="514350" indent="-514350">
              <a:buFont typeface="+mj-lt"/>
              <a:buAutoNum type="arabicPeriod" startAt="3"/>
            </a:pP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E7160F4E-6F8D-43A8-94C1-C42E675B99B6}"/>
                  </a:ext>
                </a:extLst>
              </p:cNvPr>
              <p:cNvSpPr txBox="1"/>
              <p:nvPr/>
            </p:nvSpPr>
            <p:spPr>
              <a:xfrm>
                <a:off x="9271000" y="3059668"/>
                <a:ext cx="7239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lt-LT" sz="2400" dirty="0"/>
                  <a:t>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7160F4E-6F8D-43A8-94C1-C42E675B9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1000" y="3059668"/>
                <a:ext cx="723900" cy="369332"/>
              </a:xfrm>
              <a:prstGeom prst="rect">
                <a:avLst/>
              </a:prstGeom>
              <a:blipFill>
                <a:blip r:embed="rId3"/>
                <a:stretch>
                  <a:fillRect l="-15126" t="-26230" b="-4754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0F72C28-BD26-41B0-BDD2-AE1E2485A721}"/>
              </a:ext>
            </a:extLst>
          </p:cNvPr>
          <p:cNvSpPr txBox="1"/>
          <p:nvPr/>
        </p:nvSpPr>
        <p:spPr>
          <a:xfrm>
            <a:off x="3530600" y="6316522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104524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330FBF-D825-4485-9014-9B6DA4C8D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Praktinio darbo eiga</a:t>
            </a:r>
            <a:endParaRPr lang="lt-LT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30286F67-BE94-43FC-A778-D481D056AE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45" y="2011363"/>
            <a:ext cx="2586734" cy="344805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xmlns="" id="{2ECC29A7-69E2-42E2-B13B-C3E858618EB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 startAt="4"/>
                </a:pPr>
                <a:r>
                  <a:rPr lang="lt-LT" dirty="0"/>
                  <a:t>Tolygiai tempdamas tašelį nuožulniąja plokštuma į aukštį h, išmatuoju jėgą F ir apskaičiuoju visą darbą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lt-LT" dirty="0"/>
                  <a:t>.</a:t>
                </a:r>
              </a:p>
              <a:p>
                <a:pPr marL="514350" indent="-514350">
                  <a:buFont typeface="+mj-lt"/>
                  <a:buAutoNum type="arabicPeriod" startAt="4"/>
                </a:pPr>
                <a:r>
                  <a:rPr lang="lt-LT" dirty="0"/>
                  <a:t>Apskaičiuoju nuožulniosios plokštumos naudingumo koeficientą.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ECC29A7-69E2-42E2-B13B-C3E858618E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1312" t="-17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189265E-B96F-416A-B1CC-4AEB0BD0E753}"/>
              </a:ext>
            </a:extLst>
          </p:cNvPr>
          <p:cNvSpPr txBox="1"/>
          <p:nvPr/>
        </p:nvSpPr>
        <p:spPr>
          <a:xfrm>
            <a:off x="3044825" y="63494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36219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B01AE1-32F6-4DBF-9695-459D060D2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Praktinio darbo eiga</a:t>
            </a:r>
            <a:endParaRPr lang="lt-LT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29B869D7-8F69-4C7A-B08B-90400BA9C62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773" y="2833602"/>
            <a:ext cx="2228652" cy="2971536"/>
          </a:xfr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839611D8-27B1-4D58-995C-391358A969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51" y="2833602"/>
            <a:ext cx="2228652" cy="2971537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8FE04AD-B537-41EB-B3F5-B5A6D3B22B31}"/>
              </a:ext>
            </a:extLst>
          </p:cNvPr>
          <p:cNvSpPr txBox="1"/>
          <p:nvPr/>
        </p:nvSpPr>
        <p:spPr>
          <a:xfrm>
            <a:off x="1498600" y="1892300"/>
            <a:ext cx="939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6"/>
            </a:pPr>
            <a:r>
              <a:rPr lang="lt-LT" dirty="0"/>
              <a:t>3 – 5 veiksmus kartoju  skirtingiems nuožulniosios plokštumos aukščiams (skirtingiems pasvirimo kampams).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lt-LT" dirty="0"/>
              <a:t>3 – 6 veiksmus kartuoju prikabinus prie tašelio 2 svarelius (keliant skirtingą svorį).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B9933FF-7147-4B18-9AD0-12CEB4DE5BCC}"/>
              </a:ext>
            </a:extLst>
          </p:cNvPr>
          <p:cNvSpPr txBox="1"/>
          <p:nvPr/>
        </p:nvSpPr>
        <p:spPr>
          <a:xfrm>
            <a:off x="3200859" y="63367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418868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3A15E2-1814-4784-B31F-C094F6DCF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Praktinio darbo eiga</a:t>
            </a:r>
            <a:endParaRPr lang="lt-LT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834AF4A-75A6-4B8D-BB7E-B2FE5F700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3300" y="2017343"/>
            <a:ext cx="10055623" cy="34415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8"/>
            </a:pPr>
            <a:r>
              <a:rPr lang="lt-LT" sz="2400" dirty="0"/>
              <a:t>Matavimo duomenis ir skaičiavimo rezultatus surašau į lentelę.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lt-LT" sz="2400" dirty="0"/>
              <a:t>Nubrėžiu nuožulniosios plokštumos naudingumo koeficiento priklausomybės nuo aukščio stulpelinę diagramą.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lt-LT" sz="2400" dirty="0"/>
              <a:t>Padarau išvadą, kaip keitėsi nuožulniosios plokštumos naudingumo koeficientas, didinant jos aukštį (pasvirimo kampą) ir keliant skirtingo svorio kūnus.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93D4CE5-EAF0-4522-AB27-9431437BF0BA}"/>
              </a:ext>
            </a:extLst>
          </p:cNvPr>
          <p:cNvSpPr txBox="1"/>
          <p:nvPr/>
        </p:nvSpPr>
        <p:spPr>
          <a:xfrm>
            <a:off x="2633997" y="62605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338416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3DC791-1205-4089-A270-C47C498E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Praktinio darbo rezultatai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(1)</a:t>
            </a:r>
            <a:endParaRPr lang="lt-L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90CAFE6-1E16-4D27-A410-A0E66CF279CC}"/>
              </a:ext>
            </a:extLst>
          </p:cNvPr>
          <p:cNvSpPr txBox="1"/>
          <p:nvPr/>
        </p:nvSpPr>
        <p:spPr>
          <a:xfrm>
            <a:off x="3095625" y="62605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7">
                <a:extLst>
                  <a:ext uri="{FF2B5EF4-FFF2-40B4-BE49-F238E27FC236}">
                    <a16:creationId xmlns:a16="http://schemas.microsoft.com/office/drawing/2014/main" xmlns="" id="{C9E7BBEB-E5BC-4BAD-8500-D4A93919A870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43475204"/>
                  </p:ext>
                </p:extLst>
              </p:nvPr>
            </p:nvGraphicFramePr>
            <p:xfrm>
              <a:off x="1447800" y="2011363"/>
              <a:ext cx="9605632" cy="2651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0704">
                      <a:extLst>
                        <a:ext uri="{9D8B030D-6E8A-4147-A177-3AD203B41FA5}">
                          <a16:colId xmlns:a16="http://schemas.microsoft.com/office/drawing/2014/main" xmlns="" val="664699366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xmlns="" val="1062057572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xmlns="" val="3994054243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xmlns="" val="288395439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xmlns="" val="1833126866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xmlns="" val="2463898225"/>
                        </a:ext>
                      </a:extLst>
                    </a:gridCol>
                    <a:gridCol w="1279376">
                      <a:extLst>
                        <a:ext uri="{9D8B030D-6E8A-4147-A177-3AD203B41FA5}">
                          <a16:colId xmlns:a16="http://schemas.microsoft.com/office/drawing/2014/main" xmlns="" val="2409701086"/>
                        </a:ext>
                      </a:extLst>
                    </a:gridCol>
                    <a:gridCol w="1122032">
                      <a:extLst>
                        <a:ext uri="{9D8B030D-6E8A-4147-A177-3AD203B41FA5}">
                          <a16:colId xmlns:a16="http://schemas.microsoft.com/office/drawing/2014/main" xmlns="" val="225590102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Nr.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i="1" dirty="0"/>
                            <a:t>P, </a:t>
                          </a:r>
                          <a:r>
                            <a:rPr lang="lt-LT" sz="2400" i="0" dirty="0"/>
                            <a:t>N</a:t>
                          </a:r>
                          <a:endParaRPr lang="lt-LT" sz="240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dirty="0"/>
                            <a:t>h, 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dirty="0"/>
                            <a:t>F, N</a:t>
                          </a:r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dirty="0"/>
                            <a:t>s, m </a:t>
                          </a:r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lt-L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lt-LT" sz="2400" b="1" i="1" smtClean="0"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lt-LT" sz="2400" b="1" i="1" smtClean="0"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oMath>
                          </a14:m>
                          <a:r>
                            <a:rPr lang="lt-LT" sz="2400" dirty="0"/>
                            <a:t>,  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lt-L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lt-LT" sz="2400" b="1" i="1" smtClean="0"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lt-LT" sz="2400" b="1" i="1" smtClean="0"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sub>
                              </m:sSub>
                            </m:oMath>
                          </a14:m>
                          <a:r>
                            <a:rPr lang="lt-LT" sz="2400" dirty="0"/>
                            <a:t>, 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l-GR" sz="2400" dirty="0"/>
                            <a:t>η</a:t>
                          </a:r>
                          <a:endParaRPr lang="lt-LT" sz="2400" dirty="0"/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854533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0,15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0,26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0,52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3224330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2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0,20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0,34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0,62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8356373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3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0,25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1,2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0,43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0,60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0,72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7944468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4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0,30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1,3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0,65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0,78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0041859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7">
                <a:extLst>
                  <a:ext uri="{FF2B5EF4-FFF2-40B4-BE49-F238E27FC236}">
                    <a16:creationId xmlns:a16="http://schemas.microsoft.com/office/drawing/2014/main" id="{C9E7BBEB-E5BC-4BAD-8500-D4A93919A870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43475204"/>
                  </p:ext>
                </p:extLst>
              </p:nvPr>
            </p:nvGraphicFramePr>
            <p:xfrm>
              <a:off x="1447800" y="2011363"/>
              <a:ext cx="9605632" cy="2651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0704">
                      <a:extLst>
                        <a:ext uri="{9D8B030D-6E8A-4147-A177-3AD203B41FA5}">
                          <a16:colId xmlns:a16="http://schemas.microsoft.com/office/drawing/2014/main" val="664699366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val="1062057572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val="3994054243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val="288395439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val="1833126866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val="2463898225"/>
                        </a:ext>
                      </a:extLst>
                    </a:gridCol>
                    <a:gridCol w="1279376">
                      <a:extLst>
                        <a:ext uri="{9D8B030D-6E8A-4147-A177-3AD203B41FA5}">
                          <a16:colId xmlns:a16="http://schemas.microsoft.com/office/drawing/2014/main" val="2409701086"/>
                        </a:ext>
                      </a:extLst>
                    </a:gridCol>
                    <a:gridCol w="1122032">
                      <a:extLst>
                        <a:ext uri="{9D8B030D-6E8A-4147-A177-3AD203B41FA5}">
                          <a16:colId xmlns:a16="http://schemas.microsoft.com/office/drawing/2014/main" val="2255901027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Nr.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i="1" dirty="0"/>
                            <a:t>P, </a:t>
                          </a:r>
                          <a:r>
                            <a:rPr lang="lt-LT" sz="2400" i="0" dirty="0"/>
                            <a:t>N</a:t>
                          </a:r>
                          <a:endParaRPr lang="lt-LT" sz="240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dirty="0"/>
                            <a:t>h, 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dirty="0"/>
                            <a:t>F, N</a:t>
                          </a:r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dirty="0"/>
                            <a:t>s, m </a:t>
                          </a:r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>
                          <a:blip r:embed="rId2"/>
                          <a:stretch>
                            <a:fillRect l="-501015" t="-5185" r="-202030" b="-2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>
                          <a:blip r:embed="rId2"/>
                          <a:stretch>
                            <a:fillRect l="-563810" t="-5185" r="-89524" b="-2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l-GR" sz="2400" dirty="0"/>
                            <a:t>η</a:t>
                          </a:r>
                          <a:endParaRPr lang="lt-LT" sz="2400" dirty="0"/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5453377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0,15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0,26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0,52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2243306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2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0,20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0,34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0,62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3563738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3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0,25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1,2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0,43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0,60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0,72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9444684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4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0,30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1,3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0,65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0,78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418599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0966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A73366-738A-458A-9C81-61624B13E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Praktinio darbo rezultatai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(2)</a:t>
            </a:r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4803096-C409-403F-98F6-80AE2FB225EC}"/>
              </a:ext>
            </a:extLst>
          </p:cNvPr>
          <p:cNvSpPr txBox="1"/>
          <p:nvPr/>
        </p:nvSpPr>
        <p:spPr>
          <a:xfrm>
            <a:off x="3041308" y="63240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9">
                <a:extLst>
                  <a:ext uri="{FF2B5EF4-FFF2-40B4-BE49-F238E27FC236}">
                    <a16:creationId xmlns:a16="http://schemas.microsoft.com/office/drawing/2014/main" xmlns="" id="{292990D8-2BB4-4EED-BBC9-0F08B36BE7FE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859261712"/>
                  </p:ext>
                </p:extLst>
              </p:nvPr>
            </p:nvGraphicFramePr>
            <p:xfrm>
              <a:off x="1447800" y="2011363"/>
              <a:ext cx="9605632" cy="2651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0704">
                      <a:extLst>
                        <a:ext uri="{9D8B030D-6E8A-4147-A177-3AD203B41FA5}">
                          <a16:colId xmlns:a16="http://schemas.microsoft.com/office/drawing/2014/main" xmlns="" val="1511816715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xmlns="" val="2677667678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xmlns="" val="1319781388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xmlns="" val="4122618116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xmlns="" val="57812350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xmlns="" val="2485548351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xmlns="" val="4052722444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xmlns="" val="85485507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Nr.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i="1" dirty="0"/>
                            <a:t>P, </a:t>
                          </a:r>
                          <a:r>
                            <a:rPr lang="lt-LT" sz="2400" i="0" dirty="0"/>
                            <a:t>N</a:t>
                          </a:r>
                          <a:endParaRPr lang="lt-LT" sz="2400" i="1" dirty="0"/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dirty="0"/>
                            <a:t>h, m</a:t>
                          </a:r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dirty="0"/>
                            <a:t>F, N</a:t>
                          </a:r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dirty="0"/>
                            <a:t>s, m </a:t>
                          </a:r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lt-L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lt-LT" sz="2400" b="1" i="1" smtClean="0"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lt-LT" sz="2400" b="1" i="1" smtClean="0"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oMath>
                          </a14:m>
                          <a:r>
                            <a:rPr lang="lt-LT" sz="2400" dirty="0"/>
                            <a:t>,  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lt-L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lt-LT" sz="2400" b="1" i="1" smtClean="0"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lt-LT" sz="2400" b="1" i="1" smtClean="0"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sub>
                              </m:sSub>
                            </m:oMath>
                          </a14:m>
                          <a:r>
                            <a:rPr lang="lt-LT" sz="2400" dirty="0"/>
                            <a:t>, 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l-GR" sz="2400" dirty="0"/>
                            <a:t>η</a:t>
                          </a:r>
                          <a:endParaRPr lang="lt-LT" sz="2400" dirty="0"/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4028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 typeface="+mj-lt"/>
                            <a:buNone/>
                          </a:pPr>
                          <a:r>
                            <a:rPr lang="en-US" sz="2400" dirty="0"/>
                            <a:t>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2,7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0,15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1,4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0,41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0,70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0,59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3516972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 typeface="+mj-lt"/>
                            <a:buNone/>
                          </a:pPr>
                          <a:r>
                            <a:rPr lang="en-US" sz="2400" dirty="0"/>
                            <a:t>2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2,7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0,20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1,6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0,54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0,80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0,68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5877522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 typeface="+mj-lt"/>
                            <a:buNone/>
                          </a:pPr>
                          <a:r>
                            <a:rPr lang="en-US" sz="2400" dirty="0"/>
                            <a:t>3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2,7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0,25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1,9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0,68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0,95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0,72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9818168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 typeface="+mj-lt"/>
                            <a:buNone/>
                          </a:pPr>
                          <a:r>
                            <a:rPr lang="en-US" sz="2400" dirty="0"/>
                            <a:t>4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2,7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0,30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2,1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0,81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1,05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0,77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9833173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9">
                <a:extLst>
                  <a:ext uri="{FF2B5EF4-FFF2-40B4-BE49-F238E27FC236}">
                    <a16:creationId xmlns:a16="http://schemas.microsoft.com/office/drawing/2014/main" id="{292990D8-2BB4-4EED-BBC9-0F08B36BE7FE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859261712"/>
                  </p:ext>
                </p:extLst>
              </p:nvPr>
            </p:nvGraphicFramePr>
            <p:xfrm>
              <a:off x="1447800" y="2011363"/>
              <a:ext cx="9605632" cy="2651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0704">
                      <a:extLst>
                        <a:ext uri="{9D8B030D-6E8A-4147-A177-3AD203B41FA5}">
                          <a16:colId xmlns:a16="http://schemas.microsoft.com/office/drawing/2014/main" val="1511816715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val="2677667678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val="1319781388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val="4122618116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val="57812350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val="2485548351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val="4052722444"/>
                        </a:ext>
                      </a:extLst>
                    </a:gridCol>
                    <a:gridCol w="1200704">
                      <a:extLst>
                        <a:ext uri="{9D8B030D-6E8A-4147-A177-3AD203B41FA5}">
                          <a16:colId xmlns:a16="http://schemas.microsoft.com/office/drawing/2014/main" val="854855079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Nr.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i="1" dirty="0"/>
                            <a:t>P, </a:t>
                          </a:r>
                          <a:r>
                            <a:rPr lang="lt-LT" sz="2400" i="0" dirty="0"/>
                            <a:t>N</a:t>
                          </a:r>
                          <a:endParaRPr lang="lt-LT" sz="2400" i="1" dirty="0"/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dirty="0"/>
                            <a:t>h, m</a:t>
                          </a:r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dirty="0"/>
                            <a:t>F, N</a:t>
                          </a:r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400" dirty="0"/>
                            <a:t>s, m </a:t>
                          </a:r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>
                          <a:blip r:embed="rId2"/>
                          <a:stretch>
                            <a:fillRect l="-501015" t="-5185" r="-202030" b="-2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>
                          <a:blip r:embed="rId2"/>
                          <a:stretch>
                            <a:fillRect l="-601015" t="-5185" r="-102030" b="-2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l-GR" sz="2400" dirty="0"/>
                            <a:t>η</a:t>
                          </a:r>
                          <a:endParaRPr lang="lt-LT" sz="2400" dirty="0"/>
                        </a:p>
                        <a:p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02828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+mj-lt"/>
                            <a:buNone/>
                          </a:pPr>
                          <a:r>
                            <a:rPr lang="en-US" sz="2400" dirty="0"/>
                            <a:t>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2,7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0,15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1,4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0,41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0,70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0,59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169721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+mj-lt"/>
                            <a:buNone/>
                          </a:pPr>
                          <a:r>
                            <a:rPr lang="en-US" sz="2400" dirty="0"/>
                            <a:t>2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2,7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0,20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1,6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0,54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0,80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0,68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8775226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+mj-lt"/>
                            <a:buNone/>
                          </a:pPr>
                          <a:r>
                            <a:rPr lang="en-US" sz="2400" dirty="0"/>
                            <a:t>3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2,7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0,25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1,9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0,68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0,95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0,72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181688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0" indent="0">
                            <a:buFont typeface="+mj-lt"/>
                            <a:buNone/>
                          </a:pPr>
                          <a:r>
                            <a:rPr lang="en-US" sz="2400" dirty="0"/>
                            <a:t>4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2,7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0,30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2,1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0,50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0,81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1,05</a:t>
                          </a:r>
                          <a:endParaRPr lang="lt-L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0,77</a:t>
                          </a:r>
                          <a:endParaRPr lang="lt-L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8331730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8322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60B1DF-4E85-4369-8723-127291BA5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Duomenų ir rezultatų analizė</a:t>
            </a:r>
          </a:p>
        </p:txBody>
      </p:sp>
      <p:graphicFrame>
        <p:nvGraphicFramePr>
          <p:cNvPr id="24" name="Content Placeholder 23">
            <a:extLst>
              <a:ext uri="{FF2B5EF4-FFF2-40B4-BE49-F238E27FC236}">
                <a16:creationId xmlns:a16="http://schemas.microsoft.com/office/drawing/2014/main" xmlns="" id="{59481064-8EAD-4D6F-8657-B06A1D05D6B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75470785"/>
              </p:ext>
            </p:extLst>
          </p:nvPr>
        </p:nvGraphicFramePr>
        <p:xfrm>
          <a:off x="1447800" y="2011363"/>
          <a:ext cx="8204200" cy="3448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9E6BA34-E817-4531-AFD7-1F452BF65E27}"/>
              </a:ext>
            </a:extLst>
          </p:cNvPr>
          <p:cNvSpPr txBox="1"/>
          <p:nvPr/>
        </p:nvSpPr>
        <p:spPr>
          <a:xfrm>
            <a:off x="3200859" y="62986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131292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40CE02-90AD-4CAC-A0CB-9407EDD23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Išvada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3E9F92-B6A3-47BA-97E9-A6E3947D45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7330" y="2010878"/>
            <a:ext cx="10160469" cy="34485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/>
              <a:t>Atliktas bandymas ir skaičiavimai rodo, kad mano hipotezė buvo klaidinga.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400" dirty="0"/>
              <a:t>Nuožulniosios plokštumos naudingumo koeficientas priklauso nuo pasvirimo kampo.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400" dirty="0"/>
              <a:t>Didėjant pasvirimo kampui (nuožulniosios plokštumos aukščiui), didėja jos naudingumo koeficientas.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4D1B08D-986F-4B5F-A7EC-C2C53319B151}"/>
              </a:ext>
            </a:extLst>
          </p:cNvPr>
          <p:cNvSpPr txBox="1"/>
          <p:nvPr/>
        </p:nvSpPr>
        <p:spPr>
          <a:xfrm>
            <a:off x="3041308" y="63494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220347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122B83-57CC-4200-8226-E4E266397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6615"/>
          </a:xfrm>
        </p:spPr>
        <p:txBody>
          <a:bodyPr>
            <a:normAutofit/>
          </a:bodyPr>
          <a:lstStyle/>
          <a:p>
            <a:r>
              <a:rPr lang="lt-LT" sz="3600" dirty="0"/>
              <a:t>1 uždavinys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BA83A8-086B-40D8-BE81-5FEFA62800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20766"/>
            <a:ext cx="10071100" cy="9556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lt-LT" sz="2400" dirty="0"/>
              <a:t>Krovinys, kurio masė 1,5 kg, traukiamas 25 N jėga į 0,2 m aukštį. Nuožulniosios plokštumos ilgis 0,5m. Koks jos naudingumo koeficientas?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xmlns="" id="{2019E768-232D-4863-8915-8F2CDDE6CA0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711200" y="2149886"/>
                <a:ext cx="10769600" cy="4073114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l-GR" sz="1700" dirty="0"/>
                  <a:t>η</a:t>
                </a:r>
                <a:r>
                  <a:rPr lang="pl-PL" sz="1700" dirty="0"/>
                  <a:t> = </a:t>
                </a:r>
                <a:r>
                  <a:rPr lang="lt-LT" sz="1700" dirty="0"/>
                  <a:t>?</a:t>
                </a:r>
                <a:r>
                  <a:rPr lang="pl-PL" sz="1700" dirty="0"/>
                  <a:t>                               </a:t>
                </a:r>
                <a:r>
                  <a:rPr lang="lt-LT" sz="1700" dirty="0"/>
                  <a:t>Sprendimas</a:t>
                </a:r>
              </a:p>
              <a:p>
                <a:pPr marL="0" indent="0">
                  <a:buNone/>
                </a:pPr>
                <a:r>
                  <a:rPr lang="pl-PL" sz="1700" dirty="0"/>
                  <a:t>m = 1,5 kg             </a:t>
                </a:r>
                <a:r>
                  <a:rPr lang="lt-LT" sz="1700" dirty="0"/>
                  <a:t>Apskaičiuojame krovinio svorį:</a:t>
                </a:r>
                <a:endParaRPr lang="pl-PL" sz="1700" dirty="0"/>
              </a:p>
              <a:p>
                <a:pPr marL="0" indent="0">
                  <a:buNone/>
                </a:pPr>
                <a:r>
                  <a:rPr lang="pl-PL" sz="1700" dirty="0"/>
                  <a:t>F = 25 N</a:t>
                </a:r>
                <a:r>
                  <a:rPr lang="lt-LT" sz="1700" dirty="0"/>
                  <a:t>                 </a:t>
                </a:r>
                <a:r>
                  <a:rPr lang="pl-PL" sz="1700" dirty="0"/>
                  <a:t>P = mg</a:t>
                </a:r>
              </a:p>
              <a:p>
                <a:pPr marL="0" indent="0">
                  <a:buNone/>
                </a:pPr>
                <a:r>
                  <a:rPr lang="pl-PL" sz="1700" dirty="0"/>
                  <a:t>h = 0,2 m               P = 1,5 kg </a:t>
                </a:r>
                <a14:m>
                  <m:oMath xmlns:m="http://schemas.openxmlformats.org/officeDocument/2006/math">
                    <m:r>
                      <a:rPr lang="pl-PL" sz="1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sz="17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l-PL" sz="1700" dirty="0">
                    <a:solidFill>
                      <a:prstClr val="black"/>
                    </a:solidFill>
                  </a:rPr>
                  <a:t>10 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17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17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pl-PL" sz="17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l-PL" sz="1700" dirty="0"/>
                  <a:t> = 15 N</a:t>
                </a:r>
              </a:p>
              <a:p>
                <a:pPr marL="0" indent="0">
                  <a:buNone/>
                </a:pPr>
                <a:r>
                  <a:rPr lang="pl-PL" sz="1700" dirty="0"/>
                  <a:t>s = 0,5 m               </a:t>
                </a:r>
                <a:r>
                  <a:rPr lang="lt-LT" sz="1700" dirty="0"/>
                  <a:t>Apskaičiuojame</a:t>
                </a:r>
                <a:r>
                  <a:rPr lang="pl-PL" sz="1700" dirty="0"/>
                  <a:t> </a:t>
                </a:r>
                <a:r>
                  <a:rPr lang="lt-LT" sz="1700" dirty="0"/>
                  <a:t>naudingą darbą:</a:t>
                </a:r>
                <a:endParaRPr lang="pl-PL" sz="1700" dirty="0"/>
              </a:p>
              <a:p>
                <a:pPr marL="0" indent="0">
                  <a:buNone/>
                </a:pPr>
                <a:r>
                  <a:rPr lang="pl-PL" sz="1700" dirty="0"/>
                  <a:t>g = 10 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17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17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pl-PL" sz="17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lt-LT" sz="1700" dirty="0"/>
                  <a:t>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17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17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lt-LT" sz="17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l-PL" sz="1700" dirty="0"/>
                  <a:t>= P</a:t>
                </a:r>
                <a14:m>
                  <m:oMath xmlns:m="http://schemas.openxmlformats.org/officeDocument/2006/math">
                    <m:r>
                      <a:rPr lang="pl-PL" sz="1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sz="17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endParaRPr lang="pl-PL" sz="1700" dirty="0"/>
              </a:p>
              <a:p>
                <a:pPr marL="0" indent="0">
                  <a:buNone/>
                </a:pPr>
                <a:r>
                  <a:rPr lang="pl-PL" sz="1700" dirty="0"/>
                  <a:t>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7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7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pl-PL" sz="17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l-PL" sz="1700" dirty="0"/>
                  <a:t>= 15 N</a:t>
                </a:r>
                <a14:m>
                  <m:oMath xmlns:m="http://schemas.openxmlformats.org/officeDocument/2006/math">
                    <m:r>
                      <a:rPr lang="pl-PL" sz="1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pl-PL" sz="1700" dirty="0"/>
                  <a:t>0,2 m = 3 J</a:t>
                </a:r>
              </a:p>
              <a:p>
                <a:pPr marL="0" indent="0">
                  <a:buNone/>
                </a:pPr>
                <a:r>
                  <a:rPr lang="lt-LT" sz="1700" dirty="0"/>
                  <a:t>                               Apskaičiuojame</a:t>
                </a:r>
                <a:r>
                  <a:rPr lang="pl-PL" sz="1700" dirty="0"/>
                  <a:t> </a:t>
                </a:r>
                <a:r>
                  <a:rPr lang="lt-LT" sz="1700" dirty="0"/>
                  <a:t>visą darbą:</a:t>
                </a:r>
              </a:p>
              <a:p>
                <a:pPr marL="0" indent="0">
                  <a:buNone/>
                </a:pPr>
                <a:r>
                  <a:rPr lang="lt-LT" sz="1700" dirty="0"/>
                  <a:t>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17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17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lt-LT" sz="1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lt-LT" sz="17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pl-PL" sz="17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pl-PL" sz="1700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pl-PL" sz="17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pl-PL" sz="1700" dirty="0"/>
                  <a:t>s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lt-LT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  <m:sub>
                        <m:r>
                          <a:rPr kumimoji="0" lang="lt-LT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𝑣</m:t>
                        </m:r>
                        <m:r>
                          <a:rPr kumimoji="0" lang="lt-LT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r>
                  <a:rPr lang="pl-PL" sz="1700" dirty="0"/>
                  <a:t>= 25 N</a:t>
                </a:r>
                <a14:m>
                  <m:oMath xmlns:m="http://schemas.openxmlformats.org/officeDocument/2006/math">
                    <m:r>
                      <a:rPr lang="pl-PL" sz="17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l-PL" sz="1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pl-PL" sz="1700" dirty="0"/>
                  <a:t> 0,5 m= 12,5 J</a:t>
                </a:r>
              </a:p>
              <a:p>
                <a:pPr marL="0" indent="0">
                  <a:buNone/>
                </a:pPr>
                <a:r>
                  <a:rPr lang="pl-PL" sz="1700" dirty="0"/>
                  <a:t> </a:t>
                </a:r>
                <a:r>
                  <a:rPr kumimoji="0" lang="lt-LT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Apskaičiuojame</a:t>
                </a:r>
                <a:r>
                  <a:rPr kumimoji="0" lang="pl-PL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</a:t>
                </a:r>
                <a:r>
                  <a:rPr kumimoji="0" lang="lt-LT" sz="17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nauding</a:t>
                </a:r>
                <a:r>
                  <a:rPr lang="lt-LT" sz="1700" dirty="0" err="1">
                    <a:solidFill>
                      <a:prstClr val="black"/>
                    </a:solidFill>
                  </a:rPr>
                  <a:t>umo</a:t>
                </a:r>
                <a:r>
                  <a:rPr lang="lt-LT" sz="1700" dirty="0">
                    <a:solidFill>
                      <a:prstClr val="black"/>
                    </a:solidFill>
                  </a:rPr>
                  <a:t> koeficientą: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700" i="1" smtClean="0">
                        <a:latin typeface="Cambria Math" panose="02040503050406030204" pitchFamily="18" charset="0"/>
                      </a:rPr>
                      <m:t>η</m:t>
                    </m:r>
                    <m:r>
                      <a:rPr lang="pl-PL" sz="17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sz="17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sz="1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1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pl-PL" sz="17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l-PL" sz="1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1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pl-PL" sz="17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</m:oMath>
                </a14:m>
                <a:r>
                  <a:rPr lang="pl-PL" sz="1700" dirty="0"/>
                  <a:t>        </a:t>
                </a:r>
                <a:r>
                  <a:rPr lang="el-GR" sz="1700" dirty="0"/>
                  <a:t>η</a:t>
                </a:r>
                <a:r>
                  <a:rPr lang="pl-PL" sz="17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17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17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pl-PL" sz="17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pl-PL" sz="1700" b="0" i="1" smtClean="0">
                            <a:latin typeface="Cambria Math" panose="02040503050406030204" pitchFamily="18" charset="0"/>
                          </a:rPr>
                          <m:t>12,5</m:t>
                        </m:r>
                        <m:r>
                          <a:rPr lang="pl-PL" sz="17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den>
                    </m:f>
                  </m:oMath>
                </a14:m>
                <a:r>
                  <a:rPr lang="pl-PL" sz="1700" dirty="0"/>
                  <a:t>= 0,24           </a:t>
                </a:r>
                <a:r>
                  <a:rPr lang="pl-PL" sz="1700" dirty="0" err="1"/>
                  <a:t>Ats</a:t>
                </a:r>
                <a:r>
                  <a:rPr lang="pl-PL" sz="1700" dirty="0"/>
                  <a:t>.: </a:t>
                </a:r>
                <a:r>
                  <a:rPr lang="el-GR" sz="1700" dirty="0"/>
                  <a:t>η</a:t>
                </a:r>
                <a:r>
                  <a:rPr lang="pl-PL" sz="1700" dirty="0"/>
                  <a:t>= 0,24= 24%</a:t>
                </a:r>
              </a:p>
              <a:p>
                <a:pPr marL="0" indent="0">
                  <a:buNone/>
                </a:pPr>
                <a:endParaRPr lang="pl-PL" sz="1700" dirty="0"/>
              </a:p>
              <a:p>
                <a:pPr marL="0" indent="0">
                  <a:buNone/>
                </a:pPr>
                <a:endParaRPr lang="pl-PL" sz="1700" dirty="0"/>
              </a:p>
              <a:p>
                <a:pPr marL="0" indent="0">
                  <a:buNone/>
                </a:pPr>
                <a:endParaRPr lang="pl-PL" sz="1900" dirty="0"/>
              </a:p>
              <a:p>
                <a:pPr marL="0" indent="0">
                  <a:buNone/>
                </a:pPr>
                <a:endParaRPr lang="lt-LT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019E768-232D-4863-8915-8F2CDDE6CA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711200" y="2149886"/>
                <a:ext cx="10769600" cy="4073114"/>
              </a:xfrm>
              <a:blipFill>
                <a:blip r:embed="rId2"/>
                <a:stretch>
                  <a:fillRect l="-113" t="-15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lowchart: Process 4">
            <a:extLst>
              <a:ext uri="{FF2B5EF4-FFF2-40B4-BE49-F238E27FC236}">
                <a16:creationId xmlns:a16="http://schemas.microsoft.com/office/drawing/2014/main" xmlns="" id="{2C89B154-DBF0-4A1E-BF79-0229704EEB76}"/>
              </a:ext>
            </a:extLst>
          </p:cNvPr>
          <p:cNvSpPr/>
          <p:nvPr/>
        </p:nvSpPr>
        <p:spPr>
          <a:xfrm>
            <a:off x="838200" y="1768885"/>
            <a:ext cx="1524000" cy="381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sprendimas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67282805-93FF-497A-98AC-2F324C9AE5CE}"/>
              </a:ext>
            </a:extLst>
          </p:cNvPr>
          <p:cNvCxnSpPr>
            <a:cxnSpLocks/>
          </p:cNvCxnSpPr>
          <p:nvPr/>
        </p:nvCxnSpPr>
        <p:spPr>
          <a:xfrm>
            <a:off x="469900" y="2473333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71C84C1D-C3ED-42D7-A564-9D533758834A}"/>
              </a:ext>
            </a:extLst>
          </p:cNvPr>
          <p:cNvCxnSpPr>
            <a:cxnSpLocks/>
          </p:cNvCxnSpPr>
          <p:nvPr/>
        </p:nvCxnSpPr>
        <p:spPr>
          <a:xfrm>
            <a:off x="1854200" y="2149885"/>
            <a:ext cx="0" cy="2380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24D4E4D-E200-4036-83DA-CD4DDBA1385E}"/>
              </a:ext>
            </a:extLst>
          </p:cNvPr>
          <p:cNvSpPr txBox="1"/>
          <p:nvPr/>
        </p:nvSpPr>
        <p:spPr>
          <a:xfrm>
            <a:off x="3216275" y="6308209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116560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B39F12-66A3-4086-A6DC-57B347221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428731"/>
            <a:ext cx="9605635" cy="653601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prstClr val="black"/>
                </a:solidFill>
                <a:latin typeface="Calibri Light" panose="020F0302020204030204"/>
              </a:rPr>
              <a:t>2</a:t>
            </a: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lang="lt-LT" dirty="0"/>
              <a:t>uždavinys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1015F5-4B17-4BD1-999C-4527DCF3F6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8500" y="922549"/>
            <a:ext cx="10528300" cy="65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1800" b="1" dirty="0"/>
              <a:t>Nuožulniosios plokštumos naudingumo koeficientas 75 %. Kokia jėga turime traukti 50 kg masės kūną, kad jį pakeltume šia plokštuma į 0,5 m aukštį? Nuožulniosios plokštumos ilgis 2m.</a:t>
            </a:r>
            <a:endParaRPr lang="pl-PL" sz="1800" b="1" dirty="0"/>
          </a:p>
          <a:p>
            <a:pPr marL="0" indent="0">
              <a:buNone/>
            </a:pPr>
            <a:endParaRPr lang="lt-LT" sz="1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xmlns="" id="{7BD46E3F-A6B3-4270-B80F-D4576D4F4C1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98500" y="2190935"/>
                <a:ext cx="10655300" cy="4040875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pl-PL" dirty="0"/>
                  <a:t>F=?                                 </a:t>
                </a:r>
                <a:r>
                  <a:rPr lang="lt-LT" dirty="0"/>
                  <a:t>Naudingumo koeficiento formulė</a:t>
                </a:r>
                <a:endParaRPr lang="pl-PL" dirty="0"/>
              </a:p>
              <a:p>
                <a:pPr marL="0" indent="0">
                  <a:buNone/>
                </a:pPr>
                <a:r>
                  <a:rPr lang="el-GR" dirty="0"/>
                  <a:t>η</a:t>
                </a:r>
                <a:r>
                  <a:rPr lang="pl-PL" dirty="0"/>
                  <a:t>=75%= 0,75</a:t>
                </a:r>
                <a:r>
                  <a:rPr lang="lt-LT" dirty="0"/>
                  <a:t>   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 smtClean="0">
                        <a:latin typeface="Cambria Math" panose="02040503050406030204" pitchFamily="18" charset="0"/>
                      </a:rPr>
                      <m:t>η</m:t>
                    </m:r>
                    <m:r>
                      <a:rPr lang="pl-PL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pl-PL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l-PL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pl-PL" sz="28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</m:oMath>
                </a14:m>
                <a:r>
                  <a:rPr lang="lt-LT" dirty="0"/>
                  <a:t>                                  (1)</a:t>
                </a:r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m =50 kg</a:t>
                </a:r>
                <a:r>
                  <a:rPr lang="lt-LT" dirty="0"/>
                  <a:t>                        Naudingo darbo formulė</a:t>
                </a:r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h = 0,5 m</a:t>
                </a:r>
                <a:r>
                  <a:rPr lang="lt-LT" dirty="0"/>
                  <a:t>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lt-LT" sz="28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l-PL" sz="2800" dirty="0"/>
                  <a:t>= P</a:t>
                </a: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pl-PL" dirty="0"/>
                  <a:t> = </a:t>
                </a:r>
                <a:r>
                  <a:rPr lang="pl-PL" sz="29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mgh</a:t>
                </a:r>
                <a:r>
                  <a:rPr lang="lt-LT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lt-LT" dirty="0"/>
                  <a:t>                      (2)</a:t>
                </a:r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s = 2 m                              </a:t>
                </a:r>
                <a:r>
                  <a:rPr lang="lt-LT" dirty="0"/>
                  <a:t>Viso darbo formulė</a:t>
                </a:r>
                <a:endParaRPr lang="pl-PL" dirty="0"/>
              </a:p>
              <a:p>
                <a:pPr marL="0" indent="0">
                  <a:buNone/>
                </a:pPr>
                <a:r>
                  <a:rPr lang="pl-PL" sz="2100" dirty="0">
                    <a:latin typeface="Gill Sans MT (Body)"/>
                  </a:rPr>
                  <a:t>g = 10 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1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l-PL" sz="21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pl-PL" sz="21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lt-LT" sz="2100" dirty="0">
                    <a:latin typeface="Gill Sans MT (Body)"/>
                  </a:rPr>
                  <a:t>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lt-LT" sz="2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lt-LT" sz="2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pl-PL" sz="29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pl-PL" sz="29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</m:t>
                    </m:r>
                    <m:r>
                      <a:rPr lang="pl-PL" sz="29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pl-PL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lt-LT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</a:t>
                </a:r>
                <a:r>
                  <a:rPr lang="lt-LT" dirty="0"/>
                  <a:t>(3)</a:t>
                </a:r>
                <a:endParaRPr lang="pl-PL" dirty="0"/>
              </a:p>
              <a:p>
                <a:pPr marL="0" indent="0">
                  <a:buNone/>
                </a:pPr>
                <a:r>
                  <a:rPr lang="lt-LT" dirty="0"/>
                  <a:t>                                       (2) ir (3) → (1)</a:t>
                </a:r>
              </a:p>
              <a:p>
                <a:pPr marL="0" indent="0">
                  <a:buNone/>
                </a:pPr>
                <a:r>
                  <a:rPr lang="pl-PL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</a:t>
                </a:r>
                <a:r>
                  <a:rPr lang="el-GR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η</a:t>
                </a:r>
                <a:r>
                  <a:rPr lang="pl-PL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9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2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𝑚𝑔h</m:t>
                        </m:r>
                      </m:num>
                      <m:den>
                        <m:r>
                          <a:rPr lang="pl-PL" sz="2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𝐹𝑠</m:t>
                        </m:r>
                      </m:den>
                    </m:f>
                  </m:oMath>
                </a14:m>
                <a:r>
                  <a:rPr lang="pl-PL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    </a:t>
                </a:r>
                <a:r>
                  <a:rPr lang="el-GR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η</a:t>
                </a:r>
                <a:r>
                  <a:rPr lang="pl-PL" sz="29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Fs</a:t>
                </a:r>
                <a:r>
                  <a:rPr lang="pl-PL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:r>
                  <a:rPr lang="pl-PL" sz="29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mgh</a:t>
                </a:r>
                <a:r>
                  <a:rPr lang="pl-PL" sz="29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 F=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9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9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mgh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9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η</m:t>
                        </m:r>
                        <m:r>
                          <m:rPr>
                            <m:sty m:val="p"/>
                          </m:rPr>
                          <a:rPr lang="pl-PL" sz="29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</m:t>
                        </m:r>
                      </m:den>
                    </m:f>
                  </m:oMath>
                </a14:m>
                <a:endParaRPr lang="pl-PL" sz="29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pl-PL" dirty="0"/>
                  <a:t>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50 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 ∙ 10</m:t>
                        </m:r>
                        <m:f>
                          <m:fPr>
                            <m:ctrlP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sSup>
                              <m:sSupPr>
                                <m:ctrlPr>
                                  <a:rPr lang="pl-PL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2  </m:t>
                                </m:r>
                              </m:sup>
                            </m:sSup>
                          </m:den>
                        </m:f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∙ 0,5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0,75 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∙2 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pl-PL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l-PL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pl-PL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167 </m:t>
                    </m:r>
                    <m:r>
                      <a:rPr lang="pl-PL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endParaRPr lang="pl-PL" b="0" dirty="0">
                  <a:ea typeface="Cambria Math" panose="020405030504060302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pl-PL" dirty="0"/>
                  <a:t>Ats.: </a:t>
                </a:r>
                <a14:m>
                  <m:oMath xmlns:m="http://schemas.openxmlformats.org/officeDocument/2006/math">
                    <m:r>
                      <a:rPr kumimoji="0" lang="pl-PL" sz="29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≈167 </m:t>
                    </m:r>
                    <m:r>
                      <a:rPr kumimoji="0" lang="pl-PL" sz="29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𝑁</m:t>
                    </m:r>
                  </m:oMath>
                </a14:m>
                <a:endParaRPr kumimoji="0" lang="pl-PL" sz="2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mbria Math" panose="02040503050406030204" pitchFamily="18" charset="0"/>
                  <a:cs typeface="+mn-cs"/>
                </a:endParaRPr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endParaRPr lang="lt-LT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BD46E3F-A6B3-4270-B80F-D4576D4F4C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98500" y="2190935"/>
                <a:ext cx="10655300" cy="4040875"/>
              </a:xfrm>
              <a:blipFill>
                <a:blip r:embed="rId2"/>
                <a:stretch>
                  <a:fillRect l="-114" t="-151" b="-15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C514DC1-F3E5-45D8-A0DD-4A0B1C3FD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1697116"/>
            <a:ext cx="1536325" cy="49381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1358B8DA-DE32-409E-8F76-3B51D4BE81D9}"/>
              </a:ext>
            </a:extLst>
          </p:cNvPr>
          <p:cNvCxnSpPr/>
          <p:nvPr/>
        </p:nvCxnSpPr>
        <p:spPr>
          <a:xfrm>
            <a:off x="698499" y="2540000"/>
            <a:ext cx="1536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6C8EB730-B1D3-491E-83E3-00990FBECE45}"/>
              </a:ext>
            </a:extLst>
          </p:cNvPr>
          <p:cNvCxnSpPr>
            <a:cxnSpLocks/>
          </p:cNvCxnSpPr>
          <p:nvPr/>
        </p:nvCxnSpPr>
        <p:spPr>
          <a:xfrm>
            <a:off x="2234824" y="2190935"/>
            <a:ext cx="0" cy="23683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D59017C-A984-4245-A1EA-69D078368B22}"/>
              </a:ext>
            </a:extLst>
          </p:cNvPr>
          <p:cNvSpPr txBox="1"/>
          <p:nvPr/>
        </p:nvSpPr>
        <p:spPr>
          <a:xfrm>
            <a:off x="3044825" y="6429269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19029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85B09B0-76FF-43D3-9A76-148D819B4DE8}"/>
              </a:ext>
            </a:extLst>
          </p:cNvPr>
          <p:cNvSpPr txBox="1"/>
          <p:nvPr/>
        </p:nvSpPr>
        <p:spPr>
          <a:xfrm>
            <a:off x="4346575" y="196563"/>
            <a:ext cx="61023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lt-LT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testas</a:t>
            </a:r>
            <a:endParaRPr lang="lt-L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D5F281C-25FF-4EA4-A1C2-EAED704B1E77}"/>
              </a:ext>
            </a:extLst>
          </p:cNvPr>
          <p:cNvSpPr txBox="1"/>
          <p:nvPr/>
        </p:nvSpPr>
        <p:spPr>
          <a:xfrm>
            <a:off x="711200" y="781338"/>
            <a:ext cx="10401300" cy="4965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800"/>
              </a:spcAft>
              <a:buFont typeface="+mj-lt"/>
              <a:buAutoNum type="arabicPeriod"/>
            </a:pPr>
            <a:r>
              <a:rPr lang="lt-LT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Ką daro nuožulnioji plokštumą?</a:t>
            </a: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keičia jėgos didumą</a:t>
            </a: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keičia jėgos kryptį</a:t>
            </a:r>
          </a:p>
          <a:p>
            <a:pPr marL="342900" lvl="0" indent="-342900" algn="just">
              <a:spcAft>
                <a:spcPts val="800"/>
              </a:spcAft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mažina atliktą darbą</a:t>
            </a:r>
          </a:p>
          <a:p>
            <a:pPr marL="342900" indent="-342900" algn="just">
              <a:spcAft>
                <a:spcPts val="800"/>
              </a:spcAft>
              <a:buFont typeface="+mj-lt"/>
              <a:buAutoNum type="arabicPeriod" startAt="2"/>
            </a:pPr>
            <a:r>
              <a:rPr lang="lt-LT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Kuris darbas vadinamas </a:t>
            </a:r>
            <a:r>
              <a:rPr lang="lt-LT" sz="1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naudingųj</a:t>
            </a:r>
            <a:r>
              <a:rPr lang="lt-LT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lt-LT" sz="1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lt-LT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Paprasto mechanizmo atliktas darbas pakelti krovinį.</a:t>
            </a:r>
          </a:p>
          <a:p>
            <a:pPr marL="342900" lvl="0" indent="-342900" algn="just">
              <a:spcAft>
                <a:spcPts val="800"/>
              </a:spcAft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Darbas atliktas keliant krovinį be paprasto mechanizmo.</a:t>
            </a:r>
          </a:p>
          <a:p>
            <a:pPr marL="342900" indent="-342900" algn="just">
              <a:spcAft>
                <a:spcPts val="800"/>
              </a:spcAft>
              <a:buFont typeface="+mj-lt"/>
              <a:buAutoNum type="arabicPeriod" startAt="3"/>
            </a:pPr>
            <a:r>
              <a:rPr lang="lt-LT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Naudingasis ar visas darbas yra didesnis?</a:t>
            </a: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Visada didesnis naudingasis darbas.</a:t>
            </a: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Visada didesnis visas darbas.</a:t>
            </a:r>
          </a:p>
          <a:p>
            <a:pPr marL="342900" lvl="0" indent="-342900" algn="just">
              <a:spcAft>
                <a:spcPts val="800"/>
              </a:spcAft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Gali būti didesnis vienas arba kitas priklausomai nuo situacijos.</a:t>
            </a:r>
          </a:p>
          <a:p>
            <a:pPr marL="342900" indent="-342900" algn="just">
              <a:spcAft>
                <a:spcPts val="800"/>
              </a:spcAft>
              <a:buFont typeface="+mj-lt"/>
              <a:buAutoNum type="arabicPeriod" startAt="4"/>
            </a:pPr>
            <a:r>
              <a:rPr lang="lt-LT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Nuožulniąja plokštuma galima 2 kartus laimėti jėgos. Kiek kartų plokštumos ilgis didesnis už aukštį?</a:t>
            </a: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  <a:p>
            <a:pPr marL="342900" lvl="0" indent="-342900" algn="just">
              <a:spcAft>
                <a:spcPts val="800"/>
              </a:spcAft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7CAB73B-BB4A-4802-96C6-52AA5D398F0D}"/>
              </a:ext>
            </a:extLst>
          </p:cNvPr>
          <p:cNvSpPr txBox="1"/>
          <p:nvPr/>
        </p:nvSpPr>
        <p:spPr>
          <a:xfrm>
            <a:off x="2746375" y="6331575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57259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46DB15-B24E-46F4-927D-4BB6A3B150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78238" y="131763"/>
            <a:ext cx="9605962" cy="769937"/>
          </a:xfrm>
        </p:spPr>
        <p:txBody>
          <a:bodyPr/>
          <a:lstStyle/>
          <a:p>
            <a:r>
              <a:rPr lang="lt-LT" dirty="0"/>
              <a:t>testas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F752F816-EBC0-41F9-B2A0-A2A5D11DD58F}"/>
                  </a:ext>
                </a:extLst>
              </p:cNvPr>
              <p:cNvSpPr txBox="1"/>
              <p:nvPr/>
            </p:nvSpPr>
            <p:spPr>
              <a:xfrm>
                <a:off x="825500" y="787400"/>
                <a:ext cx="7607300" cy="420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spcAft>
                    <a:spcPts val="800"/>
                  </a:spcAft>
                  <a:buFont typeface="+mj-lt"/>
                  <a:buAutoNum type="arabicPeriod" startAt="5"/>
                </a:pPr>
                <a:r>
                  <a:rPr lang="lt-LT" sz="1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Kokiu mechanizmu negalima laimėti jėgos?</a:t>
                </a:r>
              </a:p>
              <a:p>
                <a:pPr marL="342900" lvl="0" indent="-342900" algn="just">
                  <a:buFont typeface="+mj-lt"/>
                  <a:buAutoNum type="alphaUcPeriod"/>
                </a:pPr>
                <a:r>
                  <a:rPr lang="lt-LT" sz="1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Nek</a:t>
                </a:r>
                <a:r>
                  <a:rPr lang="ru-RU" sz="1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ilnojam</a:t>
                </a:r>
                <a:r>
                  <a:rPr lang="lt-LT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</a:t>
                </a:r>
                <a:r>
                  <a:rPr lang="ru-RU" sz="1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oju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skridiniu</a:t>
                </a:r>
                <a:endParaRPr lang="lt-LT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Font typeface="+mj-lt"/>
                  <a:buAutoNum type="alphaUcPeriod"/>
                </a:pPr>
                <a:r>
                  <a:rPr lang="ru-RU" sz="1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Svertu</a:t>
                </a:r>
                <a:endParaRPr lang="lt-LT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Font typeface="+mj-lt"/>
                  <a:buAutoNum type="alphaUcPeriod"/>
                </a:pPr>
                <a:r>
                  <a:rPr lang="ru-RU" sz="1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Nuožulniąja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plokštuma</a:t>
                </a:r>
                <a:endParaRPr lang="lt-LT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algn="just">
                  <a:spcAft>
                    <a:spcPts val="800"/>
                  </a:spcAft>
                  <a:buFont typeface="+mj-lt"/>
                  <a:buAutoNum type="arabicPeriod" startAt="6"/>
                </a:pPr>
                <a:r>
                  <a:rPr lang="lt-LT" sz="1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Kuris pavyzdys nenusako nuožulniosios plokštumos?</a:t>
                </a:r>
              </a:p>
              <a:p>
                <a:pPr marL="342900" lvl="0" indent="-342900" algn="just">
                  <a:buFont typeface="+mj-lt"/>
                  <a:buAutoNum type="alphaUcPeriod"/>
                </a:pPr>
                <a:r>
                  <a:rPr lang="lt-LT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eskalatorius</a:t>
                </a:r>
              </a:p>
              <a:p>
                <a:pPr marL="342900" lvl="0" indent="-342900" algn="just">
                  <a:buFont typeface="+mj-lt"/>
                  <a:buAutoNum type="alphaUcPeriod"/>
                </a:pPr>
                <a:r>
                  <a:rPr lang="lt-LT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pleištas</a:t>
                </a:r>
              </a:p>
              <a:p>
                <a:pPr marL="342900" lvl="0" indent="-342900" algn="just">
                  <a:buFont typeface="+mj-lt"/>
                  <a:buAutoNum type="alphaUcPeriod"/>
                </a:pPr>
                <a:r>
                  <a:rPr lang="lt-LT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varžtas</a:t>
                </a:r>
              </a:p>
              <a:p>
                <a:pPr marL="342900" lvl="0" indent="-342900" algn="just">
                  <a:spcAft>
                    <a:spcPts val="800"/>
                  </a:spcAft>
                  <a:buFont typeface="+mj-lt"/>
                  <a:buAutoNum type="alphaUcPeriod"/>
                </a:pPr>
                <a:r>
                  <a:rPr lang="lt-LT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Žirklės</a:t>
                </a:r>
              </a:p>
              <a:p>
                <a:pPr marL="342900" indent="-342900" algn="just">
                  <a:spcAft>
                    <a:spcPts val="800"/>
                  </a:spcAft>
                  <a:buFont typeface="+mj-lt"/>
                  <a:buAutoNum type="arabicPeriod" startAt="7"/>
                </a:pPr>
                <a:r>
                  <a:rPr lang="lt-LT" sz="1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Naudingumo koeficientas visada yra:</a:t>
                </a:r>
              </a:p>
              <a:p>
                <a:pPr marL="342900" lvl="0" indent="-342900" algn="just">
                  <a:buFont typeface="+mj-lt"/>
                  <a:buAutoNum type="alphaUcPeriod"/>
                </a:pPr>
                <a:r>
                  <a:rPr lang="lt-LT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&gt;1</a:t>
                </a:r>
              </a:p>
              <a:p>
                <a:pPr marL="342900" lvl="0" indent="-342900" algn="just">
                  <a:buFont typeface="+mj-lt"/>
                  <a:buAutoNum type="alphaUcPeriod"/>
                </a:pPr>
                <a:r>
                  <a:rPr lang="lt-LT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&lt;1</a:t>
                </a:r>
              </a:p>
              <a:p>
                <a:pPr marL="342900" lvl="0" indent="-342900" algn="just">
                  <a:spcAft>
                    <a:spcPts val="800"/>
                  </a:spcAft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lt-LT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≈1</m:t>
                    </m:r>
                  </m:oMath>
                </a14:m>
                <a:endParaRPr lang="lt-LT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752F816-EBC0-41F9-B2A0-A2A5D11DD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500" y="787400"/>
                <a:ext cx="7607300" cy="4206280"/>
              </a:xfrm>
              <a:prstGeom prst="rect">
                <a:avLst/>
              </a:prstGeom>
              <a:blipFill>
                <a:blip r:embed="rId2"/>
                <a:stretch>
                  <a:fillRect l="-561" t="-725" b="-115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D8C04E4-0793-4388-8401-A5BF1EBCEDEB}"/>
              </a:ext>
            </a:extLst>
          </p:cNvPr>
          <p:cNvSpPr txBox="1"/>
          <p:nvPr/>
        </p:nvSpPr>
        <p:spPr>
          <a:xfrm>
            <a:off x="3346450" y="6356905"/>
            <a:ext cx="6642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384728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3A49751-DA17-4B4C-82C5-1D45C41B037A}"/>
              </a:ext>
            </a:extLst>
          </p:cNvPr>
          <p:cNvSpPr txBox="1"/>
          <p:nvPr/>
        </p:nvSpPr>
        <p:spPr>
          <a:xfrm>
            <a:off x="4181475" y="94963"/>
            <a:ext cx="61023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lt-LT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testas</a:t>
            </a:r>
            <a:endParaRPr lang="lt-LT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CB4E4AC-2865-4217-ABCF-449EEF99CF13}"/>
              </a:ext>
            </a:extLst>
          </p:cNvPr>
          <p:cNvSpPr txBox="1"/>
          <p:nvPr/>
        </p:nvSpPr>
        <p:spPr>
          <a:xfrm>
            <a:off x="762000" y="825500"/>
            <a:ext cx="9321800" cy="551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800"/>
              </a:spcAft>
              <a:buFont typeface="+mj-lt"/>
              <a:buAutoNum type="arabicPeriod" startAt="8"/>
            </a:pPr>
            <a:r>
              <a:rPr lang="lt-LT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Kuris teiginys teisingas?</a:t>
            </a: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Nuožulniąją plokštuma jėgos laimėti negalima.</a:t>
            </a: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Nuožulniąją plokštuma visada jėgos galima laimėti 2 kartus.</a:t>
            </a:r>
          </a:p>
          <a:p>
            <a:pPr marL="342900" lvl="0" indent="-342900" algn="just">
              <a:spcAft>
                <a:spcPts val="800"/>
              </a:spcAft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Nuožulniąją plokštuma jėgos galima laimėti tiek kartų, kiek kartų jos ilgis yra didesnis už aukštį.</a:t>
            </a:r>
          </a:p>
          <a:p>
            <a:pPr marL="342900" indent="-342900" algn="just">
              <a:spcAft>
                <a:spcPts val="800"/>
              </a:spcAft>
              <a:buFont typeface="+mj-lt"/>
              <a:buAutoNum type="arabicPeriod" startAt="9"/>
            </a:pPr>
            <a:r>
              <a:rPr lang="lt-LT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Nuožulniosios plokštumos ilgis 2 m, o jos aukštis 0,5 m. Kiek kartų galima laimėti jėgos su šia nuožulniąja plokštuma?</a:t>
            </a: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kartus</a:t>
            </a: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kartus</a:t>
            </a:r>
          </a:p>
          <a:p>
            <a:pPr marL="342900" lvl="0" indent="-342900" algn="just">
              <a:spcAft>
                <a:spcPts val="800"/>
              </a:spcAft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2,5 kartų</a:t>
            </a:r>
          </a:p>
          <a:p>
            <a:pPr marL="342900" indent="-342900" algn="just">
              <a:spcAft>
                <a:spcPts val="800"/>
              </a:spcAft>
              <a:buFont typeface="+mj-lt"/>
              <a:buAutoNum type="arabicPeriod" startAt="10"/>
            </a:pPr>
            <a:r>
              <a:rPr lang="lt-LT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Ką laimime paprastaisiais mechanizmais?</a:t>
            </a: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kelio</a:t>
            </a: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darbo</a:t>
            </a:r>
          </a:p>
          <a:p>
            <a:pPr marL="342900" lvl="0" indent="-342900" algn="just"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jėgos</a:t>
            </a:r>
          </a:p>
          <a:p>
            <a:pPr marL="342900" lvl="0" indent="-342900" algn="just">
              <a:spcAft>
                <a:spcPts val="800"/>
              </a:spcAft>
              <a:buFont typeface="+mj-lt"/>
              <a:buAutoNum type="alphaUcPeriod"/>
            </a:pPr>
            <a:r>
              <a:rPr lang="lt-LT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visi atsakymai teisingi</a:t>
            </a:r>
          </a:p>
          <a:p>
            <a:pPr marL="342900" lvl="0" indent="-342900" algn="just">
              <a:spcAft>
                <a:spcPts val="800"/>
              </a:spcAft>
              <a:buFont typeface="+mj-lt"/>
              <a:buAutoNum type="alphaUcPeriod"/>
            </a:pPr>
            <a:endParaRPr lang="lt-LT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800"/>
              </a:spcAft>
              <a:buFont typeface="+mj-lt"/>
              <a:buAutoNum type="arabicPeriod" startAt="8"/>
            </a:pPr>
            <a:endParaRPr lang="lt-LT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3A9D558-0C58-445E-B5A4-C285E73E74DA}"/>
              </a:ext>
            </a:extLst>
          </p:cNvPr>
          <p:cNvSpPr txBox="1"/>
          <p:nvPr/>
        </p:nvSpPr>
        <p:spPr>
          <a:xfrm>
            <a:off x="3140075" y="62986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745354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45D63E7-0215-4DA1-8F7D-67FA47D95F15}"/>
              </a:ext>
            </a:extLst>
          </p:cNvPr>
          <p:cNvSpPr txBox="1"/>
          <p:nvPr/>
        </p:nvSpPr>
        <p:spPr>
          <a:xfrm>
            <a:off x="3771900" y="152400"/>
            <a:ext cx="6616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latin typeface="+mj-lt"/>
              </a:rPr>
              <a:t>Testo atsakymai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2D09FFF-FC77-4F51-A6AC-5CADF4CF796C}"/>
              </a:ext>
            </a:extLst>
          </p:cNvPr>
          <p:cNvSpPr txBox="1"/>
          <p:nvPr/>
        </p:nvSpPr>
        <p:spPr>
          <a:xfrm>
            <a:off x="1358900" y="1271150"/>
            <a:ext cx="8229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lt-LT" sz="2400" dirty="0"/>
              <a:t>A</a:t>
            </a:r>
          </a:p>
          <a:p>
            <a:pPr marL="342900" indent="-342900">
              <a:buAutoNum type="arabicPeriod"/>
            </a:pPr>
            <a:r>
              <a:rPr lang="lt-LT" sz="2400" dirty="0"/>
              <a:t>B</a:t>
            </a:r>
          </a:p>
          <a:p>
            <a:pPr marL="342900" indent="-342900">
              <a:buAutoNum type="arabicPeriod"/>
            </a:pPr>
            <a:r>
              <a:rPr lang="lt-LT" sz="2400" dirty="0"/>
              <a:t>B</a:t>
            </a:r>
          </a:p>
          <a:p>
            <a:pPr marL="342900" indent="-342900">
              <a:buAutoNum type="arabicPeriod"/>
            </a:pPr>
            <a:r>
              <a:rPr lang="lt-LT" sz="2400" dirty="0"/>
              <a:t>B</a:t>
            </a:r>
          </a:p>
          <a:p>
            <a:pPr marL="342900" indent="-342900">
              <a:buAutoNum type="arabicPeriod"/>
            </a:pPr>
            <a:r>
              <a:rPr lang="lt-LT" sz="2400" dirty="0"/>
              <a:t>A</a:t>
            </a:r>
          </a:p>
          <a:p>
            <a:pPr marL="342900" indent="-342900">
              <a:buAutoNum type="arabicPeriod"/>
            </a:pPr>
            <a:r>
              <a:rPr lang="lt-LT" sz="2400" dirty="0"/>
              <a:t>D</a:t>
            </a:r>
          </a:p>
          <a:p>
            <a:pPr marL="342900" indent="-342900">
              <a:buAutoNum type="arabicPeriod"/>
            </a:pPr>
            <a:r>
              <a:rPr lang="lt-LT" sz="2400" dirty="0"/>
              <a:t>B</a:t>
            </a:r>
          </a:p>
          <a:p>
            <a:pPr marL="342900" indent="-342900">
              <a:buAutoNum type="arabicPeriod"/>
            </a:pPr>
            <a:r>
              <a:rPr lang="lt-LT" sz="2400" dirty="0"/>
              <a:t>C</a:t>
            </a:r>
          </a:p>
          <a:p>
            <a:pPr marL="342900" indent="-342900">
              <a:buAutoNum type="arabicPeriod"/>
            </a:pPr>
            <a:r>
              <a:rPr lang="lt-LT" sz="2400" dirty="0"/>
              <a:t>B</a:t>
            </a:r>
          </a:p>
          <a:p>
            <a:pPr marL="342900" indent="-342900">
              <a:buAutoNum type="arabicPeriod"/>
            </a:pPr>
            <a:r>
              <a:rPr lang="lt-LT" sz="2400" dirty="0"/>
              <a:t>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9538B0D-7826-4047-9957-9ACC7D3D19DE}"/>
              </a:ext>
            </a:extLst>
          </p:cNvPr>
          <p:cNvSpPr txBox="1"/>
          <p:nvPr/>
        </p:nvSpPr>
        <p:spPr>
          <a:xfrm>
            <a:off x="3044825" y="6336268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2431029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2325017-7FA9-491D-BB58-ECE2DD0BAE25}"/>
              </a:ext>
            </a:extLst>
          </p:cNvPr>
          <p:cNvSpPr/>
          <p:nvPr/>
        </p:nvSpPr>
        <p:spPr>
          <a:xfrm>
            <a:off x="2859853" y="1278235"/>
            <a:ext cx="58626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Dėkoju už dėmesį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6751D59-B42A-48FC-90B1-C4FFD17D68B7}"/>
              </a:ext>
            </a:extLst>
          </p:cNvPr>
          <p:cNvSpPr txBox="1"/>
          <p:nvPr/>
        </p:nvSpPr>
        <p:spPr>
          <a:xfrm>
            <a:off x="3355975" y="63875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2103181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966EC4-870C-40B2-9BA7-51AF373D3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Naudota literatūra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C3E762C-BF62-4BB9-9C1B-542716B914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3412" y="2222499"/>
            <a:ext cx="10950388" cy="3954463"/>
          </a:xfrm>
        </p:spPr>
        <p:txBody>
          <a:bodyPr/>
          <a:lstStyle/>
          <a:p>
            <a:r>
              <a:rPr lang="lt-LT" dirty="0"/>
              <a:t>V. </a:t>
            </a:r>
            <a:r>
              <a:rPr lang="lt-LT" dirty="0" err="1"/>
              <a:t>Valentinavičius</a:t>
            </a:r>
            <a:r>
              <a:rPr lang="lt-LT" dirty="0"/>
              <a:t> Fizika. Vadovėlis 8 klasei. Šviesa. 2004</a:t>
            </a:r>
          </a:p>
          <a:p>
            <a:r>
              <a:rPr lang="lt-LT" dirty="0"/>
              <a:t>J. Gutauskaitė, A. </a:t>
            </a:r>
            <a:r>
              <a:rPr lang="lt-LT" dirty="0" err="1"/>
              <a:t>Kinienė</a:t>
            </a:r>
            <a:r>
              <a:rPr lang="lt-LT" dirty="0"/>
              <a:t>, Ž. </a:t>
            </a:r>
            <a:r>
              <a:rPr lang="lt-LT" dirty="0" err="1"/>
              <a:t>Kovaliūnienė</a:t>
            </a:r>
            <a:r>
              <a:rPr lang="lt-LT" dirty="0"/>
              <a:t>, P. </a:t>
            </a:r>
            <a:r>
              <a:rPr lang="lt-LT" dirty="0" err="1"/>
              <a:t>Lozda</a:t>
            </a:r>
            <a:r>
              <a:rPr lang="lt-LT" dirty="0"/>
              <a:t>, R. </a:t>
            </a:r>
            <a:r>
              <a:rPr lang="lt-LT" dirty="0" err="1"/>
              <a:t>Rozga</a:t>
            </a:r>
            <a:r>
              <a:rPr lang="lt-LT" dirty="0"/>
              <a:t>, E. </a:t>
            </a:r>
            <a:r>
              <a:rPr lang="lt-LT" dirty="0" err="1"/>
              <a:t>Baleišis</a:t>
            </a:r>
            <a:r>
              <a:rPr lang="lt-LT" dirty="0"/>
              <a:t> Spektras. Fizikos vadovėlis 8 klasei. I dalis. Briedis.2006</a:t>
            </a:r>
          </a:p>
          <a:p>
            <a:r>
              <a:rPr lang="lt-LT" dirty="0"/>
              <a:t>S. Jakutis, L. </a:t>
            </a:r>
            <a:r>
              <a:rPr lang="lt-LT" dirty="0" err="1"/>
              <a:t>Ragulienė</a:t>
            </a:r>
            <a:r>
              <a:rPr lang="lt-LT" dirty="0"/>
              <a:t>, J. </a:t>
            </a:r>
            <a:r>
              <a:rPr lang="lt-LT" dirty="0" err="1"/>
              <a:t>Sitonytė</a:t>
            </a:r>
            <a:r>
              <a:rPr lang="lt-LT" dirty="0"/>
              <a:t>, V. </a:t>
            </a:r>
            <a:r>
              <a:rPr lang="lt-LT" dirty="0" err="1"/>
              <a:t>Šlekienė</a:t>
            </a:r>
            <a:r>
              <a:rPr lang="lt-LT" dirty="0"/>
              <a:t> Fizikos uždavinynas VII – X klasei. Šviesa. 1998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F4C4C3-40CD-4E4D-96A1-9DFFBBAAB48F}"/>
              </a:ext>
            </a:extLst>
          </p:cNvPr>
          <p:cNvSpPr txBox="1"/>
          <p:nvPr/>
        </p:nvSpPr>
        <p:spPr>
          <a:xfrm>
            <a:off x="3044825" y="63621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1260459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BB095A-0F6D-41EB-8F20-922AAEEE3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nutraukos</a:t>
            </a: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788D34B-984E-4EE4-B0BE-0164E0C97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7330" y="2010878"/>
            <a:ext cx="10439870" cy="3448595"/>
          </a:xfrm>
        </p:spPr>
        <p:txBody>
          <a:bodyPr/>
          <a:lstStyle/>
          <a:p>
            <a:r>
              <a:rPr lang="lt-LT" dirty="0">
                <a:hlinkClick r:id="rId2"/>
              </a:rPr>
              <a:t>https://www.schindler.com/lt/internet/lt/judejimo-sprendimai/produktai/eskalatoriai.html</a:t>
            </a:r>
            <a:endParaRPr lang="lt-LT" dirty="0"/>
          </a:p>
          <a:p>
            <a:r>
              <a:rPr lang="lt-LT" dirty="0"/>
              <a:t> </a:t>
            </a:r>
            <a:r>
              <a:rPr lang="lt-LT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https://www.vilnijosnaujienos.lt/vilniaus-akropolis-ilgina-darbo-laika/</a:t>
            </a:r>
            <a:r>
              <a:rPr lang="lt-LT" dirty="0">
                <a:solidFill>
                  <a:srgbClr val="FF0000"/>
                </a:solidFill>
              </a:rPr>
              <a:t> </a:t>
            </a:r>
          </a:p>
          <a:p>
            <a:endParaRPr lang="lt-LT" dirty="0"/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9764CC3-06F3-44B4-8637-8D843B9A681F}"/>
              </a:ext>
            </a:extLst>
          </p:cNvPr>
          <p:cNvSpPr txBox="1"/>
          <p:nvPr/>
        </p:nvSpPr>
        <p:spPr>
          <a:xfrm>
            <a:off x="2949575" y="6298684"/>
            <a:ext cx="610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/>
              <a:t>Konkursas „Fizikos bandymai aplink mus 2022“</a:t>
            </a:r>
          </a:p>
        </p:txBody>
      </p:sp>
    </p:spTree>
    <p:extLst>
      <p:ext uri="{BB962C8B-B14F-4D97-AF65-F5344CB8AC3E}">
        <p14:creationId xmlns:p14="http://schemas.microsoft.com/office/powerpoint/2010/main" val="232978902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643</TotalTime>
  <Words>1087</Words>
  <Application>Microsoft Office PowerPoint</Application>
  <PresentationFormat>Widescreen</PresentationFormat>
  <Paragraphs>266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Gill Sans MT</vt:lpstr>
      <vt:lpstr>Gill Sans MT (Body)</vt:lpstr>
      <vt:lpstr>Times New Roman</vt:lpstr>
      <vt:lpstr>Gallery</vt:lpstr>
      <vt:lpstr>Nuožulniosios plokštumos naudingumo koeficiento priklausomybės nuo pasvirimo kampo tyrimas</vt:lpstr>
      <vt:lpstr>Turinys</vt:lpstr>
      <vt:lpstr>Tikslas</vt:lpstr>
      <vt:lpstr>Uždaviniai </vt:lpstr>
      <vt:lpstr>Teorija </vt:lpstr>
      <vt:lpstr>Praktinis darbas </vt:lpstr>
      <vt:lpstr>PowerPoint Presentation</vt:lpstr>
      <vt:lpstr>Praktinio darbo tikslas</vt:lpstr>
      <vt:lpstr>Praktinio darbo priemonės</vt:lpstr>
      <vt:lpstr>Praktinio darbo eiga</vt:lpstr>
      <vt:lpstr>Praktinio darbo eiga</vt:lpstr>
      <vt:lpstr>Praktinio darbo eiga</vt:lpstr>
      <vt:lpstr>Praktinio darbo eiga</vt:lpstr>
      <vt:lpstr>Praktinio darbo eiga</vt:lpstr>
      <vt:lpstr>Praktinio darbo rezultatai (1)</vt:lpstr>
      <vt:lpstr>Praktinio darbo rezultatai (2)</vt:lpstr>
      <vt:lpstr>Duomenų ir rezultatų analizė</vt:lpstr>
      <vt:lpstr>Išvada </vt:lpstr>
      <vt:lpstr>1 uždavinys</vt:lpstr>
      <vt:lpstr>2 uždavinys</vt:lpstr>
      <vt:lpstr>PowerPoint Presentation</vt:lpstr>
      <vt:lpstr>testas</vt:lpstr>
      <vt:lpstr>PowerPoint Presentation</vt:lpstr>
      <vt:lpstr>PowerPoint Presentation</vt:lpstr>
      <vt:lpstr>PowerPoint Presentation</vt:lpstr>
      <vt:lpstr>Naudota literatūra </vt:lpstr>
      <vt:lpstr>nutraukos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Nuožulniosios plokštumos naudingumo koeficiento priklausomybės nuo pasvirimo kampo tyrimas</dc:title>
  <dc:creator>HP</dc:creator>
  <cp:lastModifiedBy>Mokytoja</cp:lastModifiedBy>
  <cp:revision>18</cp:revision>
  <dcterms:created xsi:type="dcterms:W3CDTF">2022-04-24T07:51:56Z</dcterms:created>
  <dcterms:modified xsi:type="dcterms:W3CDTF">2022-04-26T06:31:58Z</dcterms:modified>
</cp:coreProperties>
</file>