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5" r:id="rId9"/>
    <p:sldId id="264"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4/30/2023</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9062" y="2873828"/>
            <a:ext cx="7197726" cy="911010"/>
          </a:xfrm>
        </p:spPr>
        <p:txBody>
          <a:bodyPr>
            <a:noAutofit/>
          </a:bodyPr>
          <a:lstStyle/>
          <a:p>
            <a:pPr algn="ctr"/>
            <a:r>
              <a:rPr lang="lt-LT" sz="5400" dirty="0" smtClean="0"/>
              <a:t>Žvaigždynai</a:t>
            </a:r>
            <a:endParaRPr lang="en-US" sz="5400" dirty="0"/>
          </a:p>
        </p:txBody>
      </p:sp>
      <p:sp>
        <p:nvSpPr>
          <p:cNvPr id="3" name="Subtitle 2"/>
          <p:cNvSpPr>
            <a:spLocks noGrp="1"/>
          </p:cNvSpPr>
          <p:nvPr>
            <p:ph type="subTitle" idx="1"/>
          </p:nvPr>
        </p:nvSpPr>
        <p:spPr>
          <a:xfrm>
            <a:off x="7173729" y="5979400"/>
            <a:ext cx="4909505" cy="769743"/>
          </a:xfrm>
        </p:spPr>
        <p:txBody>
          <a:bodyPr>
            <a:normAutofit fontScale="92500" lnSpcReduction="10000"/>
          </a:bodyPr>
          <a:lstStyle/>
          <a:p>
            <a:pPr algn="l"/>
            <a:r>
              <a:rPr lang="lt-LT" sz="1600" dirty="0" smtClean="0"/>
              <a:t>Darbą atliko: Urtė merfeldaitė; aivita rimvydaitė (IIA)</a:t>
            </a:r>
          </a:p>
          <a:p>
            <a:pPr algn="l"/>
            <a:r>
              <a:rPr lang="lt-LT" sz="1600" dirty="0" smtClean="0"/>
              <a:t>Panevėžio minties gimnazija</a:t>
            </a:r>
          </a:p>
          <a:p>
            <a:pPr algn="l"/>
            <a:endParaRPr lang="en-US" sz="1600" dirty="0"/>
          </a:p>
        </p:txBody>
      </p:sp>
    </p:spTree>
    <p:extLst>
      <p:ext uri="{BB962C8B-B14F-4D97-AF65-F5344CB8AC3E}">
        <p14:creationId xmlns:p14="http://schemas.microsoft.com/office/powerpoint/2010/main" val="247454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164" y="916576"/>
            <a:ext cx="6164653" cy="838199"/>
          </a:xfrm>
        </p:spPr>
        <p:txBody>
          <a:bodyPr>
            <a:noAutofit/>
          </a:bodyPr>
          <a:lstStyle/>
          <a:p>
            <a:pPr algn="ctr"/>
            <a:r>
              <a:rPr lang="lt-LT" sz="4000" dirty="0" smtClean="0"/>
              <a:t>Kas yra žvaigždynai?</a:t>
            </a:r>
            <a:endParaRPr lang="en-US" sz="4000" dirty="0"/>
          </a:p>
        </p:txBody>
      </p:sp>
      <p:sp>
        <p:nvSpPr>
          <p:cNvPr id="4" name="Text Placeholder 3"/>
          <p:cNvSpPr>
            <a:spLocks noGrp="1"/>
          </p:cNvSpPr>
          <p:nvPr>
            <p:ph type="body" sz="half" idx="2"/>
          </p:nvPr>
        </p:nvSpPr>
        <p:spPr>
          <a:xfrm>
            <a:off x="346165" y="1754775"/>
            <a:ext cx="6164653" cy="3733801"/>
          </a:xfrm>
        </p:spPr>
        <p:txBody>
          <a:bodyPr>
            <a:normAutofit/>
          </a:bodyPr>
          <a:lstStyle/>
          <a:p>
            <a:r>
              <a:rPr lang="lt-LT" sz="2000" dirty="0"/>
              <a:t>Žvaigždynas – grupė žvaigždžių, tarpusavyje vizualiai susijusių tam tikra konfigūracija. Tai apibrėžtas dangaus sferos plotas, kuriame yra į jį projaktuojamų šviesesnių žvaigždžių grupė. Nors trimatėje kosmoso erdvėje šios žvaigždės gali neturėti ryšio, žiūrint iš Žemės į nakties dangų jas galima sugrupuoti į tam tikras grupes. </a:t>
            </a:r>
            <a:r>
              <a:rPr lang="lt-LT" sz="2000" dirty="0" smtClean="0"/>
              <a:t>Žvaigždynai padeda surasti ir identifikuoti žvaigždes, Saulės sistemos objektus, dirbtinius Žemės palydovus ir kitus objektus. </a:t>
            </a:r>
            <a:r>
              <a:rPr lang="lt-LT" sz="2000" dirty="0"/>
              <a:t>Per žmonijos istoriją visos pasaulio tautos ir civilizacijos stebėjo danguje matomus objektus ir reiškinius.</a:t>
            </a:r>
            <a:endParaRPr lang="en-US" sz="2000" dirty="0"/>
          </a:p>
        </p:txBody>
      </p:sp>
      <p:pic>
        <p:nvPicPr>
          <p:cNvPr id="8" name="Picture 2" descr="Sausio danguje įspūdingiausi žiemos žvaigždynai | Alkas.lt"/>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378" b="2378"/>
          <a:stretch>
            <a:fillRect/>
          </a:stretch>
        </p:blipFill>
        <p:spPr bwMode="auto">
          <a:xfrm>
            <a:off x="6510817" y="1404739"/>
            <a:ext cx="5542844" cy="408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663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303" y="1471748"/>
            <a:ext cx="6164653" cy="707571"/>
          </a:xfrm>
        </p:spPr>
        <p:txBody>
          <a:bodyPr>
            <a:normAutofit/>
          </a:bodyPr>
          <a:lstStyle/>
          <a:p>
            <a:pPr algn="ctr"/>
            <a:r>
              <a:rPr lang="lt-LT" sz="4000" dirty="0" smtClean="0"/>
              <a:t>Žvaigždynų susikūrimas</a:t>
            </a:r>
            <a:endParaRPr lang="en-US" sz="4000" dirty="0"/>
          </a:p>
        </p:txBody>
      </p:sp>
      <p:sp>
        <p:nvSpPr>
          <p:cNvPr id="4" name="Text Placeholder 3"/>
          <p:cNvSpPr>
            <a:spLocks noGrp="1"/>
          </p:cNvSpPr>
          <p:nvPr>
            <p:ph type="body" sz="half" idx="2"/>
          </p:nvPr>
        </p:nvSpPr>
        <p:spPr>
          <a:xfrm>
            <a:off x="659675" y="2457994"/>
            <a:ext cx="6620691" cy="3263538"/>
          </a:xfrm>
        </p:spPr>
        <p:txBody>
          <a:bodyPr>
            <a:normAutofit/>
          </a:bodyPr>
          <a:lstStyle/>
          <a:p>
            <a:r>
              <a:rPr lang="lt-LT" sz="2000" dirty="0"/>
              <a:t>Žvaigždynų sistematikos pradžia buvo Senovės Graikijoje. Hiparcho kataloge minimi 49 žvaigždynai, Klaudijus Ptolemėjus aprašė 48 šiaurinio dangaus žvaigždynus</a:t>
            </a:r>
            <a:r>
              <a:rPr lang="lt-LT" sz="2000" dirty="0" smtClean="0"/>
              <a:t>.</a:t>
            </a:r>
            <a:r>
              <a:rPr lang="lt-LT" sz="2000" dirty="0"/>
              <a:t> 1922m. Tarptautinė astronomų sąjunga (International Astronomical Union - IAU) priėmė dabar naudojamą žvaigždynų sąrašą. Jame yra 88 žvaigždynai. Šiuo metu astronomai žvaigždynui priskiria visus sutartame jo užimame plote esančius dangaus kūnus, taip pat ir nematomus plika akimi.</a:t>
            </a:r>
            <a:r>
              <a:rPr lang="lt-LT" dirty="0"/>
              <a:t/>
            </a:r>
            <a:br>
              <a:rPr lang="lt-LT" dirty="0"/>
            </a:br>
            <a:endParaRPr lang="en-US" dirty="0"/>
          </a:p>
        </p:txBody>
      </p:sp>
      <p:pic>
        <p:nvPicPr>
          <p:cNvPr id="2056" name="Picture 8" descr="Kaip stebėti žvaigždes ZONDAS – astronomija.info"/>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3845" b="3845"/>
          <a:stretch>
            <a:fillRect/>
          </a:stretch>
        </p:blipFill>
        <p:spPr bwMode="auto">
          <a:xfrm>
            <a:off x="7611429" y="1471748"/>
            <a:ext cx="4339684" cy="4005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758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990" y="1436912"/>
            <a:ext cx="6164653" cy="794657"/>
          </a:xfrm>
        </p:spPr>
        <p:txBody>
          <a:bodyPr>
            <a:normAutofit/>
          </a:bodyPr>
          <a:lstStyle/>
          <a:p>
            <a:pPr algn="ctr"/>
            <a:r>
              <a:rPr lang="lt-LT" sz="4000" dirty="0" smtClean="0"/>
              <a:t>Žvaigždėlapis</a:t>
            </a:r>
            <a:endParaRPr lang="en-US" sz="4000" dirty="0"/>
          </a:p>
        </p:txBody>
      </p:sp>
      <p:sp>
        <p:nvSpPr>
          <p:cNvPr id="4" name="Text Placeholder 3"/>
          <p:cNvSpPr>
            <a:spLocks noGrp="1"/>
          </p:cNvSpPr>
          <p:nvPr>
            <p:ph type="body" sz="half" idx="2"/>
          </p:nvPr>
        </p:nvSpPr>
        <p:spPr>
          <a:xfrm>
            <a:off x="685800" y="2527664"/>
            <a:ext cx="5445034" cy="2819399"/>
          </a:xfrm>
        </p:spPr>
        <p:txBody>
          <a:bodyPr>
            <a:normAutofit/>
          </a:bodyPr>
          <a:lstStyle/>
          <a:p>
            <a:r>
              <a:rPr lang="lt-LT" sz="2000" dirty="0" smtClean="0"/>
              <a:t>Orientuotis Žemėje mums padeda žemėlapiai, o „nepaklysti“ danguje – žvaigždėlapiai, tai dangaus srities ar visos dangaus hemisferos planas su dangaus pusiaujinėmis koordinatėmis. Jame pavaizduotos ten esančios žvaigždės, jų spiečiai, ūkiai, galaktikos bei kiti dangaus obejktai. Žvaigždėlapiuose žvaigždės gali būti pavaizduotos iki skirtingo ribinio ryškio.</a:t>
            </a:r>
            <a:endParaRPr lang="en-US" sz="2000" dirty="0"/>
          </a:p>
        </p:txBody>
      </p:sp>
      <p:pic>
        <p:nvPicPr>
          <p:cNvPr id="4106" name="Picture 10" descr="Žvaigždėlapis 2003.08.10 9:00 v.v."/>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548" r="1548"/>
          <a:stretch>
            <a:fillRect/>
          </a:stretch>
        </p:blipFill>
        <p:spPr bwMode="auto">
          <a:xfrm>
            <a:off x="6836638" y="1602376"/>
            <a:ext cx="4252592" cy="4345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047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69" y="1210491"/>
            <a:ext cx="6164653" cy="759822"/>
          </a:xfrm>
        </p:spPr>
        <p:txBody>
          <a:bodyPr>
            <a:noAutofit/>
          </a:bodyPr>
          <a:lstStyle/>
          <a:p>
            <a:pPr algn="ctr"/>
            <a:r>
              <a:rPr lang="lt-LT" sz="4000" dirty="0" smtClean="0"/>
              <a:t>Žvaigždės naktyje</a:t>
            </a:r>
            <a:endParaRPr lang="en-US" sz="4000" dirty="0"/>
          </a:p>
        </p:txBody>
      </p:sp>
      <p:sp>
        <p:nvSpPr>
          <p:cNvPr id="4" name="Text Placeholder 3"/>
          <p:cNvSpPr>
            <a:spLocks noGrp="1"/>
          </p:cNvSpPr>
          <p:nvPr>
            <p:ph type="body" sz="half" idx="2"/>
          </p:nvPr>
        </p:nvSpPr>
        <p:spPr>
          <a:xfrm>
            <a:off x="546460" y="2196735"/>
            <a:ext cx="5175069" cy="3272248"/>
          </a:xfrm>
        </p:spPr>
        <p:txBody>
          <a:bodyPr>
            <a:normAutofit/>
          </a:bodyPr>
          <a:lstStyle/>
          <a:p>
            <a:r>
              <a:rPr lang="lt-LT" sz="2000" dirty="0" smtClean="0"/>
              <a:t>Žvelgdami į nakties dangų, žvaigždes galime suskirstyti į tam tikras grupes. Žvaigždynas – tai grupė žvaigždių, esančių tam tikrame dangaus plote ir sudarančių tam tikrą įsivaizduojamą žvaigždžių piešinį. Trimatėje kosmoso erdvėje šios žvaigždės dažniausiai yra nesusijusios, todėl juda skirtingai ir žvaigždynų išvaizda laikui bėgant kinta.</a:t>
            </a:r>
            <a:endParaRPr lang="en-US" sz="2000" dirty="0"/>
          </a:p>
        </p:txBody>
      </p:sp>
      <p:pic>
        <p:nvPicPr>
          <p:cNvPr id="1026" name="Picture 2" descr="Laužo šviesa naktyje"/>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5306" r="15306"/>
          <a:stretch>
            <a:fillRect/>
          </a:stretch>
        </p:blipFill>
        <p:spPr bwMode="auto">
          <a:xfrm>
            <a:off x="6548755" y="1049802"/>
            <a:ext cx="4824639" cy="4628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298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061" y="1262743"/>
            <a:ext cx="6072051" cy="1334588"/>
          </a:xfrm>
        </p:spPr>
        <p:txBody>
          <a:bodyPr>
            <a:normAutofit/>
          </a:bodyPr>
          <a:lstStyle/>
          <a:p>
            <a:pPr algn="ctr"/>
            <a:r>
              <a:rPr lang="lt-LT" sz="4000" dirty="0" smtClean="0"/>
              <a:t>Kaip stebėti žvaigždes ir atpažinti žvaigždynus?</a:t>
            </a:r>
            <a:endParaRPr lang="en-US" sz="4000" dirty="0"/>
          </a:p>
        </p:txBody>
      </p:sp>
      <p:sp>
        <p:nvSpPr>
          <p:cNvPr id="4" name="Text Placeholder 3"/>
          <p:cNvSpPr>
            <a:spLocks noGrp="1"/>
          </p:cNvSpPr>
          <p:nvPr>
            <p:ph type="body" sz="half" idx="2"/>
          </p:nvPr>
        </p:nvSpPr>
        <p:spPr>
          <a:xfrm>
            <a:off x="968826" y="2898341"/>
            <a:ext cx="4922522" cy="2488474"/>
          </a:xfrm>
        </p:spPr>
        <p:txBody>
          <a:bodyPr>
            <a:normAutofit/>
          </a:bodyPr>
          <a:lstStyle/>
          <a:p>
            <a:r>
              <a:rPr lang="lt-LT" sz="2000" dirty="0" smtClean="0"/>
              <a:t>Pirmajam susipažinimui su žvaigždėtuoju dangumi reikės giedros žvaigždėtos nakties ir žvaigždėlapio. Pradinė pažintis su dangaus lobiais prasideda nuo žvaigždynų raštų pažinimo. Nekintamos ryškiausių žvaigždynų figūros yra geriausias orientyras danguje tolimesniems stebėjimams.</a:t>
            </a:r>
            <a:endParaRPr lang="en-US" sz="2000" dirty="0"/>
          </a:p>
        </p:txBody>
      </p:sp>
      <p:pic>
        <p:nvPicPr>
          <p:cNvPr id="2050" name="Picture 2" descr="Kaip stebėti žvaigždes ZONDAS – astronomija.info"/>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7808" b="7808"/>
          <a:stretch>
            <a:fillRect/>
          </a:stretch>
        </p:blipFill>
        <p:spPr bwMode="auto">
          <a:xfrm>
            <a:off x="7262950" y="1262743"/>
            <a:ext cx="4415663" cy="4289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70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361" y="1323702"/>
            <a:ext cx="3894908" cy="785949"/>
          </a:xfrm>
        </p:spPr>
        <p:txBody>
          <a:bodyPr>
            <a:noAutofit/>
          </a:bodyPr>
          <a:lstStyle/>
          <a:p>
            <a:pPr algn="ctr"/>
            <a:r>
              <a:rPr lang="lt-LT" sz="4000" dirty="0" smtClean="0"/>
              <a:t>Žvaigždės dydis</a:t>
            </a:r>
            <a:endParaRPr lang="en-US" sz="4000" dirty="0"/>
          </a:p>
        </p:txBody>
      </p:sp>
      <p:sp>
        <p:nvSpPr>
          <p:cNvPr id="4" name="Text Placeholder 3"/>
          <p:cNvSpPr>
            <a:spLocks noGrp="1"/>
          </p:cNvSpPr>
          <p:nvPr>
            <p:ph type="body" sz="half" idx="2"/>
          </p:nvPr>
        </p:nvSpPr>
        <p:spPr>
          <a:xfrm>
            <a:off x="1077687" y="2579913"/>
            <a:ext cx="4452256" cy="2671355"/>
          </a:xfrm>
        </p:spPr>
        <p:txBody>
          <a:bodyPr>
            <a:noAutofit/>
          </a:bodyPr>
          <a:lstStyle/>
          <a:p>
            <a:r>
              <a:rPr lang="lt-LT" sz="2000" dirty="0" smtClean="0"/>
              <a:t>Pagal dydį žvaigždės labai įvairios – nuo nedidelių neutroninių žvaigždžių, ne didesnių nei miestas, iki super didelių, tokių kaip Šiaurės žvaigždė, kurios yra milijonus kartų didesnės nei Saulė. Daug žvaigždžių gravitaciškai yra susijusios su kitomis žvaigždėmis ir sudaro dvinares žvaigždes.</a:t>
            </a:r>
            <a:endParaRPr lang="en-US" sz="2000" dirty="0"/>
          </a:p>
        </p:txBody>
      </p:sp>
      <p:pic>
        <p:nvPicPr>
          <p:cNvPr id="3074" name="Picture 2" descr="Kokio dydžio yra pati didžiausia žmonių pastebėta žvaigždė? | Verslas |  15min.lt"/>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6952" r="16952"/>
          <a:stretch>
            <a:fillRect/>
          </a:stretch>
        </p:blipFill>
        <p:spPr bwMode="auto">
          <a:xfrm>
            <a:off x="6635569" y="1476594"/>
            <a:ext cx="4467860" cy="4070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518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1541417"/>
            <a:ext cx="6164653" cy="751114"/>
          </a:xfrm>
        </p:spPr>
        <p:txBody>
          <a:bodyPr>
            <a:normAutofit/>
          </a:bodyPr>
          <a:lstStyle/>
          <a:p>
            <a:pPr algn="ctr"/>
            <a:r>
              <a:rPr lang="lt-LT" sz="4000" dirty="0" smtClean="0"/>
              <a:t>Šiauriniai žvaigždynai</a:t>
            </a:r>
            <a:endParaRPr lang="en-US" sz="4000" dirty="0"/>
          </a:p>
        </p:txBody>
      </p:sp>
      <p:sp>
        <p:nvSpPr>
          <p:cNvPr id="4" name="Text Placeholder 3"/>
          <p:cNvSpPr>
            <a:spLocks noGrp="1"/>
          </p:cNvSpPr>
          <p:nvPr>
            <p:ph type="body" sz="half" idx="2"/>
          </p:nvPr>
        </p:nvSpPr>
        <p:spPr>
          <a:xfrm>
            <a:off x="1145757" y="2710543"/>
            <a:ext cx="4757057" cy="2122714"/>
          </a:xfrm>
        </p:spPr>
        <p:txBody>
          <a:bodyPr>
            <a:normAutofit/>
          </a:bodyPr>
          <a:lstStyle/>
          <a:p>
            <a:r>
              <a:rPr lang="lt-LT" sz="2000" dirty="0"/>
              <a:t>Šiaurinę žvaigždę, kuri mūsų Šiaurės pusrutulyje visada yra virš horizonto. Ją galima lengvai surasti danguje pagal Didžiųjų Grįžulo ratų žvaigždyną, kurio septynios labiausiai pastebimos žvaigždės sudaro samčio </a:t>
            </a:r>
            <a:r>
              <a:rPr lang="lt-LT" sz="2000" dirty="0" smtClean="0"/>
              <a:t>figūrą.</a:t>
            </a:r>
            <a:endParaRPr lang="en-US" sz="2000" dirty="0"/>
          </a:p>
        </p:txBody>
      </p:sp>
      <p:pic>
        <p:nvPicPr>
          <p:cNvPr id="5124" name="Picture 4" descr="Kaip stebėti žvaigždes ZONDAS – astronomija.info"/>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7515" r="7515"/>
          <a:stretch>
            <a:fillRect/>
          </a:stretch>
        </p:blipFill>
        <p:spPr bwMode="auto">
          <a:xfrm>
            <a:off x="6853690" y="1463039"/>
            <a:ext cx="4611344" cy="3866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332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821" y="1245325"/>
            <a:ext cx="5479869" cy="820783"/>
          </a:xfrm>
        </p:spPr>
        <p:txBody>
          <a:bodyPr>
            <a:normAutofit/>
          </a:bodyPr>
          <a:lstStyle/>
          <a:p>
            <a:pPr algn="ctr"/>
            <a:r>
              <a:rPr lang="lt-LT" sz="4000" dirty="0" smtClean="0"/>
              <a:t>Krentančios žvaigždės</a:t>
            </a:r>
            <a:endParaRPr lang="en-US" sz="4000" dirty="0"/>
          </a:p>
        </p:txBody>
      </p:sp>
      <p:sp>
        <p:nvSpPr>
          <p:cNvPr id="4" name="Text Placeholder 3"/>
          <p:cNvSpPr>
            <a:spLocks noGrp="1"/>
          </p:cNvSpPr>
          <p:nvPr>
            <p:ph type="body" sz="half" idx="2"/>
          </p:nvPr>
        </p:nvSpPr>
        <p:spPr>
          <a:xfrm>
            <a:off x="936171" y="2316481"/>
            <a:ext cx="5127171" cy="3204756"/>
          </a:xfrm>
        </p:spPr>
        <p:txBody>
          <a:bodyPr>
            <a:normAutofit/>
          </a:bodyPr>
          <a:lstStyle/>
          <a:p>
            <a:r>
              <a:rPr lang="lt-LT" sz="2000" dirty="0" smtClean="0"/>
              <a:t>Krintančios žvaigždės - tai vadinamieji meteorai, kosminėje erdvėje skriejančios nedidelė dulkelės, dalelės. Jos kartais buna ir didesnės, bet dažniausiai jų dydis siekia nuo aguonos grūdo iki riešuto.</a:t>
            </a:r>
            <a:r>
              <a:rPr lang="lt-LT" sz="2000" dirty="0"/>
              <a:t> </a:t>
            </a:r>
            <a:r>
              <a:rPr lang="lt-LT" sz="2000" dirty="0" smtClean="0"/>
              <a:t>Perseidų </a:t>
            </a:r>
            <a:r>
              <a:rPr lang="lt-LT" sz="2000" dirty="0"/>
              <a:t>meteorų lietų arba liaudiškai vadinamas krintančias žvaigždes geriausiai stebėti, kai saulė nusileidžia už horizonto, o dangus būna giedras, be debesėlio. Geriausiai žvaigždės matomos, išvykus už miesto.</a:t>
            </a:r>
            <a:endParaRPr lang="en-US" sz="2000" dirty="0"/>
          </a:p>
        </p:txBody>
      </p:sp>
      <p:pic>
        <p:nvPicPr>
          <p:cNvPr id="4102" name="Picture 6" descr="Rugpjūtį krentančios žvaigždės tėra aguonos grūdo dydžio - Delfi moksla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2040" r="12040"/>
          <a:stretch>
            <a:fillRect/>
          </a:stretch>
        </p:blipFill>
        <p:spPr bwMode="auto">
          <a:xfrm>
            <a:off x="6694215" y="1227908"/>
            <a:ext cx="4961799" cy="4357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01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6000" dirty="0" smtClean="0"/>
              <a:t>AČIŪ UŽ DĖMESĮ</a:t>
            </a:r>
            <a:endParaRPr lang="en-US" sz="6000" dirty="0"/>
          </a:p>
        </p:txBody>
      </p:sp>
      <p:pic>
        <p:nvPicPr>
          <p:cNvPr id="6148" name="Picture 4" descr="Images By Arturo On Emoji Life | Emoticon Love, Emoji Love | Funny  emoticons, Funny emoji faces, Funny emoj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5824" y="2161662"/>
            <a:ext cx="4471377" cy="429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479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Celestial</Template>
  <TotalTime>178</TotalTime>
  <Words>471</Words>
  <Application>Microsoft Office PowerPoint</Application>
  <PresentationFormat>Widescreen</PresentationFormat>
  <Paragraphs>20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Celestial</vt:lpstr>
      <vt:lpstr>Žvaigždynai</vt:lpstr>
      <vt:lpstr>Kas yra žvaigždynai?</vt:lpstr>
      <vt:lpstr>Žvaigždynų susikūrimas</vt:lpstr>
      <vt:lpstr>Žvaigždėlapis</vt:lpstr>
      <vt:lpstr>Žvaigždės naktyje</vt:lpstr>
      <vt:lpstr>Kaip stebėti žvaigždes ir atpažinti žvaigždynus?</vt:lpstr>
      <vt:lpstr>Žvaigždės dydis</vt:lpstr>
      <vt:lpstr>Šiauriniai žvaigždynai</vt:lpstr>
      <vt:lpstr>Krentančios žvaigždės</vt:lpstr>
      <vt:lpstr>AČIŪ UŽ DĖMESĮ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Žvaigždynai</dc:title>
  <dc:creator>User</dc:creator>
  <cp:lastModifiedBy>User</cp:lastModifiedBy>
  <cp:revision>16</cp:revision>
  <dcterms:created xsi:type="dcterms:W3CDTF">2023-04-29T11:56:58Z</dcterms:created>
  <dcterms:modified xsi:type="dcterms:W3CDTF">2023-04-30T14:50:29Z</dcterms:modified>
</cp:coreProperties>
</file>