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9" r:id="rId4"/>
  </p:sldMasterIdLst>
  <p:notesMasterIdLst>
    <p:notesMasterId r:id="rId38"/>
  </p:notesMasterIdLst>
  <p:handoutMasterIdLst>
    <p:handoutMasterId r:id="rId39"/>
  </p:handoutMasterIdLst>
  <p:sldIdLst>
    <p:sldId id="256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6F10DC-7871-4148-A901-DC5F33412A47}" v="317" dt="2023-05-03T20:41:38.778"/>
    <p1510:client id="{10E010B0-6CA3-4258-9B80-21356F8C2AE6}" v="457" dt="2023-05-09T18:45:44.975"/>
    <p1510:client id="{1E9E679C-D54B-483A-8ADD-B4F1E191D320}" v="1520" dt="2023-05-10T17:04:56.017"/>
    <p1510:client id="{295D0321-FD5A-44BE-AFFE-9FDBAF445157}" v="341" dt="2023-05-09T17:56:37.433"/>
    <p1510:client id="{2BE923CC-B88F-4AFF-953D-A4F732691AE1}" v="126" dt="2023-05-08T20:59:12.704"/>
    <p1510:client id="{369D66A7-F4CD-43C3-9466-A27954C9370F}" v="863" dt="2023-05-09T20:15:09.281"/>
    <p1510:client id="{49948D4C-C57C-4F5F-ABF0-C65CA1621C1C}" v="210" dt="2023-05-07T18:20:00.819"/>
    <p1510:client id="{5F1D1F5D-9A52-46A3-A051-59CF9C154E7E}" v="210" dt="2023-05-07T14:34:44.647"/>
    <p1510:client id="{976792D6-D7CE-4537-9D8F-78D8F1B687FB}" v="38" dt="2023-05-03T20:48:42.969"/>
    <p1510:client id="{D90191CE-66F1-4DA1-9DF1-E74674FF8ABB}" v="37" dt="2023-05-03T20:09:19.458"/>
    <p1510:client id="{E8D2126E-4F8D-467A-B3C6-31A35E41C289}" v="4" dt="2023-05-09T18:21:26.5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04" autoAdjust="0"/>
  </p:normalViewPr>
  <p:slideViewPr>
    <p:cSldViewPr snapToGrid="0">
      <p:cViewPr>
        <p:scale>
          <a:sx n="100" d="100"/>
          <a:sy n="100" d="100"/>
        </p:scale>
        <p:origin x="-77" y="-5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8T20:49:48.3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17579 14230 16383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4616 1524 16383 0 0,'0'0'0'0'0,"0"5"0"0"0,0 8 0 0 0,0 6 0 0 0,0 5 0 0 0,0 15 0 0 0,0 11 0 0 0,0 13 0 0 0,0 28 0 0 0,0 19 0 0 0,0 17 0 0 0,0 14 0 0 0,0 10 0 0 0,0-6 0 0 0,0 5 0 0 0,0-2 0 0 0,0-16 0 0 0,0-4 0 0 0,0-2 0 0 0,0-2 0 0 0,0 0 0 0 0,0 5 0 0 0,0-9 0 0 0,0-9 0 0 0,0-2 0 0 0,0-10 0 0 0,0 1 0 0 0,0-2 0 0 0,0-1 0 0 0,0-1 0 0 0,0-12 0 0 0,0 1 0 0 0,0-9 0 0 0,0-1 0 0 0,0 3 0 0 0,0 3 0 0 0,0-1 0 0 0,0 2 0 0 0,0 7 0 0 0,0 6 0 0 0,0-4 0 0 0,0-6 0 0 0,0-2 0 0 0,0-10 0 0 0,0 4 0 0 0,0 5 0 0 0,0-1 0 0 0,0-4 0 0 0,0 1 0 0 0,0 9 0 0 0,0-1 0 0 0,0 7 0 0 0,0 9 0 0 0,0-3 0 0 0,0 4 0 0 0,0 9 0 0 0,0 3 0 0 0,0 3 0 0 0,0 7 0 0 0,0 4 0 0 0,0 12 0 0 0,0 14 0 0 0,0-5 0 0 0,0 0 0 0 0,0 1 0 0 0,0 0 0 0 0,0 2 0 0 0,0 1 0 0 0,0 11 0 0 0,0-6 0 0 0,0 2 0 0 0,0-1 0 0 0,0-1 0 0 0,0-11 0 0 0,0-5 0 0 0,0 6 0 0 0,0-2 0 0 0,0 0 0 0 0,0-2 0 0 0,0-17 0 0 0,0-8 0 0 0,0-9 0 0 0,0-7 0 0 0,0-1 0 0 0,0 4 0 0 0,0-5 0 0 0,0-6 0 0 0,0-1 0 0 0,0 8 0 0 0,0-2 0 0 0,0-3 0 0 0,0-2 0 0 0,0-6 0 0 0,0-4 0 0 0,0 1 0 0 0,0-10 0 0 0,0-2 0 0 0,0 2 0 0 0,0 9 0 0 0,0 17 0 0 0,0 6 0 0 0,0 22 0 0 0,0 15 0 0 0,0 15 0 0 0,0 6 0 0 0,0 6 0 0 0,0 22 0 0 0,0 20 0 0 0,0 15 0 0 0,0 12 0 0 0,0 12 0 0 0,0 5 0 0 0,0-10 0 0 0,0-26 0 0 0,0-24 0 0 0,0-25 0 0 0,0-21 0 0 0,0-26 0 0 0,0-8 0 0 0,0-14 0 0 0,0 2 0 0 0,0 15 0 0 0,0 12 0 0 0,0 16 0 0 0,0-7 0 0 0,0-2 0 0 0,0 2 0 0 0,0-7 0 0 0,0-12 0 0 0,0-5 0 0 0,0-12 0 0 0,0-9 0 0 0,0-10 0 0 0,0-15 0 0 0,0-9 0 0 0,0 5 0 0 0,0 2 0 0 0,0 0 0 0 0,0 3 0 0 0,0 5 0 0 0,0 10 0 0 0,0-4 0 0 0,0-7 0 0 0,0-5 0 0 0,0 0 0 0 0,0-7 0 0 0,0 2 0 0 0,0-1 0 0 0,0-1 0 0 0,0-6 0 0 0,0-3 0 0 0,0 10 0 0 0,0 10 0 0 0,0 1 0 0 0,0 10 0 0 0,0 0 0 0 0,0-4 0 0 0,0-6 0 0 0,0-1 0 0 0,0-7 0 0 0,0-11 0 0 0,0-10 0 0 0,0-8 0 0 0,0-6 0 0 0,0 2 0 0 0,0 0 0 0 0,0 4 0 0 0,0 1 0 0 0,0 3 0 0 0,0 0 0 0 0,0 2 0 0 0,0 4 0 0 0,0-1 0 0 0,0 1 0 0 0,0 3 0 0 0,0-3 0 0 0,0-4 0 0 0,0 0 0 0 0,0 7 0 0 0,0 7 0 0 0,0 2 0 0 0,0 1 0 0 0,0-4 0 0 0,0-3 0 0 0,0-5 0 0 0,0 5 0 0 0,0 2 0 0 0,0-3 0 0 0,0 5 0 0 0,0 8 0 0 0,0 3 0 0 0,0 4 0 0 0,0-4 0 0 0,0-5 0 0 0,0-8 0 0 0,0-3 0 0 0,0-7 0 0 0,0-5 0 0 0,0-6 0 0 0,0-9 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4667 15283 16383 0 0,'0'0'0'0'0,"6"0"0"0"0,1 0 0 0 0,5 0 0 0 0,5 0 0 0 0,12 0 0 0 0,4 0 0 0 0,9 0 0 0 0,7 0 0 0 0,11 0 0 0 0,6 0 0 0 0,-3 0 0 0 0,-1 0 0 0 0,-1 0 0 0 0,-1 0 0 0 0,-4 0 0 0 0,-2 0 0 0 0,1 0 0 0 0,2 0 0 0 0,1 0 0 0 0,2 0 0 0 0,1 0 0 0 0,1 0 0 0 0,-5 0 0 0 0,-2 0 0 0 0,-4 0 0 0 0,-6 0 0 0 0,-6 0 0 0 0,2 0 0 0 0,-1 0 0 0 0,3 0 0 0 0,0 0 0 0 0,3 0 0 0 0,4 0 0 0 0,4 0 0 0 0,-1 0 0 0 0,0 0 0 0 0,2 0 0 0 0,3 0 0 0 0,-4 0 0 0 0,-6 0 0 0 0,5 0 0 0 0,-1 0 0 0 0,1 0 0 0 0,2 0 0 0 0,8 0 0 0 0,-2 0 0 0 0,10 0 0 0 0,-2 0 0 0 0,4 0 0 0 0,4 0 0 0 0,6 0 0 0 0,5 0 0 0 0,-3 0 0 0 0,-5 0 0 0 0,0 0 0 0 0,3 0 0 0 0,2 0 0 0 0,3 0 0 0 0,-3 0 0 0 0,0 0 0 0 0,7 0 0 0 0,3 0 0 0 0,7 0 0 0 0,2 0 0 0 0,10 0 0 0 0,12 0 0 0 0,0 0 0 0 0,0 0 0 0 0,5 0 0 0 0,12 0 0 0 0,3 0 0 0 0,8 0 0 0 0,5 0 0 0 0,-9 0 0 0 0,1 0 0 0 0,3 0 0 0 0,11 0 0 0 0,9 0 0 0 0,2 0 0 0 0,-2 0 0 0 0,6 0 0 0 0,-12 0 0 0 0,3 0 0 0 0,3 0 0 0 0,0 0 0 0 0,1 0 0 0 0,-2 0 0 0 0,-20 0 0 0 0,6 0 0 0 0,-14 0 0 0 0,7 0 0 0 0,-8 0 0 0 0,-1 0 0 0 0,1 0 0 0 0,3 0 0 0 0,-8 0 0 0 0,-1 0 0 0 0,2 0 0 0 0,-6 0 0 0 0,5 0 0 0 0,-4 0 0 0 0,0 0 0 0 0,-6 0 0 0 0,-4 0 0 0 0,-8 0 0 0 0,-2 0 0 0 0,-10 0 0 0 0,3 0 0 0 0,5 0 0 0 0,4 0 0 0 0,-2 0 0 0 0,-4 0 0 0 0,-6 0 0 0 0,-4 0 0 0 0,1 0 0 0 0,0 0 0 0 0,-2 0 0 0 0,-2 0 0 0 0,9 0 0 0 0,2 0 0 0 0,-2 0 0 0 0,8 0 0 0 0,-1 0 0 0 0,-8 0 0 0 0,-1 0 0 0 0,-3 0 0 0 0,-3 0 0 0 0,-2 0 0 0 0,-2 0 0 0 0,10 0 0 0 0,2 0 0 0 0,10 0 0 0 0,1 0 0 0 0,1 0 0 0 0,8 0 0 0 0,2 0 0 0 0,-4 0 0 0 0,-3 0 0 0 0,0 0 0 0 0,-11 0 0 0 0,8 0 0 0 0,5 0 0 0 0,2 0 0 0 0,-4 0 0 0 0,8 0 0 0 0,4 0 0 0 0,1 0 0 0 0,-3 0 0 0 0,-7 0 0 0 0,-4 0 0 0 0,-6 0 0 0 0,-13 0 0 0 0,-2 0 0 0 0,14 0 0 0 0,3 0 0 0 0,3 0 0 0 0,2 0 0 0 0,2 0 0 0 0,11 0 0 0 0,-1 0 0 0 0,-3 0 0 0 0,-7 0 0 0 0,2 0 0 0 0,0 0 0 0 0,5 0 0 0 0,-8 0 0 0 0,0 0 0 0 0,12 0 0 0 0,9 0 0 0 0,12 0 0 0 0,-5 0 0 0 0,-7 0 0 0 0,4 0 0 0 0,4 0 0 0 0,-15 0 0 0 0,3 0 0 0 0,-13 0 0 0 0,4 0 0 0 0,-10 0 0 0 0,-9 0 0 0 0,7 0 0 0 0,0 0 0 0 0,-4 0 0 0 0,-1 0 0 0 0,12 0 0 0 0,0 0 0 0 0,11 0 0 0 0,-2 0 0 0 0,-3 0 0 0 0,-13 0 0 0 0,-1 0 0 0 0,-4 0 0 0 0,-6 0 0 0 0,-5 0 0 0 0,1 0 0 0 0,4 0 0 0 0,-1 0 0 0 0,-2 0 0 0 0,-3 0 0 0 0,7 0 0 0 0,1 0 0 0 0,9 0 0 0 0,-1 0 0 0 0,-4 0 0 0 0,0 0 0 0 0,-10 0 0 0 0,0 0 0 0 0,-3 0 0 0 0,-2 0 0 0 0,-2 0 0 0 0,3 0 0 0 0,6 0 0 0 0,12 0 0 0 0,-4 0 0 0 0,0 0 0 0 0,7 0 0 0 0,-7 0 0 0 0,-1 0 0 0 0,7 0 0 0 0,-2 0 0 0 0,-5 0 0 0 0,0 0 0 0 0,-3 0 0 0 0,5 0 0 0 0,0 0 0 0 0,6 0 0 0 0,15 0 0 0 0,5 0 0 0 0,5 0 0 0 0,-1 0 0 0 0,7 0 0 0 0,-13 0 0 0 0,-2 0 0 0 0,6 0 0 0 0,1 0 0 0 0,-4 0 0 0 0,2 0 0 0 0,2 0 0 0 0,-1 0 0 0 0,6 0 0 0 0,-1 0 0 0 0,1 0 0 0 0,7 0 0 0 0,-2 0 0 0 0,-12 0 0 0 0,-8 0 0 0 0,-6 0 0 0 0,-3 0 0 0 0,-13 0 0 0 0,-4 0 0 0 0,-10 0 0 0 0,5 0 0 0 0,6 0 0 0 0,-5 0 0 0 0,2 0 0 0 0,-3 0 0 0 0,4 0 0 0 0,-7 0 0 0 0,1 0 0 0 0,0 0 0 0 0,-7 0 0 0 0,-10 0 0 0 0,-2 0 0 0 0,1 0 0 0 0,1 0 0 0 0,3 0 0 0 0,-3 0 0 0 0,0 0 0 0 0,2 0 0 0 0,-8 0 0 0 0,3 0 0 0 0,-7 0 0 0 0,6 0 0 0 0,-1 0 0 0 0,-8 0 0 0 0,5 0 0 0 0,0 0 0 0 0,3 0 0 0 0,4 0 0 0 0,-7 0 0 0 0,5 0 0 0 0,10 0 0 0 0,5 0 0 0 0,8 0 0 0 0,7 0 0 0 0,6 0 0 0 0,9 0 0 0 0,10 0 0 0 0,-2 0 0 0 0,2 0 0 0 0,-5 0 0 0 0,-16 0 0 0 0,-5 0 0 0 0,5 0 0 0 0,-7 0 0 0 0,0 0 0 0 0,-8 0 0 0 0,10 0 0 0 0,14 0 0 0 0,1 0 0 0 0,1 0 0 0 0,-11 0 0 0 0,-4 0 0 0 0,-9 0 0 0 0,-7 0 0 0 0,7 0 0 0 0,-9 0 0 0 0,-4 0 0 0 0,-6 0 0 0 0,-2 0 0 0 0,-4 0 0 0 0,-5 0 0 0 0,2 0 0 0 0,4 0 0 0 0,5 0 0 0 0,3 0 0 0 0,-7 0 0 0 0,-6 0 0 0 0,-11 0 0 0 0,-4 0 0 0 0,-8 0 0 0 0,-12 0 0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4434 1794 16383 0 0,'0'0'0'0'0,"0"0"0"0"0,0 0 0 0 0,0 0 0 0 0,6 0 0 0 0,6 0 0 0 0,7 0 0 0 0,6 0 0 0 0,-2 0 0 0 0,0 0 0 0 0,2 0 0 0 0,3 0 0 0 0,11 0 0 0 0,5 0 0 0 0,0 0 0 0 0,3 0 0 0 0,4 0 0 0 0,5 0 0 0 0,-3 0 0 0 0,1 0 0 0 0,-4 0 0 0 0,5 0 0 0 0,10 0 0 0 0,9 0 0 0 0,9 0 0 0 0,5 0 0 0 0,9 0 0 0 0,9 0 0 0 0,9 0 0 0 0,4 0 0 0 0,5 0 0 0 0,6 0 0 0 0,4 0 0 0 0,4 0 0 0 0,-5 0 0 0 0,-14 0 0 0 0,4 0 0 0 0,-3 0 0 0 0,-1 0 0 0 0,17 0 0 0 0,6 0 0 0 0,0 0 0 0 0,8 0 0 0 0,10 0 0 0 0,10 0 0 0 0,2 0 0 0 0,-2 0 0 0 0,2 0 0 0 0,-6 0 0 0 0,-12 0 0 0 0,1 0 0 0 0,-10 0 0 0 0,2 0 0 0 0,-4 0 0 0 0,12 0 0 0 0,1 0 0 0 0,10 0 0 0 0,4 0 0 0 0,15 0 0 0 0,3 0 0 0 0,6 0 0 0 0,-8 0 0 0 0,0 0 0 0 0,7 0 0 0 0,-9 0 0 0 0,1 0 0 0 0,-9 0 0 0 0,8 0 0 0 0,-2 0 0 0 0,-4 0 0 0 0,-2 0 0 0 0,2 0 0 0 0,-9 0 0 0 0,0 0 0 0 0,-15 0 0 0 0,-11 0 0 0 0,2 0 0 0 0,-3 0 0 0 0,-10 0 0 0 0,-11 0 0 0 0,-5 0 0 0 0,9 0 0 0 0,-5 0 0 0 0,2 0 0 0 0,-8 0 0 0 0,-3 0 0 0 0,-4 0 0 0 0,-4 0 0 0 0,1 0 0 0 0,-1 0 0 0 0,-7 0 0 0 0,-5 0 0 0 0,-1 0 0 0 0,-6 0 0 0 0,-6 0 0 0 0,9 0 0 0 0,2 0 0 0 0,5 0 0 0 0,4 0 0 0 0,1 0 0 0 0,15 0 0 0 0,4 0 0 0 0,14 0 0 0 0,11 0 0 0 0,-3 0 0 0 0,-5 0 0 0 0,13 0 0 0 0,7 0 0 0 0,9 0 0 0 0,9 0 0 0 0,0 0 0 0 0,4 0 0 0 0,3 0 0 0 0,2 0 0 0 0,14 0 0 0 0,9 0 0 0 0,2 0 0 0 0,9 0 0 0 0,4 0 0 0 0,12 0 0 0 0,4 0 0 0 0,-1 0 0 0 0,7 0 0 0 0,-1 0 0 0 0,12 0 0 0 0,-10 0 0 0 0,0 0 0 0 0,2 0 0 0 0,1 0 0 0 0,2 0 0 0 0,0 0 0 0 0,-4 0 0 0 0,-13 0 0 0 0,-2 0 0 0 0,-4 0 0 0 0,-3 0 0 0 0,-12 0 0 0 0,-22 0 0 0 0,1 0 0 0 0,-1 0 0 0 0,-6 0 0 0 0,9 0 0 0 0,9 0 0 0 0,12 0 0 0 0,3 0 0 0 0,12 0 0 0 0,4 0 0 0 0,0 0 0 0 0,-7 0 0 0 0,-10 0 0 0 0,-10 0 0 0 0,-8 0 0 0 0,-5 0 0 0 0,-9 0 0 0 0,-4 0 0 0 0,-15 0 0 0 0,-16 0 0 0 0,-5 0 0 0 0,-1 0 0 0 0,-8 0 0 0 0,-11 0 0 0 0,-5 0 0 0 0,4 0 0 0 0,2 0 0 0 0,2 0 0 0 0,6 0 0 0 0,-3 0 0 0 0,-3 0 0 0 0,10 0 0 0 0,13 0 0 0 0,8 0 0 0 0,-6 0 0 0 0,-3 0 0 0 0,-5 0 0 0 0,0 0 0 0 0,-8 0 0 0 0,-1 0 0 0 0,4 0 0 0 0,10 0 0 0 0,1 0 0 0 0,19 0 0 0 0,22 0 0 0 0,16 0 0 0 0,16 0 0 0 0,2 0 0 0 0,6 0 0 0 0,-10 0 0 0 0,-6 0 0 0 0,-1 0 0 0 0,-5 0 0 0 0,4 0 0 0 0,10 0 0 0 0,8 0 0 0 0,3 0 0 0 0,9 0 0 0 0,2 0 0 0 0,6 0 0 0 0,-2 0 0 0 0,0 0 0 0 0,-17 0 0 0 0,-20 0 0 0 0,-24 0 0 0 0,-40 0 0 0 0,-27 0 0 0 0,-20 0 0 0 0,-20 0 0 0 0,-8 0 0 0 0,-5 0 0 0 0,12 0 0 0 0,14 0 0 0 0,8 0 0 0 0,18 0 0 0 0,10 0 0 0 0,-6 0 0 0 0,-2 0 0 0 0,-12 0 0 0 0,-12 0 0 0 0,-19 0 0 0 0,-11 0 0 0 0,-11 0 0 0 0,-5 0 0 0 0,0 0 0 0 0,-4 0 0 0 0,-3 0 0 0 0,-5 0 0 0 0,2 0 0 0 0,5 0 0 0 0,0 0 0 0 0,-2 0 0 0 0,-3 0 0 0 0,-4 0 0 0 0,-2 0 0 0 0,-1 0 0 0 0,-2 0 0 0 0,0 0 0 0 0,-1 0 0 0 0,1 0 0 0 0,-1 0 0 0 0,1 0 0 0 0,0 0 0 0 0,11 0 0 0 0,3 0 0 0 0,-1 0 0 0 0,9 0 0 0 0,5 0 0 0 0,-1 0 0 0 0,-1 0 0 0 0,2 0 0 0 0,0 0 0 0 0,3 0 0 0 0,5 0 0 0 0,3 0 0 0 0,5 0 0 0 0,1 0 0 0 0,-2 0 0 0 0,2 0 0 0 0,0 0 0 0 0,2 0 0 0 0,-6 0 0 0 0,-5 0 0 0 0,-8 0 0 0 0,-3 0 0 0 0,-1 0 0 0 0,-4 0 0 0 0,-6 0 0 0 0,-4 0 0 0 0,-4 0 0 0 0,-8 0 0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09T18:53:2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27983 1588 16383 0 0,'0'5'0'0'0,"0"2"0"0"0,0 5 0 0 0,0 0 0 0 0,0 4 0 0 0,0 4 0 0 0,0-1 0 0 0,0 1 0 0 0,0-2 0 0 0,0 6 0 0 0,0 4 0 0 0,0 8 0 0 0,0 3 0 0 0,0 11 0 0 0,0 3 0 0 0,0 7 0 0 0,0 5 0 0 0,0-4 0 0 0,0 4 0 0 0,0-4 0 0 0,0-7 0 0 0,0-8 0 0 0,0 0 0 0 0,0 2 0 0 0,0 3 0 0 0,0 4 0 0 0,0 3 0 0 0,0 8 0 0 0,0 8 0 0 0,0 8 0 0 0,0 5 0 0 0,0-1 0 0 0,0 1 0 0 0,0-5 0 0 0,0-10 0 0 0,0-7 0 0 0,0-4 0 0 0,0-1 0 0 0,0 4 0 0 0,0 2 0 0 0,0 6 0 0 0,0-4 0 0 0,0 13 0 0 0,0 13 0 0 0,0 2 0 0 0,0 11 0 0 0,0 9 0 0 0,0-1 0 0 0,0 8 0 0 0,0-1 0 0 0,0-12 0 0 0,0-8 0 0 0,0-16 0 0 0,0-12 0 0 0,0-8 0 0 0,0-5 0 0 0,0-2 0 0 0,0 0 0 0 0,0-6 0 0 0,0 5 0 0 0,0-2 0 0 0,0 4 0 0 0,0 15 0 0 0,0 3 0 0 0,0 11 0 0 0,0 1 0 0 0,0 6 0 0 0,0 2 0 0 0,0 12 0 0 0,0 2 0 0 0,0 9 0 0 0,0 5 0 0 0,0 8 0 0 0,0 17 0 0 0,0 11 0 0 0,0 8 0 0 0,0 13 0 0 0,0 2 0 0 0,0-4 0 0 0,0-7 0 0 0,0-11 0 0 0,0-2 0 0 0,0-12 0 0 0,0 5 0 0 0,0-2 0 0 0,0 4 0 0 0,0-2 0 0 0,0 4 0 0 0,0 7 0 0 0,0-4 0 0 0,0 14 0 0 0,0 8 0 0 0,0-6 0 0 0,0-5 0 0 0,0-2 0 0 0,0 8 0 0 0,0-10 0 0 0,0-13 0 0 0,0-1 0 0 0,0 0 0 0 0,0-5 0 0 0,0-2 0 0 0,0-4 0 0 0,0 0 0 0 0,0 7 0 0 0,0 0 0 0 0,0 0 0 0 0,0 12 0 0 0,0 10 0 0 0,0 8 0 0 0,0 5 0 0 0,0-3 0 0 0,0 10 0 0 0,0 10 0 0 0,0 12 0 0 0,0 13 0 0 0,0 4 0 0 0,0 1 0 0 0,0 13 0 0 0,0 7 0 0 0,0 4 0 0 0,0 0 0 0 0,0-1 0 0 0,0-1 0 0 0,0 3 0 0 0,0 1 0 0 0,0-12 0 0 0,0-6 0 0 0,0-16 0 0 0,0-16 0 0 0,0 0 0 0 0,0-14 0 0 0,0-3 0 0 0,0-14 0 0 0,0-4 0 0 0,0 0 0 0 0,0-14 0 0 0,0-17 0 0 0,0-13 0 0 0,0-12 0 0 0,0-9 0 0 0,0-14 0 0 0,0-11 0 0 0,0 1 0 0 0,0-9 0 0 0,0-5 0 0 0,0-11 0 0 0,0-9 0 0 0,0 2 0 0 0,0-2 0 0 0,0-4 0 0 0,0 0 0 0 0,0 9 0 0 0,0 5 0 0 0,0-2 0 0 0,0 10 0 0 0,0-1 0 0 0,0 4 0 0 0,0 5 0 0 0,0-4 0 0 0,0 1 0 0 0,0-1 0 0 0,0-3 0 0 0,0-1 0 0 0,0-3 0 0 0,0-1 0 0 0,0-7 0 0 0,0-7 0 0 0,0 3 0 0 0,0 4 0 0 0,0-3 0 0 0,0-5 0 0 0,0-1 0 0 0,0-3 0 0 0,0-3 0 0 0,0-5 0 0 0,0-2 0 0 0,0-2 0 0 0,0-2 0 0 0,0 0 0 0 0,0-1 0 0 0,0 0 0 0 0,0 1 0 0 0,0 0 0 0 0,0-1 0 0 0,0 1 0 0 0,0 0 0 0 0,0 0 0 0 0,0 1 0 0 0,0-6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95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222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565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155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246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621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584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972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209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26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519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3604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30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4.xml"/><Relationship Id="rId5" Type="http://schemas.openxmlformats.org/officeDocument/2006/relationships/image" Target="../media/image18.png"/><Relationship Id="rId4" Type="http://schemas.openxmlformats.org/officeDocument/2006/relationships/customXml" Target="../ink/ink3.xml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4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8.xml"/><Relationship Id="rId11" Type="http://schemas.openxmlformats.org/officeDocument/2006/relationships/image" Target="../media/image23.png"/><Relationship Id="rId5" Type="http://schemas.openxmlformats.org/officeDocument/2006/relationships/image" Target="../media/image14.png"/><Relationship Id="rId10" Type="http://schemas.openxmlformats.org/officeDocument/2006/relationships/image" Target="../media/image22.png"/><Relationship Id="rId4" Type="http://schemas.openxmlformats.org/officeDocument/2006/relationships/customXml" Target="../ink/ink7.xml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2.xml"/><Relationship Id="rId5" Type="http://schemas.openxmlformats.org/officeDocument/2006/relationships/image" Target="../media/image14.png"/><Relationship Id="rId4" Type="http://schemas.openxmlformats.org/officeDocument/2006/relationships/customXml" Target="../ink/ink11.xml"/><Relationship Id="rId9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6.xml"/><Relationship Id="rId5" Type="http://schemas.openxmlformats.org/officeDocument/2006/relationships/image" Target="../media/image14.png"/><Relationship Id="rId4" Type="http://schemas.openxmlformats.org/officeDocument/2006/relationships/customXml" Target="../ink/ink15.xml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0.xml"/><Relationship Id="rId5" Type="http://schemas.openxmlformats.org/officeDocument/2006/relationships/image" Target="../media/image14.png"/><Relationship Id="rId4" Type="http://schemas.openxmlformats.org/officeDocument/2006/relationships/customXml" Target="../ink/ink19.xml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4.xml"/><Relationship Id="rId5" Type="http://schemas.openxmlformats.org/officeDocument/2006/relationships/image" Target="../media/image14.png"/><Relationship Id="rId4" Type="http://schemas.openxmlformats.org/officeDocument/2006/relationships/customXml" Target="../ink/ink23.xml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9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8.xml"/><Relationship Id="rId5" Type="http://schemas.openxmlformats.org/officeDocument/2006/relationships/image" Target="../media/image14.png"/><Relationship Id="rId4" Type="http://schemas.openxmlformats.org/officeDocument/2006/relationships/customXml" Target="../ink/ink27.xml"/><Relationship Id="rId9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3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2.xml"/><Relationship Id="rId5" Type="http://schemas.openxmlformats.org/officeDocument/2006/relationships/image" Target="../media/image14.png"/><Relationship Id="rId10" Type="http://schemas.openxmlformats.org/officeDocument/2006/relationships/image" Target="../media/image25.png"/><Relationship Id="rId4" Type="http://schemas.openxmlformats.org/officeDocument/2006/relationships/customXml" Target="../ink/ink31.xml"/><Relationship Id="rId9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6.xml"/><Relationship Id="rId5" Type="http://schemas.openxmlformats.org/officeDocument/2006/relationships/image" Target="../media/image14.png"/><Relationship Id="rId4" Type="http://schemas.openxmlformats.org/officeDocument/2006/relationships/customXml" Target="../ink/ink35.xml"/><Relationship Id="rId9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1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38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40.xml"/><Relationship Id="rId5" Type="http://schemas.openxmlformats.org/officeDocument/2006/relationships/image" Target="../media/image14.png"/><Relationship Id="rId4" Type="http://schemas.openxmlformats.org/officeDocument/2006/relationships/customXml" Target="../ink/ink39.xml"/><Relationship Id="rId9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5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42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44.xml"/><Relationship Id="rId5" Type="http://schemas.openxmlformats.org/officeDocument/2006/relationships/image" Target="../media/image14.png"/><Relationship Id="rId4" Type="http://schemas.openxmlformats.org/officeDocument/2006/relationships/customXml" Target="../ink/ink43.xml"/><Relationship Id="rId9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9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4.png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48.xml"/><Relationship Id="rId11" Type="http://schemas.openxmlformats.org/officeDocument/2006/relationships/image" Target="../media/image23.png"/><Relationship Id="rId5" Type="http://schemas.openxmlformats.org/officeDocument/2006/relationships/image" Target="../media/image14.png"/><Relationship Id="rId10" Type="http://schemas.openxmlformats.org/officeDocument/2006/relationships/image" Target="../media/image22.png"/><Relationship Id="rId4" Type="http://schemas.openxmlformats.org/officeDocument/2006/relationships/customXml" Target="../ink/ink47.xml"/><Relationship Id="rId9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3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50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52.xml"/><Relationship Id="rId5" Type="http://schemas.openxmlformats.org/officeDocument/2006/relationships/image" Target="../media/image14.png"/><Relationship Id="rId4" Type="http://schemas.openxmlformats.org/officeDocument/2006/relationships/customXml" Target="../ink/ink51.xml"/><Relationship Id="rId9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7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54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56.xml"/><Relationship Id="rId5" Type="http://schemas.openxmlformats.org/officeDocument/2006/relationships/image" Target="../media/image14.png"/><Relationship Id="rId4" Type="http://schemas.openxmlformats.org/officeDocument/2006/relationships/customXml" Target="../ink/ink55.xml"/><Relationship Id="rId9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61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58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60.xml"/><Relationship Id="rId5" Type="http://schemas.openxmlformats.org/officeDocument/2006/relationships/image" Target="../media/image14.png"/><Relationship Id="rId4" Type="http://schemas.openxmlformats.org/officeDocument/2006/relationships/customXml" Target="../ink/ink59.xml"/><Relationship Id="rId9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5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62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64.xml"/><Relationship Id="rId5" Type="http://schemas.openxmlformats.org/officeDocument/2006/relationships/image" Target="../media/image14.png"/><Relationship Id="rId4" Type="http://schemas.openxmlformats.org/officeDocument/2006/relationships/customXml" Target="../ink/ink63.xml"/><Relationship Id="rId9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69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66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68.xml"/><Relationship Id="rId5" Type="http://schemas.openxmlformats.org/officeDocument/2006/relationships/image" Target="../media/image14.png"/><Relationship Id="rId4" Type="http://schemas.openxmlformats.org/officeDocument/2006/relationships/customXml" Target="../ink/ink67.xml"/><Relationship Id="rId9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73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70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72.xml"/><Relationship Id="rId5" Type="http://schemas.openxmlformats.org/officeDocument/2006/relationships/image" Target="../media/image14.png"/><Relationship Id="rId10" Type="http://schemas.openxmlformats.org/officeDocument/2006/relationships/image" Target="../media/image25.png"/><Relationship Id="rId4" Type="http://schemas.openxmlformats.org/officeDocument/2006/relationships/customXml" Target="../ink/ink71.xml"/><Relationship Id="rId9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77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74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76.xml"/><Relationship Id="rId5" Type="http://schemas.openxmlformats.org/officeDocument/2006/relationships/image" Target="../media/image14.png"/><Relationship Id="rId4" Type="http://schemas.openxmlformats.org/officeDocument/2006/relationships/customXml" Target="../ink/ink75.xml"/><Relationship Id="rId9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81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78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80.xml"/><Relationship Id="rId5" Type="http://schemas.openxmlformats.org/officeDocument/2006/relationships/image" Target="../media/image14.png"/><Relationship Id="rId4" Type="http://schemas.openxmlformats.org/officeDocument/2006/relationships/customXml" Target="../ink/ink79.xml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F6424D8-1799-0C69-9B0B-5B5FF7C57E76}"/>
              </a:ext>
            </a:extLst>
          </p:cNvPr>
          <p:cNvSpPr/>
          <p:nvPr/>
        </p:nvSpPr>
        <p:spPr>
          <a:xfrm>
            <a:off x="3799098" y="923831"/>
            <a:ext cx="4575563" cy="450355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31289B0-30D5-D5F5-1DF7-D2BB6AAE64C8}"/>
              </a:ext>
            </a:extLst>
          </p:cNvPr>
          <p:cNvSpPr/>
          <p:nvPr/>
        </p:nvSpPr>
        <p:spPr>
          <a:xfrm>
            <a:off x="3806718" y="927885"/>
            <a:ext cx="4578647" cy="451231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6A1B4-B8D1-4A72-8E20-0703F54BF1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8411" y="5756224"/>
            <a:ext cx="4941770" cy="67888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/>
              <a:t>Kęstutis </a:t>
            </a:r>
            <a:r>
              <a:rPr lang="en-US" dirty="0" err="1"/>
              <a:t>Masiliauskas</a:t>
            </a:r>
            <a:endParaRPr lang="en-US"/>
          </a:p>
          <a:p>
            <a:r>
              <a:rPr lang="en-US" dirty="0" err="1"/>
              <a:t>Klaipėdos</a:t>
            </a:r>
            <a:r>
              <a:rPr lang="en-US" dirty="0"/>
              <a:t> "</a:t>
            </a:r>
            <a:r>
              <a:rPr lang="en-US" dirty="0" err="1"/>
              <a:t>Vėtrungės</a:t>
            </a:r>
            <a:r>
              <a:rPr lang="en-US" dirty="0"/>
              <a:t>" </a:t>
            </a:r>
            <a:r>
              <a:rPr lang="en-US" dirty="0" err="1"/>
              <a:t>gimnazija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err="1">
                <a:solidFill>
                  <a:schemeClr val="bg1"/>
                </a:solidFill>
              </a:rPr>
              <a:t>Fotometrija</a:t>
            </a:r>
            <a:endParaRPr lang="en-US" b="1">
              <a:solidFill>
                <a:schemeClr val="bg1"/>
              </a:solidFill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9F6424D8-1799-0C69-9B0B-5B5FF7C57E76}"/>
              </a:ext>
            </a:extLst>
          </p:cNvPr>
          <p:cNvSpPr/>
          <p:nvPr/>
        </p:nvSpPr>
        <p:spPr>
          <a:xfrm>
            <a:off x="711683" y="1567590"/>
            <a:ext cx="3327460" cy="324231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E18E48-2251-D1A8-DD51-5FDDA89E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045" y="-231253"/>
            <a:ext cx="5111750" cy="1204912"/>
          </a:xfrm>
        </p:spPr>
        <p:txBody>
          <a:bodyPr>
            <a:normAutofit/>
          </a:bodyPr>
          <a:lstStyle/>
          <a:p>
            <a:r>
              <a:rPr lang="en-US" sz="4000" err="1"/>
              <a:t>Fotometrija</a:t>
            </a:r>
            <a:r>
              <a:rPr lang="en-US" sz="4000" dirty="0"/>
              <a:t> </a:t>
            </a:r>
            <a:endParaRPr lang="en-US" sz="4000">
              <a:cs typeface="Calibri Ligh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631B4-4A9C-5985-AAE2-77902F0D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597" y="8363549"/>
            <a:ext cx="5111750" cy="376455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E3281B9-DFAE-B994-44E1-A152EE50D5A9}"/>
              </a:ext>
            </a:extLst>
          </p:cNvPr>
          <p:cNvSpPr/>
          <p:nvPr/>
        </p:nvSpPr>
        <p:spPr>
          <a:xfrm>
            <a:off x="6794545" y="1423073"/>
            <a:ext cx="4260254" cy="41488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51F7D4-751A-8382-72D9-CF48CA837BF1}"/>
              </a:ext>
            </a:extLst>
          </p:cNvPr>
          <p:cNvSpPr txBox="1"/>
          <p:nvPr/>
        </p:nvSpPr>
        <p:spPr>
          <a:xfrm>
            <a:off x="761431" y="2488014"/>
            <a:ext cx="322171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 - tai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optikos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skyrius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tiriantis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šviesos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energiją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. </a:t>
            </a:r>
            <a:endParaRPr lang="en-US" sz="2800">
              <a:solidFill>
                <a:schemeClr val="bg1"/>
              </a:solidFill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1AB79A-6573-A886-8CB1-B646C252735D}"/>
              </a:ext>
            </a:extLst>
          </p:cNvPr>
          <p:cNvSpPr txBox="1"/>
          <p:nvPr/>
        </p:nvSpPr>
        <p:spPr>
          <a:xfrm>
            <a:off x="7451071" y="2088037"/>
            <a:ext cx="3598008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Fotometrijoje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naudojami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fizikiniai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dydžiai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šviesos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stipris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švie­sos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srautas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ir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paviršiaus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apšvieta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. 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567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8E48-2251-D1A8-DD51-5FDDA89E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148" y="-362633"/>
            <a:ext cx="5111750" cy="1204912"/>
          </a:xfrm>
        </p:spPr>
        <p:txBody>
          <a:bodyPr>
            <a:normAutofit/>
          </a:bodyPr>
          <a:lstStyle/>
          <a:p>
            <a:r>
              <a:rPr lang="en-US" sz="4000" err="1">
                <a:ea typeface="+mj-lt"/>
                <a:cs typeface="+mj-lt"/>
              </a:rPr>
              <a:t>Šviesos</a:t>
            </a:r>
            <a:r>
              <a:rPr lang="en-US" sz="4000" dirty="0">
                <a:ea typeface="+mj-lt"/>
                <a:cs typeface="+mj-lt"/>
              </a:rPr>
              <a:t> </a:t>
            </a:r>
            <a:r>
              <a:rPr lang="en-US" sz="4000" err="1">
                <a:ea typeface="+mj-lt"/>
                <a:cs typeface="+mj-lt"/>
              </a:rPr>
              <a:t>stipris</a:t>
            </a:r>
            <a:endParaRPr lang="en-US" sz="4000">
              <a:cs typeface="Calibri Ligh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631B4-4A9C-5985-AAE2-77902F0D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597" y="8363549"/>
            <a:ext cx="5111750" cy="376455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E3281B9-DFAE-B994-44E1-A152EE50D5A9}"/>
              </a:ext>
            </a:extLst>
          </p:cNvPr>
          <p:cNvSpPr/>
          <p:nvPr/>
        </p:nvSpPr>
        <p:spPr>
          <a:xfrm>
            <a:off x="2340785" y="1160315"/>
            <a:ext cx="3327462" cy="324231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51F7D4-751A-8382-72D9-CF48CA837BF1}"/>
              </a:ext>
            </a:extLst>
          </p:cNvPr>
          <p:cNvSpPr txBox="1"/>
          <p:nvPr/>
        </p:nvSpPr>
        <p:spPr>
          <a:xfrm>
            <a:off x="2729039" y="1660325"/>
            <a:ext cx="322171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- tai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fizikinis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dydis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apibūdinantis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šviesos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šaltinio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spinduliavimo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+mn-lt"/>
                <a:cs typeface="+mn-lt"/>
              </a:rPr>
              <a:t>intensyvumą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. </a:t>
            </a:r>
            <a:endParaRPr lang="en-US" sz="2800">
              <a:solidFill>
                <a:srgbClr val="000000"/>
              </a:solidFill>
              <a:cs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D2208F-BD2E-9EE0-B4EF-25C148EB50DF}"/>
              </a:ext>
            </a:extLst>
          </p:cNvPr>
          <p:cNvSpPr/>
          <p:nvPr/>
        </p:nvSpPr>
        <p:spPr>
          <a:xfrm>
            <a:off x="7687924" y="3446314"/>
            <a:ext cx="2736254" cy="266424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B90FE2-283B-8EEC-716F-733E22F48A4A}"/>
              </a:ext>
            </a:extLst>
          </p:cNvPr>
          <p:cNvSpPr txBox="1"/>
          <p:nvPr/>
        </p:nvSpPr>
        <p:spPr>
          <a:xfrm>
            <a:off x="7839694" y="4301048"/>
            <a:ext cx="2735609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I - </a:t>
            </a:r>
            <a:r>
              <a:rPr lang="en-US" sz="2800" err="1">
                <a:solidFill>
                  <a:schemeClr val="bg1"/>
                </a:solidFill>
                <a:ea typeface="+mn-lt"/>
                <a:cs typeface="+mn-lt"/>
              </a:rPr>
              <a:t>šviesos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err="1">
                <a:solidFill>
                  <a:schemeClr val="bg1"/>
                </a:solidFill>
                <a:ea typeface="+mn-lt"/>
                <a:cs typeface="+mn-lt"/>
              </a:rPr>
              <a:t>stipris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, cd ( </a:t>
            </a:r>
            <a:r>
              <a:rPr lang="en-US" sz="2800" err="1">
                <a:solidFill>
                  <a:schemeClr val="bg1"/>
                </a:solidFill>
                <a:ea typeface="+mn-lt"/>
                <a:cs typeface="+mn-lt"/>
              </a:rPr>
              <a:t>kandela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)</a:t>
            </a:r>
            <a:endParaRPr lang="en-US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6EE07A7B-C525-2DC2-DF5F-898DF15E1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3450" y="679332"/>
            <a:ext cx="254317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77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631B4-4A9C-5985-AAE2-77902F0D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597" y="8363549"/>
            <a:ext cx="5111750" cy="376455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BF20B7-4872-A8AE-3573-AAD39757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2286" y="-494012"/>
            <a:ext cx="5111750" cy="1204912"/>
          </a:xfrm>
        </p:spPr>
        <p:txBody>
          <a:bodyPr>
            <a:normAutofit/>
          </a:bodyPr>
          <a:lstStyle/>
          <a:p>
            <a:r>
              <a:rPr lang="en-US" sz="4000" dirty="0" err="1">
                <a:ea typeface="+mj-lt"/>
                <a:cs typeface="+mj-lt"/>
              </a:rPr>
              <a:t>Šviesos</a:t>
            </a:r>
            <a:r>
              <a:rPr lang="en-US" sz="4000" dirty="0">
                <a:ea typeface="+mj-lt"/>
                <a:cs typeface="+mj-lt"/>
              </a:rPr>
              <a:t> </a:t>
            </a:r>
            <a:r>
              <a:rPr lang="en-US" sz="4000" dirty="0" err="1">
                <a:ea typeface="+mj-lt"/>
                <a:cs typeface="+mj-lt"/>
              </a:rPr>
              <a:t>srautas</a:t>
            </a:r>
            <a:endParaRPr lang="en-US" sz="4000" dirty="0" err="1">
              <a:cs typeface="Calibri Light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FB0AD23-2681-1C74-A4D9-76A8D053C5DC}"/>
              </a:ext>
            </a:extLst>
          </p:cNvPr>
          <p:cNvSpPr/>
          <p:nvPr/>
        </p:nvSpPr>
        <p:spPr>
          <a:xfrm>
            <a:off x="7687924" y="910693"/>
            <a:ext cx="3327460" cy="324231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586EA2-F0C9-034D-75B8-6F5F9ACB9B30}"/>
              </a:ext>
            </a:extLst>
          </p:cNvPr>
          <p:cNvSpPr txBox="1"/>
          <p:nvPr/>
        </p:nvSpPr>
        <p:spPr>
          <a:xfrm>
            <a:off x="8115591" y="1410704"/>
            <a:ext cx="322171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- tai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fizikinis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dydis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apibūdinantis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šviesos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energijos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kiekį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tenkantį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paviršiui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per 1 s.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6ACD9AA-D94C-0C3C-E9B9-5B0430D4A484}"/>
              </a:ext>
            </a:extLst>
          </p:cNvPr>
          <p:cNvSpPr/>
          <p:nvPr/>
        </p:nvSpPr>
        <p:spPr>
          <a:xfrm>
            <a:off x="1368579" y="3656521"/>
            <a:ext cx="2749392" cy="269051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37DAE-DB14-6BF4-12FD-94BA60D1A28B}"/>
              </a:ext>
            </a:extLst>
          </p:cNvPr>
          <p:cNvSpPr txBox="1"/>
          <p:nvPr/>
        </p:nvSpPr>
        <p:spPr>
          <a:xfrm>
            <a:off x="1822521" y="4340462"/>
            <a:ext cx="2735609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Φ – </a:t>
            </a:r>
            <a:r>
              <a:rPr lang="en-US" sz="2800" err="1">
                <a:solidFill>
                  <a:schemeClr val="bg1"/>
                </a:solidFill>
                <a:ea typeface="+mn-lt"/>
                <a:cs typeface="+mn-lt"/>
              </a:rPr>
              <a:t>šviesos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err="1">
                <a:solidFill>
                  <a:schemeClr val="bg1"/>
                </a:solidFill>
                <a:ea typeface="+mn-lt"/>
                <a:cs typeface="+mn-lt"/>
              </a:rPr>
              <a:t>srautas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2800" err="1">
                <a:solidFill>
                  <a:schemeClr val="bg1"/>
                </a:solidFill>
                <a:ea typeface="+mn-lt"/>
                <a:cs typeface="+mn-lt"/>
              </a:rPr>
              <a:t>lm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(</a:t>
            </a:r>
            <a:r>
              <a:rPr lang="en-US" sz="2800" err="1">
                <a:solidFill>
                  <a:schemeClr val="bg1"/>
                </a:solidFill>
                <a:ea typeface="+mn-lt"/>
                <a:cs typeface="+mn-lt"/>
              </a:rPr>
              <a:t>liumenas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)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1829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631B4-4A9C-5985-AAE2-77902F0D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597" y="8363549"/>
            <a:ext cx="5111750" cy="376455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7EB9C7-A46D-FA80-9BF0-E214D9535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350" y="50806"/>
            <a:ext cx="5111750" cy="1204912"/>
          </a:xfrm>
        </p:spPr>
        <p:txBody>
          <a:bodyPr>
            <a:normAutofit/>
          </a:bodyPr>
          <a:lstStyle/>
          <a:p>
            <a:r>
              <a:rPr lang="en-US" sz="4800" err="1">
                <a:ea typeface="+mj-lt"/>
                <a:cs typeface="+mj-lt"/>
              </a:rPr>
              <a:t>Paviršiaus</a:t>
            </a:r>
            <a:r>
              <a:rPr lang="en-US" sz="4800" dirty="0">
                <a:ea typeface="+mj-lt"/>
                <a:cs typeface="+mj-lt"/>
              </a:rPr>
              <a:t> </a:t>
            </a:r>
            <a:r>
              <a:rPr lang="en-US" sz="4800" err="1">
                <a:ea typeface="+mj-lt"/>
                <a:cs typeface="+mj-lt"/>
              </a:rPr>
              <a:t>apšvieta</a:t>
            </a:r>
            <a:endParaRPr lang="en-US" sz="4800">
              <a:cs typeface="Calibri Ligh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86ABED6-2A55-C7C5-F70E-603D85404582}"/>
              </a:ext>
            </a:extLst>
          </p:cNvPr>
          <p:cNvSpPr/>
          <p:nvPr/>
        </p:nvSpPr>
        <p:spPr>
          <a:xfrm>
            <a:off x="1762717" y="1475624"/>
            <a:ext cx="3629632" cy="353134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591DFF-7612-42E2-2C6F-6868A1189A11}"/>
              </a:ext>
            </a:extLst>
          </p:cNvPr>
          <p:cNvSpPr txBox="1"/>
          <p:nvPr/>
        </p:nvSpPr>
        <p:spPr>
          <a:xfrm>
            <a:off x="2098420" y="1975636"/>
            <a:ext cx="322171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- tai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fizikinis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dydis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, lygus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šviesos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srautui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kuris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tenka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vienetinio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ploto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+mn-lt"/>
                <a:cs typeface="+mn-lt"/>
              </a:rPr>
              <a:t>paviršiui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. </a:t>
            </a:r>
            <a:endParaRPr lang="en-US">
              <a:solidFill>
                <a:schemeClr val="bg1"/>
              </a:solidFill>
              <a:cs typeface="Calibri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53749D9-E76C-650C-52A7-E32AAE450CDB}"/>
              </a:ext>
            </a:extLst>
          </p:cNvPr>
          <p:cNvSpPr/>
          <p:nvPr/>
        </p:nvSpPr>
        <p:spPr>
          <a:xfrm>
            <a:off x="8651210" y="3227998"/>
            <a:ext cx="2578599" cy="249345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CBC412-2DBE-961C-1579-7C0B62AE311B}"/>
              </a:ext>
            </a:extLst>
          </p:cNvPr>
          <p:cNvSpPr txBox="1"/>
          <p:nvPr/>
        </p:nvSpPr>
        <p:spPr>
          <a:xfrm>
            <a:off x="8816117" y="3990766"/>
            <a:ext cx="2735609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E – </a:t>
            </a:r>
            <a:r>
              <a:rPr lang="en-US" sz="2800" err="1">
                <a:solidFill>
                  <a:schemeClr val="bg1"/>
                </a:solidFill>
                <a:ea typeface="+mn-lt"/>
                <a:cs typeface="+mn-lt"/>
              </a:rPr>
              <a:t>apšvieta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, lx (</a:t>
            </a:r>
            <a:r>
              <a:rPr lang="en-US" sz="2800" err="1">
                <a:solidFill>
                  <a:schemeClr val="bg1"/>
                </a:solidFill>
                <a:ea typeface="+mn-lt"/>
                <a:cs typeface="+mn-lt"/>
              </a:rPr>
              <a:t>liuksas</a:t>
            </a:r>
            <a:r>
              <a:rPr lang="en-US" sz="2800" dirty="0">
                <a:solidFill>
                  <a:schemeClr val="bg1"/>
                </a:solidFill>
                <a:ea typeface="+mn-lt"/>
                <a:cs typeface="+mn-lt"/>
              </a:rPr>
              <a:t>) </a:t>
            </a:r>
            <a:endParaRPr lang="en-US">
              <a:solidFill>
                <a:schemeClr val="bg1"/>
              </a:solidFill>
              <a:cs typeface="Calibri"/>
            </a:endParaRPr>
          </a:p>
        </p:txBody>
      </p:sp>
      <p:pic>
        <p:nvPicPr>
          <p:cNvPr id="2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06C76BB-F678-A22B-AE5C-92BCC884C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646" y="288807"/>
            <a:ext cx="26193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27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631B4-4A9C-5985-AAE2-77902F0D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597" y="8363549"/>
            <a:ext cx="5111750" cy="376455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DE6FE2-AF03-888A-36EB-0FC99C8FAD58}"/>
              </a:ext>
            </a:extLst>
          </p:cNvPr>
          <p:cNvSpPr/>
          <p:nvPr/>
        </p:nvSpPr>
        <p:spPr>
          <a:xfrm>
            <a:off x="555197" y="382058"/>
            <a:ext cx="5671039" cy="551630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C80E0A-39B3-C29E-2A6D-2DCF5C2282A1}"/>
              </a:ext>
            </a:extLst>
          </p:cNvPr>
          <p:cNvSpPr/>
          <p:nvPr/>
        </p:nvSpPr>
        <p:spPr>
          <a:xfrm>
            <a:off x="557469" y="384655"/>
            <a:ext cx="5673634" cy="551322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CDE828-984F-29E2-3CFE-72E7178EE0F5}"/>
              </a:ext>
            </a:extLst>
          </p:cNvPr>
          <p:cNvSpPr txBox="1"/>
          <p:nvPr/>
        </p:nvSpPr>
        <p:spPr>
          <a:xfrm>
            <a:off x="2240478" y="2260270"/>
            <a:ext cx="2743200" cy="4462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" name="Picture 3" descr="Text&#10;&#10;Description automatically generated">
            <a:extLst>
              <a:ext uri="{FF2B5EF4-FFF2-40B4-BE49-F238E27FC236}">
                <a16:creationId xmlns:a16="http://schemas.microsoft.com/office/drawing/2014/main" id="{67F62F92-F0C3-D5CC-7173-C6E182E1A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327" y="1298506"/>
            <a:ext cx="4116680" cy="367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84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631B4-4A9C-5985-AAE2-77902F0D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597" y="8363549"/>
            <a:ext cx="5111750" cy="376455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DE6FE2-AF03-888A-36EB-0FC99C8FAD58}"/>
              </a:ext>
            </a:extLst>
          </p:cNvPr>
          <p:cNvSpPr/>
          <p:nvPr/>
        </p:nvSpPr>
        <p:spPr>
          <a:xfrm>
            <a:off x="2661392" y="578016"/>
            <a:ext cx="5671039" cy="551630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C80E0A-39B3-C29E-2A6D-2DCF5C2282A1}"/>
              </a:ext>
            </a:extLst>
          </p:cNvPr>
          <p:cNvSpPr/>
          <p:nvPr/>
        </p:nvSpPr>
        <p:spPr>
          <a:xfrm>
            <a:off x="2663664" y="580613"/>
            <a:ext cx="5673634" cy="551322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CDE828-984F-29E2-3CFE-72E7178EE0F5}"/>
              </a:ext>
            </a:extLst>
          </p:cNvPr>
          <p:cNvSpPr txBox="1"/>
          <p:nvPr/>
        </p:nvSpPr>
        <p:spPr>
          <a:xfrm>
            <a:off x="4346673" y="2456228"/>
            <a:ext cx="2743200" cy="4462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" name="Picture 3" descr="Text&#10;&#10;Description automatically generated">
            <a:extLst>
              <a:ext uri="{FF2B5EF4-FFF2-40B4-BE49-F238E27FC236}">
                <a16:creationId xmlns:a16="http://schemas.microsoft.com/office/drawing/2014/main" id="{22010868-B810-315C-C2AB-6B743A1AF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179" y="1606895"/>
            <a:ext cx="4135495" cy="346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576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631B4-4A9C-5985-AAE2-77902F0D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597" y="8363549"/>
            <a:ext cx="5111750" cy="376455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DE6FE2-AF03-888A-36EB-0FC99C8FAD58}"/>
              </a:ext>
            </a:extLst>
          </p:cNvPr>
          <p:cNvSpPr/>
          <p:nvPr/>
        </p:nvSpPr>
        <p:spPr>
          <a:xfrm>
            <a:off x="3643385" y="142771"/>
            <a:ext cx="6602372" cy="641941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C80E0A-39B3-C29E-2A6D-2DCF5C2282A1}"/>
              </a:ext>
            </a:extLst>
          </p:cNvPr>
          <p:cNvSpPr/>
          <p:nvPr/>
        </p:nvSpPr>
        <p:spPr>
          <a:xfrm>
            <a:off x="3658795" y="145368"/>
            <a:ext cx="6604967" cy="641633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CDE828-984F-29E2-3CFE-72E7178EE0F5}"/>
              </a:ext>
            </a:extLst>
          </p:cNvPr>
          <p:cNvSpPr txBox="1"/>
          <p:nvPr/>
        </p:nvSpPr>
        <p:spPr>
          <a:xfrm>
            <a:off x="5341804" y="2020983"/>
            <a:ext cx="3194755" cy="5215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" name="Picture 3" descr="Text&#10;&#10;Description automatically generated">
            <a:extLst>
              <a:ext uri="{FF2B5EF4-FFF2-40B4-BE49-F238E27FC236}">
                <a16:creationId xmlns:a16="http://schemas.microsoft.com/office/drawing/2014/main" id="{291306AB-AD9E-A28D-4DB4-07CE20631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243" y="1375159"/>
            <a:ext cx="5076237" cy="390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30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631B4-4A9C-5985-AAE2-77902F0D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597" y="8363549"/>
            <a:ext cx="5111750" cy="376455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DE6FE2-AF03-888A-36EB-0FC99C8FAD58}"/>
              </a:ext>
            </a:extLst>
          </p:cNvPr>
          <p:cNvSpPr/>
          <p:nvPr/>
        </p:nvSpPr>
        <p:spPr>
          <a:xfrm>
            <a:off x="5830857" y="451884"/>
            <a:ext cx="6092187" cy="593312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C80E0A-39B3-C29E-2A6D-2DCF5C2282A1}"/>
              </a:ext>
            </a:extLst>
          </p:cNvPr>
          <p:cNvSpPr/>
          <p:nvPr/>
        </p:nvSpPr>
        <p:spPr>
          <a:xfrm>
            <a:off x="5835062" y="454481"/>
            <a:ext cx="6094782" cy="593004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CDE828-984F-29E2-3CFE-72E7178EE0F5}"/>
              </a:ext>
            </a:extLst>
          </p:cNvPr>
          <p:cNvSpPr txBox="1"/>
          <p:nvPr/>
        </p:nvSpPr>
        <p:spPr>
          <a:xfrm>
            <a:off x="7184219" y="1755001"/>
            <a:ext cx="2951609" cy="4786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FF3997F1-E880-5C66-D300-3BEF59C6D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290" y="1009116"/>
            <a:ext cx="3011627" cy="482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72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631B4-4A9C-5985-AAE2-77902F0D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597" y="8363549"/>
            <a:ext cx="5111750" cy="376455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DE6FE2-AF03-888A-36EB-0FC99C8FAD58}"/>
              </a:ext>
            </a:extLst>
          </p:cNvPr>
          <p:cNvSpPr/>
          <p:nvPr/>
        </p:nvSpPr>
        <p:spPr>
          <a:xfrm>
            <a:off x="4134329" y="322488"/>
            <a:ext cx="6523508" cy="63644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C80E0A-39B3-C29E-2A6D-2DCF5C2282A1}"/>
              </a:ext>
            </a:extLst>
          </p:cNvPr>
          <p:cNvSpPr/>
          <p:nvPr/>
        </p:nvSpPr>
        <p:spPr>
          <a:xfrm>
            <a:off x="4138533" y="325085"/>
            <a:ext cx="6526103" cy="636136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CDE828-984F-29E2-3CFE-72E7178EE0F5}"/>
              </a:ext>
            </a:extLst>
          </p:cNvPr>
          <p:cNvSpPr txBox="1"/>
          <p:nvPr/>
        </p:nvSpPr>
        <p:spPr>
          <a:xfrm>
            <a:off x="5487690" y="935492"/>
            <a:ext cx="3167269" cy="5217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F908C7-B1EB-60B3-6786-11F44AADADCA}"/>
              </a:ext>
            </a:extLst>
          </p:cNvPr>
          <p:cNvSpPr txBox="1"/>
          <p:nvPr/>
        </p:nvSpPr>
        <p:spPr>
          <a:xfrm>
            <a:off x="4541976" y="1746901"/>
            <a:ext cx="6987502" cy="35356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Paviršiaus apšvieta priklauso nuo:</a:t>
            </a:r>
            <a:endParaRPr 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342900" indent="-342900">
              <a:lnSpc>
                <a:spcPct val="107000"/>
              </a:lnSpc>
              <a:buAutoNum type="arabicPeriod"/>
            </a:pPr>
            <a:r>
              <a:rPr lang="lt-LT" sz="2400" dirty="0">
                <a:solidFill>
                  <a:srgbClr val="000000"/>
                </a:solidFill>
                <a:latin typeface="Times New Roman"/>
                <a:cs typeface="Times New Roman"/>
              </a:rPr>
              <a:t>šaltinio šviesos stiprio </a:t>
            </a:r>
            <a:r>
              <a:rPr lang="lt-LT" sz="2400" b="1" i="1" dirty="0">
                <a:solidFill>
                  <a:srgbClr val="000000"/>
                </a:solidFill>
                <a:latin typeface="Times New Roman"/>
                <a:cs typeface="Times New Roman"/>
              </a:rPr>
              <a:t>I;</a:t>
            </a:r>
            <a:endParaRPr 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342900" indent="-342900">
              <a:lnSpc>
                <a:spcPct val="107000"/>
              </a:lnSpc>
              <a:buAutoNum type="arabicPeriod"/>
            </a:pPr>
            <a:r>
              <a:rPr lang="lt-LT" sz="2400" dirty="0">
                <a:solidFill>
                  <a:srgbClr val="000000"/>
                </a:solidFill>
                <a:latin typeface="Times New Roman"/>
                <a:cs typeface="Times New Roman"/>
              </a:rPr>
              <a:t>atstumo nuo šviesos šaltinio</a:t>
            </a: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107000"/>
              </a:lnSpc>
            </a:pPr>
            <a:r>
              <a:rPr lang="lt-LT" sz="2400" dirty="0">
                <a:solidFill>
                  <a:srgbClr val="000000"/>
                </a:solidFill>
                <a:latin typeface="Times New Roman"/>
                <a:cs typeface="Times New Roman"/>
              </a:rPr>
              <a:t> iki paviršiaus </a:t>
            </a:r>
            <a:r>
              <a:rPr lang="lt-LT" sz="2400" b="1" i="1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lang="lt-LT" sz="2400" dirty="0">
                <a:solidFill>
                  <a:srgbClr val="000000"/>
                </a:solidFill>
                <a:latin typeface="Times New Roman"/>
                <a:cs typeface="Times New Roman"/>
              </a:rPr>
              <a:t>;</a:t>
            </a:r>
            <a:endParaRPr 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400" dirty="0">
                <a:solidFill>
                  <a:srgbClr val="000000"/>
                </a:solidFill>
                <a:latin typeface="Times New Roman"/>
                <a:cs typeface="Times New Roman"/>
              </a:rPr>
              <a:t>3. šviesos spindulių kri­timo kampo</a:t>
            </a: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400" dirty="0">
                <a:solidFill>
                  <a:srgbClr val="000000"/>
                </a:solidFill>
                <a:latin typeface="Times New Roman"/>
                <a:cs typeface="Times New Roman"/>
              </a:rPr>
              <a:t> (kai jie krinta statmenai, paviršiaus apšvieta yra didžiausia).</a:t>
            </a:r>
            <a:endParaRPr 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l"/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5828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A7C80E0A-39B3-C29E-2A6D-2DCF5C2282A1}"/>
              </a:ext>
            </a:extLst>
          </p:cNvPr>
          <p:cNvSpPr/>
          <p:nvPr/>
        </p:nvSpPr>
        <p:spPr>
          <a:xfrm>
            <a:off x="-2173127" y="-4088764"/>
            <a:ext cx="16547121" cy="1610921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DE6FE2-AF03-888A-36EB-0FC99C8FAD58}"/>
              </a:ext>
            </a:extLst>
          </p:cNvPr>
          <p:cNvSpPr/>
          <p:nvPr/>
        </p:nvSpPr>
        <p:spPr>
          <a:xfrm>
            <a:off x="-2162954" y="-4091361"/>
            <a:ext cx="16487017" cy="1609791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59C631B-90D6-E737-53F2-03407916D8CB}"/>
                  </a:ext>
                </a:extLst>
              </p14:cNvPr>
              <p14:cNvContentPartPr/>
              <p14:nvPr/>
            </p14:nvContentPartPr>
            <p14:xfrm>
              <a:off x="7266781" y="7727926"/>
              <a:ext cx="19843" cy="19843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59C631B-90D6-E737-53F2-03407916D8C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310174" y="1775026"/>
                <a:ext cx="5952900" cy="119058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0A2A2BE-C69B-53EB-E965-9DF87186F2EC}"/>
              </a:ext>
            </a:extLst>
          </p:cNvPr>
          <p:cNvSpPr txBox="1"/>
          <p:nvPr/>
        </p:nvSpPr>
        <p:spPr>
          <a:xfrm>
            <a:off x="223425" y="223425"/>
            <a:ext cx="11853333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Calibri"/>
              </a:rPr>
              <a:t>1 </a:t>
            </a:r>
            <a:r>
              <a:rPr lang="en-US" sz="2800" b="1" err="1">
                <a:solidFill>
                  <a:schemeClr val="bg1"/>
                </a:solidFill>
                <a:cs typeface="Calibri"/>
              </a:rPr>
              <a:t>uždavinys</a:t>
            </a:r>
            <a:r>
              <a:rPr lang="en-US" sz="2800" b="1" dirty="0">
                <a:solidFill>
                  <a:schemeClr val="bg1"/>
                </a:solidFill>
                <a:cs typeface="Calibri"/>
              </a:rPr>
              <a:t>:</a:t>
            </a:r>
          </a:p>
          <a:p>
            <a:r>
              <a:rPr lang="en-US" sz="2800" dirty="0" err="1">
                <a:solidFill>
                  <a:schemeClr val="bg1"/>
                </a:solidFill>
                <a:cs typeface="Calibri"/>
              </a:rPr>
              <a:t>Virš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stalo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per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vidurį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2 m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aukštyje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kabo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100 cd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elektros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lemputė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.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Apskaičiuokite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stalo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po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lempute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paviršiaus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apšvietą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C95B3EB-A501-D288-D7B8-CD3E4BA6B46E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27840" y="1606785"/>
            <a:ext cx="3286023" cy="525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17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A7C80E0A-39B3-C29E-2A6D-2DCF5C2282A1}"/>
              </a:ext>
            </a:extLst>
          </p:cNvPr>
          <p:cNvSpPr/>
          <p:nvPr/>
        </p:nvSpPr>
        <p:spPr>
          <a:xfrm>
            <a:off x="-2173127" y="-4088764"/>
            <a:ext cx="16547121" cy="1610921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DE6FE2-AF03-888A-36EB-0FC99C8FAD58}"/>
              </a:ext>
            </a:extLst>
          </p:cNvPr>
          <p:cNvSpPr/>
          <p:nvPr/>
        </p:nvSpPr>
        <p:spPr>
          <a:xfrm>
            <a:off x="-2162954" y="-4091361"/>
            <a:ext cx="16487017" cy="1609791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A2A2BE-C69B-53EB-E965-9DF87186F2EC}"/>
              </a:ext>
            </a:extLst>
          </p:cNvPr>
          <p:cNvSpPr txBox="1"/>
          <p:nvPr/>
        </p:nvSpPr>
        <p:spPr>
          <a:xfrm>
            <a:off x="223425" y="223425"/>
            <a:ext cx="11853333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Calibri"/>
              </a:rPr>
              <a:t>2 </a:t>
            </a:r>
            <a:r>
              <a:rPr lang="en-US" sz="2800" b="1" err="1">
                <a:solidFill>
                  <a:schemeClr val="bg1"/>
                </a:solidFill>
                <a:cs typeface="Calibri"/>
              </a:rPr>
              <a:t>uždavinys</a:t>
            </a:r>
            <a:r>
              <a:rPr lang="en-US" sz="2800" b="1" dirty="0">
                <a:solidFill>
                  <a:schemeClr val="bg1"/>
                </a:solidFill>
                <a:cs typeface="Calibri"/>
              </a:rPr>
              <a:t>:</a:t>
            </a:r>
          </a:p>
          <a:p>
            <a:r>
              <a:rPr lang="en-US" sz="2800" dirty="0" err="1">
                <a:solidFill>
                  <a:schemeClr val="bg1"/>
                </a:solidFill>
                <a:cs typeface="Calibri"/>
              </a:rPr>
              <a:t>Kokiu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atstumu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virš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stalo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reikia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pakabinti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100 cd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lemputę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,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kad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ji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apšviestų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stalą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po ja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taip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pat,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kaip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25 cd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lemputė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80 cm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atstumu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?</a:t>
            </a:r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0955FF9D-9ADF-45DC-91BA-06437078F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316" y="1622332"/>
            <a:ext cx="1619250" cy="923925"/>
          </a:xfrm>
          <a:prstGeom prst="rect">
            <a:avLst/>
          </a:prstGeom>
        </p:spPr>
      </p:pic>
      <p:pic>
        <p:nvPicPr>
          <p:cNvPr id="5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23A1729E-D9EF-0549-9B2F-3C21B89CC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635" y="2537726"/>
            <a:ext cx="2743200" cy="2454902"/>
          </a:xfrm>
          <a:prstGeom prst="rect">
            <a:avLst/>
          </a:prstGeom>
        </p:spPr>
      </p:pic>
      <p:pic>
        <p:nvPicPr>
          <p:cNvPr id="6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A576F123-9344-B602-6317-5C42A1000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4" y="1618129"/>
            <a:ext cx="3040644" cy="504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3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A7C80E0A-39B3-C29E-2A6D-2DCF5C2282A1}"/>
              </a:ext>
            </a:extLst>
          </p:cNvPr>
          <p:cNvSpPr/>
          <p:nvPr/>
        </p:nvSpPr>
        <p:spPr>
          <a:xfrm>
            <a:off x="-2173127" y="-4088764"/>
            <a:ext cx="16547121" cy="1610921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DE6FE2-AF03-888A-36EB-0FC99C8FAD58}"/>
              </a:ext>
            </a:extLst>
          </p:cNvPr>
          <p:cNvSpPr/>
          <p:nvPr/>
        </p:nvSpPr>
        <p:spPr>
          <a:xfrm>
            <a:off x="-2162954" y="-4091361"/>
            <a:ext cx="16487017" cy="1609791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A2A2BE-C69B-53EB-E965-9DF87186F2EC}"/>
              </a:ext>
            </a:extLst>
          </p:cNvPr>
          <p:cNvSpPr txBox="1"/>
          <p:nvPr/>
        </p:nvSpPr>
        <p:spPr>
          <a:xfrm>
            <a:off x="223425" y="223425"/>
            <a:ext cx="11853333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Calibri"/>
              </a:rPr>
              <a:t>3 </a:t>
            </a:r>
            <a:r>
              <a:rPr lang="en-US" sz="2800" b="1" dirty="0" err="1">
                <a:solidFill>
                  <a:schemeClr val="bg1"/>
                </a:solidFill>
                <a:cs typeface="Calibri"/>
              </a:rPr>
              <a:t>uždavinys</a:t>
            </a:r>
            <a:r>
              <a:rPr lang="en-US" sz="2800" b="1" dirty="0">
                <a:solidFill>
                  <a:schemeClr val="bg1"/>
                </a:solidFill>
                <a:cs typeface="Calibri"/>
              </a:rPr>
              <a:t>:</a:t>
            </a:r>
          </a:p>
          <a:p>
            <a:r>
              <a:rPr lang="en-US" sz="2800" dirty="0" err="1">
                <a:solidFill>
                  <a:schemeClr val="bg1"/>
                </a:solidFill>
                <a:cs typeface="Calibri"/>
              </a:rPr>
              <a:t>Mokyklinio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kino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aparato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lempa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yra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500 cd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šviesos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stiprio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. Į           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ploto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ekraną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,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nutolusį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nuo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lempos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5 m,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krinta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tik 30%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tos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lempos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skleidžiamos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šviesos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.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Apskaičiuokite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ekrano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Calibri"/>
              </a:rPr>
              <a:t>apšvietą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.</a:t>
            </a:r>
            <a:endParaRPr lang="en-US" sz="2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27C2CFC0-11B4-0BFE-D385-6C4C36499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431" y="632852"/>
            <a:ext cx="714375" cy="504825"/>
          </a:xfrm>
          <a:prstGeom prst="rect">
            <a:avLst/>
          </a:prstGeom>
        </p:spPr>
      </p:pic>
      <p:pic>
        <p:nvPicPr>
          <p:cNvPr id="4" name="Picture 5" descr="Table&#10;&#10;Description automatically generated">
            <a:extLst>
              <a:ext uri="{FF2B5EF4-FFF2-40B4-BE49-F238E27FC236}">
                <a16:creationId xmlns:a16="http://schemas.microsoft.com/office/drawing/2014/main" id="{E01FCE0B-DDA2-3A8B-F3FE-8BE3E3189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26" y="2041634"/>
            <a:ext cx="2379540" cy="481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73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634086" y="203717"/>
            <a:ext cx="2982551" cy="28743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4634363" y="151639"/>
            <a:ext cx="2989853" cy="29125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1DD0AB91-B0F0-5FCD-C064-6E692930DCB0}"/>
              </a:ext>
            </a:extLst>
          </p:cNvPr>
          <p:cNvSpPr txBox="1"/>
          <p:nvPr/>
        </p:nvSpPr>
        <p:spPr>
          <a:xfrm>
            <a:off x="5233147" y="261905"/>
            <a:ext cx="173411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cs typeface="Calibri"/>
              </a:rPr>
              <a:t>TESTAS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843197" y="928268"/>
            <a:ext cx="250113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1.</a:t>
            </a:r>
            <a:endParaRPr lang="en-US" dirty="0">
              <a:solidFill>
                <a:schemeClr val="bg1"/>
              </a:solidFill>
              <a:cs typeface="Calibri" panose="020F0502020204030204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 Kas </a:t>
            </a:r>
            <a:r>
              <a:rPr lang="en-US" sz="3200" err="1">
                <a:solidFill>
                  <a:schemeClr val="bg1"/>
                </a:solidFill>
              </a:rPr>
              <a:t>yra</a:t>
            </a:r>
            <a:endParaRPr lang="en-US" sz="3200" err="1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 </a:t>
            </a:r>
            <a:r>
              <a:rPr lang="en-US" sz="3200" err="1">
                <a:solidFill>
                  <a:schemeClr val="bg1"/>
                </a:solidFill>
              </a:rPr>
              <a:t>fotometrija</a:t>
            </a:r>
            <a:r>
              <a:rPr lang="en-US" sz="3200" dirty="0">
                <a:solidFill>
                  <a:schemeClr val="bg1"/>
                </a:solidFill>
              </a:rPr>
              <a:t>?​</a:t>
            </a:r>
            <a:endParaRPr lang="en-US" sz="3200">
              <a:solidFill>
                <a:schemeClr val="bg1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cs typeface="Calibri"/>
              </a:rPr>
              <a:t>A</a:t>
            </a:r>
          </a:p>
          <a:p>
            <a:r>
              <a:rPr lang="en-US" sz="2800" dirty="0">
                <a:cs typeface="Calibri"/>
              </a:rPr>
              <a:t>Tai </a:t>
            </a:r>
            <a:r>
              <a:rPr lang="en-US" sz="2800" err="1">
                <a:cs typeface="Calibri"/>
              </a:rPr>
              <a:t>optikos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skyrius</a:t>
            </a:r>
            <a:r>
              <a:rPr lang="en-US" sz="2800" dirty="0">
                <a:cs typeface="Calibri"/>
              </a:rPr>
              <a:t>, </a:t>
            </a:r>
            <a:r>
              <a:rPr lang="en-US" sz="2800" err="1">
                <a:cs typeface="Calibri"/>
              </a:rPr>
              <a:t>tiriantis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energiją</a:t>
            </a:r>
            <a:r>
              <a:rPr lang="en-US" sz="2800" dirty="0">
                <a:cs typeface="Calibri"/>
              </a:rPr>
              <a:t>.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</a:t>
            </a:r>
          </a:p>
          <a:p>
            <a:r>
              <a:rPr lang="en-US" sz="2800" dirty="0">
                <a:cs typeface="Calibri"/>
              </a:rPr>
              <a:t>Tai </a:t>
            </a:r>
            <a:r>
              <a:rPr lang="en-US" sz="2800" err="1">
                <a:cs typeface="Calibri"/>
              </a:rPr>
              <a:t>fizikinis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dydis</a:t>
            </a:r>
            <a:r>
              <a:rPr lang="en-US" sz="2800" dirty="0">
                <a:cs typeface="Calibri"/>
              </a:rPr>
              <a:t>.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</a:t>
            </a:r>
          </a:p>
          <a:p>
            <a:r>
              <a:rPr lang="en-US" sz="2800" dirty="0">
                <a:cs typeface="Calibri"/>
              </a:rPr>
              <a:t>Tai </a:t>
            </a:r>
            <a:r>
              <a:rPr lang="en-US" sz="2800" err="1">
                <a:cs typeface="Calibri"/>
              </a:rPr>
              <a:t>optikos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skyrius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tiriantis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šviesą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ir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lęšius</a:t>
            </a:r>
            <a:r>
              <a:rPr lang="en-US" sz="2800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8457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634086" y="203717"/>
            <a:ext cx="2982551" cy="28743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4634363" y="151639"/>
            <a:ext cx="2989853" cy="29125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843197" y="562112"/>
            <a:ext cx="2501131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</a:t>
            </a:r>
            <a:endParaRPr lang="en-US" sz="3200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3200" dirty="0" err="1">
                <a:solidFill>
                  <a:schemeClr val="bg1"/>
                </a:solidFill>
              </a:rPr>
              <a:t>Kokia</a:t>
            </a:r>
            <a:r>
              <a:rPr lang="en-US" sz="3200" dirty="0">
                <a:solidFill>
                  <a:schemeClr val="bg1"/>
                </a:solidFill>
              </a:rPr>
              <a:t> </a:t>
            </a:r>
            <a:r>
              <a:rPr lang="en-US" sz="3200" dirty="0" err="1">
                <a:solidFill>
                  <a:schemeClr val="bg1"/>
                </a:solidFill>
              </a:rPr>
              <a:t>yra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apšvietos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formulė</a:t>
            </a:r>
            <a:r>
              <a:rPr lang="en-US" sz="3200" dirty="0">
                <a:solidFill>
                  <a:schemeClr val="bg1"/>
                </a:solidFill>
              </a:rPr>
              <a:t>​</a:t>
            </a:r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35BA3078-14D5-E001-0DEE-7806FBAC6A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518" y="3322184"/>
            <a:ext cx="1352550" cy="866775"/>
          </a:xfrm>
          <a:prstGeom prst="rect">
            <a:avLst/>
          </a:prstGeom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5F78C4CF-ADB9-E371-5980-2F41442F42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465" y="2618076"/>
            <a:ext cx="1552575" cy="790575"/>
          </a:xfrm>
          <a:prstGeom prst="rect">
            <a:avLst/>
          </a:prstGeom>
        </p:spPr>
      </p:pic>
      <p:pic>
        <p:nvPicPr>
          <p:cNvPr id="11" name="Picture 1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1DA5442-8BA7-0FD9-DBA3-9F443DC1114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92" y="4181289"/>
            <a:ext cx="129540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14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634086" y="203717"/>
            <a:ext cx="2982551" cy="28743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4634363" y="151639"/>
            <a:ext cx="2989853" cy="29125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843197" y="374086"/>
            <a:ext cx="2501131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3</a:t>
            </a:r>
            <a:endParaRPr lang="en-US" sz="3200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Koks </a:t>
            </a:r>
            <a:r>
              <a:rPr lang="en-US" sz="3200" dirty="0" err="1">
                <a:solidFill>
                  <a:schemeClr val="bg1"/>
                </a:solidFill>
              </a:rPr>
              <a:t>prietaisas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matuoja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apšvietą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</a:t>
            </a:r>
            <a:r>
              <a:rPr lang="en-US" sz="2800" dirty="0" err="1">
                <a:cs typeface="Calibri"/>
              </a:rPr>
              <a:t>Apšvietmatis</a:t>
            </a:r>
            <a:endParaRPr lang="en-US" sz="280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 </a:t>
            </a:r>
            <a:r>
              <a:rPr lang="en-US" sz="2800" dirty="0" err="1">
                <a:cs typeface="Calibri"/>
              </a:rPr>
              <a:t>Candelmetras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 </a:t>
            </a:r>
            <a:r>
              <a:rPr lang="en-US" sz="2800" dirty="0" err="1">
                <a:cs typeface="Calibri"/>
              </a:rPr>
              <a:t>Liuksmetras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96705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6273105" y="534396"/>
            <a:ext cx="4592814" cy="44271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6273381" y="482318"/>
            <a:ext cx="4600116" cy="44653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6949948" y="947312"/>
            <a:ext cx="3119356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4</a:t>
            </a:r>
            <a:endParaRPr lang="en-US" sz="3200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Kaip </a:t>
            </a:r>
            <a:r>
              <a:rPr lang="en-US" sz="3200" dirty="0" err="1">
                <a:solidFill>
                  <a:schemeClr val="bg1"/>
                </a:solidFill>
              </a:rPr>
              <a:t>paviršiaus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apšvieta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priklauso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nuo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spindulių</a:t>
            </a:r>
            <a:r>
              <a:rPr lang="en-US" sz="3200" dirty="0">
                <a:solidFill>
                  <a:schemeClr val="bg1"/>
                </a:solidFill>
              </a:rPr>
              <a:t> </a:t>
            </a:r>
            <a:r>
              <a:rPr lang="en-US" sz="3200" dirty="0" err="1">
                <a:solidFill>
                  <a:schemeClr val="bg1"/>
                </a:solidFill>
              </a:rPr>
              <a:t>kritimo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kampo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</a:t>
            </a:r>
            <a:r>
              <a:rPr lang="en-US" sz="2800" dirty="0" err="1">
                <a:cs typeface="Calibri"/>
              </a:rPr>
              <a:t>Nepriklauso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 </a:t>
            </a:r>
            <a:r>
              <a:rPr lang="en-US" sz="2800" dirty="0" err="1">
                <a:cs typeface="Calibri"/>
              </a:rPr>
              <a:t>Statmenai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krintanti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šviesa</a:t>
            </a:r>
            <a:r>
              <a:rPr lang="en-US" sz="2800" dirty="0">
                <a:cs typeface="Calibri"/>
              </a:rPr>
              <a:t> </a:t>
            </a:r>
            <a:r>
              <a:rPr lang="en-US" sz="2800" dirty="0" err="1">
                <a:cs typeface="Calibri"/>
              </a:rPr>
              <a:t>sukuria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didžiausią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apšvietą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 Kuo </a:t>
            </a:r>
            <a:r>
              <a:rPr lang="en-US" sz="2800" dirty="0" err="1">
                <a:cs typeface="Calibri"/>
              </a:rPr>
              <a:t>didesnis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kampas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nuo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statmens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paviršiui</a:t>
            </a:r>
            <a:r>
              <a:rPr lang="en-US" sz="2800" dirty="0">
                <a:cs typeface="Calibri"/>
              </a:rPr>
              <a:t>, </a:t>
            </a:r>
            <a:r>
              <a:rPr lang="en-US" sz="2800" dirty="0" err="1">
                <a:cs typeface="Calibri"/>
              </a:rPr>
              <a:t>tuo</a:t>
            </a:r>
            <a:r>
              <a:rPr lang="en-US" sz="2800" dirty="0">
                <a:cs typeface="Calibri"/>
              </a:rPr>
              <a:t> bus </a:t>
            </a:r>
            <a:r>
              <a:rPr lang="en-US" sz="2800" dirty="0" err="1">
                <a:cs typeface="Calibri"/>
              </a:rPr>
              <a:t>didesnė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apšvieta</a:t>
            </a:r>
          </a:p>
        </p:txBody>
      </p:sp>
    </p:spTree>
    <p:extLst>
      <p:ext uri="{BB962C8B-B14F-4D97-AF65-F5344CB8AC3E}">
        <p14:creationId xmlns:p14="http://schemas.microsoft.com/office/powerpoint/2010/main" val="9170533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677218" y="203717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4677494" y="166016"/>
            <a:ext cx="3392418" cy="328638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807721" y="803539"/>
            <a:ext cx="3119356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5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Koks </a:t>
            </a:r>
            <a:r>
              <a:rPr lang="en-US" sz="3200" dirty="0" err="1">
                <a:solidFill>
                  <a:schemeClr val="bg1"/>
                </a:solidFill>
              </a:rPr>
              <a:t>yra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šviesos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stiprio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matavimo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vienetas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</a:t>
            </a:r>
            <a:r>
              <a:rPr lang="en-US" sz="2800" dirty="0" err="1">
                <a:cs typeface="Calibri"/>
              </a:rPr>
              <a:t>kandela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</a:t>
            </a:r>
            <a:r>
              <a:rPr lang="en-US" sz="2800" dirty="0" err="1">
                <a:cs typeface="Calibri"/>
              </a:rPr>
              <a:t>liuksas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 </a:t>
            </a:r>
            <a:r>
              <a:rPr lang="en-US" sz="2800" err="1">
                <a:cs typeface="Calibri"/>
              </a:rPr>
              <a:t>liumenas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D </a:t>
            </a:r>
            <a:r>
              <a:rPr lang="en-US" sz="2800" dirty="0" err="1">
                <a:cs typeface="Calibri"/>
              </a:rPr>
              <a:t>džaulis</a:t>
            </a:r>
            <a:endParaRPr lang="en-US" sz="2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2244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562199" y="980094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4562475" y="942393"/>
            <a:ext cx="3392418" cy="328638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692702" y="1565539"/>
            <a:ext cx="311935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6</a:t>
            </a:r>
          </a:p>
          <a:p>
            <a:pPr algn="ctr"/>
            <a:r>
              <a:rPr lang="en-US" sz="3200" dirty="0" err="1">
                <a:solidFill>
                  <a:schemeClr val="bg1"/>
                </a:solidFill>
              </a:rPr>
              <a:t>Šviesos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srauto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žymėjimas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yra</a:t>
            </a:r>
            <a:r>
              <a:rPr lang="en-US" sz="3200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S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R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 Φ</a:t>
            </a:r>
          </a:p>
        </p:txBody>
      </p:sp>
    </p:spTree>
    <p:extLst>
      <p:ext uri="{BB962C8B-B14F-4D97-AF65-F5344CB8AC3E}">
        <p14:creationId xmlns:p14="http://schemas.microsoft.com/office/powerpoint/2010/main" val="17916352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6704426" y="1684584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6704702" y="1646883"/>
            <a:ext cx="3392418" cy="328638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6834929" y="2270029"/>
            <a:ext cx="3119356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7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Nuo ko </a:t>
            </a:r>
            <a:r>
              <a:rPr lang="en-US" sz="3200" dirty="0" err="1">
                <a:solidFill>
                  <a:schemeClr val="bg1"/>
                </a:solidFill>
              </a:rPr>
              <a:t>priklauso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paviršiaus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apšvieta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spindulių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kritimo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kampo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</a:t>
            </a:r>
            <a:r>
              <a:rPr lang="en-US" sz="2800" dirty="0" err="1">
                <a:cs typeface="Calibri"/>
              </a:rPr>
              <a:t>Šaltinio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stiprio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 </a:t>
            </a:r>
            <a:r>
              <a:rPr lang="en-US" sz="2800" dirty="0" err="1">
                <a:cs typeface="Calibri"/>
              </a:rPr>
              <a:t>Atstumas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nuo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šaltinio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iki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paviršiaus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D Visi </a:t>
            </a:r>
            <a:r>
              <a:rPr lang="en-US" sz="2800" dirty="0" err="1">
                <a:cs typeface="Calibri"/>
              </a:rPr>
              <a:t>teisingi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5890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6546275" y="232471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6546551" y="194770"/>
            <a:ext cx="3392418" cy="328638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6676778" y="817916"/>
            <a:ext cx="3119356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8</a:t>
            </a:r>
          </a:p>
          <a:p>
            <a:pPr algn="ctr"/>
            <a:r>
              <a:rPr lang="en-US" sz="3200" dirty="0" err="1">
                <a:solidFill>
                  <a:schemeClr val="bg1"/>
                </a:solidFill>
              </a:rPr>
              <a:t>Šviesos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srauto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matavimo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vienetas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yra</a:t>
            </a:r>
            <a:r>
              <a:rPr lang="en-US" sz="3200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</a:t>
            </a:r>
            <a:r>
              <a:rPr lang="en-US" sz="2800" dirty="0" err="1">
                <a:cs typeface="Calibri"/>
              </a:rPr>
              <a:t>liumenas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</a:t>
            </a:r>
            <a:r>
              <a:rPr lang="en-US" sz="2800" err="1">
                <a:cs typeface="Calibri"/>
              </a:rPr>
              <a:t>liuksas</a:t>
            </a:r>
            <a:endParaRPr lang="en-US" sz="2800" dirty="0" err="1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 </a:t>
            </a:r>
            <a:r>
              <a:rPr lang="en-US" sz="2800" dirty="0" err="1">
                <a:cs typeface="Calibri"/>
              </a:rPr>
              <a:t>kandela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D 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60737066-54B8-ABA6-BDDC-F4948FAB0C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989" y="4917057"/>
            <a:ext cx="1288211" cy="107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621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820992" y="333112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4821268" y="295411"/>
            <a:ext cx="3392418" cy="328638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951495" y="918557"/>
            <a:ext cx="3119356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9</a:t>
            </a:r>
          </a:p>
          <a:p>
            <a:pPr algn="ctr"/>
            <a:r>
              <a:rPr lang="en-US" sz="3200" dirty="0" err="1">
                <a:solidFill>
                  <a:schemeClr val="bg1"/>
                </a:solidFill>
                <a:cs typeface="Calibri"/>
              </a:rPr>
              <a:t>Kokia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raide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 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žymima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apšvieta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R</a:t>
            </a:r>
            <a:endParaRPr lang="en-US" dirty="0"/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E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 S</a:t>
            </a:r>
          </a:p>
        </p:txBody>
      </p:sp>
    </p:spTree>
    <p:extLst>
      <p:ext uri="{BB962C8B-B14F-4D97-AF65-F5344CB8AC3E}">
        <p14:creationId xmlns:p14="http://schemas.microsoft.com/office/powerpoint/2010/main" val="18259675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7078237" y="1382659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7078513" y="1344958"/>
            <a:ext cx="3392418" cy="328638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7208740" y="1709312"/>
            <a:ext cx="3119356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10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Koks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fizikinis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dydis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apšvietos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formulėje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žymimas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</a:t>
            </a:r>
            <a:r>
              <a:rPr lang="en-US" sz="2800" dirty="0" err="1">
                <a:cs typeface="Calibri"/>
              </a:rPr>
              <a:t>Atstumas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nuo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šaltinio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iki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paviršiaus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</a:t>
            </a:r>
            <a:r>
              <a:rPr lang="en-US" sz="2800" dirty="0" err="1">
                <a:cs typeface="Calibri"/>
              </a:rPr>
              <a:t>Paviršiaus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plotas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srautas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D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stipris</a:t>
            </a:r>
          </a:p>
        </p:txBody>
      </p:sp>
    </p:spTree>
    <p:extLst>
      <p:ext uri="{BB962C8B-B14F-4D97-AF65-F5344CB8AC3E}">
        <p14:creationId xmlns:p14="http://schemas.microsoft.com/office/powerpoint/2010/main" val="22447747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634086" y="203717"/>
            <a:ext cx="2982551" cy="28743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91117" y="2495149"/>
            <a:ext cx="703853" cy="71284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1DD0AB91-B0F0-5FCD-C064-6E692930DCB0}"/>
              </a:ext>
            </a:extLst>
          </p:cNvPr>
          <p:cNvSpPr txBox="1"/>
          <p:nvPr/>
        </p:nvSpPr>
        <p:spPr>
          <a:xfrm>
            <a:off x="445486" y="204396"/>
            <a:ext cx="439392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cs typeface="Calibri"/>
              </a:rPr>
              <a:t>TESTO ATSAKYMAI: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843197" y="928268"/>
            <a:ext cx="250113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1.</a:t>
            </a:r>
            <a:endParaRPr lang="en-US" dirty="0">
              <a:solidFill>
                <a:schemeClr val="bg1"/>
              </a:solidFill>
              <a:cs typeface="Calibri" panose="020F0502020204030204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 Kas </a:t>
            </a:r>
            <a:r>
              <a:rPr lang="en-US" sz="3200" err="1">
                <a:solidFill>
                  <a:schemeClr val="bg1"/>
                </a:solidFill>
              </a:rPr>
              <a:t>yra</a:t>
            </a:r>
            <a:endParaRPr lang="en-US" sz="3200" err="1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 </a:t>
            </a:r>
            <a:r>
              <a:rPr lang="en-US" sz="3200" err="1">
                <a:solidFill>
                  <a:schemeClr val="bg1"/>
                </a:solidFill>
              </a:rPr>
              <a:t>fotometrija</a:t>
            </a:r>
            <a:r>
              <a:rPr lang="en-US" sz="3200" dirty="0">
                <a:solidFill>
                  <a:schemeClr val="bg1"/>
                </a:solidFill>
              </a:rPr>
              <a:t>?​</a:t>
            </a:r>
            <a:endParaRPr lang="en-US" sz="3200">
              <a:solidFill>
                <a:schemeClr val="bg1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cs typeface="Calibri"/>
              </a:rPr>
              <a:t>A</a:t>
            </a:r>
          </a:p>
          <a:p>
            <a:r>
              <a:rPr lang="en-US" sz="2800" dirty="0">
                <a:cs typeface="Calibri"/>
              </a:rPr>
              <a:t>Tai </a:t>
            </a:r>
            <a:r>
              <a:rPr lang="en-US" sz="2800" err="1">
                <a:cs typeface="Calibri"/>
              </a:rPr>
              <a:t>optikos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skyrius</a:t>
            </a:r>
            <a:r>
              <a:rPr lang="en-US" sz="2800" dirty="0">
                <a:cs typeface="Calibri"/>
              </a:rPr>
              <a:t>, </a:t>
            </a:r>
            <a:r>
              <a:rPr lang="en-US" sz="2800" err="1">
                <a:cs typeface="Calibri"/>
              </a:rPr>
              <a:t>tiriantis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energiją</a:t>
            </a:r>
            <a:r>
              <a:rPr lang="en-US" sz="2800" dirty="0">
                <a:cs typeface="Calibri"/>
              </a:rPr>
              <a:t>.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</a:t>
            </a:r>
          </a:p>
          <a:p>
            <a:r>
              <a:rPr lang="en-US" sz="2800" dirty="0">
                <a:cs typeface="Calibri"/>
              </a:rPr>
              <a:t>Tai </a:t>
            </a:r>
            <a:r>
              <a:rPr lang="en-US" sz="2800" err="1">
                <a:cs typeface="Calibri"/>
              </a:rPr>
              <a:t>fizikinis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dydis</a:t>
            </a:r>
            <a:r>
              <a:rPr lang="en-US" sz="2800" dirty="0">
                <a:cs typeface="Calibri"/>
              </a:rPr>
              <a:t>.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</a:t>
            </a:r>
          </a:p>
          <a:p>
            <a:r>
              <a:rPr lang="en-US" sz="2800" dirty="0">
                <a:cs typeface="Calibri"/>
              </a:rPr>
              <a:t>Tai </a:t>
            </a:r>
            <a:r>
              <a:rPr lang="en-US" sz="2800" err="1">
                <a:cs typeface="Calibri"/>
              </a:rPr>
              <a:t>optikos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skyrius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tiriantis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šviesą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ir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lęšius</a:t>
            </a:r>
            <a:r>
              <a:rPr lang="en-US" sz="2800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42963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634086" y="203717"/>
            <a:ext cx="2982551" cy="28743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62363" y="3329035"/>
            <a:ext cx="703854" cy="71284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843197" y="562112"/>
            <a:ext cx="2501131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</a:t>
            </a:r>
            <a:endParaRPr lang="en-US" sz="3200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3200" dirty="0" err="1">
                <a:solidFill>
                  <a:schemeClr val="bg1"/>
                </a:solidFill>
              </a:rPr>
              <a:t>Kokia</a:t>
            </a:r>
            <a:r>
              <a:rPr lang="en-US" sz="3200" dirty="0">
                <a:solidFill>
                  <a:schemeClr val="bg1"/>
                </a:solidFill>
              </a:rPr>
              <a:t> </a:t>
            </a:r>
            <a:r>
              <a:rPr lang="en-US" sz="3200" dirty="0" err="1">
                <a:solidFill>
                  <a:schemeClr val="bg1"/>
                </a:solidFill>
              </a:rPr>
              <a:t>yra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apšvietos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formulė</a:t>
            </a:r>
            <a:r>
              <a:rPr lang="en-US" sz="3200" dirty="0">
                <a:solidFill>
                  <a:schemeClr val="bg1"/>
                </a:solidFill>
              </a:rPr>
              <a:t>​</a:t>
            </a:r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solidFill>
                  <a:schemeClr val="bg1"/>
                </a:solidFill>
                <a:cs typeface="Calibri"/>
              </a:rPr>
              <a:t>B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35BA3078-14D5-E001-0DEE-7806FBAC6A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518" y="3322184"/>
            <a:ext cx="1352550" cy="866775"/>
          </a:xfrm>
          <a:prstGeom prst="rect">
            <a:avLst/>
          </a:prstGeom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5F78C4CF-ADB9-E371-5980-2F41442F42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465" y="2618076"/>
            <a:ext cx="1552575" cy="790575"/>
          </a:xfrm>
          <a:prstGeom prst="rect">
            <a:avLst/>
          </a:prstGeom>
        </p:spPr>
      </p:pic>
      <p:pic>
        <p:nvPicPr>
          <p:cNvPr id="11" name="Picture 1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1DA5442-8BA7-0FD9-DBA3-9F443DC1114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92" y="4181289"/>
            <a:ext cx="129540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982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634086" y="203717"/>
            <a:ext cx="2982551" cy="28743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163004" y="4407337"/>
            <a:ext cx="473816" cy="46842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843197" y="374086"/>
            <a:ext cx="2501131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3</a:t>
            </a:r>
            <a:endParaRPr lang="en-US" sz="3200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Koks </a:t>
            </a:r>
            <a:r>
              <a:rPr lang="en-US" sz="3200" dirty="0" err="1">
                <a:solidFill>
                  <a:schemeClr val="bg1"/>
                </a:solidFill>
              </a:rPr>
              <a:t>prietaisas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matuoja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apšvietą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</a:t>
            </a:r>
            <a:r>
              <a:rPr lang="en-US" sz="2800" dirty="0" err="1">
                <a:cs typeface="Calibri"/>
              </a:rPr>
              <a:t>Apšvietmatis</a:t>
            </a:r>
            <a:endParaRPr lang="en-US" sz="280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 </a:t>
            </a:r>
            <a:r>
              <a:rPr lang="en-US" sz="2800" dirty="0" err="1">
                <a:cs typeface="Calibri"/>
              </a:rPr>
              <a:t>Candelmetras</a:t>
            </a:r>
            <a:endParaRPr lang="en-US" sz="280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solidFill>
                  <a:schemeClr val="bg1"/>
                </a:solidFill>
                <a:cs typeface="Calibri"/>
              </a:rPr>
              <a:t>C</a:t>
            </a:r>
            <a:r>
              <a:rPr lang="en-US" sz="2800" dirty="0">
                <a:cs typeface="Calibri"/>
              </a:rPr>
              <a:t>  </a:t>
            </a:r>
            <a:r>
              <a:rPr lang="en-US" sz="2800" dirty="0" err="1">
                <a:cs typeface="Calibri"/>
              </a:rPr>
              <a:t>Liuksmetras</a:t>
            </a:r>
          </a:p>
        </p:txBody>
      </p:sp>
    </p:spTree>
    <p:extLst>
      <p:ext uri="{BB962C8B-B14F-4D97-AF65-F5344CB8AC3E}">
        <p14:creationId xmlns:p14="http://schemas.microsoft.com/office/powerpoint/2010/main" val="21439574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6273105" y="534396"/>
            <a:ext cx="4592814" cy="44271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163003" y="3501563"/>
            <a:ext cx="502569" cy="49717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6949948" y="947312"/>
            <a:ext cx="3119356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4</a:t>
            </a:r>
            <a:endParaRPr lang="en-US" sz="3200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Kaip </a:t>
            </a:r>
            <a:r>
              <a:rPr lang="en-US" sz="3200" dirty="0" err="1">
                <a:solidFill>
                  <a:schemeClr val="bg1"/>
                </a:solidFill>
              </a:rPr>
              <a:t>paviršiaus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apšvieta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priklauso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nuo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spindulių</a:t>
            </a:r>
            <a:r>
              <a:rPr lang="en-US" sz="3200" dirty="0">
                <a:solidFill>
                  <a:schemeClr val="bg1"/>
                </a:solidFill>
              </a:rPr>
              <a:t> </a:t>
            </a:r>
            <a:r>
              <a:rPr lang="en-US" sz="3200" dirty="0" err="1">
                <a:solidFill>
                  <a:schemeClr val="bg1"/>
                </a:solidFill>
              </a:rPr>
              <a:t>kritimo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kampo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</a:t>
            </a:r>
            <a:r>
              <a:rPr lang="en-US" sz="2800" dirty="0" err="1">
                <a:cs typeface="Calibri"/>
              </a:rPr>
              <a:t>Nepriklauso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solidFill>
                  <a:schemeClr val="bg1"/>
                </a:solidFill>
                <a:cs typeface="Calibri"/>
              </a:rPr>
              <a:t>B</a:t>
            </a:r>
            <a:r>
              <a:rPr lang="en-US" sz="2800" dirty="0">
                <a:cs typeface="Calibri"/>
              </a:rPr>
              <a:t>  </a:t>
            </a:r>
            <a:r>
              <a:rPr lang="en-US" sz="2800" err="1">
                <a:cs typeface="Calibri"/>
              </a:rPr>
              <a:t>Statmenai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krintanti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šviesa</a:t>
            </a:r>
            <a:r>
              <a:rPr lang="en-US" sz="2800" dirty="0">
                <a:cs typeface="Calibri"/>
              </a:rPr>
              <a:t> </a:t>
            </a:r>
            <a:r>
              <a:rPr lang="en-US" sz="2800" err="1">
                <a:cs typeface="Calibri"/>
              </a:rPr>
              <a:t>sukuria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didžiausią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apšvietą</a:t>
            </a:r>
            <a:endParaRPr lang="en-US" sz="280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 Kuo </a:t>
            </a:r>
            <a:r>
              <a:rPr lang="en-US" sz="2800" dirty="0" err="1">
                <a:cs typeface="Calibri"/>
              </a:rPr>
              <a:t>didesnis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kampas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nuo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statmens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paviršiui</a:t>
            </a:r>
            <a:r>
              <a:rPr lang="en-US" sz="2800" dirty="0">
                <a:cs typeface="Calibri"/>
              </a:rPr>
              <a:t>, </a:t>
            </a:r>
            <a:r>
              <a:rPr lang="en-US" sz="2800" dirty="0" err="1">
                <a:cs typeface="Calibri"/>
              </a:rPr>
              <a:t>tuo</a:t>
            </a:r>
            <a:r>
              <a:rPr lang="en-US" sz="2800" dirty="0">
                <a:cs typeface="Calibri"/>
              </a:rPr>
              <a:t> bus </a:t>
            </a:r>
            <a:r>
              <a:rPr lang="en-US" sz="2800" dirty="0" err="1">
                <a:cs typeface="Calibri"/>
              </a:rPr>
              <a:t>didesnė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apšvieta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78117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677218" y="203717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119871" y="2624544"/>
            <a:ext cx="574457" cy="55468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807721" y="803539"/>
            <a:ext cx="3119356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5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Koks </a:t>
            </a:r>
            <a:r>
              <a:rPr lang="en-US" sz="3200" dirty="0" err="1">
                <a:solidFill>
                  <a:schemeClr val="bg1"/>
                </a:solidFill>
              </a:rPr>
              <a:t>yra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šviesos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stiprio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matavimo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vienetas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  <a:endParaRPr lang="en-US" sz="32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cs typeface="Calibri"/>
              </a:rPr>
              <a:t>A</a:t>
            </a:r>
            <a:r>
              <a:rPr lang="en-US" sz="2800" dirty="0">
                <a:cs typeface="Calibri"/>
              </a:rPr>
              <a:t>   </a:t>
            </a:r>
            <a:r>
              <a:rPr lang="en-US" sz="2800" dirty="0" err="1">
                <a:cs typeface="Calibri"/>
              </a:rPr>
              <a:t>kandela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</a:t>
            </a:r>
            <a:r>
              <a:rPr lang="en-US" sz="2800" dirty="0" err="1">
                <a:cs typeface="Calibri"/>
              </a:rPr>
              <a:t>liuksas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 </a:t>
            </a:r>
            <a:r>
              <a:rPr lang="en-US" sz="2800" err="1">
                <a:cs typeface="Calibri"/>
              </a:rPr>
              <a:t>liumenas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D </a:t>
            </a:r>
            <a:r>
              <a:rPr lang="en-US" sz="2800" dirty="0" err="1">
                <a:cs typeface="Calibri"/>
              </a:rPr>
              <a:t>džaulis</a:t>
            </a:r>
            <a:endParaRPr lang="en-US" sz="2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3104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562199" y="980094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163003" y="4450469"/>
            <a:ext cx="459437" cy="42529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692702" y="1565539"/>
            <a:ext cx="311935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6</a:t>
            </a:r>
          </a:p>
          <a:p>
            <a:pPr algn="ctr"/>
            <a:r>
              <a:rPr lang="en-US" sz="3200" dirty="0" err="1">
                <a:solidFill>
                  <a:schemeClr val="bg1"/>
                </a:solidFill>
              </a:rPr>
              <a:t>Šviesos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srauto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žymėjimas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yra</a:t>
            </a:r>
            <a:r>
              <a:rPr lang="en-US" sz="3200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S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R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solidFill>
                  <a:schemeClr val="bg1"/>
                </a:solidFill>
                <a:cs typeface="Calibri"/>
              </a:rPr>
              <a:t>C</a:t>
            </a:r>
            <a:r>
              <a:rPr lang="en-US" sz="2800" dirty="0">
                <a:cs typeface="Calibri"/>
              </a:rPr>
              <a:t>  Φ</a:t>
            </a:r>
          </a:p>
        </p:txBody>
      </p:sp>
    </p:spTree>
    <p:extLst>
      <p:ext uri="{BB962C8B-B14F-4D97-AF65-F5344CB8AC3E}">
        <p14:creationId xmlns:p14="http://schemas.microsoft.com/office/powerpoint/2010/main" val="29092404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6704426" y="1684584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163004" y="5744431"/>
            <a:ext cx="430683" cy="42529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6834929" y="2270029"/>
            <a:ext cx="3119356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7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Nuo ko </a:t>
            </a:r>
            <a:r>
              <a:rPr lang="en-US" sz="3200" dirty="0" err="1">
                <a:solidFill>
                  <a:schemeClr val="bg1"/>
                </a:solidFill>
              </a:rPr>
              <a:t>priklauso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paviršiaus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apšvieta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spindulių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kritimo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kampo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</a:t>
            </a:r>
            <a:r>
              <a:rPr lang="en-US" sz="2800" dirty="0" err="1">
                <a:cs typeface="Calibri"/>
              </a:rPr>
              <a:t>Šaltinio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stiprio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 </a:t>
            </a:r>
            <a:r>
              <a:rPr lang="en-US" sz="2800" dirty="0" err="1">
                <a:cs typeface="Calibri"/>
              </a:rPr>
              <a:t>Atstumas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nuo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šaltinio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iki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paviršiaus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solidFill>
                  <a:schemeClr val="bg1"/>
                </a:solidFill>
                <a:cs typeface="Calibri"/>
              </a:rPr>
              <a:t>D</a:t>
            </a:r>
            <a:r>
              <a:rPr lang="en-US" sz="2800" dirty="0">
                <a:cs typeface="Calibri"/>
              </a:rPr>
              <a:t> Visi </a:t>
            </a:r>
            <a:r>
              <a:rPr lang="en-US" sz="2800" err="1">
                <a:cs typeface="Calibri"/>
              </a:rPr>
              <a:t>teisingi</a:t>
            </a:r>
            <a:endParaRPr lang="en-US" sz="2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73830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6546275" y="232471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220514" y="2667675"/>
            <a:ext cx="459437" cy="42529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6676778" y="817916"/>
            <a:ext cx="3119356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8</a:t>
            </a:r>
          </a:p>
          <a:p>
            <a:pPr algn="ctr"/>
            <a:r>
              <a:rPr lang="en-US" sz="3200" dirty="0" err="1">
                <a:solidFill>
                  <a:schemeClr val="bg1"/>
                </a:solidFill>
              </a:rPr>
              <a:t>Šviesos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srauto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matavimo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vienetas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yra</a:t>
            </a:r>
            <a:r>
              <a:rPr lang="en-US" sz="3200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cs typeface="Calibri"/>
              </a:rPr>
              <a:t>A</a:t>
            </a:r>
            <a:r>
              <a:rPr lang="en-US" sz="2800" dirty="0">
                <a:cs typeface="Calibri"/>
              </a:rPr>
              <a:t>   </a:t>
            </a:r>
            <a:r>
              <a:rPr lang="en-US" sz="2800" dirty="0" err="1">
                <a:cs typeface="Calibri"/>
              </a:rPr>
              <a:t>liumenas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</a:t>
            </a:r>
            <a:r>
              <a:rPr lang="en-US" sz="2800" err="1">
                <a:cs typeface="Calibri"/>
              </a:rPr>
              <a:t>liuksas</a:t>
            </a:r>
            <a:endParaRPr lang="en-US" sz="2800" dirty="0" err="1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 </a:t>
            </a:r>
            <a:r>
              <a:rPr lang="en-US" sz="2800" dirty="0" err="1">
                <a:cs typeface="Calibri"/>
              </a:rPr>
              <a:t>kandela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D 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60737066-54B8-ABA6-BDDC-F4948FAB0C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989" y="4917057"/>
            <a:ext cx="1288211" cy="107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4695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4820992" y="333112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220514" y="3544694"/>
            <a:ext cx="430683" cy="42529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4951495" y="918557"/>
            <a:ext cx="3119356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9</a:t>
            </a:r>
          </a:p>
          <a:p>
            <a:pPr algn="ctr"/>
            <a:r>
              <a:rPr lang="en-US" sz="3200" dirty="0" err="1">
                <a:solidFill>
                  <a:schemeClr val="bg1"/>
                </a:solidFill>
                <a:cs typeface="Calibri"/>
              </a:rPr>
              <a:t>Kokia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raide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 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žymima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apšvieta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cs typeface="Calibri"/>
              </a:rPr>
              <a:t>A  R</a:t>
            </a:r>
            <a:endParaRPr lang="en-US" dirty="0"/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solidFill>
                  <a:schemeClr val="bg1"/>
                </a:solidFill>
                <a:cs typeface="Calibri"/>
              </a:rPr>
              <a:t>B</a:t>
            </a:r>
            <a:r>
              <a:rPr lang="en-US" sz="2800" dirty="0">
                <a:cs typeface="Calibri"/>
              </a:rPr>
              <a:t>  E</a:t>
            </a: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 S</a:t>
            </a:r>
          </a:p>
        </p:txBody>
      </p:sp>
    </p:spTree>
    <p:extLst>
      <p:ext uri="{BB962C8B-B14F-4D97-AF65-F5344CB8AC3E}">
        <p14:creationId xmlns:p14="http://schemas.microsoft.com/office/powerpoint/2010/main" val="23028279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2B54914-7337-C25E-7170-ABBD05521700}"/>
              </a:ext>
            </a:extLst>
          </p:cNvPr>
          <p:cNvSpPr/>
          <p:nvPr/>
        </p:nvSpPr>
        <p:spPr>
          <a:xfrm>
            <a:off x="7078237" y="1382659"/>
            <a:ext cx="3385116" cy="326257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264224-0773-966A-7723-E0A948ADDABC}"/>
              </a:ext>
            </a:extLst>
          </p:cNvPr>
          <p:cNvSpPr/>
          <p:nvPr/>
        </p:nvSpPr>
        <p:spPr>
          <a:xfrm>
            <a:off x="220513" y="2682052"/>
            <a:ext cx="416305" cy="39653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14:cNvPr>
              <p14:cNvContentPartPr/>
              <p14:nvPr/>
            </p14:nvContentPartPr>
            <p14:xfrm>
              <a:off x="-63800" y="-243727"/>
              <a:ext cx="14007" cy="7149757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8147844-03AE-A9B5-B9AF-4A097C4A88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164850" y="-351724"/>
                <a:ext cx="4202100" cy="7365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14:cNvPr>
              <p14:cNvContentPartPr/>
              <p14:nvPr/>
            </p14:nvContentPartPr>
            <p14:xfrm>
              <a:off x="-36419" y="7029335"/>
              <a:ext cx="12312585" cy="14007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D8FC23-3EFE-5367-017A-095A947A50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0417" y="2827235"/>
                <a:ext cx="1242022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14:cNvPr>
              <p14:cNvContentPartPr/>
              <p14:nvPr/>
            </p14:nvContentPartPr>
            <p14:xfrm>
              <a:off x="-159684" y="-111899"/>
              <a:ext cx="12517296" cy="14007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B585667-2DCF-3E0A-36BE-E83950F703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13681" y="-4313999"/>
                <a:ext cx="12624931" cy="84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14:cNvPr>
              <p14:cNvContentPartPr/>
              <p14:nvPr/>
            </p14:nvContentPartPr>
            <p14:xfrm>
              <a:off x="12307130" y="-221316"/>
              <a:ext cx="14007" cy="7170483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6DB0DF0-E9F0-AC20-898E-C99929905F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06080" y="-329311"/>
                <a:ext cx="4202100" cy="738611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AD74F8E-1A11-ECAB-56E9-8BA7A1265F99}"/>
              </a:ext>
            </a:extLst>
          </p:cNvPr>
          <p:cNvSpPr txBox="1"/>
          <p:nvPr/>
        </p:nvSpPr>
        <p:spPr>
          <a:xfrm>
            <a:off x="7208740" y="1709312"/>
            <a:ext cx="3119356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10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Koks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fizikinis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dydis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apšvietos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formulėje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Calibri"/>
              </a:rPr>
              <a:t>žymimas</a:t>
            </a:r>
            <a:r>
              <a:rPr lang="en-US" sz="3200" dirty="0">
                <a:solidFill>
                  <a:schemeClr val="bg1"/>
                </a:solidFill>
                <a:cs typeface="Calibri"/>
              </a:rPr>
              <a:t> 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5D02F-95BB-29F0-B5BF-D2EDBA9CA1DB}"/>
              </a:ext>
            </a:extLst>
          </p:cNvPr>
          <p:cNvSpPr txBox="1"/>
          <p:nvPr/>
        </p:nvSpPr>
        <p:spPr>
          <a:xfrm>
            <a:off x="218479" y="2625392"/>
            <a:ext cx="6476999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cs typeface="Calibri"/>
              </a:rPr>
              <a:t>A</a:t>
            </a:r>
            <a:r>
              <a:rPr lang="en-US" sz="2800" dirty="0">
                <a:cs typeface="Calibri"/>
              </a:rPr>
              <a:t>  </a:t>
            </a:r>
            <a:r>
              <a:rPr lang="en-US" sz="2800" err="1">
                <a:cs typeface="Calibri"/>
              </a:rPr>
              <a:t>Atstumas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nuo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šaltinio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iki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paviršiaus</a:t>
            </a:r>
            <a:endParaRPr lang="en-US" sz="280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B  </a:t>
            </a:r>
            <a:r>
              <a:rPr lang="en-US" sz="2800" dirty="0" err="1">
                <a:cs typeface="Calibri"/>
              </a:rPr>
              <a:t>Paviršiaus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plotas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C 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srautas</a:t>
            </a:r>
            <a:endParaRPr lang="en-US" sz="2800" dirty="0">
              <a:cs typeface="Calibri"/>
            </a:endParaRPr>
          </a:p>
          <a:p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D </a:t>
            </a:r>
            <a:r>
              <a:rPr lang="en-US" sz="2800" dirty="0" err="1">
                <a:cs typeface="Calibri"/>
              </a:rPr>
              <a:t>Šviesos</a:t>
            </a:r>
            <a:r>
              <a:rPr lang="en-US" sz="2800" dirty="0">
                <a:cs typeface="Calibri"/>
              </a:rPr>
              <a:t> </a:t>
            </a:r>
            <a:r>
              <a:rPr lang="en-US" sz="2800" dirty="0" err="1">
                <a:cs typeface="Calibri"/>
              </a:rPr>
              <a:t>stipris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02598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C6F004-8F9D-4F40-8394-6C4C67F7091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C7F809-A434-4A8D-A127-1C50C2DB3890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BD5826B4-4DD2-4A9B-8D6D-E91CF9C2316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441</Words>
  <Application>Microsoft Office PowerPoint</Application>
  <PresentationFormat>Widescreen</PresentationFormat>
  <Paragraphs>134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Fotometrija</vt:lpstr>
      <vt:lpstr>Fotometrija </vt:lpstr>
      <vt:lpstr>Šviesos stipris</vt:lpstr>
      <vt:lpstr>Šviesos srautas</vt:lpstr>
      <vt:lpstr>Paviršiaus apšvieta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/>
  <cp:lastModifiedBy>Kęstutis Masiliauskas</cp:lastModifiedBy>
  <cp:revision>1091</cp:revision>
  <dcterms:created xsi:type="dcterms:W3CDTF">2023-04-25T21:18:45Z</dcterms:created>
  <dcterms:modified xsi:type="dcterms:W3CDTF">2023-05-10T17:05:19Z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