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0" r:id="rId4"/>
    <p:sldId id="257" r:id="rId5"/>
    <p:sldId id="271" r:id="rId6"/>
    <p:sldId id="275" r:id="rId7"/>
    <p:sldId id="262" r:id="rId8"/>
    <p:sldId id="264" r:id="rId9"/>
    <p:sldId id="263" r:id="rId10"/>
    <p:sldId id="272" r:id="rId11"/>
    <p:sldId id="273" r:id="rId12"/>
    <p:sldId id="279" r:id="rId13"/>
    <p:sldId id="276" r:id="rId14"/>
    <p:sldId id="265" r:id="rId15"/>
    <p:sldId id="274" r:id="rId16"/>
    <p:sldId id="278" r:id="rId17"/>
    <p:sldId id="266" r:id="rId18"/>
    <p:sldId id="281" r:id="rId19"/>
    <p:sldId id="282" r:id="rId20"/>
    <p:sldId id="283" r:id="rId21"/>
    <p:sldId id="26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FFFF8B"/>
    <a:srgbClr val="FFFF61"/>
    <a:srgbClr val="FFFF2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1494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3DD8B1-B05B-4C88-A030-5BDA3932FD4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54DD49-C394-4EC0-A380-C67BC23BC118}">
      <dgm:prSet/>
      <dgm:spPr/>
      <dgm:t>
        <a:bodyPr/>
        <a:lstStyle/>
        <a:p>
          <a:r>
            <a:rPr lang="lt-LT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Spektrometrai</a:t>
          </a:r>
          <a:r>
            <a:rPr lang="lt-LT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 – spektriniai prietaisai, su kuriais tiriami objekto spektrai elektroniniu būdu. Šiems tyrimams dažniausiai naudojamos CCD kameros.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9DD520-38B0-40C7-A0BF-E072A22F9F7D}" type="parTrans" cxnId="{354E1F29-040B-44A1-A745-5842C8C1CF03}">
      <dgm:prSet/>
      <dgm:spPr/>
      <dgm:t>
        <a:bodyPr/>
        <a:lstStyle/>
        <a:p>
          <a:endParaRPr lang="en-US"/>
        </a:p>
      </dgm:t>
    </dgm:pt>
    <dgm:pt modelId="{3D2A3FE5-2C33-4A0B-B7C3-BAC67A80C66A}" type="sibTrans" cxnId="{354E1F29-040B-44A1-A745-5842C8C1CF03}">
      <dgm:prSet/>
      <dgm:spPr/>
      <dgm:t>
        <a:bodyPr/>
        <a:lstStyle/>
        <a:p>
          <a:endParaRPr lang="en-US"/>
        </a:p>
      </dgm:t>
    </dgm:pt>
    <dgm:pt modelId="{9B986119-724B-4781-9EB0-A4DF9799A886}">
      <dgm:prSet/>
      <dgm:spPr/>
      <dgm:t>
        <a:bodyPr/>
        <a:lstStyle/>
        <a:p>
          <a:r>
            <a:rPr lang="lt-LT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Spektrofotometras</a:t>
          </a:r>
          <a:r>
            <a:rPr lang="lt-LT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 - (spektro- + gr. metron - matas) - fiz. prietaisas, jungiantis spektrometrą ir fotometrą, spinduliuotės spektriniam pasiskirstymui tirti.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D77D1-48D3-4C4E-A765-CA2309898C8C}" type="parTrans" cxnId="{63981D8F-CD89-48F7-A2E7-C78BED0F8100}">
      <dgm:prSet/>
      <dgm:spPr/>
      <dgm:t>
        <a:bodyPr/>
        <a:lstStyle/>
        <a:p>
          <a:endParaRPr lang="en-US"/>
        </a:p>
      </dgm:t>
    </dgm:pt>
    <dgm:pt modelId="{834C3876-7D7D-470C-86BE-6DBC11B1F78E}" type="sibTrans" cxnId="{63981D8F-CD89-48F7-A2E7-C78BED0F8100}">
      <dgm:prSet/>
      <dgm:spPr/>
      <dgm:t>
        <a:bodyPr/>
        <a:lstStyle/>
        <a:p>
          <a:endParaRPr lang="en-US"/>
        </a:p>
      </dgm:t>
    </dgm:pt>
    <dgm:pt modelId="{14C5149E-2C11-4F53-B2B6-EC9755366EB3}">
      <dgm:prSet/>
      <dgm:spPr/>
      <dgm:t>
        <a:bodyPr/>
        <a:lstStyle/>
        <a:p>
          <a:r>
            <a:rPr lang="lt-LT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Spektroskopai</a:t>
          </a:r>
          <a:r>
            <a:rPr lang="lt-LT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– prietaisai spektrams gauti.</a:t>
          </a:r>
          <a:br>
            <a:rPr lang="lt-LT" b="0" i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A067A3-265B-4795-B407-3734B1816C90}" type="parTrans" cxnId="{7B5C255E-08F2-4050-99E7-F8D566DA5F66}">
      <dgm:prSet/>
      <dgm:spPr/>
      <dgm:t>
        <a:bodyPr/>
        <a:lstStyle/>
        <a:p>
          <a:endParaRPr lang="en-US"/>
        </a:p>
      </dgm:t>
    </dgm:pt>
    <dgm:pt modelId="{199BC61F-B2E3-4714-8CB5-F8B31B5A9918}" type="sibTrans" cxnId="{7B5C255E-08F2-4050-99E7-F8D566DA5F66}">
      <dgm:prSet/>
      <dgm:spPr/>
      <dgm:t>
        <a:bodyPr/>
        <a:lstStyle/>
        <a:p>
          <a:endParaRPr lang="en-US"/>
        </a:p>
      </dgm:t>
    </dgm:pt>
    <dgm:pt modelId="{B5FEA7D0-E52D-4D1A-BEAE-614C215148B1}">
      <dgm:prSet/>
      <dgm:spPr/>
      <dgm:t>
        <a:bodyPr/>
        <a:lstStyle/>
        <a:p>
          <a:pPr>
            <a:buNone/>
          </a:pPr>
          <a:r>
            <a:rPr lang="lt-LT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Spektrografas</a:t>
          </a:r>
          <a:r>
            <a:rPr lang="lt-LT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– prietaisas, kuriame spektras gaunamas fotografinėje plokštelėje ir yra skirtas jiems fotografuoti.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DB83CE-0D4F-421C-A63D-C1A21F3C4562}" type="parTrans" cxnId="{8C930D7B-B5EF-4BDA-A2B0-1E533ED89C7F}">
      <dgm:prSet/>
      <dgm:spPr/>
      <dgm:t>
        <a:bodyPr/>
        <a:lstStyle/>
        <a:p>
          <a:endParaRPr lang="lt-LT"/>
        </a:p>
      </dgm:t>
    </dgm:pt>
    <dgm:pt modelId="{4B6AB766-49D7-4294-BC8D-0264A82B8468}" type="sibTrans" cxnId="{8C930D7B-B5EF-4BDA-A2B0-1E533ED89C7F}">
      <dgm:prSet/>
      <dgm:spPr/>
      <dgm:t>
        <a:bodyPr/>
        <a:lstStyle/>
        <a:p>
          <a:endParaRPr lang="lt-LT"/>
        </a:p>
      </dgm:t>
    </dgm:pt>
    <dgm:pt modelId="{C74F035C-852C-48EF-9FCE-CFDB50915EF1}" type="pres">
      <dgm:prSet presAssocID="{363DD8B1-B05B-4C88-A030-5BDA3932FD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FDCDE5-ABB8-4888-95B0-62A2C9E38E39}" type="pres">
      <dgm:prSet presAssocID="{4454DD49-C394-4EC0-A380-C67BC23BC118}" presName="hierRoot1" presStyleCnt="0"/>
      <dgm:spPr/>
    </dgm:pt>
    <dgm:pt modelId="{952C3842-7C38-47F6-8009-69B8C9D817E3}" type="pres">
      <dgm:prSet presAssocID="{4454DD49-C394-4EC0-A380-C67BC23BC118}" presName="composite" presStyleCnt="0"/>
      <dgm:spPr/>
    </dgm:pt>
    <dgm:pt modelId="{B4FD3682-27AF-44F0-B176-68CA91580834}" type="pres">
      <dgm:prSet presAssocID="{4454DD49-C394-4EC0-A380-C67BC23BC118}" presName="background" presStyleLbl="node0" presStyleIdx="0" presStyleCnt="4"/>
      <dgm:spPr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path path="circle">
            <a:fillToRect t="100000" r="100000"/>
          </a:path>
          <a:tileRect l="-100000" b="-100000"/>
        </a:gradFill>
      </dgm:spPr>
    </dgm:pt>
    <dgm:pt modelId="{7119E5F4-E1F2-4471-885F-2CCA40D84685}" type="pres">
      <dgm:prSet presAssocID="{4454DD49-C394-4EC0-A380-C67BC23BC118}" presName="text" presStyleLbl="fgAcc0" presStyleIdx="0" presStyleCnt="4" custLinFactNeighborX="-3585" custLinFactNeighborY="-53629">
        <dgm:presLayoutVars>
          <dgm:chPref val="3"/>
        </dgm:presLayoutVars>
      </dgm:prSet>
      <dgm:spPr/>
    </dgm:pt>
    <dgm:pt modelId="{23E65BE4-6F66-41D1-A357-62191A74BD69}" type="pres">
      <dgm:prSet presAssocID="{4454DD49-C394-4EC0-A380-C67BC23BC118}" presName="hierChild2" presStyleCnt="0"/>
      <dgm:spPr/>
    </dgm:pt>
    <dgm:pt modelId="{CDEF7A5A-ED79-4890-BCFC-2C82920D6E28}" type="pres">
      <dgm:prSet presAssocID="{9B986119-724B-4781-9EB0-A4DF9799A886}" presName="hierRoot1" presStyleCnt="0"/>
      <dgm:spPr/>
    </dgm:pt>
    <dgm:pt modelId="{547CA24A-2721-497F-AFCE-E5687C16E9AF}" type="pres">
      <dgm:prSet presAssocID="{9B986119-724B-4781-9EB0-A4DF9799A886}" presName="composite" presStyleCnt="0"/>
      <dgm:spPr/>
    </dgm:pt>
    <dgm:pt modelId="{ABC50582-5181-40C4-983C-5C1E90DD217B}" type="pres">
      <dgm:prSet presAssocID="{9B986119-724B-4781-9EB0-A4DF9799A886}" presName="background" presStyleLbl="node0" presStyleIdx="1" presStyleCnt="4"/>
      <dgm:spPr>
        <a:solidFill>
          <a:srgbClr val="FFFF00"/>
        </a:solidFill>
      </dgm:spPr>
    </dgm:pt>
    <dgm:pt modelId="{7D9F08C3-87B7-4238-92EF-68C3BEF8B204}" type="pres">
      <dgm:prSet presAssocID="{9B986119-724B-4781-9EB0-A4DF9799A886}" presName="text" presStyleLbl="fgAcc0" presStyleIdx="1" presStyleCnt="4" custLinFactNeighborX="-1523" custLinFactNeighborY="-52924">
        <dgm:presLayoutVars>
          <dgm:chPref val="3"/>
        </dgm:presLayoutVars>
      </dgm:prSet>
      <dgm:spPr/>
    </dgm:pt>
    <dgm:pt modelId="{992F9C3D-BF39-4831-9684-9BB0D146534F}" type="pres">
      <dgm:prSet presAssocID="{9B986119-724B-4781-9EB0-A4DF9799A886}" presName="hierChild2" presStyleCnt="0"/>
      <dgm:spPr/>
    </dgm:pt>
    <dgm:pt modelId="{054CC5FE-CF8E-41E7-AB02-4B09FDBC2692}" type="pres">
      <dgm:prSet presAssocID="{14C5149E-2C11-4F53-B2B6-EC9755366EB3}" presName="hierRoot1" presStyleCnt="0"/>
      <dgm:spPr/>
    </dgm:pt>
    <dgm:pt modelId="{FF5673A4-B0F7-4281-B782-9507C6D69E98}" type="pres">
      <dgm:prSet presAssocID="{14C5149E-2C11-4F53-B2B6-EC9755366EB3}" presName="composite" presStyleCnt="0"/>
      <dgm:spPr/>
    </dgm:pt>
    <dgm:pt modelId="{E88A3EA9-7FFF-4A18-B12D-0E02BA63DD5A}" type="pres">
      <dgm:prSet presAssocID="{14C5149E-2C11-4F53-B2B6-EC9755366EB3}" presName="background" presStyleLbl="node0" presStyleIdx="2" presStyleCnt="4"/>
      <dgm:spPr>
        <a:solidFill>
          <a:srgbClr val="00B050"/>
        </a:solidFill>
        <a:ln>
          <a:solidFill>
            <a:schemeClr val="bg1"/>
          </a:solidFill>
        </a:ln>
      </dgm:spPr>
    </dgm:pt>
    <dgm:pt modelId="{273440C2-9F15-4F1C-B7D5-AB2EA3AA03A4}" type="pres">
      <dgm:prSet presAssocID="{14C5149E-2C11-4F53-B2B6-EC9755366EB3}" presName="text" presStyleLbl="fgAcc0" presStyleIdx="2" presStyleCnt="4" custLinFactNeighborX="-4033" custLinFactNeighborY="-50101">
        <dgm:presLayoutVars>
          <dgm:chPref val="3"/>
        </dgm:presLayoutVars>
      </dgm:prSet>
      <dgm:spPr/>
    </dgm:pt>
    <dgm:pt modelId="{C0EB992D-59D4-4EF2-9E0B-A585B43E7C4D}" type="pres">
      <dgm:prSet presAssocID="{14C5149E-2C11-4F53-B2B6-EC9755366EB3}" presName="hierChild2" presStyleCnt="0"/>
      <dgm:spPr/>
    </dgm:pt>
    <dgm:pt modelId="{25884D40-CAAC-42D5-9A20-DC5D6FB812CB}" type="pres">
      <dgm:prSet presAssocID="{B5FEA7D0-E52D-4D1A-BEAE-614C215148B1}" presName="hierRoot1" presStyleCnt="0"/>
      <dgm:spPr/>
    </dgm:pt>
    <dgm:pt modelId="{248F9865-9426-469B-885E-4D317422D687}" type="pres">
      <dgm:prSet presAssocID="{B5FEA7D0-E52D-4D1A-BEAE-614C215148B1}" presName="composite" presStyleCnt="0"/>
      <dgm:spPr/>
    </dgm:pt>
    <dgm:pt modelId="{3604D8CD-E4C8-4259-9996-636AAF300D6E}" type="pres">
      <dgm:prSet presAssocID="{B5FEA7D0-E52D-4D1A-BEAE-614C215148B1}" presName="background" presStyleLbl="node0" presStyleIdx="3" presStyleCnt="4"/>
      <dgm:spPr>
        <a:solidFill>
          <a:srgbClr val="0070C0"/>
        </a:solidFill>
      </dgm:spPr>
    </dgm:pt>
    <dgm:pt modelId="{7AC8EEB8-F2D0-4050-AEA4-65DBB646B852}" type="pres">
      <dgm:prSet presAssocID="{B5FEA7D0-E52D-4D1A-BEAE-614C215148B1}" presName="text" presStyleLbl="fgAcc0" presStyleIdx="3" presStyleCnt="4" custLinFactNeighborX="140" custLinFactNeighborY="-49284">
        <dgm:presLayoutVars>
          <dgm:chPref val="3"/>
        </dgm:presLayoutVars>
      </dgm:prSet>
      <dgm:spPr/>
    </dgm:pt>
    <dgm:pt modelId="{56901EC3-0EBB-43F2-9872-62FB440A9703}" type="pres">
      <dgm:prSet presAssocID="{B5FEA7D0-E52D-4D1A-BEAE-614C215148B1}" presName="hierChild2" presStyleCnt="0"/>
      <dgm:spPr/>
    </dgm:pt>
  </dgm:ptLst>
  <dgm:cxnLst>
    <dgm:cxn modelId="{B5768520-C2AF-42A8-8EC5-5245EF5A9D72}" type="presOf" srcId="{B5FEA7D0-E52D-4D1A-BEAE-614C215148B1}" destId="{7AC8EEB8-F2D0-4050-AEA4-65DBB646B852}" srcOrd="0" destOrd="0" presId="urn:microsoft.com/office/officeart/2005/8/layout/hierarchy1"/>
    <dgm:cxn modelId="{354E1F29-040B-44A1-A745-5842C8C1CF03}" srcId="{363DD8B1-B05B-4C88-A030-5BDA3932FD45}" destId="{4454DD49-C394-4EC0-A380-C67BC23BC118}" srcOrd="0" destOrd="0" parTransId="{FD9DD520-38B0-40C7-A0BF-E072A22F9F7D}" sibTransId="{3D2A3FE5-2C33-4A0B-B7C3-BAC67A80C66A}"/>
    <dgm:cxn modelId="{7B5C255E-08F2-4050-99E7-F8D566DA5F66}" srcId="{363DD8B1-B05B-4C88-A030-5BDA3932FD45}" destId="{14C5149E-2C11-4F53-B2B6-EC9755366EB3}" srcOrd="2" destOrd="0" parTransId="{0FA067A3-265B-4795-B407-3734B1816C90}" sibTransId="{199BC61F-B2E3-4714-8CB5-F8B31B5A9918}"/>
    <dgm:cxn modelId="{8B8A494D-549A-4C65-B2EB-7363BBAE350F}" type="presOf" srcId="{14C5149E-2C11-4F53-B2B6-EC9755366EB3}" destId="{273440C2-9F15-4F1C-B7D5-AB2EA3AA03A4}" srcOrd="0" destOrd="0" presId="urn:microsoft.com/office/officeart/2005/8/layout/hierarchy1"/>
    <dgm:cxn modelId="{8C930D7B-B5EF-4BDA-A2B0-1E533ED89C7F}" srcId="{363DD8B1-B05B-4C88-A030-5BDA3932FD45}" destId="{B5FEA7D0-E52D-4D1A-BEAE-614C215148B1}" srcOrd="3" destOrd="0" parTransId="{51DB83CE-0D4F-421C-A63D-C1A21F3C4562}" sibTransId="{4B6AB766-49D7-4294-BC8D-0264A82B8468}"/>
    <dgm:cxn modelId="{63981D8F-CD89-48F7-A2E7-C78BED0F8100}" srcId="{363DD8B1-B05B-4C88-A030-5BDA3932FD45}" destId="{9B986119-724B-4781-9EB0-A4DF9799A886}" srcOrd="1" destOrd="0" parTransId="{047D77D1-48D3-4C4E-A765-CA2309898C8C}" sibTransId="{834C3876-7D7D-470C-86BE-6DBC11B1F78E}"/>
    <dgm:cxn modelId="{FA894597-73F6-4F2D-8453-2F501F3E2458}" type="presOf" srcId="{363DD8B1-B05B-4C88-A030-5BDA3932FD45}" destId="{C74F035C-852C-48EF-9FCE-CFDB50915EF1}" srcOrd="0" destOrd="0" presId="urn:microsoft.com/office/officeart/2005/8/layout/hierarchy1"/>
    <dgm:cxn modelId="{BC9AE9EA-B664-42E8-A8D1-746735D77592}" type="presOf" srcId="{4454DD49-C394-4EC0-A380-C67BC23BC118}" destId="{7119E5F4-E1F2-4471-885F-2CCA40D84685}" srcOrd="0" destOrd="0" presId="urn:microsoft.com/office/officeart/2005/8/layout/hierarchy1"/>
    <dgm:cxn modelId="{32708DF7-8C50-4CEC-85DC-8E8360BDB433}" type="presOf" srcId="{9B986119-724B-4781-9EB0-A4DF9799A886}" destId="{7D9F08C3-87B7-4238-92EF-68C3BEF8B204}" srcOrd="0" destOrd="0" presId="urn:microsoft.com/office/officeart/2005/8/layout/hierarchy1"/>
    <dgm:cxn modelId="{F4187B6A-CAB4-4F08-9B52-233730BF9681}" type="presParOf" srcId="{C74F035C-852C-48EF-9FCE-CFDB50915EF1}" destId="{7EFDCDE5-ABB8-4888-95B0-62A2C9E38E39}" srcOrd="0" destOrd="0" presId="urn:microsoft.com/office/officeart/2005/8/layout/hierarchy1"/>
    <dgm:cxn modelId="{21B0BB71-BD55-4DD8-B2ED-234C891B768E}" type="presParOf" srcId="{7EFDCDE5-ABB8-4888-95B0-62A2C9E38E39}" destId="{952C3842-7C38-47F6-8009-69B8C9D817E3}" srcOrd="0" destOrd="0" presId="urn:microsoft.com/office/officeart/2005/8/layout/hierarchy1"/>
    <dgm:cxn modelId="{51FB402A-438A-4775-AB8F-B2CF483122B8}" type="presParOf" srcId="{952C3842-7C38-47F6-8009-69B8C9D817E3}" destId="{B4FD3682-27AF-44F0-B176-68CA91580834}" srcOrd="0" destOrd="0" presId="urn:microsoft.com/office/officeart/2005/8/layout/hierarchy1"/>
    <dgm:cxn modelId="{BFC513F5-945F-4CF2-8B4E-9DBF74FD8D4A}" type="presParOf" srcId="{952C3842-7C38-47F6-8009-69B8C9D817E3}" destId="{7119E5F4-E1F2-4471-885F-2CCA40D84685}" srcOrd="1" destOrd="0" presId="urn:microsoft.com/office/officeart/2005/8/layout/hierarchy1"/>
    <dgm:cxn modelId="{51AB3C6A-4D40-47BA-9555-7381BBB5F246}" type="presParOf" srcId="{7EFDCDE5-ABB8-4888-95B0-62A2C9E38E39}" destId="{23E65BE4-6F66-41D1-A357-62191A74BD69}" srcOrd="1" destOrd="0" presId="urn:microsoft.com/office/officeart/2005/8/layout/hierarchy1"/>
    <dgm:cxn modelId="{CAE1F78C-0A22-43A8-86A3-9E6FAFEE143A}" type="presParOf" srcId="{C74F035C-852C-48EF-9FCE-CFDB50915EF1}" destId="{CDEF7A5A-ED79-4890-BCFC-2C82920D6E28}" srcOrd="1" destOrd="0" presId="urn:microsoft.com/office/officeart/2005/8/layout/hierarchy1"/>
    <dgm:cxn modelId="{0F458F69-C0B7-4459-A280-F9401C1AD76A}" type="presParOf" srcId="{CDEF7A5A-ED79-4890-BCFC-2C82920D6E28}" destId="{547CA24A-2721-497F-AFCE-E5687C16E9AF}" srcOrd="0" destOrd="0" presId="urn:microsoft.com/office/officeart/2005/8/layout/hierarchy1"/>
    <dgm:cxn modelId="{9CBE845F-341B-4A08-A26B-CA2E5A090DE9}" type="presParOf" srcId="{547CA24A-2721-497F-AFCE-E5687C16E9AF}" destId="{ABC50582-5181-40C4-983C-5C1E90DD217B}" srcOrd="0" destOrd="0" presId="urn:microsoft.com/office/officeart/2005/8/layout/hierarchy1"/>
    <dgm:cxn modelId="{00F8D407-66C1-48E3-B2DB-4AC063CC1C8C}" type="presParOf" srcId="{547CA24A-2721-497F-AFCE-E5687C16E9AF}" destId="{7D9F08C3-87B7-4238-92EF-68C3BEF8B204}" srcOrd="1" destOrd="0" presId="urn:microsoft.com/office/officeart/2005/8/layout/hierarchy1"/>
    <dgm:cxn modelId="{BFB4F102-7589-4F6A-8A78-5FD59DE028E8}" type="presParOf" srcId="{CDEF7A5A-ED79-4890-BCFC-2C82920D6E28}" destId="{992F9C3D-BF39-4831-9684-9BB0D146534F}" srcOrd="1" destOrd="0" presId="urn:microsoft.com/office/officeart/2005/8/layout/hierarchy1"/>
    <dgm:cxn modelId="{991FB268-5C92-48CA-948E-91E0652E81EE}" type="presParOf" srcId="{C74F035C-852C-48EF-9FCE-CFDB50915EF1}" destId="{054CC5FE-CF8E-41E7-AB02-4B09FDBC2692}" srcOrd="2" destOrd="0" presId="urn:microsoft.com/office/officeart/2005/8/layout/hierarchy1"/>
    <dgm:cxn modelId="{6B5852EB-2153-405D-88E5-33188EA38C48}" type="presParOf" srcId="{054CC5FE-CF8E-41E7-AB02-4B09FDBC2692}" destId="{FF5673A4-B0F7-4281-B782-9507C6D69E98}" srcOrd="0" destOrd="0" presId="urn:microsoft.com/office/officeart/2005/8/layout/hierarchy1"/>
    <dgm:cxn modelId="{8FA18FF1-B6BA-4B4A-816A-5602A8426827}" type="presParOf" srcId="{FF5673A4-B0F7-4281-B782-9507C6D69E98}" destId="{E88A3EA9-7FFF-4A18-B12D-0E02BA63DD5A}" srcOrd="0" destOrd="0" presId="urn:microsoft.com/office/officeart/2005/8/layout/hierarchy1"/>
    <dgm:cxn modelId="{1199FDE0-C27B-4C0D-BD4D-6C8D1CA17224}" type="presParOf" srcId="{FF5673A4-B0F7-4281-B782-9507C6D69E98}" destId="{273440C2-9F15-4F1C-B7D5-AB2EA3AA03A4}" srcOrd="1" destOrd="0" presId="urn:microsoft.com/office/officeart/2005/8/layout/hierarchy1"/>
    <dgm:cxn modelId="{FF1E954A-BEC3-43B7-A410-C151E596F361}" type="presParOf" srcId="{054CC5FE-CF8E-41E7-AB02-4B09FDBC2692}" destId="{C0EB992D-59D4-4EF2-9E0B-A585B43E7C4D}" srcOrd="1" destOrd="0" presId="urn:microsoft.com/office/officeart/2005/8/layout/hierarchy1"/>
    <dgm:cxn modelId="{3C9FA2D1-7881-494D-99DA-EF46DDB934DA}" type="presParOf" srcId="{C74F035C-852C-48EF-9FCE-CFDB50915EF1}" destId="{25884D40-CAAC-42D5-9A20-DC5D6FB812CB}" srcOrd="3" destOrd="0" presId="urn:microsoft.com/office/officeart/2005/8/layout/hierarchy1"/>
    <dgm:cxn modelId="{3133E1FB-1243-4D82-9792-551E93C217D7}" type="presParOf" srcId="{25884D40-CAAC-42D5-9A20-DC5D6FB812CB}" destId="{248F9865-9426-469B-885E-4D317422D687}" srcOrd="0" destOrd="0" presId="urn:microsoft.com/office/officeart/2005/8/layout/hierarchy1"/>
    <dgm:cxn modelId="{DD63177C-AB1F-42B9-ADE2-6779DD5DFEFD}" type="presParOf" srcId="{248F9865-9426-469B-885E-4D317422D687}" destId="{3604D8CD-E4C8-4259-9996-636AAF300D6E}" srcOrd="0" destOrd="0" presId="urn:microsoft.com/office/officeart/2005/8/layout/hierarchy1"/>
    <dgm:cxn modelId="{B7C9FFEF-C7A0-4348-9D40-3A6F22FD5EA4}" type="presParOf" srcId="{248F9865-9426-469B-885E-4D317422D687}" destId="{7AC8EEB8-F2D0-4050-AEA4-65DBB646B852}" srcOrd="1" destOrd="0" presId="urn:microsoft.com/office/officeart/2005/8/layout/hierarchy1"/>
    <dgm:cxn modelId="{00BBDFB0-5D89-4542-9B3E-C81EDE1445A6}" type="presParOf" srcId="{25884D40-CAAC-42D5-9A20-DC5D6FB812CB}" destId="{56901EC3-0EBB-43F2-9872-62FB440A97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D3682-27AF-44F0-B176-68CA91580834}">
      <dsp:nvSpPr>
        <dsp:cNvPr id="0" name=""/>
        <dsp:cNvSpPr/>
      </dsp:nvSpPr>
      <dsp:spPr>
        <a:xfrm>
          <a:off x="-75776" y="612109"/>
          <a:ext cx="2199649" cy="139677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path path="circle">
            <a:fillToRect t="100000" r="100000"/>
          </a:path>
          <a:tileRect l="-100000" b="-10000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9E5F4-E1F2-4471-885F-2CCA40D84685}">
      <dsp:nvSpPr>
        <dsp:cNvPr id="0" name=""/>
        <dsp:cNvSpPr/>
      </dsp:nvSpPr>
      <dsp:spPr>
        <a:xfrm>
          <a:off x="168628" y="844294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Spektrometrai</a:t>
          </a:r>
          <a:r>
            <a:rPr lang="lt-LT" sz="13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– spektriniai prietaisai, su kuriais tiriami objekto spektrai elektroniniu būdu. Šiems tyrimams dažniausiai naudojamos CCD kameros.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9538" y="885204"/>
        <a:ext cx="2117829" cy="1314957"/>
      </dsp:txXfrm>
    </dsp:sp>
    <dsp:sp modelId="{ABC50582-5181-40C4-983C-5C1E90DD217B}">
      <dsp:nvSpPr>
        <dsp:cNvPr id="0" name=""/>
        <dsp:cNvSpPr/>
      </dsp:nvSpPr>
      <dsp:spPr>
        <a:xfrm>
          <a:off x="2658041" y="621956"/>
          <a:ext cx="2199649" cy="1396777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F08C3-87B7-4238-92EF-68C3BEF8B204}">
      <dsp:nvSpPr>
        <dsp:cNvPr id="0" name=""/>
        <dsp:cNvSpPr/>
      </dsp:nvSpPr>
      <dsp:spPr>
        <a:xfrm>
          <a:off x="2902446" y="85414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Spektrofotometras</a:t>
          </a:r>
          <a:r>
            <a:rPr lang="lt-LT" sz="13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- (spektro- + gr. metron - matas) - fiz. prietaisas, jungiantis spektrometrą ir fotometrą, spinduliuotės spektriniam pasiskirstymui tirti.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3356" y="895052"/>
        <a:ext cx="2117829" cy="1314957"/>
      </dsp:txXfrm>
    </dsp:sp>
    <dsp:sp modelId="{E88A3EA9-7FFF-4A18-B12D-0E02BA63DD5A}">
      <dsp:nvSpPr>
        <dsp:cNvPr id="0" name=""/>
        <dsp:cNvSpPr/>
      </dsp:nvSpPr>
      <dsp:spPr>
        <a:xfrm>
          <a:off x="5291290" y="661387"/>
          <a:ext cx="2199649" cy="139677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440C2-9F15-4F1C-B7D5-AB2EA3AA03A4}">
      <dsp:nvSpPr>
        <dsp:cNvPr id="0" name=""/>
        <dsp:cNvSpPr/>
      </dsp:nvSpPr>
      <dsp:spPr>
        <a:xfrm>
          <a:off x="5535696" y="893573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300" b="1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Spektroskopai</a:t>
          </a:r>
          <a:r>
            <a:rPr lang="lt-LT" sz="13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– prietaisai spektrams gauti.</a:t>
          </a:r>
          <a:br>
            <a:rPr lang="lt-LT" sz="13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76606" y="934483"/>
        <a:ext cx="2117829" cy="1314957"/>
      </dsp:txXfrm>
    </dsp:sp>
    <dsp:sp modelId="{3604D8CD-E4C8-4259-9996-636AAF300D6E}">
      <dsp:nvSpPr>
        <dsp:cNvPr id="0" name=""/>
        <dsp:cNvSpPr/>
      </dsp:nvSpPr>
      <dsp:spPr>
        <a:xfrm>
          <a:off x="8071543" y="672799"/>
          <a:ext cx="2199649" cy="139677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8EEB8-F2D0-4050-AEA4-65DBB646B852}">
      <dsp:nvSpPr>
        <dsp:cNvPr id="0" name=""/>
        <dsp:cNvSpPr/>
      </dsp:nvSpPr>
      <dsp:spPr>
        <a:xfrm>
          <a:off x="8315948" y="904984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300" b="1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Spektrografas</a:t>
          </a:r>
          <a:r>
            <a:rPr lang="lt-LT" sz="13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– prietaisas, kuriame spektras gaunamas fotografinėje plokštelėje ir yra skirtas jiems fotografuoti.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56858" y="945894"/>
        <a:ext cx="2117829" cy="1314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1F4-B5E2-F8D7-F7EC-EE2C211AE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3F10B-816D-D580-3B37-89C07427A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B89F4-D8E5-4161-7E94-C4A3B40C3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6E91-DE02-2557-5B9C-0ABD97E0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A65BE-1A58-366C-D0EE-A63686CED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8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44764-84E4-9C8F-6F6D-ACC93F56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3D81D-B13B-3679-252F-9BECFC44E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0E422-B1CE-5897-DCA7-B81799FD0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49AD7-2167-3E34-8CF2-4F61C0D1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5EFD4-3E22-CBA4-83F5-4DADFB82C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0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A8813-137F-A75B-774B-7A8DD479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403FC-7AC7-F9CA-9F38-50CD3D12A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29AA6-1828-5861-9FB1-774C7AEE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F26E7-8AEB-09FB-B986-712D53C0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8E9DB-1A77-26C3-6FD4-B4A7B5632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74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96CF9-9BF0-84BE-F299-14702CDA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9768E-D771-8809-B2CA-9F18A305A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B872E9-CAAC-B0B7-2638-A4F724185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58D27-A74D-2A18-7D1C-912B40B89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FED16-ED1F-F3A8-FB81-271EC5DE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FE19-5B26-5EAC-91F2-D2EECC1FB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28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997F-2F45-A499-F638-C43190236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528AD-6E0D-6CFC-0CE3-E0055FF7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E33BC-A774-9373-6F93-47E536966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B79E5-E8CB-3956-835D-361235836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59B202-8996-A736-BD9F-2224A0C61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13355E-7CD8-0650-26CD-0742B2F3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CBDA6E-EC6B-E7AF-451D-6C4F240AE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03C100-25CB-C82E-BB64-CA1BCFF5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7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FFED-1EEE-1AB1-5F92-EB412F64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0556F7-99C7-99D6-0AD2-09F625F47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E1B40-D785-3BDB-4D5B-C8ADF3532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2C252-06F5-B92B-51B2-7E6015C69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9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2990AA-528E-B5F4-DE1B-E463E8135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AE677-00EA-2F48-8DDA-88BA2B9E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00E7F-687E-BAF2-CD86-B9B66A67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3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4AD49-C545-CFB6-5939-F69106B1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2ACBA-45A5-F7F7-C55E-D7BC9DD33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361A3-1337-65DF-9D22-4DDCC2485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12E51-7E16-0C8A-1B6A-CF684C53F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E043B-FDC6-857D-FD8E-0E365AA8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8D905-27F8-4309-015B-4F861F13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2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3D040-21A3-FF4E-37FB-537669532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F7ADB-1C7F-3709-418B-4D1374D73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95853-87E9-E37A-E720-1D8E24554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80809-8762-1772-45AD-66AA85C33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5C62D-47B4-7175-C58F-F15A2A5B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2C20F-589D-8C93-C9AD-66941329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6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B10C-292A-A116-6B97-2A8EE3839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E5531-E0DF-62B8-1AEF-A82C6BEBD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606A0-9B21-3CC6-9D0A-BFFDF969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7E222-38A6-5A6F-6459-333B8564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F7E42-B53E-70CB-4275-F038BE5FC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54928B-A89B-9D08-81C5-C2523CB62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081931-F057-F2AA-653B-04F31505D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76552-88A9-23DC-4509-A24F5CE4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E661C-074B-3978-90CB-ACCDC52D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B6A0F-BCAF-2BBD-9389-487B3420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8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D6C517-7864-16F0-8DB2-EAF953441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5C90D-2117-E6BB-DE4B-4BF547805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FE7EF-7000-E41D-E279-15B5FC0EBE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E0B7F-8F10-40BE-B4DA-278CA38E794E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0C14B-841E-5096-4E12-3569C0648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6CC7A-8FB1-6C6D-C0B1-E0EE5FA8A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3879-81F0-420E-A719-BADA655D6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1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2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9.xml"/><Relationship Id="rId5" Type="http://schemas.openxmlformats.org/officeDocument/2006/relationships/slide" Target="slide7.xml"/><Relationship Id="rId10" Type="http://schemas.openxmlformats.org/officeDocument/2006/relationships/slide" Target="slide17.xml"/><Relationship Id="rId4" Type="http://schemas.openxmlformats.org/officeDocument/2006/relationships/slide" Target="slide5.xml"/><Relationship Id="rId9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otonas.su.lt/studdarbai/astronomija/priedai/zvaigzdziuspektrai.html" TargetMode="External"/><Relationship Id="rId7" Type="http://schemas.openxmlformats.org/officeDocument/2006/relationships/hyperlink" Target="https://youtu.be/955snB6HLB4" TargetMode="External"/><Relationship Id="rId2" Type="http://schemas.openxmlformats.org/officeDocument/2006/relationships/hyperlink" Target="http://fotonas.su.lt/studdarbai/sviesa/svetaine/teorija/spektrai/3.2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GhN6QJzUwPo" TargetMode="External"/><Relationship Id="rId5" Type="http://schemas.openxmlformats.org/officeDocument/2006/relationships/hyperlink" Target="https://youtu.be/oae5fa-f0S0" TargetMode="External"/><Relationship Id="rId4" Type="http://schemas.openxmlformats.org/officeDocument/2006/relationships/hyperlink" Target="https://youtu.be/cBGTskrLn18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e.lt/straipsnis/fraunhoferio-linijos/" TargetMode="External"/><Relationship Id="rId7" Type="http://schemas.openxmlformats.org/officeDocument/2006/relationships/hyperlink" Target="http://fotonas.su.lt/studdarbai/sviesa/svetaine/teorija/spektrai/3.2%20prietaisai.htm" TargetMode="External"/><Relationship Id="rId2" Type="http://schemas.openxmlformats.org/officeDocument/2006/relationships/hyperlink" Target="https://www.vle.lt/straipsnis/spektra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tonas.su.lt/studdarbai/sviesa/svetaine/teorija/spektrai/3.1.htm" TargetMode="External"/><Relationship Id="rId5" Type="http://schemas.openxmlformats.org/officeDocument/2006/relationships/hyperlink" Target="http://fotonas.su.lt/studdarbai/astronomija/priedai/zvaigzdziuspektrai.html" TargetMode="External"/><Relationship Id="rId4" Type="http://schemas.openxmlformats.org/officeDocument/2006/relationships/hyperlink" Target="https://lt.wikipedia.org/wiki/Fraunhoferio_linij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D597924-D336-593D-41C7-7A4681FF0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88" y="0"/>
            <a:ext cx="100462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E00804-211B-3B80-0194-3E4EEBF5CE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8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88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8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8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8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D4D25-85D4-25B0-84A4-440023A33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>
            <a:normAutofit/>
          </a:bodyPr>
          <a:lstStyle/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Abraomo Kulviečio klasikinės gimnazijos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IIa mokinių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Emilij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Totoryt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Emos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Šarmavičiūtės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pristatymas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17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C19E-262E-BCFF-140E-FCCBFB4DB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98D90-D99D-2DD0-D4CE-05F95B0D4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644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Pamokos tikslas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ir uždavinys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Kas yra spektras?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Spektrų įvairovė (rūšys)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Ištisinis spektras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Linijinis spektras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Juostinis spektras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Sugerties spektras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Taikymas (prietaisai ir kt.)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Klausimai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Atsakymai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Literatūros šaltiniai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1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BD86A6-8B1C-A445-8532-5B61627C0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8" y="1184866"/>
            <a:ext cx="8621486" cy="58138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3DFF97-2C43-25CE-4668-7EBDC015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Pamokos tikslas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uždavinys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D02D8-D18D-DF1A-05B0-20A823F52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543" y="2526119"/>
            <a:ext cx="6085114" cy="472031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susipažinti su spektrų įvairove ir jų panaudojimu.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Uždavinys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gebėti skirti, apibūdinti spektrus, bei žinoti kaip jie taikomi (prietaisai ir kt.) ir taikant šias žinias gebėti atsakyti į temos klausimus.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lt-LT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A4197-27D2-C9F2-6664-7F0F365BDB8D}"/>
              </a:ext>
            </a:extLst>
          </p:cNvPr>
          <p:cNvSpPr txBox="1"/>
          <p:nvPr/>
        </p:nvSpPr>
        <p:spPr>
          <a:xfrm>
            <a:off x="1874520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43A62-1705-FEF5-3EE0-CE4E00260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79657" y="549067"/>
            <a:ext cx="4346410" cy="594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54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FF97-2C43-25CE-4668-7EBDC015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yra spektras?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D02D8-D18D-DF1A-05B0-20A823F52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60575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pektras</a:t>
            </a:r>
            <a:r>
              <a:rPr lang="lt-L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(lot. </a:t>
            </a:r>
            <a:r>
              <a:rPr lang="lt-LT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spectrum</a:t>
            </a:r>
            <a:r>
              <a:rPr lang="lt-L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vaizdas, vaizdinys), fizikinio dydžio (pvz., spinduliuotės, garso intensyvumo) skirstinys pagal kurį nors parametrą, pvz., pagal dažnį, bangos ilgį, masę, greitį, energiją.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Pagal I. Niutoną,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spektras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tai spalvota juosta, kuri susidaro baltai šviesai praėjus pro prizmę.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lt-LT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Dispersion of Light in Spectroscopy">
            <a:extLst>
              <a:ext uri="{FF2B5EF4-FFF2-40B4-BE49-F238E27FC236}">
                <a16:creationId xmlns:a16="http://schemas.microsoft.com/office/drawing/2014/main" id="{20FA2804-2AC6-92F7-A4B9-BB391449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957" y="3806190"/>
            <a:ext cx="4202878" cy="2518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7A4197-27D2-C9F2-6664-7F0F365BDB8D}"/>
              </a:ext>
            </a:extLst>
          </p:cNvPr>
          <p:cNvSpPr txBox="1"/>
          <p:nvPr/>
        </p:nvSpPr>
        <p:spPr>
          <a:xfrm>
            <a:off x="1874520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 dirty="0"/>
          </a:p>
        </p:txBody>
      </p:sp>
      <p:pic>
        <p:nvPicPr>
          <p:cNvPr id="2056" name="Picture 8" descr="Izaokas Niutonas">
            <a:extLst>
              <a:ext uri="{FF2B5EF4-FFF2-40B4-BE49-F238E27FC236}">
                <a16:creationId xmlns:a16="http://schemas.microsoft.com/office/drawing/2014/main" id="{BE4226A6-F5A4-BA12-799C-777BA7DA0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310" y="3806190"/>
            <a:ext cx="2778682" cy="2518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899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8D731D7-853C-1CFB-4B0B-396193EC03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/>
          <a:stretch/>
        </p:blipFill>
        <p:spPr>
          <a:xfrm>
            <a:off x="0" y="-120427"/>
            <a:ext cx="12192000" cy="665852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C29F775-15D0-118F-10DF-11CBFCDA93B1}"/>
              </a:ext>
            </a:extLst>
          </p:cNvPr>
          <p:cNvGrpSpPr/>
          <p:nvPr/>
        </p:nvGrpSpPr>
        <p:grpSpPr>
          <a:xfrm>
            <a:off x="1915700" y="1217519"/>
            <a:ext cx="8360598" cy="4610567"/>
            <a:chOff x="2280733" y="623048"/>
            <a:chExt cx="7538088" cy="401417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D13FCE-EB9F-9691-7815-5E20E54A6081}"/>
                </a:ext>
              </a:extLst>
            </p:cNvPr>
            <p:cNvSpPr txBox="1"/>
            <p:nvPr/>
          </p:nvSpPr>
          <p:spPr>
            <a:xfrm>
              <a:off x="3874448" y="623048"/>
              <a:ext cx="4350658" cy="1045062"/>
            </a:xfrm>
            <a:prstGeom prst="rect">
              <a:avLst/>
            </a:prstGeom>
            <a:noFill/>
            <a:ln w="22225" cmpd="sng">
              <a:solidFill>
                <a:schemeClr val="accent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7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lt-LT" sz="7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lt-LT" sz="72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lt-LT" sz="7200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lt-LT" sz="7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lt-LT" sz="72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lt-LT" sz="72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lt-LT" sz="7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B0B44B4-A01A-37B0-ABDB-C32F66C89577}"/>
                </a:ext>
              </a:extLst>
            </p:cNvPr>
            <p:cNvSpPr txBox="1"/>
            <p:nvPr/>
          </p:nvSpPr>
          <p:spPr>
            <a:xfrm>
              <a:off x="2373181" y="2356781"/>
              <a:ext cx="3090360" cy="954107"/>
            </a:xfrm>
            <a:prstGeom prst="rect">
              <a:avLst/>
            </a:prstGeom>
            <a:noFill/>
            <a:ln w="22225" cmpd="sng">
              <a:solidFill>
                <a:schemeClr val="accent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SPINDULIAVIMO (EMISIJOS)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1FCFE7-4C9D-5424-A62A-A0DCE275B84F}"/>
                </a:ext>
              </a:extLst>
            </p:cNvPr>
            <p:cNvSpPr txBox="1"/>
            <p:nvPr/>
          </p:nvSpPr>
          <p:spPr>
            <a:xfrm>
              <a:off x="6728461" y="2356780"/>
              <a:ext cx="3090360" cy="954107"/>
            </a:xfrm>
            <a:prstGeom prst="rect">
              <a:avLst/>
            </a:prstGeom>
            <a:noFill/>
            <a:ln w="22225" cmpd="sng">
              <a:solidFill>
                <a:schemeClr val="accent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SUGERTIES (ABSORBCIJOS)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FF6694-3A9B-E0DE-93AF-CA4BDE4C64E8}"/>
                </a:ext>
              </a:extLst>
            </p:cNvPr>
            <p:cNvSpPr txBox="1"/>
            <p:nvPr/>
          </p:nvSpPr>
          <p:spPr>
            <a:xfrm>
              <a:off x="2280733" y="3431380"/>
              <a:ext cx="2452965" cy="12058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571500" indent="-571500">
                <a:buClr>
                  <a:schemeClr val="accent1"/>
                </a:buClr>
                <a:buFont typeface="Wingdings" panose="05000000000000000000" pitchFamily="2" charset="2"/>
                <a:buChar char="Ø"/>
              </a:pPr>
              <a:r>
                <a: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IŠTISINIAI</a:t>
              </a:r>
            </a:p>
            <a:p>
              <a:pPr marL="571500" indent="-571500">
                <a:buClr>
                  <a:schemeClr val="accent1"/>
                </a:buClr>
                <a:buFont typeface="Wingdings" panose="05000000000000000000" pitchFamily="2" charset="2"/>
                <a:buChar char="Ø"/>
              </a:pPr>
              <a:r>
                <a: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LINIJINIAI</a:t>
              </a:r>
            </a:p>
            <a:p>
              <a:pPr marL="571500" indent="-571500">
                <a:buClr>
                  <a:schemeClr val="accent1"/>
                </a:buClr>
                <a:buFont typeface="Wingdings" panose="05000000000000000000" pitchFamily="2" charset="2"/>
                <a:buChar char="Ø"/>
              </a:pPr>
              <a:r>
                <a:rPr lang="lt-L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JUOSTINIAI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6A9E548-2029-A837-3E2E-4D63EFE2FDA4}"/>
                </a:ext>
              </a:extLst>
            </p:cNvPr>
            <p:cNvCxnSpPr>
              <a:cxnSpLocks/>
              <a:stCxn id="6" idx="2"/>
              <a:endCxn id="11" idx="0"/>
            </p:cNvCxnSpPr>
            <p:nvPr/>
          </p:nvCxnSpPr>
          <p:spPr>
            <a:xfrm>
              <a:off x="6049777" y="1668110"/>
              <a:ext cx="2223865" cy="688670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98B997D-90D0-92F8-3F31-97867F4BFC4A}"/>
                </a:ext>
              </a:extLst>
            </p:cNvPr>
            <p:cNvCxnSpPr>
              <a:cxnSpLocks/>
              <a:stCxn id="6" idx="2"/>
              <a:endCxn id="10" idx="0"/>
            </p:cNvCxnSpPr>
            <p:nvPr/>
          </p:nvCxnSpPr>
          <p:spPr>
            <a:xfrm flipH="1">
              <a:off x="3918361" y="1668110"/>
              <a:ext cx="2131416" cy="688671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2942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stronautiniai spektrai ir jų pritaikymas duomenų rinkimui apie žvaigždes  ir kitus objektus">
            <a:extLst>
              <a:ext uri="{FF2B5EF4-FFF2-40B4-BE49-F238E27FC236}">
                <a16:creationId xmlns:a16="http://schemas.microsoft.com/office/drawing/2014/main" id="{0CC6A254-4EDC-53FC-7278-1F73E4045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117" y="441160"/>
            <a:ext cx="8787765" cy="5975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881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262ADF-5371-BF32-56F7-14C01AF2F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3" r="906"/>
          <a:stretch/>
        </p:blipFill>
        <p:spPr>
          <a:xfrm>
            <a:off x="925829" y="4375468"/>
            <a:ext cx="10427971" cy="180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50BBFC-E53B-9BA1-BC82-300A06D15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Ištisinis spektras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C85C6-6AB8-7EB2-8683-C961E2713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Ištisinis spektras yra </a:t>
            </a:r>
            <a:r>
              <a:rPr lang="lt-LT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įkaitusio kūno skleidžiamos spinduliuotės 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spektras. Jis taip pat susidaro šviesos dispersijos metu. Pagal ištisinį spektrą </a:t>
            </a:r>
            <a:r>
              <a:rPr lang="lt-LT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neįmanoma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nustatyti šviečiančio kūno medžiagos sudėties</a:t>
            </a: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. Šiam spektrui būdingas </a:t>
            </a:r>
            <a:r>
              <a:rPr lang="lt-LT" b="1" dirty="0">
                <a:solidFill>
                  <a:srgbClr val="000000"/>
                </a:solidFill>
                <a:latin typeface="Times New Roman" panose="02020603050405020304" pitchFamily="18" charset="0"/>
              </a:rPr>
              <a:t>tolygus perėjimas </a:t>
            </a: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nuo vienų dažnio bangų prie kitų.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20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3986-6F55-A99B-DE1E-F23ED03A4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Linijinis spektras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2051E-A226-9693-E9A8-E83F3BF42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Linijinis spektras yra </a:t>
            </a:r>
            <a:r>
              <a:rPr lang="lt-LT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įkaitintų nedidelio slėgio atominių dujų </a:t>
            </a: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skleidžiamų spindulių spektras. 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Kiekvienam cheminiam elementui būdingas vis kitoks linijinis spektras, todėl pagal jį </a:t>
            </a:r>
            <a:r>
              <a:rPr lang="lt-LT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galima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atpažinti įvairiose medžiagose esančius elementus. </a:t>
            </a: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Šį spektrą sudaro </a:t>
            </a:r>
            <a:r>
              <a:rPr lang="lt-LT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atskiros siauros spalvotos linijos</a:t>
            </a: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, kurias skiria plačios tamsios juostos.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B5CFC3-B835-2CEE-C79C-A3C56618E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29" y="4375468"/>
            <a:ext cx="10427971" cy="180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557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97D0F-1356-C51E-175C-A78C2F4C2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Juostinis spektras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9AC71-8339-4B70-511F-850327795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Juostinis spektras yra </a:t>
            </a:r>
            <a:r>
              <a:rPr lang="lt-LT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nedidelio slėgio molekulinių dujų</a:t>
            </a:r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</a:rPr>
              <a:t> skleidžiamų spindulių spektras. 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Dažniausiai jis gaunamas liepsnoje švytint garams ar išlydžio metu švytint dujoms. Juostinį spektrą sudaro </a:t>
            </a:r>
            <a:r>
              <a:rPr lang="lt-LT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atskiros spalvotos juostos</a:t>
            </a:r>
            <a:r>
              <a:rPr lang="lt-LT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perskirtos tamsiu tarpu. Gerais prietaisais galima nustatyti, kad kiekviena juosta susideda iš daugybės linijų, išsidėsčiusių arti viena kitos.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D8F668-C7C0-CF8F-25EE-7E4916A73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838200" y="4510405"/>
            <a:ext cx="10515600" cy="180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887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97D0F-1356-C51E-175C-A78C2F4C2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Sugerties spektras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9AC71-8339-4B70-511F-850327795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sz="2800" b="0" i="0" dirty="0">
                <a:effectLst/>
                <a:latin typeface="Times New Roman" panose="02020603050405020304" pitchFamily="18" charset="0"/>
              </a:rPr>
              <a:t>Medžiagos gali ne tik skleisti spindulius, bet ir juos sugerti. Vokiečių fizikas G. Kirchhofas nustatė, kad </a:t>
            </a:r>
            <a:r>
              <a:rPr lang="lt-LT" sz="2800" b="1" i="1" dirty="0">
                <a:effectLst/>
                <a:latin typeface="Times New Roman" panose="02020603050405020304" pitchFamily="18" charset="0"/>
              </a:rPr>
              <a:t>dujos sugeria tuos spindulius, kuriuos jos pačios skleidžia įkaitintos </a:t>
            </a:r>
            <a:r>
              <a:rPr lang="lt-LT" sz="2800" dirty="0">
                <a:effectLst/>
                <a:latin typeface="Times New Roman" panose="02020603050405020304" pitchFamily="18" charset="0"/>
              </a:rPr>
              <a:t>– </a:t>
            </a:r>
            <a:r>
              <a:rPr lang="lt-LT" sz="2800" dirty="0" err="1">
                <a:effectLst/>
                <a:latin typeface="Times New Roman" panose="02020603050405020304" pitchFamily="18" charset="0"/>
              </a:rPr>
              <a:t>Kirchhovo</a:t>
            </a:r>
            <a:r>
              <a:rPr lang="lt-LT" sz="2800" dirty="0">
                <a:effectLst/>
                <a:latin typeface="Times New Roman" panose="02020603050405020304" pitchFamily="18" charset="0"/>
              </a:rPr>
              <a:t> dėsnis</a:t>
            </a:r>
            <a:r>
              <a:rPr lang="lt-LT" sz="2800" b="0" i="0" dirty="0">
                <a:effectLst/>
                <a:latin typeface="Times New Roman" panose="02020603050405020304" pitchFamily="18" charset="0"/>
              </a:rPr>
              <a:t>. Karštos medžiagos skleidžiamus spindulius  leidžiant pro mažai įkaitintas dujas, ištisinio spektro fone atsiranda tai medžiagai būdingos tamsios linijos. Tai </a:t>
            </a:r>
            <a:r>
              <a:rPr lang="lt-LT" sz="2800" b="1" i="0" dirty="0">
                <a:effectLst/>
                <a:latin typeface="Times New Roman" panose="02020603050405020304" pitchFamily="18" charset="0"/>
              </a:rPr>
              <a:t>absorbcijos linijos</a:t>
            </a:r>
            <a:r>
              <a:rPr lang="lt-LT" sz="2800" b="0" i="0" dirty="0">
                <a:effectLst/>
                <a:latin typeface="Times New Roman" panose="02020603050405020304" pitchFamily="18" charset="0"/>
              </a:rPr>
              <a:t>, sudarančios </a:t>
            </a:r>
            <a:r>
              <a:rPr lang="lt-LT" sz="2800" b="0" i="0" dirty="0" err="1">
                <a:effectLst/>
                <a:latin typeface="Times New Roman" panose="02020603050405020304" pitchFamily="18" charset="0"/>
              </a:rPr>
              <a:t>sugerties</a:t>
            </a:r>
            <a:r>
              <a:rPr lang="lt-LT" sz="2800" b="0" i="0" dirty="0">
                <a:effectLst/>
                <a:latin typeface="Times New Roman" panose="02020603050405020304" pitchFamily="18" charset="0"/>
              </a:rPr>
              <a:t> spektrą. Jų padėtis atitinka spalvotų linijų padėtį tos pačios medžiagos emisijos spektre. Pagal šį spektrą </a:t>
            </a:r>
            <a:r>
              <a:rPr lang="lt-LT" sz="2800" b="0" i="0" u="sng" dirty="0">
                <a:effectLst/>
                <a:latin typeface="Times New Roman" panose="02020603050405020304" pitchFamily="18" charset="0"/>
              </a:rPr>
              <a:t>galima</a:t>
            </a:r>
            <a:r>
              <a:rPr lang="lt-LT" sz="2800" b="0" i="0" dirty="0">
                <a:effectLst/>
                <a:latin typeface="Times New Roman" panose="02020603050405020304" pitchFamily="18" charset="0"/>
              </a:rPr>
              <a:t> nustatyti medžiagos sudėtį.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9590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D669C6-8A04-DB52-7F88-4309D8609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095" y="286068"/>
            <a:ext cx="8856729" cy="3142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ontinuous Spectrum Vs Line Spectrum - Continuous Spectrum">
            <a:extLst>
              <a:ext uri="{FF2B5EF4-FFF2-40B4-BE49-F238E27FC236}">
                <a16:creationId xmlns:a16="http://schemas.microsoft.com/office/drawing/2014/main" id="{CA020A87-1897-E05D-DF51-59FF04B27C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976" y="3701787"/>
            <a:ext cx="8856729" cy="2870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6B8348-2A50-8FBD-EA88-AA6FEE3E0F91}"/>
              </a:ext>
            </a:extLst>
          </p:cNvPr>
          <p:cNvSpPr txBox="1"/>
          <p:nvPr/>
        </p:nvSpPr>
        <p:spPr>
          <a:xfrm>
            <a:off x="5130164" y="6202600"/>
            <a:ext cx="1931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 ilgis (nm)</a:t>
            </a:r>
          </a:p>
        </p:txBody>
      </p:sp>
      <p:pic>
        <p:nvPicPr>
          <p:cNvPr id="8196" name="Picture 4" descr="Gustav Kirchhoff (March 12, 1824 — January 17, 1887), German educator,  physicist, scientist | World Biographical Encyclopedia">
            <a:extLst>
              <a:ext uri="{FF2B5EF4-FFF2-40B4-BE49-F238E27FC236}">
                <a16:creationId xmlns:a16="http://schemas.microsoft.com/office/drawing/2014/main" id="{C0005E8D-6809-233D-D044-B080B161C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2" y="286068"/>
            <a:ext cx="2388627" cy="3142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562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9C3D72-9B0A-9E6A-671B-99BCF27BA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931" y="542925"/>
            <a:ext cx="7704138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955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97D0F-1356-C51E-175C-A78C2F4C2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Įdomu!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9AC71-8339-4B70-511F-850327795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28460" cy="45866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1814 m. Saulės spektre pastebėtos tamsios linijos, kurios vėliau buvo pavadintos </a:t>
            </a:r>
            <a:r>
              <a:rPr lang="lt-LT" b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Fraunhoferio</a:t>
            </a:r>
            <a:r>
              <a:rPr lang="lt-LT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linijomis</a:t>
            </a:r>
            <a:r>
              <a:rPr lang="lt-L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Saulė - įkaitęs dujų kamuolys. Jo paviršiaus temperatūra siekia apie 6000 °C. Labai suspaustos įkaitusios dujos spinduliuoja bangas, kurių spektras yra ištisinis. Tačiau tos bangos dar turi praeiti pro pakankamai vėsią (apie 4500 °C) fotosferos išorinę ribą. Ištyrus jų spektre susidariusias absorbcijos linijas, matyti, kad </a:t>
            </a:r>
            <a:r>
              <a:rPr lang="lt-LT" b="1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Saulėje yra visi elementai, kurių randama Žemėje</a:t>
            </a:r>
            <a:r>
              <a:rPr lang="lt-L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Joseph von Fraunhofer - Visuotinė lietuvių enciklopedija">
            <a:extLst>
              <a:ext uri="{FF2B5EF4-FFF2-40B4-BE49-F238E27FC236}">
                <a16:creationId xmlns:a16="http://schemas.microsoft.com/office/drawing/2014/main" id="{FF94D181-AF4D-2164-4D57-FB43873EC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860" y="4200217"/>
            <a:ext cx="3661410" cy="2292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Joseph von Fraunhofer – Vikipedija">
            <a:extLst>
              <a:ext uri="{FF2B5EF4-FFF2-40B4-BE49-F238E27FC236}">
                <a16:creationId xmlns:a16="http://schemas.microsoft.com/office/drawing/2014/main" id="{597B9926-0E05-A9AD-2421-7127156D1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1" b="19711"/>
          <a:stretch/>
        </p:blipFill>
        <p:spPr bwMode="auto">
          <a:xfrm>
            <a:off x="8023860" y="365125"/>
            <a:ext cx="3661410" cy="36328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287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0434E-8D6D-8B9F-8184-B13E6D52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Taikymas: prietaisai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E487D2-41A7-B899-05C6-B041B15B77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3813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Wireless Spectrometer (Vis) - PS-2600 - Products | PASCO">
            <a:extLst>
              <a:ext uri="{FF2B5EF4-FFF2-40B4-BE49-F238E27FC236}">
                <a16:creationId xmlns:a16="http://schemas.microsoft.com/office/drawing/2014/main" id="{EC721B0D-7BCC-0F9B-A9C0-B2C9347E5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1" y="4001294"/>
            <a:ext cx="3101340" cy="212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9BF38A-9DC5-02F6-F459-88537AC7F9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36" y="4050890"/>
            <a:ext cx="2441985" cy="244198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DD319BF-7166-9035-231C-53B91855C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997" y="4489514"/>
            <a:ext cx="3068527" cy="182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953A13-2EEE-299E-4A5E-3FAC1810DB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259" y="4001294"/>
            <a:ext cx="2644700" cy="26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91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5BD1-349A-BACE-2C48-3C56B464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Taikymas: spektrinė analizė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070E4-7401-4FAC-85B6-8DCC6DC55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Spektrinė analizė </a:t>
            </a: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medžiagos cheminės sudėties nustatymas pagal jos spektrus.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Spektrinės analizės privalumai yra didelis jautrumas ir greitai </a:t>
            </a:r>
            <a:r>
              <a:rPr lang="lt-LT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gaunams</a:t>
            </a: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rezultatas</a:t>
            </a:r>
            <a:r>
              <a:rPr lang="lt-LT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Šis būdas įgalina aptikti įvairias chemines medžiagas net tada, kai jų yra nepaprastai mažas kiekis - vos milijonosios miligramo dalys.</a:t>
            </a:r>
            <a:endParaRPr lang="lt-LT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pektrai</a:t>
            </a:r>
            <a:r>
              <a:rPr lang="en-US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naudojami</a:t>
            </a:r>
            <a:r>
              <a:rPr lang="lt-LT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astronomijoje –</a:t>
            </a:r>
            <a:r>
              <a:rPr lang="en-US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įvairiems kūnams tirti, pavyzdžiui, žvaigždžių amžiui nustatyti.</a:t>
            </a:r>
            <a:endParaRPr lang="lt-LT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733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5BD1-349A-BACE-2C48-3C56B464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Įdomu!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070E4-7401-4FAC-85B6-8DCC6DC55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http://fotonas.su.lt/studdarbai/sviesa/svetaine/teorija/spektrai/3.2.htm</a:t>
            </a:r>
            <a:endParaRPr lang="lt-LT" sz="2800" u="sng" kern="100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hlinkClick r:id="rId3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http://fotonas.su.lt/studdarbai/astronomija/priedai/zvaigzdziuspektrai.html</a:t>
            </a:r>
            <a:endParaRPr lang="lt-LT" sz="2800" u="sng" kern="100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https://youtu.be/_sDEGcFDRs4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https://youtu.be/cBGTskrLn18</a:t>
            </a:r>
            <a:endParaRPr lang="lt-LT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https://youtu.be/oae5fa-f0S0</a:t>
            </a:r>
            <a:endParaRPr lang="lt-LT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https://youtu.be/GhN6QJzUwPo</a:t>
            </a:r>
            <a:endParaRPr lang="lt-LT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u="sng" kern="1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https://youtu.be/955snB6HLB4</a:t>
            </a:r>
            <a:endParaRPr lang="lt-LT" sz="2800" u="sng" kern="100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608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8BB9-FFC8-9FAA-D89C-20A06B0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Klausimai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9EC7-8961-8E5C-62A4-70DAE415C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 yra šviesos spektras?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Kaip skirstomi spektrai?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 skleidžia ištisinį spektrą? Linijinį? Juostinį?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Koks yra žvakės liepsnos spektras?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Pagal kurį spektrą galima atpažinti medžiagą sudarančius cheminius elementus?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43F482-546F-7EA2-D3D3-2AD925EE4D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3883" r="80491" b="3883"/>
          <a:stretch/>
        </p:blipFill>
        <p:spPr>
          <a:xfrm flipH="1">
            <a:off x="11175998" y="1"/>
            <a:ext cx="101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60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8BB9-FFC8-9FAA-D89C-20A06B0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Klausimai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9EC7-8961-8E5C-62A4-70DAE415C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Ką teigia </a:t>
            </a:r>
            <a:r>
              <a:rPr lang="lt-LT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Kirchhovo</a:t>
            </a: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dėsnis?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Ką atitinka tos pačios medžiagos absorbcijos linijų padėtis?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Kokių elementų yra Saulėje?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Išvardinkite spektrų taikymo prietaisus.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 yra spektrinė analizė?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DD5AD-073B-57B1-00F0-6E85EF61CB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3883" r="80491" b="3883"/>
          <a:stretch/>
        </p:blipFill>
        <p:spPr>
          <a:xfrm flipH="1">
            <a:off x="11175998" y="1"/>
            <a:ext cx="101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62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8BB9-FFC8-9FAA-D89C-20A06B0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9EC7-8961-8E5C-62A4-70DAE415C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Tai spalvota juosta, kuri susidaro baltai šviesai praėjus pro prizmę.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Ištisinis.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Įkaitusių kūnų skleidžiama spinduliuotė; įkaitintų nedidelio slėgio atominių dujų skleidžiami spinduliai; įkaitintų nedidelio slėgio molekulinių dujų skleidžiami spinduliai.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Spinduliavimo (emisijos): ištisiniai, linijiniai, juostiniai, ir </a:t>
            </a:r>
            <a:r>
              <a:rPr lang="lt-LT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sugerties</a:t>
            </a: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(absorbcijos).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Linijinį/</a:t>
            </a:r>
            <a:r>
              <a:rPr lang="lt-LT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sugerties</a:t>
            </a: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lt-LT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absobrcijos</a:t>
            </a: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A38F8D-3890-D92C-2B74-2048A7D343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3883" r="80491" b="3883"/>
          <a:stretch/>
        </p:blipFill>
        <p:spPr>
          <a:xfrm flipH="1">
            <a:off x="11175998" y="1"/>
            <a:ext cx="101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51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8BB9-FFC8-9FAA-D89C-20A06B04D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39EC7-8961-8E5C-62A4-70DAE415C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Dujos sugeria tuos spindulius, kuriuos jos pačios skleidžia įkaitintos.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Spalvotų linijų padėtį tos medžiagos emisijos spektre.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Visi, kurių randama Žemėje. 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Spektometras</a:t>
            </a: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spektrofotometras, spektroskopas, spektrografas.</a:t>
            </a:r>
          </a:p>
          <a:p>
            <a:pPr marL="514350" lvl="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lt-LT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Medžiagos cheminės sudėties nustatymas pagal jos spektrus.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B1679-AE40-0EE3-49F6-F3D44A5CCA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3883" r="80491" b="3883"/>
          <a:stretch/>
        </p:blipFill>
        <p:spPr>
          <a:xfrm flipH="1">
            <a:off x="11175998" y="1"/>
            <a:ext cx="101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88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3E9E2-3B3B-E8C3-0FA7-4F685FAE0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Literatūros šaltiniai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6A7DB-5F1C-FF9E-FFEC-61F6CE3A7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https://www.vle.lt/straipsnis/spektras/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Vladas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Valentinavičius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„Fizika. Vadovėlis X klasei“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https://www.vle.lt/straipsnis/fraunhoferio-linijos/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https://lt.wikipedia.org/wiki/Fraunhoferio_linijos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http://fotonas.su.lt/studdarbai/astronomija/priedai/zvaigzdziuspektrai.html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http://fotonas.su.lt/studdarbai/sviesa/svetaine/teorija/spektrai/3.1.htm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http://fotonas.su.lt/studdarbai/sviesa/svetaine/teorija/spektrai/3.2%20prietaisai.htm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753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960</Words>
  <Application>Microsoft Office PowerPoint</Application>
  <PresentationFormat>Widescreen</PresentationFormat>
  <Paragraphs>87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Office Theme</vt:lpstr>
      <vt:lpstr>Spektrai</vt:lpstr>
      <vt:lpstr>Turinys</vt:lpstr>
      <vt:lpstr>Pamokos tikslas ir uždavinys </vt:lpstr>
      <vt:lpstr>Kas yra spektras?</vt:lpstr>
      <vt:lpstr>PowerPoint Presentation</vt:lpstr>
      <vt:lpstr>PowerPoint Presentation</vt:lpstr>
      <vt:lpstr>Ištisinis spektras</vt:lpstr>
      <vt:lpstr>Linijinis spektras</vt:lpstr>
      <vt:lpstr>Juostinis spektras</vt:lpstr>
      <vt:lpstr>Sugerties spektras</vt:lpstr>
      <vt:lpstr>PowerPoint Presentation</vt:lpstr>
      <vt:lpstr>PowerPoint Presentation</vt:lpstr>
      <vt:lpstr>Įdomu!</vt:lpstr>
      <vt:lpstr>Taikymas: prietaisai</vt:lpstr>
      <vt:lpstr>Taikymas: spektrinė analizė</vt:lpstr>
      <vt:lpstr>Įdomu!</vt:lpstr>
      <vt:lpstr>Klausimai</vt:lpstr>
      <vt:lpstr>Klausimai</vt:lpstr>
      <vt:lpstr>Atsakymai</vt:lpstr>
      <vt:lpstr>Atsakymai</vt:lpstr>
      <vt:lpstr>Literatūros šaltiniai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Spektrai</dc:title>
  <dc:creator>Ema Šarmavičiūtė</dc:creator>
  <cp:lastModifiedBy>Emilija Totorytė</cp:lastModifiedBy>
  <cp:revision>26</cp:revision>
  <dcterms:created xsi:type="dcterms:W3CDTF">2023-04-03T18:05:53Z</dcterms:created>
  <dcterms:modified xsi:type="dcterms:W3CDTF">2023-04-18T11:59:09Z</dcterms:modified>
</cp:coreProperties>
</file>