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sldIdLst>
    <p:sldId id="256" r:id="rId2"/>
    <p:sldId id="277" r:id="rId3"/>
    <p:sldId id="257" r:id="rId4"/>
    <p:sldId id="258" r:id="rId5"/>
    <p:sldId id="259" r:id="rId6"/>
    <p:sldId id="260" r:id="rId7"/>
    <p:sldId id="261" r:id="rId8"/>
    <p:sldId id="262" r:id="rId9"/>
    <p:sldId id="263" r:id="rId10"/>
    <p:sldId id="271" r:id="rId11"/>
    <p:sldId id="273" r:id="rId12"/>
    <p:sldId id="274" r:id="rId13"/>
    <p:sldId id="272" r:id="rId14"/>
    <p:sldId id="264" r:id="rId15"/>
    <p:sldId id="265" r:id="rId16"/>
    <p:sldId id="266" r:id="rId17"/>
    <p:sldId id="267" r:id="rId18"/>
    <p:sldId id="268" r:id="rId19"/>
    <p:sldId id="269" r:id="rId20"/>
    <p:sldId id="270" r:id="rId21"/>
    <p:sldId id="276" r:id="rId22"/>
    <p:sldId id="275" r:id="rId23"/>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5" autoAdjust="0"/>
    <p:restoredTop sz="94660"/>
  </p:normalViewPr>
  <p:slideViewPr>
    <p:cSldViewPr snapToGrid="0">
      <p:cViewPr varScale="1">
        <p:scale>
          <a:sx n="106" d="100"/>
          <a:sy n="106" d="100"/>
        </p:scale>
        <p:origin x="59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Thursday, April 27, 2023</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575994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Thursday, April 27, 2023</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33949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Thursday, April 27, 2023</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125606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Thursday, April 27, 2023</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20459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Thursday, April 27, 2023</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07185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Thursday, April 27, 2023</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92922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Thursday, April 27, 2023</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96630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Thursday, April 27, 2023</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266453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Thursday, April 27, 2023</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891677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Thursday, April 27, 2023</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800591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Thursday, April 27, 2023</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47699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900" cap="all" spc="300" baseline="0">
                <a:solidFill>
                  <a:srgbClr val="FFFFFF"/>
                </a:solidFill>
              </a:defRPr>
            </a:lvl1pPr>
          </a:lstStyle>
          <a:p>
            <a:fld id="{AE0C963C-C1DB-4AFD-9DDC-0691666BF49B}" type="datetime2">
              <a:rPr lang="en-US" smtClean="0"/>
              <a:pPr/>
              <a:t>Thursday, April 27, 2023</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9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9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290583805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40" r:id="rId4"/>
    <p:sldLayoutId id="2147483741" r:id="rId5"/>
    <p:sldLayoutId id="2147483746" r:id="rId6"/>
    <p:sldLayoutId id="2147483742" r:id="rId7"/>
    <p:sldLayoutId id="2147483743" r:id="rId8"/>
    <p:sldLayoutId id="2147483744" r:id="rId9"/>
    <p:sldLayoutId id="2147483745" r:id="rId10"/>
    <p:sldLayoutId id="2147483747"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n-body-sim.vercel.ap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n-body-sim.vercel.app/"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djbinder.com/articles/NBody/" TargetMode="External"/><Relationship Id="rId2" Type="http://schemas.openxmlformats.org/officeDocument/2006/relationships/hyperlink" Target="https://en.wikipedia.org/wiki/Newton's_law_of_universal_gravitation" TargetMode="External"/><Relationship Id="rId1" Type="http://schemas.openxmlformats.org/officeDocument/2006/relationships/slideLayout" Target="../slideLayouts/slideLayout2.xml"/><Relationship Id="rId5" Type="http://schemas.openxmlformats.org/officeDocument/2006/relationships/hyperlink" Target="https://github.com/Nazariglez/notan" TargetMode="External"/><Relationship Id="rId4" Type="http://schemas.openxmlformats.org/officeDocument/2006/relationships/hyperlink" Target="https://en.wikipedia.org/wiki/N-body_simul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36F292AA-C8DB-4CAA-97C9-456CF8540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descr="Triangular abstract background">
            <a:extLst>
              <a:ext uri="{FF2B5EF4-FFF2-40B4-BE49-F238E27FC236}">
                <a16:creationId xmlns:a16="http://schemas.microsoft.com/office/drawing/2014/main" id="{174335BD-BEF3-AA11-50C7-F80B6F497C9C}"/>
              </a:ext>
            </a:extLst>
          </p:cNvPr>
          <p:cNvPicPr>
            <a:picLocks noChangeAspect="1"/>
          </p:cNvPicPr>
          <p:nvPr/>
        </p:nvPicPr>
        <p:blipFill rotWithShape="1">
          <a:blip r:embed="rId2"/>
          <a:srcRect l="24292" r="31053" b="-1"/>
          <a:stretch/>
        </p:blipFill>
        <p:spPr>
          <a:xfrm>
            <a:off x="-1" y="10"/>
            <a:ext cx="4587901" cy="6857990"/>
          </a:xfrm>
          <a:prstGeom prst="rect">
            <a:avLst/>
          </a:prstGeom>
        </p:spPr>
      </p:pic>
      <p:sp>
        <p:nvSpPr>
          <p:cNvPr id="18" name="Rectangle 10">
            <a:extLst>
              <a:ext uri="{FF2B5EF4-FFF2-40B4-BE49-F238E27FC236}">
                <a16:creationId xmlns:a16="http://schemas.microsoft.com/office/drawing/2014/main" id="{AA065953-3D69-4CD4-80C3-DF10DEB4C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2" y="-429"/>
            <a:ext cx="7604097" cy="6857571"/>
          </a:xfrm>
          <a:prstGeom prst="rect">
            <a:avLst/>
          </a:prstGeom>
          <a:gradFill>
            <a:gsLst>
              <a:gs pos="0">
                <a:schemeClr val="accent6">
                  <a:lumMod val="75000"/>
                  <a:alpha val="73000"/>
                </a:schemeClr>
              </a:gs>
              <a:gs pos="100000">
                <a:schemeClr val="accent2"/>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AB36DB5-F10D-4EDB-87E2-ECB9301F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1" y="0"/>
            <a:ext cx="7604097" cy="6858000"/>
          </a:xfrm>
          <a:prstGeom prst="rect">
            <a:avLst/>
          </a:prstGeom>
          <a:gradFill>
            <a:gsLst>
              <a:gs pos="0">
                <a:schemeClr val="accent5">
                  <a:alpha val="37000"/>
                </a:schemeClr>
              </a:gs>
              <a:gs pos="98000">
                <a:schemeClr val="accent2">
                  <a:alpha val="66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46F195D-95DC-419E-BBC1-E2B601A60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599847" y="4355164"/>
            <a:ext cx="7592151" cy="2502836"/>
          </a:xfrm>
          <a:prstGeom prst="rect">
            <a:avLst/>
          </a:prstGeom>
          <a:gradFill>
            <a:gsLst>
              <a:gs pos="22000">
                <a:schemeClr val="accent6">
                  <a:alpha val="39000"/>
                </a:schemeClr>
              </a:gs>
              <a:gs pos="82000">
                <a:schemeClr val="accent5">
                  <a:alpha val="19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256CF5B-1DAD-4912-86B9-FCA733692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04304">
            <a:off x="6080918" y="830588"/>
            <a:ext cx="4998441" cy="4998441"/>
          </a:xfrm>
          <a:prstGeom prst="ellipse">
            <a:avLst/>
          </a:prstGeom>
          <a:gradFill>
            <a:gsLst>
              <a:gs pos="39000">
                <a:schemeClr val="accent4">
                  <a:lumMod val="20000"/>
                  <a:lumOff val="80000"/>
                  <a:alpha val="0"/>
                </a:schemeClr>
              </a:gs>
              <a:gs pos="100000">
                <a:schemeClr val="accent6">
                  <a:alpha val="18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0F512170-70F8-6194-2E14-E6F23A67CF4E}"/>
              </a:ext>
            </a:extLst>
          </p:cNvPr>
          <p:cNvSpPr>
            <a:spLocks noGrp="1"/>
          </p:cNvSpPr>
          <p:nvPr>
            <p:ph type="ctrTitle"/>
          </p:nvPr>
        </p:nvSpPr>
        <p:spPr>
          <a:xfrm>
            <a:off x="5323121" y="1059621"/>
            <a:ext cx="6133656" cy="3169674"/>
          </a:xfrm>
        </p:spPr>
        <p:txBody>
          <a:bodyPr>
            <a:normAutofit/>
          </a:bodyPr>
          <a:lstStyle/>
          <a:p>
            <a:r>
              <a:rPr lang="en-US" dirty="0">
                <a:solidFill>
                  <a:schemeClr val="bg1"/>
                </a:solidFill>
              </a:rPr>
              <a:t>n</a:t>
            </a:r>
            <a:r>
              <a:rPr lang="lt-LT" dirty="0">
                <a:solidFill>
                  <a:schemeClr val="bg1"/>
                </a:solidFill>
              </a:rPr>
              <a:t>-kūnų gravitacinės sąveikos simuliacija</a:t>
            </a:r>
          </a:p>
        </p:txBody>
      </p:sp>
      <p:sp>
        <p:nvSpPr>
          <p:cNvPr id="3" name="Antrinis pavadinimas 2">
            <a:extLst>
              <a:ext uri="{FF2B5EF4-FFF2-40B4-BE49-F238E27FC236}">
                <a16:creationId xmlns:a16="http://schemas.microsoft.com/office/drawing/2014/main" id="{2923C759-AC2D-3A01-DEC0-5B6DBFBC0AFC}"/>
              </a:ext>
            </a:extLst>
          </p:cNvPr>
          <p:cNvSpPr>
            <a:spLocks noGrp="1"/>
          </p:cNvSpPr>
          <p:nvPr>
            <p:ph type="subTitle" idx="1"/>
          </p:nvPr>
        </p:nvSpPr>
        <p:spPr>
          <a:xfrm>
            <a:off x="5862918" y="4725898"/>
            <a:ext cx="5462494" cy="1141157"/>
          </a:xfrm>
        </p:spPr>
        <p:txBody>
          <a:bodyPr>
            <a:normAutofit/>
          </a:bodyPr>
          <a:lstStyle/>
          <a:p>
            <a:pPr algn="r"/>
            <a:r>
              <a:rPr lang="lt-LT" sz="1400" dirty="0">
                <a:solidFill>
                  <a:schemeClr val="bg1"/>
                </a:solidFill>
              </a:rPr>
              <a:t>Mantas Armalys IIa</a:t>
            </a:r>
          </a:p>
          <a:p>
            <a:pPr algn="r"/>
            <a:r>
              <a:rPr lang="lt-LT" sz="1400" dirty="0">
                <a:solidFill>
                  <a:schemeClr val="bg1"/>
                </a:solidFill>
              </a:rPr>
              <a:t>Mokytojas – Irmantas Adomaitis </a:t>
            </a:r>
          </a:p>
        </p:txBody>
      </p:sp>
      <p:sp>
        <p:nvSpPr>
          <p:cNvPr id="6" name="Antrinis pavadinimas 2">
            <a:extLst>
              <a:ext uri="{FF2B5EF4-FFF2-40B4-BE49-F238E27FC236}">
                <a16:creationId xmlns:a16="http://schemas.microsoft.com/office/drawing/2014/main" id="{01270763-B065-96DD-22E8-53FFF81B6B68}"/>
              </a:ext>
            </a:extLst>
          </p:cNvPr>
          <p:cNvSpPr txBox="1">
            <a:spLocks/>
          </p:cNvSpPr>
          <p:nvPr/>
        </p:nvSpPr>
        <p:spPr>
          <a:xfrm>
            <a:off x="6572565" y="98930"/>
            <a:ext cx="4373587" cy="431524"/>
          </a:xfrm>
          <a:prstGeom prst="rect">
            <a:avLst/>
          </a:prstGeom>
        </p:spPr>
        <p:txBody>
          <a:bodyPr vert="horz" lIns="0" tIns="0" rIns="0" bIns="0" rtlCol="0">
            <a:normAutofit/>
          </a:bodyPr>
          <a:lstStyle>
            <a:lvl1pPr marL="0" indent="0" algn="ctr" defTabSz="914400" rtl="0" eaLnBrk="1" latinLnBrk="0" hangingPunct="1">
              <a:lnSpc>
                <a:spcPct val="150000"/>
              </a:lnSpc>
              <a:spcBef>
                <a:spcPts val="1000"/>
              </a:spcBef>
              <a:buFont typeface="Arial" panose="020B0604020202020204" pitchFamily="34" charset="0"/>
              <a:buNone/>
              <a:defRPr sz="1600" kern="1200" cap="all" spc="600" baseline="0">
                <a:solidFill>
                  <a:schemeClr val="tx1"/>
                </a:solidFill>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lt-LT" sz="1400" dirty="0">
                <a:solidFill>
                  <a:schemeClr val="bg1"/>
                </a:solidFill>
              </a:rPr>
              <a:t>VILNIAUS ŽIRMŪNŲ GIMNAZIJA</a:t>
            </a:r>
          </a:p>
        </p:txBody>
      </p:sp>
      <p:sp>
        <p:nvSpPr>
          <p:cNvPr id="7" name="Antrinis pavadinimas 2">
            <a:extLst>
              <a:ext uri="{FF2B5EF4-FFF2-40B4-BE49-F238E27FC236}">
                <a16:creationId xmlns:a16="http://schemas.microsoft.com/office/drawing/2014/main" id="{9F2B017D-8E13-E22E-3490-B542D5C8F3E9}"/>
              </a:ext>
            </a:extLst>
          </p:cNvPr>
          <p:cNvSpPr txBox="1">
            <a:spLocks/>
          </p:cNvSpPr>
          <p:nvPr/>
        </p:nvSpPr>
        <p:spPr>
          <a:xfrm>
            <a:off x="7926985" y="6426476"/>
            <a:ext cx="1306306" cy="431524"/>
          </a:xfrm>
          <a:prstGeom prst="rect">
            <a:avLst/>
          </a:prstGeom>
        </p:spPr>
        <p:txBody>
          <a:bodyPr vert="horz" lIns="0" tIns="0" rIns="0" bIns="0" rtlCol="0">
            <a:normAutofit/>
          </a:bodyPr>
          <a:lstStyle>
            <a:lvl1pPr marL="0" indent="0" algn="ctr" defTabSz="914400" rtl="0" eaLnBrk="1" latinLnBrk="0" hangingPunct="1">
              <a:lnSpc>
                <a:spcPct val="150000"/>
              </a:lnSpc>
              <a:spcBef>
                <a:spcPts val="1000"/>
              </a:spcBef>
              <a:buFont typeface="Arial" panose="020B0604020202020204" pitchFamily="34" charset="0"/>
              <a:buNone/>
              <a:defRPr sz="1600" kern="1200" cap="all" spc="600" baseline="0">
                <a:solidFill>
                  <a:schemeClr val="tx1"/>
                </a:solidFill>
                <a:latin typeface="+mn-lt"/>
                <a:ea typeface="+mn-ea"/>
                <a:cs typeface="+mn-cs"/>
              </a:defRPr>
            </a:lvl1pPr>
            <a:lvl2pPr marL="457200" indent="0" algn="ctr" defTabSz="914400" rtl="0" eaLnBrk="1" latinLnBrk="0" hangingPunct="1">
              <a:lnSpc>
                <a:spcPct val="12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lt-LT" sz="1400" dirty="0">
                <a:solidFill>
                  <a:schemeClr val="bg1"/>
                </a:solidFill>
              </a:rPr>
              <a:t>2023 M.</a:t>
            </a:r>
          </a:p>
        </p:txBody>
      </p:sp>
    </p:spTree>
    <p:extLst>
      <p:ext uri="{BB962C8B-B14F-4D97-AF65-F5344CB8AC3E}">
        <p14:creationId xmlns:p14="http://schemas.microsoft.com/office/powerpoint/2010/main" val="3369693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E1EA0-7E0C-BB61-C64B-46BAA58608E0}"/>
              </a:ext>
            </a:extLst>
          </p:cNvPr>
          <p:cNvSpPr>
            <a:spLocks noGrp="1"/>
          </p:cNvSpPr>
          <p:nvPr>
            <p:ph type="title"/>
          </p:nvPr>
        </p:nvSpPr>
        <p:spPr>
          <a:xfrm>
            <a:off x="975360" y="949234"/>
            <a:ext cx="10241280" cy="4086933"/>
          </a:xfrm>
        </p:spPr>
        <p:txBody>
          <a:bodyPr>
            <a:normAutofit fontScale="90000"/>
          </a:bodyPr>
          <a:lstStyle/>
          <a:p>
            <a:r>
              <a:rPr lang="lt-LT" sz="3100" dirty="0"/>
              <a:t>Klasėje diskutuojant apie dangaus kūnų judėjimą kilo idėja:</a:t>
            </a:r>
            <a:br>
              <a:rPr lang="lt-LT" dirty="0"/>
            </a:br>
            <a:br>
              <a:rPr lang="lt-LT" dirty="0"/>
            </a:br>
            <a:r>
              <a:rPr lang="lt-LT" dirty="0"/>
              <a:t>Sukurti simuliaciją n-kūnų gravitacinei sąveikai stebėti ir analizuoti</a:t>
            </a:r>
            <a:br>
              <a:rPr lang="lt-LT" dirty="0"/>
            </a:br>
            <a:br>
              <a:rPr lang="lt-LT" dirty="0"/>
            </a:br>
            <a:endParaRPr lang="en-US" dirty="0"/>
          </a:p>
        </p:txBody>
      </p:sp>
    </p:spTree>
    <p:extLst>
      <p:ext uri="{BB962C8B-B14F-4D97-AF65-F5344CB8AC3E}">
        <p14:creationId xmlns:p14="http://schemas.microsoft.com/office/powerpoint/2010/main" val="2785485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2177D07-C0C3-6C2B-1280-093A0E36FBDC}"/>
              </a:ext>
            </a:extLst>
          </p:cNvPr>
          <p:cNvSpPr>
            <a:spLocks noGrp="1"/>
          </p:cNvSpPr>
          <p:nvPr>
            <p:ph type="title"/>
          </p:nvPr>
        </p:nvSpPr>
        <p:spPr>
          <a:xfrm>
            <a:off x="1340223" y="194893"/>
            <a:ext cx="10241280" cy="1234440"/>
          </a:xfrm>
        </p:spPr>
        <p:txBody>
          <a:bodyPr/>
          <a:lstStyle/>
          <a:p>
            <a:r>
              <a:rPr lang="lt-LT" dirty="0"/>
              <a:t>Kas yra gravitacija?</a:t>
            </a:r>
          </a:p>
        </p:txBody>
      </p:sp>
      <p:sp>
        <p:nvSpPr>
          <p:cNvPr id="3" name="Turinio vietos rezervavimo ženklas 2">
            <a:extLst>
              <a:ext uri="{FF2B5EF4-FFF2-40B4-BE49-F238E27FC236}">
                <a16:creationId xmlns:a16="http://schemas.microsoft.com/office/drawing/2014/main" id="{81FA9E07-85FD-4302-2142-58330007283C}"/>
              </a:ext>
            </a:extLst>
          </p:cNvPr>
          <p:cNvSpPr>
            <a:spLocks noGrp="1"/>
          </p:cNvSpPr>
          <p:nvPr>
            <p:ph idx="1"/>
          </p:nvPr>
        </p:nvSpPr>
        <p:spPr>
          <a:xfrm>
            <a:off x="866107" y="2400002"/>
            <a:ext cx="4603376" cy="2643947"/>
          </a:xfrm>
        </p:spPr>
        <p:txBody>
          <a:bodyPr/>
          <a:lstStyle/>
          <a:p>
            <a:pPr marL="0" indent="0">
              <a:buNone/>
            </a:pPr>
            <a:r>
              <a:rPr lang="lt-LT" dirty="0">
                <a:latin typeface="Arial" panose="020B0604020202020204" pitchFamily="34" charset="0"/>
                <a:cs typeface="Arial" panose="020B0604020202020204" pitchFamily="34" charset="0"/>
              </a:rPr>
              <a:t>Gravitacija (lot. gravitas – sunkumas) – kūnų sąveikos rūšis, kuri veikia visus objektus turinčius masę.</a:t>
            </a:r>
          </a:p>
          <a:p>
            <a:endParaRPr lang="lt-LT" dirty="0"/>
          </a:p>
        </p:txBody>
      </p:sp>
      <p:pic>
        <p:nvPicPr>
          <p:cNvPr id="1026" name="Picture 2" descr="What is gravity? 12 facts about the force that keeps us grounded | BBC Sky  at Night Magazine">
            <a:extLst>
              <a:ext uri="{FF2B5EF4-FFF2-40B4-BE49-F238E27FC236}">
                <a16:creationId xmlns:a16="http://schemas.microsoft.com/office/drawing/2014/main" id="{23AB9BCC-7E61-FB3A-B13C-12DF4DB05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2429" y="1937452"/>
            <a:ext cx="5543886" cy="3213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483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Rectangle 2058">
            <a:extLst>
              <a:ext uri="{FF2B5EF4-FFF2-40B4-BE49-F238E27FC236}">
                <a16:creationId xmlns:a16="http://schemas.microsoft.com/office/drawing/2014/main" id="{204D397C-17DC-4973-9159-3B9A5293A3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83AEB46B-D0F5-4348-D50F-D31A9AD11CAA}"/>
              </a:ext>
            </a:extLst>
          </p:cNvPr>
          <p:cNvSpPr>
            <a:spLocks noGrp="1"/>
          </p:cNvSpPr>
          <p:nvPr>
            <p:ph type="title"/>
          </p:nvPr>
        </p:nvSpPr>
        <p:spPr>
          <a:xfrm>
            <a:off x="1340113" y="783169"/>
            <a:ext cx="9448800" cy="675861"/>
          </a:xfrm>
        </p:spPr>
        <p:txBody>
          <a:bodyPr anchor="t">
            <a:normAutofit fontScale="90000"/>
          </a:bodyPr>
          <a:lstStyle/>
          <a:p>
            <a:pPr>
              <a:lnSpc>
                <a:spcPct val="90000"/>
              </a:lnSpc>
            </a:pPr>
            <a:r>
              <a:rPr lang="lt-LT" sz="2800" dirty="0"/>
              <a:t>mokslininkai prisidėję prie gravitacijos tyri</a:t>
            </a:r>
            <a:r>
              <a:rPr lang="en-US" sz="2800" dirty="0"/>
              <a:t>n</a:t>
            </a:r>
            <a:r>
              <a:rPr lang="lt-LT" sz="2800" dirty="0"/>
              <a:t>ėjimų</a:t>
            </a:r>
          </a:p>
        </p:txBody>
      </p:sp>
      <p:pic>
        <p:nvPicPr>
          <p:cNvPr id="2052" name="Picture 4" descr="Isaac Newton – Vikipedija">
            <a:extLst>
              <a:ext uri="{FF2B5EF4-FFF2-40B4-BE49-F238E27FC236}">
                <a16:creationId xmlns:a16="http://schemas.microsoft.com/office/drawing/2014/main" id="{917CD295-1979-235E-B071-39BD9814A3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28752"/>
          <a:stretch/>
        </p:blipFill>
        <p:spPr bwMode="auto">
          <a:xfrm>
            <a:off x="4858287" y="1849928"/>
            <a:ext cx="2412452" cy="2412452"/>
          </a:xfrm>
          <a:custGeom>
            <a:avLst/>
            <a:gdLst/>
            <a:ahLst/>
            <a:cxnLst/>
            <a:rect l="l" t="t" r="r" b="b"/>
            <a:pathLst>
              <a:path w="2412452" h="2412452">
                <a:moveTo>
                  <a:pt x="1206226" y="0"/>
                </a:moveTo>
                <a:cubicBezTo>
                  <a:pt x="1872406" y="0"/>
                  <a:pt x="2412452" y="540046"/>
                  <a:pt x="2412452" y="1206226"/>
                </a:cubicBezTo>
                <a:cubicBezTo>
                  <a:pt x="2412452" y="1872406"/>
                  <a:pt x="1872406" y="2412452"/>
                  <a:pt x="1206226" y="2412452"/>
                </a:cubicBezTo>
                <a:cubicBezTo>
                  <a:pt x="540046" y="2412452"/>
                  <a:pt x="0" y="1872406"/>
                  <a:pt x="0" y="1206226"/>
                </a:cubicBezTo>
                <a:cubicBezTo>
                  <a:pt x="0" y="540046"/>
                  <a:pt x="540046" y="0"/>
                  <a:pt x="1206226" y="0"/>
                </a:cubicBezTo>
                <a:close/>
              </a:path>
            </a:pathLst>
          </a:custGeom>
          <a:noFill/>
          <a:extLst>
            <a:ext uri="{909E8E84-426E-40DD-AFC4-6F175D3DCCD1}">
              <a14:hiddenFill xmlns:a14="http://schemas.microsoft.com/office/drawing/2010/main">
                <a:solidFill>
                  <a:srgbClr val="FFFFFF"/>
                </a:solidFill>
              </a14:hiddenFill>
            </a:ext>
          </a:extLst>
        </p:spPr>
      </p:pic>
      <p:pic>
        <p:nvPicPr>
          <p:cNvPr id="2054" name="Picture 6" descr="Albert Einstein – Vikipedija">
            <a:extLst>
              <a:ext uri="{FF2B5EF4-FFF2-40B4-BE49-F238E27FC236}">
                <a16:creationId xmlns:a16="http://schemas.microsoft.com/office/drawing/2014/main" id="{54DE8BE4-D8F2-38D3-5DE7-1DE1F759BC6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249" r="6" b="14755"/>
          <a:stretch/>
        </p:blipFill>
        <p:spPr bwMode="auto">
          <a:xfrm>
            <a:off x="8229101" y="1849928"/>
            <a:ext cx="2412452" cy="2412452"/>
          </a:xfrm>
          <a:custGeom>
            <a:avLst/>
            <a:gdLst/>
            <a:ahLst/>
            <a:cxnLst/>
            <a:rect l="l" t="t" r="r" b="b"/>
            <a:pathLst>
              <a:path w="2412452" h="2412452">
                <a:moveTo>
                  <a:pt x="1206226" y="0"/>
                </a:moveTo>
                <a:cubicBezTo>
                  <a:pt x="1872406" y="0"/>
                  <a:pt x="2412452" y="540046"/>
                  <a:pt x="2412452" y="1206226"/>
                </a:cubicBezTo>
                <a:cubicBezTo>
                  <a:pt x="2412452" y="1872406"/>
                  <a:pt x="1872406" y="2412452"/>
                  <a:pt x="1206226" y="2412452"/>
                </a:cubicBezTo>
                <a:cubicBezTo>
                  <a:pt x="540046" y="2412452"/>
                  <a:pt x="0" y="1872406"/>
                  <a:pt x="0" y="1206226"/>
                </a:cubicBezTo>
                <a:cubicBezTo>
                  <a:pt x="0" y="540046"/>
                  <a:pt x="540046" y="0"/>
                  <a:pt x="1206226" y="0"/>
                </a:cubicBezTo>
                <a:close/>
              </a:path>
            </a:pathLst>
          </a:cu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5B22D25C-B7D5-A3D5-F77E-6C50F7075C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19677"/>
          <a:stretch/>
        </p:blipFill>
        <p:spPr bwMode="auto">
          <a:xfrm>
            <a:off x="1487473" y="1849928"/>
            <a:ext cx="2412452" cy="2412452"/>
          </a:xfrm>
          <a:custGeom>
            <a:avLst/>
            <a:gdLst/>
            <a:ahLst/>
            <a:cxnLst/>
            <a:rect l="l" t="t" r="r" b="b"/>
            <a:pathLst>
              <a:path w="2412452" h="2412452">
                <a:moveTo>
                  <a:pt x="1206226" y="0"/>
                </a:moveTo>
                <a:cubicBezTo>
                  <a:pt x="1872406" y="0"/>
                  <a:pt x="2412452" y="540046"/>
                  <a:pt x="2412452" y="1206226"/>
                </a:cubicBezTo>
                <a:cubicBezTo>
                  <a:pt x="2412452" y="1872406"/>
                  <a:pt x="1872406" y="2412452"/>
                  <a:pt x="1206226" y="2412452"/>
                </a:cubicBezTo>
                <a:cubicBezTo>
                  <a:pt x="540046" y="2412452"/>
                  <a:pt x="0" y="1872406"/>
                  <a:pt x="0" y="1206226"/>
                </a:cubicBezTo>
                <a:cubicBezTo>
                  <a:pt x="0" y="540046"/>
                  <a:pt x="540046" y="0"/>
                  <a:pt x="1206226" y="0"/>
                </a:cubicBezTo>
                <a:close/>
              </a:path>
            </a:pathLst>
          </a:custGeom>
          <a:noFill/>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44DC0199-B50A-472C-9B6A-51424657E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8741"/>
            <a:ext cx="12192000" cy="449256"/>
          </a:xfrm>
          <a:prstGeom prst="rect">
            <a:avLst/>
          </a:prstGeom>
          <a:gradFill>
            <a:gsLst>
              <a:gs pos="14000">
                <a:schemeClr val="accent4">
                  <a:alpha val="28000"/>
                </a:schemeClr>
              </a:gs>
              <a:gs pos="100000">
                <a:schemeClr val="accent5">
                  <a:alpha val="8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Rectangle 2062">
            <a:extLst>
              <a:ext uri="{FF2B5EF4-FFF2-40B4-BE49-F238E27FC236}">
                <a16:creationId xmlns:a16="http://schemas.microsoft.com/office/drawing/2014/main" id="{C35540A2-2D72-419F-AFB6-A82A97E9F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8316"/>
            <a:ext cx="8153398" cy="449684"/>
          </a:xfrm>
          <a:prstGeom prst="rect">
            <a:avLst/>
          </a:prstGeom>
          <a:gradFill>
            <a:gsLst>
              <a:gs pos="9000">
                <a:schemeClr val="accent2">
                  <a:lumMod val="60000"/>
                  <a:lumOff val="40000"/>
                  <a:alpha val="68000"/>
                </a:schemeClr>
              </a:gs>
              <a:gs pos="99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5304ADF-D1D2-DA1A-73E0-393533690273}"/>
              </a:ext>
            </a:extLst>
          </p:cNvPr>
          <p:cNvSpPr txBox="1"/>
          <p:nvPr/>
        </p:nvSpPr>
        <p:spPr>
          <a:xfrm>
            <a:off x="1326777" y="4325471"/>
            <a:ext cx="2635658" cy="830997"/>
          </a:xfrm>
          <a:prstGeom prst="rect">
            <a:avLst/>
          </a:prstGeom>
          <a:noFill/>
        </p:spPr>
        <p:txBody>
          <a:bodyPr wrap="none" rtlCol="0">
            <a:spAutoFit/>
          </a:bodyPr>
          <a:lstStyle/>
          <a:p>
            <a:pPr algn="ctr"/>
            <a:r>
              <a:rPr lang="lt-LT" sz="2400" dirty="0">
                <a:latin typeface="Arial" panose="020B0604020202020204" pitchFamily="34" charset="0"/>
                <a:cs typeface="Arial" panose="020B0604020202020204" pitchFamily="34" charset="0"/>
              </a:rPr>
              <a:t>Galilėjas Galilėjus</a:t>
            </a:r>
          </a:p>
          <a:p>
            <a:pPr algn="ctr"/>
            <a:r>
              <a:rPr lang="lt-LT" sz="2400" dirty="0">
                <a:latin typeface="Arial" panose="020B0604020202020204" pitchFamily="34" charset="0"/>
                <a:cs typeface="Arial" panose="020B0604020202020204" pitchFamily="34" charset="0"/>
              </a:rPr>
              <a:t>(1564 – 1642)</a:t>
            </a:r>
          </a:p>
        </p:txBody>
      </p:sp>
      <p:sp>
        <p:nvSpPr>
          <p:cNvPr id="5" name="TextBox 4">
            <a:extLst>
              <a:ext uri="{FF2B5EF4-FFF2-40B4-BE49-F238E27FC236}">
                <a16:creationId xmlns:a16="http://schemas.microsoft.com/office/drawing/2014/main" id="{F4E0371D-F891-2277-F1D6-94CCAF71FEB6}"/>
              </a:ext>
            </a:extLst>
          </p:cNvPr>
          <p:cNvSpPr txBox="1"/>
          <p:nvPr/>
        </p:nvSpPr>
        <p:spPr>
          <a:xfrm>
            <a:off x="4822253" y="4325470"/>
            <a:ext cx="2547493" cy="830997"/>
          </a:xfrm>
          <a:prstGeom prst="rect">
            <a:avLst/>
          </a:prstGeom>
          <a:noFill/>
        </p:spPr>
        <p:txBody>
          <a:bodyPr wrap="none" rtlCol="0">
            <a:spAutoFit/>
          </a:bodyPr>
          <a:lstStyle/>
          <a:p>
            <a:pPr algn="ctr"/>
            <a:r>
              <a:rPr lang="lt-LT" sz="2400" dirty="0">
                <a:latin typeface="Arial" panose="020B0604020202020204" pitchFamily="34" charset="0"/>
                <a:cs typeface="Arial" panose="020B0604020202020204" pitchFamily="34" charset="0"/>
              </a:rPr>
              <a:t>Izaokas Niutonas</a:t>
            </a:r>
          </a:p>
          <a:p>
            <a:pPr algn="ctr"/>
            <a:r>
              <a:rPr lang="lt-LT" sz="2400" dirty="0">
                <a:latin typeface="Arial" panose="020B0604020202020204" pitchFamily="34" charset="0"/>
                <a:cs typeface="Arial" panose="020B0604020202020204" pitchFamily="34" charset="0"/>
              </a:rPr>
              <a:t>(</a:t>
            </a:r>
            <a:r>
              <a:rPr lang="lt-LT" sz="2400" b="0" i="0" dirty="0">
                <a:effectLst/>
                <a:latin typeface="arial" panose="020B0604020202020204" pitchFamily="34" charset="0"/>
              </a:rPr>
              <a:t>1643</a:t>
            </a:r>
            <a:r>
              <a:rPr lang="lt-LT" sz="2400" dirty="0">
                <a:latin typeface="Arial" panose="020B0604020202020204" pitchFamily="34" charset="0"/>
                <a:cs typeface="Arial" panose="020B0604020202020204" pitchFamily="34" charset="0"/>
              </a:rPr>
              <a:t> – 1727)</a:t>
            </a:r>
          </a:p>
        </p:txBody>
      </p:sp>
      <p:sp>
        <p:nvSpPr>
          <p:cNvPr id="6" name="TextBox 5">
            <a:extLst>
              <a:ext uri="{FF2B5EF4-FFF2-40B4-BE49-F238E27FC236}">
                <a16:creationId xmlns:a16="http://schemas.microsoft.com/office/drawing/2014/main" id="{10191C10-4515-768D-AB7A-7F8EB199B8C6}"/>
              </a:ext>
            </a:extLst>
          </p:cNvPr>
          <p:cNvSpPr txBox="1"/>
          <p:nvPr/>
        </p:nvSpPr>
        <p:spPr>
          <a:xfrm>
            <a:off x="8024524" y="4325470"/>
            <a:ext cx="2821606" cy="830997"/>
          </a:xfrm>
          <a:prstGeom prst="rect">
            <a:avLst/>
          </a:prstGeom>
          <a:noFill/>
        </p:spPr>
        <p:txBody>
          <a:bodyPr wrap="none" rtlCol="0">
            <a:spAutoFit/>
          </a:bodyPr>
          <a:lstStyle/>
          <a:p>
            <a:pPr algn="ctr"/>
            <a:r>
              <a:rPr lang="lt-LT" sz="2400" dirty="0">
                <a:latin typeface="Arial" panose="020B0604020202020204" pitchFamily="34" charset="0"/>
                <a:cs typeface="Arial" panose="020B0604020202020204" pitchFamily="34" charset="0"/>
              </a:rPr>
              <a:t>Albertas Einšteinas</a:t>
            </a:r>
          </a:p>
          <a:p>
            <a:pPr algn="ctr"/>
            <a:r>
              <a:rPr lang="lt-LT" sz="2400" dirty="0">
                <a:latin typeface="Arial" panose="020B0604020202020204" pitchFamily="34" charset="0"/>
                <a:cs typeface="Arial" panose="020B0604020202020204" pitchFamily="34" charset="0"/>
              </a:rPr>
              <a:t>(1879 – 1955)</a:t>
            </a:r>
          </a:p>
        </p:txBody>
      </p:sp>
    </p:spTree>
    <p:extLst>
      <p:ext uri="{BB962C8B-B14F-4D97-AF65-F5344CB8AC3E}">
        <p14:creationId xmlns:p14="http://schemas.microsoft.com/office/powerpoint/2010/main" val="1355336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85198C7-2D94-AE77-4F71-44B3B56AA65C}"/>
              </a:ext>
            </a:extLst>
          </p:cNvPr>
          <p:cNvSpPr>
            <a:spLocks noGrp="1"/>
          </p:cNvSpPr>
          <p:nvPr>
            <p:ph type="title"/>
          </p:nvPr>
        </p:nvSpPr>
        <p:spPr>
          <a:xfrm>
            <a:off x="1315859" y="230622"/>
            <a:ext cx="10241280" cy="1234440"/>
          </a:xfrm>
        </p:spPr>
        <p:txBody>
          <a:bodyPr/>
          <a:lstStyle/>
          <a:p>
            <a:r>
              <a:rPr lang="lt-LT" dirty="0"/>
              <a:t>Niutono gravitacijos dėsnis</a:t>
            </a:r>
          </a:p>
        </p:txBody>
      </p:sp>
      <p:sp>
        <p:nvSpPr>
          <p:cNvPr id="3" name="Turinio vietos rezervavimo ženklas 2">
            <a:extLst>
              <a:ext uri="{FF2B5EF4-FFF2-40B4-BE49-F238E27FC236}">
                <a16:creationId xmlns:a16="http://schemas.microsoft.com/office/drawing/2014/main" id="{743601B1-934C-1BEB-0811-5D0FD3132296}"/>
              </a:ext>
            </a:extLst>
          </p:cNvPr>
          <p:cNvSpPr>
            <a:spLocks noGrp="1"/>
          </p:cNvSpPr>
          <p:nvPr>
            <p:ph idx="1"/>
          </p:nvPr>
        </p:nvSpPr>
        <p:spPr>
          <a:xfrm>
            <a:off x="1264024" y="1909445"/>
            <a:ext cx="4966447" cy="3959352"/>
          </a:xfrm>
        </p:spPr>
        <p:txBody>
          <a:bodyPr>
            <a:normAutofit/>
          </a:bodyPr>
          <a:lstStyle/>
          <a:p>
            <a:pPr marL="0" indent="0">
              <a:buNone/>
            </a:pPr>
            <a:r>
              <a:rPr lang="lt-LT" dirty="0">
                <a:latin typeface="Arial" panose="020B0604020202020204" pitchFamily="34" charset="0"/>
                <a:cs typeface="Arial" panose="020B0604020202020204" pitchFamily="34" charset="0"/>
              </a:rPr>
              <a:t>Niutono gravitacijos dėsnis teigia, kad tarp dviejų kūnų susidariusi gravitacinė jėga yra tiesiogiai proporcinga jų masėms ir atvirkščiai proporcinga jų atstumo nuo vienas kito kvadratui.</a:t>
            </a:r>
            <a:endParaRPr lang="lt-LT" dirty="0"/>
          </a:p>
        </p:txBody>
      </p:sp>
      <p:pic>
        <p:nvPicPr>
          <p:cNvPr id="3074" name="Picture 2">
            <a:extLst>
              <a:ext uri="{FF2B5EF4-FFF2-40B4-BE49-F238E27FC236}">
                <a16:creationId xmlns:a16="http://schemas.microsoft.com/office/drawing/2014/main" id="{1B7C3388-E06C-E8CE-806F-81D36EA401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4276" y="1865352"/>
            <a:ext cx="4882863" cy="30517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FED472E-C406-8C97-D16A-D1FE25076B05}"/>
              </a:ext>
            </a:extLst>
          </p:cNvPr>
          <p:cNvSpPr txBox="1"/>
          <p:nvPr/>
        </p:nvSpPr>
        <p:spPr>
          <a:xfrm>
            <a:off x="6615953" y="4917141"/>
            <a:ext cx="5389374" cy="923330"/>
          </a:xfrm>
          <a:prstGeom prst="rect">
            <a:avLst/>
          </a:prstGeom>
          <a:noFill/>
        </p:spPr>
        <p:txBody>
          <a:bodyPr wrap="square" rtlCol="0">
            <a:spAutoFit/>
          </a:bodyPr>
          <a:lstStyle/>
          <a:p>
            <a:pPr algn="ctr"/>
            <a:r>
              <a:rPr lang="lt-LT" dirty="0">
                <a:latin typeface="Arial" panose="020B0604020202020204" pitchFamily="34" charset="0"/>
                <a:cs typeface="Arial" panose="020B0604020202020204" pitchFamily="34" charset="0"/>
              </a:rPr>
              <a:t>G – gravitacijos konstantas, m</a:t>
            </a:r>
            <a:r>
              <a:rPr lang="lt-LT" baseline="-25000" dirty="0">
                <a:latin typeface="Arial" panose="020B0604020202020204" pitchFamily="34" charset="0"/>
                <a:cs typeface="Arial" panose="020B0604020202020204" pitchFamily="34" charset="0"/>
              </a:rPr>
              <a:t>1 </a:t>
            </a:r>
            <a:r>
              <a:rPr lang="lt-LT" dirty="0">
                <a:latin typeface="Arial" panose="020B0604020202020204" pitchFamily="34" charset="0"/>
                <a:cs typeface="Arial" panose="020B0604020202020204" pitchFamily="34" charset="0"/>
              </a:rPr>
              <a:t>– pirmo</a:t>
            </a:r>
            <a:r>
              <a:rPr lang="en-US" dirty="0">
                <a:latin typeface="Arial" panose="020B0604020202020204" pitchFamily="34" charset="0"/>
                <a:cs typeface="Arial" panose="020B0604020202020204" pitchFamily="34" charset="0"/>
              </a:rPr>
              <a:t>jo</a:t>
            </a:r>
            <a:r>
              <a:rPr lang="lt-LT" dirty="0">
                <a:latin typeface="Arial" panose="020B0604020202020204" pitchFamily="34" charset="0"/>
                <a:cs typeface="Arial" panose="020B0604020202020204" pitchFamily="34" charset="0"/>
              </a:rPr>
              <a:t> kūno masė, m</a:t>
            </a:r>
            <a:r>
              <a:rPr lang="lt-LT" baseline="-25000" dirty="0">
                <a:latin typeface="Arial" panose="020B0604020202020204" pitchFamily="34" charset="0"/>
                <a:cs typeface="Arial" panose="020B0604020202020204" pitchFamily="34" charset="0"/>
              </a:rPr>
              <a:t>2 </a:t>
            </a:r>
            <a:r>
              <a:rPr lang="lt-LT" dirty="0">
                <a:latin typeface="Arial" panose="020B0604020202020204" pitchFamily="34" charset="0"/>
                <a:cs typeface="Arial" panose="020B0604020202020204" pitchFamily="34" charset="0"/>
              </a:rPr>
              <a:t>– antro</a:t>
            </a:r>
            <a:r>
              <a:rPr lang="en-US" dirty="0">
                <a:latin typeface="Arial" panose="020B0604020202020204" pitchFamily="34" charset="0"/>
                <a:cs typeface="Arial" panose="020B0604020202020204" pitchFamily="34" charset="0"/>
              </a:rPr>
              <a:t>jo</a:t>
            </a:r>
            <a:r>
              <a:rPr lang="lt-LT" dirty="0">
                <a:latin typeface="Arial" panose="020B0604020202020204" pitchFamily="34" charset="0"/>
                <a:cs typeface="Arial" panose="020B0604020202020204" pitchFamily="34" charset="0"/>
              </a:rPr>
              <a:t> kūno masė, r – atstumas tarp kūnų</a:t>
            </a:r>
          </a:p>
        </p:txBody>
      </p:sp>
    </p:spTree>
    <p:extLst>
      <p:ext uri="{BB962C8B-B14F-4D97-AF65-F5344CB8AC3E}">
        <p14:creationId xmlns:p14="http://schemas.microsoft.com/office/powerpoint/2010/main" val="767186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CC56076-40A2-B9D2-A52F-92187266728E}"/>
              </a:ext>
            </a:extLst>
          </p:cNvPr>
          <p:cNvSpPr>
            <a:spLocks noGrp="1"/>
          </p:cNvSpPr>
          <p:nvPr>
            <p:ph type="title"/>
          </p:nvPr>
        </p:nvSpPr>
        <p:spPr>
          <a:xfrm>
            <a:off x="1219200" y="454869"/>
            <a:ext cx="10241280" cy="944723"/>
          </a:xfrm>
        </p:spPr>
        <p:txBody>
          <a:bodyPr>
            <a:normAutofit fontScale="90000"/>
          </a:bodyPr>
          <a:lstStyle/>
          <a:p>
            <a:r>
              <a:rPr lang="lt-LT" dirty="0"/>
              <a:t>gravitacijos dėsnio</a:t>
            </a:r>
            <a:r>
              <a:rPr lang="en-US" dirty="0"/>
              <a:t> </a:t>
            </a:r>
            <a:r>
              <a:rPr lang="lt-LT" dirty="0" err="1"/>
              <a:t>pritai</a:t>
            </a:r>
            <a:r>
              <a:rPr lang="en-US" dirty="0" err="1"/>
              <a:t>kom</a:t>
            </a:r>
            <a:r>
              <a:rPr lang="lt-LT" dirty="0" err="1"/>
              <a:t>uma</a:t>
            </a:r>
            <a:r>
              <a:rPr lang="en-US" dirty="0"/>
              <a:t>s</a:t>
            </a:r>
            <a:endParaRPr lang="lt-LT" dirty="0"/>
          </a:p>
        </p:txBody>
      </p:sp>
      <p:sp>
        <p:nvSpPr>
          <p:cNvPr id="3" name="Turinio vietos rezervavimo ženklas 2">
            <a:extLst>
              <a:ext uri="{FF2B5EF4-FFF2-40B4-BE49-F238E27FC236}">
                <a16:creationId xmlns:a16="http://schemas.microsoft.com/office/drawing/2014/main" id="{AB788D80-B44A-4DBE-F7D3-58C658B2C17D}"/>
              </a:ext>
            </a:extLst>
          </p:cNvPr>
          <p:cNvSpPr>
            <a:spLocks noGrp="1"/>
          </p:cNvSpPr>
          <p:nvPr>
            <p:ph idx="1"/>
          </p:nvPr>
        </p:nvSpPr>
        <p:spPr>
          <a:xfrm>
            <a:off x="975360" y="1785880"/>
            <a:ext cx="10241280" cy="3959352"/>
          </a:xfrm>
        </p:spPr>
        <p:txBody>
          <a:bodyPr>
            <a:normAutofit lnSpcReduction="10000"/>
          </a:bodyPr>
          <a:lstStyle/>
          <a:p>
            <a:pPr marL="457200" indent="-457200" algn="just">
              <a:buFont typeface="+mj-lt"/>
              <a:buAutoNum type="arabicPeriod"/>
            </a:pPr>
            <a:r>
              <a:rPr lang="lt-LT" sz="2000" b="1" dirty="0">
                <a:latin typeface="Arial" panose="020B0604020202020204" pitchFamily="34" charset="0"/>
                <a:cs typeface="Arial" panose="020B0604020202020204" pitchFamily="34" charset="0"/>
              </a:rPr>
              <a:t>Astronomijoje</a:t>
            </a:r>
            <a:r>
              <a:rPr lang="lt-LT" sz="2000" dirty="0">
                <a:latin typeface="Arial" panose="020B0604020202020204" pitchFamily="34" charset="0"/>
                <a:cs typeface="Arial" panose="020B0604020202020204" pitchFamily="34" charset="0"/>
              </a:rPr>
              <a:t> gravitacijos dėsnis naudojamas tyrinėti planetų, žvaigždžių ir galaktikų judėjimą bei dangaus kūnų formavimąsi.</a:t>
            </a:r>
          </a:p>
          <a:p>
            <a:pPr marL="457200" indent="-457200" algn="just">
              <a:buFont typeface="+mj-lt"/>
              <a:buAutoNum type="arabicPeriod"/>
            </a:pPr>
            <a:r>
              <a:rPr lang="lt-LT" sz="2000" b="1" dirty="0">
                <a:latin typeface="Arial" panose="020B0604020202020204" pitchFamily="34" charset="0"/>
                <a:cs typeface="Arial" panose="020B0604020202020204" pitchFamily="34" charset="0"/>
              </a:rPr>
              <a:t>Fizikoje</a:t>
            </a:r>
            <a:r>
              <a:rPr lang="lt-LT" sz="2000" dirty="0">
                <a:latin typeface="Arial" panose="020B0604020202020204" pitchFamily="34" charset="0"/>
                <a:cs typeface="Arial" panose="020B0604020202020204" pitchFamily="34" charset="0"/>
              </a:rPr>
              <a:t> gravitacijos dėsnis yra naudojamas tirti gravitacijos veikiamų objektų elgesį ir gravitacinę jėgą tarp dalelių. </a:t>
            </a:r>
          </a:p>
          <a:p>
            <a:pPr marL="457200" indent="-457200" algn="just">
              <a:buFont typeface="+mj-lt"/>
              <a:buAutoNum type="arabicPeriod"/>
            </a:pPr>
            <a:r>
              <a:rPr lang="lt-LT" sz="2000" b="1" dirty="0">
                <a:latin typeface="Arial" panose="020B0604020202020204" pitchFamily="34" charset="0"/>
                <a:cs typeface="Arial" panose="020B0604020202020204" pitchFamily="34" charset="0"/>
              </a:rPr>
              <a:t>Inžinerijoje</a:t>
            </a:r>
            <a:r>
              <a:rPr lang="lt-LT" sz="2000" dirty="0">
                <a:latin typeface="Arial" panose="020B0604020202020204" pitchFamily="34" charset="0"/>
                <a:cs typeface="Arial" panose="020B0604020202020204" pitchFamily="34" charset="0"/>
              </a:rPr>
              <a:t> gravitacijos dėsnis pritaikomas pastatų, tiltų ir kitų konstrukcijų projektavimui, kad būtų užtikrintas jų stabilumas ir galėtų palaikyti jų talpinamų objektų svorį.</a:t>
            </a:r>
          </a:p>
          <a:p>
            <a:pPr marL="457200" indent="-457200" algn="just">
              <a:buFont typeface="+mj-lt"/>
              <a:buAutoNum type="arabicPeriod"/>
            </a:pPr>
            <a:r>
              <a:rPr lang="lt-LT" sz="2000" b="1" dirty="0">
                <a:latin typeface="Arial" panose="020B0604020202020204" pitchFamily="34" charset="0"/>
                <a:cs typeface="Arial" panose="020B0604020202020204" pitchFamily="34" charset="0"/>
              </a:rPr>
              <a:t>Geologijoje</a:t>
            </a:r>
            <a:r>
              <a:rPr lang="lt-LT" sz="2000" dirty="0">
                <a:latin typeface="Arial" panose="020B0604020202020204" pitchFamily="34" charset="0"/>
                <a:cs typeface="Arial" panose="020B0604020202020204" pitchFamily="34" charset="0"/>
              </a:rPr>
              <a:t> gravitacijos dėsnis naudojamas tirti Žemės gravitacinį lauką ir jo poveikį objektų judėjimui Žemės paviršiuje. Jis naudojamas tyrinėti kalnų, slėnių ir kitų geologinių reiškinių formavimąsi.  </a:t>
            </a:r>
          </a:p>
        </p:txBody>
      </p:sp>
    </p:spTree>
    <p:extLst>
      <p:ext uri="{BB962C8B-B14F-4D97-AF65-F5344CB8AC3E}">
        <p14:creationId xmlns:p14="http://schemas.microsoft.com/office/powerpoint/2010/main" val="2889685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24FE938-5EBE-ECD7-E8EB-8D7D86BF24CF}"/>
              </a:ext>
            </a:extLst>
          </p:cNvPr>
          <p:cNvSpPr>
            <a:spLocks noGrp="1"/>
          </p:cNvSpPr>
          <p:nvPr>
            <p:ph type="title"/>
          </p:nvPr>
        </p:nvSpPr>
        <p:spPr>
          <a:xfrm>
            <a:off x="1122791" y="377290"/>
            <a:ext cx="10241280" cy="1234440"/>
          </a:xfrm>
        </p:spPr>
        <p:txBody>
          <a:bodyPr/>
          <a:lstStyle/>
          <a:p>
            <a:r>
              <a:rPr lang="lt-LT" dirty="0"/>
              <a:t>Niutono gravitacijos dėsnio taikymas programavime</a:t>
            </a:r>
          </a:p>
        </p:txBody>
      </p:sp>
      <p:sp>
        <p:nvSpPr>
          <p:cNvPr id="3" name="Turinio vietos rezervavimo ženklas 2">
            <a:extLst>
              <a:ext uri="{FF2B5EF4-FFF2-40B4-BE49-F238E27FC236}">
                <a16:creationId xmlns:a16="http://schemas.microsoft.com/office/drawing/2014/main" id="{A7122A12-0BCA-B730-2BF1-EC162AB063B3}"/>
              </a:ext>
            </a:extLst>
          </p:cNvPr>
          <p:cNvSpPr>
            <a:spLocks noGrp="1"/>
          </p:cNvSpPr>
          <p:nvPr>
            <p:ph idx="1"/>
          </p:nvPr>
        </p:nvSpPr>
        <p:spPr>
          <a:xfrm>
            <a:off x="1036487" y="2550802"/>
            <a:ext cx="5059513" cy="2841599"/>
          </a:xfrm>
        </p:spPr>
        <p:txBody>
          <a:bodyPr/>
          <a:lstStyle/>
          <a:p>
            <a:pPr marL="0" indent="0">
              <a:buNone/>
            </a:pPr>
            <a:r>
              <a:rPr lang="lt-LT" dirty="0">
                <a:latin typeface="Arial" panose="020B0604020202020204" pitchFamily="34" charset="0"/>
                <a:cs typeface="Arial" panose="020B0604020202020204" pitchFamily="34" charset="0"/>
              </a:rPr>
              <a:t>Šis dėsnis gali būti pritaikytas programavime kuriant įvairias fizikos simuliacijas, kurios yra naudojamas kompiuteriniuose žaidimuose, moksliniuose tyrimuose, edukacinėse programose ir daug kur kitur.</a:t>
            </a:r>
          </a:p>
        </p:txBody>
      </p:sp>
      <p:pic>
        <p:nvPicPr>
          <p:cNvPr id="4098" name="Picture 2" descr="Gravity Simulator">
            <a:extLst>
              <a:ext uri="{FF2B5EF4-FFF2-40B4-BE49-F238E27FC236}">
                <a16:creationId xmlns:a16="http://schemas.microsoft.com/office/drawing/2014/main" id="{D7241535-7ABE-59C9-63D9-91C87FF0E3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11" r="8979"/>
          <a:stretch/>
        </p:blipFill>
        <p:spPr bwMode="auto">
          <a:xfrm>
            <a:off x="6492240" y="2112264"/>
            <a:ext cx="4724401"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321E5F7-2312-AA8A-0275-A951ACD98872}"/>
              </a:ext>
            </a:extLst>
          </p:cNvPr>
          <p:cNvSpPr txBox="1"/>
          <p:nvPr/>
        </p:nvSpPr>
        <p:spPr>
          <a:xfrm>
            <a:off x="6096000" y="5555713"/>
            <a:ext cx="5389374"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Vaizdas iš kompiuterinio žaidimo „Gravity Simulator“</a:t>
            </a:r>
          </a:p>
        </p:txBody>
      </p:sp>
    </p:spTree>
    <p:extLst>
      <p:ext uri="{BB962C8B-B14F-4D97-AF65-F5344CB8AC3E}">
        <p14:creationId xmlns:p14="http://schemas.microsoft.com/office/powerpoint/2010/main" val="2498455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D441EED-128B-F368-FF20-31996F9A92E1}"/>
              </a:ext>
            </a:extLst>
          </p:cNvPr>
          <p:cNvSpPr>
            <a:spLocks noGrp="1"/>
          </p:cNvSpPr>
          <p:nvPr>
            <p:ph type="title"/>
          </p:nvPr>
        </p:nvSpPr>
        <p:spPr/>
        <p:txBody>
          <a:bodyPr>
            <a:normAutofit/>
          </a:bodyPr>
          <a:lstStyle/>
          <a:p>
            <a:r>
              <a:rPr lang="lt-LT" dirty="0"/>
              <a:t>N-kūnų gravitacinės sąveikos simuliacijos kūrimas</a:t>
            </a:r>
          </a:p>
        </p:txBody>
      </p:sp>
      <p:sp>
        <p:nvSpPr>
          <p:cNvPr id="3" name="Turinio vietos rezervavimo ženklas 2">
            <a:extLst>
              <a:ext uri="{FF2B5EF4-FFF2-40B4-BE49-F238E27FC236}">
                <a16:creationId xmlns:a16="http://schemas.microsoft.com/office/drawing/2014/main" id="{03EBE9E8-640A-9301-85C8-771269D0DEBD}"/>
              </a:ext>
            </a:extLst>
          </p:cNvPr>
          <p:cNvSpPr>
            <a:spLocks noGrp="1"/>
          </p:cNvSpPr>
          <p:nvPr>
            <p:ph idx="1"/>
          </p:nvPr>
        </p:nvSpPr>
        <p:spPr>
          <a:xfrm>
            <a:off x="1371600" y="2250140"/>
            <a:ext cx="10241280" cy="3821475"/>
          </a:xfrm>
        </p:spPr>
        <p:txBody>
          <a:bodyPr>
            <a:normAutofit/>
          </a:bodyPr>
          <a:lstStyle/>
          <a:p>
            <a:r>
              <a:rPr lang="lt-LT" sz="2800" dirty="0">
                <a:latin typeface="Arial" panose="020B0604020202020204" pitchFamily="34" charset="0"/>
                <a:cs typeface="Arial" panose="020B0604020202020204" pitchFamily="34" charset="0"/>
              </a:rPr>
              <a:t>Remiantis gravitacinės sąveikos dėsniu pabandžiau sukurti aplikaciją, skirtą kūnų gravitacinei sąveikai modeliuoti. </a:t>
            </a:r>
          </a:p>
          <a:p>
            <a:r>
              <a:rPr lang="lt-LT" sz="2800" dirty="0">
                <a:latin typeface="Arial" panose="020B0604020202020204" pitchFamily="34" charset="0"/>
                <a:cs typeface="Arial" panose="020B0604020202020204" pitchFamily="34" charset="0"/>
              </a:rPr>
              <a:t>Aplikaciją galite lengvai pasiekti internetinėje svetainėje: </a:t>
            </a:r>
          </a:p>
          <a:p>
            <a:pPr marL="0" indent="0">
              <a:buNone/>
            </a:pPr>
            <a:r>
              <a:rPr lang="lt-LT" sz="2800" dirty="0">
                <a:latin typeface="Arial" panose="020B0604020202020204" pitchFamily="34" charset="0"/>
                <a:cs typeface="Arial" panose="020B0604020202020204" pitchFamily="34" charset="0"/>
                <a:hlinkClick r:id="rId2"/>
              </a:rPr>
              <a:t>https://n-body-sim.vercel.app/</a:t>
            </a:r>
            <a:endParaRPr lang="lt-LT" sz="2800" dirty="0">
              <a:latin typeface="Arial" panose="020B0604020202020204" pitchFamily="34" charset="0"/>
              <a:cs typeface="Arial" panose="020B0604020202020204" pitchFamily="34" charset="0"/>
            </a:endParaRPr>
          </a:p>
          <a:p>
            <a:pPr marL="0" indent="0">
              <a:buNone/>
            </a:pPr>
            <a:endParaRPr lang="lt-LT" sz="2800" dirty="0">
              <a:latin typeface="Arial" panose="020B0604020202020204" pitchFamily="34" charset="0"/>
              <a:cs typeface="Arial" panose="020B0604020202020204" pitchFamily="34" charset="0"/>
            </a:endParaRPr>
          </a:p>
          <a:p>
            <a:pPr marL="0" indent="0">
              <a:buNone/>
            </a:pPr>
            <a:r>
              <a:rPr lang="lt-LT" sz="2800" dirty="0">
                <a:latin typeface="Arial" panose="020B0604020202020204" pitchFamily="34" charset="0"/>
                <a:cs typeface="Arial" panose="020B0604020202020204" pitchFamily="34" charset="0"/>
              </a:rPr>
              <a:t>Toliau trumpai apžvelgsiu sukurtos aplikacijos veikimą.</a:t>
            </a:r>
          </a:p>
        </p:txBody>
      </p:sp>
    </p:spTree>
    <p:extLst>
      <p:ext uri="{BB962C8B-B14F-4D97-AF65-F5344CB8AC3E}">
        <p14:creationId xmlns:p14="http://schemas.microsoft.com/office/powerpoint/2010/main" val="2625932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6DDCA85-2FF3-E076-A1FC-1361F031688B}"/>
              </a:ext>
            </a:extLst>
          </p:cNvPr>
          <p:cNvSpPr>
            <a:spLocks noGrp="1"/>
          </p:cNvSpPr>
          <p:nvPr>
            <p:ph type="title"/>
          </p:nvPr>
        </p:nvSpPr>
        <p:spPr>
          <a:xfrm>
            <a:off x="1371600" y="578497"/>
            <a:ext cx="10241280" cy="769329"/>
          </a:xfrm>
        </p:spPr>
        <p:txBody>
          <a:bodyPr/>
          <a:lstStyle/>
          <a:p>
            <a:r>
              <a:rPr lang="lt-LT" dirty="0"/>
              <a:t>simuliacijos veikimo principas</a:t>
            </a:r>
          </a:p>
        </p:txBody>
      </p:sp>
      <p:sp>
        <p:nvSpPr>
          <p:cNvPr id="3" name="Turinio vietos rezervavimo ženklas 2">
            <a:extLst>
              <a:ext uri="{FF2B5EF4-FFF2-40B4-BE49-F238E27FC236}">
                <a16:creationId xmlns:a16="http://schemas.microsoft.com/office/drawing/2014/main" id="{C85E86FD-403D-A76B-C014-209E0DCE301D}"/>
              </a:ext>
            </a:extLst>
          </p:cNvPr>
          <p:cNvSpPr>
            <a:spLocks noGrp="1"/>
          </p:cNvSpPr>
          <p:nvPr>
            <p:ph idx="1"/>
          </p:nvPr>
        </p:nvSpPr>
        <p:spPr>
          <a:xfrm>
            <a:off x="1306286" y="1813684"/>
            <a:ext cx="9461241" cy="3959352"/>
          </a:xfrm>
        </p:spPr>
        <p:txBody>
          <a:bodyPr>
            <a:normAutofit/>
          </a:bodyPr>
          <a:lstStyle/>
          <a:p>
            <a:pPr algn="just"/>
            <a:r>
              <a:rPr lang="lt-LT" sz="2800" dirty="0">
                <a:latin typeface="Arial" panose="020B0604020202020204" pitchFamily="34" charset="0"/>
                <a:cs typeface="Arial" panose="020B0604020202020204" pitchFamily="34" charset="0"/>
              </a:rPr>
              <a:t>Mano sukurtoje simuliacijoje kiekvienas kūnas yra apskritimo formos objektas, turintis savo masę ir dydį.</a:t>
            </a:r>
          </a:p>
          <a:p>
            <a:pPr algn="just"/>
            <a:r>
              <a:rPr lang="lt-LT" sz="2800" dirty="0">
                <a:latin typeface="Arial" panose="020B0604020202020204" pitchFamily="34" charset="0"/>
                <a:cs typeface="Arial" panose="020B0604020202020204" pitchFamily="34" charset="0"/>
              </a:rPr>
              <a:t>Kiekviename simuliacijos kadre yra skaičiuojama sąveikaujančių kūnų trauka remiantis Niutono gravitacijos dėsniu.</a:t>
            </a:r>
          </a:p>
          <a:p>
            <a:pPr algn="just"/>
            <a:r>
              <a:rPr lang="lt-LT" sz="2800" dirty="0">
                <a:latin typeface="Arial" panose="020B0604020202020204" pitchFamily="34" charset="0"/>
                <a:cs typeface="Arial" panose="020B0604020202020204" pitchFamily="34" charset="0"/>
              </a:rPr>
              <a:t>Kūnų judėjimo greitis yra apribojimas, kad simuliacija veiktų stabiliai.</a:t>
            </a:r>
          </a:p>
        </p:txBody>
      </p:sp>
    </p:spTree>
    <p:extLst>
      <p:ext uri="{BB962C8B-B14F-4D97-AF65-F5344CB8AC3E}">
        <p14:creationId xmlns:p14="http://schemas.microsoft.com/office/powerpoint/2010/main" val="3079122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6DDCA85-2FF3-E076-A1FC-1361F031688B}"/>
              </a:ext>
            </a:extLst>
          </p:cNvPr>
          <p:cNvSpPr>
            <a:spLocks noGrp="1"/>
          </p:cNvSpPr>
          <p:nvPr>
            <p:ph type="title"/>
          </p:nvPr>
        </p:nvSpPr>
        <p:spPr>
          <a:xfrm>
            <a:off x="1371600" y="557964"/>
            <a:ext cx="10241280" cy="1234440"/>
          </a:xfrm>
        </p:spPr>
        <p:txBody>
          <a:bodyPr/>
          <a:lstStyle/>
          <a:p>
            <a:r>
              <a:rPr lang="lt-LT" dirty="0"/>
              <a:t>simuliacijos programos funkcijos</a:t>
            </a:r>
          </a:p>
        </p:txBody>
      </p:sp>
      <p:sp>
        <p:nvSpPr>
          <p:cNvPr id="3" name="Turinio vietos rezervavimo ženklas 2">
            <a:extLst>
              <a:ext uri="{FF2B5EF4-FFF2-40B4-BE49-F238E27FC236}">
                <a16:creationId xmlns:a16="http://schemas.microsoft.com/office/drawing/2014/main" id="{C85E86FD-403D-A76B-C014-209E0DCE301D}"/>
              </a:ext>
            </a:extLst>
          </p:cNvPr>
          <p:cNvSpPr>
            <a:spLocks noGrp="1"/>
          </p:cNvSpPr>
          <p:nvPr>
            <p:ph idx="1"/>
          </p:nvPr>
        </p:nvSpPr>
        <p:spPr/>
        <p:txBody>
          <a:bodyPr>
            <a:normAutofit fontScale="92500"/>
          </a:bodyPr>
          <a:lstStyle/>
          <a:p>
            <a:r>
              <a:rPr lang="lt-LT" dirty="0">
                <a:latin typeface="Arial" panose="020B0604020202020204" pitchFamily="34" charset="0"/>
                <a:cs typeface="Arial" panose="020B0604020202020204" pitchFamily="34" charset="0"/>
              </a:rPr>
              <a:t>Galima pasirinkti kalbą – anglų arba lietuvių.</a:t>
            </a:r>
          </a:p>
          <a:p>
            <a:r>
              <a:rPr lang="lt-LT" dirty="0">
                <a:latin typeface="Arial" panose="020B0604020202020204" pitchFamily="34" charset="0"/>
                <a:cs typeface="Arial" panose="020B0604020202020204" pitchFamily="34" charset="0"/>
              </a:rPr>
              <a:t>Vartotojas gali pasirinkti iš anksto sukurtų kūnų išdėstymus ir stebėti jų </a:t>
            </a:r>
            <a:r>
              <a:rPr lang="en-US" dirty="0">
                <a:latin typeface="Arial" panose="020B0604020202020204" pitchFamily="34" charset="0"/>
                <a:cs typeface="Arial" panose="020B0604020202020204" pitchFamily="34" charset="0"/>
              </a:rPr>
              <a:t>s</a:t>
            </a:r>
            <a:r>
              <a:rPr lang="lt-LT" dirty="0">
                <a:latin typeface="Arial" panose="020B0604020202020204" pitchFamily="34" charset="0"/>
                <a:cs typeface="Arial" panose="020B0604020202020204" pitchFamily="34" charset="0"/>
              </a:rPr>
              <a:t>ą</a:t>
            </a:r>
            <a:r>
              <a:rPr lang="en-US" dirty="0" err="1">
                <a:latin typeface="Arial" panose="020B0604020202020204" pitchFamily="34" charset="0"/>
                <a:cs typeface="Arial" panose="020B0604020202020204" pitchFamily="34" charset="0"/>
              </a:rPr>
              <a:t>veik</a:t>
            </a:r>
            <a:r>
              <a:rPr lang="lt-LT" dirty="0">
                <a:latin typeface="Arial" panose="020B0604020202020204" pitchFamily="34" charset="0"/>
                <a:cs typeface="Arial" panose="020B0604020202020204" pitchFamily="34" charset="0"/>
              </a:rPr>
              <a:t>ą.</a:t>
            </a:r>
          </a:p>
          <a:p>
            <a:r>
              <a:rPr lang="lt-LT" dirty="0">
                <a:latin typeface="Arial" panose="020B0604020202020204" pitchFamily="34" charset="0"/>
                <a:cs typeface="Arial" panose="020B0604020202020204" pitchFamily="34" charset="0"/>
              </a:rPr>
              <a:t>Kiekvieno kūno trajektorija yra piešiama, kad būtų galima stebėti kūnų orbitas ir natūraliai susidariusius raštus.</a:t>
            </a:r>
          </a:p>
          <a:p>
            <a:r>
              <a:rPr lang="lt-LT" dirty="0">
                <a:latin typeface="Arial" panose="020B0604020202020204" pitchFamily="34" charset="0"/>
                <a:cs typeface="Arial" panose="020B0604020202020204" pitchFamily="34" charset="0"/>
              </a:rPr>
              <a:t>Vartotojas gali pridėti naujus kūnus į simuliaciją ir nustatyti jiems norimus parametrus.</a:t>
            </a:r>
          </a:p>
          <a:p>
            <a:r>
              <a:rPr lang="lt-LT" dirty="0">
                <a:latin typeface="Arial" panose="020B0604020202020204" pitchFamily="34" charset="0"/>
                <a:cs typeface="Arial" panose="020B0604020202020204" pitchFamily="34" charset="0"/>
              </a:rPr>
              <a:t>Kūnai simuliacijoje gali būti sunaikinami.</a:t>
            </a:r>
          </a:p>
          <a:p>
            <a:r>
              <a:rPr lang="lt-LT" dirty="0">
                <a:latin typeface="Arial" panose="020B0604020202020204" pitchFamily="34" charset="0"/>
                <a:cs typeface="Arial" panose="020B0604020202020204" pitchFamily="34" charset="0"/>
              </a:rPr>
              <a:t>Visi pakeitimai simuliacijos parametruose matomi realiu laiku.</a:t>
            </a:r>
          </a:p>
        </p:txBody>
      </p:sp>
    </p:spTree>
    <p:extLst>
      <p:ext uri="{BB962C8B-B14F-4D97-AF65-F5344CB8AC3E}">
        <p14:creationId xmlns:p14="http://schemas.microsoft.com/office/powerpoint/2010/main" val="4204754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77E93B5-B84A-1907-54DD-11E39C1423A4}"/>
              </a:ext>
            </a:extLst>
          </p:cNvPr>
          <p:cNvSpPr>
            <a:spLocks noGrp="1"/>
          </p:cNvSpPr>
          <p:nvPr>
            <p:ph type="title"/>
          </p:nvPr>
        </p:nvSpPr>
        <p:spPr>
          <a:xfrm>
            <a:off x="1338708" y="295568"/>
            <a:ext cx="10241280" cy="1234440"/>
          </a:xfrm>
        </p:spPr>
        <p:txBody>
          <a:bodyPr/>
          <a:lstStyle/>
          <a:p>
            <a:r>
              <a:rPr lang="lt-LT" dirty="0"/>
              <a:t>Kaip naudotis mano programa?</a:t>
            </a:r>
          </a:p>
        </p:txBody>
      </p:sp>
      <p:sp>
        <p:nvSpPr>
          <p:cNvPr id="8" name="TextBox 7">
            <a:extLst>
              <a:ext uri="{FF2B5EF4-FFF2-40B4-BE49-F238E27FC236}">
                <a16:creationId xmlns:a16="http://schemas.microsoft.com/office/drawing/2014/main" id="{5152051C-CFD0-AF0B-76DC-C976E2CD2833}"/>
              </a:ext>
            </a:extLst>
          </p:cNvPr>
          <p:cNvSpPr txBox="1"/>
          <p:nvPr/>
        </p:nvSpPr>
        <p:spPr>
          <a:xfrm>
            <a:off x="706626" y="1778718"/>
            <a:ext cx="5389374" cy="307777"/>
          </a:xfrm>
          <a:prstGeom prst="rect">
            <a:avLst/>
          </a:prstGeom>
          <a:noFill/>
        </p:spPr>
        <p:txBody>
          <a:bodyPr wrap="square" rtlCol="0">
            <a:spAutoFit/>
          </a:bodyPr>
          <a:lstStyle/>
          <a:p>
            <a:pPr algn="ctr"/>
            <a:r>
              <a:rPr lang="lt-LT" sz="1400" dirty="0">
                <a:latin typeface="Arial" panose="020B0604020202020204" pitchFamily="34" charset="0"/>
                <a:cs typeface="Arial" panose="020B0604020202020204" pitchFamily="34" charset="0"/>
              </a:rPr>
              <a:t>Kairėje tinklalapio pusėje matysite štai tokį parametrų lauką:</a:t>
            </a:r>
          </a:p>
        </p:txBody>
      </p:sp>
      <p:grpSp>
        <p:nvGrpSpPr>
          <p:cNvPr id="61" name="Grupė 60">
            <a:extLst>
              <a:ext uri="{FF2B5EF4-FFF2-40B4-BE49-F238E27FC236}">
                <a16:creationId xmlns:a16="http://schemas.microsoft.com/office/drawing/2014/main" id="{EE13A1DF-3614-F3DC-08F0-A00DD7484E24}"/>
              </a:ext>
            </a:extLst>
          </p:cNvPr>
          <p:cNvGrpSpPr/>
          <p:nvPr/>
        </p:nvGrpSpPr>
        <p:grpSpPr>
          <a:xfrm>
            <a:off x="1059124" y="2086495"/>
            <a:ext cx="10944616" cy="4166290"/>
            <a:chOff x="1059124" y="2086495"/>
            <a:chExt cx="10944616" cy="4166290"/>
          </a:xfrm>
        </p:grpSpPr>
        <p:pic>
          <p:nvPicPr>
            <p:cNvPr id="7" name="Paveikslėlis 6">
              <a:extLst>
                <a:ext uri="{FF2B5EF4-FFF2-40B4-BE49-F238E27FC236}">
                  <a16:creationId xmlns:a16="http://schemas.microsoft.com/office/drawing/2014/main" id="{0727B310-0400-592D-61D1-5AD434995D52}"/>
                </a:ext>
              </a:extLst>
            </p:cNvPr>
            <p:cNvPicPr>
              <a:picLocks noChangeAspect="1"/>
            </p:cNvPicPr>
            <p:nvPr/>
          </p:nvPicPr>
          <p:blipFill>
            <a:blip r:embed="rId2"/>
            <a:stretch>
              <a:fillRect/>
            </a:stretch>
          </p:blipFill>
          <p:spPr>
            <a:xfrm>
              <a:off x="1059124" y="2086495"/>
              <a:ext cx="1957783" cy="4166290"/>
            </a:xfrm>
            <a:prstGeom prst="rect">
              <a:avLst/>
            </a:prstGeom>
          </p:spPr>
        </p:pic>
        <p:grpSp>
          <p:nvGrpSpPr>
            <p:cNvPr id="14" name="Grupė 13">
              <a:extLst>
                <a:ext uri="{FF2B5EF4-FFF2-40B4-BE49-F238E27FC236}">
                  <a16:creationId xmlns:a16="http://schemas.microsoft.com/office/drawing/2014/main" id="{DBECE7E2-B7B0-B9AF-26BC-C6A9E768AFE5}"/>
                </a:ext>
              </a:extLst>
            </p:cNvPr>
            <p:cNvGrpSpPr/>
            <p:nvPr/>
          </p:nvGrpSpPr>
          <p:grpSpPr>
            <a:xfrm>
              <a:off x="1059124" y="2303929"/>
              <a:ext cx="3275311" cy="273424"/>
              <a:chOff x="1059124" y="2303929"/>
              <a:chExt cx="3275311" cy="273424"/>
            </a:xfrm>
          </p:grpSpPr>
          <p:cxnSp>
            <p:nvCxnSpPr>
              <p:cNvPr id="10" name="Tiesioji rodyklės jungtis 9">
                <a:extLst>
                  <a:ext uri="{FF2B5EF4-FFF2-40B4-BE49-F238E27FC236}">
                    <a16:creationId xmlns:a16="http://schemas.microsoft.com/office/drawing/2014/main" id="{D5E0B13A-433C-CAD6-F27B-197458475136}"/>
                  </a:ext>
                </a:extLst>
              </p:cNvPr>
              <p:cNvCxnSpPr>
                <a:cxnSpLocks/>
              </p:cNvCxnSpPr>
              <p:nvPr/>
            </p:nvCxnSpPr>
            <p:spPr>
              <a:xfrm>
                <a:off x="1878106" y="2433918"/>
                <a:ext cx="2456329"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Stačiakampis 11">
                <a:extLst>
                  <a:ext uri="{FF2B5EF4-FFF2-40B4-BE49-F238E27FC236}">
                    <a16:creationId xmlns:a16="http://schemas.microsoft.com/office/drawing/2014/main" id="{94EFA00E-107C-C1CB-8243-C635DF28FA35}"/>
                  </a:ext>
                </a:extLst>
              </p:cNvPr>
              <p:cNvSpPr/>
              <p:nvPr/>
            </p:nvSpPr>
            <p:spPr>
              <a:xfrm>
                <a:off x="1059124" y="2303929"/>
                <a:ext cx="818982" cy="27342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13" name="TextBox 12">
              <a:extLst>
                <a:ext uri="{FF2B5EF4-FFF2-40B4-BE49-F238E27FC236}">
                  <a16:creationId xmlns:a16="http://schemas.microsoft.com/office/drawing/2014/main" id="{D3B24AE1-0CC0-12E7-3186-6B6BA0AAC37A}"/>
                </a:ext>
              </a:extLst>
            </p:cNvPr>
            <p:cNvSpPr txBox="1"/>
            <p:nvPr/>
          </p:nvSpPr>
          <p:spPr>
            <a:xfrm>
              <a:off x="4274839" y="2287396"/>
              <a:ext cx="5702877"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mygtukas skirtas anglų arba lietuvių kalbos pasirinkimui</a:t>
              </a:r>
            </a:p>
          </p:txBody>
        </p:sp>
        <p:grpSp>
          <p:nvGrpSpPr>
            <p:cNvPr id="15" name="Grupė 14">
              <a:extLst>
                <a:ext uri="{FF2B5EF4-FFF2-40B4-BE49-F238E27FC236}">
                  <a16:creationId xmlns:a16="http://schemas.microsoft.com/office/drawing/2014/main" id="{C71CDFEF-2910-6433-0D81-64EFA1B1AD79}"/>
                </a:ext>
              </a:extLst>
            </p:cNvPr>
            <p:cNvGrpSpPr/>
            <p:nvPr/>
          </p:nvGrpSpPr>
          <p:grpSpPr>
            <a:xfrm>
              <a:off x="1090499" y="2689351"/>
              <a:ext cx="3275312" cy="273424"/>
              <a:chOff x="1059123" y="2303929"/>
              <a:chExt cx="3275312" cy="273424"/>
            </a:xfrm>
          </p:grpSpPr>
          <p:cxnSp>
            <p:nvCxnSpPr>
              <p:cNvPr id="16" name="Tiesioji rodyklės jungtis 15">
                <a:extLst>
                  <a:ext uri="{FF2B5EF4-FFF2-40B4-BE49-F238E27FC236}">
                    <a16:creationId xmlns:a16="http://schemas.microsoft.com/office/drawing/2014/main" id="{6E3472EA-0900-3F9D-7CD9-2751780785DE}"/>
                  </a:ext>
                </a:extLst>
              </p:cNvPr>
              <p:cNvCxnSpPr>
                <a:cxnSpLocks/>
                <a:stCxn id="17" idx="3"/>
              </p:cNvCxnSpPr>
              <p:nvPr/>
            </p:nvCxnSpPr>
            <p:spPr>
              <a:xfrm flipV="1">
                <a:off x="2245658" y="2433918"/>
                <a:ext cx="2088777" cy="6723"/>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Stačiakampis 16">
                <a:extLst>
                  <a:ext uri="{FF2B5EF4-FFF2-40B4-BE49-F238E27FC236}">
                    <a16:creationId xmlns:a16="http://schemas.microsoft.com/office/drawing/2014/main" id="{B154A856-ABB5-3E53-02D1-0DF053D48471}"/>
                  </a:ext>
                </a:extLst>
              </p:cNvPr>
              <p:cNvSpPr/>
              <p:nvPr/>
            </p:nvSpPr>
            <p:spPr>
              <a:xfrm>
                <a:off x="1059123" y="2303929"/>
                <a:ext cx="1186535" cy="27342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19" name="TextBox 18">
              <a:extLst>
                <a:ext uri="{FF2B5EF4-FFF2-40B4-BE49-F238E27FC236}">
                  <a16:creationId xmlns:a16="http://schemas.microsoft.com/office/drawing/2014/main" id="{40819CC5-1139-B02E-342F-3D96070DFFE4}"/>
                </a:ext>
              </a:extLst>
            </p:cNvPr>
            <p:cNvSpPr txBox="1"/>
            <p:nvPr/>
          </p:nvSpPr>
          <p:spPr>
            <a:xfrm>
              <a:off x="4274841" y="2654998"/>
              <a:ext cx="5976300"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mygtukas leidžia pasirinkti pradinį kūnų išdėstymą</a:t>
              </a:r>
            </a:p>
          </p:txBody>
        </p:sp>
        <p:grpSp>
          <p:nvGrpSpPr>
            <p:cNvPr id="20" name="Grupė 19">
              <a:extLst>
                <a:ext uri="{FF2B5EF4-FFF2-40B4-BE49-F238E27FC236}">
                  <a16:creationId xmlns:a16="http://schemas.microsoft.com/office/drawing/2014/main" id="{BDBCCBF4-7967-593D-28CE-39E7B65154FE}"/>
                </a:ext>
              </a:extLst>
            </p:cNvPr>
            <p:cNvGrpSpPr/>
            <p:nvPr/>
          </p:nvGrpSpPr>
          <p:grpSpPr>
            <a:xfrm>
              <a:off x="1090499" y="3038301"/>
              <a:ext cx="3275312" cy="179906"/>
              <a:chOff x="1059123" y="2303929"/>
              <a:chExt cx="3275312" cy="179906"/>
            </a:xfrm>
          </p:grpSpPr>
          <p:cxnSp>
            <p:nvCxnSpPr>
              <p:cNvPr id="21" name="Tiesioji rodyklės jungtis 20">
                <a:extLst>
                  <a:ext uri="{FF2B5EF4-FFF2-40B4-BE49-F238E27FC236}">
                    <a16:creationId xmlns:a16="http://schemas.microsoft.com/office/drawing/2014/main" id="{FC0F5EE4-4CA8-A504-F395-2C4DD6D44BEB}"/>
                  </a:ext>
                </a:extLst>
              </p:cNvPr>
              <p:cNvCxnSpPr>
                <a:cxnSpLocks/>
                <a:stCxn id="22" idx="3"/>
              </p:cNvCxnSpPr>
              <p:nvPr/>
            </p:nvCxnSpPr>
            <p:spPr>
              <a:xfrm>
                <a:off x="2819400" y="2393882"/>
                <a:ext cx="1515035"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2" name="Stačiakampis 21">
                <a:extLst>
                  <a:ext uri="{FF2B5EF4-FFF2-40B4-BE49-F238E27FC236}">
                    <a16:creationId xmlns:a16="http://schemas.microsoft.com/office/drawing/2014/main" id="{045D2F3A-BAF2-7040-A99D-E8DFF9145F64}"/>
                  </a:ext>
                </a:extLst>
              </p:cNvPr>
              <p:cNvSpPr/>
              <p:nvPr/>
            </p:nvSpPr>
            <p:spPr>
              <a:xfrm>
                <a:off x="1059123" y="2303929"/>
                <a:ext cx="1760277" cy="179906"/>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26" name="TextBox 25">
              <a:extLst>
                <a:ext uri="{FF2B5EF4-FFF2-40B4-BE49-F238E27FC236}">
                  <a16:creationId xmlns:a16="http://schemas.microsoft.com/office/drawing/2014/main" id="{78BFA8FA-1909-A385-2A18-9651EA5F342A}"/>
                </a:ext>
              </a:extLst>
            </p:cNvPr>
            <p:cNvSpPr txBox="1"/>
            <p:nvPr/>
          </p:nvSpPr>
          <p:spPr>
            <a:xfrm>
              <a:off x="4274839" y="2984427"/>
              <a:ext cx="7065512"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slankiklis skirtas nustatyti simuliacijos veikimo greitį</a:t>
              </a:r>
            </a:p>
          </p:txBody>
        </p:sp>
        <p:grpSp>
          <p:nvGrpSpPr>
            <p:cNvPr id="27" name="Grupė 26">
              <a:extLst>
                <a:ext uri="{FF2B5EF4-FFF2-40B4-BE49-F238E27FC236}">
                  <a16:creationId xmlns:a16="http://schemas.microsoft.com/office/drawing/2014/main" id="{901C50CD-CA32-A3A1-E98E-8D535F0BB1E0}"/>
                </a:ext>
              </a:extLst>
            </p:cNvPr>
            <p:cNvGrpSpPr/>
            <p:nvPr/>
          </p:nvGrpSpPr>
          <p:grpSpPr>
            <a:xfrm>
              <a:off x="1086017" y="3236321"/>
              <a:ext cx="3275312" cy="273423"/>
              <a:chOff x="1059123" y="2303929"/>
              <a:chExt cx="3275312" cy="179906"/>
            </a:xfrm>
          </p:grpSpPr>
          <p:cxnSp>
            <p:nvCxnSpPr>
              <p:cNvPr id="28" name="Tiesioji rodyklės jungtis 27">
                <a:extLst>
                  <a:ext uri="{FF2B5EF4-FFF2-40B4-BE49-F238E27FC236}">
                    <a16:creationId xmlns:a16="http://schemas.microsoft.com/office/drawing/2014/main" id="{F05D967C-776A-77A4-9025-507F215C7387}"/>
                  </a:ext>
                </a:extLst>
              </p:cNvPr>
              <p:cNvCxnSpPr>
                <a:cxnSpLocks/>
                <a:stCxn id="29" idx="3"/>
              </p:cNvCxnSpPr>
              <p:nvPr/>
            </p:nvCxnSpPr>
            <p:spPr>
              <a:xfrm>
                <a:off x="2819400" y="2393882"/>
                <a:ext cx="1515035"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9" name="Stačiakampis 28">
                <a:extLst>
                  <a:ext uri="{FF2B5EF4-FFF2-40B4-BE49-F238E27FC236}">
                    <a16:creationId xmlns:a16="http://schemas.microsoft.com/office/drawing/2014/main" id="{AEA1401E-419C-0B91-8410-0705F3637D49}"/>
                  </a:ext>
                </a:extLst>
              </p:cNvPr>
              <p:cNvSpPr/>
              <p:nvPr/>
            </p:nvSpPr>
            <p:spPr>
              <a:xfrm>
                <a:off x="1059123" y="2303929"/>
                <a:ext cx="1760277" cy="179906"/>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30" name="TextBox 29">
              <a:extLst>
                <a:ext uri="{FF2B5EF4-FFF2-40B4-BE49-F238E27FC236}">
                  <a16:creationId xmlns:a16="http://schemas.microsoft.com/office/drawing/2014/main" id="{51A7059A-E09E-2440-5FA2-3E7480BCCCC8}"/>
                </a:ext>
              </a:extLst>
            </p:cNvPr>
            <p:cNvSpPr txBox="1"/>
            <p:nvPr/>
          </p:nvSpPr>
          <p:spPr>
            <a:xfrm>
              <a:off x="4274839" y="3231557"/>
              <a:ext cx="7065512"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Šiais mygtukais galima įjungti ir išjungti kūnų arba jų trajektorijos rodymą</a:t>
              </a:r>
            </a:p>
          </p:txBody>
        </p:sp>
        <p:grpSp>
          <p:nvGrpSpPr>
            <p:cNvPr id="31" name="Grupė 30">
              <a:extLst>
                <a:ext uri="{FF2B5EF4-FFF2-40B4-BE49-F238E27FC236}">
                  <a16:creationId xmlns:a16="http://schemas.microsoft.com/office/drawing/2014/main" id="{3CCF83FF-BF2B-706A-3AF4-F3F3169C0C74}"/>
                </a:ext>
              </a:extLst>
            </p:cNvPr>
            <p:cNvGrpSpPr/>
            <p:nvPr/>
          </p:nvGrpSpPr>
          <p:grpSpPr>
            <a:xfrm>
              <a:off x="1086017" y="3526476"/>
              <a:ext cx="3275311" cy="119980"/>
              <a:chOff x="1059124" y="2303929"/>
              <a:chExt cx="3275311" cy="273424"/>
            </a:xfrm>
          </p:grpSpPr>
          <p:cxnSp>
            <p:nvCxnSpPr>
              <p:cNvPr id="32" name="Tiesioji rodyklės jungtis 31">
                <a:extLst>
                  <a:ext uri="{FF2B5EF4-FFF2-40B4-BE49-F238E27FC236}">
                    <a16:creationId xmlns:a16="http://schemas.microsoft.com/office/drawing/2014/main" id="{E8B518E8-578A-BD0B-ACA2-0AE955E67ADD}"/>
                  </a:ext>
                </a:extLst>
              </p:cNvPr>
              <p:cNvCxnSpPr>
                <a:cxnSpLocks/>
              </p:cNvCxnSpPr>
              <p:nvPr/>
            </p:nvCxnSpPr>
            <p:spPr>
              <a:xfrm>
                <a:off x="1878106" y="2433918"/>
                <a:ext cx="2456329"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3" name="Stačiakampis 32">
                <a:extLst>
                  <a:ext uri="{FF2B5EF4-FFF2-40B4-BE49-F238E27FC236}">
                    <a16:creationId xmlns:a16="http://schemas.microsoft.com/office/drawing/2014/main" id="{67413548-DF10-CAB7-CDA3-EA99D6C62836}"/>
                  </a:ext>
                </a:extLst>
              </p:cNvPr>
              <p:cNvSpPr/>
              <p:nvPr/>
            </p:nvSpPr>
            <p:spPr>
              <a:xfrm>
                <a:off x="1059124" y="2303929"/>
                <a:ext cx="818982" cy="27342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34" name="TextBox 33">
              <a:extLst>
                <a:ext uri="{FF2B5EF4-FFF2-40B4-BE49-F238E27FC236}">
                  <a16:creationId xmlns:a16="http://schemas.microsoft.com/office/drawing/2014/main" id="{263963E2-31DC-5BCD-B201-290312C6E2FF}"/>
                </a:ext>
              </a:extLst>
            </p:cNvPr>
            <p:cNvSpPr txBox="1"/>
            <p:nvPr/>
          </p:nvSpPr>
          <p:spPr>
            <a:xfrm>
              <a:off x="4274839" y="3419806"/>
              <a:ext cx="7065512"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Šiuo mygtuku galima sustabdyti simuliacijos veikimą. </a:t>
              </a:r>
            </a:p>
          </p:txBody>
        </p:sp>
        <p:grpSp>
          <p:nvGrpSpPr>
            <p:cNvPr id="35" name="Grupė 34">
              <a:extLst>
                <a:ext uri="{FF2B5EF4-FFF2-40B4-BE49-F238E27FC236}">
                  <a16:creationId xmlns:a16="http://schemas.microsoft.com/office/drawing/2014/main" id="{8A669996-9C44-6219-0652-46157C3B4117}"/>
                </a:ext>
              </a:extLst>
            </p:cNvPr>
            <p:cNvGrpSpPr/>
            <p:nvPr/>
          </p:nvGrpSpPr>
          <p:grpSpPr>
            <a:xfrm>
              <a:off x="1086017" y="3657289"/>
              <a:ext cx="3275311" cy="119980"/>
              <a:chOff x="1059124" y="2303929"/>
              <a:chExt cx="3275311" cy="273424"/>
            </a:xfrm>
          </p:grpSpPr>
          <p:cxnSp>
            <p:nvCxnSpPr>
              <p:cNvPr id="36" name="Tiesioji rodyklės jungtis 35">
                <a:extLst>
                  <a:ext uri="{FF2B5EF4-FFF2-40B4-BE49-F238E27FC236}">
                    <a16:creationId xmlns:a16="http://schemas.microsoft.com/office/drawing/2014/main" id="{3DA082B4-523E-931E-0B14-0F3C5A636EAE}"/>
                  </a:ext>
                </a:extLst>
              </p:cNvPr>
              <p:cNvCxnSpPr>
                <a:cxnSpLocks/>
              </p:cNvCxnSpPr>
              <p:nvPr/>
            </p:nvCxnSpPr>
            <p:spPr>
              <a:xfrm>
                <a:off x="1878106" y="2433918"/>
                <a:ext cx="2456329"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7" name="Stačiakampis 36">
                <a:extLst>
                  <a:ext uri="{FF2B5EF4-FFF2-40B4-BE49-F238E27FC236}">
                    <a16:creationId xmlns:a16="http://schemas.microsoft.com/office/drawing/2014/main" id="{89DB382B-E615-C8FA-D81D-3742C193D1AE}"/>
                  </a:ext>
                </a:extLst>
              </p:cNvPr>
              <p:cNvSpPr/>
              <p:nvPr/>
            </p:nvSpPr>
            <p:spPr>
              <a:xfrm>
                <a:off x="1059124" y="2303929"/>
                <a:ext cx="818982" cy="27342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38" name="TextBox 37">
              <a:extLst>
                <a:ext uri="{FF2B5EF4-FFF2-40B4-BE49-F238E27FC236}">
                  <a16:creationId xmlns:a16="http://schemas.microsoft.com/office/drawing/2014/main" id="{8A30C491-3CFB-9747-F1B9-B5EFE32DAF90}"/>
                </a:ext>
              </a:extLst>
            </p:cNvPr>
            <p:cNvSpPr txBox="1"/>
            <p:nvPr/>
          </p:nvSpPr>
          <p:spPr>
            <a:xfrm>
              <a:off x="4274839" y="3585332"/>
              <a:ext cx="7728901"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mygtukas skirtas atidaryti redagavimo langą (redagavimo lango naudojimas kitoje skaidrėje)</a:t>
              </a:r>
            </a:p>
          </p:txBody>
        </p:sp>
        <p:grpSp>
          <p:nvGrpSpPr>
            <p:cNvPr id="39" name="Grupė 38">
              <a:extLst>
                <a:ext uri="{FF2B5EF4-FFF2-40B4-BE49-F238E27FC236}">
                  <a16:creationId xmlns:a16="http://schemas.microsoft.com/office/drawing/2014/main" id="{C8A9E3CC-6928-472F-79DF-C43C7EA1DD4C}"/>
                </a:ext>
              </a:extLst>
            </p:cNvPr>
            <p:cNvGrpSpPr/>
            <p:nvPr/>
          </p:nvGrpSpPr>
          <p:grpSpPr>
            <a:xfrm>
              <a:off x="1086017" y="3778860"/>
              <a:ext cx="3275311" cy="212468"/>
              <a:chOff x="1059124" y="2303929"/>
              <a:chExt cx="3275311" cy="273424"/>
            </a:xfrm>
          </p:grpSpPr>
          <p:cxnSp>
            <p:nvCxnSpPr>
              <p:cNvPr id="40" name="Tiesioji rodyklės jungtis 39">
                <a:extLst>
                  <a:ext uri="{FF2B5EF4-FFF2-40B4-BE49-F238E27FC236}">
                    <a16:creationId xmlns:a16="http://schemas.microsoft.com/office/drawing/2014/main" id="{CEF11C74-F204-A93E-1283-FED707CD7EDD}"/>
                  </a:ext>
                </a:extLst>
              </p:cNvPr>
              <p:cNvCxnSpPr>
                <a:cxnSpLocks/>
              </p:cNvCxnSpPr>
              <p:nvPr/>
            </p:nvCxnSpPr>
            <p:spPr>
              <a:xfrm>
                <a:off x="1878106" y="2433918"/>
                <a:ext cx="2456329"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1" name="Stačiakampis 40">
                <a:extLst>
                  <a:ext uri="{FF2B5EF4-FFF2-40B4-BE49-F238E27FC236}">
                    <a16:creationId xmlns:a16="http://schemas.microsoft.com/office/drawing/2014/main" id="{4FAC011A-BB61-268D-8BD7-3441C5929A7F}"/>
                  </a:ext>
                </a:extLst>
              </p:cNvPr>
              <p:cNvSpPr/>
              <p:nvPr/>
            </p:nvSpPr>
            <p:spPr>
              <a:xfrm>
                <a:off x="1059124" y="2303929"/>
                <a:ext cx="818982" cy="27342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42" name="TextBox 41">
              <a:extLst>
                <a:ext uri="{FF2B5EF4-FFF2-40B4-BE49-F238E27FC236}">
                  <a16:creationId xmlns:a16="http://schemas.microsoft.com/office/drawing/2014/main" id="{A80D594D-98E1-EB3E-9C58-A3D86D8318F9}"/>
                </a:ext>
              </a:extLst>
            </p:cNvPr>
            <p:cNvSpPr txBox="1"/>
            <p:nvPr/>
          </p:nvSpPr>
          <p:spPr>
            <a:xfrm>
              <a:off x="4274838" y="3778310"/>
              <a:ext cx="7728901"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Šiuo mygtuku galima iš naujo paleisti pradinį kūnų išsidėstymą.</a:t>
              </a:r>
            </a:p>
          </p:txBody>
        </p:sp>
        <p:grpSp>
          <p:nvGrpSpPr>
            <p:cNvPr id="43" name="Grupė 42">
              <a:extLst>
                <a:ext uri="{FF2B5EF4-FFF2-40B4-BE49-F238E27FC236}">
                  <a16:creationId xmlns:a16="http://schemas.microsoft.com/office/drawing/2014/main" id="{4DA9DC49-6BDE-6B63-0497-D40FD55F3381}"/>
                </a:ext>
              </a:extLst>
            </p:cNvPr>
            <p:cNvGrpSpPr/>
            <p:nvPr/>
          </p:nvGrpSpPr>
          <p:grpSpPr>
            <a:xfrm>
              <a:off x="1086018" y="4442420"/>
              <a:ext cx="3126067" cy="1671507"/>
              <a:chOff x="1059124" y="2303929"/>
              <a:chExt cx="1853032" cy="273424"/>
            </a:xfrm>
          </p:grpSpPr>
          <p:cxnSp>
            <p:nvCxnSpPr>
              <p:cNvPr id="44" name="Tiesioji rodyklės jungtis 43">
                <a:extLst>
                  <a:ext uri="{FF2B5EF4-FFF2-40B4-BE49-F238E27FC236}">
                    <a16:creationId xmlns:a16="http://schemas.microsoft.com/office/drawing/2014/main" id="{2CD22AEA-C718-ED49-32D3-4FE5A8485192}"/>
                  </a:ext>
                </a:extLst>
              </p:cNvPr>
              <p:cNvCxnSpPr>
                <a:cxnSpLocks/>
                <a:stCxn id="45" idx="3"/>
                <a:endCxn id="49" idx="1"/>
              </p:cNvCxnSpPr>
              <p:nvPr/>
            </p:nvCxnSpPr>
            <p:spPr>
              <a:xfrm flipV="1">
                <a:off x="1878106" y="2440541"/>
                <a:ext cx="1034050" cy="10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5" name="Stačiakampis 44">
                <a:extLst>
                  <a:ext uri="{FF2B5EF4-FFF2-40B4-BE49-F238E27FC236}">
                    <a16:creationId xmlns:a16="http://schemas.microsoft.com/office/drawing/2014/main" id="{EA035173-8943-ADBD-77D9-699711E3372D}"/>
                  </a:ext>
                </a:extLst>
              </p:cNvPr>
              <p:cNvSpPr/>
              <p:nvPr/>
            </p:nvSpPr>
            <p:spPr>
              <a:xfrm>
                <a:off x="1059124" y="2303929"/>
                <a:ext cx="818982" cy="27342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49" name="TextBox 48">
              <a:extLst>
                <a:ext uri="{FF2B5EF4-FFF2-40B4-BE49-F238E27FC236}">
                  <a16:creationId xmlns:a16="http://schemas.microsoft.com/office/drawing/2014/main" id="{7284C811-3471-F0FC-A82D-5C4CB0E03CBD}"/>
                </a:ext>
              </a:extLst>
            </p:cNvPr>
            <p:cNvSpPr txBox="1"/>
            <p:nvPr/>
          </p:nvSpPr>
          <p:spPr>
            <a:xfrm>
              <a:off x="4212085" y="5139061"/>
              <a:ext cx="7728901"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Šioje lauko dalyje galite matyti visus simuliacijoje veikiančius kūnus ir jų informaciją.</a:t>
              </a:r>
            </a:p>
          </p:txBody>
        </p:sp>
        <p:grpSp>
          <p:nvGrpSpPr>
            <p:cNvPr id="50" name="Grupė 49">
              <a:extLst>
                <a:ext uri="{FF2B5EF4-FFF2-40B4-BE49-F238E27FC236}">
                  <a16:creationId xmlns:a16="http://schemas.microsoft.com/office/drawing/2014/main" id="{32DC7641-3A8D-F8B3-3BFF-4BD61EB64670}"/>
                </a:ext>
              </a:extLst>
            </p:cNvPr>
            <p:cNvGrpSpPr/>
            <p:nvPr/>
          </p:nvGrpSpPr>
          <p:grpSpPr>
            <a:xfrm>
              <a:off x="1104619" y="5417257"/>
              <a:ext cx="3107467" cy="212468"/>
              <a:chOff x="1059124" y="2303929"/>
              <a:chExt cx="3275311" cy="273424"/>
            </a:xfrm>
          </p:grpSpPr>
          <p:cxnSp>
            <p:nvCxnSpPr>
              <p:cNvPr id="51" name="Tiesioji rodyklės jungtis 50">
                <a:extLst>
                  <a:ext uri="{FF2B5EF4-FFF2-40B4-BE49-F238E27FC236}">
                    <a16:creationId xmlns:a16="http://schemas.microsoft.com/office/drawing/2014/main" id="{35366CFE-0207-B843-E389-CFE06590E631}"/>
                  </a:ext>
                </a:extLst>
              </p:cNvPr>
              <p:cNvCxnSpPr>
                <a:cxnSpLocks/>
                <a:stCxn id="52" idx="3"/>
              </p:cNvCxnSpPr>
              <p:nvPr/>
            </p:nvCxnSpPr>
            <p:spPr>
              <a:xfrm flipV="1">
                <a:off x="1789350" y="2433918"/>
                <a:ext cx="2545085" cy="6723"/>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2" name="Stačiakampis 51">
                <a:extLst>
                  <a:ext uri="{FF2B5EF4-FFF2-40B4-BE49-F238E27FC236}">
                    <a16:creationId xmlns:a16="http://schemas.microsoft.com/office/drawing/2014/main" id="{80DD7F68-D8EC-579D-7104-5DBF3AC7A174}"/>
                  </a:ext>
                </a:extLst>
              </p:cNvPr>
              <p:cNvSpPr/>
              <p:nvPr/>
            </p:nvSpPr>
            <p:spPr>
              <a:xfrm>
                <a:off x="1059124" y="2303929"/>
                <a:ext cx="730226" cy="27342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53" name="TextBox 52">
              <a:extLst>
                <a:ext uri="{FF2B5EF4-FFF2-40B4-BE49-F238E27FC236}">
                  <a16:creationId xmlns:a16="http://schemas.microsoft.com/office/drawing/2014/main" id="{35336558-FF8B-3713-CD9D-7187E49E184E}"/>
                </a:ext>
              </a:extLst>
            </p:cNvPr>
            <p:cNvSpPr txBox="1"/>
            <p:nvPr/>
          </p:nvSpPr>
          <p:spPr>
            <a:xfrm>
              <a:off x="4155141" y="5435415"/>
              <a:ext cx="7728901" cy="461665"/>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Šie mygtukai skirti sunaikinti kūną esantį simuliacijoje arba jį sekti. Kai pelytė yra palaikoma virš šių mygtukų, simuliacijoje kūnas nusidažo raudona spalva, kad būtų galima suprasti, kurį kūną naikinsite arba seksite.</a:t>
              </a:r>
            </a:p>
          </p:txBody>
        </p:sp>
      </p:grpSp>
    </p:spTree>
    <p:extLst>
      <p:ext uri="{BB962C8B-B14F-4D97-AF65-F5344CB8AC3E}">
        <p14:creationId xmlns:p14="http://schemas.microsoft.com/office/powerpoint/2010/main" val="379249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8727FD0-55A0-68C2-D0DF-5C2B18545C6F}"/>
              </a:ext>
            </a:extLst>
          </p:cNvPr>
          <p:cNvSpPr>
            <a:spLocks noGrp="1"/>
          </p:cNvSpPr>
          <p:nvPr>
            <p:ph type="title"/>
          </p:nvPr>
        </p:nvSpPr>
        <p:spPr>
          <a:xfrm>
            <a:off x="1274573" y="454869"/>
            <a:ext cx="10241280" cy="800883"/>
          </a:xfrm>
        </p:spPr>
        <p:txBody>
          <a:bodyPr/>
          <a:lstStyle/>
          <a:p>
            <a:r>
              <a:rPr lang="lt-LT" dirty="0"/>
              <a:t>Redagavimo langas</a:t>
            </a:r>
          </a:p>
        </p:txBody>
      </p:sp>
      <p:grpSp>
        <p:nvGrpSpPr>
          <p:cNvPr id="65" name="Grupė 64">
            <a:extLst>
              <a:ext uri="{FF2B5EF4-FFF2-40B4-BE49-F238E27FC236}">
                <a16:creationId xmlns:a16="http://schemas.microsoft.com/office/drawing/2014/main" id="{84A133CA-659B-3EA4-01A5-05409F160BD2}"/>
              </a:ext>
            </a:extLst>
          </p:cNvPr>
          <p:cNvGrpSpPr/>
          <p:nvPr/>
        </p:nvGrpSpPr>
        <p:grpSpPr>
          <a:xfrm>
            <a:off x="621733" y="3972469"/>
            <a:ext cx="11077207" cy="2270050"/>
            <a:chOff x="482781" y="1678809"/>
            <a:chExt cx="11077207" cy="2270050"/>
          </a:xfrm>
        </p:grpSpPr>
        <p:pic>
          <p:nvPicPr>
            <p:cNvPr id="63" name="Paveikslėlis 62">
              <a:extLst>
                <a:ext uri="{FF2B5EF4-FFF2-40B4-BE49-F238E27FC236}">
                  <a16:creationId xmlns:a16="http://schemas.microsoft.com/office/drawing/2014/main" id="{EF37E619-CDCC-EAFF-B338-968F9BBD7CD2}"/>
                </a:ext>
              </a:extLst>
            </p:cNvPr>
            <p:cNvPicPr>
              <a:picLocks noChangeAspect="1"/>
            </p:cNvPicPr>
            <p:nvPr/>
          </p:nvPicPr>
          <p:blipFill>
            <a:blip r:embed="rId2"/>
            <a:stretch>
              <a:fillRect/>
            </a:stretch>
          </p:blipFill>
          <p:spPr>
            <a:xfrm>
              <a:off x="482781" y="1678809"/>
              <a:ext cx="3138960" cy="2046796"/>
            </a:xfrm>
            <a:prstGeom prst="rect">
              <a:avLst/>
            </a:prstGeom>
          </p:spPr>
        </p:pic>
        <p:grpSp>
          <p:nvGrpSpPr>
            <p:cNvPr id="58" name="Grupė 57">
              <a:extLst>
                <a:ext uri="{FF2B5EF4-FFF2-40B4-BE49-F238E27FC236}">
                  <a16:creationId xmlns:a16="http://schemas.microsoft.com/office/drawing/2014/main" id="{BE76FBA7-2502-2882-D57D-5C011D9AC77A}"/>
                </a:ext>
              </a:extLst>
            </p:cNvPr>
            <p:cNvGrpSpPr/>
            <p:nvPr/>
          </p:nvGrpSpPr>
          <p:grpSpPr>
            <a:xfrm>
              <a:off x="505190" y="1928259"/>
              <a:ext cx="11054798" cy="2020600"/>
              <a:chOff x="518637" y="2681294"/>
              <a:chExt cx="11054798" cy="2020600"/>
            </a:xfrm>
          </p:grpSpPr>
          <p:grpSp>
            <p:nvGrpSpPr>
              <p:cNvPr id="14" name="Grupė 13">
                <a:extLst>
                  <a:ext uri="{FF2B5EF4-FFF2-40B4-BE49-F238E27FC236}">
                    <a16:creationId xmlns:a16="http://schemas.microsoft.com/office/drawing/2014/main" id="{3DBC4DBC-C57A-04B9-8567-5E3E05B230A6}"/>
                  </a:ext>
                </a:extLst>
              </p:cNvPr>
              <p:cNvGrpSpPr/>
              <p:nvPr/>
            </p:nvGrpSpPr>
            <p:grpSpPr>
              <a:xfrm>
                <a:off x="541051" y="2684869"/>
                <a:ext cx="3781819" cy="273424"/>
                <a:chOff x="548134" y="2711763"/>
                <a:chExt cx="3781819" cy="273424"/>
              </a:xfrm>
            </p:grpSpPr>
            <p:cxnSp>
              <p:nvCxnSpPr>
                <p:cNvPr id="10" name="Tiesioji rodyklės jungtis 9">
                  <a:extLst>
                    <a:ext uri="{FF2B5EF4-FFF2-40B4-BE49-F238E27FC236}">
                      <a16:creationId xmlns:a16="http://schemas.microsoft.com/office/drawing/2014/main" id="{D415092C-0782-37F0-931F-AC2A887AF5AF}"/>
                    </a:ext>
                  </a:extLst>
                </p:cNvPr>
                <p:cNvCxnSpPr>
                  <a:cxnSpLocks/>
                  <a:stCxn id="11" idx="3"/>
                </p:cNvCxnSpPr>
                <p:nvPr/>
              </p:nvCxnSpPr>
              <p:spPr>
                <a:xfrm>
                  <a:off x="1734669" y="2848475"/>
                  <a:ext cx="2595284"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Stačiakampis 10">
                  <a:extLst>
                    <a:ext uri="{FF2B5EF4-FFF2-40B4-BE49-F238E27FC236}">
                      <a16:creationId xmlns:a16="http://schemas.microsoft.com/office/drawing/2014/main" id="{EE345C80-81BB-1171-7518-25417BF8F270}"/>
                    </a:ext>
                  </a:extLst>
                </p:cNvPr>
                <p:cNvSpPr/>
                <p:nvPr/>
              </p:nvSpPr>
              <p:spPr>
                <a:xfrm>
                  <a:off x="548134" y="2711763"/>
                  <a:ext cx="1186535" cy="273424"/>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16" name="Grupė 15">
                <a:extLst>
                  <a:ext uri="{FF2B5EF4-FFF2-40B4-BE49-F238E27FC236}">
                    <a16:creationId xmlns:a16="http://schemas.microsoft.com/office/drawing/2014/main" id="{0463F94C-534A-DBB9-BF8C-506BAE12EB7A}"/>
                  </a:ext>
                </a:extLst>
              </p:cNvPr>
              <p:cNvGrpSpPr/>
              <p:nvPr/>
            </p:nvGrpSpPr>
            <p:grpSpPr>
              <a:xfrm>
                <a:off x="536572" y="2967256"/>
                <a:ext cx="3781820" cy="219635"/>
                <a:chOff x="548133" y="2765551"/>
                <a:chExt cx="3781820" cy="219635"/>
              </a:xfrm>
            </p:grpSpPr>
            <p:cxnSp>
              <p:nvCxnSpPr>
                <p:cNvPr id="17" name="Tiesioji rodyklės jungtis 16">
                  <a:extLst>
                    <a:ext uri="{FF2B5EF4-FFF2-40B4-BE49-F238E27FC236}">
                      <a16:creationId xmlns:a16="http://schemas.microsoft.com/office/drawing/2014/main" id="{EB269D14-C5C4-1736-7608-F5203C46E5FA}"/>
                    </a:ext>
                  </a:extLst>
                </p:cNvPr>
                <p:cNvCxnSpPr>
                  <a:cxnSpLocks/>
                  <a:stCxn id="18" idx="3"/>
                </p:cNvCxnSpPr>
                <p:nvPr/>
              </p:nvCxnSpPr>
              <p:spPr>
                <a:xfrm>
                  <a:off x="2024136" y="2875369"/>
                  <a:ext cx="2305817"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8" name="Stačiakampis 17">
                  <a:extLst>
                    <a:ext uri="{FF2B5EF4-FFF2-40B4-BE49-F238E27FC236}">
                      <a16:creationId xmlns:a16="http://schemas.microsoft.com/office/drawing/2014/main" id="{9F3B0051-01D3-0790-A84D-1922D747DC10}"/>
                    </a:ext>
                  </a:extLst>
                </p:cNvPr>
                <p:cNvSpPr/>
                <p:nvPr/>
              </p:nvSpPr>
              <p:spPr>
                <a:xfrm>
                  <a:off x="548133" y="2765551"/>
                  <a:ext cx="1476003" cy="219635"/>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23" name="Grupė 22">
                <a:extLst>
                  <a:ext uri="{FF2B5EF4-FFF2-40B4-BE49-F238E27FC236}">
                    <a16:creationId xmlns:a16="http://schemas.microsoft.com/office/drawing/2014/main" id="{C995DFD5-3A4E-24A5-34D8-6C5F5CE48849}"/>
                  </a:ext>
                </a:extLst>
              </p:cNvPr>
              <p:cNvGrpSpPr/>
              <p:nvPr/>
            </p:nvGrpSpPr>
            <p:grpSpPr>
              <a:xfrm>
                <a:off x="532084" y="3195854"/>
                <a:ext cx="3786308" cy="219635"/>
                <a:chOff x="548134" y="2761067"/>
                <a:chExt cx="3739598" cy="219635"/>
              </a:xfrm>
            </p:grpSpPr>
            <p:cxnSp>
              <p:nvCxnSpPr>
                <p:cNvPr id="24" name="Tiesioji rodyklės jungtis 23">
                  <a:extLst>
                    <a:ext uri="{FF2B5EF4-FFF2-40B4-BE49-F238E27FC236}">
                      <a16:creationId xmlns:a16="http://schemas.microsoft.com/office/drawing/2014/main" id="{AE8DD0ED-0FF7-DC5C-A903-9066D6794A72}"/>
                    </a:ext>
                  </a:extLst>
                </p:cNvPr>
                <p:cNvCxnSpPr>
                  <a:cxnSpLocks/>
                  <a:stCxn id="25" idx="3"/>
                </p:cNvCxnSpPr>
                <p:nvPr/>
              </p:nvCxnSpPr>
              <p:spPr>
                <a:xfrm>
                  <a:off x="1734669" y="2870885"/>
                  <a:ext cx="2553063" cy="8964"/>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5" name="Stačiakampis 24">
                  <a:extLst>
                    <a:ext uri="{FF2B5EF4-FFF2-40B4-BE49-F238E27FC236}">
                      <a16:creationId xmlns:a16="http://schemas.microsoft.com/office/drawing/2014/main" id="{E9DC9B5E-1008-5B3F-6FF5-0C8028EF011E}"/>
                    </a:ext>
                  </a:extLst>
                </p:cNvPr>
                <p:cNvSpPr/>
                <p:nvPr/>
              </p:nvSpPr>
              <p:spPr>
                <a:xfrm>
                  <a:off x="548134" y="2761067"/>
                  <a:ext cx="1186535" cy="219635"/>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30" name="Grupė 29">
                <a:extLst>
                  <a:ext uri="{FF2B5EF4-FFF2-40B4-BE49-F238E27FC236}">
                    <a16:creationId xmlns:a16="http://schemas.microsoft.com/office/drawing/2014/main" id="{72A3F2A6-B8A5-FB20-4768-82CD360C416B}"/>
                  </a:ext>
                </a:extLst>
              </p:cNvPr>
              <p:cNvGrpSpPr/>
              <p:nvPr/>
            </p:nvGrpSpPr>
            <p:grpSpPr>
              <a:xfrm>
                <a:off x="536572" y="3428937"/>
                <a:ext cx="3786308" cy="219635"/>
                <a:chOff x="548134" y="2761067"/>
                <a:chExt cx="3739598" cy="219635"/>
              </a:xfrm>
            </p:grpSpPr>
            <p:cxnSp>
              <p:nvCxnSpPr>
                <p:cNvPr id="31" name="Tiesioji rodyklės jungtis 30">
                  <a:extLst>
                    <a:ext uri="{FF2B5EF4-FFF2-40B4-BE49-F238E27FC236}">
                      <a16:creationId xmlns:a16="http://schemas.microsoft.com/office/drawing/2014/main" id="{03EDEA59-7B5B-0AC7-CD68-BA7BEA58EA16}"/>
                    </a:ext>
                  </a:extLst>
                </p:cNvPr>
                <p:cNvCxnSpPr>
                  <a:cxnSpLocks/>
                  <a:stCxn id="32" idx="3"/>
                </p:cNvCxnSpPr>
                <p:nvPr/>
              </p:nvCxnSpPr>
              <p:spPr>
                <a:xfrm>
                  <a:off x="2200720" y="2870885"/>
                  <a:ext cx="2087012" cy="8964"/>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2" name="Stačiakampis 31">
                  <a:extLst>
                    <a:ext uri="{FF2B5EF4-FFF2-40B4-BE49-F238E27FC236}">
                      <a16:creationId xmlns:a16="http://schemas.microsoft.com/office/drawing/2014/main" id="{9DD401BA-631D-EAE0-CFC7-C224C1F7003B}"/>
                    </a:ext>
                  </a:extLst>
                </p:cNvPr>
                <p:cNvSpPr/>
                <p:nvPr/>
              </p:nvSpPr>
              <p:spPr>
                <a:xfrm>
                  <a:off x="548134" y="2761067"/>
                  <a:ext cx="1652586" cy="219635"/>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34" name="Grupė 33">
                <a:extLst>
                  <a:ext uri="{FF2B5EF4-FFF2-40B4-BE49-F238E27FC236}">
                    <a16:creationId xmlns:a16="http://schemas.microsoft.com/office/drawing/2014/main" id="{EE2F93F7-2DA1-1454-53E1-023ADEC8DD81}"/>
                  </a:ext>
                </a:extLst>
              </p:cNvPr>
              <p:cNvGrpSpPr/>
              <p:nvPr/>
            </p:nvGrpSpPr>
            <p:grpSpPr>
              <a:xfrm>
                <a:off x="518637" y="3854753"/>
                <a:ext cx="3799755" cy="219635"/>
                <a:chOff x="548134" y="2761067"/>
                <a:chExt cx="3752879" cy="219635"/>
              </a:xfrm>
            </p:grpSpPr>
            <p:cxnSp>
              <p:nvCxnSpPr>
                <p:cNvPr id="35" name="Tiesioji rodyklės jungtis 34">
                  <a:extLst>
                    <a:ext uri="{FF2B5EF4-FFF2-40B4-BE49-F238E27FC236}">
                      <a16:creationId xmlns:a16="http://schemas.microsoft.com/office/drawing/2014/main" id="{899C44A0-173E-CCDF-5B3D-06663E03BFB9}"/>
                    </a:ext>
                  </a:extLst>
                </p:cNvPr>
                <p:cNvCxnSpPr>
                  <a:cxnSpLocks/>
                  <a:stCxn id="36" idx="3"/>
                </p:cNvCxnSpPr>
                <p:nvPr/>
              </p:nvCxnSpPr>
              <p:spPr>
                <a:xfrm>
                  <a:off x="1111670" y="2870885"/>
                  <a:ext cx="3189343" cy="8963"/>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6" name="Stačiakampis 35">
                  <a:extLst>
                    <a:ext uri="{FF2B5EF4-FFF2-40B4-BE49-F238E27FC236}">
                      <a16:creationId xmlns:a16="http://schemas.microsoft.com/office/drawing/2014/main" id="{FBDAF470-A6D7-8F1C-395D-1C02B459A81B}"/>
                    </a:ext>
                  </a:extLst>
                </p:cNvPr>
                <p:cNvSpPr/>
                <p:nvPr/>
              </p:nvSpPr>
              <p:spPr>
                <a:xfrm>
                  <a:off x="548134" y="2761067"/>
                  <a:ext cx="563536" cy="219635"/>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38" name="Grupė 37">
                <a:extLst>
                  <a:ext uri="{FF2B5EF4-FFF2-40B4-BE49-F238E27FC236}">
                    <a16:creationId xmlns:a16="http://schemas.microsoft.com/office/drawing/2014/main" id="{5169D706-99F7-1041-A9F1-1677A242DA19}"/>
                  </a:ext>
                </a:extLst>
              </p:cNvPr>
              <p:cNvGrpSpPr/>
              <p:nvPr/>
            </p:nvGrpSpPr>
            <p:grpSpPr>
              <a:xfrm>
                <a:off x="541051" y="4083351"/>
                <a:ext cx="3777341" cy="183775"/>
                <a:chOff x="548134" y="2796927"/>
                <a:chExt cx="3594572" cy="183775"/>
              </a:xfrm>
            </p:grpSpPr>
            <p:cxnSp>
              <p:nvCxnSpPr>
                <p:cNvPr id="39" name="Tiesioji rodyklės jungtis 38">
                  <a:extLst>
                    <a:ext uri="{FF2B5EF4-FFF2-40B4-BE49-F238E27FC236}">
                      <a16:creationId xmlns:a16="http://schemas.microsoft.com/office/drawing/2014/main" id="{26FDD7C9-963B-738F-4BCF-FFC91119FDA0}"/>
                    </a:ext>
                  </a:extLst>
                </p:cNvPr>
                <p:cNvCxnSpPr>
                  <a:cxnSpLocks/>
                  <a:stCxn id="40" idx="3"/>
                </p:cNvCxnSpPr>
                <p:nvPr/>
              </p:nvCxnSpPr>
              <p:spPr>
                <a:xfrm>
                  <a:off x="1837556" y="2888815"/>
                  <a:ext cx="2305150"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0" name="Stačiakampis 39">
                  <a:extLst>
                    <a:ext uri="{FF2B5EF4-FFF2-40B4-BE49-F238E27FC236}">
                      <a16:creationId xmlns:a16="http://schemas.microsoft.com/office/drawing/2014/main" id="{1CB2C98A-C071-1B86-CE2B-8C43418775B3}"/>
                    </a:ext>
                  </a:extLst>
                </p:cNvPr>
                <p:cNvSpPr/>
                <p:nvPr/>
              </p:nvSpPr>
              <p:spPr>
                <a:xfrm>
                  <a:off x="548134" y="2796927"/>
                  <a:ext cx="1289422" cy="183775"/>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grpSp>
            <p:nvGrpSpPr>
              <p:cNvPr id="45" name="Grupė 44">
                <a:extLst>
                  <a:ext uri="{FF2B5EF4-FFF2-40B4-BE49-F238E27FC236}">
                    <a16:creationId xmlns:a16="http://schemas.microsoft.com/office/drawing/2014/main" id="{3F0B909E-713F-0FEC-0682-3917312B1B16}"/>
                  </a:ext>
                </a:extLst>
              </p:cNvPr>
              <p:cNvGrpSpPr/>
              <p:nvPr/>
            </p:nvGrpSpPr>
            <p:grpSpPr>
              <a:xfrm>
                <a:off x="532087" y="4280569"/>
                <a:ext cx="3786306" cy="147921"/>
                <a:chOff x="548133" y="2832781"/>
                <a:chExt cx="3603103" cy="147921"/>
              </a:xfrm>
            </p:grpSpPr>
            <p:cxnSp>
              <p:nvCxnSpPr>
                <p:cNvPr id="46" name="Tiesioji rodyklės jungtis 45">
                  <a:extLst>
                    <a:ext uri="{FF2B5EF4-FFF2-40B4-BE49-F238E27FC236}">
                      <a16:creationId xmlns:a16="http://schemas.microsoft.com/office/drawing/2014/main" id="{6B8B4747-CBFD-6C05-7577-657D62042985}"/>
                    </a:ext>
                  </a:extLst>
                </p:cNvPr>
                <p:cNvCxnSpPr>
                  <a:cxnSpLocks/>
                  <a:stCxn id="47" idx="3"/>
                </p:cNvCxnSpPr>
                <p:nvPr/>
              </p:nvCxnSpPr>
              <p:spPr>
                <a:xfrm>
                  <a:off x="3471230" y="2906742"/>
                  <a:ext cx="680006" cy="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7" name="Stačiakampis 46">
                  <a:extLst>
                    <a:ext uri="{FF2B5EF4-FFF2-40B4-BE49-F238E27FC236}">
                      <a16:creationId xmlns:a16="http://schemas.microsoft.com/office/drawing/2014/main" id="{C7F8A958-6BBB-401C-C515-22B85E5576AC}"/>
                    </a:ext>
                  </a:extLst>
                </p:cNvPr>
                <p:cNvSpPr/>
                <p:nvPr/>
              </p:nvSpPr>
              <p:spPr>
                <a:xfrm>
                  <a:off x="548133" y="2832781"/>
                  <a:ext cx="2923097" cy="147921"/>
                </a:xfrm>
                <a:prstGeom prst="rect">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
            <p:nvSpPr>
              <p:cNvPr id="51" name="TextBox 50">
                <a:extLst>
                  <a:ext uri="{FF2B5EF4-FFF2-40B4-BE49-F238E27FC236}">
                    <a16:creationId xmlns:a16="http://schemas.microsoft.com/office/drawing/2014/main" id="{335A04CC-E4FF-4A5D-23D0-D2BFA0C95D5B}"/>
                  </a:ext>
                </a:extLst>
              </p:cNvPr>
              <p:cNvSpPr txBox="1"/>
              <p:nvPr/>
            </p:nvSpPr>
            <p:spPr>
              <a:xfrm>
                <a:off x="4261392" y="2681294"/>
                <a:ext cx="5702877"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laukelis skirtas nustatyti kūno masę</a:t>
                </a:r>
              </a:p>
            </p:txBody>
          </p:sp>
          <p:sp>
            <p:nvSpPr>
              <p:cNvPr id="52" name="TextBox 51">
                <a:extLst>
                  <a:ext uri="{FF2B5EF4-FFF2-40B4-BE49-F238E27FC236}">
                    <a16:creationId xmlns:a16="http://schemas.microsoft.com/office/drawing/2014/main" id="{61AA9694-9EC4-E8DF-347E-FF48081915E7}"/>
                  </a:ext>
                </a:extLst>
              </p:cNvPr>
              <p:cNvSpPr txBox="1"/>
              <p:nvPr/>
            </p:nvSpPr>
            <p:spPr>
              <a:xfrm>
                <a:off x="4261392" y="2945237"/>
                <a:ext cx="7312043"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mygtukas skirtas nustatyti ar naujas kūnas bus veikiamas jėgų (jei ne, jis bus stacionarus)</a:t>
                </a:r>
              </a:p>
            </p:txBody>
          </p:sp>
          <p:sp>
            <p:nvSpPr>
              <p:cNvPr id="53" name="TextBox 52">
                <a:extLst>
                  <a:ext uri="{FF2B5EF4-FFF2-40B4-BE49-F238E27FC236}">
                    <a16:creationId xmlns:a16="http://schemas.microsoft.com/office/drawing/2014/main" id="{19612BAA-AE2B-D6CF-7ED6-7B183E535216}"/>
                  </a:ext>
                </a:extLst>
              </p:cNvPr>
              <p:cNvSpPr txBox="1"/>
              <p:nvPr/>
            </p:nvSpPr>
            <p:spPr>
              <a:xfrm>
                <a:off x="4261391" y="3182412"/>
                <a:ext cx="5702877"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laukelis skirtas nustatyti naujo kūno pradinę judėjimo kryptį laipsniais</a:t>
                </a:r>
              </a:p>
            </p:txBody>
          </p:sp>
          <p:sp>
            <p:nvSpPr>
              <p:cNvPr id="54" name="TextBox 53">
                <a:extLst>
                  <a:ext uri="{FF2B5EF4-FFF2-40B4-BE49-F238E27FC236}">
                    <a16:creationId xmlns:a16="http://schemas.microsoft.com/office/drawing/2014/main" id="{F37EA97D-74ED-FD1C-FE0B-70AB084F5325}"/>
                  </a:ext>
                </a:extLst>
              </p:cNvPr>
              <p:cNvSpPr txBox="1"/>
              <p:nvPr/>
            </p:nvSpPr>
            <p:spPr>
              <a:xfrm>
                <a:off x="4266242" y="3446355"/>
                <a:ext cx="5702877"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laukelis skirtas nustatyti naujo kūno pradinę judėjimo jėgą</a:t>
                </a:r>
              </a:p>
            </p:txBody>
          </p:sp>
          <p:sp>
            <p:nvSpPr>
              <p:cNvPr id="55" name="TextBox 54">
                <a:extLst>
                  <a:ext uri="{FF2B5EF4-FFF2-40B4-BE49-F238E27FC236}">
                    <a16:creationId xmlns:a16="http://schemas.microsoft.com/office/drawing/2014/main" id="{807957EE-A3F4-4A49-B15F-CF1E2E4734B6}"/>
                  </a:ext>
                </a:extLst>
              </p:cNvPr>
              <p:cNvSpPr txBox="1"/>
              <p:nvPr/>
            </p:nvSpPr>
            <p:spPr>
              <a:xfrm>
                <a:off x="4261391" y="3853412"/>
                <a:ext cx="5702877"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Šis mygtukas skirtas sunaikinti visus kūnus veikiančius simuliacijoje</a:t>
                </a:r>
              </a:p>
            </p:txBody>
          </p:sp>
          <p:sp>
            <p:nvSpPr>
              <p:cNvPr id="56" name="TextBox 55">
                <a:extLst>
                  <a:ext uri="{FF2B5EF4-FFF2-40B4-BE49-F238E27FC236}">
                    <a16:creationId xmlns:a16="http://schemas.microsoft.com/office/drawing/2014/main" id="{3586DF6B-2592-20A9-940C-E83EA544B190}"/>
                  </a:ext>
                </a:extLst>
              </p:cNvPr>
              <p:cNvSpPr txBox="1"/>
              <p:nvPr/>
            </p:nvSpPr>
            <p:spPr>
              <a:xfrm>
                <a:off x="4261391" y="4036738"/>
                <a:ext cx="5702877" cy="276999"/>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Čia rodoma pelytės pozicija simuliacijos lauke</a:t>
                </a:r>
              </a:p>
            </p:txBody>
          </p:sp>
          <p:sp>
            <p:nvSpPr>
              <p:cNvPr id="57" name="TextBox 56">
                <a:extLst>
                  <a:ext uri="{FF2B5EF4-FFF2-40B4-BE49-F238E27FC236}">
                    <a16:creationId xmlns:a16="http://schemas.microsoft.com/office/drawing/2014/main" id="{1F4E4917-8A41-0C3F-B025-F0971AEF62E3}"/>
                  </a:ext>
                </a:extLst>
              </p:cNvPr>
              <p:cNvSpPr txBox="1"/>
              <p:nvPr/>
            </p:nvSpPr>
            <p:spPr>
              <a:xfrm>
                <a:off x="4261391" y="4240229"/>
                <a:ext cx="5702877" cy="461665"/>
              </a:xfrm>
              <a:prstGeom prst="rect">
                <a:avLst/>
              </a:prstGeom>
              <a:noFill/>
            </p:spPr>
            <p:txBody>
              <a:bodyPr wrap="square" rtlCol="0">
                <a:spAutoFit/>
              </a:bodyPr>
              <a:lstStyle/>
              <a:p>
                <a:r>
                  <a:rPr lang="lt-LT" sz="1200" dirty="0">
                    <a:latin typeface="Arial" panose="020B0604020202020204" pitchFamily="34" charset="0"/>
                    <a:cs typeface="Arial" panose="020B0604020202020204" pitchFamily="34" charset="0"/>
                  </a:rPr>
                  <a:t>Nustačius norimus duomenis, kad pridėtum naują kūną reikia paspausti dešinį pelės klavišą laikant pelytę simuliacijos lauke</a:t>
                </a:r>
              </a:p>
            </p:txBody>
          </p:sp>
        </p:grpSp>
      </p:grpSp>
      <p:grpSp>
        <p:nvGrpSpPr>
          <p:cNvPr id="66" name="Grupė 65">
            <a:extLst>
              <a:ext uri="{FF2B5EF4-FFF2-40B4-BE49-F238E27FC236}">
                <a16:creationId xmlns:a16="http://schemas.microsoft.com/office/drawing/2014/main" id="{813F716C-9F01-1C95-21A4-EF4E89592D35}"/>
              </a:ext>
            </a:extLst>
          </p:cNvPr>
          <p:cNvGrpSpPr/>
          <p:nvPr/>
        </p:nvGrpSpPr>
        <p:grpSpPr>
          <a:xfrm>
            <a:off x="621732" y="1665861"/>
            <a:ext cx="9889513" cy="2000017"/>
            <a:chOff x="500707" y="4066590"/>
            <a:chExt cx="8467654" cy="2000017"/>
          </a:xfrm>
        </p:grpSpPr>
        <p:pic>
          <p:nvPicPr>
            <p:cNvPr id="60" name="Paveikslėlis 59">
              <a:extLst>
                <a:ext uri="{FF2B5EF4-FFF2-40B4-BE49-F238E27FC236}">
                  <a16:creationId xmlns:a16="http://schemas.microsoft.com/office/drawing/2014/main" id="{6D693F9F-F289-E40F-0FBA-7FC69C0A3B89}"/>
                </a:ext>
              </a:extLst>
            </p:cNvPr>
            <p:cNvPicPr>
              <a:picLocks noChangeAspect="1"/>
            </p:cNvPicPr>
            <p:nvPr/>
          </p:nvPicPr>
          <p:blipFill>
            <a:blip r:embed="rId3"/>
            <a:stretch>
              <a:fillRect/>
            </a:stretch>
          </p:blipFill>
          <p:spPr>
            <a:xfrm>
              <a:off x="500707" y="4066590"/>
              <a:ext cx="2705004" cy="2000017"/>
            </a:xfrm>
            <a:prstGeom prst="rect">
              <a:avLst/>
            </a:prstGeom>
          </p:spPr>
        </p:pic>
        <p:sp>
          <p:nvSpPr>
            <p:cNvPr id="61" name="TextBox 60">
              <a:extLst>
                <a:ext uri="{FF2B5EF4-FFF2-40B4-BE49-F238E27FC236}">
                  <a16:creationId xmlns:a16="http://schemas.microsoft.com/office/drawing/2014/main" id="{071EB5FB-9B17-E016-FAD5-9BBD1B7BAB01}"/>
                </a:ext>
              </a:extLst>
            </p:cNvPr>
            <p:cNvSpPr txBox="1"/>
            <p:nvPr/>
          </p:nvSpPr>
          <p:spPr>
            <a:xfrm>
              <a:off x="3265484" y="4446418"/>
              <a:ext cx="5702877" cy="1077218"/>
            </a:xfrm>
            <a:prstGeom prst="rect">
              <a:avLst/>
            </a:prstGeom>
            <a:noFill/>
          </p:spPr>
          <p:txBody>
            <a:bodyPr wrap="square" rtlCol="0">
              <a:spAutoFit/>
            </a:bodyPr>
            <a:lstStyle/>
            <a:p>
              <a:r>
                <a:rPr lang="lt-LT" sz="1600" dirty="0">
                  <a:latin typeface="Arial" panose="020B0604020202020204" pitchFamily="34" charset="0"/>
                  <a:cs typeface="Arial" panose="020B0604020202020204" pitchFamily="34" charset="0"/>
                </a:rPr>
                <a:t>Įjungus redagavimo langą, simuliacijos lauke po pelytės žymekliu atsiranda išankstinė naujo kūno peržiūra. Kūno dydis priklauso nuo jo masės. Mėlyna rodyklė rodo pradinę kūno judėjimo kryptį ir jos ilgis vaizduoja pradinę kūno jėgą.</a:t>
              </a:r>
            </a:p>
          </p:txBody>
        </p:sp>
      </p:grpSp>
    </p:spTree>
    <p:extLst>
      <p:ext uri="{BB962C8B-B14F-4D97-AF65-F5344CB8AC3E}">
        <p14:creationId xmlns:p14="http://schemas.microsoft.com/office/powerpoint/2010/main" val="867567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33D4303-3C8B-4A8D-6E37-13E66086112F}"/>
              </a:ext>
            </a:extLst>
          </p:cNvPr>
          <p:cNvSpPr>
            <a:spLocks noGrp="1"/>
          </p:cNvSpPr>
          <p:nvPr>
            <p:ph type="title"/>
          </p:nvPr>
        </p:nvSpPr>
        <p:spPr>
          <a:xfrm>
            <a:off x="1371600" y="390836"/>
            <a:ext cx="10241280" cy="1234440"/>
          </a:xfrm>
        </p:spPr>
        <p:txBody>
          <a:bodyPr/>
          <a:lstStyle/>
          <a:p>
            <a:r>
              <a:rPr lang="lt-LT" dirty="0"/>
              <a:t>Sukurtos simuliacijos panaudojimas</a:t>
            </a:r>
          </a:p>
        </p:txBody>
      </p:sp>
      <p:sp>
        <p:nvSpPr>
          <p:cNvPr id="3" name="Turinio vietos rezervavimo ženklas 2">
            <a:extLst>
              <a:ext uri="{FF2B5EF4-FFF2-40B4-BE49-F238E27FC236}">
                <a16:creationId xmlns:a16="http://schemas.microsoft.com/office/drawing/2014/main" id="{D7F9BC6F-F054-3561-F08E-046E30317D4C}"/>
              </a:ext>
            </a:extLst>
          </p:cNvPr>
          <p:cNvSpPr>
            <a:spLocks noGrp="1"/>
          </p:cNvSpPr>
          <p:nvPr>
            <p:ph idx="1"/>
          </p:nvPr>
        </p:nvSpPr>
        <p:spPr>
          <a:xfrm>
            <a:off x="1371600" y="2112264"/>
            <a:ext cx="9557657" cy="3959352"/>
          </a:xfrm>
        </p:spPr>
        <p:txBody>
          <a:bodyPr/>
          <a:lstStyle/>
          <a:p>
            <a:pPr algn="just"/>
            <a:r>
              <a:rPr lang="lt-LT" b="1" dirty="0">
                <a:latin typeface="Arial" panose="020B0604020202020204" pitchFamily="34" charset="0"/>
                <a:cs typeface="Arial" panose="020B0604020202020204" pitchFamily="34" charset="0"/>
              </a:rPr>
              <a:t>Edukacinėje veikloje</a:t>
            </a:r>
            <a:r>
              <a:rPr lang="lt-LT" dirty="0">
                <a:latin typeface="Arial" panose="020B0604020202020204" pitchFamily="34" charset="0"/>
                <a:cs typeface="Arial" panose="020B0604020202020204" pitchFamily="34" charset="0"/>
              </a:rPr>
              <a:t>. Programa paprasta ir interaktyvi, todėl ši programa puikiai tinka modeliuoti įvairiausią gravitacinę sąveiką. Mokiniai gali diskutuoti, analizuoti ir kurti savo gravitacijos modelius.</a:t>
            </a:r>
          </a:p>
          <a:p>
            <a:pPr algn="just"/>
            <a:r>
              <a:rPr lang="lt-LT" b="1" dirty="0">
                <a:latin typeface="Arial" panose="020B0604020202020204" pitchFamily="34" charset="0"/>
                <a:cs typeface="Arial" panose="020B0604020202020204" pitchFamily="34" charset="0"/>
              </a:rPr>
              <a:t>Meniniai veikloje</a:t>
            </a:r>
            <a:r>
              <a:rPr lang="lt-LT" dirty="0">
                <a:latin typeface="Arial" panose="020B0604020202020204" pitchFamily="34" charset="0"/>
                <a:cs typeface="Arial" panose="020B0604020202020204" pitchFamily="34" charset="0"/>
              </a:rPr>
              <a:t>. Programoje įdomu ir paprasta eksperimentuoti su skirtingais kūnų išdėstymais ir stebėti piešiamas kūnų trajektorijas.</a:t>
            </a:r>
          </a:p>
          <a:p>
            <a:pPr algn="just"/>
            <a:r>
              <a:rPr lang="lt-LT" b="1" dirty="0">
                <a:latin typeface="Arial" panose="020B0604020202020204" pitchFamily="34" charset="0"/>
                <a:cs typeface="Arial" panose="020B0604020202020204" pitchFamily="34" charset="0"/>
              </a:rPr>
              <a:t>Rekreacinėje veikloje</a:t>
            </a:r>
            <a:r>
              <a:rPr lang="lt-LT" dirty="0">
                <a:latin typeface="Arial" panose="020B0604020202020204" pitchFamily="34" charset="0"/>
                <a:cs typeface="Arial" panose="020B0604020202020204" pitchFamily="34" charset="0"/>
              </a:rPr>
              <a:t>. Dėl paprastumo, interaktyvumo ir atpalaiduojančios veiklos, naudojant programą įdomu „žaisti“ ir išnaudoti visas simuliacijos funkcijas.</a:t>
            </a:r>
          </a:p>
        </p:txBody>
      </p:sp>
    </p:spTree>
    <p:extLst>
      <p:ext uri="{BB962C8B-B14F-4D97-AF65-F5344CB8AC3E}">
        <p14:creationId xmlns:p14="http://schemas.microsoft.com/office/powerpoint/2010/main" val="672583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DAF8042-1ABC-920A-C6B8-FA852B91A988}"/>
              </a:ext>
            </a:extLst>
          </p:cNvPr>
          <p:cNvSpPr>
            <a:spLocks noGrp="1"/>
          </p:cNvSpPr>
          <p:nvPr>
            <p:ph type="title"/>
          </p:nvPr>
        </p:nvSpPr>
        <p:spPr>
          <a:xfrm>
            <a:off x="975360" y="2350904"/>
            <a:ext cx="10241280" cy="1234440"/>
          </a:xfrm>
        </p:spPr>
        <p:txBody>
          <a:bodyPr/>
          <a:lstStyle/>
          <a:p>
            <a:pPr algn="ctr"/>
            <a:r>
              <a:rPr lang="lt-LT" dirty="0"/>
              <a:t>Keletas Vaizdų naudojant sukurtą </a:t>
            </a:r>
            <a:r>
              <a:rPr lang="lt-LT" dirty="0" err="1"/>
              <a:t>simuliacinę</a:t>
            </a:r>
            <a:r>
              <a:rPr lang="lt-LT" dirty="0"/>
              <a:t> programą</a:t>
            </a:r>
          </a:p>
        </p:txBody>
      </p:sp>
    </p:spTree>
    <p:extLst>
      <p:ext uri="{BB962C8B-B14F-4D97-AF65-F5344CB8AC3E}">
        <p14:creationId xmlns:p14="http://schemas.microsoft.com/office/powerpoint/2010/main" val="624985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E236FE22-EDFB-4282-0715-11D76DEBB132}"/>
              </a:ext>
            </a:extLst>
          </p:cNvPr>
          <p:cNvPicPr>
            <a:picLocks noChangeAspect="1"/>
          </p:cNvPicPr>
          <p:nvPr/>
        </p:nvPicPr>
        <p:blipFill rotWithShape="1">
          <a:blip r:embed="rId2"/>
          <a:srcRect l="12404" t="14144" r="17658" b="11970"/>
          <a:stretch/>
        </p:blipFill>
        <p:spPr>
          <a:xfrm>
            <a:off x="1846270" y="959252"/>
            <a:ext cx="7388008" cy="4939067"/>
          </a:xfrm>
          <a:prstGeom prst="rect">
            <a:avLst/>
          </a:prstGeom>
        </p:spPr>
      </p:pic>
    </p:spTree>
    <p:extLst>
      <p:ext uri="{BB962C8B-B14F-4D97-AF65-F5344CB8AC3E}">
        <p14:creationId xmlns:p14="http://schemas.microsoft.com/office/powerpoint/2010/main" val="3718084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aveikslėlis 2">
            <a:extLst>
              <a:ext uri="{FF2B5EF4-FFF2-40B4-BE49-F238E27FC236}">
                <a16:creationId xmlns:a16="http://schemas.microsoft.com/office/drawing/2014/main" id="{90C42F0A-9EFE-0F29-E565-F231DA034491}"/>
              </a:ext>
            </a:extLst>
          </p:cNvPr>
          <p:cNvPicPr>
            <a:picLocks noChangeAspect="1"/>
          </p:cNvPicPr>
          <p:nvPr/>
        </p:nvPicPr>
        <p:blipFill rotWithShape="1">
          <a:blip r:embed="rId2"/>
          <a:srcRect t="4470" r="3585" b="5400"/>
          <a:stretch/>
        </p:blipFill>
        <p:spPr>
          <a:xfrm>
            <a:off x="1700777" y="705794"/>
            <a:ext cx="8473817" cy="5445984"/>
          </a:xfrm>
          <a:prstGeom prst="rect">
            <a:avLst/>
          </a:prstGeom>
        </p:spPr>
      </p:pic>
    </p:spTree>
    <p:extLst>
      <p:ext uri="{BB962C8B-B14F-4D97-AF65-F5344CB8AC3E}">
        <p14:creationId xmlns:p14="http://schemas.microsoft.com/office/powerpoint/2010/main" val="67815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a:extLst>
              <a:ext uri="{FF2B5EF4-FFF2-40B4-BE49-F238E27FC236}">
                <a16:creationId xmlns:a16="http://schemas.microsoft.com/office/drawing/2014/main" id="{E056FCC3-5B00-F588-9213-184EE35ECA18}"/>
              </a:ext>
            </a:extLst>
          </p:cNvPr>
          <p:cNvPicPr>
            <a:picLocks noChangeAspect="1"/>
          </p:cNvPicPr>
          <p:nvPr/>
        </p:nvPicPr>
        <p:blipFill rotWithShape="1">
          <a:blip r:embed="rId2"/>
          <a:srcRect t="7016" b="7059"/>
          <a:stretch/>
        </p:blipFill>
        <p:spPr>
          <a:xfrm>
            <a:off x="1647419" y="533760"/>
            <a:ext cx="8895613" cy="5790051"/>
          </a:xfrm>
          <a:prstGeom prst="rect">
            <a:avLst/>
          </a:prstGeom>
        </p:spPr>
      </p:pic>
    </p:spTree>
    <p:extLst>
      <p:ext uri="{BB962C8B-B14F-4D97-AF65-F5344CB8AC3E}">
        <p14:creationId xmlns:p14="http://schemas.microsoft.com/office/powerpoint/2010/main" val="2729056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aveikslėlis 2">
            <a:extLst>
              <a:ext uri="{FF2B5EF4-FFF2-40B4-BE49-F238E27FC236}">
                <a16:creationId xmlns:a16="http://schemas.microsoft.com/office/drawing/2014/main" id="{211EEBC5-07B5-3FEC-6A50-53F90346B8C0}"/>
              </a:ext>
            </a:extLst>
          </p:cNvPr>
          <p:cNvPicPr>
            <a:picLocks noChangeAspect="1"/>
          </p:cNvPicPr>
          <p:nvPr/>
        </p:nvPicPr>
        <p:blipFill rotWithShape="1">
          <a:blip r:embed="rId2"/>
          <a:srcRect t="9552" b="5075"/>
          <a:stretch/>
        </p:blipFill>
        <p:spPr>
          <a:xfrm>
            <a:off x="1685365" y="642420"/>
            <a:ext cx="8703955" cy="5573160"/>
          </a:xfrm>
          <a:prstGeom prst="rect">
            <a:avLst/>
          </a:prstGeom>
        </p:spPr>
      </p:pic>
    </p:spTree>
    <p:extLst>
      <p:ext uri="{BB962C8B-B14F-4D97-AF65-F5344CB8AC3E}">
        <p14:creationId xmlns:p14="http://schemas.microsoft.com/office/powerpoint/2010/main" val="2314409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aveikslėlis 2">
            <a:extLst>
              <a:ext uri="{FF2B5EF4-FFF2-40B4-BE49-F238E27FC236}">
                <a16:creationId xmlns:a16="http://schemas.microsoft.com/office/drawing/2014/main" id="{C926BFFB-39C0-C316-5860-719524E616A9}"/>
              </a:ext>
            </a:extLst>
          </p:cNvPr>
          <p:cNvPicPr>
            <a:picLocks noChangeAspect="1"/>
          </p:cNvPicPr>
          <p:nvPr/>
        </p:nvPicPr>
        <p:blipFill rotWithShape="1">
          <a:blip r:embed="rId2"/>
          <a:srcRect t="6453" b="3389"/>
          <a:stretch/>
        </p:blipFill>
        <p:spPr>
          <a:xfrm>
            <a:off x="1740880" y="327363"/>
            <a:ext cx="8708692" cy="6202846"/>
          </a:xfrm>
          <a:prstGeom prst="rect">
            <a:avLst/>
          </a:prstGeom>
        </p:spPr>
      </p:pic>
    </p:spTree>
    <p:extLst>
      <p:ext uri="{BB962C8B-B14F-4D97-AF65-F5344CB8AC3E}">
        <p14:creationId xmlns:p14="http://schemas.microsoft.com/office/powerpoint/2010/main" val="3260595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4">
                  <a:alpha val="61000"/>
                </a:schemeClr>
              </a:gs>
              <a:gs pos="100000">
                <a:schemeClr val="accent5">
                  <a:alpha val="89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5333145" y="0"/>
            <a:ext cx="6858855" cy="6857572"/>
          </a:xfrm>
          <a:prstGeom prst="rect">
            <a:avLst/>
          </a:prstGeom>
          <a:gradFill>
            <a:gsLst>
              <a:gs pos="8000">
                <a:schemeClr val="accent6">
                  <a:alpha val="11000"/>
                </a:schemeClr>
              </a:gs>
              <a:gs pos="100000">
                <a:schemeClr val="accent4">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7945" y="-1686055"/>
            <a:ext cx="4894564" cy="12193546"/>
          </a:xfrm>
          <a:prstGeom prst="rect">
            <a:avLst/>
          </a:prstGeom>
          <a:gradFill>
            <a:gsLst>
              <a:gs pos="0">
                <a:schemeClr val="accent5">
                  <a:lumMod val="60000"/>
                  <a:lumOff val="40000"/>
                  <a:alpha val="0"/>
                </a:schemeClr>
              </a:gs>
              <a:gs pos="99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aveikslėlis 2">
            <a:extLst>
              <a:ext uri="{FF2B5EF4-FFF2-40B4-BE49-F238E27FC236}">
                <a16:creationId xmlns:a16="http://schemas.microsoft.com/office/drawing/2014/main" id="{6DDC5699-41E6-9840-9345-5370F0BD6268}"/>
              </a:ext>
            </a:extLst>
          </p:cNvPr>
          <p:cNvPicPr>
            <a:picLocks noChangeAspect="1"/>
          </p:cNvPicPr>
          <p:nvPr/>
        </p:nvPicPr>
        <p:blipFill rotWithShape="1">
          <a:blip r:embed="rId2"/>
          <a:srcRect t="7078" b="6438"/>
          <a:stretch/>
        </p:blipFill>
        <p:spPr>
          <a:xfrm>
            <a:off x="1885634" y="515945"/>
            <a:ext cx="8420731" cy="5826110"/>
          </a:xfrm>
          <a:prstGeom prst="rect">
            <a:avLst/>
          </a:prstGeom>
        </p:spPr>
      </p:pic>
    </p:spTree>
    <p:extLst>
      <p:ext uri="{BB962C8B-B14F-4D97-AF65-F5344CB8AC3E}">
        <p14:creationId xmlns:p14="http://schemas.microsoft.com/office/powerpoint/2010/main" val="892281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A092630-FE76-1BFB-6785-8AC05DC3051C}"/>
              </a:ext>
            </a:extLst>
          </p:cNvPr>
          <p:cNvSpPr txBox="1">
            <a:spLocks/>
          </p:cNvSpPr>
          <p:nvPr/>
        </p:nvSpPr>
        <p:spPr>
          <a:xfrm>
            <a:off x="2299063" y="2194560"/>
            <a:ext cx="7715794" cy="1234440"/>
          </a:xfrm>
          <a:prstGeom prst="rect">
            <a:avLst/>
          </a:prstGeom>
        </p:spPr>
        <p:txBody>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gn="ctr"/>
            <a:r>
              <a:rPr lang="lt-LT" dirty="0"/>
              <a:t>Šią programą išbandykite ir Jūs...</a:t>
            </a:r>
          </a:p>
        </p:txBody>
      </p:sp>
      <p:sp>
        <p:nvSpPr>
          <p:cNvPr id="4" name="TextBox 3">
            <a:extLst>
              <a:ext uri="{FF2B5EF4-FFF2-40B4-BE49-F238E27FC236}">
                <a16:creationId xmlns:a16="http://schemas.microsoft.com/office/drawing/2014/main" id="{F1011D2D-6533-2350-A2B9-44B3365279BA}"/>
              </a:ext>
            </a:extLst>
          </p:cNvPr>
          <p:cNvSpPr txBox="1"/>
          <p:nvPr/>
        </p:nvSpPr>
        <p:spPr>
          <a:xfrm>
            <a:off x="4554583" y="4378626"/>
            <a:ext cx="6096000" cy="369332"/>
          </a:xfrm>
          <a:prstGeom prst="rect">
            <a:avLst/>
          </a:prstGeom>
          <a:noFill/>
        </p:spPr>
        <p:txBody>
          <a:bodyPr wrap="square">
            <a:spAutoFit/>
          </a:bodyPr>
          <a:lstStyle/>
          <a:p>
            <a:r>
              <a:rPr lang="lt-LT" sz="1800" dirty="0">
                <a:latin typeface="Arial" panose="020B0604020202020204" pitchFamily="34" charset="0"/>
                <a:cs typeface="Arial" panose="020B0604020202020204" pitchFamily="34" charset="0"/>
                <a:hlinkClick r:id="rId2"/>
              </a:rPr>
              <a:t>https://n-body-sim.vercel.app/</a:t>
            </a:r>
            <a:endParaRPr lang="lt-LT"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2811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A66C5AD-CFCB-B3D0-03FD-4DB517DD01AE}"/>
              </a:ext>
            </a:extLst>
          </p:cNvPr>
          <p:cNvSpPr>
            <a:spLocks noGrp="1"/>
          </p:cNvSpPr>
          <p:nvPr>
            <p:ph type="title"/>
          </p:nvPr>
        </p:nvSpPr>
        <p:spPr/>
        <p:txBody>
          <a:bodyPr/>
          <a:lstStyle/>
          <a:p>
            <a:r>
              <a:rPr lang="lt-LT" dirty="0"/>
              <a:t>Literatūros sąrašas</a:t>
            </a:r>
          </a:p>
        </p:txBody>
      </p:sp>
      <p:sp>
        <p:nvSpPr>
          <p:cNvPr id="3" name="Turinio vietos rezervavimo ženklas 2">
            <a:extLst>
              <a:ext uri="{FF2B5EF4-FFF2-40B4-BE49-F238E27FC236}">
                <a16:creationId xmlns:a16="http://schemas.microsoft.com/office/drawing/2014/main" id="{031107FF-3376-EDB6-702A-BAD166D8BD8A}"/>
              </a:ext>
            </a:extLst>
          </p:cNvPr>
          <p:cNvSpPr>
            <a:spLocks noGrp="1"/>
          </p:cNvSpPr>
          <p:nvPr>
            <p:ph idx="1"/>
          </p:nvPr>
        </p:nvSpPr>
        <p:spPr/>
        <p:txBody>
          <a:bodyPr/>
          <a:lstStyle/>
          <a:p>
            <a:r>
              <a:rPr lang="lt-LT" dirty="0">
                <a:hlinkClick r:id="rId2"/>
              </a:rPr>
              <a:t>https://en.wikipedia.org/wiki/Newton's_law_of_universal_gravitation</a:t>
            </a:r>
            <a:endParaRPr lang="lt-LT" dirty="0"/>
          </a:p>
          <a:p>
            <a:r>
              <a:rPr lang="lt-LT" dirty="0">
                <a:hlinkClick r:id="rId3"/>
              </a:rPr>
              <a:t>http://djbinder.com/articles/NBody/</a:t>
            </a:r>
            <a:endParaRPr lang="lt-LT" dirty="0"/>
          </a:p>
          <a:p>
            <a:r>
              <a:rPr lang="lt-LT" dirty="0">
                <a:hlinkClick r:id="rId4"/>
              </a:rPr>
              <a:t>https://en.wikipedia.org/wiki/N-body_simulation</a:t>
            </a:r>
            <a:endParaRPr lang="lt-LT" dirty="0"/>
          </a:p>
          <a:p>
            <a:r>
              <a:rPr lang="lt-LT" dirty="0">
                <a:hlinkClick r:id="rId5"/>
              </a:rPr>
              <a:t>https://github.com/Nazariglez/notan</a:t>
            </a:r>
            <a:r>
              <a:rPr lang="lt-LT" dirty="0"/>
              <a:t> (Vaizdavimo biblioteka)</a:t>
            </a:r>
          </a:p>
        </p:txBody>
      </p:sp>
    </p:spTree>
    <p:extLst>
      <p:ext uri="{BB962C8B-B14F-4D97-AF65-F5344CB8AC3E}">
        <p14:creationId xmlns:p14="http://schemas.microsoft.com/office/powerpoint/2010/main" val="593563696"/>
      </p:ext>
    </p:extLst>
  </p:cSld>
  <p:clrMapOvr>
    <a:masterClrMapping/>
  </p:clrMapOvr>
</p:sld>
</file>

<file path=ppt/theme/theme1.xml><?xml version="1.0" encoding="utf-8"?>
<a:theme xmlns:a="http://schemas.openxmlformats.org/drawingml/2006/main" name="GradientRiseVTI">
  <a:themeElements>
    <a:clrScheme name="AnalogousFromRegularSeed_2SEEDS">
      <a:dk1>
        <a:srgbClr val="000000"/>
      </a:dk1>
      <a:lt1>
        <a:srgbClr val="FFFFFF"/>
      </a:lt1>
      <a:dk2>
        <a:srgbClr val="3D2229"/>
      </a:dk2>
      <a:lt2>
        <a:srgbClr val="E2E5E8"/>
      </a:lt2>
      <a:accent1>
        <a:srgbClr val="D56A17"/>
      </a:accent1>
      <a:accent2>
        <a:srgbClr val="E72D29"/>
      </a:accent2>
      <a:accent3>
        <a:srgbClr val="B8A221"/>
      </a:accent3>
      <a:accent4>
        <a:srgbClr val="14B4A3"/>
      </a:accent4>
      <a:accent5>
        <a:srgbClr val="29ADE7"/>
      </a:accent5>
      <a:accent6>
        <a:srgbClr val="174CD5"/>
      </a:accent6>
      <a:hlink>
        <a:srgbClr val="3F87BF"/>
      </a:hlink>
      <a:folHlink>
        <a:srgbClr val="7F7F7F"/>
      </a:folHlink>
    </a:clrScheme>
    <a:fontScheme name="Avenir">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otalTime>1032</TotalTime>
  <Words>820</Words>
  <Application>Microsoft Office PowerPoint</Application>
  <PresentationFormat>Widescreen</PresentationFormat>
  <Paragraphs>75</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Arial</vt:lpstr>
      <vt:lpstr>Tw Cen MT</vt:lpstr>
      <vt:lpstr>GradientRiseVTI</vt:lpstr>
      <vt:lpstr>n-kūnų gravitacinės sąveikos simuliacija</vt:lpstr>
      <vt:lpstr>Klasėje diskutuojant apie dangaus kūnų judėjimą kilo idėja:  Sukurti simuliaciją n-kūnų gravitacinei sąveikai stebėti ir analizuoti  </vt:lpstr>
      <vt:lpstr>Kas yra gravitacija?</vt:lpstr>
      <vt:lpstr>mokslininkai prisidėję prie gravitacijos tyrinėjimų</vt:lpstr>
      <vt:lpstr>Niutono gravitacijos dėsnis</vt:lpstr>
      <vt:lpstr>gravitacijos dėsnio pritaikomumas</vt:lpstr>
      <vt:lpstr>Niutono gravitacijos dėsnio taikymas programavime</vt:lpstr>
      <vt:lpstr>N-kūnų gravitacinės sąveikos simuliacijos kūrimas</vt:lpstr>
      <vt:lpstr>simuliacijos veikimo principas</vt:lpstr>
      <vt:lpstr>simuliacijos programos funkcijos</vt:lpstr>
      <vt:lpstr>Kaip naudotis mano programa?</vt:lpstr>
      <vt:lpstr>Redagavimo langas</vt:lpstr>
      <vt:lpstr>Sukurtos simuliacijos panaudojimas</vt:lpstr>
      <vt:lpstr>Keletas Vaizdų naudojant sukurtą simuliacinę programą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Literatūros sąrašas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N-kūnų gravitacinės traukos simuliacija</dc:title>
  <dc:creator>MANTAS ARMALYS</dc:creator>
  <cp:lastModifiedBy>Irmantas Adomaitis</cp:lastModifiedBy>
  <cp:revision>39</cp:revision>
  <dcterms:created xsi:type="dcterms:W3CDTF">2023-04-06T12:35:26Z</dcterms:created>
  <dcterms:modified xsi:type="dcterms:W3CDTF">2023-04-27T17:48:26Z</dcterms:modified>
</cp:coreProperties>
</file>