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22"/>
  </p:notesMasterIdLst>
  <p:sldIdLst>
    <p:sldId id="256" r:id="rId2"/>
    <p:sldId id="329" r:id="rId3"/>
    <p:sldId id="330" r:id="rId4"/>
    <p:sldId id="311" r:id="rId5"/>
    <p:sldId id="319" r:id="rId6"/>
    <p:sldId id="315" r:id="rId7"/>
    <p:sldId id="314" r:id="rId8"/>
    <p:sldId id="324" r:id="rId9"/>
    <p:sldId id="328" r:id="rId10"/>
    <p:sldId id="327" r:id="rId11"/>
    <p:sldId id="320" r:id="rId12"/>
    <p:sldId id="321" r:id="rId13"/>
    <p:sldId id="322" r:id="rId14"/>
    <p:sldId id="313" r:id="rId15"/>
    <p:sldId id="323" r:id="rId16"/>
    <p:sldId id="312" r:id="rId17"/>
    <p:sldId id="317" r:id="rId18"/>
    <p:sldId id="326" r:id="rId19"/>
    <p:sldId id="316" r:id="rId20"/>
    <p:sldId id="325" r:id="rId21"/>
  </p:sldIdLst>
  <p:sldSz cx="9144000" cy="5143500" type="screen16x9"/>
  <p:notesSz cx="6858000" cy="9144000"/>
  <p:embeddedFontLst>
    <p:embeddedFont>
      <p:font typeface="Albert Sans" panose="020B0604020202020204" charset="-70"/>
      <p:regular r:id="rId23"/>
      <p:bold r:id="rId24"/>
      <p:italic r:id="rId25"/>
      <p:boldItalic r:id="rId26"/>
    </p:embeddedFont>
    <p:embeddedFont>
      <p:font typeface="Bebas Neue" panose="020B0604020202020204" charset="-70"/>
      <p:regular r:id="rId27"/>
    </p:embeddedFont>
    <p:embeddedFont>
      <p:font typeface="Be Vietnam Pro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64753D-4608-4833-97BE-DAFA10D7F871}">
  <a:tblStyle styleId="{8864753D-4608-4833-97BE-DAFA10D7F8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905510D-9C68-48B3-9DC4-219A8E47497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62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24175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de8d8069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de8d8069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81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115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19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 rot="10800000">
            <a:off x="99794" y="50024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8331500" y="3297245"/>
            <a:ext cx="1623000" cy="162300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5400000" flipH="1">
            <a:off x="497325" y="1024488"/>
            <a:ext cx="1623000" cy="16230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2309169" flipH="1">
            <a:off x="1886568" y="500197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2309169" flipH="1">
            <a:off x="6653418" y="427332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>
            <a:off x="7223144" y="2321566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725" y="468900"/>
            <a:ext cx="7844552" cy="420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2305150" y="1176526"/>
            <a:ext cx="4533900" cy="212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2305050" y="3368006"/>
            <a:ext cx="45339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/>
          <p:nvPr/>
        </p:nvSpPr>
        <p:spPr>
          <a:xfrm rot="7812987" flipH="1">
            <a:off x="7867028" y="785495"/>
            <a:ext cx="1622948" cy="1622948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 rot="2309169" flipH="1">
            <a:off x="5759768" y="455897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 rot="10800000">
            <a:off x="8550619" y="2740566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 rot="-5400000">
            <a:off x="-349825" y="2162495"/>
            <a:ext cx="1623000" cy="162300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 rot="2309169" flipH="1">
            <a:off x="8040368" y="265672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 rot="10800000">
            <a:off x="-349831" y="24454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" name="Google Shape;4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12" y="176863"/>
            <a:ext cx="8951977" cy="47897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4"/>
          <p:cNvGrpSpPr/>
          <p:nvPr/>
        </p:nvGrpSpPr>
        <p:grpSpPr>
          <a:xfrm>
            <a:off x="402638" y="478498"/>
            <a:ext cx="8338675" cy="4185750"/>
            <a:chOff x="385825" y="456275"/>
            <a:chExt cx="8338675" cy="4185750"/>
          </a:xfrm>
        </p:grpSpPr>
        <p:sp>
          <p:nvSpPr>
            <p:cNvPr id="44" name="Google Shape;44;p4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720000" y="1112200"/>
            <a:ext cx="7704000" cy="3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6"/>
          <p:cNvSpPr/>
          <p:nvPr/>
        </p:nvSpPr>
        <p:spPr>
          <a:xfrm rot="-5980380">
            <a:off x="7126703" y="-611265"/>
            <a:ext cx="1622974" cy="1622974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 rot="10800000" flipH="1">
            <a:off x="-1054125" y="3179453"/>
            <a:ext cx="1623000" cy="1623000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 rot="-2700000" flipH="1">
            <a:off x="8637039" y="2510627"/>
            <a:ext cx="1622810" cy="162281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 rot="10800000" flipH="1">
            <a:off x="8580651" y="-271998"/>
            <a:ext cx="1623000" cy="16230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6"/>
          <p:cNvSpPr/>
          <p:nvPr/>
        </p:nvSpPr>
        <p:spPr>
          <a:xfrm rot="5210550" flipH="1">
            <a:off x="-479146" y="-458914"/>
            <a:ext cx="1623064" cy="1623064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214725" y="4635532"/>
            <a:ext cx="1623000" cy="162300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064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" name="Google Shape;74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  <p:grpSp>
        <p:nvGrpSpPr>
          <p:cNvPr id="75" name="Google Shape;75;p6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76" name="Google Shape;76;p6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7"/>
          <p:cNvSpPr/>
          <p:nvPr/>
        </p:nvSpPr>
        <p:spPr>
          <a:xfrm rot="9307278" flipH="1">
            <a:off x="8144654" y="629783"/>
            <a:ext cx="1623015" cy="1623015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 rot="2309169" flipH="1">
            <a:off x="-98332" y="853447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7"/>
          <p:cNvSpPr/>
          <p:nvPr/>
        </p:nvSpPr>
        <p:spPr>
          <a:xfrm rot="7144572">
            <a:off x="2221818" y="3457072"/>
            <a:ext cx="1622931" cy="1622931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7"/>
          <p:cNvSpPr/>
          <p:nvPr/>
        </p:nvSpPr>
        <p:spPr>
          <a:xfrm rot="-7844074">
            <a:off x="1046144" y="-609426"/>
            <a:ext cx="1622850" cy="162285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"/>
          <p:cNvSpPr/>
          <p:nvPr/>
        </p:nvSpPr>
        <p:spPr>
          <a:xfrm rot="378166" flipH="1">
            <a:off x="8081789" y="500199"/>
            <a:ext cx="1623211" cy="1623211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7"/>
          <p:cNvSpPr/>
          <p:nvPr/>
        </p:nvSpPr>
        <p:spPr>
          <a:xfrm rot="10800000">
            <a:off x="3958644" y="367289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4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87" name="Google Shape;87;p7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88" name="Google Shape;88;p7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7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7"/>
          <p:cNvSpPr txBox="1">
            <a:spLocks noGrp="1"/>
          </p:cNvSpPr>
          <p:nvPr>
            <p:ph type="subTitle" idx="1"/>
          </p:nvPr>
        </p:nvSpPr>
        <p:spPr>
          <a:xfrm>
            <a:off x="4453800" y="2157500"/>
            <a:ext cx="39852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lbert Sans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4447025" y="768100"/>
            <a:ext cx="3985200" cy="13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3"/>
          <p:cNvSpPr/>
          <p:nvPr/>
        </p:nvSpPr>
        <p:spPr>
          <a:xfrm rot="-8100000" flipH="1">
            <a:off x="8325861" y="-776167"/>
            <a:ext cx="1622810" cy="162281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"/>
          <p:cNvSpPr/>
          <p:nvPr/>
        </p:nvSpPr>
        <p:spPr>
          <a:xfrm rot="-8244728" flipH="1">
            <a:off x="6854216" y="-1198952"/>
            <a:ext cx="1622975" cy="1622975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3"/>
          <p:cNvSpPr/>
          <p:nvPr/>
        </p:nvSpPr>
        <p:spPr>
          <a:xfrm rot="5150698">
            <a:off x="-1203772" y="1756898"/>
            <a:ext cx="1623066" cy="1623066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"/>
          <p:cNvSpPr/>
          <p:nvPr/>
        </p:nvSpPr>
        <p:spPr>
          <a:xfrm rot="-5400000">
            <a:off x="-403075" y="3430795"/>
            <a:ext cx="1623000" cy="162300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3"/>
          <p:cNvSpPr/>
          <p:nvPr/>
        </p:nvSpPr>
        <p:spPr>
          <a:xfrm rot="-1207781" flipH="1">
            <a:off x="449727" y="4603640"/>
            <a:ext cx="1623148" cy="1623148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3"/>
          <p:cNvSpPr/>
          <p:nvPr/>
        </p:nvSpPr>
        <p:spPr>
          <a:xfrm rot="-2219946" flipH="1">
            <a:off x="8666898" y="786221"/>
            <a:ext cx="1623124" cy="1623124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4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46" name="Google Shape;146;p13"/>
          <p:cNvSpPr txBox="1">
            <a:spLocks noGrp="1"/>
          </p:cNvSpPr>
          <p:nvPr>
            <p:ph type="subTitle" idx="1"/>
          </p:nvPr>
        </p:nvSpPr>
        <p:spPr>
          <a:xfrm>
            <a:off x="1500000" y="2046296"/>
            <a:ext cx="290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2"/>
          </p:nvPr>
        </p:nvSpPr>
        <p:spPr>
          <a:xfrm>
            <a:off x="5373200" y="3586350"/>
            <a:ext cx="290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title" hasCustomPrompt="1"/>
          </p:nvPr>
        </p:nvSpPr>
        <p:spPr>
          <a:xfrm>
            <a:off x="872400" y="1646950"/>
            <a:ext cx="475200" cy="10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 idx="3" hasCustomPrompt="1"/>
          </p:nvPr>
        </p:nvSpPr>
        <p:spPr>
          <a:xfrm>
            <a:off x="4745600" y="3186750"/>
            <a:ext cx="475200" cy="10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3"/>
          <p:cNvSpPr txBox="1">
            <a:spLocks noGrp="1"/>
          </p:cNvSpPr>
          <p:nvPr>
            <p:ph type="title" idx="4" hasCustomPrompt="1"/>
          </p:nvPr>
        </p:nvSpPr>
        <p:spPr>
          <a:xfrm>
            <a:off x="872400" y="3186750"/>
            <a:ext cx="475200" cy="10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5" hasCustomPrompt="1"/>
          </p:nvPr>
        </p:nvSpPr>
        <p:spPr>
          <a:xfrm>
            <a:off x="4745600" y="1646950"/>
            <a:ext cx="475200" cy="10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2" name="Google Shape;152;p13"/>
          <p:cNvSpPr txBox="1">
            <a:spLocks noGrp="1"/>
          </p:cNvSpPr>
          <p:nvPr>
            <p:ph type="subTitle" idx="6"/>
          </p:nvPr>
        </p:nvSpPr>
        <p:spPr>
          <a:xfrm>
            <a:off x="1500000" y="1714400"/>
            <a:ext cx="2905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7"/>
          </p:nvPr>
        </p:nvSpPr>
        <p:spPr>
          <a:xfrm>
            <a:off x="1500000" y="3254206"/>
            <a:ext cx="2905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subTitle" idx="8"/>
          </p:nvPr>
        </p:nvSpPr>
        <p:spPr>
          <a:xfrm>
            <a:off x="5373200" y="1714400"/>
            <a:ext cx="2905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subTitle" idx="9"/>
          </p:nvPr>
        </p:nvSpPr>
        <p:spPr>
          <a:xfrm>
            <a:off x="5373200" y="3253950"/>
            <a:ext cx="29052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title" idx="13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  <p:grpSp>
        <p:nvGrpSpPr>
          <p:cNvPr id="157" name="Google Shape;157;p13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158" name="Google Shape;158;p13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5"/>
          <p:cNvSpPr/>
          <p:nvPr/>
        </p:nvSpPr>
        <p:spPr>
          <a:xfrm rot="9223432" flipH="1">
            <a:off x="-788633" y="1172770"/>
            <a:ext cx="1623003" cy="1623003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/>
          <p:nvPr/>
        </p:nvSpPr>
        <p:spPr>
          <a:xfrm rot="-6857488" flipH="1">
            <a:off x="7046031" y="-1015185"/>
            <a:ext cx="1623322" cy="1623322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rgbClr val="0079DC"/>
              </a:gs>
              <a:gs pos="100000">
                <a:srgbClr val="F16544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"/>
          <p:cNvSpPr/>
          <p:nvPr/>
        </p:nvSpPr>
        <p:spPr>
          <a:xfrm rot="-4442840">
            <a:off x="-247405" y="870968"/>
            <a:ext cx="1623107" cy="1623107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"/>
          <p:cNvSpPr/>
          <p:nvPr/>
        </p:nvSpPr>
        <p:spPr>
          <a:xfrm rot="-7504414">
            <a:off x="7293875" y="3797006"/>
            <a:ext cx="1623138" cy="1623138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5"/>
          <p:cNvSpPr/>
          <p:nvPr/>
        </p:nvSpPr>
        <p:spPr>
          <a:xfrm rot="2309169" flipH="1">
            <a:off x="3890493" y="446107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5"/>
          <p:cNvSpPr/>
          <p:nvPr/>
        </p:nvSpPr>
        <p:spPr>
          <a:xfrm rot="5400000">
            <a:off x="7293944" y="2776016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4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83" name="Google Shape;183;p15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184" name="Google Shape;184;p15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" name="Google Shape;186;p15"/>
          <p:cNvSpPr txBox="1">
            <a:spLocks noGrp="1"/>
          </p:cNvSpPr>
          <p:nvPr>
            <p:ph type="title"/>
          </p:nvPr>
        </p:nvSpPr>
        <p:spPr>
          <a:xfrm>
            <a:off x="834300" y="836175"/>
            <a:ext cx="2899500" cy="22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5"/>
          <p:cNvSpPr txBox="1">
            <a:spLocks noGrp="1"/>
          </p:cNvSpPr>
          <p:nvPr>
            <p:ph type="subTitle" idx="1"/>
          </p:nvPr>
        </p:nvSpPr>
        <p:spPr>
          <a:xfrm>
            <a:off x="834300" y="3132225"/>
            <a:ext cx="28995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5"/>
          <p:cNvSpPr>
            <a:spLocks noGrp="1"/>
          </p:cNvSpPr>
          <p:nvPr>
            <p:ph type="pic" idx="2"/>
          </p:nvPr>
        </p:nvSpPr>
        <p:spPr>
          <a:xfrm>
            <a:off x="4114775" y="533875"/>
            <a:ext cx="4220700" cy="407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6"/>
          <p:cNvSpPr/>
          <p:nvPr/>
        </p:nvSpPr>
        <p:spPr>
          <a:xfrm rot="10448639" flipH="1">
            <a:off x="-492016" y="3644539"/>
            <a:ext cx="1623070" cy="162307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6"/>
          <p:cNvSpPr/>
          <p:nvPr/>
        </p:nvSpPr>
        <p:spPr>
          <a:xfrm rot="581633" flipH="1">
            <a:off x="1262648" y="4505060"/>
            <a:ext cx="1623075" cy="1623075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rgbClr val="0079DC"/>
              </a:gs>
              <a:gs pos="100000">
                <a:srgbClr val="F16544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6"/>
          <p:cNvSpPr/>
          <p:nvPr/>
        </p:nvSpPr>
        <p:spPr>
          <a:xfrm rot="10800000">
            <a:off x="8345594" y="24454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"/>
          <p:cNvSpPr/>
          <p:nvPr/>
        </p:nvSpPr>
        <p:spPr>
          <a:xfrm rot="9708571">
            <a:off x="6717558" y="-739058"/>
            <a:ext cx="1623117" cy="1623117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"/>
          <p:cNvSpPr/>
          <p:nvPr/>
        </p:nvSpPr>
        <p:spPr>
          <a:xfrm rot="2309169" flipH="1">
            <a:off x="-492032" y="364452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6"/>
          <p:cNvSpPr/>
          <p:nvPr/>
        </p:nvSpPr>
        <p:spPr>
          <a:xfrm rot="-10373130">
            <a:off x="5799615" y="-494508"/>
            <a:ext cx="1622895" cy="1622895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" name="Google Shape;1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4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98" name="Google Shape;198;p16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199" name="Google Shape;199;p16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6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" name="Google Shape;201;p16"/>
          <p:cNvSpPr txBox="1">
            <a:spLocks noGrp="1"/>
          </p:cNvSpPr>
          <p:nvPr>
            <p:ph type="title"/>
          </p:nvPr>
        </p:nvSpPr>
        <p:spPr>
          <a:xfrm>
            <a:off x="713225" y="1431750"/>
            <a:ext cx="2721900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6"/>
          <p:cNvSpPr txBox="1">
            <a:spLocks noGrp="1"/>
          </p:cNvSpPr>
          <p:nvPr>
            <p:ph type="subTitle" idx="1"/>
          </p:nvPr>
        </p:nvSpPr>
        <p:spPr>
          <a:xfrm>
            <a:off x="713225" y="2571750"/>
            <a:ext cx="2721900" cy="11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2_1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8"/>
          <p:cNvSpPr/>
          <p:nvPr/>
        </p:nvSpPr>
        <p:spPr>
          <a:xfrm rot="5400000" flipH="1">
            <a:off x="-916525" y="861638"/>
            <a:ext cx="1623000" cy="16230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8"/>
          <p:cNvSpPr/>
          <p:nvPr/>
        </p:nvSpPr>
        <p:spPr>
          <a:xfrm rot="9593631" flipH="1">
            <a:off x="-992834" y="2861304"/>
            <a:ext cx="1623223" cy="1623223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8"/>
          <p:cNvSpPr/>
          <p:nvPr/>
        </p:nvSpPr>
        <p:spPr>
          <a:xfrm rot="10800000">
            <a:off x="8594969" y="41979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8"/>
          <p:cNvSpPr/>
          <p:nvPr/>
        </p:nvSpPr>
        <p:spPr>
          <a:xfrm rot="-606810">
            <a:off x="4528657" y="4493985"/>
            <a:ext cx="1623019" cy="1623019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8"/>
          <p:cNvSpPr/>
          <p:nvPr/>
        </p:nvSpPr>
        <p:spPr>
          <a:xfrm rot="2309169" flipH="1">
            <a:off x="-992782" y="2656722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8"/>
          <p:cNvSpPr/>
          <p:nvPr/>
        </p:nvSpPr>
        <p:spPr>
          <a:xfrm rot="-6155864">
            <a:off x="8594932" y="2042757"/>
            <a:ext cx="1623075" cy="1623075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  <p:pic>
        <p:nvPicPr>
          <p:cNvPr id="410" name="Google Shape;4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12" y="186426"/>
            <a:ext cx="8951977" cy="47897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28"/>
          <p:cNvGrpSpPr/>
          <p:nvPr/>
        </p:nvGrpSpPr>
        <p:grpSpPr>
          <a:xfrm>
            <a:off x="402200" y="488060"/>
            <a:ext cx="8338675" cy="4185750"/>
            <a:chOff x="385825" y="456275"/>
            <a:chExt cx="8338675" cy="4185750"/>
          </a:xfrm>
        </p:grpSpPr>
        <p:sp>
          <p:nvSpPr>
            <p:cNvPr id="412" name="Google Shape;412;p28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0"/>
          <p:cNvSpPr/>
          <p:nvPr/>
        </p:nvSpPr>
        <p:spPr>
          <a:xfrm rot="9307278" flipH="1">
            <a:off x="8144654" y="629783"/>
            <a:ext cx="1623015" cy="1623015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0"/>
          <p:cNvSpPr/>
          <p:nvPr/>
        </p:nvSpPr>
        <p:spPr>
          <a:xfrm rot="2309169" flipH="1">
            <a:off x="-98332" y="853447"/>
            <a:ext cx="1623106" cy="1623106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0"/>
          <p:cNvSpPr/>
          <p:nvPr/>
        </p:nvSpPr>
        <p:spPr>
          <a:xfrm rot="7144572">
            <a:off x="2221818" y="3457072"/>
            <a:ext cx="1622931" cy="1622931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0"/>
          <p:cNvSpPr/>
          <p:nvPr/>
        </p:nvSpPr>
        <p:spPr>
          <a:xfrm rot="-7844074">
            <a:off x="1046144" y="-609426"/>
            <a:ext cx="1622850" cy="162285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30"/>
          <p:cNvSpPr/>
          <p:nvPr/>
        </p:nvSpPr>
        <p:spPr>
          <a:xfrm rot="378166" flipH="1">
            <a:off x="8081789" y="500199"/>
            <a:ext cx="1623211" cy="1623211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0"/>
          <p:cNvSpPr/>
          <p:nvPr/>
        </p:nvSpPr>
        <p:spPr>
          <a:xfrm rot="10800000">
            <a:off x="3958644" y="367289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0" name="Google Shape;4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00" y="171450"/>
            <a:ext cx="8954199" cy="4804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41" name="Google Shape;441;p30"/>
          <p:cNvGrpSpPr/>
          <p:nvPr/>
        </p:nvGrpSpPr>
        <p:grpSpPr>
          <a:xfrm>
            <a:off x="402200" y="478500"/>
            <a:ext cx="8338675" cy="4185750"/>
            <a:chOff x="385825" y="456275"/>
            <a:chExt cx="8338675" cy="4185750"/>
          </a:xfrm>
        </p:grpSpPr>
        <p:sp>
          <p:nvSpPr>
            <p:cNvPr id="442" name="Google Shape;442;p30"/>
            <p:cNvSpPr/>
            <p:nvPr/>
          </p:nvSpPr>
          <p:spPr>
            <a:xfrm rot="5400000">
              <a:off x="385825" y="45627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0"/>
            <p:cNvSpPr/>
            <p:nvPr/>
          </p:nvSpPr>
          <p:spPr>
            <a:xfrm rot="-5400000">
              <a:off x="8499500" y="4417025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1"/>
          <p:cNvSpPr/>
          <p:nvPr/>
        </p:nvSpPr>
        <p:spPr>
          <a:xfrm rot="8978576" flipH="1">
            <a:off x="-381003" y="2198383"/>
            <a:ext cx="1622913" cy="1622913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1"/>
          <p:cNvSpPr/>
          <p:nvPr/>
        </p:nvSpPr>
        <p:spPr>
          <a:xfrm rot="-7833734" flipH="1">
            <a:off x="5445951" y="3377584"/>
            <a:ext cx="1623009" cy="1623009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chemeClr val="accent3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31"/>
          <p:cNvSpPr/>
          <p:nvPr/>
        </p:nvSpPr>
        <p:spPr>
          <a:xfrm rot="-138554">
            <a:off x="7735638" y="571531"/>
            <a:ext cx="1623118" cy="1623118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rgbClr val="0079DC"/>
              </a:gs>
              <a:gs pos="100000">
                <a:srgbClr val="F16544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1"/>
          <p:cNvSpPr/>
          <p:nvPr/>
        </p:nvSpPr>
        <p:spPr>
          <a:xfrm rot="-2494529">
            <a:off x="7735715" y="-271966"/>
            <a:ext cx="1622950" cy="1622950"/>
          </a:xfrm>
          <a:prstGeom prst="blockArc">
            <a:avLst>
              <a:gd name="adj1" fmla="val 1073924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31"/>
          <p:cNvSpPr/>
          <p:nvPr/>
        </p:nvSpPr>
        <p:spPr>
          <a:xfrm rot="3155144" flipH="1">
            <a:off x="1532063" y="326084"/>
            <a:ext cx="1623013" cy="1623013"/>
          </a:xfrm>
          <a:prstGeom prst="blockArc">
            <a:avLst>
              <a:gd name="adj1" fmla="val 14914943"/>
              <a:gd name="adj2" fmla="val 0"/>
              <a:gd name="adj3" fmla="val 25000"/>
            </a:avLst>
          </a:prstGeom>
          <a:gradFill>
            <a:gsLst>
              <a:gs pos="0">
                <a:srgbClr val="0079DC"/>
              </a:gs>
              <a:gs pos="100000">
                <a:srgbClr val="F16544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31"/>
          <p:cNvSpPr/>
          <p:nvPr/>
        </p:nvSpPr>
        <p:spPr>
          <a:xfrm rot="10800000">
            <a:off x="873944" y="3273691"/>
            <a:ext cx="1623000" cy="1623000"/>
          </a:xfrm>
          <a:prstGeom prst="blockArc">
            <a:avLst>
              <a:gd name="adj1" fmla="val 16082923"/>
              <a:gd name="adj2" fmla="val 0"/>
              <a:gd name="adj3" fmla="val 25000"/>
            </a:avLst>
          </a:pr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2" name="Google Shape;4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225" y="467296"/>
            <a:ext cx="7845550" cy="42089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3" name="Google Shape;453;p31"/>
          <p:cNvGrpSpPr/>
          <p:nvPr/>
        </p:nvGrpSpPr>
        <p:grpSpPr>
          <a:xfrm>
            <a:off x="933200" y="750525"/>
            <a:ext cx="7279525" cy="3641700"/>
            <a:chOff x="916825" y="728300"/>
            <a:chExt cx="7279525" cy="3641700"/>
          </a:xfrm>
        </p:grpSpPr>
        <p:sp>
          <p:nvSpPr>
            <p:cNvPr id="454" name="Google Shape;454;p31"/>
            <p:cNvSpPr/>
            <p:nvPr/>
          </p:nvSpPr>
          <p:spPr>
            <a:xfrm rot="5400000">
              <a:off x="916825" y="728300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1"/>
            <p:cNvSpPr/>
            <p:nvPr/>
          </p:nvSpPr>
          <p:spPr>
            <a:xfrm rot="-5400000">
              <a:off x="7971350" y="4145000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 Vietnam Pro"/>
              <a:buNone/>
              <a:defRPr sz="35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469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74" r:id="rId9"/>
    <p:sldLayoutId id="2147483676" r:id="rId10"/>
    <p:sldLayoutId id="2147483677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r/yjgJxySwDE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Elektros_generatorius" TargetMode="External"/><Relationship Id="rId2" Type="http://schemas.openxmlformats.org/officeDocument/2006/relationships/hyperlink" Target="https://www.mat.lt/fizikos-formules/elektromagnetine-indukcija.html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britannica.com/biography/Michael-Faraday" TargetMode="External"/><Relationship Id="rId5" Type="http://schemas.openxmlformats.org/officeDocument/2006/relationships/hyperlink" Target="https://www.allaboutcircuits.com/textbook/direct-current/chpt-14/electromagnetic-induction/" TargetMode="External"/><Relationship Id="rId4" Type="http://schemas.openxmlformats.org/officeDocument/2006/relationships/hyperlink" Target="https://www.vle.lt/straipsnis/elektromagnetine-indukcija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5"/>
          <p:cNvSpPr txBox="1">
            <a:spLocks noGrp="1"/>
          </p:cNvSpPr>
          <p:nvPr>
            <p:ph type="subTitle" idx="1"/>
          </p:nvPr>
        </p:nvSpPr>
        <p:spPr>
          <a:xfrm>
            <a:off x="3748036" y="4070135"/>
            <a:ext cx="5506496" cy="11838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Darbą atliko:</a:t>
            </a:r>
            <a:r>
              <a:rPr lang="en-GB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Kauno Maironio universitetinės gimnazijos mokinė Justina Doftartaitė IId kl.</a:t>
            </a:r>
          </a:p>
          <a:p>
            <a:pPr marL="0" lvl="0" indent="0" algn="l"/>
            <a:r>
              <a:rPr lang="en-GB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GB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vadov</a:t>
            </a:r>
            <a:r>
              <a:rPr lang="lt-LT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ė: fizikos mokytoja metodininkė Vanda Svirskienė</a:t>
            </a:r>
            <a:endParaRPr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7" name="Google Shape;467;p35"/>
          <p:cNvSpPr txBox="1">
            <a:spLocks noGrp="1"/>
          </p:cNvSpPr>
          <p:nvPr>
            <p:ph type="ctrTitle"/>
          </p:nvPr>
        </p:nvSpPr>
        <p:spPr>
          <a:xfrm>
            <a:off x="2043892" y="1076043"/>
            <a:ext cx="5321549" cy="20288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</a:t>
            </a:r>
            <a:r>
              <a:rPr lang="lt-LT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 indukcija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8" name="Google Shape;468;p35"/>
          <p:cNvGrpSpPr/>
          <p:nvPr/>
        </p:nvGrpSpPr>
        <p:grpSpPr>
          <a:xfrm>
            <a:off x="933200" y="750525"/>
            <a:ext cx="7279525" cy="3641700"/>
            <a:chOff x="916825" y="728300"/>
            <a:chExt cx="7279525" cy="3641700"/>
          </a:xfrm>
        </p:grpSpPr>
        <p:sp>
          <p:nvSpPr>
            <p:cNvPr id="469" name="Google Shape;469;p35"/>
            <p:cNvSpPr/>
            <p:nvPr/>
          </p:nvSpPr>
          <p:spPr>
            <a:xfrm rot="5400000">
              <a:off x="916825" y="728300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5"/>
            <p:cNvSpPr/>
            <p:nvPr/>
          </p:nvSpPr>
          <p:spPr>
            <a:xfrm rot="-5400000">
              <a:off x="7971350" y="4145000"/>
              <a:ext cx="225000" cy="225000"/>
            </a:xfrm>
            <a:prstGeom prst="corner">
              <a:avLst>
                <a:gd name="adj1" fmla="val 0"/>
                <a:gd name="adj2" fmla="val 0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44" name="Picture 4" descr="Kauno Maironio universitetinė gimnazija - rekvizitai, informacija, skundai,  atsiliepimai | Spec.l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9" t="35487" r="22381" b="37181"/>
          <a:stretch/>
        </p:blipFill>
        <p:spPr bwMode="auto">
          <a:xfrm>
            <a:off x="7204668" y="130629"/>
            <a:ext cx="1848897" cy="57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19033" y="690169"/>
            <a:ext cx="7961776" cy="4143088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Darbo tikslas;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Pati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pradžia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reiškinio;</a:t>
            </a:r>
          </a:p>
          <a:p>
            <a:r>
              <a:rPr lang="lt-LT" dirty="0" smtClean="0"/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Elektromagnetinės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indukcijos reiškinio atsiradimas;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 yra e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lektromagnetin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 indukcija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Galvonometras;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Bandymas;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vaizdavimas;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Elektromagnetinės indukcijos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dėsnis;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Lenco taisyklė;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Magnetinio srauto kitimo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būdai;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Sūkurinis elektrinis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laukas;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Dešiniosios rankos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taisyklė;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Elektromagnetinės indukcijos pritaikymas kasdieniniame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gyvenime;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Elektros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generatoriai;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Šaltiniai.</a:t>
            </a: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3225" y="107420"/>
            <a:ext cx="7717500" cy="572700"/>
          </a:xfrm>
        </p:spPr>
        <p:txBody>
          <a:bodyPr/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33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467" y="830902"/>
            <a:ext cx="7717500" cy="572700"/>
          </a:xfrm>
        </p:spPr>
        <p:txBody>
          <a:bodyPr/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  <a:b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0443" y="2140299"/>
            <a:ext cx="5978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Gebėti atlikti bandymą ir suformuluoti rezultatą.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Suprasti ir mokėti paaiškinti elektromagnetine indukcija.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Sudominti moksleivius.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Gilinti savo fizikos žinias.</a:t>
            </a:r>
            <a:endParaRPr lang="en-GB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99903" y="1534231"/>
            <a:ext cx="4987463" cy="3037769"/>
          </a:xfrm>
        </p:spPr>
        <p:txBody>
          <a:bodyPr/>
          <a:lstStyle/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Hansas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Kristianas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Erstedas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buvo pirmasis, kuris  1820 m. </a:t>
            </a: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atrad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elektros srovės kuriamą magnetinį lauką ir įrodė, kad elektriniai ir magnetiniai ryšiai tarpusavyje susiję.</a:t>
            </a:r>
          </a:p>
          <a:p>
            <a:pPr algn="just"/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Vėliau buvo ieškoma elektros  srovės atsiradimo reiškinio.</a:t>
            </a:r>
          </a:p>
          <a:p>
            <a:pPr marL="139700" indent="0" algn="just">
              <a:buNone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10912" y="338533"/>
            <a:ext cx="5345932" cy="786882"/>
          </a:xfrm>
        </p:spPr>
        <p:txBody>
          <a:bodyPr/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 pradžia reiškinio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138" y="1065125"/>
            <a:ext cx="2466482" cy="345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00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86294" y="1949380"/>
            <a:ext cx="4873451" cy="2160396"/>
          </a:xfrm>
        </p:spPr>
        <p:txBody>
          <a:bodyPr/>
          <a:lstStyle/>
          <a:p>
            <a:pPr algn="just"/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Anglų mokslininkas Maiklas Faradėjus 1831 m. atrado, kad srovė ritėje atsiranda tuo metu kai į ją kišama ar iš jos ištraukiamas magnetas. Tuomet kinta rite veriamas magnetinis srautas. Reiškinys buvo pavadintas elektromagnetine indukcija.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06725" y="416408"/>
            <a:ext cx="5963067" cy="1346400"/>
          </a:xfrm>
        </p:spPr>
        <p:txBody>
          <a:bodyPr/>
          <a:lstStyle/>
          <a:p>
            <a:pPr algn="ctr"/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Elektromagnetinės indukcijos</a:t>
            </a: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reiškinio atsiradimas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Maiklas Faradėj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61" y="1289520"/>
            <a:ext cx="2133600" cy="3238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15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87" y="557543"/>
            <a:ext cx="8289890" cy="1351643"/>
          </a:xfrm>
        </p:spPr>
        <p:txBody>
          <a:bodyPr/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yra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lektromagnetin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 indukcija?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3" y="2190541"/>
            <a:ext cx="7898213" cy="235131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atsiradima uždarame laidininke, kai jį kerta kintančio magnetinio lauko jėgų linijos,vadinamas elektromagnetinės indukcijos reiškiniu.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Indukcijos būdu sukeliama elektros srovė buvo pavadinta indikuotąja elektros srove.</a:t>
            </a:r>
          </a:p>
        </p:txBody>
      </p:sp>
    </p:spTree>
    <p:extLst>
      <p:ext uri="{BB962C8B-B14F-4D97-AF65-F5344CB8AC3E}">
        <p14:creationId xmlns:p14="http://schemas.microsoft.com/office/powerpoint/2010/main" val="41883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559" y="351693"/>
            <a:ext cx="4632004" cy="931786"/>
          </a:xfrm>
        </p:spPr>
        <p:txBody>
          <a:bodyPr/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Galvonometras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835" y="1667683"/>
            <a:ext cx="4885840" cy="2874171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Itin jautrus elektrinis matavimo prietaisas, fiksuojantis mažus elektros srovės, įtampos ir elektros krūvio pokyčius.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Paprasčiausias galvanometras yra kompasas, padėtas šalia laido ir tiesiogiai rodantis, ar laidu teka srovė. Judamosios ritės galvanometruose panaudojama jėga, veikianti srovę magnetiniame lauke.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upload.wikimedia.org/wikipedia/commons/thumb/0/05/Galvanometer_scheme.png/220px-Galvanometer_sche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239" y="536843"/>
            <a:ext cx="2095500" cy="1695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naloginis galvanometras PeakTech® P 205-08, +/- 35μA DC kaina | pigu.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204" y="2275784"/>
            <a:ext cx="2361684" cy="2088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83929" y="238991"/>
            <a:ext cx="288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Galvonomero veikimo sistema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62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Bandymas: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4294967295"/>
          </p:nvPr>
        </p:nvSpPr>
        <p:spPr>
          <a:xfrm>
            <a:off x="-1" y="1216025"/>
            <a:ext cx="5908431" cy="3566990"/>
          </a:xfrm>
        </p:spPr>
        <p:txBody>
          <a:bodyPr/>
          <a:lstStyle/>
          <a:p>
            <a:pPr marL="139700" indent="0"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Naudojamos priemonės:</a:t>
            </a:r>
          </a:p>
          <a:p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Ritė</a:t>
            </a:r>
          </a:p>
          <a:p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Magnetas</a:t>
            </a:r>
          </a:p>
          <a:p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Galvonometras</a:t>
            </a:r>
          </a:p>
          <a:p>
            <a:pPr marL="139700" indent="0">
              <a:buNone/>
            </a:pP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eiga:</a:t>
            </a:r>
          </a:p>
          <a:p>
            <a:pPr marL="482600" indent="-342900">
              <a:buAutoNum type="arabicPeriod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Rite sujungiame su galvonometru. Pasiruošeme magnetą.</a:t>
            </a:r>
          </a:p>
          <a:p>
            <a:pPr marL="482600" indent="-342900">
              <a:buAutoNum type="arabicPeriod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Magnetą kišame į rites vidų ir ištraukiame. Tai pakartojame įvairiu tempu.</a:t>
            </a:r>
          </a:p>
          <a:p>
            <a:pPr marL="139700" indent="0">
              <a:buNone/>
            </a:pP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564" y="1326382"/>
            <a:ext cx="2932442" cy="219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328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CDED63-A854-0A20-FA93-203A6BF6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10" y="549549"/>
            <a:ext cx="7717500" cy="572700"/>
          </a:xfrm>
        </p:spPr>
        <p:txBody>
          <a:bodyPr/>
          <a:lstStyle/>
          <a:p>
            <a:r>
              <a:rPr lang="en-GB" dirty="0" smtClean="0"/>
              <a:t>	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x-non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trim.6ACFE903-BE47-4A40-B870-2CB7AD3A2BF0.MOV">
            <a:hlinkClick r:id="" action="ppaction://media"/>
            <a:extLst>
              <a:ext uri="{FF2B5EF4-FFF2-40B4-BE49-F238E27FC236}">
                <a16:creationId xmlns:a16="http://schemas.microsoft.com/office/drawing/2014/main" xmlns="" id="{F0A5EBB0-5FD1-981E-4756-F20E9BFC31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40391" y="1637881"/>
            <a:ext cx="4565911" cy="2568325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sp>
        <p:nvSpPr>
          <p:cNvPr id="4" name="TextBox 3"/>
          <p:cNvSpPr txBox="1"/>
          <p:nvPr/>
        </p:nvSpPr>
        <p:spPr>
          <a:xfrm>
            <a:off x="5124660" y="4350938"/>
            <a:ext cx="3637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	</a:t>
            </a: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Šio darbo autorės kurtas video</a:t>
            </a:r>
            <a:endParaRPr lang="en-GB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7688" y="1416818"/>
            <a:ext cx="66218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Rezultatas</a:t>
            </a:r>
            <a:r>
              <a:rPr lang="lt-LT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Kai galvonometro rodyklė juda, rite ėmė tekėti elektros srovė. </a:t>
            </a:r>
          </a:p>
          <a:p>
            <a:pPr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Kuo greičiau magnetas yra įkišama, tuo didesnė srovė sukuriama.</a:t>
            </a:r>
          </a:p>
          <a:p>
            <a:pPr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Indikuotosios elektros srovės stipris yra proporcingas magnetinio srauto, kitimo greičui.</a:t>
            </a:r>
            <a:endParaRPr lang="en-GB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908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90338" y="1463892"/>
            <a:ext cx="7704000" cy="3496200"/>
          </a:xfrm>
        </p:spPr>
        <p:txBody>
          <a:bodyPr/>
          <a:lstStyle/>
          <a:p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Uždarame laidininke indikuota elektrovara yra proporcinga magnetinio srauto kitimo greičui.</a:t>
            </a:r>
          </a:p>
          <a:p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Indikuotosios elektrovaros ženklas nustatomas pagal Lenco taisyklę.</a:t>
            </a:r>
          </a:p>
          <a:p>
            <a:pPr marL="139700" indent="0">
              <a:buNone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6271" y="298339"/>
            <a:ext cx="6230186" cy="1007946"/>
          </a:xfrm>
        </p:spPr>
        <p:txBody>
          <a:bodyPr/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Elektromagnetinės indukcijos dėsnis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304" t="76581" r="36080" b="10916"/>
          <a:stretch/>
        </p:blipFill>
        <p:spPr>
          <a:xfrm>
            <a:off x="4985238" y="3145132"/>
            <a:ext cx="1978272" cy="7536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5851" y="2984360"/>
            <a:ext cx="3336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 </a:t>
            </a:r>
            <a:r>
              <a:rPr lang="lt-LT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indukcinė elektrovaros jėga, V</a:t>
            </a:r>
          </a:p>
          <a:p>
            <a:r>
              <a:rPr lang="el-GR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 - </a:t>
            </a:r>
            <a:r>
              <a:rPr lang="lt-LT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magnetinis srautas, Wb</a:t>
            </a:r>
          </a:p>
          <a:p>
            <a:r>
              <a:rPr lang="lt-LT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-  laikas, s</a:t>
            </a:r>
          </a:p>
          <a:p>
            <a:r>
              <a:rPr lang="en-GB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lt-LT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induktyvumas</a:t>
            </a:r>
            <a:r>
              <a:rPr lang="lt-LT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endParaRPr lang="en-GB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7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22514" y="1296237"/>
            <a:ext cx="7811051" cy="2870035"/>
          </a:xfrm>
        </p:spPr>
        <p:txBody>
          <a:bodyPr/>
          <a:lstStyle/>
          <a:p>
            <a:pPr marL="139700" indent="0" algn="just">
              <a:lnSpc>
                <a:spcPct val="150000"/>
              </a:lnSpc>
              <a:buNone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1834 m. nustatė įžymus rusų fizikas ir elektromagnetininkas Emilijus Lencas.</a:t>
            </a:r>
          </a:p>
          <a:p>
            <a:pPr marL="482600" indent="-342900" algn="just">
              <a:lnSpc>
                <a:spcPct val="150000"/>
              </a:lnSpc>
              <a:buAutoNum type="arabicPeriod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formuluotė: Indikuotoji eletros srovė visada teka tokia kryptimi, kad jos sukurtas magnetinis laukas priešinasi priežasčiai, sukėlusiai šią srovę.</a:t>
            </a:r>
          </a:p>
          <a:p>
            <a:pPr marL="482600" indent="-342900" algn="just">
              <a:lnSpc>
                <a:spcPct val="150000"/>
              </a:lnSpc>
              <a:buAutoNum type="arabicPeriod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formuluotė: Jei magnetinis laukas, kuriame yra uždarytas laidininkas stiprėja, indikuotoji srovė sužadina priešingos krypties magnetinį lauką, jei silpnėja- tos pačios krypties lauką.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4158" y="479209"/>
            <a:ext cx="6802892" cy="806979"/>
          </a:xfrm>
        </p:spPr>
        <p:txBody>
          <a:bodyPr/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Lenco taisyklė: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izika. 10 klasė. Elektromagnetinė indukcija. Flashcards | Quiz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32" y="3655413"/>
            <a:ext cx="4024539" cy="1207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2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62708" y="1966582"/>
            <a:ext cx="6278604" cy="2022614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Magnetinį srautą galima keisti įvairiais būdais:</a:t>
            </a:r>
          </a:p>
          <a:p>
            <a:pPr>
              <a:lnSpc>
                <a:spcPct val="150000"/>
              </a:lnSpc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tolinant-artinant magnetą;</a:t>
            </a:r>
          </a:p>
          <a:p>
            <a:pPr>
              <a:lnSpc>
                <a:spcPct val="150000"/>
              </a:lnSpc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judinant magneto lauką skersai laido;</a:t>
            </a:r>
          </a:p>
          <a:p>
            <a:pPr>
              <a:lnSpc>
                <a:spcPct val="150000"/>
              </a:lnSpc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stiprinant-silpninant lauką;</a:t>
            </a:r>
          </a:p>
          <a:p>
            <a:pPr>
              <a:lnSpc>
                <a:spcPct val="150000"/>
              </a:lnSpc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sukant rėmelį magnetiniame lauke.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3820" y="717859"/>
            <a:ext cx="6923315" cy="1030555"/>
          </a:xfrm>
        </p:spPr>
        <p:txBody>
          <a:bodyPr/>
          <a:lstStyle/>
          <a:p>
            <a:pPr algn="ctr"/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Magnetinio srauto kitimo būdai: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mage.slideserve.com/382761/slide2-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9" t="18104" r="1023" b="50834"/>
          <a:stretch/>
        </p:blipFill>
        <p:spPr bwMode="auto">
          <a:xfrm>
            <a:off x="5154805" y="2562331"/>
            <a:ext cx="3587262" cy="1597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81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45513" y="2046295"/>
            <a:ext cx="7475974" cy="2465415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Nejudinančiame laidininke elektronus judėti verčia elektrinis laukas, atsiradęs kintant magnetiniam laukui.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Kintant magnetiniam laukui atsiranda sūkurinis elektrinis laukas, kurio jėgų linijos yra uždaros.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Paprasto elektrinio lauko jėgų linijos- atviros.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 idx="13"/>
          </p:nvPr>
        </p:nvSpPr>
        <p:spPr>
          <a:xfrm>
            <a:off x="1024724" y="770611"/>
            <a:ext cx="7024006" cy="796931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Sūkurinis elektrinis laukas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2901" y="1085222"/>
            <a:ext cx="7988439" cy="2859987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Norint sužinoti srovės, kuri indikuojasi laidininke, kai jis juda magnetiniame lauke, krytį. Anglų fizikas Flemingas pasiūlė taisykle.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lt-L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Formuluojasi:</a:t>
            </a:r>
          </a:p>
          <a:p>
            <a:pPr>
              <a:lnSpc>
                <a:spcPct val="150000"/>
              </a:lnSpc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Dešiniosios rankos delną laikysime taip, kad magnetinės linijos eitų į delną, o 90 laipsniu kampu ištiestas nykštys rodytų laidininko judėjimo kryptį, tai kiti keturi ištiesti pirštai rodys indikuotosios srovės kryptį.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6223" y="318435"/>
            <a:ext cx="6551733" cy="696447"/>
          </a:xfrm>
        </p:spPr>
        <p:txBody>
          <a:bodyPr/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Dešiniosios rankos taisyklė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0884" t="46506" r="20462" b="14904"/>
          <a:stretch/>
        </p:blipFill>
        <p:spPr>
          <a:xfrm>
            <a:off x="4702629" y="3596054"/>
            <a:ext cx="4190164" cy="1547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4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539499"/>
            <a:ext cx="8179566" cy="1319445"/>
          </a:xfrm>
        </p:spPr>
        <p:txBody>
          <a:bodyPr/>
          <a:lstStyle/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Elektromagnetinės indukcijos pritaikymas kasdieniniame gyvenime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3965" y="2210636"/>
            <a:ext cx="75161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Kasdieniniame gyvenime mes dažnai naudojame prietaisus naudojančių indukcija, kaip vaizdo kameros, telefonai, įkrovikliai, mikrobangų krosnelės, kredito kortelės ir namų raktai.</a:t>
            </a:r>
            <a:endParaRPr lang="en-GB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3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4" y="539499"/>
            <a:ext cx="7747487" cy="867269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generatoriai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7165" y="1487157"/>
            <a:ext cx="514475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Elektros generatorius – energijos rūšies keitimo įtaisas, išnaudojant elektromagnetinės indukcijos principą, mechaninę sukimo momento energiją verčiantis elektros energija.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Pirmąją elektros mašiną, veikiančią elektromagnetizmo principu 1831–1832 m. pagamino Maiklas Faradėjus.</a:t>
            </a:r>
            <a:endParaRPr lang="en-GB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Elektros generatorius – Vikipedi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73" y="1820820"/>
            <a:ext cx="2768495" cy="2076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15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204" y="921337"/>
            <a:ext cx="5828202" cy="706496"/>
          </a:xfrm>
        </p:spPr>
        <p:txBody>
          <a:bodyPr/>
          <a:lstStyle/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2861" y="2321170"/>
            <a:ext cx="3878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forms.office.com/r/yjgJxySwDE</a:t>
            </a:r>
            <a:endParaRPr lang="lt-LT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23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5996" y="653142"/>
            <a:ext cx="5305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endParaRPr lang="en-GB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3047" y="1225899"/>
            <a:ext cx="76970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https://www.electronics-tutorials.ws/electromagnetism/electromagnetic-induction.html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https://www.mat.lt/fizikos-formules/elektromagnetine-indukcija.html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https://lt.wikipedia.org/wiki/Elektros_generatorius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https://www.vle.lt/straipsnis/elektromagnetine-indukcija/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https://www.allaboutcircuits.com/textbook/direct-current/chpt-14/electromagnetic-induction/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https://www.britannica.com/biography/Michael-Faraday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150000"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64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72084"/>
      </p:ext>
    </p:extLst>
  </p:cSld>
  <p:clrMapOvr>
    <a:masterClrMapping/>
  </p:clrMapOvr>
</p:sld>
</file>

<file path=ppt/theme/theme1.xml><?xml version="1.0" encoding="utf-8"?>
<a:theme xmlns:a="http://schemas.openxmlformats.org/drawingml/2006/main" name="Political Science Major for College: Lobbying by Slidesgo">
  <a:themeElements>
    <a:clrScheme name="Simple Light">
      <a:dk1>
        <a:srgbClr val="FFFFFF"/>
      </a:dk1>
      <a:lt1>
        <a:srgbClr val="000000"/>
      </a:lt1>
      <a:dk2>
        <a:srgbClr val="034178"/>
      </a:dk2>
      <a:lt2>
        <a:srgbClr val="0079DC"/>
      </a:lt2>
      <a:accent1>
        <a:srgbClr val="14AFA7"/>
      </a:accent1>
      <a:accent2>
        <a:srgbClr val="F16544"/>
      </a:accent2>
      <a:accent3>
        <a:srgbClr val="F98063"/>
      </a:accent3>
      <a:accent4>
        <a:srgbClr val="FCDB8A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703</Words>
  <Application>Microsoft Office PowerPoint</Application>
  <PresentationFormat>On-screen Show (16:9)</PresentationFormat>
  <Paragraphs>91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Nunito Light</vt:lpstr>
      <vt:lpstr>Albert Sans Light</vt:lpstr>
      <vt:lpstr>Albert Sans</vt:lpstr>
      <vt:lpstr>Times New Roman</vt:lpstr>
      <vt:lpstr>Bebas Neue</vt:lpstr>
      <vt:lpstr>Be Vietnam Pro</vt:lpstr>
      <vt:lpstr>Political Science Major for College: Lobbying by Slidesgo</vt:lpstr>
      <vt:lpstr>Elektromagnetinė indukcija</vt:lpstr>
      <vt:lpstr>Turinys</vt:lpstr>
      <vt:lpstr>Darbo tikslas </vt:lpstr>
      <vt:lpstr>Pati pradžia reiškinio</vt:lpstr>
      <vt:lpstr>Elektromagnetinės indukcijos reiškinio atsiradimas</vt:lpstr>
      <vt:lpstr>Kas yra elektromagnetinė indukcija?</vt:lpstr>
      <vt:lpstr>Galvonometras</vt:lpstr>
      <vt:lpstr>Bandymas:</vt:lpstr>
      <vt:lpstr> Video</vt:lpstr>
      <vt:lpstr>PowerPoint Presentation</vt:lpstr>
      <vt:lpstr>Elektromagnetinės indukcijos dėsnis</vt:lpstr>
      <vt:lpstr>Lenco taisyklė:</vt:lpstr>
      <vt:lpstr>Magnetinio srauto kitimo būdai:</vt:lpstr>
      <vt:lpstr>Sūkurinis elektrinis laukas</vt:lpstr>
      <vt:lpstr>Dešiniosios rankos taisyklė</vt:lpstr>
      <vt:lpstr>Elektromagnetinės indukcijos pritaikymas kasdieniniame gyvenime</vt:lpstr>
      <vt:lpstr>Elektros generatoriai</vt:lpstr>
      <vt:lpstr>Testas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Elektromagnetinė indukcija</dc:title>
  <dc:creator>Justina Doftartaitė</dc:creator>
  <cp:lastModifiedBy>Justina Doftartaitė</cp:lastModifiedBy>
  <cp:revision>42</cp:revision>
  <dcterms:modified xsi:type="dcterms:W3CDTF">2023-04-28T13:57:09Z</dcterms:modified>
</cp:coreProperties>
</file>