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0" r:id="rId3"/>
    <p:sldId id="276" r:id="rId4"/>
    <p:sldId id="272" r:id="rId5"/>
    <p:sldId id="273" r:id="rId6"/>
    <p:sldId id="274" r:id="rId7"/>
    <p:sldId id="277" r:id="rId8"/>
    <p:sldId id="262" r:id="rId9"/>
    <p:sldId id="258" r:id="rId10"/>
    <p:sldId id="260" r:id="rId11"/>
    <p:sldId id="261" r:id="rId12"/>
    <p:sldId id="263" r:id="rId13"/>
    <p:sldId id="265" r:id="rId14"/>
    <p:sldId id="264" r:id="rId15"/>
    <p:sldId id="269" r:id="rId16"/>
    <p:sldId id="279" r:id="rId17"/>
    <p:sldId id="270" r:id="rId18"/>
    <p:sldId id="281" r:id="rId19"/>
    <p:sldId id="266" r:id="rId20"/>
    <p:sldId id="257" r:id="rId21"/>
    <p:sldId id="27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22" d="100"/>
          <a:sy n="122" d="100"/>
        </p:scale>
        <p:origin x="96"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B6D82FC-4924-0B9B-45A3-120834E4E1A0}"/>
              </a:ext>
            </a:extLst>
          </p:cNvPr>
          <p:cNvSpPr>
            <a:spLocks noGrp="1"/>
          </p:cNvSpPr>
          <p:nvPr>
            <p:ph type="ctrTitle"/>
          </p:nvPr>
        </p:nvSpPr>
        <p:spPr>
          <a:xfrm>
            <a:off x="1524000" y="1122363"/>
            <a:ext cx="9144000" cy="2387600"/>
          </a:xfrm>
        </p:spPr>
        <p:txBody>
          <a:bodyPr anchor="b"/>
          <a:lstStyle>
            <a:lvl1pPr algn="ctr">
              <a:defRPr sz="6000"/>
            </a:lvl1pPr>
          </a:lstStyle>
          <a:p>
            <a:r>
              <a:rPr lang="lt-LT"/>
              <a:t>Spustelėję redaguokite stilių</a:t>
            </a:r>
            <a:endParaRPr lang="en-US"/>
          </a:p>
        </p:txBody>
      </p:sp>
      <p:sp>
        <p:nvSpPr>
          <p:cNvPr id="3" name="Antrinis pavadinimas 2">
            <a:extLst>
              <a:ext uri="{FF2B5EF4-FFF2-40B4-BE49-F238E27FC236}">
                <a16:creationId xmlns:a16="http://schemas.microsoft.com/office/drawing/2014/main" id="{FF9DEC7C-1186-6872-D0A2-02BFB1F964F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t-LT"/>
              <a:t>Spustelėkite norėdami redaguoti šablono paantraštės stilių</a:t>
            </a:r>
            <a:endParaRPr lang="en-US"/>
          </a:p>
        </p:txBody>
      </p:sp>
      <p:sp>
        <p:nvSpPr>
          <p:cNvPr id="4" name="Datos vietos rezervavimo ženklas 3">
            <a:extLst>
              <a:ext uri="{FF2B5EF4-FFF2-40B4-BE49-F238E27FC236}">
                <a16:creationId xmlns:a16="http://schemas.microsoft.com/office/drawing/2014/main" id="{4AC9E9D2-3905-5E4D-0F9B-D3184DFA64E7}"/>
              </a:ext>
            </a:extLst>
          </p:cNvPr>
          <p:cNvSpPr>
            <a:spLocks noGrp="1"/>
          </p:cNvSpPr>
          <p:nvPr>
            <p:ph type="dt" sz="half" idx="10"/>
          </p:nvPr>
        </p:nvSpPr>
        <p:spPr/>
        <p:txBody>
          <a:bodyPr/>
          <a:lstStyle/>
          <a:p>
            <a:fld id="{E422BADE-E47D-48C0-A6DC-8B172CC4ACFB}" type="datetimeFigureOut">
              <a:rPr lang="en-US" smtClean="0"/>
              <a:t>5/10/2023</a:t>
            </a:fld>
            <a:endParaRPr lang="en-US" dirty="0"/>
          </a:p>
        </p:txBody>
      </p:sp>
      <p:sp>
        <p:nvSpPr>
          <p:cNvPr id="5" name="Poraštės vietos rezervavimo ženklas 4">
            <a:extLst>
              <a:ext uri="{FF2B5EF4-FFF2-40B4-BE49-F238E27FC236}">
                <a16:creationId xmlns:a16="http://schemas.microsoft.com/office/drawing/2014/main" id="{3D335E15-A750-78D8-D622-40E4827F2C8B}"/>
              </a:ext>
            </a:extLst>
          </p:cNvPr>
          <p:cNvSpPr>
            <a:spLocks noGrp="1"/>
          </p:cNvSpPr>
          <p:nvPr>
            <p:ph type="ftr" sz="quarter" idx="11"/>
          </p:nvPr>
        </p:nvSpPr>
        <p:spPr/>
        <p:txBody>
          <a:bodyPr/>
          <a:lstStyle/>
          <a:p>
            <a:endParaRPr lang="en-US" dirty="0"/>
          </a:p>
        </p:txBody>
      </p:sp>
      <p:sp>
        <p:nvSpPr>
          <p:cNvPr id="6" name="Skaidrės numerio vietos rezervavimo ženklas 5">
            <a:extLst>
              <a:ext uri="{FF2B5EF4-FFF2-40B4-BE49-F238E27FC236}">
                <a16:creationId xmlns:a16="http://schemas.microsoft.com/office/drawing/2014/main" id="{CB924C5C-9127-0F40-EE0D-F406CC7BDD79}"/>
              </a:ext>
            </a:extLst>
          </p:cNvPr>
          <p:cNvSpPr>
            <a:spLocks noGrp="1"/>
          </p:cNvSpPr>
          <p:nvPr>
            <p:ph type="sldNum" sz="quarter" idx="12"/>
          </p:nvPr>
        </p:nvSpPr>
        <p:spPr/>
        <p:txBody>
          <a:bodyPr/>
          <a:lstStyle/>
          <a:p>
            <a:fld id="{6E8E351E-0A78-4E5D-9F32-F9E7BB35FB3B}" type="slidenum">
              <a:rPr lang="en-US" smtClean="0"/>
              <a:t>‹#›</a:t>
            </a:fld>
            <a:endParaRPr lang="en-US" dirty="0"/>
          </a:p>
        </p:txBody>
      </p:sp>
    </p:spTree>
    <p:extLst>
      <p:ext uri="{BB962C8B-B14F-4D97-AF65-F5344CB8AC3E}">
        <p14:creationId xmlns:p14="http://schemas.microsoft.com/office/powerpoint/2010/main" val="2277748101"/>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047CC54-390E-899F-9FC2-E7C66D702627}"/>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EE0A708F-5D83-617B-31A5-576161AFD0E7}"/>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D2DDE053-1BCE-4482-D90A-6193E2029F85}"/>
              </a:ext>
            </a:extLst>
          </p:cNvPr>
          <p:cNvSpPr>
            <a:spLocks noGrp="1"/>
          </p:cNvSpPr>
          <p:nvPr>
            <p:ph type="dt" sz="half" idx="10"/>
          </p:nvPr>
        </p:nvSpPr>
        <p:spPr/>
        <p:txBody>
          <a:bodyPr/>
          <a:lstStyle/>
          <a:p>
            <a:fld id="{E422BADE-E47D-48C0-A6DC-8B172CC4ACFB}" type="datetimeFigureOut">
              <a:rPr lang="en-US" smtClean="0"/>
              <a:t>5/10/2023</a:t>
            </a:fld>
            <a:endParaRPr lang="en-US" dirty="0"/>
          </a:p>
        </p:txBody>
      </p:sp>
      <p:sp>
        <p:nvSpPr>
          <p:cNvPr id="5" name="Poraštės vietos rezervavimo ženklas 4">
            <a:extLst>
              <a:ext uri="{FF2B5EF4-FFF2-40B4-BE49-F238E27FC236}">
                <a16:creationId xmlns:a16="http://schemas.microsoft.com/office/drawing/2014/main" id="{A6BE6E58-CD6C-27EC-9E03-AEBE8845254D}"/>
              </a:ext>
            </a:extLst>
          </p:cNvPr>
          <p:cNvSpPr>
            <a:spLocks noGrp="1"/>
          </p:cNvSpPr>
          <p:nvPr>
            <p:ph type="ftr" sz="quarter" idx="11"/>
          </p:nvPr>
        </p:nvSpPr>
        <p:spPr/>
        <p:txBody>
          <a:bodyPr/>
          <a:lstStyle/>
          <a:p>
            <a:endParaRPr lang="en-US" dirty="0"/>
          </a:p>
        </p:txBody>
      </p:sp>
      <p:sp>
        <p:nvSpPr>
          <p:cNvPr id="6" name="Skaidrės numerio vietos rezervavimo ženklas 5">
            <a:extLst>
              <a:ext uri="{FF2B5EF4-FFF2-40B4-BE49-F238E27FC236}">
                <a16:creationId xmlns:a16="http://schemas.microsoft.com/office/drawing/2014/main" id="{1BEC452B-6517-0C23-D817-33B5376E2C14}"/>
              </a:ext>
            </a:extLst>
          </p:cNvPr>
          <p:cNvSpPr>
            <a:spLocks noGrp="1"/>
          </p:cNvSpPr>
          <p:nvPr>
            <p:ph type="sldNum" sz="quarter" idx="12"/>
          </p:nvPr>
        </p:nvSpPr>
        <p:spPr/>
        <p:txBody>
          <a:bodyPr/>
          <a:lstStyle/>
          <a:p>
            <a:fld id="{6E8E351E-0A78-4E5D-9F32-F9E7BB35FB3B}" type="slidenum">
              <a:rPr lang="en-US" smtClean="0"/>
              <a:t>‹#›</a:t>
            </a:fld>
            <a:endParaRPr lang="en-US" dirty="0"/>
          </a:p>
        </p:txBody>
      </p:sp>
    </p:spTree>
    <p:extLst>
      <p:ext uri="{BB962C8B-B14F-4D97-AF65-F5344CB8AC3E}">
        <p14:creationId xmlns:p14="http://schemas.microsoft.com/office/powerpoint/2010/main" val="115971376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E74C6E4-19B9-9491-EB02-DC72374356A9}"/>
              </a:ext>
            </a:extLst>
          </p:cNvPr>
          <p:cNvSpPr>
            <a:spLocks noGrp="1"/>
          </p:cNvSpPr>
          <p:nvPr>
            <p:ph type="title"/>
          </p:nvPr>
        </p:nvSpPr>
        <p:spPr>
          <a:xfrm>
            <a:off x="831850" y="1709738"/>
            <a:ext cx="10515600" cy="2852737"/>
          </a:xfrm>
        </p:spPr>
        <p:txBody>
          <a:bodyPr anchor="b"/>
          <a:lstStyle>
            <a:lvl1pPr>
              <a:defRPr sz="6000"/>
            </a:lvl1p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15CA06CC-B1FA-AABF-0959-710D1C0B59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BDA2B0C9-906D-CDD3-3E83-903B48D572D2}"/>
              </a:ext>
            </a:extLst>
          </p:cNvPr>
          <p:cNvSpPr>
            <a:spLocks noGrp="1"/>
          </p:cNvSpPr>
          <p:nvPr>
            <p:ph type="dt" sz="half" idx="10"/>
          </p:nvPr>
        </p:nvSpPr>
        <p:spPr/>
        <p:txBody>
          <a:bodyPr/>
          <a:lstStyle/>
          <a:p>
            <a:fld id="{E422BADE-E47D-48C0-A6DC-8B172CC4ACFB}" type="datetimeFigureOut">
              <a:rPr lang="en-US" smtClean="0"/>
              <a:t>5/10/2023</a:t>
            </a:fld>
            <a:endParaRPr lang="en-US" dirty="0"/>
          </a:p>
        </p:txBody>
      </p:sp>
      <p:sp>
        <p:nvSpPr>
          <p:cNvPr id="5" name="Poraštės vietos rezervavimo ženklas 4">
            <a:extLst>
              <a:ext uri="{FF2B5EF4-FFF2-40B4-BE49-F238E27FC236}">
                <a16:creationId xmlns:a16="http://schemas.microsoft.com/office/drawing/2014/main" id="{2D032C84-4F7E-0A9A-5A12-DC4BE4F3EBF5}"/>
              </a:ext>
            </a:extLst>
          </p:cNvPr>
          <p:cNvSpPr>
            <a:spLocks noGrp="1"/>
          </p:cNvSpPr>
          <p:nvPr>
            <p:ph type="ftr" sz="quarter" idx="11"/>
          </p:nvPr>
        </p:nvSpPr>
        <p:spPr/>
        <p:txBody>
          <a:bodyPr/>
          <a:lstStyle/>
          <a:p>
            <a:endParaRPr lang="en-US" dirty="0"/>
          </a:p>
        </p:txBody>
      </p:sp>
      <p:sp>
        <p:nvSpPr>
          <p:cNvPr id="6" name="Skaidrės numerio vietos rezervavimo ženklas 5">
            <a:extLst>
              <a:ext uri="{FF2B5EF4-FFF2-40B4-BE49-F238E27FC236}">
                <a16:creationId xmlns:a16="http://schemas.microsoft.com/office/drawing/2014/main" id="{85043282-9A31-0757-F7AA-43AE6173A7CA}"/>
              </a:ext>
            </a:extLst>
          </p:cNvPr>
          <p:cNvSpPr>
            <a:spLocks noGrp="1"/>
          </p:cNvSpPr>
          <p:nvPr>
            <p:ph type="sldNum" sz="quarter" idx="12"/>
          </p:nvPr>
        </p:nvSpPr>
        <p:spPr/>
        <p:txBody>
          <a:bodyPr/>
          <a:lstStyle/>
          <a:p>
            <a:fld id="{6E8E351E-0A78-4E5D-9F32-F9E7BB35FB3B}" type="slidenum">
              <a:rPr lang="en-US" smtClean="0"/>
              <a:t>‹#›</a:t>
            </a:fld>
            <a:endParaRPr lang="en-US" dirty="0"/>
          </a:p>
        </p:txBody>
      </p:sp>
    </p:spTree>
    <p:extLst>
      <p:ext uri="{BB962C8B-B14F-4D97-AF65-F5344CB8AC3E}">
        <p14:creationId xmlns:p14="http://schemas.microsoft.com/office/powerpoint/2010/main" val="99854470"/>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646300F-C12A-DD57-249C-19658E45F355}"/>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584D20DF-CCE3-9B89-91A3-06A60863C14B}"/>
              </a:ext>
            </a:extLst>
          </p:cNvPr>
          <p:cNvSpPr>
            <a:spLocks noGrp="1"/>
          </p:cNvSpPr>
          <p:nvPr>
            <p:ph sz="half" idx="1"/>
          </p:nvPr>
        </p:nvSpPr>
        <p:spPr>
          <a:xfrm>
            <a:off x="838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urinio vietos rezervavimo ženklas 3">
            <a:extLst>
              <a:ext uri="{FF2B5EF4-FFF2-40B4-BE49-F238E27FC236}">
                <a16:creationId xmlns:a16="http://schemas.microsoft.com/office/drawing/2014/main" id="{82D5CA52-F1A5-D592-644D-73FCE7AF20D9}"/>
              </a:ext>
            </a:extLst>
          </p:cNvPr>
          <p:cNvSpPr>
            <a:spLocks noGrp="1"/>
          </p:cNvSpPr>
          <p:nvPr>
            <p:ph sz="half" idx="2"/>
          </p:nvPr>
        </p:nvSpPr>
        <p:spPr>
          <a:xfrm>
            <a:off x="6172200" y="1825625"/>
            <a:ext cx="5181600" cy="435133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Datos vietos rezervavimo ženklas 4">
            <a:extLst>
              <a:ext uri="{FF2B5EF4-FFF2-40B4-BE49-F238E27FC236}">
                <a16:creationId xmlns:a16="http://schemas.microsoft.com/office/drawing/2014/main" id="{B7D1779C-5240-E231-7308-85241B52EE05}"/>
              </a:ext>
            </a:extLst>
          </p:cNvPr>
          <p:cNvSpPr>
            <a:spLocks noGrp="1"/>
          </p:cNvSpPr>
          <p:nvPr>
            <p:ph type="dt" sz="half" idx="10"/>
          </p:nvPr>
        </p:nvSpPr>
        <p:spPr/>
        <p:txBody>
          <a:bodyPr/>
          <a:lstStyle/>
          <a:p>
            <a:fld id="{E422BADE-E47D-48C0-A6DC-8B172CC4ACFB}" type="datetimeFigureOut">
              <a:rPr lang="en-US" smtClean="0"/>
              <a:t>5/10/2023</a:t>
            </a:fld>
            <a:endParaRPr lang="en-US" dirty="0"/>
          </a:p>
        </p:txBody>
      </p:sp>
      <p:sp>
        <p:nvSpPr>
          <p:cNvPr id="6" name="Poraštės vietos rezervavimo ženklas 5">
            <a:extLst>
              <a:ext uri="{FF2B5EF4-FFF2-40B4-BE49-F238E27FC236}">
                <a16:creationId xmlns:a16="http://schemas.microsoft.com/office/drawing/2014/main" id="{8200AE70-1411-BD76-D784-161DC7859788}"/>
              </a:ext>
            </a:extLst>
          </p:cNvPr>
          <p:cNvSpPr>
            <a:spLocks noGrp="1"/>
          </p:cNvSpPr>
          <p:nvPr>
            <p:ph type="ftr" sz="quarter" idx="11"/>
          </p:nvPr>
        </p:nvSpPr>
        <p:spPr/>
        <p:txBody>
          <a:bodyPr/>
          <a:lstStyle/>
          <a:p>
            <a:endParaRPr lang="en-US" dirty="0"/>
          </a:p>
        </p:txBody>
      </p:sp>
      <p:sp>
        <p:nvSpPr>
          <p:cNvPr id="7" name="Skaidrės numerio vietos rezervavimo ženklas 6">
            <a:extLst>
              <a:ext uri="{FF2B5EF4-FFF2-40B4-BE49-F238E27FC236}">
                <a16:creationId xmlns:a16="http://schemas.microsoft.com/office/drawing/2014/main" id="{CAEDC057-AA53-FAEE-5B20-88599BBB9381}"/>
              </a:ext>
            </a:extLst>
          </p:cNvPr>
          <p:cNvSpPr>
            <a:spLocks noGrp="1"/>
          </p:cNvSpPr>
          <p:nvPr>
            <p:ph type="sldNum" sz="quarter" idx="12"/>
          </p:nvPr>
        </p:nvSpPr>
        <p:spPr/>
        <p:txBody>
          <a:bodyPr/>
          <a:lstStyle/>
          <a:p>
            <a:fld id="{6E8E351E-0A78-4E5D-9F32-F9E7BB35FB3B}" type="slidenum">
              <a:rPr lang="en-US" smtClean="0"/>
              <a:t>‹#›</a:t>
            </a:fld>
            <a:endParaRPr lang="en-US" dirty="0"/>
          </a:p>
        </p:txBody>
      </p:sp>
    </p:spTree>
    <p:extLst>
      <p:ext uri="{BB962C8B-B14F-4D97-AF65-F5344CB8AC3E}">
        <p14:creationId xmlns:p14="http://schemas.microsoft.com/office/powerpoint/2010/main" val="3335947591"/>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B2D63BD-76DC-043B-AE9C-9D454721340A}"/>
              </a:ext>
            </a:extLst>
          </p:cNvPr>
          <p:cNvSpPr>
            <a:spLocks noGrp="1"/>
          </p:cNvSpPr>
          <p:nvPr>
            <p:ph type="title"/>
          </p:nvPr>
        </p:nvSpPr>
        <p:spPr>
          <a:xfrm>
            <a:off x="839788" y="365125"/>
            <a:ext cx="10515600" cy="1325563"/>
          </a:xfrm>
        </p:spPr>
        <p:txBody>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F94BA914-0B83-5857-A715-5CDD8E4FCD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468592D9-71E3-6628-9856-492D2C392E87}"/>
              </a:ext>
            </a:extLst>
          </p:cNvPr>
          <p:cNvSpPr>
            <a:spLocks noGrp="1"/>
          </p:cNvSpPr>
          <p:nvPr>
            <p:ph sz="half" idx="2"/>
          </p:nvPr>
        </p:nvSpPr>
        <p:spPr>
          <a:xfrm>
            <a:off x="839788" y="2505075"/>
            <a:ext cx="5157787"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Teksto vietos rezervavimo ženklas 4">
            <a:extLst>
              <a:ext uri="{FF2B5EF4-FFF2-40B4-BE49-F238E27FC236}">
                <a16:creationId xmlns:a16="http://schemas.microsoft.com/office/drawing/2014/main" id="{4EF8FE19-95D8-8DDA-5C55-D1AE9D016A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D153939A-6451-2838-120E-B47475ED80C5}"/>
              </a:ext>
            </a:extLst>
          </p:cNvPr>
          <p:cNvSpPr>
            <a:spLocks noGrp="1"/>
          </p:cNvSpPr>
          <p:nvPr>
            <p:ph sz="quarter" idx="4"/>
          </p:nvPr>
        </p:nvSpPr>
        <p:spPr>
          <a:xfrm>
            <a:off x="6172200" y="2505075"/>
            <a:ext cx="5183188" cy="3684588"/>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7" name="Datos vietos rezervavimo ženklas 6">
            <a:extLst>
              <a:ext uri="{FF2B5EF4-FFF2-40B4-BE49-F238E27FC236}">
                <a16:creationId xmlns:a16="http://schemas.microsoft.com/office/drawing/2014/main" id="{61EE255E-A175-82C8-3A93-159283715968}"/>
              </a:ext>
            </a:extLst>
          </p:cNvPr>
          <p:cNvSpPr>
            <a:spLocks noGrp="1"/>
          </p:cNvSpPr>
          <p:nvPr>
            <p:ph type="dt" sz="half" idx="10"/>
          </p:nvPr>
        </p:nvSpPr>
        <p:spPr/>
        <p:txBody>
          <a:bodyPr/>
          <a:lstStyle/>
          <a:p>
            <a:fld id="{E422BADE-E47D-48C0-A6DC-8B172CC4ACFB}" type="datetimeFigureOut">
              <a:rPr lang="en-US" smtClean="0"/>
              <a:t>5/10/2023</a:t>
            </a:fld>
            <a:endParaRPr lang="en-US" dirty="0"/>
          </a:p>
        </p:txBody>
      </p:sp>
      <p:sp>
        <p:nvSpPr>
          <p:cNvPr id="8" name="Poraštės vietos rezervavimo ženklas 7">
            <a:extLst>
              <a:ext uri="{FF2B5EF4-FFF2-40B4-BE49-F238E27FC236}">
                <a16:creationId xmlns:a16="http://schemas.microsoft.com/office/drawing/2014/main" id="{7409F8DC-69CC-4071-7EE2-C505DDA569A3}"/>
              </a:ext>
            </a:extLst>
          </p:cNvPr>
          <p:cNvSpPr>
            <a:spLocks noGrp="1"/>
          </p:cNvSpPr>
          <p:nvPr>
            <p:ph type="ftr" sz="quarter" idx="11"/>
          </p:nvPr>
        </p:nvSpPr>
        <p:spPr/>
        <p:txBody>
          <a:bodyPr/>
          <a:lstStyle/>
          <a:p>
            <a:endParaRPr lang="en-US" dirty="0"/>
          </a:p>
        </p:txBody>
      </p:sp>
      <p:sp>
        <p:nvSpPr>
          <p:cNvPr id="9" name="Skaidrės numerio vietos rezervavimo ženklas 8">
            <a:extLst>
              <a:ext uri="{FF2B5EF4-FFF2-40B4-BE49-F238E27FC236}">
                <a16:creationId xmlns:a16="http://schemas.microsoft.com/office/drawing/2014/main" id="{DC344F2D-9D27-6EEF-854A-BB95141D3E46}"/>
              </a:ext>
            </a:extLst>
          </p:cNvPr>
          <p:cNvSpPr>
            <a:spLocks noGrp="1"/>
          </p:cNvSpPr>
          <p:nvPr>
            <p:ph type="sldNum" sz="quarter" idx="12"/>
          </p:nvPr>
        </p:nvSpPr>
        <p:spPr/>
        <p:txBody>
          <a:bodyPr/>
          <a:lstStyle/>
          <a:p>
            <a:fld id="{6E8E351E-0A78-4E5D-9F32-F9E7BB35FB3B}" type="slidenum">
              <a:rPr lang="en-US" smtClean="0"/>
              <a:t>‹#›</a:t>
            </a:fld>
            <a:endParaRPr lang="en-US" dirty="0"/>
          </a:p>
        </p:txBody>
      </p:sp>
    </p:spTree>
    <p:extLst>
      <p:ext uri="{BB962C8B-B14F-4D97-AF65-F5344CB8AC3E}">
        <p14:creationId xmlns:p14="http://schemas.microsoft.com/office/powerpoint/2010/main" val="3315614338"/>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7CE3E03-E52B-EC12-5F0A-7D0BA9719371}"/>
              </a:ext>
            </a:extLst>
          </p:cNvPr>
          <p:cNvSpPr>
            <a:spLocks noGrp="1"/>
          </p:cNvSpPr>
          <p:nvPr>
            <p:ph type="title"/>
          </p:nvPr>
        </p:nvSpPr>
        <p:spPr/>
        <p:txBody>
          <a:bodyPr/>
          <a:lstStyle/>
          <a:p>
            <a:r>
              <a:rPr lang="lt-LT"/>
              <a:t>Spustelėję redaguokite stilių</a:t>
            </a:r>
            <a:endParaRPr lang="en-US"/>
          </a:p>
        </p:txBody>
      </p:sp>
      <p:sp>
        <p:nvSpPr>
          <p:cNvPr id="3" name="Datos vietos rezervavimo ženklas 2">
            <a:extLst>
              <a:ext uri="{FF2B5EF4-FFF2-40B4-BE49-F238E27FC236}">
                <a16:creationId xmlns:a16="http://schemas.microsoft.com/office/drawing/2014/main" id="{C4120F52-594F-9F36-DC97-198AD36C6E1B}"/>
              </a:ext>
            </a:extLst>
          </p:cNvPr>
          <p:cNvSpPr>
            <a:spLocks noGrp="1"/>
          </p:cNvSpPr>
          <p:nvPr>
            <p:ph type="dt" sz="half" idx="10"/>
          </p:nvPr>
        </p:nvSpPr>
        <p:spPr/>
        <p:txBody>
          <a:bodyPr/>
          <a:lstStyle/>
          <a:p>
            <a:fld id="{E422BADE-E47D-48C0-A6DC-8B172CC4ACFB}" type="datetimeFigureOut">
              <a:rPr lang="en-US" smtClean="0"/>
              <a:t>5/10/2023</a:t>
            </a:fld>
            <a:endParaRPr lang="en-US" dirty="0"/>
          </a:p>
        </p:txBody>
      </p:sp>
      <p:sp>
        <p:nvSpPr>
          <p:cNvPr id="4" name="Poraštės vietos rezervavimo ženklas 3">
            <a:extLst>
              <a:ext uri="{FF2B5EF4-FFF2-40B4-BE49-F238E27FC236}">
                <a16:creationId xmlns:a16="http://schemas.microsoft.com/office/drawing/2014/main" id="{3BEE816E-094C-6828-D60C-8F8B84590573}"/>
              </a:ext>
            </a:extLst>
          </p:cNvPr>
          <p:cNvSpPr>
            <a:spLocks noGrp="1"/>
          </p:cNvSpPr>
          <p:nvPr>
            <p:ph type="ftr" sz="quarter" idx="11"/>
          </p:nvPr>
        </p:nvSpPr>
        <p:spPr/>
        <p:txBody>
          <a:bodyPr/>
          <a:lstStyle/>
          <a:p>
            <a:endParaRPr lang="en-US" dirty="0"/>
          </a:p>
        </p:txBody>
      </p:sp>
      <p:sp>
        <p:nvSpPr>
          <p:cNvPr id="5" name="Skaidrės numerio vietos rezervavimo ženklas 4">
            <a:extLst>
              <a:ext uri="{FF2B5EF4-FFF2-40B4-BE49-F238E27FC236}">
                <a16:creationId xmlns:a16="http://schemas.microsoft.com/office/drawing/2014/main" id="{F9024193-33C7-7604-4862-0D51496E16D3}"/>
              </a:ext>
            </a:extLst>
          </p:cNvPr>
          <p:cNvSpPr>
            <a:spLocks noGrp="1"/>
          </p:cNvSpPr>
          <p:nvPr>
            <p:ph type="sldNum" sz="quarter" idx="12"/>
          </p:nvPr>
        </p:nvSpPr>
        <p:spPr/>
        <p:txBody>
          <a:bodyPr/>
          <a:lstStyle/>
          <a:p>
            <a:fld id="{6E8E351E-0A78-4E5D-9F32-F9E7BB35FB3B}" type="slidenum">
              <a:rPr lang="en-US" smtClean="0"/>
              <a:t>‹#›</a:t>
            </a:fld>
            <a:endParaRPr lang="en-US" dirty="0"/>
          </a:p>
        </p:txBody>
      </p:sp>
    </p:spTree>
    <p:extLst>
      <p:ext uri="{BB962C8B-B14F-4D97-AF65-F5344CB8AC3E}">
        <p14:creationId xmlns:p14="http://schemas.microsoft.com/office/powerpoint/2010/main" val="1987526511"/>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FFEECB4C-A7A8-A273-E716-D3E087EE0E89}"/>
              </a:ext>
            </a:extLst>
          </p:cNvPr>
          <p:cNvSpPr>
            <a:spLocks noGrp="1"/>
          </p:cNvSpPr>
          <p:nvPr>
            <p:ph type="dt" sz="half" idx="10"/>
          </p:nvPr>
        </p:nvSpPr>
        <p:spPr/>
        <p:txBody>
          <a:bodyPr/>
          <a:lstStyle/>
          <a:p>
            <a:fld id="{E422BADE-E47D-48C0-A6DC-8B172CC4ACFB}" type="datetimeFigureOut">
              <a:rPr lang="en-US" smtClean="0"/>
              <a:t>5/10/2023</a:t>
            </a:fld>
            <a:endParaRPr lang="en-US" dirty="0"/>
          </a:p>
        </p:txBody>
      </p:sp>
      <p:sp>
        <p:nvSpPr>
          <p:cNvPr id="3" name="Poraštės vietos rezervavimo ženklas 2">
            <a:extLst>
              <a:ext uri="{FF2B5EF4-FFF2-40B4-BE49-F238E27FC236}">
                <a16:creationId xmlns:a16="http://schemas.microsoft.com/office/drawing/2014/main" id="{CBA94086-1E7A-E91C-51CA-5120FE788E66}"/>
              </a:ext>
            </a:extLst>
          </p:cNvPr>
          <p:cNvSpPr>
            <a:spLocks noGrp="1"/>
          </p:cNvSpPr>
          <p:nvPr>
            <p:ph type="ftr" sz="quarter" idx="11"/>
          </p:nvPr>
        </p:nvSpPr>
        <p:spPr/>
        <p:txBody>
          <a:bodyPr/>
          <a:lstStyle/>
          <a:p>
            <a:endParaRPr lang="en-US" dirty="0"/>
          </a:p>
        </p:txBody>
      </p:sp>
      <p:sp>
        <p:nvSpPr>
          <p:cNvPr id="4" name="Skaidrės numerio vietos rezervavimo ženklas 3">
            <a:extLst>
              <a:ext uri="{FF2B5EF4-FFF2-40B4-BE49-F238E27FC236}">
                <a16:creationId xmlns:a16="http://schemas.microsoft.com/office/drawing/2014/main" id="{A6CD0DB0-4D5E-3AA1-43AA-3E2AB1E4584D}"/>
              </a:ext>
            </a:extLst>
          </p:cNvPr>
          <p:cNvSpPr>
            <a:spLocks noGrp="1"/>
          </p:cNvSpPr>
          <p:nvPr>
            <p:ph type="sldNum" sz="quarter" idx="12"/>
          </p:nvPr>
        </p:nvSpPr>
        <p:spPr/>
        <p:txBody>
          <a:bodyPr/>
          <a:lstStyle/>
          <a:p>
            <a:fld id="{6E8E351E-0A78-4E5D-9F32-F9E7BB35FB3B}" type="slidenum">
              <a:rPr lang="en-US" smtClean="0"/>
              <a:t>‹#›</a:t>
            </a:fld>
            <a:endParaRPr lang="en-US" dirty="0"/>
          </a:p>
        </p:txBody>
      </p:sp>
    </p:spTree>
    <p:extLst>
      <p:ext uri="{BB962C8B-B14F-4D97-AF65-F5344CB8AC3E}">
        <p14:creationId xmlns:p14="http://schemas.microsoft.com/office/powerpoint/2010/main" val="238614150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8ABAC03-D56D-D16B-3F63-A51BFC791002}"/>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A314660E-08A6-0458-80F4-B6EBAAD807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eksto vietos rezervavimo ženklas 3">
            <a:extLst>
              <a:ext uri="{FF2B5EF4-FFF2-40B4-BE49-F238E27FC236}">
                <a16:creationId xmlns:a16="http://schemas.microsoft.com/office/drawing/2014/main" id="{099DEA7B-8A5E-98AC-A602-3734FDD7F8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54A61423-9A27-4B14-021B-0CDB6891DF25}"/>
              </a:ext>
            </a:extLst>
          </p:cNvPr>
          <p:cNvSpPr>
            <a:spLocks noGrp="1"/>
          </p:cNvSpPr>
          <p:nvPr>
            <p:ph type="dt" sz="half" idx="10"/>
          </p:nvPr>
        </p:nvSpPr>
        <p:spPr/>
        <p:txBody>
          <a:bodyPr/>
          <a:lstStyle/>
          <a:p>
            <a:fld id="{E422BADE-E47D-48C0-A6DC-8B172CC4ACFB}" type="datetimeFigureOut">
              <a:rPr lang="en-US" smtClean="0"/>
              <a:t>5/10/2023</a:t>
            </a:fld>
            <a:endParaRPr lang="en-US" dirty="0"/>
          </a:p>
        </p:txBody>
      </p:sp>
      <p:sp>
        <p:nvSpPr>
          <p:cNvPr id="6" name="Poraštės vietos rezervavimo ženklas 5">
            <a:extLst>
              <a:ext uri="{FF2B5EF4-FFF2-40B4-BE49-F238E27FC236}">
                <a16:creationId xmlns:a16="http://schemas.microsoft.com/office/drawing/2014/main" id="{D502DB2D-CD45-E8AA-0F64-AEC90058888F}"/>
              </a:ext>
            </a:extLst>
          </p:cNvPr>
          <p:cNvSpPr>
            <a:spLocks noGrp="1"/>
          </p:cNvSpPr>
          <p:nvPr>
            <p:ph type="ftr" sz="quarter" idx="11"/>
          </p:nvPr>
        </p:nvSpPr>
        <p:spPr/>
        <p:txBody>
          <a:bodyPr/>
          <a:lstStyle/>
          <a:p>
            <a:endParaRPr lang="en-US" dirty="0"/>
          </a:p>
        </p:txBody>
      </p:sp>
      <p:sp>
        <p:nvSpPr>
          <p:cNvPr id="7" name="Skaidrės numerio vietos rezervavimo ženklas 6">
            <a:extLst>
              <a:ext uri="{FF2B5EF4-FFF2-40B4-BE49-F238E27FC236}">
                <a16:creationId xmlns:a16="http://schemas.microsoft.com/office/drawing/2014/main" id="{B6E5E88E-FFCE-A81C-9699-F4FDCCD6E65F}"/>
              </a:ext>
            </a:extLst>
          </p:cNvPr>
          <p:cNvSpPr>
            <a:spLocks noGrp="1"/>
          </p:cNvSpPr>
          <p:nvPr>
            <p:ph type="sldNum" sz="quarter" idx="12"/>
          </p:nvPr>
        </p:nvSpPr>
        <p:spPr/>
        <p:txBody>
          <a:bodyPr/>
          <a:lstStyle/>
          <a:p>
            <a:fld id="{6E8E351E-0A78-4E5D-9F32-F9E7BB35FB3B}" type="slidenum">
              <a:rPr lang="en-US" smtClean="0"/>
              <a:t>‹#›</a:t>
            </a:fld>
            <a:endParaRPr lang="en-US" dirty="0"/>
          </a:p>
        </p:txBody>
      </p:sp>
    </p:spTree>
    <p:extLst>
      <p:ext uri="{BB962C8B-B14F-4D97-AF65-F5344CB8AC3E}">
        <p14:creationId xmlns:p14="http://schemas.microsoft.com/office/powerpoint/2010/main" val="2447064714"/>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284CCC2-36A9-24D0-66C4-D1F7BCE72077}"/>
              </a:ext>
            </a:extLst>
          </p:cNvPr>
          <p:cNvSpPr>
            <a:spLocks noGrp="1"/>
          </p:cNvSpPr>
          <p:nvPr>
            <p:ph type="title"/>
          </p:nvPr>
        </p:nvSpPr>
        <p:spPr>
          <a:xfrm>
            <a:off x="839788" y="457200"/>
            <a:ext cx="3932237" cy="1600200"/>
          </a:xfrm>
        </p:spPr>
        <p:txBody>
          <a:bodyPr anchor="b"/>
          <a:lstStyle>
            <a:lvl1pPr>
              <a:defRPr sz="3200"/>
            </a:lvl1pPr>
          </a:lstStyle>
          <a:p>
            <a:r>
              <a:rPr lang="lt-LT"/>
              <a:t>Spustelėję redaguokite stilių</a:t>
            </a:r>
            <a:endParaRPr lang="en-US"/>
          </a:p>
        </p:txBody>
      </p:sp>
      <p:sp>
        <p:nvSpPr>
          <p:cNvPr id="3" name="Paveikslėlio vietos rezervavimo ženklas 2">
            <a:extLst>
              <a:ext uri="{FF2B5EF4-FFF2-40B4-BE49-F238E27FC236}">
                <a16:creationId xmlns:a16="http://schemas.microsoft.com/office/drawing/2014/main" id="{862C1ED0-B871-6495-0D49-932ED5FE82C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ksto vietos rezervavimo ženklas 3">
            <a:extLst>
              <a:ext uri="{FF2B5EF4-FFF2-40B4-BE49-F238E27FC236}">
                <a16:creationId xmlns:a16="http://schemas.microsoft.com/office/drawing/2014/main" id="{043F1FBB-1694-1CBB-258F-FC9A999D88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972491F7-B416-3D4C-6C96-00C636C7AB00}"/>
              </a:ext>
            </a:extLst>
          </p:cNvPr>
          <p:cNvSpPr>
            <a:spLocks noGrp="1"/>
          </p:cNvSpPr>
          <p:nvPr>
            <p:ph type="dt" sz="half" idx="10"/>
          </p:nvPr>
        </p:nvSpPr>
        <p:spPr/>
        <p:txBody>
          <a:bodyPr/>
          <a:lstStyle/>
          <a:p>
            <a:fld id="{E422BADE-E47D-48C0-A6DC-8B172CC4ACFB}" type="datetimeFigureOut">
              <a:rPr lang="en-US" smtClean="0"/>
              <a:t>5/10/2023</a:t>
            </a:fld>
            <a:endParaRPr lang="en-US" dirty="0"/>
          </a:p>
        </p:txBody>
      </p:sp>
      <p:sp>
        <p:nvSpPr>
          <p:cNvPr id="6" name="Poraštės vietos rezervavimo ženklas 5">
            <a:extLst>
              <a:ext uri="{FF2B5EF4-FFF2-40B4-BE49-F238E27FC236}">
                <a16:creationId xmlns:a16="http://schemas.microsoft.com/office/drawing/2014/main" id="{4DE900C1-2D4F-19BC-639A-62DE83A874AC}"/>
              </a:ext>
            </a:extLst>
          </p:cNvPr>
          <p:cNvSpPr>
            <a:spLocks noGrp="1"/>
          </p:cNvSpPr>
          <p:nvPr>
            <p:ph type="ftr" sz="quarter" idx="11"/>
          </p:nvPr>
        </p:nvSpPr>
        <p:spPr/>
        <p:txBody>
          <a:bodyPr/>
          <a:lstStyle/>
          <a:p>
            <a:endParaRPr lang="en-US" dirty="0"/>
          </a:p>
        </p:txBody>
      </p:sp>
      <p:sp>
        <p:nvSpPr>
          <p:cNvPr id="7" name="Skaidrės numerio vietos rezervavimo ženklas 6">
            <a:extLst>
              <a:ext uri="{FF2B5EF4-FFF2-40B4-BE49-F238E27FC236}">
                <a16:creationId xmlns:a16="http://schemas.microsoft.com/office/drawing/2014/main" id="{5C2D8D1D-D603-ACB6-66A3-9A5D8678E0FC}"/>
              </a:ext>
            </a:extLst>
          </p:cNvPr>
          <p:cNvSpPr>
            <a:spLocks noGrp="1"/>
          </p:cNvSpPr>
          <p:nvPr>
            <p:ph type="sldNum" sz="quarter" idx="12"/>
          </p:nvPr>
        </p:nvSpPr>
        <p:spPr/>
        <p:txBody>
          <a:bodyPr/>
          <a:lstStyle/>
          <a:p>
            <a:fld id="{6E8E351E-0A78-4E5D-9F32-F9E7BB35FB3B}" type="slidenum">
              <a:rPr lang="en-US" smtClean="0"/>
              <a:t>‹#›</a:t>
            </a:fld>
            <a:endParaRPr lang="en-US" dirty="0"/>
          </a:p>
        </p:txBody>
      </p:sp>
    </p:spTree>
    <p:extLst>
      <p:ext uri="{BB962C8B-B14F-4D97-AF65-F5344CB8AC3E}">
        <p14:creationId xmlns:p14="http://schemas.microsoft.com/office/powerpoint/2010/main" val="3180131111"/>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9BBDFC5-E1A5-DAC5-D200-7598474F85D1}"/>
              </a:ext>
            </a:extLst>
          </p:cNvPr>
          <p:cNvSpPr>
            <a:spLocks noGrp="1"/>
          </p:cNvSpPr>
          <p:nvPr>
            <p:ph type="title"/>
          </p:nvPr>
        </p:nvSpPr>
        <p:spPr/>
        <p:txBody>
          <a:bodyPr/>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8C5E6B37-9416-29C1-2753-DC62023EA852}"/>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0C67B887-00AA-FCF3-81EE-9CDC8B0CEA28}"/>
              </a:ext>
            </a:extLst>
          </p:cNvPr>
          <p:cNvSpPr>
            <a:spLocks noGrp="1"/>
          </p:cNvSpPr>
          <p:nvPr>
            <p:ph type="dt" sz="half" idx="10"/>
          </p:nvPr>
        </p:nvSpPr>
        <p:spPr/>
        <p:txBody>
          <a:bodyPr/>
          <a:lstStyle/>
          <a:p>
            <a:fld id="{E422BADE-E47D-48C0-A6DC-8B172CC4ACFB}" type="datetimeFigureOut">
              <a:rPr lang="en-US" smtClean="0"/>
              <a:t>5/10/2023</a:t>
            </a:fld>
            <a:endParaRPr lang="en-US" dirty="0"/>
          </a:p>
        </p:txBody>
      </p:sp>
      <p:sp>
        <p:nvSpPr>
          <p:cNvPr id="5" name="Poraštės vietos rezervavimo ženklas 4">
            <a:extLst>
              <a:ext uri="{FF2B5EF4-FFF2-40B4-BE49-F238E27FC236}">
                <a16:creationId xmlns:a16="http://schemas.microsoft.com/office/drawing/2014/main" id="{66CC5BA0-C061-08E1-AA5A-21F4308BD779}"/>
              </a:ext>
            </a:extLst>
          </p:cNvPr>
          <p:cNvSpPr>
            <a:spLocks noGrp="1"/>
          </p:cNvSpPr>
          <p:nvPr>
            <p:ph type="ftr" sz="quarter" idx="11"/>
          </p:nvPr>
        </p:nvSpPr>
        <p:spPr/>
        <p:txBody>
          <a:bodyPr/>
          <a:lstStyle/>
          <a:p>
            <a:endParaRPr lang="en-US" dirty="0"/>
          </a:p>
        </p:txBody>
      </p:sp>
      <p:sp>
        <p:nvSpPr>
          <p:cNvPr id="6" name="Skaidrės numerio vietos rezervavimo ženklas 5">
            <a:extLst>
              <a:ext uri="{FF2B5EF4-FFF2-40B4-BE49-F238E27FC236}">
                <a16:creationId xmlns:a16="http://schemas.microsoft.com/office/drawing/2014/main" id="{A604280A-3EA6-BB33-F2AD-47D960B7A097}"/>
              </a:ext>
            </a:extLst>
          </p:cNvPr>
          <p:cNvSpPr>
            <a:spLocks noGrp="1"/>
          </p:cNvSpPr>
          <p:nvPr>
            <p:ph type="sldNum" sz="quarter" idx="12"/>
          </p:nvPr>
        </p:nvSpPr>
        <p:spPr/>
        <p:txBody>
          <a:bodyPr/>
          <a:lstStyle/>
          <a:p>
            <a:fld id="{6E8E351E-0A78-4E5D-9F32-F9E7BB35FB3B}" type="slidenum">
              <a:rPr lang="en-US" smtClean="0"/>
              <a:t>‹#›</a:t>
            </a:fld>
            <a:endParaRPr lang="en-US" dirty="0"/>
          </a:p>
        </p:txBody>
      </p:sp>
    </p:spTree>
    <p:extLst>
      <p:ext uri="{BB962C8B-B14F-4D97-AF65-F5344CB8AC3E}">
        <p14:creationId xmlns:p14="http://schemas.microsoft.com/office/powerpoint/2010/main" val="2117955230"/>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831CE341-2CD2-9410-516F-F6643B0AD3A4}"/>
              </a:ext>
            </a:extLst>
          </p:cNvPr>
          <p:cNvSpPr>
            <a:spLocks noGrp="1"/>
          </p:cNvSpPr>
          <p:nvPr>
            <p:ph type="title" orient="vert"/>
          </p:nvPr>
        </p:nvSpPr>
        <p:spPr>
          <a:xfrm>
            <a:off x="8724900" y="365125"/>
            <a:ext cx="2628900" cy="5811838"/>
          </a:xfrm>
        </p:spPr>
        <p:txBody>
          <a:bodyPr vert="eaVert"/>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6B5E910D-9FA6-1CB2-B3F9-23474509124D}"/>
              </a:ext>
            </a:extLst>
          </p:cNvPr>
          <p:cNvSpPr>
            <a:spLocks noGrp="1"/>
          </p:cNvSpPr>
          <p:nvPr>
            <p:ph type="body" orient="vert" idx="1"/>
          </p:nvPr>
        </p:nvSpPr>
        <p:spPr>
          <a:xfrm>
            <a:off x="838200" y="365125"/>
            <a:ext cx="7734300" cy="5811838"/>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7EAC3CA9-98CA-8F64-695E-AB2F54FA4056}"/>
              </a:ext>
            </a:extLst>
          </p:cNvPr>
          <p:cNvSpPr>
            <a:spLocks noGrp="1"/>
          </p:cNvSpPr>
          <p:nvPr>
            <p:ph type="dt" sz="half" idx="10"/>
          </p:nvPr>
        </p:nvSpPr>
        <p:spPr/>
        <p:txBody>
          <a:bodyPr/>
          <a:lstStyle/>
          <a:p>
            <a:fld id="{E422BADE-E47D-48C0-A6DC-8B172CC4ACFB}" type="datetimeFigureOut">
              <a:rPr lang="en-US" smtClean="0"/>
              <a:t>5/10/2023</a:t>
            </a:fld>
            <a:endParaRPr lang="en-US" dirty="0"/>
          </a:p>
        </p:txBody>
      </p:sp>
      <p:sp>
        <p:nvSpPr>
          <p:cNvPr id="5" name="Poraštės vietos rezervavimo ženklas 4">
            <a:extLst>
              <a:ext uri="{FF2B5EF4-FFF2-40B4-BE49-F238E27FC236}">
                <a16:creationId xmlns:a16="http://schemas.microsoft.com/office/drawing/2014/main" id="{C5DC71FA-7AE2-D48B-15A7-85C71839BE7A}"/>
              </a:ext>
            </a:extLst>
          </p:cNvPr>
          <p:cNvSpPr>
            <a:spLocks noGrp="1"/>
          </p:cNvSpPr>
          <p:nvPr>
            <p:ph type="ftr" sz="quarter" idx="11"/>
          </p:nvPr>
        </p:nvSpPr>
        <p:spPr/>
        <p:txBody>
          <a:bodyPr/>
          <a:lstStyle/>
          <a:p>
            <a:endParaRPr lang="en-US" dirty="0"/>
          </a:p>
        </p:txBody>
      </p:sp>
      <p:sp>
        <p:nvSpPr>
          <p:cNvPr id="6" name="Skaidrės numerio vietos rezervavimo ženklas 5">
            <a:extLst>
              <a:ext uri="{FF2B5EF4-FFF2-40B4-BE49-F238E27FC236}">
                <a16:creationId xmlns:a16="http://schemas.microsoft.com/office/drawing/2014/main" id="{C4003CDC-C180-2E59-2D2B-D839A504875F}"/>
              </a:ext>
            </a:extLst>
          </p:cNvPr>
          <p:cNvSpPr>
            <a:spLocks noGrp="1"/>
          </p:cNvSpPr>
          <p:nvPr>
            <p:ph type="sldNum" sz="quarter" idx="12"/>
          </p:nvPr>
        </p:nvSpPr>
        <p:spPr/>
        <p:txBody>
          <a:bodyPr/>
          <a:lstStyle/>
          <a:p>
            <a:fld id="{6E8E351E-0A78-4E5D-9F32-F9E7BB35FB3B}" type="slidenum">
              <a:rPr lang="en-US" smtClean="0"/>
              <a:t>‹#›</a:t>
            </a:fld>
            <a:endParaRPr lang="en-US" dirty="0"/>
          </a:p>
        </p:txBody>
      </p:sp>
    </p:spTree>
    <p:extLst>
      <p:ext uri="{BB962C8B-B14F-4D97-AF65-F5344CB8AC3E}">
        <p14:creationId xmlns:p14="http://schemas.microsoft.com/office/powerpoint/2010/main" val="78867065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D022CE50-5E91-2017-63B3-5C897EE823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F3ABF4C8-19DF-9187-3D4A-82A682CB6D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88D33485-5B8A-1044-EAC4-FCD8BCF051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22BADE-E47D-48C0-A6DC-8B172CC4ACFB}" type="datetimeFigureOut">
              <a:rPr lang="en-US" smtClean="0"/>
              <a:t>5/10/2023</a:t>
            </a:fld>
            <a:endParaRPr lang="en-US" dirty="0"/>
          </a:p>
        </p:txBody>
      </p:sp>
      <p:sp>
        <p:nvSpPr>
          <p:cNvPr id="5" name="Poraštės vietos rezervavimo ženklas 4">
            <a:extLst>
              <a:ext uri="{FF2B5EF4-FFF2-40B4-BE49-F238E27FC236}">
                <a16:creationId xmlns:a16="http://schemas.microsoft.com/office/drawing/2014/main" id="{B91A9FED-FC45-B98D-DB25-643EC5C9FF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kaidrės numerio vietos rezervavimo ženklas 5">
            <a:extLst>
              <a:ext uri="{FF2B5EF4-FFF2-40B4-BE49-F238E27FC236}">
                <a16:creationId xmlns:a16="http://schemas.microsoft.com/office/drawing/2014/main" id="{705F2220-5037-F945-98A8-95A37BA0CD8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8E351E-0A78-4E5D-9F32-F9E7BB35FB3B}" type="slidenum">
              <a:rPr lang="en-US" smtClean="0"/>
              <a:t>‹#›</a:t>
            </a:fld>
            <a:endParaRPr lang="en-US" dirty="0"/>
          </a:p>
        </p:txBody>
      </p:sp>
    </p:spTree>
    <p:extLst>
      <p:ext uri="{BB962C8B-B14F-4D97-AF65-F5344CB8AC3E}">
        <p14:creationId xmlns:p14="http://schemas.microsoft.com/office/powerpoint/2010/main" val="2262947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google.com/maps/place/Maria+Sk&#322;odowska-Curie+Museum/@52.251534,21.0063612,17z/data=!3m1!4b1!4m6!3m5!1s0x471ecd554c94c157:0x79b1af114bcc80a7!8m2!3d52.251534!4d21.0085499!16s%2Fm%2F0cm93g8" TargetMode="External"/><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video" Target="https://www.youtube.com/embed/w6JFRi0Qm_s?feature=oembed"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forms.office.com/Pages/ResponsePage.aspx?id=DQSIkWdsW0yxEjajBLZtrQAAAAAAAAAAAAN__hpFFLlUMFI1M1Y3VjE3QzZGMExBRUdDRjhGS0NHNS4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aveikslėlis 3" descr="Paveikslėlis, kuriame yra asmuo, juodas&#10;&#10;Automatiškai sugeneruotas aprašymas">
            <a:extLst>
              <a:ext uri="{FF2B5EF4-FFF2-40B4-BE49-F238E27FC236}">
                <a16:creationId xmlns:a16="http://schemas.microsoft.com/office/drawing/2014/main" id="{67281C7C-6D49-B2F8-4393-C43A8D5109AB}"/>
              </a:ext>
            </a:extLst>
          </p:cNvPr>
          <p:cNvPicPr>
            <a:picLocks noChangeAspect="1"/>
          </p:cNvPicPr>
          <p:nvPr/>
        </p:nvPicPr>
        <p:blipFill rotWithShape="1">
          <a:blip r:embed="rId2">
            <a:alphaModFix amt="50000"/>
          </a:blip>
          <a:srcRect b="4255"/>
          <a:stretch/>
        </p:blipFill>
        <p:spPr>
          <a:xfrm>
            <a:off x="20" y="1"/>
            <a:ext cx="12191980" cy="6857999"/>
          </a:xfrm>
          <a:prstGeom prst="rect">
            <a:avLst/>
          </a:prstGeom>
        </p:spPr>
      </p:pic>
      <p:sp>
        <p:nvSpPr>
          <p:cNvPr id="2" name="Pavadinimas 1">
            <a:extLst>
              <a:ext uri="{FF2B5EF4-FFF2-40B4-BE49-F238E27FC236}">
                <a16:creationId xmlns:a16="http://schemas.microsoft.com/office/drawing/2014/main" id="{BF5FB9DD-224E-45BB-6A43-EB1EAB31269E}"/>
              </a:ext>
            </a:extLst>
          </p:cNvPr>
          <p:cNvSpPr>
            <a:spLocks noGrp="1"/>
          </p:cNvSpPr>
          <p:nvPr>
            <p:ph type="ctrTitle"/>
          </p:nvPr>
        </p:nvSpPr>
        <p:spPr>
          <a:xfrm>
            <a:off x="1524000" y="1122362"/>
            <a:ext cx="9144000" cy="2900518"/>
          </a:xfrm>
        </p:spPr>
        <p:txBody>
          <a:bodyPr>
            <a:normAutofit/>
          </a:bodyPr>
          <a:lstStyle/>
          <a:p>
            <a:r>
              <a:rPr lang="en-US" b="1" i="0" dirty="0">
                <a:solidFill>
                  <a:srgbClr val="FFFFFF"/>
                </a:solidFill>
                <a:effectLst/>
                <a:latin typeface="Times New Roman" panose="02020603050405020304" pitchFamily="18" charset="0"/>
                <a:cs typeface="Times New Roman" panose="02020603050405020304" pitchFamily="18" charset="0"/>
              </a:rPr>
              <a:t>Marijos ir Pjero Kiuri darbai</a:t>
            </a:r>
            <a:endParaRPr lang="en-US" dirty="0">
              <a:solidFill>
                <a:srgbClr val="FFFFFF"/>
              </a:solidFill>
              <a:latin typeface="Times New Roman" panose="02020603050405020304" pitchFamily="18" charset="0"/>
              <a:cs typeface="Times New Roman" panose="02020603050405020304" pitchFamily="18" charset="0"/>
            </a:endParaRPr>
          </a:p>
        </p:txBody>
      </p:sp>
      <p:sp>
        <p:nvSpPr>
          <p:cNvPr id="3" name="Antrinis pavadinimas 2">
            <a:extLst>
              <a:ext uri="{FF2B5EF4-FFF2-40B4-BE49-F238E27FC236}">
                <a16:creationId xmlns:a16="http://schemas.microsoft.com/office/drawing/2014/main" id="{EC4EC9E5-1B55-C458-C858-112C15715D86}"/>
              </a:ext>
            </a:extLst>
          </p:cNvPr>
          <p:cNvSpPr>
            <a:spLocks noGrp="1"/>
          </p:cNvSpPr>
          <p:nvPr>
            <p:ph type="subTitle" idx="1"/>
          </p:nvPr>
        </p:nvSpPr>
        <p:spPr>
          <a:xfrm>
            <a:off x="1524000" y="4159404"/>
            <a:ext cx="9144000" cy="1098395"/>
          </a:xfrm>
        </p:spPr>
        <p:txBody>
          <a:bodyPr>
            <a:normAutofit/>
          </a:bodyPr>
          <a:lstStyle/>
          <a:p>
            <a:r>
              <a:rPr lang="lt-LT" dirty="0">
                <a:solidFill>
                  <a:srgbClr val="FFFFFF"/>
                </a:solidFill>
              </a:rPr>
              <a:t>Kauno „Saulės“ gimnazijos</a:t>
            </a:r>
            <a:r>
              <a:rPr lang="en-US" dirty="0">
                <a:solidFill>
                  <a:srgbClr val="FFFFFF"/>
                </a:solidFill>
              </a:rPr>
              <a:t> </a:t>
            </a:r>
            <a:r>
              <a:rPr lang="lt-LT" dirty="0">
                <a:solidFill>
                  <a:srgbClr val="FFFFFF"/>
                </a:solidFill>
              </a:rPr>
              <a:t>2E</a:t>
            </a:r>
            <a:r>
              <a:rPr lang="en-US" dirty="0">
                <a:solidFill>
                  <a:srgbClr val="FFFFFF"/>
                </a:solidFill>
              </a:rPr>
              <a:t> </a:t>
            </a:r>
            <a:r>
              <a:rPr lang="en-US" dirty="0" err="1">
                <a:solidFill>
                  <a:srgbClr val="FFFFFF"/>
                </a:solidFill>
              </a:rPr>
              <a:t>klas</a:t>
            </a:r>
            <a:r>
              <a:rPr lang="lt-LT" dirty="0">
                <a:solidFill>
                  <a:srgbClr val="FFFFFF"/>
                </a:solidFill>
              </a:rPr>
              <a:t>ės mokinys Dovydas </a:t>
            </a:r>
            <a:r>
              <a:rPr lang="lt-LT" dirty="0" err="1">
                <a:solidFill>
                  <a:srgbClr val="FFFFFF"/>
                </a:solidFill>
              </a:rPr>
              <a:t>Šulinskas</a:t>
            </a:r>
            <a:endParaRPr lang="en-US" dirty="0">
              <a:solidFill>
                <a:srgbClr val="FFFFFF"/>
              </a:solidFill>
            </a:endParaRPr>
          </a:p>
          <a:p>
            <a:r>
              <a:rPr lang="en-US" dirty="0" err="1">
                <a:solidFill>
                  <a:srgbClr val="FFFFFF"/>
                </a:solidFill>
              </a:rPr>
              <a:t>Vadovas</a:t>
            </a:r>
            <a:r>
              <a:rPr lang="en-US" dirty="0">
                <a:solidFill>
                  <a:srgbClr val="FFFFFF"/>
                </a:solidFill>
              </a:rPr>
              <a:t>: </a:t>
            </a:r>
            <a:r>
              <a:rPr lang="en-US" dirty="0" err="1">
                <a:solidFill>
                  <a:srgbClr val="FFFFFF"/>
                </a:solidFill>
              </a:rPr>
              <a:t>Vaiva</a:t>
            </a:r>
            <a:r>
              <a:rPr lang="en-US" dirty="0">
                <a:solidFill>
                  <a:srgbClr val="FFFFFF"/>
                </a:solidFill>
              </a:rPr>
              <a:t> </a:t>
            </a:r>
            <a:r>
              <a:rPr lang="en-US" dirty="0" err="1">
                <a:solidFill>
                  <a:srgbClr val="FFFFFF"/>
                </a:solidFill>
              </a:rPr>
              <a:t>Povilaityt</a:t>
            </a:r>
            <a:r>
              <a:rPr lang="lt-LT" dirty="0">
                <a:solidFill>
                  <a:srgbClr val="FFFFFF"/>
                </a:solidFill>
              </a:rPr>
              <a:t>ė</a:t>
            </a:r>
            <a:endParaRPr lang="en-US" dirty="0">
              <a:solidFill>
                <a:srgbClr val="FFFFFF"/>
              </a:solidFill>
            </a:endParaRPr>
          </a:p>
        </p:txBody>
      </p:sp>
    </p:spTree>
    <p:extLst>
      <p:ext uri="{BB962C8B-B14F-4D97-AF65-F5344CB8AC3E}">
        <p14:creationId xmlns:p14="http://schemas.microsoft.com/office/powerpoint/2010/main" val="2103372182"/>
      </p:ext>
    </p:extLst>
  </p:cSld>
  <p:clrMapOvr>
    <a:overrideClrMapping bg1="dk1" tx1="lt1" bg2="dk2" tx2="lt2" accent1="accent1" accent2="accent2" accent3="accent3" accent4="accent4" accent5="accent5" accent6="accent6" hlink="hlink" folHlink="folHlink"/>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6819317-566D-D744-7246-4D3C0E76D634}"/>
              </a:ext>
            </a:extLst>
          </p:cNvPr>
          <p:cNvSpPr>
            <a:spLocks noGrp="1"/>
          </p:cNvSpPr>
          <p:nvPr>
            <p:ph type="title"/>
          </p:nvPr>
        </p:nvSpPr>
        <p:spPr/>
        <p:txBody>
          <a:bodyPr/>
          <a:lstStyle/>
          <a:p>
            <a:pPr algn="ctr"/>
            <a:r>
              <a:rPr lang="en-US" dirty="0" err="1">
                <a:latin typeface="Times New Roman" panose="02020603050405020304" pitchFamily="18" charset="0"/>
                <a:cs typeface="Times New Roman" panose="02020603050405020304" pitchFamily="18" charset="0"/>
              </a:rPr>
              <a:t>Turinys</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C8CB3D34-9D0F-CB98-7A4B-69E3FA674A54}"/>
              </a:ext>
            </a:extLst>
          </p:cNvPr>
          <p:cNvSpPr>
            <a:spLocks noGrp="1"/>
          </p:cNvSpPr>
          <p:nvPr>
            <p:ph idx="1"/>
          </p:nvPr>
        </p:nvSpPr>
        <p:spPr/>
        <p:txBody>
          <a:bodyPr>
            <a:normAutofit lnSpcReduction="10000"/>
          </a:bodyPr>
          <a:lstStyle/>
          <a:p>
            <a:pPr marL="514350" indent="-514350">
              <a:buFont typeface="+mj-lt"/>
              <a:buAutoNum type="arabicPeriod"/>
            </a:pPr>
            <a:r>
              <a:rPr lang="en-US" sz="1800" dirty="0" err="1">
                <a:latin typeface="Times New Roman" panose="02020603050405020304" pitchFamily="18" charset="0"/>
                <a:cs typeface="Times New Roman" panose="02020603050405020304" pitchFamily="18" charset="0"/>
              </a:rPr>
              <a:t>Marijos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Kiuri</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ankstyvasis</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gyvenimas</a:t>
            </a:r>
            <a:r>
              <a:rPr lang="en-US" sz="1800" dirty="0">
                <a:latin typeface="Times New Roman" panose="02020603050405020304" pitchFamily="18" charset="0"/>
                <a:cs typeface="Times New Roman" panose="02020603050405020304" pitchFamily="18" charset="0"/>
              </a:rPr>
              <a:t> </a:t>
            </a:r>
            <a:endParaRPr lang="lt-LT" sz="18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lt-LT" sz="1800" dirty="0">
                <a:latin typeface="Times New Roman" panose="02020603050405020304" pitchFamily="18" charset="0"/>
                <a:cs typeface="Times New Roman" panose="02020603050405020304" pitchFamily="18" charset="0"/>
              </a:rPr>
              <a:t>Pjero Kiuri ankstyvasis gyvenimas</a:t>
            </a:r>
            <a:r>
              <a:rPr lang="en-US" sz="1800" dirty="0">
                <a:latin typeface="Times New Roman" panose="02020603050405020304" pitchFamily="18" charset="0"/>
                <a:cs typeface="Times New Roman" panose="02020603050405020304" pitchFamily="18" charset="0"/>
              </a:rPr>
              <a:t> </a:t>
            </a:r>
            <a:endParaRPr lang="lt-LT" sz="18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1800" dirty="0" err="1">
                <a:latin typeface="Times New Roman" panose="02020603050405020304" pitchFamily="18" charset="0"/>
                <a:cs typeface="Times New Roman" panose="02020603050405020304" pitchFamily="18" charset="0"/>
              </a:rPr>
              <a:t>Radioaktyvumo</a:t>
            </a:r>
            <a:r>
              <a:rPr lang="en-US" sz="1800" dirty="0">
                <a:latin typeface="Times New Roman" panose="02020603050405020304" pitchFamily="18" charset="0"/>
                <a:cs typeface="Times New Roman" panose="02020603050405020304" pitchFamily="18" charset="0"/>
              </a:rPr>
              <a:t> atradimas</a:t>
            </a:r>
          </a:p>
          <a:p>
            <a:pPr marL="514350" indent="-514350">
              <a:buFont typeface="+mj-lt"/>
              <a:buAutoNum type="arabicPeriod"/>
            </a:pPr>
            <a:r>
              <a:rPr lang="en-US" sz="1800" dirty="0" err="1">
                <a:latin typeface="Times New Roman" panose="02020603050405020304" pitchFamily="18" charset="0"/>
                <a:cs typeface="Times New Roman" panose="02020603050405020304" pitchFamily="18" charset="0"/>
              </a:rPr>
              <a:t>Polonio</a:t>
            </a:r>
            <a:r>
              <a:rPr lang="en-US" sz="1800" dirty="0">
                <a:latin typeface="Times New Roman" panose="02020603050405020304" pitchFamily="18" charset="0"/>
                <a:cs typeface="Times New Roman" panose="02020603050405020304" pitchFamily="18" charset="0"/>
              </a:rPr>
              <a:t> </a:t>
            </a:r>
            <a:r>
              <a:rPr lang="en-US" sz="1800" dirty="0" err="1">
                <a:latin typeface="Times New Roman" panose="02020603050405020304" pitchFamily="18" charset="0"/>
                <a:cs typeface="Times New Roman" panose="02020603050405020304" pitchFamily="18" charset="0"/>
              </a:rPr>
              <a:t>atradimas</a:t>
            </a:r>
            <a:r>
              <a:rPr lang="en-US" sz="1800" dirty="0">
                <a:latin typeface="Times New Roman" panose="02020603050405020304" pitchFamily="18" charset="0"/>
                <a:cs typeface="Times New Roman" panose="02020603050405020304" pitchFamily="18" charset="0"/>
              </a:rPr>
              <a:t> </a:t>
            </a:r>
            <a:endParaRPr lang="lt-LT" sz="1800"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1800" dirty="0">
                <a:latin typeface="Times New Roman" panose="02020603050405020304" pitchFamily="18" charset="0"/>
                <a:cs typeface="Times New Roman" panose="02020603050405020304" pitchFamily="18" charset="0"/>
              </a:rPr>
              <a:t>Rad</a:t>
            </a:r>
            <a:r>
              <a:rPr lang="lt-LT" sz="1800" dirty="0" err="1">
                <a:latin typeface="Times New Roman" panose="02020603050405020304" pitchFamily="18" charset="0"/>
                <a:cs typeface="Times New Roman" panose="02020603050405020304" pitchFamily="18" charset="0"/>
              </a:rPr>
              <a:t>žio</a:t>
            </a:r>
            <a:r>
              <a:rPr lang="lt-LT" sz="1800" dirty="0">
                <a:latin typeface="Times New Roman" panose="02020603050405020304" pitchFamily="18" charset="0"/>
                <a:cs typeface="Times New Roman" panose="02020603050405020304" pitchFamily="18" charset="0"/>
              </a:rPr>
              <a:t> atradimas</a:t>
            </a:r>
          </a:p>
          <a:p>
            <a:pPr marL="514350" indent="-514350">
              <a:buFont typeface="+mj-lt"/>
              <a:buAutoNum type="arabicPeriod"/>
            </a:pPr>
            <a:r>
              <a:rPr lang="lt-LT" sz="1800" dirty="0">
                <a:latin typeface="Times New Roman" panose="02020603050405020304" pitchFamily="18" charset="0"/>
                <a:cs typeface="Times New Roman" panose="02020603050405020304" pitchFamily="18" charset="0"/>
              </a:rPr>
              <a:t>Marijos ir Pjero pasiekimai tiriant rentgeno spindulius</a:t>
            </a:r>
          </a:p>
          <a:p>
            <a:pPr marL="514350" indent="-514350">
              <a:buFont typeface="+mj-lt"/>
              <a:buAutoNum type="arabicPeriod"/>
            </a:pPr>
            <a:r>
              <a:rPr lang="lt-LT" sz="1800" dirty="0">
                <a:latin typeface="Times New Roman" panose="02020603050405020304" pitchFamily="18" charset="0"/>
                <a:cs typeface="Times New Roman" panose="02020603050405020304" pitchFamily="18" charset="0"/>
              </a:rPr>
              <a:t>Nobelio premijos</a:t>
            </a:r>
          </a:p>
          <a:p>
            <a:pPr marL="514350" indent="-514350">
              <a:buFont typeface="+mj-lt"/>
              <a:buAutoNum type="arabicPeriod"/>
            </a:pPr>
            <a:r>
              <a:rPr lang="lt-LT" sz="1800" dirty="0">
                <a:latin typeface="Times New Roman" panose="02020603050405020304" pitchFamily="18" charset="0"/>
                <a:cs typeface="Times New Roman" panose="02020603050405020304" pitchFamily="18" charset="0"/>
              </a:rPr>
              <a:t>Šeimos pasiekimai </a:t>
            </a:r>
          </a:p>
          <a:p>
            <a:pPr marL="514350" indent="-514350">
              <a:buFont typeface="+mj-lt"/>
              <a:buAutoNum type="arabicPeriod"/>
            </a:pPr>
            <a:r>
              <a:rPr lang="lt-LT" sz="1800" dirty="0">
                <a:latin typeface="Times New Roman" panose="02020603050405020304" pitchFamily="18" charset="0"/>
                <a:cs typeface="Times New Roman" panose="02020603050405020304" pitchFamily="18" charset="0"/>
              </a:rPr>
              <a:t>Marijos </a:t>
            </a:r>
            <a:r>
              <a:rPr lang="lt-LT" sz="1800" dirty="0" err="1">
                <a:latin typeface="Times New Roman" panose="02020603050405020304" pitchFamily="18" charset="0"/>
                <a:cs typeface="Times New Roman" panose="02020603050405020304" pitchFamily="18" charset="0"/>
              </a:rPr>
              <a:t>Sklodovskos</a:t>
            </a:r>
            <a:r>
              <a:rPr lang="lt-LT" sz="1800" dirty="0">
                <a:latin typeface="Times New Roman" panose="02020603050405020304" pitchFamily="18" charset="0"/>
                <a:cs typeface="Times New Roman" panose="02020603050405020304" pitchFamily="18" charset="0"/>
              </a:rPr>
              <a:t>-Kiuri muziejus</a:t>
            </a:r>
            <a:endParaRPr lang="lt-LT" sz="1800" b="0" i="0" dirty="0">
              <a:effectLst/>
              <a:latin typeface="Times New Roman" panose="02020603050405020304" pitchFamily="18" charset="0"/>
              <a:cs typeface="Times New Roman" panose="02020603050405020304" pitchFamily="18" charset="0"/>
            </a:endParaRPr>
          </a:p>
          <a:p>
            <a:pPr marL="514350" indent="-514350">
              <a:buFont typeface="+mj-lt"/>
              <a:buAutoNum type="arabicPeriod"/>
            </a:pPr>
            <a:r>
              <a:rPr lang="en-US" sz="1800" dirty="0">
                <a:latin typeface="Times New Roman" panose="02020603050405020304" pitchFamily="18" charset="0"/>
                <a:cs typeface="Times New Roman" panose="02020603050405020304" pitchFamily="18" charset="0"/>
              </a:rPr>
              <a:t>Kuo </a:t>
            </a:r>
            <a:r>
              <a:rPr lang="en-US" sz="1800" dirty="0" err="1">
                <a:latin typeface="Times New Roman" panose="02020603050405020304" pitchFamily="18" charset="0"/>
                <a:cs typeface="Times New Roman" panose="02020603050405020304" pitchFamily="18" charset="0"/>
              </a:rPr>
              <a:t>svarb</a:t>
            </a:r>
            <a:r>
              <a:rPr lang="lt-LT" sz="1800" dirty="0" err="1">
                <a:latin typeface="Times New Roman" panose="02020603050405020304" pitchFamily="18" charset="0"/>
                <a:cs typeface="Times New Roman" panose="02020603050405020304" pitchFamily="18" charset="0"/>
              </a:rPr>
              <a:t>ūs</a:t>
            </a:r>
            <a:r>
              <a:rPr lang="lt-LT" sz="1800" dirty="0">
                <a:latin typeface="Times New Roman" panose="02020603050405020304" pitchFamily="18" charset="0"/>
                <a:cs typeface="Times New Roman" panose="02020603050405020304" pitchFamily="18" charset="0"/>
              </a:rPr>
              <a:t> buvo Marija ir Pjeras kiuri?</a:t>
            </a:r>
          </a:p>
          <a:p>
            <a:pPr marL="514350" indent="-514350">
              <a:buFont typeface="+mj-lt"/>
              <a:buAutoNum type="arabicPeriod"/>
            </a:pPr>
            <a:r>
              <a:rPr lang="lt-LT" sz="1800" dirty="0" err="1">
                <a:latin typeface="Times New Roman" panose="02020603050405020304" pitchFamily="18" charset="0"/>
                <a:cs typeface="Times New Roman" panose="02020603050405020304" pitchFamily="18" charset="0"/>
              </a:rPr>
              <a:t>Video</a:t>
            </a:r>
            <a:endParaRPr lang="lt-LT" sz="1800" b="0" i="0" dirty="0">
              <a:effectLst/>
              <a:latin typeface="Times New Roman" panose="02020603050405020304" pitchFamily="18" charset="0"/>
              <a:cs typeface="Times New Roman" panose="02020603050405020304" pitchFamily="18" charset="0"/>
            </a:endParaRPr>
          </a:p>
          <a:p>
            <a:pPr marL="514350" indent="-514350">
              <a:buFont typeface="+mj-lt"/>
              <a:buAutoNum type="arabicPeriod"/>
            </a:pPr>
            <a:r>
              <a:rPr lang="lt-LT" sz="1800" dirty="0">
                <a:latin typeface="Times New Roman" panose="02020603050405020304" pitchFamily="18" charset="0"/>
                <a:cs typeface="Times New Roman" panose="02020603050405020304" pitchFamily="18" charset="0"/>
              </a:rPr>
              <a:t>Klausimai</a:t>
            </a:r>
            <a:endParaRPr lang="lt-LT" sz="1800" b="0" i="0" dirty="0">
              <a:effectLst/>
              <a:latin typeface="Times New Roman" panose="02020603050405020304" pitchFamily="18" charset="0"/>
              <a:cs typeface="Times New Roman" panose="02020603050405020304" pitchFamily="18" charset="0"/>
            </a:endParaRPr>
          </a:p>
          <a:p>
            <a:pPr marL="514350" indent="-514350">
              <a:buFont typeface="+mj-lt"/>
              <a:buAutoNum type="arabicPeriod"/>
            </a:pPr>
            <a:endParaRPr lang="lt-LT" sz="1800" dirty="0">
              <a:latin typeface="Times New Roman" panose="02020603050405020304" pitchFamily="18" charset="0"/>
              <a:cs typeface="Times New Roman" panose="02020603050405020304" pitchFamily="18" charset="0"/>
            </a:endParaRPr>
          </a:p>
          <a:p>
            <a:pPr marL="514350" indent="-514350">
              <a:buFont typeface="+mj-lt"/>
              <a:buAutoNum type="arabicPeriod"/>
            </a:pPr>
            <a:endParaRPr lang="lt-LT" sz="1800" dirty="0">
              <a:latin typeface="Times New Roman" panose="02020603050405020304" pitchFamily="18" charset="0"/>
              <a:cs typeface="Times New Roman" panose="02020603050405020304" pitchFamily="18" charset="0"/>
            </a:endParaRPr>
          </a:p>
          <a:p>
            <a:pPr marL="514350" indent="-514350">
              <a:buFont typeface="+mj-lt"/>
              <a:buAutoNum type="arabicPeriod"/>
            </a:pPr>
            <a:endParaRPr lang="lt-LT" sz="1800" dirty="0">
              <a:latin typeface="Times New Roman" panose="02020603050405020304" pitchFamily="18" charset="0"/>
              <a:cs typeface="Times New Roman" panose="02020603050405020304" pitchFamily="18" charset="0"/>
            </a:endParaRPr>
          </a:p>
          <a:p>
            <a:pPr marL="514350" indent="-514350">
              <a:buFont typeface="+mj-lt"/>
              <a:buAutoNum type="arabicPeriod"/>
            </a:pPr>
            <a:endParaRPr lang="lt-LT" sz="1800" dirty="0">
              <a:latin typeface="Times New Roman" panose="02020603050405020304" pitchFamily="18" charset="0"/>
              <a:cs typeface="Times New Roman" panose="02020603050405020304" pitchFamily="18" charset="0"/>
            </a:endParaRPr>
          </a:p>
          <a:p>
            <a:pPr marL="514350" indent="-514350">
              <a:buFont typeface="+mj-lt"/>
              <a:buAutoNum type="arabicPeriod"/>
            </a:pPr>
            <a:endParaRPr lang="lt-LT" sz="2400" dirty="0">
              <a:latin typeface="Times New Roman" panose="02020603050405020304" pitchFamily="18" charset="0"/>
              <a:cs typeface="Times New Roman" panose="02020603050405020304" pitchFamily="18" charset="0"/>
            </a:endParaRPr>
          </a:p>
          <a:p>
            <a:pPr marL="514350" indent="-514350">
              <a:buFont typeface="+mj-lt"/>
              <a:buAutoNum type="arabicPeriod"/>
            </a:pPr>
            <a:endParaRPr lang="en-US" sz="2400" dirty="0">
              <a:latin typeface="Times New Roman" panose="02020603050405020304" pitchFamily="18" charset="0"/>
              <a:cs typeface="Times New Roman" panose="02020603050405020304" pitchFamily="18" charset="0"/>
            </a:endParaRPr>
          </a:p>
          <a:p>
            <a:pPr marL="514350" indent="-514350">
              <a:buFont typeface="+mj-lt"/>
              <a:buAutoNum type="arabicPeriod"/>
            </a:pPr>
            <a:endParaRPr lang="en-US" sz="2400" dirty="0">
              <a:latin typeface="Times New Roman" panose="02020603050405020304" pitchFamily="18" charset="0"/>
              <a:cs typeface="Times New Roman" panose="02020603050405020304" pitchFamily="18" charset="0"/>
            </a:endParaRPr>
          </a:p>
          <a:p>
            <a:pPr marL="514350" indent="-514350">
              <a:buFont typeface="+mj-lt"/>
              <a:buAutoNum type="arabicPeriod"/>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1736956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3" name="Rectangle 1042">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Freeform: Shape 1044">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Pavadinimas 1">
            <a:extLst>
              <a:ext uri="{FF2B5EF4-FFF2-40B4-BE49-F238E27FC236}">
                <a16:creationId xmlns:a16="http://schemas.microsoft.com/office/drawing/2014/main" id="{0DA6C6FC-4BCD-0311-76E8-14EAC26E0713}"/>
              </a:ext>
            </a:extLst>
          </p:cNvPr>
          <p:cNvSpPr>
            <a:spLocks noGrp="1"/>
          </p:cNvSpPr>
          <p:nvPr>
            <p:ph type="title"/>
          </p:nvPr>
        </p:nvSpPr>
        <p:spPr>
          <a:xfrm>
            <a:off x="1137034" y="609597"/>
            <a:ext cx="9392421" cy="1330841"/>
          </a:xfrm>
        </p:spPr>
        <p:txBody>
          <a:bodyPr>
            <a:normAutofit/>
          </a:bodyPr>
          <a:lstStyle/>
          <a:p>
            <a:r>
              <a:rPr lang="lt-LT" dirty="0"/>
              <a:t>Marijos Kiuri ankstyvasis gyvenimas</a:t>
            </a:r>
            <a:endParaRPr lang="en-US" dirty="0"/>
          </a:p>
        </p:txBody>
      </p:sp>
      <p:sp>
        <p:nvSpPr>
          <p:cNvPr id="3" name="Turinio vietos rezervavimo ženklas 2">
            <a:extLst>
              <a:ext uri="{FF2B5EF4-FFF2-40B4-BE49-F238E27FC236}">
                <a16:creationId xmlns:a16="http://schemas.microsoft.com/office/drawing/2014/main" id="{32B9C60C-29AA-F130-147F-E797B51D6F16}"/>
              </a:ext>
            </a:extLst>
          </p:cNvPr>
          <p:cNvSpPr>
            <a:spLocks noGrp="1"/>
          </p:cNvSpPr>
          <p:nvPr>
            <p:ph idx="1"/>
          </p:nvPr>
        </p:nvSpPr>
        <p:spPr>
          <a:xfrm>
            <a:off x="209827" y="2231197"/>
            <a:ext cx="5825412" cy="4054299"/>
          </a:xfrm>
        </p:spPr>
        <p:txBody>
          <a:bodyPr>
            <a:normAutofit/>
          </a:bodyPr>
          <a:lstStyle/>
          <a:p>
            <a:r>
              <a:rPr lang="lt-LT" sz="2000" dirty="0">
                <a:latin typeface="Times New Roman" panose="02020603050405020304" pitchFamily="18" charset="0"/>
                <a:cs typeface="Times New Roman" panose="02020603050405020304" pitchFamily="18" charset="0"/>
              </a:rPr>
              <a:t>Marija Kiuri buvo lenkų kilmės fizikė ir chemikė, įnešusi novatorišką indėlį į radioaktyvumo sritį. Marija </a:t>
            </a:r>
            <a:r>
              <a:rPr lang="lt-LT" sz="2000" dirty="0" err="1">
                <a:latin typeface="Times New Roman" panose="02020603050405020304" pitchFamily="18" charset="0"/>
                <a:cs typeface="Times New Roman" panose="02020603050405020304" pitchFamily="18" charset="0"/>
              </a:rPr>
              <a:t>Skłodowska</a:t>
            </a:r>
            <a:r>
              <a:rPr lang="lt-LT" sz="2000" dirty="0">
                <a:latin typeface="Times New Roman" panose="02020603050405020304" pitchFamily="18" charset="0"/>
                <a:cs typeface="Times New Roman" panose="02020603050405020304" pitchFamily="18" charset="0"/>
              </a:rPr>
              <a:t> (Marijos Kiuri tėvų pavardė) gimė 1867 m. lapkričio 7 d. Varšuvoje, Lenkijoje, kuri tuomet buvo Rusijos imperijos dalis. Ji buvo jauniausia iš penkių vaikų, o abu jos tėvai buvo mokytojai, įskiepiję savo vaikams meilę mokytis.</a:t>
            </a:r>
          </a:p>
          <a:p>
            <a:r>
              <a:rPr lang="lt-LT" sz="2000" dirty="0">
                <a:latin typeface="Times New Roman" panose="02020603050405020304" pitchFamily="18" charset="0"/>
                <a:cs typeface="Times New Roman" panose="02020603050405020304" pitchFamily="18" charset="0"/>
              </a:rPr>
              <a:t>Mari</a:t>
            </a:r>
            <a:r>
              <a:rPr lang="en-US" sz="2000" dirty="0">
                <a:latin typeface="Times New Roman" panose="02020603050405020304" pitchFamily="18" charset="0"/>
                <a:cs typeface="Times New Roman" panose="02020603050405020304" pitchFamily="18" charset="0"/>
              </a:rPr>
              <a:t>ja</a:t>
            </a:r>
            <a:r>
              <a:rPr lang="lt-LT" sz="2000" dirty="0">
                <a:latin typeface="Times New Roman" panose="02020603050405020304" pitchFamily="18" charset="0"/>
                <a:cs typeface="Times New Roman" panose="02020603050405020304" pitchFamily="18" charset="0"/>
              </a:rPr>
              <a:t> nuo mažens buvo protingas ir smalsus vaikas. Ji ypač domėjosi gamtos mokslais ir matematika, tačiau jos mokslas sutriko, kai būdama 10 metų ji neteko mamos nuo tuberkuliozės. Nepaisant šios nesėkmės, Marija toliau sekėsi puikiai ir baigė vidurinės mokyklos klasę.</a:t>
            </a:r>
          </a:p>
        </p:txBody>
      </p:sp>
      <p:pic>
        <p:nvPicPr>
          <p:cNvPr id="1026" name="Picture 2" descr="The incredible story of Marie Curie - the scientist who introduced the  nuclear age | BusinessInsider India">
            <a:extLst>
              <a:ext uri="{FF2B5EF4-FFF2-40B4-BE49-F238E27FC236}">
                <a16:creationId xmlns:a16="http://schemas.microsoft.com/office/drawing/2014/main" id="{A6EEA0E8-4BB3-634E-7028-E19A7A3A266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36"/>
          <a:stretch/>
        </p:blipFill>
        <p:spPr bwMode="auto">
          <a:xfrm>
            <a:off x="6096000" y="1746847"/>
            <a:ext cx="5825412" cy="4131556"/>
          </a:xfrm>
          <a:prstGeom prst="rect">
            <a:avLst/>
          </a:prstGeom>
          <a:noFill/>
          <a:extLst>
            <a:ext uri="{909E8E84-426E-40DD-AFC4-6F175D3DCCD1}">
              <a14:hiddenFill xmlns:a14="http://schemas.microsoft.com/office/drawing/2010/main">
                <a:solidFill>
                  <a:srgbClr val="FFFFFF"/>
                </a:solidFill>
              </a14:hiddenFill>
            </a:ext>
          </a:extLst>
        </p:spPr>
      </p:pic>
      <p:sp>
        <p:nvSpPr>
          <p:cNvPr id="1047" name="Freeform: Shape 1046">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331095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6" name="Rectangle 1035">
            <a:extLst>
              <a:ext uri="{FF2B5EF4-FFF2-40B4-BE49-F238E27FC236}">
                <a16:creationId xmlns:a16="http://schemas.microsoft.com/office/drawing/2014/main" id="{C3896A03-3945-419A-B66B-4EE266EDD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 y="0"/>
            <a:ext cx="4652525" cy="6858001"/>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Rectangle 1037">
            <a:extLst>
              <a:ext uri="{FF2B5EF4-FFF2-40B4-BE49-F238E27FC236}">
                <a16:creationId xmlns:a16="http://schemas.microsoft.com/office/drawing/2014/main" id="{B34F5AD2-EDBD-4BBD-A55C-EAFFD0C709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2535" y="0"/>
            <a:ext cx="7539455" cy="6858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0DA6C6FC-4BCD-0311-76E8-14EAC26E0713}"/>
              </a:ext>
            </a:extLst>
          </p:cNvPr>
          <p:cNvSpPr>
            <a:spLocks noGrp="1"/>
          </p:cNvSpPr>
          <p:nvPr>
            <p:ph type="title"/>
          </p:nvPr>
        </p:nvSpPr>
        <p:spPr>
          <a:xfrm>
            <a:off x="5439976" y="637763"/>
            <a:ext cx="5605372" cy="1627274"/>
          </a:xfrm>
        </p:spPr>
        <p:txBody>
          <a:bodyPr anchor="t">
            <a:normAutofit/>
          </a:bodyPr>
          <a:lstStyle/>
          <a:p>
            <a:r>
              <a:rPr lang="lt-LT" dirty="0"/>
              <a:t>Marijos Kiuri ankstyvasis gyvenimas</a:t>
            </a:r>
            <a:endParaRPr lang="en-US" dirty="0"/>
          </a:p>
        </p:txBody>
      </p:sp>
      <p:sp>
        <p:nvSpPr>
          <p:cNvPr id="1040" name="Rectangle 1039">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39977" y="2375371"/>
            <a:ext cx="4572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urinio vietos rezervavimo ženklas 2">
            <a:extLst>
              <a:ext uri="{FF2B5EF4-FFF2-40B4-BE49-F238E27FC236}">
                <a16:creationId xmlns:a16="http://schemas.microsoft.com/office/drawing/2014/main" id="{32B9C60C-29AA-F130-147F-E797B51D6F16}"/>
              </a:ext>
            </a:extLst>
          </p:cNvPr>
          <p:cNvSpPr>
            <a:spLocks noGrp="1"/>
          </p:cNvSpPr>
          <p:nvPr>
            <p:ph idx="1"/>
          </p:nvPr>
        </p:nvSpPr>
        <p:spPr>
          <a:xfrm>
            <a:off x="5437238" y="2585879"/>
            <a:ext cx="5608106" cy="3628649"/>
          </a:xfrm>
        </p:spPr>
        <p:txBody>
          <a:bodyPr>
            <a:normAutofit/>
          </a:bodyPr>
          <a:lstStyle/>
          <a:p>
            <a:r>
              <a:rPr lang="lt-LT" sz="2000" dirty="0">
                <a:latin typeface="Times New Roman" panose="02020603050405020304" pitchFamily="18" charset="0"/>
                <a:cs typeface="Times New Roman" panose="02020603050405020304" pitchFamily="18" charset="0"/>
              </a:rPr>
              <a:t>Baigusi mokslus, Marija ėmėsi korepetitorės darbo, kad paremtų sesers medicinos studijas. Tačiau ji liko pasiryžusi siekti savo mokslinio išsilavinimo ir galiausiai persikėlė į Paryžių Sorbonoje studijuoti fizikos, chemijos ir matematikos. Tuo metu Lenkijoje moterims nebuvo leista stoti į aukštąsias mokyklas, todėl Mari</a:t>
            </a:r>
            <a:r>
              <a:rPr lang="en-US" sz="2000" dirty="0">
                <a:latin typeface="Times New Roman" panose="02020603050405020304" pitchFamily="18" charset="0"/>
                <a:cs typeface="Times New Roman" panose="02020603050405020304" pitchFamily="18" charset="0"/>
              </a:rPr>
              <a:t>ja</a:t>
            </a:r>
            <a:r>
              <a:rPr lang="lt-LT" sz="2000" dirty="0">
                <a:latin typeface="Times New Roman" panose="02020603050405020304" pitchFamily="18" charset="0"/>
                <a:cs typeface="Times New Roman" panose="02020603050405020304" pitchFamily="18" charset="0"/>
              </a:rPr>
              <a:t> turėjo įveikti nemenkas kliūtis, kad galėtų tęsti studijas.</a:t>
            </a:r>
            <a:endParaRPr lang="en-US" sz="2000" dirty="0">
              <a:latin typeface="Times New Roman" panose="02020603050405020304" pitchFamily="18" charset="0"/>
              <a:cs typeface="Times New Roman" panose="02020603050405020304" pitchFamily="18" charset="0"/>
            </a:endParaRPr>
          </a:p>
        </p:txBody>
      </p:sp>
      <p:pic>
        <p:nvPicPr>
          <p:cNvPr id="1032" name="Picture 8" descr="READ: Marie Curie (article) | Khan Academy">
            <a:extLst>
              <a:ext uri="{FF2B5EF4-FFF2-40B4-BE49-F238E27FC236}">
                <a16:creationId xmlns:a16="http://schemas.microsoft.com/office/drawing/2014/main" id="{24B2D62B-5EAE-9342-C2B7-B296298BF4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055" y="742123"/>
            <a:ext cx="4076435" cy="5472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924334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Marie Curie Got Her Start At a Secret University For Women - Atlas Obscura">
            <a:extLst>
              <a:ext uri="{FF2B5EF4-FFF2-40B4-BE49-F238E27FC236}">
                <a16:creationId xmlns:a16="http://schemas.microsoft.com/office/drawing/2014/main" id="{21E03E89-6BD3-6520-5C4F-C452C88B94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36"/>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062" name="Rectangle 206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45A682C6-7F16-296A-6D56-08ACE5DBAD69}"/>
              </a:ext>
            </a:extLst>
          </p:cNvPr>
          <p:cNvSpPr>
            <a:spLocks noGrp="1"/>
          </p:cNvSpPr>
          <p:nvPr>
            <p:ph type="title"/>
          </p:nvPr>
        </p:nvSpPr>
        <p:spPr>
          <a:xfrm>
            <a:off x="838200" y="365125"/>
            <a:ext cx="3822189" cy="1899912"/>
          </a:xfrm>
        </p:spPr>
        <p:txBody>
          <a:bodyPr>
            <a:normAutofit/>
          </a:bodyPr>
          <a:lstStyle/>
          <a:p>
            <a:r>
              <a:rPr lang="lt-LT" sz="4000" dirty="0"/>
              <a:t>Marijos Kiuri ankstyvasis gyvenimas </a:t>
            </a:r>
            <a:endParaRPr lang="en-US" sz="4000" dirty="0"/>
          </a:p>
        </p:txBody>
      </p:sp>
      <p:sp>
        <p:nvSpPr>
          <p:cNvPr id="3" name="Turinio vietos rezervavimo ženklas 2">
            <a:extLst>
              <a:ext uri="{FF2B5EF4-FFF2-40B4-BE49-F238E27FC236}">
                <a16:creationId xmlns:a16="http://schemas.microsoft.com/office/drawing/2014/main" id="{2B6319CB-040C-F1EF-5811-F06FD7ECDCDB}"/>
              </a:ext>
            </a:extLst>
          </p:cNvPr>
          <p:cNvSpPr>
            <a:spLocks noGrp="1"/>
          </p:cNvSpPr>
          <p:nvPr>
            <p:ph idx="1"/>
          </p:nvPr>
        </p:nvSpPr>
        <p:spPr>
          <a:xfrm>
            <a:off x="0" y="2519264"/>
            <a:ext cx="4660389" cy="4180115"/>
          </a:xfrm>
        </p:spPr>
        <p:txBody>
          <a:bodyPr>
            <a:normAutofit/>
          </a:bodyPr>
          <a:lstStyle/>
          <a:p>
            <a:r>
              <a:rPr lang="lt-LT" sz="2000" b="0" i="0" dirty="0">
                <a:effectLst/>
                <a:latin typeface="Times New Roman" panose="02020603050405020304" pitchFamily="18" charset="0"/>
                <a:cs typeface="Times New Roman" panose="02020603050405020304" pitchFamily="18" charset="0"/>
              </a:rPr>
              <a:t>Marija, būdama Paryžiuje, susidūrė su finansiniais sunkumais, tačiau buvo atsidavusi studentė ir daug valandų praleido studijuodamas bei atlikdamas eksperimentus. 1893 m. jai buvo suteiktas fizikos laipsnis, o kitais metais ji įgijo antrąjį matematikos laipsnį.</a:t>
            </a:r>
          </a:p>
          <a:p>
            <a:r>
              <a:rPr lang="lt-LT" sz="2000" dirty="0">
                <a:latin typeface="Times New Roman" panose="02020603050405020304" pitchFamily="18" charset="0"/>
                <a:cs typeface="Times New Roman" panose="02020603050405020304" pitchFamily="18" charset="0"/>
              </a:rPr>
              <a:t>Paryžiuje Marija taip pat sutiko savo būsimą vyrą Pjerą Kiuri, kuris su ja dalinosi savo laboratorija, kurioje prasidėjo šios žymios poros mokslo </a:t>
            </a:r>
            <a:r>
              <a:rPr lang="lt-LT" sz="2000" dirty="0" err="1">
                <a:latin typeface="Times New Roman" panose="02020603050405020304" pitchFamily="18" charset="0"/>
                <a:cs typeface="Times New Roman" panose="02020603050405020304" pitchFamily="18" charset="0"/>
              </a:rPr>
              <a:t>istorij</a:t>
            </a:r>
            <a:r>
              <a:rPr lang="en-US" sz="2000" dirty="0">
                <a:latin typeface="Times New Roman" panose="02020603050405020304" pitchFamily="18" charset="0"/>
                <a:cs typeface="Times New Roman" panose="02020603050405020304" pitchFamily="18" charset="0"/>
              </a:rPr>
              <a:t>a.</a:t>
            </a:r>
            <a:endParaRPr lang="lt-LT"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25742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6" name="Rectangle 3085">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9A6E612E-BAD3-7297-EC59-46AA34EC339F}"/>
              </a:ext>
            </a:extLst>
          </p:cNvPr>
          <p:cNvSpPr>
            <a:spLocks noGrp="1"/>
          </p:cNvSpPr>
          <p:nvPr>
            <p:ph type="title"/>
          </p:nvPr>
        </p:nvSpPr>
        <p:spPr>
          <a:xfrm>
            <a:off x="836679" y="723898"/>
            <a:ext cx="6002110" cy="1495425"/>
          </a:xfrm>
        </p:spPr>
        <p:txBody>
          <a:bodyPr>
            <a:normAutofit/>
          </a:bodyPr>
          <a:lstStyle/>
          <a:p>
            <a:r>
              <a:rPr lang="lt-LT" sz="4000" dirty="0"/>
              <a:t>Pjero Kiuri ankstyvasis gyvenimas</a:t>
            </a:r>
            <a:endParaRPr lang="en-US" sz="4000" dirty="0"/>
          </a:p>
        </p:txBody>
      </p:sp>
      <p:sp>
        <p:nvSpPr>
          <p:cNvPr id="3" name="Turinio vietos rezervavimo ženklas 2">
            <a:extLst>
              <a:ext uri="{FF2B5EF4-FFF2-40B4-BE49-F238E27FC236}">
                <a16:creationId xmlns:a16="http://schemas.microsoft.com/office/drawing/2014/main" id="{85E9A7D0-6F90-0834-F846-AFA96EE2A848}"/>
              </a:ext>
            </a:extLst>
          </p:cNvPr>
          <p:cNvSpPr>
            <a:spLocks noGrp="1"/>
          </p:cNvSpPr>
          <p:nvPr>
            <p:ph idx="1"/>
          </p:nvPr>
        </p:nvSpPr>
        <p:spPr>
          <a:xfrm>
            <a:off x="559837" y="2219323"/>
            <a:ext cx="5346441" cy="4320074"/>
          </a:xfrm>
        </p:spPr>
        <p:txBody>
          <a:bodyPr>
            <a:normAutofit/>
          </a:bodyPr>
          <a:lstStyle/>
          <a:p>
            <a:r>
              <a:rPr lang="lt-LT" sz="2000" dirty="0">
                <a:latin typeface="Times New Roman" panose="02020603050405020304" pitchFamily="18" charset="0"/>
                <a:cs typeface="Times New Roman" panose="02020603050405020304" pitchFamily="18" charset="0"/>
              </a:rPr>
              <a:t>Pjeras Kiuri buvo prancūzų fizikas ir chemikas, kuris kartu su savo žmona Marija stipriai prisidėjo prie radioaktyvumo srities supratimo. Jis gimė 1859 m. gegužės 15 d. Paryžiuje, Prancūzijoje, ir buvo gydytojo sūnus.</a:t>
            </a:r>
          </a:p>
          <a:p>
            <a:r>
              <a:rPr lang="lt-LT" sz="2000" dirty="0">
                <a:latin typeface="Times New Roman" panose="02020603050405020304" pitchFamily="18" charset="0"/>
                <a:cs typeface="Times New Roman" panose="02020603050405020304" pitchFamily="18" charset="0"/>
              </a:rPr>
              <a:t>Vaikystėje Pjeras žavėjosi mokslu ir parodė matematikos bei fizikos talentą. Jis buvo puikus studentas ir puikiai mokėsi, galiausiai 1878 m. Sorbonoje įgijo fizikos laipsnį. Baigęs studijas toliau studijavo </a:t>
            </a:r>
            <a:r>
              <a:rPr lang="lt-LT" sz="2000" dirty="0" err="1">
                <a:latin typeface="Times New Roman" panose="02020603050405020304" pitchFamily="18" charset="0"/>
                <a:cs typeface="Times New Roman" panose="02020603050405020304" pitchFamily="18" charset="0"/>
              </a:rPr>
              <a:t>kristalografiją</a:t>
            </a:r>
            <a:r>
              <a:rPr lang="lt-LT" sz="2000" dirty="0">
                <a:latin typeface="Times New Roman" panose="02020603050405020304" pitchFamily="18" charset="0"/>
                <a:cs typeface="Times New Roman" panose="02020603050405020304" pitchFamily="18" charset="0"/>
              </a:rPr>
              <a:t> – sritį, kuri taps labai svarbia jo vėlesniame darbe.</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3074" name="Picture 2" descr="Pierre Curie | Awards, Biography, &amp; Facts | Britannica">
            <a:extLst>
              <a:ext uri="{FF2B5EF4-FFF2-40B4-BE49-F238E27FC236}">
                <a16:creationId xmlns:a16="http://schemas.microsoft.com/office/drawing/2014/main" id="{51BAAE84-EC58-7399-8B62-6683275345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 b="10028"/>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660365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91" name="Rectangle 3085">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9A6E612E-BAD3-7297-EC59-46AA34EC339F}"/>
              </a:ext>
            </a:extLst>
          </p:cNvPr>
          <p:cNvSpPr>
            <a:spLocks noGrp="1"/>
          </p:cNvSpPr>
          <p:nvPr>
            <p:ph type="title"/>
          </p:nvPr>
        </p:nvSpPr>
        <p:spPr>
          <a:xfrm>
            <a:off x="1136397" y="502020"/>
            <a:ext cx="5323715" cy="1642970"/>
          </a:xfrm>
        </p:spPr>
        <p:txBody>
          <a:bodyPr anchor="b">
            <a:normAutofit/>
          </a:bodyPr>
          <a:lstStyle/>
          <a:p>
            <a:r>
              <a:rPr lang="lt-LT" sz="4000" dirty="0"/>
              <a:t>Pjero Kiuri ankstyvasis gyvenimas</a:t>
            </a:r>
            <a:endParaRPr lang="en-US" sz="4000" dirty="0"/>
          </a:p>
        </p:txBody>
      </p:sp>
      <p:sp>
        <p:nvSpPr>
          <p:cNvPr id="3" name="Turinio vietos rezervavimo ženklas 2">
            <a:extLst>
              <a:ext uri="{FF2B5EF4-FFF2-40B4-BE49-F238E27FC236}">
                <a16:creationId xmlns:a16="http://schemas.microsoft.com/office/drawing/2014/main" id="{85E9A7D0-6F90-0834-F846-AFA96EE2A848}"/>
              </a:ext>
            </a:extLst>
          </p:cNvPr>
          <p:cNvSpPr>
            <a:spLocks noGrp="1"/>
          </p:cNvSpPr>
          <p:nvPr>
            <p:ph idx="1"/>
          </p:nvPr>
        </p:nvSpPr>
        <p:spPr>
          <a:xfrm>
            <a:off x="1144923" y="2405894"/>
            <a:ext cx="5315189" cy="3535083"/>
          </a:xfrm>
        </p:spPr>
        <p:txBody>
          <a:bodyPr anchor="t">
            <a:normAutofit/>
          </a:bodyPr>
          <a:lstStyle/>
          <a:p>
            <a:r>
              <a:rPr lang="lt-LT" sz="2000" dirty="0">
                <a:latin typeface="Times New Roman" panose="02020603050405020304" pitchFamily="18" charset="0"/>
                <a:cs typeface="Times New Roman" panose="02020603050405020304" pitchFamily="18" charset="0"/>
              </a:rPr>
              <a:t>1882 m. Pjeras buvo paskirtas demonstrantu Paryžiaus fizikos ir chemijos mokykloje. Jis greitai įsitvirtino kaip talentingas tyrinėtojas ir mokytojas ir pradėjo bendradarbiauti su kitais mokslininkais įvairiuose projektuose.</a:t>
            </a:r>
            <a:endParaRPr lang="en-US" sz="2000" dirty="0">
              <a:latin typeface="Times New Roman" panose="02020603050405020304" pitchFamily="18" charset="0"/>
              <a:cs typeface="Times New Roman" panose="02020603050405020304" pitchFamily="18" charset="0"/>
            </a:endParaRPr>
          </a:p>
          <a:p>
            <a:r>
              <a:rPr lang="lt-LT" sz="2000" dirty="0">
                <a:latin typeface="Times New Roman" panose="02020603050405020304" pitchFamily="18" charset="0"/>
                <a:cs typeface="Times New Roman" panose="02020603050405020304" pitchFamily="18" charset="0"/>
              </a:rPr>
              <a:t>1884 m. Pjeras susipažino su Marija </a:t>
            </a:r>
            <a:r>
              <a:rPr lang="lt-LT" sz="2000" dirty="0" err="1">
                <a:latin typeface="Times New Roman" panose="02020603050405020304" pitchFamily="18" charset="0"/>
                <a:cs typeface="Times New Roman" panose="02020603050405020304" pitchFamily="18" charset="0"/>
              </a:rPr>
              <a:t>Skłodowska</a:t>
            </a:r>
            <a:r>
              <a:rPr lang="lt-LT" sz="2000" dirty="0">
                <a:latin typeface="Times New Roman" panose="02020603050405020304" pitchFamily="18" charset="0"/>
                <a:cs typeface="Times New Roman" panose="02020603050405020304" pitchFamily="18" charset="0"/>
              </a:rPr>
              <a:t>, mokslininke, tuomet studijavusia Paryžiuje. Jiedu greitai įsimylėjo ir kitais metais susituokė. Bėgant metams jie užmezgė glaudžius santykius ir tapo nuostabia mokslininkų komanda, kuri prisidėjo prie svarbiausių mokslo atradimų .</a:t>
            </a:r>
          </a:p>
          <a:p>
            <a:endParaRPr lang="en-US" sz="2000" dirty="0">
              <a:latin typeface="Times New Roman" panose="02020603050405020304" pitchFamily="18" charset="0"/>
              <a:cs typeface="Times New Roman" panose="02020603050405020304" pitchFamily="18" charset="0"/>
            </a:endParaRPr>
          </a:p>
        </p:txBody>
      </p:sp>
      <p:sp>
        <p:nvSpPr>
          <p:cNvPr id="3093" name="Rectangle 3087">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90" name="Rectangle 3089">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92" name="Rectangle 3091">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94" name="Rectangle 3093">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2" descr="Sorbonne University - Wikipedia">
            <a:extLst>
              <a:ext uri="{FF2B5EF4-FFF2-40B4-BE49-F238E27FC236}">
                <a16:creationId xmlns:a16="http://schemas.microsoft.com/office/drawing/2014/main" id="{03C0DABB-EB66-763D-2F8A-BA6BA253222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86" r="4" b="3"/>
          <a:stretch/>
        </p:blipFill>
        <p:spPr bwMode="auto">
          <a:xfrm>
            <a:off x="7075967" y="1423518"/>
            <a:ext cx="4170530" cy="4042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45405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wdDnDiag">
          <a:fgClr>
            <a:schemeClr val="accent6">
              <a:lumMod val="60000"/>
              <a:lumOff val="40000"/>
            </a:schemeClr>
          </a:fgClr>
          <a:bgClr>
            <a:schemeClr val="bg1"/>
          </a:bgClr>
        </a:patt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0C70176-8D66-E713-3EEB-21F5CE3B6C39}"/>
              </a:ext>
            </a:extLst>
          </p:cNvPr>
          <p:cNvSpPr>
            <a:spLocks noGrp="1"/>
          </p:cNvSpPr>
          <p:nvPr>
            <p:ph type="title"/>
          </p:nvPr>
        </p:nvSpPr>
        <p:spPr>
          <a:xfrm>
            <a:off x="376806" y="213919"/>
            <a:ext cx="6166607" cy="1325563"/>
          </a:xfrm>
          <a:solidFill>
            <a:schemeClr val="bg2"/>
          </a:solidFill>
        </p:spPr>
        <p:txBody>
          <a:bodyPr>
            <a:noAutofit/>
          </a:bodyPr>
          <a:lstStyle/>
          <a:p>
            <a:r>
              <a:rPr lang="lt-LT" sz="3600" dirty="0">
                <a:latin typeface="Times New Roman" panose="02020603050405020304" pitchFamily="18" charset="0"/>
                <a:cs typeface="Times New Roman" panose="02020603050405020304" pitchFamily="18" charset="0"/>
              </a:rPr>
              <a:t>Radioaktyvumo atradimas</a:t>
            </a:r>
            <a:endParaRPr lang="en-US" sz="3600"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E14F7A91-AF56-1E6C-532F-59251BBB6E8C}"/>
              </a:ext>
            </a:extLst>
          </p:cNvPr>
          <p:cNvSpPr>
            <a:spLocks noGrp="1"/>
          </p:cNvSpPr>
          <p:nvPr>
            <p:ph idx="1"/>
          </p:nvPr>
        </p:nvSpPr>
        <p:spPr>
          <a:xfrm>
            <a:off x="376806" y="1761689"/>
            <a:ext cx="6166607" cy="4882392"/>
          </a:xfrm>
          <a:solidFill>
            <a:schemeClr val="bg2"/>
          </a:solidFill>
        </p:spPr>
        <p:txBody>
          <a:bodyPr>
            <a:normAutofit fontScale="92500" lnSpcReduction="20000"/>
          </a:bodyPr>
          <a:lstStyle/>
          <a:p>
            <a:r>
              <a:rPr lang="lt-LT" sz="2000" b="0" i="0" dirty="0">
                <a:solidFill>
                  <a:srgbClr val="000000"/>
                </a:solidFill>
                <a:effectLst/>
                <a:latin typeface="Times New Roman" panose="02020603050405020304" pitchFamily="18" charset="0"/>
                <a:cs typeface="Times New Roman" panose="02020603050405020304" pitchFamily="18" charset="0"/>
              </a:rPr>
              <a:t>1896 m. Henris Becquerelis atrado, kad urano druskos skleidžia spindulius, galinčius prasiskverbti pro medžiagų ir rūko fotografijos plokštes. Jis nustatė, kad šiai spinduliuotei įtakos neturėjo išoriniai veiksniai, tokie kaip temperatūra, slėgis ar cheminiai pokyčiai. </a:t>
            </a:r>
          </a:p>
          <a:p>
            <a:pPr marL="0" indent="0">
              <a:buNone/>
            </a:pPr>
            <a:endParaRPr lang="lt-LT" sz="2000" b="0" i="0" dirty="0">
              <a:solidFill>
                <a:srgbClr val="000000"/>
              </a:solidFill>
              <a:effectLst/>
              <a:latin typeface="Times New Roman" panose="02020603050405020304" pitchFamily="18" charset="0"/>
              <a:cs typeface="Times New Roman" panose="02020603050405020304" pitchFamily="18" charset="0"/>
            </a:endParaRPr>
          </a:p>
          <a:p>
            <a:r>
              <a:rPr lang="lt-LT" sz="2000" b="0" i="0" dirty="0">
                <a:solidFill>
                  <a:srgbClr val="000000"/>
                </a:solidFill>
                <a:effectLst/>
                <a:latin typeface="Times New Roman" panose="02020603050405020304" pitchFamily="18" charset="0"/>
                <a:cs typeface="Times New Roman" panose="02020603050405020304" pitchFamily="18" charset="0"/>
              </a:rPr>
              <a:t>Marija ir Pjeras Kiuri susidomėjo jo išvadomis ir pradėjo nuodugniau tyrinėti spinduliuotę skleidžiančius elementus. Jie nustatė, kad kai kurie mineralai, pavyzdžiui, uraninitas, išspinduliavo daugiau, nei būtų galima paaiškinti juose esančio urano kiekiu. Jie iškėlė hipotezę, kad šiuose mineraluose gali būti kitų, nežinomų elementų, kurie taip pat buvo radioaktyvūs.</a:t>
            </a:r>
          </a:p>
          <a:p>
            <a:endParaRPr lang="lt-LT" sz="2000" b="0" i="0" dirty="0">
              <a:solidFill>
                <a:srgbClr val="000000"/>
              </a:solidFill>
              <a:effectLst/>
              <a:latin typeface="Times New Roman" panose="02020603050405020304" pitchFamily="18" charset="0"/>
              <a:cs typeface="Times New Roman" panose="02020603050405020304" pitchFamily="18" charset="0"/>
            </a:endParaRPr>
          </a:p>
          <a:p>
            <a:r>
              <a:rPr lang="lt-LT" sz="2000" b="0" i="0" dirty="0">
                <a:solidFill>
                  <a:srgbClr val="000000"/>
                </a:solidFill>
                <a:effectLst/>
                <a:latin typeface="Times New Roman" panose="02020603050405020304" pitchFamily="18" charset="0"/>
                <a:cs typeface="Times New Roman" panose="02020603050405020304" pitchFamily="18" charset="0"/>
              </a:rPr>
              <a:t>1898 m. Kiuri pora sugebėjo iš uraninito išskirti du naujus elementus – polonį ir radį. Jie nustatė, kad šie elementai buvo labai radioaktyvūs ir skleidžia daug daugiau spinduliuotės nei uranas. Šį reiškinį jie pavadino „radioaktyvumu“.</a:t>
            </a:r>
            <a:endParaRPr lang="en-US" sz="2000" dirty="0">
              <a:latin typeface="Times New Roman" panose="02020603050405020304" pitchFamily="18" charset="0"/>
              <a:cs typeface="Times New Roman" panose="02020603050405020304" pitchFamily="18" charset="0"/>
            </a:endParaRPr>
          </a:p>
        </p:txBody>
      </p:sp>
      <p:pic>
        <p:nvPicPr>
          <p:cNvPr id="2050" name="Picture 2" descr="Henri Becquerel – Biographical - NobelPrize.org">
            <a:extLst>
              <a:ext uri="{FF2B5EF4-FFF2-40B4-BE49-F238E27FC236}">
                <a16:creationId xmlns:a16="http://schemas.microsoft.com/office/drawing/2014/main" id="{C77051A7-E6EB-6398-6539-AB7DB7AF79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94508" y="871856"/>
            <a:ext cx="2220686" cy="3331029"/>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2052" name="Picture 4" descr="Marie Curie - Wikipedia">
            <a:extLst>
              <a:ext uri="{FF2B5EF4-FFF2-40B4-BE49-F238E27FC236}">
                <a16:creationId xmlns:a16="http://schemas.microsoft.com/office/drawing/2014/main" id="{AD128F86-006D-00C1-D22F-0AE32DABDF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7454" y="2836437"/>
            <a:ext cx="2472774" cy="3361354"/>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2351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052"/>
                                        </p:tgtEl>
                                        <p:attrNameLst>
                                          <p:attrName>style.visibility</p:attrName>
                                        </p:attrNameLst>
                                      </p:cBhvr>
                                      <p:to>
                                        <p:strVal val="visible"/>
                                      </p:to>
                                    </p:set>
                                    <p:animEffect transition="in" filter="fade">
                                      <p:cBhvr>
                                        <p:cTn id="23" dur="500"/>
                                        <p:tgtEl>
                                          <p:spTgt spid="205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50"/>
                                        </p:tgtEl>
                                        <p:attrNameLst>
                                          <p:attrName>style.visibility</p:attrName>
                                        </p:attrNameLst>
                                      </p:cBhvr>
                                      <p:to>
                                        <p:strVal val="visible"/>
                                      </p:to>
                                    </p:set>
                                    <p:animEffect transition="in" filter="fade">
                                      <p:cBhvr>
                                        <p:cTn id="27" dur="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64CE4213-1C67-7750-2FD9-1F02B8045B35}"/>
              </a:ext>
            </a:extLst>
          </p:cNvPr>
          <p:cNvSpPr>
            <a:spLocks noGrp="1"/>
          </p:cNvSpPr>
          <p:nvPr>
            <p:ph type="title"/>
          </p:nvPr>
        </p:nvSpPr>
        <p:spPr>
          <a:xfrm>
            <a:off x="0" y="331553"/>
            <a:ext cx="5701004" cy="1090194"/>
          </a:xfrm>
          <a:solidFill>
            <a:schemeClr val="bg1"/>
          </a:solidFill>
        </p:spPr>
        <p:txBody>
          <a:bodyPr>
            <a:normAutofit/>
          </a:bodyPr>
          <a:lstStyle/>
          <a:p>
            <a:r>
              <a:rPr lang="de-DE" sz="4000" dirty="0">
                <a:latin typeface="Times New Roman" panose="02020603050405020304" pitchFamily="18" charset="0"/>
                <a:cs typeface="Times New Roman" panose="02020603050405020304" pitchFamily="18" charset="0"/>
              </a:rPr>
              <a:t>Polonio atradimas</a:t>
            </a:r>
            <a:r>
              <a:rPr lang="lt-LT" sz="4000" dirty="0">
                <a:latin typeface="Times New Roman" panose="02020603050405020304" pitchFamily="18" charset="0"/>
                <a:cs typeface="Times New Roman" panose="02020603050405020304" pitchFamily="18" charset="0"/>
              </a:rPr>
              <a:t> (1</a:t>
            </a:r>
            <a:r>
              <a:rPr lang="lt-LT" sz="4000" dirty="0"/>
              <a:t>)</a:t>
            </a:r>
            <a:endParaRPr lang="en-US" sz="4000" dirty="0"/>
          </a:p>
        </p:txBody>
      </p:sp>
      <p:sp>
        <p:nvSpPr>
          <p:cNvPr id="3" name="Turinio vietos rezervavimo ženklas 2">
            <a:extLst>
              <a:ext uri="{FF2B5EF4-FFF2-40B4-BE49-F238E27FC236}">
                <a16:creationId xmlns:a16="http://schemas.microsoft.com/office/drawing/2014/main" id="{DC57181C-E5E4-8ED5-FA01-7AF5E5FF2DD9}"/>
              </a:ext>
            </a:extLst>
          </p:cNvPr>
          <p:cNvSpPr>
            <a:spLocks noGrp="1"/>
          </p:cNvSpPr>
          <p:nvPr>
            <p:ph idx="1"/>
          </p:nvPr>
        </p:nvSpPr>
        <p:spPr>
          <a:xfrm>
            <a:off x="0" y="1612095"/>
            <a:ext cx="5701001" cy="4223383"/>
          </a:xfrm>
          <a:solidFill>
            <a:schemeClr val="bg1"/>
          </a:solidFill>
        </p:spPr>
        <p:txBody>
          <a:bodyPr>
            <a:normAutofit/>
          </a:bodyPr>
          <a:lstStyle/>
          <a:p>
            <a:r>
              <a:rPr lang="lt-LT" sz="2000" dirty="0">
                <a:latin typeface="Times New Roman" panose="02020603050405020304" pitchFamily="18" charset="0"/>
                <a:cs typeface="Times New Roman" panose="02020603050405020304" pitchFamily="18" charset="0"/>
              </a:rPr>
              <a:t>Marija Kiuri, įkvėpta fiziko </a:t>
            </a:r>
            <a:r>
              <a:rPr lang="lt-LT" sz="2000" b="0" i="0" dirty="0">
                <a:solidFill>
                  <a:srgbClr val="000000"/>
                </a:solidFill>
                <a:effectLst/>
                <a:latin typeface="Times New Roman" panose="02020603050405020304" pitchFamily="18" charset="0"/>
                <a:cs typeface="Times New Roman" panose="02020603050405020304" pitchFamily="18" charset="0"/>
              </a:rPr>
              <a:t>Henrio </a:t>
            </a:r>
            <a:r>
              <a:rPr lang="lt-LT" sz="2000" b="0" i="0" dirty="0" err="1">
                <a:solidFill>
                  <a:srgbClr val="000000"/>
                </a:solidFill>
                <a:effectLst/>
                <a:latin typeface="Times New Roman" panose="02020603050405020304" pitchFamily="18" charset="0"/>
                <a:cs typeface="Times New Roman" panose="02020603050405020304" pitchFamily="18" charset="0"/>
              </a:rPr>
              <a:t>Becquerelio</a:t>
            </a:r>
            <a:r>
              <a:rPr lang="lt-LT" sz="2000" b="0" i="0" dirty="0">
                <a:solidFill>
                  <a:srgbClr val="000000"/>
                </a:solidFill>
                <a:effectLst/>
                <a:latin typeface="Times New Roman" panose="02020603050405020304" pitchFamily="18" charset="0"/>
                <a:cs typeface="Times New Roman" panose="02020603050405020304" pitchFamily="18" charset="0"/>
              </a:rPr>
              <a:t>,</a:t>
            </a:r>
            <a:r>
              <a:rPr lang="lt-LT" sz="2000" dirty="0">
                <a:latin typeface="Times New Roman" panose="02020603050405020304" pitchFamily="18" charset="0"/>
                <a:cs typeface="Times New Roman" panose="02020603050405020304" pitchFamily="18" charset="0"/>
              </a:rPr>
              <a:t> pradėjo atlikinėti bandymus su įvairiomis natūraliomis medžiagomis. Viena medžiaga buvo mineralas, vadinamas u</a:t>
            </a:r>
            <a:r>
              <a:rPr lang="de-DE" sz="2000" dirty="0" err="1">
                <a:latin typeface="Times New Roman" panose="02020603050405020304" pitchFamily="18" charset="0"/>
                <a:cs typeface="Times New Roman" panose="02020603050405020304" pitchFamily="18" charset="0"/>
              </a:rPr>
              <a:t>raninitu</a:t>
            </a:r>
            <a:r>
              <a:rPr lang="lt-LT" sz="2000" dirty="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r>
              <a:rPr lang="lt-LT" sz="2000" dirty="0">
                <a:latin typeface="Times New Roman" panose="02020603050405020304" pitchFamily="18" charset="0"/>
                <a:cs typeface="Times New Roman" panose="02020603050405020304" pitchFamily="18" charset="0"/>
              </a:rPr>
              <a:t>Mokslininkai manė, kad jį daugiausia sudaro deguonis ir uranas, tačiau </a:t>
            </a:r>
            <a:r>
              <a:rPr lang="de-DE" sz="2000" dirty="0">
                <a:latin typeface="Times New Roman" panose="02020603050405020304" pitchFamily="18" charset="0"/>
                <a:cs typeface="Times New Roman" panose="02020603050405020304" pitchFamily="18" charset="0"/>
              </a:rPr>
              <a:t>Marijos</a:t>
            </a:r>
            <a:r>
              <a:rPr lang="lt-LT" sz="2000" dirty="0">
                <a:latin typeface="Times New Roman" panose="02020603050405020304" pitchFamily="18" charset="0"/>
                <a:cs typeface="Times New Roman" panose="02020603050405020304" pitchFamily="18" charset="0"/>
              </a:rPr>
              <a:t> testai parodė, kad uraninito sukuria daug stipresnius rentgeno spindulius nei tie du elementai atskirai. Ji pradėjo galvoti, kad </a:t>
            </a:r>
            <a:r>
              <a:rPr lang="lt-LT" sz="2000" dirty="0" err="1">
                <a:latin typeface="Times New Roman" panose="02020603050405020304" pitchFamily="18" charset="0"/>
                <a:cs typeface="Times New Roman" panose="02020603050405020304" pitchFamily="18" charset="0"/>
              </a:rPr>
              <a:t>uraninite</a:t>
            </a:r>
            <a:r>
              <a:rPr lang="lt-LT" sz="2000" dirty="0">
                <a:latin typeface="Times New Roman" panose="02020603050405020304" pitchFamily="18" charset="0"/>
                <a:cs typeface="Times New Roman" panose="02020603050405020304" pitchFamily="18" charset="0"/>
              </a:rPr>
              <a:t> turi būti neatrastas elementas, dėl kurio jo spinduliai tokie stiprūs</a:t>
            </a:r>
            <a:r>
              <a:rPr lang="en-US" sz="2000" dirty="0">
                <a:latin typeface="Times New Roman" panose="02020603050405020304" pitchFamily="18" charset="0"/>
                <a:cs typeface="Times New Roman" panose="02020603050405020304" pitchFamily="18" charset="0"/>
              </a:rPr>
              <a:t>, ta</a:t>
            </a:r>
            <a:r>
              <a:rPr lang="lt-LT" sz="2000" dirty="0">
                <a:latin typeface="Times New Roman" panose="02020603050405020304" pitchFamily="18" charset="0"/>
                <a:cs typeface="Times New Roman" panose="02020603050405020304" pitchFamily="18" charset="0"/>
              </a:rPr>
              <a:t>čiau kad tai įrodytų, jai prireikė labai daug</a:t>
            </a:r>
            <a:r>
              <a:rPr lang="de-DE" sz="2000" dirty="0">
                <a:latin typeface="Times New Roman" panose="02020603050405020304" pitchFamily="18" charset="0"/>
                <a:cs typeface="Times New Roman" panose="02020603050405020304" pitchFamily="18" charset="0"/>
              </a:rPr>
              <a:t> </a:t>
            </a:r>
            <a:r>
              <a:rPr lang="lt-LT" sz="2000" dirty="0">
                <a:latin typeface="Times New Roman" panose="02020603050405020304" pitchFamily="18" charset="0"/>
                <a:cs typeface="Times New Roman" panose="02020603050405020304" pitchFamily="18" charset="0"/>
              </a:rPr>
              <a:t>šio mišinio, kad galėtų atlikti bandymus, ir laboratorijos, kad būtų galima ją išbandyti.</a:t>
            </a:r>
            <a:endParaRPr lang="en-US" sz="2000" dirty="0">
              <a:latin typeface="Times New Roman" panose="02020603050405020304" pitchFamily="18" charset="0"/>
              <a:cs typeface="Times New Roman" panose="02020603050405020304" pitchFamily="18" charset="0"/>
            </a:endParaRPr>
          </a:p>
          <a:p>
            <a:endParaRPr lang="lt-LT" sz="2000" dirty="0">
              <a:latin typeface="Times New Roman" panose="02020603050405020304" pitchFamily="18" charset="0"/>
              <a:cs typeface="Times New Roman" panose="02020603050405020304" pitchFamily="18" charset="0"/>
            </a:endParaRPr>
          </a:p>
        </p:txBody>
      </p:sp>
      <p:pic>
        <p:nvPicPr>
          <p:cNvPr id="2052" name="Picture 4" descr="typical non-descript uraninite from Cornwall; only the presence of... |  Download Scientific Diagram">
            <a:extLst>
              <a:ext uri="{FF2B5EF4-FFF2-40B4-BE49-F238E27FC236}">
                <a16:creationId xmlns:a16="http://schemas.microsoft.com/office/drawing/2014/main" id="{D8A0F2C1-0526-36C3-B8EF-3A938FCF63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68343" y="185371"/>
            <a:ext cx="3312610" cy="2860890"/>
          </a:xfrm>
          <a:prstGeom prst="rect">
            <a:avLst/>
          </a:prstGeom>
          <a:ln w="38100" cap="sq">
            <a:solidFill>
              <a:srgbClr val="FFFF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2058" name="Picture 10" descr="Marie Curie the scientist | Biog, facts &amp; quotes">
            <a:extLst>
              <a:ext uri="{FF2B5EF4-FFF2-40B4-BE49-F238E27FC236}">
                <a16:creationId xmlns:a16="http://schemas.microsoft.com/office/drawing/2014/main" id="{EF5F1E95-D6CA-6D3C-7CB9-CAF56CB122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8063" y="3231632"/>
            <a:ext cx="5833828" cy="3422512"/>
          </a:xfrm>
          <a:prstGeom prst="rect">
            <a:avLst/>
          </a:prstGeom>
          <a:ln w="889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cxnSp>
        <p:nvCxnSpPr>
          <p:cNvPr id="5" name="Tiesioji jungtis 4">
            <a:extLst>
              <a:ext uri="{FF2B5EF4-FFF2-40B4-BE49-F238E27FC236}">
                <a16:creationId xmlns:a16="http://schemas.microsoft.com/office/drawing/2014/main" id="{2906E599-9CC2-5DC4-1E57-FFA706536668}"/>
              </a:ext>
            </a:extLst>
          </p:cNvPr>
          <p:cNvCxnSpPr/>
          <p:nvPr/>
        </p:nvCxnSpPr>
        <p:spPr>
          <a:xfrm>
            <a:off x="214848" y="5835479"/>
            <a:ext cx="5640668" cy="0"/>
          </a:xfrm>
          <a:prstGeom prst="line">
            <a:avLst/>
          </a:prstGeom>
          <a:ln w="5715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7" name="Tiesioji jungtis 6">
            <a:extLst>
              <a:ext uri="{FF2B5EF4-FFF2-40B4-BE49-F238E27FC236}">
                <a16:creationId xmlns:a16="http://schemas.microsoft.com/office/drawing/2014/main" id="{44DE2A33-C8A4-4F10-8399-5A54447BF449}"/>
              </a:ext>
            </a:extLst>
          </p:cNvPr>
          <p:cNvCxnSpPr/>
          <p:nvPr/>
        </p:nvCxnSpPr>
        <p:spPr>
          <a:xfrm>
            <a:off x="5701003" y="1615816"/>
            <a:ext cx="0" cy="4365534"/>
          </a:xfrm>
          <a:prstGeom prst="line">
            <a:avLst/>
          </a:prstGeom>
          <a:ln w="5715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8" name="Tiesioji jungtis 7">
            <a:extLst>
              <a:ext uri="{FF2B5EF4-FFF2-40B4-BE49-F238E27FC236}">
                <a16:creationId xmlns:a16="http://schemas.microsoft.com/office/drawing/2014/main" id="{34C58522-FD48-0E3A-7596-C22C8E81277B}"/>
              </a:ext>
            </a:extLst>
          </p:cNvPr>
          <p:cNvCxnSpPr/>
          <p:nvPr/>
        </p:nvCxnSpPr>
        <p:spPr>
          <a:xfrm>
            <a:off x="214848" y="1613955"/>
            <a:ext cx="5640668" cy="0"/>
          </a:xfrm>
          <a:prstGeom prst="line">
            <a:avLst/>
          </a:prstGeom>
          <a:ln w="57150">
            <a:solidFill>
              <a:srgbClr val="FFFF00"/>
            </a:solidFill>
            <a:prstDash val="lg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30108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052"/>
                                        </p:tgtEl>
                                        <p:attrNameLst>
                                          <p:attrName>style.visibility</p:attrName>
                                        </p:attrNameLst>
                                      </p:cBhvr>
                                      <p:to>
                                        <p:strVal val="visible"/>
                                      </p:to>
                                    </p:set>
                                    <p:animEffect transition="in" filter="fade">
                                      <p:cBhvr>
                                        <p:cTn id="31" dur="500"/>
                                        <p:tgtEl>
                                          <p:spTgt spid="205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058"/>
                                        </p:tgtEl>
                                        <p:attrNameLst>
                                          <p:attrName>style.visibility</p:attrName>
                                        </p:attrNameLst>
                                      </p:cBhvr>
                                      <p:to>
                                        <p:strVal val="visible"/>
                                      </p:to>
                                    </p:set>
                                    <p:animEffect transition="in" filter="fade">
                                      <p:cBhvr>
                                        <p:cTn id="35" dur="5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64CE4213-1C67-7750-2FD9-1F02B8045B35}"/>
              </a:ext>
            </a:extLst>
          </p:cNvPr>
          <p:cNvSpPr>
            <a:spLocks noGrp="1"/>
          </p:cNvSpPr>
          <p:nvPr>
            <p:ph type="title"/>
          </p:nvPr>
        </p:nvSpPr>
        <p:spPr>
          <a:xfrm>
            <a:off x="214848" y="229159"/>
            <a:ext cx="6002110" cy="1495425"/>
          </a:xfrm>
        </p:spPr>
        <p:txBody>
          <a:bodyPr>
            <a:normAutofit/>
          </a:bodyPr>
          <a:lstStyle/>
          <a:p>
            <a:r>
              <a:rPr lang="de-DE" sz="4000" dirty="0">
                <a:latin typeface="Times New Roman" panose="02020603050405020304" pitchFamily="18" charset="0"/>
                <a:cs typeface="Times New Roman" panose="02020603050405020304" pitchFamily="18" charset="0"/>
              </a:rPr>
              <a:t>Polonio atradimas</a:t>
            </a:r>
            <a:r>
              <a:rPr lang="lt-LT" sz="4000" dirty="0">
                <a:latin typeface="Times New Roman" panose="02020603050405020304" pitchFamily="18" charset="0"/>
                <a:cs typeface="Times New Roman" panose="02020603050405020304" pitchFamily="18" charset="0"/>
              </a:rPr>
              <a:t> (2)</a:t>
            </a:r>
            <a:endParaRPr lang="en-US" sz="4000"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DC57181C-E5E4-8ED5-FA01-7AF5E5FF2DD9}"/>
              </a:ext>
            </a:extLst>
          </p:cNvPr>
          <p:cNvSpPr>
            <a:spLocks noGrp="1"/>
          </p:cNvSpPr>
          <p:nvPr>
            <p:ph idx="1"/>
          </p:nvPr>
        </p:nvSpPr>
        <p:spPr>
          <a:xfrm>
            <a:off x="51318" y="1666108"/>
            <a:ext cx="5598367" cy="4169371"/>
          </a:xfrm>
        </p:spPr>
        <p:txBody>
          <a:bodyPr>
            <a:normAutofit/>
          </a:bodyPr>
          <a:lstStyle/>
          <a:p>
            <a:r>
              <a:rPr lang="lt-LT" sz="2000" b="0" i="0" dirty="0">
                <a:solidFill>
                  <a:srgbClr val="000000"/>
                </a:solidFill>
                <a:effectLst/>
                <a:latin typeface="Times New Roman" panose="02020603050405020304" pitchFamily="18" charset="0"/>
                <a:cs typeface="Times New Roman" panose="02020603050405020304" pitchFamily="18" charset="0"/>
              </a:rPr>
              <a:t>Pjeras Kiuri padėjo jai rasti nenaudojamą pastogę už Sorbonos fizikos ir chemijos mokyklos. Ten Marija pylė </a:t>
            </a:r>
            <a:r>
              <a:rPr lang="lt-LT" sz="2000" dirty="0" err="1">
                <a:solidFill>
                  <a:srgbClr val="000000"/>
                </a:solidFill>
                <a:latin typeface="Times New Roman" panose="02020603050405020304" pitchFamily="18" charset="0"/>
                <a:cs typeface="Times New Roman" panose="02020603050405020304" pitchFamily="18" charset="0"/>
              </a:rPr>
              <a:t>uraninitą</a:t>
            </a:r>
            <a:r>
              <a:rPr lang="lt-LT" sz="2000" dirty="0">
                <a:solidFill>
                  <a:srgbClr val="000000"/>
                </a:solidFill>
                <a:latin typeface="Times New Roman" panose="02020603050405020304" pitchFamily="18" charset="0"/>
                <a:cs typeface="Times New Roman" panose="02020603050405020304" pitchFamily="18" charset="0"/>
              </a:rPr>
              <a:t> </a:t>
            </a:r>
            <a:r>
              <a:rPr lang="lt-LT" sz="2000" b="0" i="0" dirty="0">
                <a:solidFill>
                  <a:srgbClr val="000000"/>
                </a:solidFill>
                <a:effectLst/>
                <a:latin typeface="Times New Roman" panose="02020603050405020304" pitchFamily="18" charset="0"/>
                <a:cs typeface="Times New Roman" panose="02020603050405020304" pitchFamily="18" charset="0"/>
              </a:rPr>
              <a:t>į didžiulius puodus, išmaišė, išvirė ir susmulkino į miltelius. Ji pridėjo cheminių medžiagų į medžiagą ir bandė izoliuoti visus joje esančius elementus.</a:t>
            </a:r>
          </a:p>
          <a:p>
            <a:r>
              <a:rPr lang="lt-LT" sz="2000" b="0" i="0" dirty="0">
                <a:solidFill>
                  <a:srgbClr val="000000"/>
                </a:solidFill>
                <a:effectLst/>
                <a:latin typeface="Times New Roman" panose="02020603050405020304" pitchFamily="18" charset="0"/>
                <a:cs typeface="Times New Roman" panose="02020603050405020304" pitchFamily="18" charset="0"/>
              </a:rPr>
              <a:t>Kiekvieną dieną ji maišydavo verdančią masę su sunkiu geležiniu strypu. Po kelių mėnesių šio varginančio darbo Marija ir Pjeras rado tai, ko ieškojo. 1898 m. Marija atrado naują elementą, kuris buvo 400 kartų radioaktyvesnis nei bet kuris kitas. Jie pavadino jį „poloniu“ jos gimtosios šalies vardu.</a:t>
            </a:r>
            <a:endParaRPr lang="lt-LT" sz="3200" dirty="0">
              <a:latin typeface="Times New Roman" panose="02020603050405020304" pitchFamily="18" charset="0"/>
              <a:cs typeface="Times New Roman" panose="02020603050405020304" pitchFamily="18" charset="0"/>
            </a:endParaRPr>
          </a:p>
        </p:txBody>
      </p:sp>
      <p:cxnSp>
        <p:nvCxnSpPr>
          <p:cNvPr id="5" name="Tiesioji jungtis 4">
            <a:extLst>
              <a:ext uri="{FF2B5EF4-FFF2-40B4-BE49-F238E27FC236}">
                <a16:creationId xmlns:a16="http://schemas.microsoft.com/office/drawing/2014/main" id="{2906E599-9CC2-5DC4-1E57-FFA706536668}"/>
              </a:ext>
            </a:extLst>
          </p:cNvPr>
          <p:cNvCxnSpPr/>
          <p:nvPr/>
        </p:nvCxnSpPr>
        <p:spPr>
          <a:xfrm>
            <a:off x="214848" y="5835479"/>
            <a:ext cx="5640668" cy="0"/>
          </a:xfrm>
          <a:prstGeom prst="line">
            <a:avLst/>
          </a:prstGeom>
          <a:ln w="5715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7" name="Tiesioji jungtis 6">
            <a:extLst>
              <a:ext uri="{FF2B5EF4-FFF2-40B4-BE49-F238E27FC236}">
                <a16:creationId xmlns:a16="http://schemas.microsoft.com/office/drawing/2014/main" id="{44DE2A33-C8A4-4F10-8399-5A54447BF449}"/>
              </a:ext>
            </a:extLst>
          </p:cNvPr>
          <p:cNvCxnSpPr/>
          <p:nvPr/>
        </p:nvCxnSpPr>
        <p:spPr>
          <a:xfrm>
            <a:off x="5701003" y="1615816"/>
            <a:ext cx="0" cy="4365534"/>
          </a:xfrm>
          <a:prstGeom prst="line">
            <a:avLst/>
          </a:prstGeom>
          <a:ln w="57150">
            <a:solidFill>
              <a:srgbClr val="FFFF00"/>
            </a:solidFill>
            <a:prstDash val="lgDash"/>
          </a:ln>
        </p:spPr>
        <p:style>
          <a:lnRef idx="1">
            <a:schemeClr val="accent1"/>
          </a:lnRef>
          <a:fillRef idx="0">
            <a:schemeClr val="accent1"/>
          </a:fillRef>
          <a:effectRef idx="0">
            <a:schemeClr val="accent1"/>
          </a:effectRef>
          <a:fontRef idx="minor">
            <a:schemeClr val="tx1"/>
          </a:fontRef>
        </p:style>
      </p:cxnSp>
      <p:cxnSp>
        <p:nvCxnSpPr>
          <p:cNvPr id="8" name="Tiesioji jungtis 7">
            <a:extLst>
              <a:ext uri="{FF2B5EF4-FFF2-40B4-BE49-F238E27FC236}">
                <a16:creationId xmlns:a16="http://schemas.microsoft.com/office/drawing/2014/main" id="{34C58522-FD48-0E3A-7596-C22C8E81277B}"/>
              </a:ext>
            </a:extLst>
          </p:cNvPr>
          <p:cNvCxnSpPr/>
          <p:nvPr/>
        </p:nvCxnSpPr>
        <p:spPr>
          <a:xfrm>
            <a:off x="214848" y="1613955"/>
            <a:ext cx="5640668" cy="0"/>
          </a:xfrm>
          <a:prstGeom prst="line">
            <a:avLst/>
          </a:prstGeom>
          <a:ln w="57150">
            <a:solidFill>
              <a:srgbClr val="FFFF00"/>
            </a:solidFill>
            <a:prstDash val="lgDash"/>
          </a:ln>
        </p:spPr>
        <p:style>
          <a:lnRef idx="1">
            <a:schemeClr val="accent1"/>
          </a:lnRef>
          <a:fillRef idx="0">
            <a:schemeClr val="accent1"/>
          </a:fillRef>
          <a:effectRef idx="0">
            <a:schemeClr val="accent1"/>
          </a:effectRef>
          <a:fontRef idx="minor">
            <a:schemeClr val="tx1"/>
          </a:fontRef>
        </p:style>
      </p:cxnSp>
      <p:pic>
        <p:nvPicPr>
          <p:cNvPr id="3080" name="Picture 8">
            <a:extLst>
              <a:ext uri="{FF2B5EF4-FFF2-40B4-BE49-F238E27FC236}">
                <a16:creationId xmlns:a16="http://schemas.microsoft.com/office/drawing/2014/main" id="{CB407308-68AB-3E04-26EB-C43DEF8B38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70739" y="207627"/>
            <a:ext cx="2708596" cy="270859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082" name="Picture 10" descr="A Matter of Elemental Facts: Polonium - continuum | University of Minnesota  Libraries">
            <a:extLst>
              <a:ext uri="{FF2B5EF4-FFF2-40B4-BE49-F238E27FC236}">
                <a16:creationId xmlns:a16="http://schemas.microsoft.com/office/drawing/2014/main" id="{6D3584DF-F842-E490-E901-66DB37F451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6287" y="3123850"/>
            <a:ext cx="28575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0544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080"/>
                                        </p:tgtEl>
                                        <p:attrNameLst>
                                          <p:attrName>style.visibility</p:attrName>
                                        </p:attrNameLst>
                                      </p:cBhvr>
                                      <p:to>
                                        <p:strVal val="visible"/>
                                      </p:to>
                                    </p:set>
                                    <p:animEffect transition="in" filter="fade">
                                      <p:cBhvr>
                                        <p:cTn id="31" dur="500"/>
                                        <p:tgtEl>
                                          <p:spTgt spid="3080"/>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082"/>
                                        </p:tgtEl>
                                        <p:attrNameLst>
                                          <p:attrName>style.visibility</p:attrName>
                                        </p:attrNameLst>
                                      </p:cBhvr>
                                      <p:to>
                                        <p:strVal val="visible"/>
                                      </p:to>
                                    </p:set>
                                    <p:animEffect transition="in" filter="fade">
                                      <p:cBhvr>
                                        <p:cTn id="35" dur="500"/>
                                        <p:tgtEl>
                                          <p:spTgt spid="30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Pavadinimas 1">
            <a:extLst>
              <a:ext uri="{FF2B5EF4-FFF2-40B4-BE49-F238E27FC236}">
                <a16:creationId xmlns:a16="http://schemas.microsoft.com/office/drawing/2014/main" id="{64CE4213-1C67-7750-2FD9-1F02B8045B35}"/>
              </a:ext>
            </a:extLst>
          </p:cNvPr>
          <p:cNvSpPr>
            <a:spLocks noGrp="1"/>
          </p:cNvSpPr>
          <p:nvPr>
            <p:ph type="title"/>
          </p:nvPr>
        </p:nvSpPr>
        <p:spPr>
          <a:xfrm>
            <a:off x="214848" y="229159"/>
            <a:ext cx="6002110" cy="1495425"/>
          </a:xfrm>
        </p:spPr>
        <p:txBody>
          <a:bodyPr>
            <a:normAutofit/>
          </a:bodyPr>
          <a:lstStyle/>
          <a:p>
            <a:r>
              <a:rPr lang="lt-LT" sz="4000" dirty="0">
                <a:latin typeface="Times New Roman" panose="02020603050405020304" pitchFamily="18" charset="0"/>
                <a:cs typeface="Times New Roman" panose="02020603050405020304" pitchFamily="18" charset="0"/>
              </a:rPr>
              <a:t>Radžio</a:t>
            </a:r>
            <a:r>
              <a:rPr lang="de-DE" sz="4000" dirty="0">
                <a:latin typeface="Times New Roman" panose="02020603050405020304" pitchFamily="18" charset="0"/>
                <a:cs typeface="Times New Roman" panose="02020603050405020304" pitchFamily="18" charset="0"/>
              </a:rPr>
              <a:t> atradimas</a:t>
            </a:r>
            <a:r>
              <a:rPr lang="lt-LT" sz="4000" dirty="0">
                <a:latin typeface="Times New Roman" panose="02020603050405020304" pitchFamily="18" charset="0"/>
                <a:cs typeface="Times New Roman" panose="02020603050405020304" pitchFamily="18" charset="0"/>
              </a:rPr>
              <a:t> </a:t>
            </a:r>
            <a:endParaRPr lang="en-US" sz="4000"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DC57181C-E5E4-8ED5-FA01-7AF5E5FF2DD9}"/>
              </a:ext>
            </a:extLst>
          </p:cNvPr>
          <p:cNvSpPr>
            <a:spLocks noGrp="1"/>
          </p:cNvSpPr>
          <p:nvPr>
            <p:ph idx="1"/>
          </p:nvPr>
        </p:nvSpPr>
        <p:spPr>
          <a:xfrm>
            <a:off x="51318" y="1666108"/>
            <a:ext cx="5598367" cy="4169371"/>
          </a:xfrm>
        </p:spPr>
        <p:txBody>
          <a:bodyPr>
            <a:normAutofit/>
          </a:bodyPr>
          <a:lstStyle/>
          <a:p>
            <a:r>
              <a:rPr lang="lt-LT" sz="2000" dirty="0">
                <a:latin typeface="Times New Roman" panose="02020603050405020304" pitchFamily="18" charset="0"/>
                <a:cs typeface="Times New Roman" panose="02020603050405020304" pitchFamily="18" charset="0"/>
              </a:rPr>
              <a:t>Tais pačiais metais, kai buvo atrastas polonis, ieškant ir kitų naujų elementų buvo atrastas ir radis, naudojant panašų izoliavimo metodą.</a:t>
            </a:r>
          </a:p>
          <a:p>
            <a:r>
              <a:rPr lang="lt-LT" sz="2000" b="0" i="0" dirty="0">
                <a:solidFill>
                  <a:srgbClr val="000000"/>
                </a:solidFill>
                <a:effectLst/>
                <a:latin typeface="Times New Roman" panose="02020603050405020304" pitchFamily="18" charset="0"/>
                <a:cs typeface="Times New Roman" panose="02020603050405020304" pitchFamily="18" charset="0"/>
              </a:rPr>
              <a:t>Kad izoliuotų radį, Kiuri naudojo daugybę cheminių metodų, kad atskirtų jį nuo kitų rūdos komponentų. Tai apėmė rūdos ištirpinimą rūgštyje, nepageidaujamų elementų nusodinimą ir cheminių reakcijų seriją, skirtą radžiui izoliuoti. Procesas buvo labai sunkus ir daug laiko reikalaujantis, todėl norint gauti net mažus radžio kiekius, reikėjo naudoti didelius rūdos kiekius.</a:t>
            </a:r>
            <a:endParaRPr lang="lt-LT" sz="3200" dirty="0">
              <a:latin typeface="Times New Roman" panose="02020603050405020304" pitchFamily="18" charset="0"/>
              <a:cs typeface="Times New Roman" panose="02020603050405020304" pitchFamily="18" charset="0"/>
            </a:endParaRPr>
          </a:p>
        </p:txBody>
      </p:sp>
      <p:cxnSp>
        <p:nvCxnSpPr>
          <p:cNvPr id="5" name="Tiesioji jungtis 4">
            <a:extLst>
              <a:ext uri="{FF2B5EF4-FFF2-40B4-BE49-F238E27FC236}">
                <a16:creationId xmlns:a16="http://schemas.microsoft.com/office/drawing/2014/main" id="{2906E599-9CC2-5DC4-1E57-FFA706536668}"/>
              </a:ext>
            </a:extLst>
          </p:cNvPr>
          <p:cNvCxnSpPr/>
          <p:nvPr/>
        </p:nvCxnSpPr>
        <p:spPr>
          <a:xfrm>
            <a:off x="214848" y="5835479"/>
            <a:ext cx="5640668" cy="0"/>
          </a:xfrm>
          <a:prstGeom prst="line">
            <a:avLst/>
          </a:prstGeom>
          <a:ln w="57150">
            <a:solidFill>
              <a:srgbClr val="00FF00"/>
            </a:solidFill>
            <a:prstDash val="lgDash"/>
          </a:ln>
        </p:spPr>
        <p:style>
          <a:lnRef idx="1">
            <a:schemeClr val="accent1"/>
          </a:lnRef>
          <a:fillRef idx="0">
            <a:schemeClr val="accent1"/>
          </a:fillRef>
          <a:effectRef idx="0">
            <a:schemeClr val="accent1"/>
          </a:effectRef>
          <a:fontRef idx="minor">
            <a:schemeClr val="tx1"/>
          </a:fontRef>
        </p:style>
      </p:cxnSp>
      <p:cxnSp>
        <p:nvCxnSpPr>
          <p:cNvPr id="7" name="Tiesioji jungtis 6">
            <a:extLst>
              <a:ext uri="{FF2B5EF4-FFF2-40B4-BE49-F238E27FC236}">
                <a16:creationId xmlns:a16="http://schemas.microsoft.com/office/drawing/2014/main" id="{44DE2A33-C8A4-4F10-8399-5A54447BF449}"/>
              </a:ext>
            </a:extLst>
          </p:cNvPr>
          <p:cNvCxnSpPr/>
          <p:nvPr/>
        </p:nvCxnSpPr>
        <p:spPr>
          <a:xfrm>
            <a:off x="5701003" y="1615816"/>
            <a:ext cx="0" cy="4365534"/>
          </a:xfrm>
          <a:prstGeom prst="line">
            <a:avLst/>
          </a:prstGeom>
          <a:ln w="57150">
            <a:solidFill>
              <a:srgbClr val="00FF00"/>
            </a:solidFill>
            <a:prstDash val="lgDash"/>
          </a:ln>
        </p:spPr>
        <p:style>
          <a:lnRef idx="1">
            <a:schemeClr val="accent1"/>
          </a:lnRef>
          <a:fillRef idx="0">
            <a:schemeClr val="accent1"/>
          </a:fillRef>
          <a:effectRef idx="0">
            <a:schemeClr val="accent1"/>
          </a:effectRef>
          <a:fontRef idx="minor">
            <a:schemeClr val="tx1"/>
          </a:fontRef>
        </p:style>
      </p:cxnSp>
      <p:cxnSp>
        <p:nvCxnSpPr>
          <p:cNvPr id="8" name="Tiesioji jungtis 7">
            <a:extLst>
              <a:ext uri="{FF2B5EF4-FFF2-40B4-BE49-F238E27FC236}">
                <a16:creationId xmlns:a16="http://schemas.microsoft.com/office/drawing/2014/main" id="{34C58522-FD48-0E3A-7596-C22C8E81277B}"/>
              </a:ext>
            </a:extLst>
          </p:cNvPr>
          <p:cNvCxnSpPr/>
          <p:nvPr/>
        </p:nvCxnSpPr>
        <p:spPr>
          <a:xfrm>
            <a:off x="214848" y="1613955"/>
            <a:ext cx="5640668" cy="0"/>
          </a:xfrm>
          <a:prstGeom prst="line">
            <a:avLst/>
          </a:prstGeom>
          <a:ln w="57150">
            <a:solidFill>
              <a:srgbClr val="00FF00"/>
            </a:solidFill>
            <a:prstDash val="lgDash"/>
          </a:ln>
        </p:spPr>
        <p:style>
          <a:lnRef idx="1">
            <a:schemeClr val="accent1"/>
          </a:lnRef>
          <a:fillRef idx="0">
            <a:schemeClr val="accent1"/>
          </a:fillRef>
          <a:effectRef idx="0">
            <a:schemeClr val="accent1"/>
          </a:effectRef>
          <a:fontRef idx="minor">
            <a:schemeClr val="tx1"/>
          </a:fontRef>
        </p:style>
      </p:cxnSp>
      <p:pic>
        <p:nvPicPr>
          <p:cNvPr id="1028" name="Picture 4" descr="Pictures, stories, and facts about the element Radium in the Periodic Table">
            <a:extLst>
              <a:ext uri="{FF2B5EF4-FFF2-40B4-BE49-F238E27FC236}">
                <a16:creationId xmlns:a16="http://schemas.microsoft.com/office/drawing/2014/main" id="{C03B7DCA-F741-669F-005C-930DE37176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9463" y="153706"/>
            <a:ext cx="3024804" cy="302480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rie Curie &amp; Radium Pin Enameled Pin Set – Exploratorium">
            <a:extLst>
              <a:ext uri="{FF2B5EF4-FFF2-40B4-BE49-F238E27FC236}">
                <a16:creationId xmlns:a16="http://schemas.microsoft.com/office/drawing/2014/main" id="{01C1A8CA-52BC-296F-B490-DFB7A244CD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2514" y="4059243"/>
            <a:ext cx="2718829" cy="271882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4729850F-90A5-DD8F-4304-141373B82B6D}"/>
              </a:ext>
            </a:extLst>
          </p:cNvPr>
          <p:cNvSpPr txBox="1"/>
          <p:nvPr/>
        </p:nvSpPr>
        <p:spPr>
          <a:xfrm>
            <a:off x="6216958" y="3295711"/>
            <a:ext cx="5821957" cy="646331"/>
          </a:xfrm>
          <a:prstGeom prst="rect">
            <a:avLst/>
          </a:prstGeom>
          <a:noFill/>
        </p:spPr>
        <p:txBody>
          <a:bodyPr wrap="square" rtlCol="0">
            <a:spAutoFit/>
          </a:bodyPr>
          <a:lstStyle/>
          <a:p>
            <a:r>
              <a:rPr lang="lt-LT" i="1" dirty="0">
                <a:highlight>
                  <a:srgbClr val="00FF00"/>
                </a:highlight>
                <a:latin typeface="Times New Roman" panose="02020603050405020304" pitchFamily="18" charset="0"/>
                <a:cs typeface="Times New Roman" panose="02020603050405020304" pitchFamily="18" charset="0"/>
              </a:rPr>
              <a:t>Radis dėl savo švytėjimo praeityje buvo dedamas į įvairius kasdieninius produktus ,pavyzdžiui, laikrodžius.</a:t>
            </a:r>
            <a:endParaRPr lang="en-US" i="1" dirty="0">
              <a:highlight>
                <a:srgbClr val="00FF00"/>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934522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fade">
                                      <p:cBhvr>
                                        <p:cTn id="23" dur="500"/>
                                        <p:tgtEl>
                                          <p:spTgt spid="3">
                                            <p:txEl>
                                              <p:pRg st="1" end="1"/>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028"/>
                                        </p:tgtEl>
                                        <p:attrNameLst>
                                          <p:attrName>style.visibility</p:attrName>
                                        </p:attrNameLst>
                                      </p:cBhvr>
                                      <p:to>
                                        <p:strVal val="visible"/>
                                      </p:to>
                                    </p:set>
                                    <p:animEffect transition="in" filter="fade">
                                      <p:cBhvr>
                                        <p:cTn id="31" dur="500"/>
                                        <p:tgtEl>
                                          <p:spTgt spid="1028"/>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2">
                                            <p:txEl>
                                              <p:pRg st="0" end="0"/>
                                            </p:txEl>
                                          </p:spTgt>
                                        </p:tgtEl>
                                        <p:attrNameLst>
                                          <p:attrName>style.visibility</p:attrName>
                                        </p:attrNameLst>
                                      </p:cBhvr>
                                      <p:to>
                                        <p:strVal val="visible"/>
                                      </p:to>
                                    </p:set>
                                    <p:animEffect transition="in" filter="fade">
                                      <p:cBhvr>
                                        <p:cTn id="35" dur="500"/>
                                        <p:tgtEl>
                                          <p:spTgt spid="12">
                                            <p:txEl>
                                              <p:pRg st="0" end="0"/>
                                            </p:txEl>
                                          </p:spTgt>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032"/>
                                        </p:tgtEl>
                                        <p:attrNameLst>
                                          <p:attrName>style.visibility</p:attrName>
                                        </p:attrNameLst>
                                      </p:cBhvr>
                                      <p:to>
                                        <p:strVal val="visible"/>
                                      </p:to>
                                    </p:set>
                                    <p:animEffect transition="in" filter="fade">
                                      <p:cBhvr>
                                        <p:cTn id="39"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3DC4302-263C-0251-34A1-C71472E2C788}"/>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Marijos ir Pjero pasiekimai tiriant rentgeno spindulius (1)</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22B9A129-D4EB-AF32-4EE9-D1A792493EFE}"/>
              </a:ext>
            </a:extLst>
          </p:cNvPr>
          <p:cNvSpPr>
            <a:spLocks noGrp="1"/>
          </p:cNvSpPr>
          <p:nvPr>
            <p:ph idx="1"/>
          </p:nvPr>
        </p:nvSpPr>
        <p:spPr>
          <a:xfrm>
            <a:off x="508233" y="1959849"/>
            <a:ext cx="5587767" cy="4351338"/>
          </a:xfrm>
        </p:spPr>
        <p:txBody>
          <a:bodyPr>
            <a:normAutofit/>
          </a:bodyPr>
          <a:lstStyle/>
          <a:p>
            <a:pPr>
              <a:buFont typeface="Wingdings" panose="05000000000000000000" pitchFamily="2" charset="2"/>
              <a:buChar char="Ø"/>
            </a:pPr>
            <a:r>
              <a:rPr lang="lt-LT" sz="2000" b="0" i="0" dirty="0">
                <a:solidFill>
                  <a:srgbClr val="000000"/>
                </a:solidFill>
                <a:effectLst/>
                <a:latin typeface="Times New Roman" panose="02020603050405020304" pitchFamily="18" charset="0"/>
                <a:cs typeface="Times New Roman" panose="02020603050405020304" pitchFamily="18" charset="0"/>
              </a:rPr>
              <a:t>Marija Kiuri sukūrė įvairių elementų skleidžiamų rentgeno spindulių spektro analizės techniką, kuri leido jai atpažinti naujus elementus, kurie anksčiau nebuvo žinomi. Ji panaudojo šią techniką, kad atrastų polonį ir radį, kurie buvo labai radioaktyvūs.</a:t>
            </a:r>
          </a:p>
          <a:p>
            <a:pPr>
              <a:buFont typeface="Wingdings" panose="05000000000000000000" pitchFamily="2" charset="2"/>
              <a:buChar char="Ø"/>
            </a:pPr>
            <a:endParaRPr lang="lt-LT" sz="2000" dirty="0">
              <a:solidFill>
                <a:srgbClr val="000000"/>
              </a:solidFill>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lt-LT" sz="2000" dirty="0">
                <a:solidFill>
                  <a:srgbClr val="000000"/>
                </a:solidFill>
                <a:latin typeface="Times New Roman" panose="02020603050405020304" pitchFamily="18" charset="0"/>
                <a:cs typeface="Times New Roman" panose="02020603050405020304" pitchFamily="18" charset="0"/>
              </a:rPr>
              <a:t>Marija ir Pjeras Kiuri</a:t>
            </a:r>
            <a:r>
              <a:rPr lang="lt-LT" sz="2000" b="0" i="0" dirty="0">
                <a:solidFill>
                  <a:srgbClr val="000000"/>
                </a:solidFill>
                <a:effectLst/>
                <a:latin typeface="Times New Roman" panose="02020603050405020304" pitchFamily="18" charset="0"/>
                <a:cs typeface="Times New Roman" panose="02020603050405020304" pitchFamily="18" charset="0"/>
              </a:rPr>
              <a:t> sukūrė metodus, kaip gaminti didelius radžio kiekius, kurie galėtų būti naudojami kaip rentgeno spindulių šaltinis medicinos ir pramonės reikmėms. Jie aprūpino radžiu ligonines ir klinikas visame pasaulyje, o daugelis pirmųjų medicinoje naudotų rentgeno aparatų buvo pagrįsti jų dizainu.</a:t>
            </a:r>
          </a:p>
        </p:txBody>
      </p:sp>
      <p:pic>
        <p:nvPicPr>
          <p:cNvPr id="4102" name="Picture 6" descr="How Marie Curie Brought X-Ray Technology To The Front During WWI">
            <a:extLst>
              <a:ext uri="{FF2B5EF4-FFF2-40B4-BE49-F238E27FC236}">
                <a16:creationId xmlns:a16="http://schemas.microsoft.com/office/drawing/2014/main" id="{DEC7BEB7-B298-DB5A-5783-23F6558022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1558" y="1457530"/>
            <a:ext cx="3984509" cy="45700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3628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102"/>
                                        </p:tgtEl>
                                        <p:attrNameLst>
                                          <p:attrName>style.visibility</p:attrName>
                                        </p:attrNameLst>
                                      </p:cBhvr>
                                      <p:to>
                                        <p:strVal val="visible"/>
                                      </p:to>
                                    </p:set>
                                    <p:animEffect transition="in" filter="fade">
                                      <p:cBhvr>
                                        <p:cTn id="19" dur="5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3DC4302-263C-0251-34A1-C71472E2C788}"/>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Marijos ir Pjero pasiekimai tiriant rentgeno spindulius (2)</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22B9A129-D4EB-AF32-4EE9-D1A792493EFE}"/>
              </a:ext>
            </a:extLst>
          </p:cNvPr>
          <p:cNvSpPr>
            <a:spLocks noGrp="1"/>
          </p:cNvSpPr>
          <p:nvPr>
            <p:ph idx="1"/>
          </p:nvPr>
        </p:nvSpPr>
        <p:spPr>
          <a:xfrm>
            <a:off x="520959" y="1918932"/>
            <a:ext cx="4780883" cy="4351338"/>
          </a:xfrm>
        </p:spPr>
        <p:txBody>
          <a:bodyPr>
            <a:normAutofit lnSpcReduction="10000"/>
          </a:bodyPr>
          <a:lstStyle/>
          <a:p>
            <a:pPr>
              <a:buFont typeface="Wingdings" panose="05000000000000000000" pitchFamily="2" charset="2"/>
              <a:buChar char="Ø"/>
            </a:pPr>
            <a:r>
              <a:rPr lang="lt-LT" sz="2000" dirty="0">
                <a:latin typeface="Times New Roman" panose="02020603050405020304" pitchFamily="18" charset="0"/>
                <a:cs typeface="Times New Roman" panose="02020603050405020304" pitchFamily="18" charset="0"/>
              </a:rPr>
              <a:t>Marija Kiuri suprato rentgeno spindulių potencialą gydant vėžį, ir ji su Pjeru Kiuri atliko eksperimentus, kad ištirtų šią idėją. Jie nustatė, kad rentgeno spinduliai gali būti naudojami vėžiu sergančių pacientų augliams mažinti ir skausmui malšinti. Šis darbas padėjo pagrindą rentgeno terapijos naudojimui vėžio gydymui.</a:t>
            </a:r>
          </a:p>
          <a:p>
            <a:pPr>
              <a:buFont typeface="Wingdings" panose="05000000000000000000" pitchFamily="2" charset="2"/>
              <a:buChar char="Ø"/>
            </a:pPr>
            <a:r>
              <a:rPr lang="lt-LT" sz="2000" dirty="0">
                <a:latin typeface="Times New Roman" panose="02020603050405020304" pitchFamily="18" charset="0"/>
                <a:cs typeface="Times New Roman" panose="02020603050405020304" pitchFamily="18" charset="0"/>
              </a:rPr>
              <a:t>Kiuri pora tyrė rentgeno spindulių poveikį gyviems audiniams, įskaitant žalą, kurią spinduliuotė gali padaryti ląstelėms ir apsauginius mechanizmus, kuriuos organizmas naudoja šiai žalai atitaisyti. Šis tyrimas padėjo nustatyti radiacinės biologijos sritį ir lėmė svarbią radiacinės saugos supratimo pažangą.</a:t>
            </a:r>
            <a:endParaRPr lang="en-US" sz="2000" dirty="0">
              <a:latin typeface="Times New Roman" panose="02020603050405020304" pitchFamily="18" charset="0"/>
              <a:cs typeface="Times New Roman" panose="02020603050405020304" pitchFamily="18" charset="0"/>
            </a:endParaRPr>
          </a:p>
        </p:txBody>
      </p:sp>
      <p:pic>
        <p:nvPicPr>
          <p:cNvPr id="4" name="Picture 4">
            <a:extLst>
              <a:ext uri="{FF2B5EF4-FFF2-40B4-BE49-F238E27FC236}">
                <a16:creationId xmlns:a16="http://schemas.microsoft.com/office/drawing/2014/main" id="{7C85B88C-E48E-F052-C734-328A543584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7736" y="1682395"/>
            <a:ext cx="6054509" cy="458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00611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D61B6445-9CC2-86B8-E2C4-066C4D750826}"/>
              </a:ext>
            </a:extLst>
          </p:cNvPr>
          <p:cNvSpPr>
            <a:spLocks noGrp="1"/>
          </p:cNvSpPr>
          <p:nvPr>
            <p:ph type="title"/>
          </p:nvPr>
        </p:nvSpPr>
        <p:spPr>
          <a:xfrm>
            <a:off x="3970366" y="609600"/>
            <a:ext cx="4267200" cy="1351472"/>
          </a:xfrm>
        </p:spPr>
        <p:txBody>
          <a:bodyPr>
            <a:normAutofit/>
          </a:bodyPr>
          <a:lstStyle/>
          <a:p>
            <a:pPr algn="ctr"/>
            <a:r>
              <a:rPr lang="lt-LT" dirty="0">
                <a:solidFill>
                  <a:schemeClr val="tx1">
                    <a:lumMod val="85000"/>
                    <a:lumOff val="15000"/>
                  </a:schemeClr>
                </a:solidFill>
                <a:latin typeface="Times New Roman" panose="02020603050405020304" pitchFamily="18" charset="0"/>
                <a:cs typeface="Times New Roman" panose="02020603050405020304" pitchFamily="18" charset="0"/>
              </a:rPr>
              <a:t>Nobelio premijos</a:t>
            </a:r>
            <a:endParaRPr lang="en-US"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5" name="Paveikslėlis 4">
            <a:extLst>
              <a:ext uri="{FF2B5EF4-FFF2-40B4-BE49-F238E27FC236}">
                <a16:creationId xmlns:a16="http://schemas.microsoft.com/office/drawing/2014/main" id="{B51A4B33-91D9-F4CF-83A8-F15A5044FF56}"/>
              </a:ext>
            </a:extLst>
          </p:cNvPr>
          <p:cNvPicPr>
            <a:picLocks noChangeAspect="1"/>
          </p:cNvPicPr>
          <p:nvPr/>
        </p:nvPicPr>
        <p:blipFill rotWithShape="1">
          <a:blip r:embed="rId2"/>
          <a:srcRect l="11571" r="14107"/>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3" name="Turinio vietos rezervavimo ženklas 2">
            <a:extLst>
              <a:ext uri="{FF2B5EF4-FFF2-40B4-BE49-F238E27FC236}">
                <a16:creationId xmlns:a16="http://schemas.microsoft.com/office/drawing/2014/main" id="{FA1940BA-AE9D-6BCA-3ADE-23F7D562B258}"/>
              </a:ext>
            </a:extLst>
          </p:cNvPr>
          <p:cNvSpPr>
            <a:spLocks noGrp="1"/>
          </p:cNvSpPr>
          <p:nvPr>
            <p:ph idx="1"/>
          </p:nvPr>
        </p:nvSpPr>
        <p:spPr>
          <a:xfrm>
            <a:off x="3611534" y="1716832"/>
            <a:ext cx="4884766" cy="5047861"/>
          </a:xfrm>
        </p:spPr>
        <p:txBody>
          <a:bodyPr>
            <a:normAutofit/>
          </a:bodyPr>
          <a:lstStyle/>
          <a:p>
            <a:r>
              <a:rPr lang="lt-LT" sz="1600" b="0" i="0" dirty="0">
                <a:solidFill>
                  <a:schemeClr val="tx1">
                    <a:lumMod val="85000"/>
                    <a:lumOff val="15000"/>
                  </a:schemeClr>
                </a:solidFill>
                <a:effectLst/>
                <a:latin typeface="Times New Roman" panose="02020603050405020304" pitchFamily="18" charset="0"/>
                <a:cs typeface="Times New Roman" panose="02020603050405020304" pitchFamily="18" charset="0"/>
              </a:rPr>
              <a:t>1903 m. Marija Kiuri buvo apdovanota Nobelio fizikos premija už darbą radioaktyvumo srityje, kurį atrado kartu su savo vyru Pjeru ir fiziku Henriu </a:t>
            </a:r>
            <a:r>
              <a:rPr lang="lt-LT" sz="1600" b="0" i="0" dirty="0" err="1">
                <a:solidFill>
                  <a:schemeClr val="tx1">
                    <a:lumMod val="85000"/>
                    <a:lumOff val="15000"/>
                  </a:schemeClr>
                </a:solidFill>
                <a:effectLst/>
                <a:latin typeface="Times New Roman" panose="02020603050405020304" pitchFamily="18" charset="0"/>
                <a:cs typeface="Times New Roman" panose="02020603050405020304" pitchFamily="18" charset="0"/>
              </a:rPr>
              <a:t>Becquereliu</a:t>
            </a:r>
            <a:r>
              <a:rPr lang="lt-LT" sz="1600" b="0" i="0" dirty="0">
                <a:solidFill>
                  <a:schemeClr val="tx1">
                    <a:lumMod val="85000"/>
                    <a:lumOff val="15000"/>
                  </a:schemeClr>
                </a:solidFill>
                <a:effectLst/>
                <a:latin typeface="Times New Roman" panose="02020603050405020304" pitchFamily="18" charset="0"/>
                <a:cs typeface="Times New Roman" panose="02020603050405020304" pitchFamily="18" charset="0"/>
              </a:rPr>
              <a:t>. Nobelio komitetas pripažino jos dviejų naujų elementų – polonio ir radžio – atradimą, taip pat jos atradimus tiriant radioaktyviąsias medžiagas. </a:t>
            </a:r>
          </a:p>
          <a:p>
            <a:r>
              <a:rPr lang="lt-LT" sz="1600" b="0" i="0" dirty="0">
                <a:solidFill>
                  <a:schemeClr val="tx1">
                    <a:lumMod val="85000"/>
                    <a:lumOff val="15000"/>
                  </a:schemeClr>
                </a:solidFill>
                <a:effectLst/>
                <a:latin typeface="Times New Roman" panose="02020603050405020304" pitchFamily="18" charset="0"/>
                <a:cs typeface="Times New Roman" panose="02020603050405020304" pitchFamily="18" charset="0"/>
              </a:rPr>
              <a:t>Pjeras Kiuri kartu su savo broliu </a:t>
            </a:r>
            <a:r>
              <a:rPr lang="lt-LT" sz="1600" b="0" i="0" dirty="0" err="1">
                <a:solidFill>
                  <a:schemeClr val="tx1">
                    <a:lumMod val="85000"/>
                    <a:lumOff val="15000"/>
                  </a:schemeClr>
                </a:solidFill>
                <a:effectLst/>
                <a:latin typeface="Times New Roman" panose="02020603050405020304" pitchFamily="18" charset="0"/>
                <a:cs typeface="Times New Roman" panose="02020603050405020304" pitchFamily="18" charset="0"/>
              </a:rPr>
              <a:t>Jacques‘u</a:t>
            </a:r>
            <a:r>
              <a:rPr lang="lt-LT" sz="1600" b="0" i="0" dirty="0">
                <a:solidFill>
                  <a:schemeClr val="tx1">
                    <a:lumMod val="85000"/>
                    <a:lumOff val="15000"/>
                  </a:schemeClr>
                </a:solidFill>
                <a:effectLst/>
                <a:latin typeface="Times New Roman" panose="02020603050405020304" pitchFamily="18" charset="0"/>
                <a:cs typeface="Times New Roman" panose="02020603050405020304" pitchFamily="18" charset="0"/>
              </a:rPr>
              <a:t> Kiuri taip pat buvo apdovanotas Nobelio fizikos premija 1903 m. už jų darbą atrandant ir tiriant </a:t>
            </a:r>
            <a:r>
              <a:rPr lang="en-US" sz="1600" i="0" dirty="0" err="1">
                <a:solidFill>
                  <a:schemeClr val="tx1">
                    <a:lumMod val="85000"/>
                    <a:lumOff val="15000"/>
                  </a:schemeClr>
                </a:solidFill>
                <a:effectLst/>
                <a:latin typeface="Times New Roman" panose="02020603050405020304" pitchFamily="18" charset="0"/>
                <a:cs typeface="Times New Roman" panose="02020603050405020304" pitchFamily="18" charset="0"/>
              </a:rPr>
              <a:t>pjezoelektrin</a:t>
            </a:r>
            <a:r>
              <a:rPr lang="lt-LT" sz="1600" i="0" dirty="0">
                <a:solidFill>
                  <a:schemeClr val="tx1">
                    <a:lumMod val="85000"/>
                    <a:lumOff val="15000"/>
                  </a:schemeClr>
                </a:solidFill>
                <a:effectLst/>
                <a:latin typeface="Times New Roman" panose="02020603050405020304" pitchFamily="18" charset="0"/>
                <a:cs typeface="Times New Roman" panose="02020603050405020304" pitchFamily="18" charset="0"/>
              </a:rPr>
              <a:t>į reiškinį</a:t>
            </a:r>
            <a:r>
              <a:rPr lang="lt-LT" sz="1600" b="0" i="0" dirty="0">
                <a:solidFill>
                  <a:schemeClr val="tx1">
                    <a:lumMod val="85000"/>
                    <a:lumOff val="15000"/>
                  </a:schemeClr>
                </a:solidFill>
                <a:effectLst/>
                <a:latin typeface="Times New Roman" panose="02020603050405020304" pitchFamily="18" charset="0"/>
                <a:cs typeface="Times New Roman" panose="02020603050405020304" pitchFamily="18" charset="0"/>
              </a:rPr>
              <a:t>.</a:t>
            </a:r>
          </a:p>
          <a:p>
            <a:r>
              <a:rPr lang="lt-LT" sz="1600" b="0" i="0" dirty="0">
                <a:solidFill>
                  <a:schemeClr val="tx1">
                    <a:lumMod val="85000"/>
                    <a:lumOff val="15000"/>
                  </a:schemeClr>
                </a:solidFill>
                <a:effectLst/>
                <a:latin typeface="Times New Roman" panose="02020603050405020304" pitchFamily="18" charset="0"/>
                <a:cs typeface="Times New Roman" panose="02020603050405020304" pitchFamily="18" charset="0"/>
              </a:rPr>
              <a:t>Marija Kiuri buvo apdovanota antrąja Nobelio premija, šį kartą chemijos srityje, 1911 m., pripažįstant jos darbą radžio ir polonio išskyrimo ir tyrimo srityje. Ji sukūrė naujus šių elementų išskyrimo metodus ir nustatė jų atominį svorį, o tai suteikė svarbių įžvalgų apie radioaktyvumo prigimtį. Marija Kiuri buvo ir tebėra vienintelė moteris, kuriai buvo įteiktos Nobelio premijos dviejose skirtingose srityse.</a:t>
            </a:r>
            <a:endParaRPr lang="en-US" sz="1600" dirty="0">
              <a:solidFill>
                <a:schemeClr val="tx1">
                  <a:lumMod val="85000"/>
                  <a:lumOff val="15000"/>
                </a:schemeClr>
              </a:solidFill>
              <a:latin typeface="Times New Roman" panose="02020603050405020304" pitchFamily="18" charset="0"/>
              <a:cs typeface="Times New Roman" panose="02020603050405020304" pitchFamily="18" charset="0"/>
            </a:endParaRPr>
          </a:p>
        </p:txBody>
      </p:sp>
      <p:pic>
        <p:nvPicPr>
          <p:cNvPr id="7" name="Paveikslėlis 6">
            <a:extLst>
              <a:ext uri="{FF2B5EF4-FFF2-40B4-BE49-F238E27FC236}">
                <a16:creationId xmlns:a16="http://schemas.microsoft.com/office/drawing/2014/main" id="{B58F4670-E54D-4C9D-1B3F-FE1868EBE0F8}"/>
              </a:ext>
            </a:extLst>
          </p:cNvPr>
          <p:cNvPicPr>
            <a:picLocks noChangeAspect="1"/>
          </p:cNvPicPr>
          <p:nvPr/>
        </p:nvPicPr>
        <p:blipFill rotWithShape="1">
          <a:blip r:embed="rId3"/>
          <a:srcRect l="16330" r="10566"/>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18587527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CC8820E9-39AE-8B6C-0C20-C1B822151C3A}"/>
              </a:ext>
            </a:extLst>
          </p:cNvPr>
          <p:cNvSpPr>
            <a:spLocks noGrp="1"/>
          </p:cNvSpPr>
          <p:nvPr>
            <p:ph type="title"/>
          </p:nvPr>
        </p:nvSpPr>
        <p:spPr>
          <a:xfrm>
            <a:off x="836679" y="723898"/>
            <a:ext cx="6002110" cy="1495425"/>
          </a:xfrm>
        </p:spPr>
        <p:txBody>
          <a:bodyPr>
            <a:normAutofit/>
          </a:bodyPr>
          <a:lstStyle/>
          <a:p>
            <a:r>
              <a:rPr lang="lt-LT" sz="4000" dirty="0">
                <a:latin typeface="Times New Roman" panose="02020603050405020304" pitchFamily="18" charset="0"/>
                <a:cs typeface="Times New Roman" panose="02020603050405020304" pitchFamily="18" charset="0"/>
              </a:rPr>
              <a:t>Šeimos pasiekimai</a:t>
            </a:r>
            <a:endParaRPr lang="en-US" sz="4000"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658FC5AA-36A7-1A02-1DA3-5BDE3B6CB546}"/>
              </a:ext>
            </a:extLst>
          </p:cNvPr>
          <p:cNvSpPr>
            <a:spLocks noGrp="1"/>
          </p:cNvSpPr>
          <p:nvPr>
            <p:ph idx="1"/>
          </p:nvPr>
        </p:nvSpPr>
        <p:spPr>
          <a:xfrm>
            <a:off x="836680" y="2405067"/>
            <a:ext cx="6002110" cy="3729034"/>
          </a:xfrm>
        </p:spPr>
        <p:txBody>
          <a:bodyPr>
            <a:normAutofit/>
          </a:bodyPr>
          <a:lstStyle/>
          <a:p>
            <a:r>
              <a:rPr lang="lt-LT" sz="2000" dirty="0">
                <a:latin typeface="Times New Roman" panose="02020603050405020304" pitchFamily="18" charset="0"/>
                <a:cs typeface="Times New Roman" panose="02020603050405020304" pitchFamily="18" charset="0"/>
              </a:rPr>
              <a:t>Marija ir Pjeras Kiuri yra vieni žinomiausių Kiuri šeimos nariai dėl jų svarbių radioaktyvumo tyrimų, tačiau nemažai kitų Kiuri šeimos narių irgi daug pasiekė mokslo srityje.</a:t>
            </a:r>
          </a:p>
          <a:p>
            <a:r>
              <a:rPr lang="lt-LT" sz="2000" dirty="0">
                <a:latin typeface="Times New Roman" panose="02020603050405020304" pitchFamily="18" charset="0"/>
                <a:cs typeface="Times New Roman" panose="02020603050405020304" pitchFamily="18" charset="0"/>
              </a:rPr>
              <a:t>Marijos sesuo </a:t>
            </a:r>
            <a:r>
              <a:rPr lang="lt-LT" sz="2000" dirty="0" err="1">
                <a:latin typeface="Times New Roman" panose="02020603050405020304" pitchFamily="18" charset="0"/>
                <a:cs typeface="Times New Roman" panose="02020603050405020304" pitchFamily="18" charset="0"/>
              </a:rPr>
              <a:t>Bronisława</a:t>
            </a:r>
            <a:r>
              <a:rPr lang="lt-LT" sz="2000" dirty="0">
                <a:latin typeface="Times New Roman" panose="02020603050405020304" pitchFamily="18" charset="0"/>
                <a:cs typeface="Times New Roman" panose="02020603050405020304" pitchFamily="18" charset="0"/>
              </a:rPr>
              <a:t> </a:t>
            </a:r>
            <a:r>
              <a:rPr lang="lt-LT" sz="2000" dirty="0" err="1">
                <a:latin typeface="Times New Roman" panose="02020603050405020304" pitchFamily="18" charset="0"/>
                <a:cs typeface="Times New Roman" panose="02020603050405020304" pitchFamily="18" charset="0"/>
              </a:rPr>
              <a:t>Skłodowska</a:t>
            </a:r>
            <a:r>
              <a:rPr lang="lt-LT" sz="2000" dirty="0">
                <a:latin typeface="Times New Roman" panose="02020603050405020304" pitchFamily="18" charset="0"/>
                <a:cs typeface="Times New Roman" panose="02020603050405020304" pitchFamily="18" charset="0"/>
              </a:rPr>
              <a:t> buvo gydytoja, kuri dirbo kartu su savo vyru Kazimieru </a:t>
            </a:r>
            <a:r>
              <a:rPr lang="lt-LT" sz="2000" dirty="0" err="1">
                <a:latin typeface="Times New Roman" panose="02020603050405020304" pitchFamily="18" charset="0"/>
                <a:cs typeface="Times New Roman" panose="02020603050405020304" pitchFamily="18" charset="0"/>
              </a:rPr>
              <a:t>Dłuskiu</a:t>
            </a:r>
            <a:r>
              <a:rPr lang="lt-LT" sz="2000" dirty="0">
                <a:latin typeface="Times New Roman" panose="02020603050405020304" pitchFamily="18" charset="0"/>
                <a:cs typeface="Times New Roman" panose="02020603050405020304" pitchFamily="18" charset="0"/>
              </a:rPr>
              <a:t>, kad įkurtų vieną labiausiai pažengusių medicinos klinikų Varšuvoje, kurioje pagrindinis dėmesys b</a:t>
            </a:r>
            <a:r>
              <a:rPr lang="en-US" sz="2000" dirty="0">
                <a:latin typeface="Times New Roman" panose="02020603050405020304" pitchFamily="18" charset="0"/>
                <a:cs typeface="Times New Roman" panose="02020603050405020304" pitchFamily="18" charset="0"/>
              </a:rPr>
              <a:t>u</a:t>
            </a:r>
            <a:r>
              <a:rPr lang="lt-LT" sz="2000" dirty="0" err="1">
                <a:latin typeface="Times New Roman" panose="02020603050405020304" pitchFamily="18" charset="0"/>
                <a:cs typeface="Times New Roman" panose="02020603050405020304" pitchFamily="18" charset="0"/>
              </a:rPr>
              <a:t>vo</a:t>
            </a:r>
            <a:r>
              <a:rPr lang="lt-LT" sz="2000" dirty="0">
                <a:latin typeface="Times New Roman" panose="02020603050405020304" pitchFamily="18" charset="0"/>
                <a:cs typeface="Times New Roman" panose="02020603050405020304" pitchFamily="18" charset="0"/>
              </a:rPr>
              <a:t> skiriamas moterų ir vaikų gydymui. Ji taip pat atliko tuberkuliozės tyrimus ir buvo Lenkijos Raudonojo Kryžiaus narė.</a:t>
            </a:r>
          </a:p>
          <a:p>
            <a:pPr marL="0" indent="0">
              <a:buNone/>
            </a:pPr>
            <a:endParaRPr lang="en-US" sz="2000" dirty="0">
              <a:latin typeface="Times New Roman" panose="02020603050405020304" pitchFamily="18" charset="0"/>
              <a:cs typeface="Times New Roman" panose="02020603050405020304" pitchFamily="18" charset="0"/>
            </a:endParaRPr>
          </a:p>
          <a:p>
            <a:endParaRPr lang="lt-LT" sz="2000" dirty="0">
              <a:latin typeface="Times New Roman" panose="02020603050405020304" pitchFamily="18" charset="0"/>
              <a:cs typeface="Times New Roman" panose="02020603050405020304" pitchFamily="18" charset="0"/>
            </a:endParaRPr>
          </a:p>
        </p:txBody>
      </p:sp>
      <p:pic>
        <p:nvPicPr>
          <p:cNvPr id="2050" name="Picture 2">
            <a:extLst>
              <a:ext uri="{FF2B5EF4-FFF2-40B4-BE49-F238E27FC236}">
                <a16:creationId xmlns:a16="http://schemas.microsoft.com/office/drawing/2014/main" id="{DA349E5B-1384-9F25-E43F-E3B52366FCE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2" r="13660"/>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21469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0" name="Rectangle 205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CC8820E9-39AE-8B6C-0C20-C1B822151C3A}"/>
              </a:ext>
            </a:extLst>
          </p:cNvPr>
          <p:cNvSpPr>
            <a:spLocks noGrp="1"/>
          </p:cNvSpPr>
          <p:nvPr>
            <p:ph type="title"/>
          </p:nvPr>
        </p:nvSpPr>
        <p:spPr>
          <a:xfrm>
            <a:off x="836679" y="723898"/>
            <a:ext cx="6002110" cy="1495425"/>
          </a:xfrm>
        </p:spPr>
        <p:txBody>
          <a:bodyPr>
            <a:normAutofit/>
          </a:bodyPr>
          <a:lstStyle/>
          <a:p>
            <a:r>
              <a:rPr lang="lt-LT" sz="4000" dirty="0">
                <a:latin typeface="Times New Roman" panose="02020603050405020304" pitchFamily="18" charset="0"/>
                <a:cs typeface="Times New Roman" panose="02020603050405020304" pitchFamily="18" charset="0"/>
              </a:rPr>
              <a:t>Šeimos pasiekimai</a:t>
            </a:r>
            <a:endParaRPr lang="en-US" sz="4000"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658FC5AA-36A7-1A02-1DA3-5BDE3B6CB546}"/>
              </a:ext>
            </a:extLst>
          </p:cNvPr>
          <p:cNvSpPr>
            <a:spLocks noGrp="1"/>
          </p:cNvSpPr>
          <p:nvPr>
            <p:ph idx="1"/>
          </p:nvPr>
        </p:nvSpPr>
        <p:spPr>
          <a:xfrm>
            <a:off x="836680" y="2405067"/>
            <a:ext cx="6002110" cy="3729034"/>
          </a:xfrm>
        </p:spPr>
        <p:txBody>
          <a:bodyPr>
            <a:normAutofit/>
          </a:bodyPr>
          <a:lstStyle/>
          <a:p>
            <a:r>
              <a:rPr lang="lt-LT" sz="2000" dirty="0">
                <a:latin typeface="Times New Roman" panose="02020603050405020304" pitchFamily="18" charset="0"/>
                <a:cs typeface="Times New Roman" panose="02020603050405020304" pitchFamily="18" charset="0"/>
              </a:rPr>
              <a:t>Marijos ir Pjero dukra </a:t>
            </a:r>
            <a:r>
              <a:rPr lang="lt-LT" sz="2000" dirty="0" err="1">
                <a:latin typeface="Times New Roman" panose="02020603050405020304" pitchFamily="18" charset="0"/>
                <a:cs typeface="Times New Roman" panose="02020603050405020304" pitchFamily="18" charset="0"/>
              </a:rPr>
              <a:t>Irèna</a:t>
            </a:r>
            <a:r>
              <a:rPr lang="lt-LT" sz="2000" dirty="0">
                <a:latin typeface="Times New Roman" panose="02020603050405020304" pitchFamily="18" charset="0"/>
                <a:cs typeface="Times New Roman" panose="02020603050405020304" pitchFamily="18" charset="0"/>
              </a:rPr>
              <a:t> </a:t>
            </a:r>
            <a:r>
              <a:rPr lang="lt-LT" sz="2000" dirty="0" err="1">
                <a:latin typeface="Times New Roman" panose="02020603050405020304" pitchFamily="18" charset="0"/>
                <a:cs typeface="Times New Roman" panose="02020603050405020304" pitchFamily="18" charset="0"/>
              </a:rPr>
              <a:t>Joliot</a:t>
            </a:r>
            <a:r>
              <a:rPr lang="lt-LT" sz="2000" dirty="0">
                <a:latin typeface="Times New Roman" panose="02020603050405020304" pitchFamily="18" charset="0"/>
                <a:cs typeface="Times New Roman" panose="02020603050405020304" pitchFamily="18" charset="0"/>
              </a:rPr>
              <a:t>-Kiuri pasekė savo tėvų pėdomis ir 1935 m. laimėjo Nobelio chemijos premiją už darbą dirbtinio radioaktyvumo srityje. Ji ir jos vyras </a:t>
            </a:r>
            <a:r>
              <a:rPr lang="lt-LT" sz="2000" dirty="0" err="1">
                <a:latin typeface="Times New Roman" panose="02020603050405020304" pitchFamily="18" charset="0"/>
                <a:cs typeface="Times New Roman" panose="02020603050405020304" pitchFamily="18" charset="0"/>
              </a:rPr>
              <a:t>Frédéricas</a:t>
            </a:r>
            <a:r>
              <a:rPr lang="lt-LT" sz="2000" dirty="0">
                <a:latin typeface="Times New Roman" panose="02020603050405020304" pitchFamily="18" charset="0"/>
                <a:cs typeface="Times New Roman" panose="02020603050405020304" pitchFamily="18" charset="0"/>
              </a:rPr>
              <a:t> </a:t>
            </a:r>
            <a:r>
              <a:rPr lang="lt-LT" sz="2000" dirty="0" err="1">
                <a:latin typeface="Times New Roman" panose="02020603050405020304" pitchFamily="18" charset="0"/>
                <a:cs typeface="Times New Roman" panose="02020603050405020304" pitchFamily="18" charset="0"/>
              </a:rPr>
              <a:t>Joliot</a:t>
            </a:r>
            <a:r>
              <a:rPr lang="lt-LT" sz="2000" dirty="0">
                <a:latin typeface="Times New Roman" panose="02020603050405020304" pitchFamily="18" charset="0"/>
                <a:cs typeface="Times New Roman" panose="02020603050405020304" pitchFamily="18" charset="0"/>
              </a:rPr>
              <a:t>-Kiuri atrado, kad įmanoma dirbtinai sukurti radioaktyviuosius izotopus, o tai atvėrė naujus branduolinės fizikos ir chemijos tyrimų kelius.</a:t>
            </a:r>
          </a:p>
          <a:p>
            <a:r>
              <a:rPr lang="lt-LT" sz="2000" dirty="0" err="1">
                <a:latin typeface="Times New Roman" panose="02020603050405020304" pitchFamily="18" charset="0"/>
                <a:cs typeface="Times New Roman" panose="02020603050405020304" pitchFamily="18" charset="0"/>
              </a:rPr>
              <a:t>Irènos</a:t>
            </a:r>
            <a:r>
              <a:rPr lang="lt-LT" sz="2000" dirty="0">
                <a:latin typeface="Times New Roman" panose="02020603050405020304" pitchFamily="18" charset="0"/>
                <a:cs typeface="Times New Roman" panose="02020603050405020304" pitchFamily="18" charset="0"/>
              </a:rPr>
              <a:t> ir </a:t>
            </a:r>
            <a:r>
              <a:rPr lang="lt-LT" sz="2000" dirty="0" err="1">
                <a:latin typeface="Times New Roman" panose="02020603050405020304" pitchFamily="18" charset="0"/>
                <a:cs typeface="Times New Roman" panose="02020603050405020304" pitchFamily="18" charset="0"/>
              </a:rPr>
              <a:t>Frédérico</a:t>
            </a:r>
            <a:r>
              <a:rPr lang="lt-LT" sz="2000" dirty="0">
                <a:latin typeface="Times New Roman" panose="02020603050405020304" pitchFamily="18" charset="0"/>
                <a:cs typeface="Times New Roman" panose="02020603050405020304" pitchFamily="18" charset="0"/>
              </a:rPr>
              <a:t> dukra </a:t>
            </a:r>
            <a:r>
              <a:rPr lang="lt-LT" sz="2000" dirty="0" err="1">
                <a:latin typeface="Times New Roman" panose="02020603050405020304" pitchFamily="18" charset="0"/>
                <a:cs typeface="Times New Roman" panose="02020603050405020304" pitchFamily="18" charset="0"/>
              </a:rPr>
              <a:t>Hélèna</a:t>
            </a:r>
            <a:r>
              <a:rPr lang="lt-LT" sz="2000" dirty="0">
                <a:latin typeface="Times New Roman" panose="02020603050405020304" pitchFamily="18" charset="0"/>
                <a:cs typeface="Times New Roman" panose="02020603050405020304" pitchFamily="18" charset="0"/>
              </a:rPr>
              <a:t> </a:t>
            </a:r>
            <a:r>
              <a:rPr lang="lt-LT" sz="2000" dirty="0" err="1">
                <a:latin typeface="Times New Roman" panose="02020603050405020304" pitchFamily="18" charset="0"/>
                <a:cs typeface="Times New Roman" panose="02020603050405020304" pitchFamily="18" charset="0"/>
              </a:rPr>
              <a:t>Langevin-Joliot</a:t>
            </a:r>
            <a:r>
              <a:rPr lang="lt-LT" sz="2000" dirty="0">
                <a:latin typeface="Times New Roman" panose="02020603050405020304" pitchFamily="18" charset="0"/>
                <a:cs typeface="Times New Roman" panose="02020603050405020304" pitchFamily="18" charset="0"/>
              </a:rPr>
              <a:t> taip pat yra žymi mokslininkė, daug prisidėjusi prie branduolinės fizikos srities. Ji atliko branduolinių reakcijų tyrimus ir yra ypač žinoma dėl savo darbų, susijusių su elektronų sklaida atomų branduoliuose.</a:t>
            </a:r>
          </a:p>
          <a:p>
            <a:endParaRPr lang="en-US" sz="2000" dirty="0">
              <a:latin typeface="Times New Roman" panose="02020603050405020304" pitchFamily="18" charset="0"/>
              <a:cs typeface="Times New Roman" panose="02020603050405020304" pitchFamily="18" charset="0"/>
            </a:endParaRPr>
          </a:p>
          <a:p>
            <a:endParaRPr lang="lt-LT" sz="2000" dirty="0">
              <a:latin typeface="Times New Roman" panose="02020603050405020304" pitchFamily="18" charset="0"/>
              <a:cs typeface="Times New Roman" panose="02020603050405020304" pitchFamily="18" charset="0"/>
            </a:endParaRPr>
          </a:p>
        </p:txBody>
      </p:sp>
      <p:pic>
        <p:nvPicPr>
          <p:cNvPr id="2052" name="Picture 4" descr="Irène Joliot-Curie - IMDb">
            <a:extLst>
              <a:ext uri="{FF2B5EF4-FFF2-40B4-BE49-F238E27FC236}">
                <a16:creationId xmlns:a16="http://schemas.microsoft.com/office/drawing/2014/main" id="{BAA8FD16-BB4E-D52D-BA50-B614879277D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289"/>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15121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D134AFF-CBEB-4A6B-BA31-048751AD4DD3}"/>
              </a:ext>
            </a:extLst>
          </p:cNvPr>
          <p:cNvSpPr>
            <a:spLocks noGrp="1"/>
          </p:cNvSpPr>
          <p:nvPr>
            <p:ph type="title"/>
          </p:nvPr>
        </p:nvSpPr>
        <p:spPr>
          <a:xfrm>
            <a:off x="233265" y="3902139"/>
            <a:ext cx="3990717" cy="2452687"/>
          </a:xfrm>
        </p:spPr>
        <p:txBody>
          <a:bodyPr anchor="ctr">
            <a:normAutofit/>
          </a:bodyPr>
          <a:lstStyle/>
          <a:p>
            <a:r>
              <a:rPr lang="lt-LT" sz="3600" b="0" i="0" dirty="0">
                <a:effectLst/>
                <a:latin typeface="Times New Roman" panose="02020603050405020304" pitchFamily="18" charset="0"/>
                <a:cs typeface="Times New Roman" panose="02020603050405020304" pitchFamily="18" charset="0"/>
              </a:rPr>
              <a:t>Marijos </a:t>
            </a:r>
            <a:r>
              <a:rPr lang="lt-LT" sz="3600" b="0" i="0" dirty="0" err="1">
                <a:effectLst/>
                <a:latin typeface="Times New Roman" panose="02020603050405020304" pitchFamily="18" charset="0"/>
                <a:cs typeface="Times New Roman" panose="02020603050405020304" pitchFamily="18" charset="0"/>
              </a:rPr>
              <a:t>Sklodovskos</a:t>
            </a:r>
            <a:r>
              <a:rPr lang="lt-LT" sz="3600" b="0" i="0" dirty="0">
                <a:effectLst/>
                <a:latin typeface="Times New Roman" panose="02020603050405020304" pitchFamily="18" charset="0"/>
                <a:cs typeface="Times New Roman" panose="02020603050405020304" pitchFamily="18" charset="0"/>
              </a:rPr>
              <a:t>-Kiuri muziejus</a:t>
            </a:r>
            <a:endParaRPr lang="lt-LT" sz="3600" dirty="0">
              <a:latin typeface="Times New Roman" panose="02020603050405020304" pitchFamily="18" charset="0"/>
              <a:cs typeface="Times New Roman" panose="02020603050405020304" pitchFamily="18" charset="0"/>
            </a:endParaRPr>
          </a:p>
        </p:txBody>
      </p:sp>
      <p:pic>
        <p:nvPicPr>
          <p:cNvPr id="1026" name="Picture 2" descr="WICE - VD031 Curie Museum: An Historic Site">
            <a:extLst>
              <a:ext uri="{FF2B5EF4-FFF2-40B4-BE49-F238E27FC236}">
                <a16:creationId xmlns:a16="http://schemas.microsoft.com/office/drawing/2014/main" id="{54021C4B-ABC6-134C-95A3-69FA822F212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2802" b="13861"/>
          <a:stretch/>
        </p:blipFill>
        <p:spPr bwMode="auto">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a:noFill/>
          <a:extLst>
            <a:ext uri="{909E8E84-426E-40DD-AFC4-6F175D3DCCD1}">
              <a14:hiddenFill xmlns:a14="http://schemas.microsoft.com/office/drawing/2010/main">
                <a:solidFill>
                  <a:srgbClr val="FFFFFF"/>
                </a:solidFill>
              </a14:hiddenFill>
            </a:ext>
          </a:extLst>
        </p:spPr>
      </p:pic>
      <p:sp>
        <p:nvSpPr>
          <p:cNvPr id="3" name="Turinio vietos rezervavimo ženklas 2">
            <a:extLst>
              <a:ext uri="{FF2B5EF4-FFF2-40B4-BE49-F238E27FC236}">
                <a16:creationId xmlns:a16="http://schemas.microsoft.com/office/drawing/2014/main" id="{8E089892-627F-5829-681E-4A47190841BD}"/>
              </a:ext>
            </a:extLst>
          </p:cNvPr>
          <p:cNvSpPr>
            <a:spLocks noGrp="1"/>
          </p:cNvSpPr>
          <p:nvPr>
            <p:ph idx="1"/>
          </p:nvPr>
        </p:nvSpPr>
        <p:spPr>
          <a:xfrm>
            <a:off x="4223982" y="3752850"/>
            <a:ext cx="7485413" cy="2452687"/>
          </a:xfrm>
        </p:spPr>
        <p:txBody>
          <a:bodyPr anchor="ctr">
            <a:normAutofit lnSpcReduction="10000"/>
          </a:bodyPr>
          <a:lstStyle/>
          <a:p>
            <a:r>
              <a:rPr lang="lt-LT" sz="1700" b="0" i="0" dirty="0" err="1">
                <a:effectLst/>
                <a:latin typeface="Times New Roman" panose="02020603050405020304" pitchFamily="18" charset="0"/>
                <a:cs typeface="Times New Roman" panose="02020603050405020304" pitchFamily="18" charset="0"/>
              </a:rPr>
              <a:t>Marij</a:t>
            </a:r>
            <a:r>
              <a:rPr lang="en-US" sz="1700" b="0" i="0" dirty="0" err="1">
                <a:effectLst/>
                <a:latin typeface="Times New Roman" panose="02020603050405020304" pitchFamily="18" charset="0"/>
                <a:cs typeface="Times New Roman" panose="02020603050405020304" pitchFamily="18" charset="0"/>
              </a:rPr>
              <a:t>os</a:t>
            </a:r>
            <a:r>
              <a:rPr lang="lt-LT" sz="1700" b="0" i="0" dirty="0">
                <a:effectLst/>
                <a:latin typeface="Times New Roman" panose="02020603050405020304" pitchFamily="18" charset="0"/>
                <a:cs typeface="Times New Roman" panose="02020603050405020304" pitchFamily="18" charset="0"/>
              </a:rPr>
              <a:t> </a:t>
            </a:r>
            <a:r>
              <a:rPr lang="lt-LT" sz="1700" b="0" i="0" dirty="0" err="1">
                <a:effectLst/>
                <a:latin typeface="Times New Roman" panose="02020603050405020304" pitchFamily="18" charset="0"/>
                <a:cs typeface="Times New Roman" panose="02020603050405020304" pitchFamily="18" charset="0"/>
              </a:rPr>
              <a:t>Skłodowsk</a:t>
            </a:r>
            <a:r>
              <a:rPr lang="en-US" sz="1700" b="0" i="0" dirty="0" err="1">
                <a:effectLst/>
                <a:latin typeface="Times New Roman" panose="02020603050405020304" pitchFamily="18" charset="0"/>
                <a:cs typeface="Times New Roman" panose="02020603050405020304" pitchFamily="18" charset="0"/>
              </a:rPr>
              <a:t>os</a:t>
            </a:r>
            <a:r>
              <a:rPr lang="lt-LT" sz="1700" b="0" i="0" dirty="0">
                <a:effectLst/>
                <a:latin typeface="Times New Roman" panose="02020603050405020304" pitchFamily="18" charset="0"/>
                <a:cs typeface="Times New Roman" panose="02020603050405020304" pitchFamily="18" charset="0"/>
              </a:rPr>
              <a:t>-</a:t>
            </a:r>
            <a:r>
              <a:rPr lang="en-US" sz="1700" b="0" i="0" dirty="0" err="1">
                <a:effectLst/>
                <a:latin typeface="Times New Roman" panose="02020603050405020304" pitchFamily="18" charset="0"/>
                <a:cs typeface="Times New Roman" panose="02020603050405020304" pitchFamily="18" charset="0"/>
              </a:rPr>
              <a:t>Kiuri</a:t>
            </a:r>
            <a:r>
              <a:rPr lang="lt-LT" sz="1700" b="0" i="0" dirty="0">
                <a:effectLst/>
                <a:latin typeface="Times New Roman" panose="02020603050405020304" pitchFamily="18" charset="0"/>
                <a:cs typeface="Times New Roman" panose="02020603050405020304" pitchFamily="18" charset="0"/>
              </a:rPr>
              <a:t> muziejus yra muziejus Varšuvoje, Lenkijoje, skirtas Lenkijos </a:t>
            </a:r>
            <a:r>
              <a:rPr lang="en-US" sz="1700" b="0" i="0" dirty="0" err="1">
                <a:effectLst/>
                <a:latin typeface="Times New Roman" panose="02020603050405020304" pitchFamily="18" charset="0"/>
                <a:cs typeface="Times New Roman" panose="02020603050405020304" pitchFamily="18" charset="0"/>
              </a:rPr>
              <a:t>dviej</a:t>
            </a:r>
            <a:r>
              <a:rPr lang="lt-LT" sz="1700" b="0" i="0" dirty="0">
                <a:effectLst/>
                <a:latin typeface="Times New Roman" panose="02020603050405020304" pitchFamily="18" charset="0"/>
                <a:cs typeface="Times New Roman" panose="02020603050405020304" pitchFamily="18" charset="0"/>
              </a:rPr>
              <a:t>ų Nobelio premijų laureatės Maria Kiuri, atradusios cheminius elementus polonį ir radį, gyvenimui ir atradimams pagerbti.</a:t>
            </a:r>
          </a:p>
          <a:p>
            <a:r>
              <a:rPr lang="lt-LT" sz="1700" dirty="0">
                <a:latin typeface="Times New Roman" panose="02020603050405020304" pitchFamily="18" charset="0"/>
                <a:cs typeface="Times New Roman" panose="02020603050405020304" pitchFamily="18" charset="0"/>
              </a:rPr>
              <a:t>Muziejuje eksponuojami daiktai, pasakojantys apie Kiuri šeimos gyvenimą ir pasiekimus, taip pat apie radioaktyvumo istoriją ir jos pritaikymą medicinoje ir pramonėje. Lankytojai gali apžiūrėti laboratoriją, kurioje dirbo Kiuri ir apžiūrėti originalią įrangą bei instrumentus, naudotus jų eksperimentuose. Muziejuje taip pat saugoma dokumentų ir artefaktų, susijusių su Kiuri gyvenimu, įskaitant Marijos asmeninius laboratorinius užrašus ir Pjero Nobelio premijos diplomą.</a:t>
            </a:r>
          </a:p>
          <a:p>
            <a:r>
              <a:rPr lang="lt-LT" sz="1700" dirty="0">
                <a:latin typeface="Times New Roman" panose="02020603050405020304" pitchFamily="18" charset="0"/>
                <a:cs typeface="Times New Roman" panose="02020603050405020304" pitchFamily="18" charset="0"/>
                <a:hlinkClick r:id="rId3"/>
              </a:rPr>
              <a:t>Adresas:</a:t>
            </a:r>
            <a:endParaRPr lang="en-US" sz="17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507708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1B9AA8F-14D4-DDF8-284B-728137766A78}"/>
              </a:ext>
            </a:extLst>
          </p:cNvPr>
          <p:cNvSpPr>
            <a:spLocks noGrp="1"/>
          </p:cNvSpPr>
          <p:nvPr>
            <p:ph type="title"/>
          </p:nvPr>
        </p:nvSpPr>
        <p:spPr/>
        <p:txBody>
          <a:bodyPr/>
          <a:lstStyle/>
          <a:p>
            <a:r>
              <a:rPr lang="lt-LT" dirty="0">
                <a:latin typeface="Times New Roman" panose="02020603050405020304" pitchFamily="18" charset="0"/>
                <a:cs typeface="Times New Roman" panose="02020603050405020304" pitchFamily="18" charset="0"/>
              </a:rPr>
              <a:t>Įdomūs faktai</a:t>
            </a:r>
            <a:endParaRPr lang="en-US" dirty="0">
              <a:latin typeface="Times New Roman" panose="02020603050405020304" pitchFamily="18" charset="0"/>
              <a:cs typeface="Times New Roman" panose="02020603050405020304" pitchFamily="18" charset="0"/>
            </a:endParaRPr>
          </a:p>
        </p:txBody>
      </p:sp>
      <p:sp>
        <p:nvSpPr>
          <p:cNvPr id="3" name="Turinio vietos rezervavimo ženklas 2">
            <a:extLst>
              <a:ext uri="{FF2B5EF4-FFF2-40B4-BE49-F238E27FC236}">
                <a16:creationId xmlns:a16="http://schemas.microsoft.com/office/drawing/2014/main" id="{93D6E456-1742-92BA-0370-B792A90AEC1D}"/>
              </a:ext>
            </a:extLst>
          </p:cNvPr>
          <p:cNvSpPr>
            <a:spLocks noGrp="1"/>
          </p:cNvSpPr>
          <p:nvPr>
            <p:ph idx="1"/>
          </p:nvPr>
        </p:nvSpPr>
        <p:spPr/>
        <p:txBody>
          <a:bodyPr>
            <a:noAutofit/>
          </a:bodyPr>
          <a:lstStyle/>
          <a:p>
            <a:pPr marL="342900" indent="-342900">
              <a:buFont typeface="+mj-lt"/>
              <a:buAutoNum type="arabicPeriod"/>
            </a:pPr>
            <a:r>
              <a:rPr lang="lt-LT" sz="1800" dirty="0">
                <a:latin typeface="Times New Roman" panose="02020603050405020304" pitchFamily="18" charset="0"/>
                <a:cs typeface="Times New Roman" panose="02020603050405020304" pitchFamily="18" charset="0"/>
              </a:rPr>
              <a:t>Marija ir Pjeras didžiąją dalį savo tyrimų ir eksperimentų atliko laboratorijoje, kurią chemikas </a:t>
            </a:r>
            <a:r>
              <a:rPr lang="lt-LT" sz="1800" dirty="0" err="1">
                <a:latin typeface="Times New Roman" panose="02020603050405020304" pitchFamily="18" charset="0"/>
                <a:cs typeface="Times New Roman" panose="02020603050405020304" pitchFamily="18" charset="0"/>
              </a:rPr>
              <a:t>Wilhelmas</a:t>
            </a:r>
            <a:r>
              <a:rPr lang="lt-LT" sz="1800" dirty="0">
                <a:latin typeface="Times New Roman" panose="02020603050405020304" pitchFamily="18" charset="0"/>
                <a:cs typeface="Times New Roman" panose="02020603050405020304" pitchFamily="18" charset="0"/>
              </a:rPr>
              <a:t> </a:t>
            </a:r>
            <a:r>
              <a:rPr lang="lt-LT" sz="1800" dirty="0" err="1">
                <a:latin typeface="Times New Roman" panose="02020603050405020304" pitchFamily="18" charset="0"/>
                <a:cs typeface="Times New Roman" panose="02020603050405020304" pitchFamily="18" charset="0"/>
              </a:rPr>
              <a:t>Ostwaldas</a:t>
            </a:r>
            <a:r>
              <a:rPr lang="lt-LT" sz="1800" dirty="0">
                <a:latin typeface="Times New Roman" panose="02020603050405020304" pitchFamily="18" charset="0"/>
                <a:cs typeface="Times New Roman" panose="02020603050405020304" pitchFamily="18" charset="0"/>
              </a:rPr>
              <a:t> apibūdino kaip „arklidės ir bulvių tvarto hibridą“.</a:t>
            </a:r>
          </a:p>
          <a:p>
            <a:pPr marL="342900" indent="-342900">
              <a:buFont typeface="+mj-lt"/>
              <a:buAutoNum type="arabicPeriod"/>
            </a:pPr>
            <a:r>
              <a:rPr lang="lt-LT" sz="1800" dirty="0">
                <a:latin typeface="Times New Roman" panose="02020603050405020304" pitchFamily="18" charset="0"/>
                <a:cs typeface="Times New Roman" panose="02020603050405020304" pitchFamily="18" charset="0"/>
              </a:rPr>
              <a:t>Marija Kiuri buvo pirmoji moteris dirbusi profesore Sorbo</a:t>
            </a:r>
            <a:r>
              <a:rPr lang="en-US" sz="1800" dirty="0" err="1">
                <a:latin typeface="Times New Roman" panose="02020603050405020304" pitchFamily="18" charset="0"/>
                <a:cs typeface="Times New Roman" panose="02020603050405020304" pitchFamily="18" charset="0"/>
              </a:rPr>
              <a:t>nos</a:t>
            </a:r>
            <a:r>
              <a:rPr lang="lt-LT" sz="1800" dirty="0">
                <a:latin typeface="Times New Roman" panose="02020603050405020304" pitchFamily="18" charset="0"/>
                <a:cs typeface="Times New Roman" panose="02020603050405020304" pitchFamily="18" charset="0"/>
              </a:rPr>
              <a:t> universitete</a:t>
            </a:r>
          </a:p>
          <a:p>
            <a:pPr marL="342900" indent="-342900">
              <a:buFont typeface="+mj-lt"/>
              <a:buAutoNum type="arabicPeriod"/>
            </a:pPr>
            <a:r>
              <a:rPr lang="lt-LT" sz="1800" dirty="0">
                <a:latin typeface="Times New Roman" panose="02020603050405020304" pitchFamily="18" charset="0"/>
                <a:cs typeface="Times New Roman" panose="02020603050405020304" pitchFamily="18" charset="0"/>
              </a:rPr>
              <a:t>1995 m. Kiuri ir jos vyro palaikai buvo saugomi Paryžiaus Panteone – mauzoliejuje, skirtame iškiliems prancūzų mąstytojams. Ji tapo antrąja moterimi, gavusia šią garbę, ir pirmąja, pelniusia ją savo pasiekimais.</a:t>
            </a:r>
          </a:p>
          <a:p>
            <a:pPr marL="342900" indent="-342900">
              <a:buFont typeface="+mj-lt"/>
              <a:buAutoNum type="arabicPeriod"/>
            </a:pPr>
            <a:r>
              <a:rPr lang="lt-LT" sz="1800" dirty="0">
                <a:latin typeface="Times New Roman" panose="02020603050405020304" pitchFamily="18" charset="0"/>
                <a:cs typeface="Times New Roman" panose="02020603050405020304" pitchFamily="18" charset="0"/>
              </a:rPr>
              <a:t>Marija Kiuri sukūrė mobilią rentgeno spindulių stotį, su kuria pati gydė karo metu sužeistus kareivius.</a:t>
            </a:r>
          </a:p>
          <a:p>
            <a:pPr marL="342900" indent="-342900">
              <a:buFont typeface="+mj-lt"/>
              <a:buAutoNum type="arabicPeriod"/>
            </a:pPr>
            <a:r>
              <a:rPr lang="lt-LT" sz="1800" dirty="0">
                <a:latin typeface="Times New Roman" panose="02020603050405020304" pitchFamily="18" charset="0"/>
                <a:cs typeface="Times New Roman" panose="02020603050405020304" pitchFamily="18" charset="0"/>
              </a:rPr>
              <a:t>Polonis yra alfa radiacijos skleidėjas, todėl yra nepavojingas kol dalelės neįkvepiamos ar kitaip nepatenka į kūną.</a:t>
            </a:r>
          </a:p>
          <a:p>
            <a:pPr marL="342900" indent="-342900">
              <a:buFont typeface="+mj-lt"/>
              <a:buAutoNum type="arabicPeriod"/>
            </a:pPr>
            <a:r>
              <a:rPr lang="lt-LT" sz="1800" dirty="0">
                <a:latin typeface="Times New Roman" panose="02020603050405020304" pitchFamily="18" charset="0"/>
                <a:cs typeface="Times New Roman" panose="02020603050405020304" pitchFamily="18" charset="0"/>
              </a:rPr>
              <a:t>Polonis-210 natūraliai randamas aplinkoje (jo randama tokiuose dalykuose kaip purvas ir tabakas) ir mažomis koncentracijomis žmonėse.</a:t>
            </a:r>
          </a:p>
          <a:p>
            <a:pPr marL="342900" indent="-342900">
              <a:buFont typeface="+mj-lt"/>
              <a:buAutoNum type="arabicPeriod"/>
            </a:pPr>
            <a:r>
              <a:rPr lang="lt-LT" sz="1800" dirty="0">
                <a:latin typeface="Times New Roman" panose="02020603050405020304" pitchFamily="18" charset="0"/>
                <a:cs typeface="Times New Roman" panose="02020603050405020304" pitchFamily="18" charset="0"/>
              </a:rPr>
              <a:t>Radis kadaise buvo laikomas vertinga preke ir buvo naudojamas įvairiuose plataus vartojimo produktuose, pavyzdžiui, dantų pastose ir grožio kremuose.</a:t>
            </a:r>
          </a:p>
          <a:p>
            <a:pPr marL="342900" indent="-342900">
              <a:buFont typeface="+mj-lt"/>
              <a:buAutoNum type="arabicPeriod"/>
            </a:pPr>
            <a:r>
              <a:rPr lang="lt-LT" sz="1800" dirty="0">
                <a:latin typeface="Times New Roman" panose="02020603050405020304" pitchFamily="18" charset="0"/>
                <a:cs typeface="Times New Roman" panose="02020603050405020304" pitchFamily="18" charset="0"/>
              </a:rPr>
              <a:t>Radis pasižymi švytėjimo savybe ir kadaise buvo naudojamas tamsoje šviečiantiems dažams.</a:t>
            </a: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54552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500"/>
                                        <p:tgtEl>
                                          <p:spTgt spid="3">
                                            <p:txEl>
                                              <p:pRg st="2" end="2"/>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4C56DA90-B00C-E474-B29A-B935A9B015C7}"/>
              </a:ext>
            </a:extLst>
          </p:cNvPr>
          <p:cNvSpPr>
            <a:spLocks noGrp="1"/>
          </p:cNvSpPr>
          <p:nvPr>
            <p:ph type="title"/>
          </p:nvPr>
        </p:nvSpPr>
        <p:spPr/>
        <p:txBody>
          <a:bodyPr/>
          <a:lstStyle/>
          <a:p>
            <a:r>
              <a:rPr lang="lt-LT" dirty="0"/>
              <a:t>Apibendrinimas (</a:t>
            </a:r>
            <a:r>
              <a:rPr lang="lt-LT" dirty="0" err="1"/>
              <a:t>video</a:t>
            </a:r>
            <a:r>
              <a:rPr lang="lt-LT" dirty="0"/>
              <a:t>)</a:t>
            </a:r>
            <a:endParaRPr lang="en-US" dirty="0"/>
          </a:p>
        </p:txBody>
      </p:sp>
      <p:pic>
        <p:nvPicPr>
          <p:cNvPr id="4" name="Internetinė medija 3" title="The genius of Marie Curie - Shohini Ghose">
            <a:hlinkClick r:id="" action="ppaction://media"/>
            <a:extLst>
              <a:ext uri="{FF2B5EF4-FFF2-40B4-BE49-F238E27FC236}">
                <a16:creationId xmlns:a16="http://schemas.microsoft.com/office/drawing/2014/main" id="{39F5B37B-3157-3FD2-DCFB-0D658638B805}"/>
              </a:ext>
            </a:extLst>
          </p:cNvPr>
          <p:cNvPicPr>
            <a:picLocks noGrp="1" noRot="1" noChangeAspect="1"/>
          </p:cNvPicPr>
          <p:nvPr>
            <p:ph idx="1"/>
            <a:videoFile r:link="rId1"/>
          </p:nvPr>
        </p:nvPicPr>
        <p:blipFill>
          <a:blip r:embed="rId3"/>
          <a:stretch>
            <a:fillRect/>
          </a:stretch>
        </p:blipFill>
        <p:spPr>
          <a:xfrm>
            <a:off x="2246313" y="1825625"/>
            <a:ext cx="7700962" cy="4351338"/>
          </a:xfrm>
          <a:prstGeom prst="rect">
            <a:avLst/>
          </a:prstGeom>
        </p:spPr>
      </p:pic>
    </p:spTree>
    <p:extLst>
      <p:ext uri="{BB962C8B-B14F-4D97-AF65-F5344CB8AC3E}">
        <p14:creationId xmlns:p14="http://schemas.microsoft.com/office/powerpoint/2010/main" val="26034821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6" name="Rectangle 1035">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Pavadinimas 1">
            <a:extLst>
              <a:ext uri="{FF2B5EF4-FFF2-40B4-BE49-F238E27FC236}">
                <a16:creationId xmlns:a16="http://schemas.microsoft.com/office/drawing/2014/main" id="{19378681-7703-E10D-6F51-65FFA69F5C09}"/>
              </a:ext>
            </a:extLst>
          </p:cNvPr>
          <p:cNvSpPr>
            <a:spLocks noGrp="1"/>
          </p:cNvSpPr>
          <p:nvPr>
            <p:ph type="title"/>
          </p:nvPr>
        </p:nvSpPr>
        <p:spPr>
          <a:xfrm>
            <a:off x="836679" y="723898"/>
            <a:ext cx="6002110" cy="1495425"/>
          </a:xfrm>
        </p:spPr>
        <p:txBody>
          <a:bodyPr>
            <a:normAutofit fontScale="90000"/>
          </a:bodyPr>
          <a:lstStyle/>
          <a:p>
            <a:r>
              <a:rPr lang="en-US" sz="4000" dirty="0">
                <a:latin typeface="Times New Roman" panose="02020603050405020304" pitchFamily="18" charset="0"/>
                <a:cs typeface="Times New Roman" panose="02020603050405020304" pitchFamily="18" charset="0"/>
              </a:rPr>
              <a:t>Kuo </a:t>
            </a:r>
            <a:r>
              <a:rPr lang="en-US" sz="4000" dirty="0" err="1">
                <a:latin typeface="Times New Roman" panose="02020603050405020304" pitchFamily="18" charset="0"/>
                <a:cs typeface="Times New Roman" panose="02020603050405020304" pitchFamily="18" charset="0"/>
              </a:rPr>
              <a:t>svarb</a:t>
            </a:r>
            <a:r>
              <a:rPr lang="lt-LT" sz="4000" dirty="0" err="1">
                <a:latin typeface="Times New Roman" panose="02020603050405020304" pitchFamily="18" charset="0"/>
                <a:cs typeface="Times New Roman" panose="02020603050405020304" pitchFamily="18" charset="0"/>
              </a:rPr>
              <a:t>ūs</a:t>
            </a:r>
            <a:r>
              <a:rPr lang="lt-LT" sz="4000" dirty="0">
                <a:latin typeface="Times New Roman" panose="02020603050405020304" pitchFamily="18" charset="0"/>
                <a:cs typeface="Times New Roman" panose="02020603050405020304" pitchFamily="18" charset="0"/>
              </a:rPr>
              <a:t> buvo Marija ir Pjeras kiuri?</a:t>
            </a:r>
            <a:r>
              <a:rPr lang="en-US" sz="4000" dirty="0">
                <a:latin typeface="Times New Roman" panose="02020603050405020304" pitchFamily="18" charset="0"/>
                <a:cs typeface="Times New Roman" panose="02020603050405020304" pitchFamily="18" charset="0"/>
              </a:rPr>
              <a:t> (</a:t>
            </a:r>
            <a:r>
              <a:rPr lang="en-US" sz="4000" dirty="0" err="1">
                <a:latin typeface="Times New Roman" panose="02020603050405020304" pitchFamily="18" charset="0"/>
                <a:cs typeface="Times New Roman" panose="02020603050405020304" pitchFamily="18" charset="0"/>
              </a:rPr>
              <a:t>Apibendrinimas</a:t>
            </a:r>
            <a:r>
              <a:rPr lang="en-US" sz="4000" dirty="0">
                <a:latin typeface="Times New Roman" panose="02020603050405020304" pitchFamily="18" charset="0"/>
                <a:cs typeface="Times New Roman" panose="02020603050405020304" pitchFamily="18" charset="0"/>
              </a:rPr>
              <a:t>)</a:t>
            </a:r>
          </a:p>
        </p:txBody>
      </p:sp>
      <p:sp>
        <p:nvSpPr>
          <p:cNvPr id="3" name="Turinio vietos rezervavimo ženklas 2">
            <a:extLst>
              <a:ext uri="{FF2B5EF4-FFF2-40B4-BE49-F238E27FC236}">
                <a16:creationId xmlns:a16="http://schemas.microsoft.com/office/drawing/2014/main" id="{8011941C-A9E8-D81A-E04D-B568EA32CF38}"/>
              </a:ext>
            </a:extLst>
          </p:cNvPr>
          <p:cNvSpPr>
            <a:spLocks noGrp="1"/>
          </p:cNvSpPr>
          <p:nvPr>
            <p:ph idx="1"/>
          </p:nvPr>
        </p:nvSpPr>
        <p:spPr>
          <a:xfrm>
            <a:off x="251927" y="2219323"/>
            <a:ext cx="6746032" cy="4536040"/>
          </a:xfrm>
        </p:spPr>
        <p:txBody>
          <a:bodyPr>
            <a:normAutofit lnSpcReduction="10000"/>
          </a:bodyPr>
          <a:lstStyle/>
          <a:p>
            <a:pPr marL="0" indent="0">
              <a:buNone/>
            </a:pPr>
            <a:endParaRPr lang="en-US" sz="1400" dirty="0">
              <a:latin typeface="Times New Roman" panose="02020603050405020304" pitchFamily="18" charset="0"/>
              <a:cs typeface="Times New Roman" panose="02020603050405020304" pitchFamily="18" charset="0"/>
            </a:endParaRPr>
          </a:p>
          <a:p>
            <a:r>
              <a:rPr lang="lt-LT" sz="1800" dirty="0">
                <a:latin typeface="Times New Roman" panose="02020603050405020304" pitchFamily="18" charset="0"/>
                <a:cs typeface="Times New Roman" panose="02020603050405020304" pitchFamily="18" charset="0"/>
              </a:rPr>
              <a:t>Marija Kiuri yra žinoma dėl savo novatoriško darbo radioaktyvumo srityje, kurį atrado 1898 m. Ji sukūrė terminą „radioaktyvumas“, kad apibūdintų tam tikrų medžiagų, skleidžiančių spinduliuotę, reiškinį. Ji taip pat atrado du naujus elementus, polonį ir radį, ir buvo pirmoji moteris, 1903 m. apdovanota Nobelio premija už darbą radioaktyvumo srityje.</a:t>
            </a:r>
            <a:endParaRPr lang="en-US" sz="1800" dirty="0">
              <a:latin typeface="Times New Roman" panose="02020603050405020304" pitchFamily="18" charset="0"/>
              <a:cs typeface="Times New Roman" panose="02020603050405020304" pitchFamily="18" charset="0"/>
            </a:endParaRPr>
          </a:p>
          <a:p>
            <a:r>
              <a:rPr lang="lt-LT" sz="1800" dirty="0">
                <a:latin typeface="Times New Roman" panose="02020603050405020304" pitchFamily="18" charset="0"/>
                <a:cs typeface="Times New Roman" panose="02020603050405020304" pitchFamily="18" charset="0"/>
              </a:rPr>
              <a:t>Pjeras Kiuri buvo fizikas, studijavęs magnetizmą ir </a:t>
            </a:r>
            <a:r>
              <a:rPr lang="lt-LT" sz="1800" dirty="0" err="1">
                <a:latin typeface="Times New Roman" panose="02020603050405020304" pitchFamily="18" charset="0"/>
                <a:cs typeface="Times New Roman" panose="02020603050405020304" pitchFamily="18" charset="0"/>
              </a:rPr>
              <a:t>kristalografiją</a:t>
            </a:r>
            <a:r>
              <a:rPr lang="lt-LT" sz="1800" dirty="0">
                <a:latin typeface="Times New Roman" panose="02020603050405020304" pitchFamily="18" charset="0"/>
                <a:cs typeface="Times New Roman" panose="02020603050405020304" pitchFamily="18" charset="0"/>
              </a:rPr>
              <a:t>. Kartu su žmona jis atrado </a:t>
            </a:r>
            <a:r>
              <a:rPr lang="en-US" sz="1800" i="0" dirty="0" err="1">
                <a:effectLst/>
                <a:latin typeface="Times New Roman" panose="02020603050405020304" pitchFamily="18" charset="0"/>
                <a:cs typeface="Times New Roman" panose="02020603050405020304" pitchFamily="18" charset="0"/>
              </a:rPr>
              <a:t>pjezoelektrin</a:t>
            </a:r>
            <a:r>
              <a:rPr lang="lt-LT" sz="1800" i="0" dirty="0">
                <a:effectLst/>
                <a:latin typeface="Times New Roman" panose="02020603050405020304" pitchFamily="18" charset="0"/>
                <a:cs typeface="Times New Roman" panose="02020603050405020304" pitchFamily="18" charset="0"/>
              </a:rPr>
              <a:t>į</a:t>
            </a:r>
            <a:r>
              <a:rPr lang="en-US" sz="1800" i="0" dirty="0">
                <a:effectLst/>
                <a:latin typeface="Times New Roman" panose="02020603050405020304" pitchFamily="18" charset="0"/>
                <a:cs typeface="Times New Roman" panose="02020603050405020304" pitchFamily="18" charset="0"/>
              </a:rPr>
              <a:t> </a:t>
            </a:r>
            <a:r>
              <a:rPr lang="en-US" sz="1800" i="0" dirty="0" err="1">
                <a:effectLst/>
                <a:latin typeface="Times New Roman" panose="02020603050405020304" pitchFamily="18" charset="0"/>
                <a:cs typeface="Times New Roman" panose="02020603050405020304" pitchFamily="18" charset="0"/>
              </a:rPr>
              <a:t>reiškin</a:t>
            </a:r>
            <a:r>
              <a:rPr lang="lt-LT" sz="1800" i="0" dirty="0">
                <a:effectLst/>
                <a:latin typeface="Times New Roman" panose="02020603050405020304" pitchFamily="18" charset="0"/>
                <a:cs typeface="Times New Roman" panose="02020603050405020304" pitchFamily="18" charset="0"/>
              </a:rPr>
              <a:t>į </a:t>
            </a:r>
            <a:r>
              <a:rPr lang="lt-LT" sz="1800" dirty="0">
                <a:latin typeface="Times New Roman" panose="02020603050405020304" pitchFamily="18" charset="0"/>
                <a:cs typeface="Times New Roman" panose="02020603050405020304" pitchFamily="18" charset="0"/>
              </a:rPr>
              <a:t>– tam tikrų medžiagų gebėjimą sukurti elektros krūvį, kai jas veikia mechaninė įtampa.</a:t>
            </a:r>
            <a:endParaRPr lang="en-US" sz="1800" dirty="0">
              <a:latin typeface="Times New Roman" panose="02020603050405020304" pitchFamily="18" charset="0"/>
              <a:cs typeface="Times New Roman" panose="02020603050405020304" pitchFamily="18" charset="0"/>
            </a:endParaRPr>
          </a:p>
          <a:p>
            <a:r>
              <a:rPr lang="lt-LT" sz="1800" b="0" i="0" dirty="0">
                <a:effectLst/>
                <a:latin typeface="Times New Roman" panose="02020603050405020304" pitchFamily="18" charset="0"/>
                <a:cs typeface="Times New Roman" panose="02020603050405020304" pitchFamily="18" charset="0"/>
              </a:rPr>
              <a:t>Tiek Mari</a:t>
            </a:r>
            <a:r>
              <a:rPr lang="en-US" sz="1800" b="0" i="0" dirty="0">
                <a:effectLst/>
                <a:latin typeface="Times New Roman" panose="02020603050405020304" pitchFamily="18" charset="0"/>
                <a:cs typeface="Times New Roman" panose="02020603050405020304" pitchFamily="18" charset="0"/>
              </a:rPr>
              <a:t>ja</a:t>
            </a:r>
            <a:r>
              <a:rPr lang="lt-LT" sz="1800" b="0" i="0" dirty="0">
                <a:effectLst/>
                <a:latin typeface="Times New Roman" panose="02020603050405020304" pitchFamily="18" charset="0"/>
                <a:cs typeface="Times New Roman" panose="02020603050405020304" pitchFamily="18" charset="0"/>
              </a:rPr>
              <a:t>, tiek P</a:t>
            </a:r>
            <a:r>
              <a:rPr lang="en-US" sz="1800" b="0" i="0" dirty="0" err="1">
                <a:effectLst/>
                <a:latin typeface="Times New Roman" panose="02020603050405020304" pitchFamily="18" charset="0"/>
                <a:cs typeface="Times New Roman" panose="02020603050405020304" pitchFamily="18" charset="0"/>
              </a:rPr>
              <a:t>jeras</a:t>
            </a:r>
            <a:r>
              <a:rPr lang="lt-LT" sz="1800" b="0" i="0" dirty="0">
                <a:effectLst/>
                <a:latin typeface="Times New Roman" panose="02020603050405020304" pitchFamily="18" charset="0"/>
                <a:cs typeface="Times New Roman" panose="02020603050405020304" pitchFamily="18" charset="0"/>
              </a:rPr>
              <a:t> buvo kilę iš šeimų, turinčių gerą išsilavinimą, o tai greičiausiai turėjo įtakos jų susidomėjimui mokslu ir tyrimais. Nors Mari</a:t>
            </a:r>
            <a:r>
              <a:rPr lang="en-US" sz="1800" b="0" i="0" dirty="0" err="1">
                <a:effectLst/>
                <a:latin typeface="Times New Roman" panose="02020603050405020304" pitchFamily="18" charset="0"/>
                <a:cs typeface="Times New Roman" panose="02020603050405020304" pitchFamily="18" charset="0"/>
              </a:rPr>
              <a:t>jos</a:t>
            </a:r>
            <a:r>
              <a:rPr lang="lt-LT" sz="1800" b="0" i="0" dirty="0">
                <a:effectLst/>
                <a:latin typeface="Times New Roman" panose="02020603050405020304" pitchFamily="18" charset="0"/>
                <a:cs typeface="Times New Roman" panose="02020603050405020304" pitchFamily="18" charset="0"/>
              </a:rPr>
              <a:t> šeima po tėvo mirties susidūrė su finansiniais sunkumais, dėl kurių jai buvo sunku siekti aukštojo mokslo. Nepaisant to, ji ištvėrė ir tapo pirmąja moterimi, gavusia Nobelio premiją, ir ji, ir P</a:t>
            </a:r>
            <a:r>
              <a:rPr lang="en-US" sz="1800" b="0" i="0" dirty="0" err="1">
                <a:effectLst/>
                <a:latin typeface="Times New Roman" panose="02020603050405020304" pitchFamily="18" charset="0"/>
                <a:cs typeface="Times New Roman" panose="02020603050405020304" pitchFamily="18" charset="0"/>
              </a:rPr>
              <a:t>jeras</a:t>
            </a:r>
            <a:r>
              <a:rPr lang="lt-LT" sz="1800" b="0" i="0" dirty="0">
                <a:effectLst/>
                <a:latin typeface="Times New Roman" panose="02020603050405020304" pitchFamily="18" charset="0"/>
                <a:cs typeface="Times New Roman" panose="02020603050405020304" pitchFamily="18" charset="0"/>
              </a:rPr>
              <a:t> prisimenami kaip radioaktyvumo srities pionieriai.</a:t>
            </a:r>
            <a:endParaRPr lang="lt-LT" sz="1800" dirty="0">
              <a:latin typeface="Times New Roman" panose="02020603050405020304" pitchFamily="18" charset="0"/>
              <a:cs typeface="Times New Roman" panose="02020603050405020304" pitchFamily="18" charset="0"/>
            </a:endParaRPr>
          </a:p>
        </p:txBody>
      </p:sp>
      <p:pic>
        <p:nvPicPr>
          <p:cNvPr id="1028" name="Picture 4" descr="France Is Still Cleaning Up Marie Curie's Nuclear Waste - Bloomberg">
            <a:extLst>
              <a:ext uri="{FF2B5EF4-FFF2-40B4-BE49-F238E27FC236}">
                <a16:creationId xmlns:a16="http://schemas.microsoft.com/office/drawing/2014/main" id="{415D3941-F892-5FBE-B9D5-00B1C0D234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62"/>
          <a:stretch/>
        </p:blipFill>
        <p:spPr bwMode="auto">
          <a:xfrm>
            <a:off x="7199440" y="10"/>
            <a:ext cx="4992560" cy="6857990"/>
          </a:xfrm>
          <a:prstGeom prst="rect">
            <a:avLst/>
          </a:prstGeom>
          <a:noFill/>
          <a:effectLst/>
          <a:extLst>
            <a:ext uri="{909E8E84-426E-40DD-AFC4-6F175D3DCCD1}">
              <a14:hiddenFill xmlns:a14="http://schemas.microsoft.com/office/drawing/2010/main">
                <a:solidFill>
                  <a:srgbClr val="FFFFFF"/>
                </a:solidFill>
              </a14:hiddenFill>
            </a:ext>
          </a:extLst>
        </p:spPr>
      </p:pic>
      <p:sp>
        <p:nvSpPr>
          <p:cNvPr id="4" name="AutoShape 2" descr="Madame Curie's Passion | History| Smithsonian Magazine">
            <a:extLst>
              <a:ext uri="{FF2B5EF4-FFF2-40B4-BE49-F238E27FC236}">
                <a16:creationId xmlns:a16="http://schemas.microsoft.com/office/drawing/2014/main" id="{ED8EC7F3-DD5C-DBB5-C5F3-3A3276DEB25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2466019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D7631E1-6272-9077-49CC-7B15290BF9EA}"/>
              </a:ext>
            </a:extLst>
          </p:cNvPr>
          <p:cNvSpPr>
            <a:spLocks noGrp="1"/>
          </p:cNvSpPr>
          <p:nvPr>
            <p:ph type="title"/>
          </p:nvPr>
        </p:nvSpPr>
        <p:spPr>
          <a:xfrm>
            <a:off x="4905287" y="2881822"/>
            <a:ext cx="2381425" cy="1325563"/>
          </a:xfrm>
        </p:spPr>
        <p:txBody>
          <a:bodyPr/>
          <a:lstStyle/>
          <a:p>
            <a:r>
              <a:rPr lang="en-US" dirty="0" err="1">
                <a:hlinkClick r:id="rId2"/>
              </a:rPr>
              <a:t>Klausimai</a:t>
            </a:r>
            <a:endParaRPr lang="en-US" dirty="0"/>
          </a:p>
        </p:txBody>
      </p:sp>
    </p:spTree>
    <p:extLst>
      <p:ext uri="{BB962C8B-B14F-4D97-AF65-F5344CB8AC3E}">
        <p14:creationId xmlns:p14="http://schemas.microsoft.com/office/powerpoint/2010/main" val="132756732"/>
      </p:ext>
    </p:extLst>
  </p:cSld>
  <p:clrMapOvr>
    <a:masterClrMapping/>
  </p:clrMapOvr>
  <p:transition spd="slow">
    <p:push dir="u"/>
  </p:transition>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399</TotalTime>
  <Words>1900</Words>
  <Application>Microsoft Office PowerPoint</Application>
  <PresentationFormat>Plačiaekranė</PresentationFormat>
  <Paragraphs>89</Paragraphs>
  <Slides>21</Slides>
  <Notes>0</Notes>
  <HiddenSlides>0</HiddenSlides>
  <MMClips>1</MMClips>
  <ScaleCrop>false</ScaleCrop>
  <HeadingPairs>
    <vt:vector size="6" baseType="variant">
      <vt:variant>
        <vt:lpstr>Naudojami šriftai</vt:lpstr>
      </vt:variant>
      <vt:variant>
        <vt:i4>5</vt:i4>
      </vt:variant>
      <vt:variant>
        <vt:lpstr>Tema</vt:lpstr>
      </vt:variant>
      <vt:variant>
        <vt:i4>1</vt:i4>
      </vt:variant>
      <vt:variant>
        <vt:lpstr>Skaidrių pavadinimai</vt:lpstr>
      </vt:variant>
      <vt:variant>
        <vt:i4>21</vt:i4>
      </vt:variant>
    </vt:vector>
  </HeadingPairs>
  <TitlesOfParts>
    <vt:vector size="27" baseType="lpstr">
      <vt:lpstr>Arial</vt:lpstr>
      <vt:lpstr>Calibri</vt:lpstr>
      <vt:lpstr>Calibri Light</vt:lpstr>
      <vt:lpstr>Times New Roman</vt:lpstr>
      <vt:lpstr>Wingdings</vt:lpstr>
      <vt:lpstr>„Office“ tema</vt:lpstr>
      <vt:lpstr>Marijos ir Pjero Kiuri darbai</vt:lpstr>
      <vt:lpstr>Turinys</vt:lpstr>
      <vt:lpstr>Marijos Kiuri ankstyvasis gyvenimas</vt:lpstr>
      <vt:lpstr>Marijos Kiuri ankstyvasis gyvenimas</vt:lpstr>
      <vt:lpstr>Marijos Kiuri ankstyvasis gyvenimas </vt:lpstr>
      <vt:lpstr>Pjero Kiuri ankstyvasis gyvenimas</vt:lpstr>
      <vt:lpstr>Pjero Kiuri ankstyvasis gyvenimas</vt:lpstr>
      <vt:lpstr>Radioaktyvumo atradimas</vt:lpstr>
      <vt:lpstr>Polonio atradimas (1)</vt:lpstr>
      <vt:lpstr>Polonio atradimas (2)</vt:lpstr>
      <vt:lpstr>Radžio atradimas </vt:lpstr>
      <vt:lpstr>Marijos ir Pjero pasiekimai tiriant rentgeno spindulius (1)</vt:lpstr>
      <vt:lpstr>Marijos ir Pjero pasiekimai tiriant rentgeno spindulius (2)</vt:lpstr>
      <vt:lpstr>Nobelio premijos</vt:lpstr>
      <vt:lpstr>Šeimos pasiekimai</vt:lpstr>
      <vt:lpstr>Šeimos pasiekimai</vt:lpstr>
      <vt:lpstr>Marijos Sklodovskos-Kiuri muziejus</vt:lpstr>
      <vt:lpstr>Įdomūs faktai</vt:lpstr>
      <vt:lpstr>Apibendrinimas (video)</vt:lpstr>
      <vt:lpstr>Kuo svarbūs buvo Marija ir Pjeras kiuri? (Apibendrinimas)</vt:lpstr>
      <vt:lpstr>Klausimai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Marijos ir Pjero Kiuri darbai</dc:title>
  <dc:creator>DOVYDAS ŠULINSKAS</dc:creator>
  <cp:lastModifiedBy>DOVYDAS ŠULINSKAS</cp:lastModifiedBy>
  <cp:revision>20</cp:revision>
  <dcterms:created xsi:type="dcterms:W3CDTF">2023-03-31T11:09:18Z</dcterms:created>
  <dcterms:modified xsi:type="dcterms:W3CDTF">2023-05-10T04:01:18Z</dcterms:modified>
</cp:coreProperties>
</file>