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2" r:id="rId5"/>
    <p:sldId id="259" r:id="rId6"/>
    <p:sldId id="260" r:id="rId7"/>
    <p:sldId id="261" r:id="rId8"/>
    <p:sldId id="266" r:id="rId9"/>
    <p:sldId id="270" r:id="rId10"/>
    <p:sldId id="264" r:id="rId11"/>
    <p:sldId id="271" r:id="rId12"/>
    <p:sldId id="267" r:id="rId13"/>
    <p:sldId id="272" r:id="rId14"/>
    <p:sldId id="273" r:id="rId15"/>
    <p:sldId id="296" r:id="rId16"/>
    <p:sldId id="274" r:id="rId17"/>
    <p:sldId id="268" r:id="rId18"/>
    <p:sldId id="275" r:id="rId19"/>
    <p:sldId id="276" r:id="rId20"/>
    <p:sldId id="277" r:id="rId21"/>
    <p:sldId id="280"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4" r:id="rId36"/>
    <p:sldId id="292" r:id="rId37"/>
    <p:sldId id="293" r:id="rId38"/>
    <p:sldId id="295"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4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lt-LT"/>
              <a:t>Spustelėję redaguokite stilių</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5/9/2023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lt-LT"/>
              <a:t>Spustelėję redaguokite stilių</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48A87A34-81AB-432B-8DAE-1953F412C126}" type="datetimeFigureOut">
              <a:rPr lang="en-US" dirty="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lt-LT"/>
              <a:t>Spustelėję redaguokite stilių</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1141410" y="3073397"/>
            <a:ext cx="4878391" cy="2717801"/>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6172200" y="3073397"/>
            <a:ext cx="4875210" cy="2717801"/>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lt-LT"/>
              <a:t>Spustelėję redaguokite stilių</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5/9/2023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lt-LT"/>
              <a:t>Spustelėję redaguokite stilių</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5/9/2023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lt-LT"/>
              <a:t>Spustelėję redaguokite stilių</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lt-LT"/>
              <a:t>Spustelėkite piktogramą norėdami įtraukti paveikslėlį</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5/9/2023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lt-LT"/>
              <a:t>Spustelėję redaguokite stilių</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5/9/2023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lt-LT"/>
              <a:t>Spustelėję redaguokite stilių</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5/9/2023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lt-LT"/>
              <a:t>Spustelėję redaguokite stilių</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5/9/2023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lpelis">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lt-LT"/>
              <a:t>Spustelėję redaguokite stilių</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3" name="Date Placeholder 2"/>
          <p:cNvSpPr>
            <a:spLocks noGrp="1"/>
          </p:cNvSpPr>
          <p:nvPr>
            <p:ph type="dt" sz="half" idx="10"/>
          </p:nvPr>
        </p:nvSpPr>
        <p:spPr/>
        <p:txBody>
          <a:bodyPr/>
          <a:lstStyle/>
          <a:p>
            <a:fld id="{48A87A34-81AB-432B-8DAE-1953F412C126}" type="datetimeFigureOut">
              <a:rPr lang="en-US" dirty="0"/>
              <a:t>5/9/2023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aveikslėlis skiltyj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lt-LT"/>
              <a:t>Spustelėję redaguokite stilių</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lt-LT"/>
              <a:t>Spustelėkite piktogramą norėdami įtraukti paveikslėlį</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lt-LT"/>
              <a:t>Spustelėkite piktogramą norėdami įtraukti paveikslėlį</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lt-LT"/>
              <a:t>Spustelėkite piktogramą norėdami įtraukti paveikslėlį</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3" name="Date Placeholder 2"/>
          <p:cNvSpPr>
            <a:spLocks noGrp="1"/>
          </p:cNvSpPr>
          <p:nvPr>
            <p:ph type="dt" sz="half" idx="10"/>
          </p:nvPr>
        </p:nvSpPr>
        <p:spPr/>
        <p:txBody>
          <a:bodyPr/>
          <a:lstStyle/>
          <a:p>
            <a:fld id="{48A87A34-81AB-432B-8DAE-1953F412C126}" type="datetimeFigureOut">
              <a:rPr lang="en-US" dirty="0"/>
              <a:t>5/9/2023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5/9/2023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oscarliang.com/skyzone-sky04x/" TargetMode="External"/><Relationship Id="rId2" Type="http://schemas.openxmlformats.org/officeDocument/2006/relationships/hyperlink" Target="https://www.flitetest.com/articles/flying-wing-made-from-a-cardboard-pizza-box" TargetMode="External"/><Relationship Id="rId1" Type="http://schemas.openxmlformats.org/officeDocument/2006/relationships/slideLayout" Target="../slideLayouts/slideLayout2.xml"/><Relationship Id="rId6" Type="http://schemas.openxmlformats.org/officeDocument/2006/relationships/hyperlink" Target="https://github.com/iNavFlight/inav" TargetMode="External"/><Relationship Id="rId5" Type="http://schemas.openxmlformats.org/officeDocument/2006/relationships/hyperlink" Target="https://www.lrt.lt/naujienos/mokslas-ir-it/11/1087459/lietuviu-mokslininku-proverzis-sukurtas-pirmasis-paukscio-skrydziu-paremtas-bepilotis-orlaivis" TargetMode="External"/><Relationship Id="rId4" Type="http://schemas.openxmlformats.org/officeDocument/2006/relationships/hyperlink" Target="https://www.youtube.com/watch?v=9rnK3tyRKO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305B4DF-B292-4A66-9FE8-334080CEFB05}"/>
              </a:ext>
            </a:extLst>
          </p:cNvPr>
          <p:cNvSpPr>
            <a:spLocks noGrp="1"/>
          </p:cNvSpPr>
          <p:nvPr>
            <p:ph type="ctrTitle"/>
          </p:nvPr>
        </p:nvSpPr>
        <p:spPr>
          <a:xfrm>
            <a:off x="5291668" y="1215496"/>
            <a:ext cx="5367866" cy="2387600"/>
          </a:xfrm>
        </p:spPr>
        <p:txBody>
          <a:bodyPr>
            <a:normAutofit/>
          </a:bodyPr>
          <a:lstStyle/>
          <a:p>
            <a:r>
              <a:rPr lang="lt-LT" sz="4000" dirty="0"/>
              <a:t>Bepilotis žvalgybinis orlaivis iš picos dėžės</a:t>
            </a:r>
          </a:p>
        </p:txBody>
      </p:sp>
      <p:sp>
        <p:nvSpPr>
          <p:cNvPr id="3" name="Antrinis pavadinimas 2">
            <a:extLst>
              <a:ext uri="{FF2B5EF4-FFF2-40B4-BE49-F238E27FC236}">
                <a16:creationId xmlns:a16="http://schemas.microsoft.com/office/drawing/2014/main" id="{D56697D1-79F7-4E09-AEA8-BE79383BF67A}"/>
              </a:ext>
            </a:extLst>
          </p:cNvPr>
          <p:cNvSpPr>
            <a:spLocks noGrp="1"/>
          </p:cNvSpPr>
          <p:nvPr>
            <p:ph type="subTitle" idx="1"/>
          </p:nvPr>
        </p:nvSpPr>
        <p:spPr>
          <a:xfrm>
            <a:off x="5291667" y="3602038"/>
            <a:ext cx="5376333" cy="1655762"/>
          </a:xfrm>
        </p:spPr>
        <p:txBody>
          <a:bodyPr>
            <a:normAutofit/>
          </a:bodyPr>
          <a:lstStyle/>
          <a:p>
            <a:r>
              <a:rPr lang="en-GB" sz="1600" dirty="0"/>
              <a:t>Autorius – </a:t>
            </a:r>
            <a:r>
              <a:rPr lang="lt-LT" sz="1600" dirty="0"/>
              <a:t>Karolis Gudauskas</a:t>
            </a:r>
          </a:p>
          <a:p>
            <a:r>
              <a:rPr lang="lt-LT" sz="1600" dirty="0"/>
              <a:t>Vadovė – Fizikos mokytoja Gražina Valicka</a:t>
            </a:r>
          </a:p>
        </p:txBody>
      </p:sp>
      <p:pic>
        <p:nvPicPr>
          <p:cNvPr id="5" name="Picture 6" descr="Pizza box, Vegetale, corrugated cardboard, 29x29x3cm, white (414952),  Neutraal | Food-service - Paardekooper B.V.">
            <a:extLst>
              <a:ext uri="{FF2B5EF4-FFF2-40B4-BE49-F238E27FC236}">
                <a16:creationId xmlns:a16="http://schemas.microsoft.com/office/drawing/2014/main" id="{65C640F9-7478-46DD-814F-9C91329E37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9957" y="1568421"/>
            <a:ext cx="3048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788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par>
                                <p:cTn id="11" presetID="10" presetClass="entr" presetSubtype="0" fill="hold" grpId="0" nodeType="withEffect">
                                  <p:stCondLst>
                                    <p:cond delay="100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B3C5AC6-2D8F-4F3A-B48A-64C81F704CD0}"/>
              </a:ext>
            </a:extLst>
          </p:cNvPr>
          <p:cNvSpPr>
            <a:spLocks noGrp="1"/>
          </p:cNvSpPr>
          <p:nvPr>
            <p:ph type="title"/>
          </p:nvPr>
        </p:nvSpPr>
        <p:spPr/>
        <p:txBody>
          <a:bodyPr>
            <a:normAutofit/>
          </a:bodyPr>
          <a:lstStyle/>
          <a:p>
            <a:r>
              <a:rPr lang="lt-LT" dirty="0"/>
              <a:t>Projekto tikslas </a:t>
            </a:r>
          </a:p>
        </p:txBody>
      </p:sp>
      <p:sp>
        <p:nvSpPr>
          <p:cNvPr id="3" name="Turinio vietos rezervavimo ženklas 2">
            <a:extLst>
              <a:ext uri="{FF2B5EF4-FFF2-40B4-BE49-F238E27FC236}">
                <a16:creationId xmlns:a16="http://schemas.microsoft.com/office/drawing/2014/main" id="{205734DC-487D-498C-8B2C-26EDB7F0ED27}"/>
              </a:ext>
            </a:extLst>
          </p:cNvPr>
          <p:cNvSpPr>
            <a:spLocks noGrp="1"/>
          </p:cNvSpPr>
          <p:nvPr>
            <p:ph idx="1"/>
          </p:nvPr>
        </p:nvSpPr>
        <p:spPr/>
        <p:txBody>
          <a:bodyPr>
            <a:normAutofit/>
          </a:bodyPr>
          <a:lstStyle/>
          <a:p>
            <a:r>
              <a:rPr lang="lt-LT" sz="2000" dirty="0">
                <a:latin typeface="Arial" panose="020B0604020202020204" pitchFamily="34" charset="0"/>
                <a:cs typeface="Arial" panose="020B0604020202020204" pitchFamily="34" charset="0"/>
              </a:rPr>
              <a:t>Naudojant picos dėžę sukonstruoti bepilotį žvalgybinį orlaivį ir atlikti jam priskirtų žvalgybinių funkcijų tyrimą.</a:t>
            </a:r>
          </a:p>
        </p:txBody>
      </p:sp>
      <p:pic>
        <p:nvPicPr>
          <p:cNvPr id="2052" name="Picture 4" descr="Animation Question mark Clip art - Sketch 3D image,Three-dimensional white  people,Red question mark png download - 1200*1800 - Free Transparent  Animation png Download. - Clip Art Library">
            <a:extLst>
              <a:ext uri="{FF2B5EF4-FFF2-40B4-BE49-F238E27FC236}">
                <a16:creationId xmlns:a16="http://schemas.microsoft.com/office/drawing/2014/main" id="{2AC8CCD9-C29F-4CE1-894A-44979D9E81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2921" y="3335066"/>
            <a:ext cx="2174490" cy="3264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978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664CA0B-7F98-4439-A220-88AF9BA68443}"/>
              </a:ext>
            </a:extLst>
          </p:cNvPr>
          <p:cNvSpPr>
            <a:spLocks noGrp="1"/>
          </p:cNvSpPr>
          <p:nvPr>
            <p:ph type="title"/>
          </p:nvPr>
        </p:nvSpPr>
        <p:spPr/>
        <p:txBody>
          <a:bodyPr>
            <a:normAutofit/>
          </a:bodyPr>
          <a:lstStyle/>
          <a:p>
            <a:r>
              <a:rPr lang="lt-LT" dirty="0"/>
              <a:t>Hipotezė</a:t>
            </a:r>
          </a:p>
        </p:txBody>
      </p:sp>
      <p:sp>
        <p:nvSpPr>
          <p:cNvPr id="3" name="Turinio vietos rezervavimo ženklas 2">
            <a:extLst>
              <a:ext uri="{FF2B5EF4-FFF2-40B4-BE49-F238E27FC236}">
                <a16:creationId xmlns:a16="http://schemas.microsoft.com/office/drawing/2014/main" id="{12CC0FE5-A28E-4121-9512-3BEF48B32231}"/>
              </a:ext>
            </a:extLst>
          </p:cNvPr>
          <p:cNvSpPr>
            <a:spLocks noGrp="1"/>
          </p:cNvSpPr>
          <p:nvPr>
            <p:ph idx="1"/>
          </p:nvPr>
        </p:nvSpPr>
        <p:spPr/>
        <p:txBody>
          <a:bodyPr>
            <a:normAutofit/>
          </a:bodyPr>
          <a:lstStyle/>
          <a:p>
            <a:pPr>
              <a:lnSpc>
                <a:spcPct val="115000"/>
              </a:lnSpc>
            </a:pPr>
            <a:r>
              <a:rPr lang="lt-LT" sz="2000" dirty="0">
                <a:effectLst/>
                <a:latin typeface="Arial" panose="020B0604020202020204" pitchFamily="34" charset="0"/>
                <a:ea typeface="Arial" panose="020B0604020202020204" pitchFamily="34" charset="0"/>
              </a:rPr>
              <a:t>Sukonstruotas orlaivis bus pajėgus pakelti žvalgybinę kamerą ir atlikti jam skirtas žvalgybos užduotis, orlaivio korpusas turės atitikti aerodinaminius reikalavimus ir bus pritaikytas įvairioms oro sąlygoms. Skrydis bus kontroliuojamas autopiloto, kuris sugebės savarankiškai priimti valdymo sprendimus ir įvairius manevrus, pasitelkdamas orientacinius prietaisus. </a:t>
            </a:r>
          </a:p>
        </p:txBody>
      </p:sp>
    </p:spTree>
    <p:extLst>
      <p:ext uri="{BB962C8B-B14F-4D97-AF65-F5344CB8AC3E}">
        <p14:creationId xmlns:p14="http://schemas.microsoft.com/office/powerpoint/2010/main" val="1013582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22802F2-94AC-4AEC-8701-503AF8D47A45}"/>
              </a:ext>
            </a:extLst>
          </p:cNvPr>
          <p:cNvSpPr>
            <a:spLocks noGrp="1"/>
          </p:cNvSpPr>
          <p:nvPr>
            <p:ph type="title"/>
          </p:nvPr>
        </p:nvSpPr>
        <p:spPr/>
        <p:txBody>
          <a:bodyPr>
            <a:normAutofit/>
          </a:bodyPr>
          <a:lstStyle/>
          <a:p>
            <a:r>
              <a:rPr lang="lt-LT" dirty="0"/>
              <a:t>Darbų planas</a:t>
            </a:r>
          </a:p>
        </p:txBody>
      </p:sp>
      <p:sp>
        <p:nvSpPr>
          <p:cNvPr id="3" name="Turinio vietos rezervavimo ženklas 2">
            <a:extLst>
              <a:ext uri="{FF2B5EF4-FFF2-40B4-BE49-F238E27FC236}">
                <a16:creationId xmlns:a16="http://schemas.microsoft.com/office/drawing/2014/main" id="{27D890C3-5648-4C5B-80F3-540068FF7BAA}"/>
              </a:ext>
            </a:extLst>
          </p:cNvPr>
          <p:cNvSpPr>
            <a:spLocks noGrp="1"/>
          </p:cNvSpPr>
          <p:nvPr>
            <p:ph idx="1"/>
          </p:nvPr>
        </p:nvSpPr>
        <p:spPr/>
        <p:txBody>
          <a:bodyPr>
            <a:normAutofit/>
          </a:bodyPr>
          <a:lstStyle/>
          <a:p>
            <a:pPr>
              <a:lnSpc>
                <a:spcPct val="100000"/>
              </a:lnSpc>
              <a:spcBef>
                <a:spcPct val="0"/>
              </a:spcBef>
            </a:pPr>
            <a:r>
              <a:rPr lang="lt-LT" altLang="lt-LT" sz="2000" dirty="0">
                <a:latin typeface="Arial" panose="020B0604020202020204" pitchFamily="34" charset="0"/>
                <a:cs typeface="Arial" panose="020B0604020202020204" pitchFamily="34" charset="0"/>
              </a:rPr>
              <a:t>Tinkamas detalių pasirinkimas.</a:t>
            </a:r>
          </a:p>
          <a:p>
            <a:pPr marL="0" indent="0">
              <a:lnSpc>
                <a:spcPct val="100000"/>
              </a:lnSpc>
              <a:spcBef>
                <a:spcPct val="0"/>
              </a:spcBef>
              <a:buNone/>
            </a:pPr>
            <a:endParaRPr lang="lt-LT" altLang="lt-LT" sz="1100" dirty="0">
              <a:latin typeface="Arial" panose="020B0604020202020204" pitchFamily="34" charset="0"/>
              <a:cs typeface="Arial" panose="020B0604020202020204" pitchFamily="34" charset="0"/>
            </a:endParaRPr>
          </a:p>
          <a:p>
            <a:pPr>
              <a:lnSpc>
                <a:spcPct val="100000"/>
              </a:lnSpc>
              <a:spcBef>
                <a:spcPct val="0"/>
              </a:spcBef>
            </a:pPr>
            <a:r>
              <a:rPr lang="lt-LT" altLang="lt-LT" sz="2000" dirty="0">
                <a:latin typeface="Arial" panose="020B0604020202020204" pitchFamily="34" charset="0"/>
                <a:cs typeface="Arial" panose="020B0604020202020204" pitchFamily="34" charset="0"/>
              </a:rPr>
              <a:t>Orlaivio mechaninis surinkimas. </a:t>
            </a:r>
          </a:p>
          <a:p>
            <a:pPr marL="0" indent="0">
              <a:lnSpc>
                <a:spcPct val="100000"/>
              </a:lnSpc>
              <a:spcBef>
                <a:spcPct val="0"/>
              </a:spcBef>
              <a:buNone/>
            </a:pPr>
            <a:endParaRPr lang="lt-LT" altLang="lt-LT" sz="1200" dirty="0">
              <a:latin typeface="Arial" panose="020B0604020202020204" pitchFamily="34" charset="0"/>
              <a:cs typeface="Arial" panose="020B0604020202020204" pitchFamily="34" charset="0"/>
            </a:endParaRPr>
          </a:p>
          <a:p>
            <a:pPr>
              <a:lnSpc>
                <a:spcPct val="100000"/>
              </a:lnSpc>
              <a:spcBef>
                <a:spcPct val="0"/>
              </a:spcBef>
            </a:pPr>
            <a:r>
              <a:rPr lang="lt-LT" altLang="lt-LT" sz="2000" dirty="0">
                <a:latin typeface="Arial" panose="020B0604020202020204" pitchFamily="34" charset="0"/>
                <a:cs typeface="Arial" panose="020B0604020202020204" pitchFamily="34" charset="0"/>
              </a:rPr>
              <a:t>Orlaivio autopiloto suprogramavimas. </a:t>
            </a:r>
          </a:p>
          <a:p>
            <a:pPr marL="0" indent="0">
              <a:lnSpc>
                <a:spcPct val="100000"/>
              </a:lnSpc>
              <a:spcBef>
                <a:spcPct val="0"/>
              </a:spcBef>
              <a:buNone/>
            </a:pPr>
            <a:endParaRPr lang="lt-LT" altLang="lt-LT" sz="1200" dirty="0">
              <a:latin typeface="Arial" panose="020B0604020202020204" pitchFamily="34" charset="0"/>
              <a:cs typeface="Arial" panose="020B0604020202020204" pitchFamily="34" charset="0"/>
            </a:endParaRPr>
          </a:p>
          <a:p>
            <a:pPr>
              <a:lnSpc>
                <a:spcPct val="100000"/>
              </a:lnSpc>
              <a:spcBef>
                <a:spcPct val="0"/>
              </a:spcBef>
              <a:spcAft>
                <a:spcPts val="1200"/>
              </a:spcAft>
            </a:pPr>
            <a:r>
              <a:rPr lang="lt-LT" altLang="lt-LT" sz="2000" dirty="0">
                <a:latin typeface="Arial" panose="020B0604020202020204" pitchFamily="34" charset="0"/>
                <a:cs typeface="Arial" panose="020B0604020202020204" pitchFamily="34" charset="0"/>
              </a:rPr>
              <a:t>Orlaivio skrydžio išbandymas.</a:t>
            </a:r>
          </a:p>
          <a:p>
            <a:pPr>
              <a:lnSpc>
                <a:spcPct val="100000"/>
              </a:lnSpc>
              <a:spcBef>
                <a:spcPct val="0"/>
              </a:spcBef>
              <a:spcAft>
                <a:spcPts val="1200"/>
              </a:spcAft>
            </a:pPr>
            <a:r>
              <a:rPr lang="lt-LT" altLang="lt-LT" sz="2000" dirty="0">
                <a:latin typeface="Arial" panose="020B0604020202020204" pitchFamily="34" charset="0"/>
                <a:cs typeface="Arial" panose="020B0604020202020204" pitchFamily="34" charset="0"/>
              </a:rPr>
              <a:t>Reikiamų patobulinimų įgyvendinimas. </a:t>
            </a:r>
          </a:p>
          <a:p>
            <a:pPr marL="0" indent="0">
              <a:lnSpc>
                <a:spcPct val="100000"/>
              </a:lnSpc>
              <a:spcBef>
                <a:spcPct val="0"/>
              </a:spcBef>
              <a:spcAft>
                <a:spcPts val="1200"/>
              </a:spcAft>
              <a:buNone/>
            </a:pPr>
            <a:endParaRPr lang="lt-LT" altLang="lt-LT" sz="2000" dirty="0">
              <a:latin typeface="Arial" panose="020B0604020202020204" pitchFamily="34" charset="0"/>
              <a:cs typeface="Arial" panose="020B0604020202020204" pitchFamily="34" charset="0"/>
            </a:endParaRPr>
          </a:p>
        </p:txBody>
      </p:sp>
      <p:pic>
        <p:nvPicPr>
          <p:cNvPr id="9222" name="Picture 6" descr="Plan Icon | Net-Ctrl">
            <a:extLst>
              <a:ext uri="{FF2B5EF4-FFF2-40B4-BE49-F238E27FC236}">
                <a16:creationId xmlns:a16="http://schemas.microsoft.com/office/drawing/2014/main" id="{71D256A4-DE1C-4F62-B163-2347223AB7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0555" y="2478055"/>
            <a:ext cx="1901890" cy="1901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194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6E8EE9C-DA3F-4E4A-896C-B06E33209113}"/>
              </a:ext>
            </a:extLst>
          </p:cNvPr>
          <p:cNvSpPr>
            <a:spLocks noGrp="1"/>
          </p:cNvSpPr>
          <p:nvPr>
            <p:ph type="title"/>
          </p:nvPr>
        </p:nvSpPr>
        <p:spPr/>
        <p:txBody>
          <a:bodyPr>
            <a:normAutofit/>
          </a:bodyPr>
          <a:lstStyle/>
          <a:p>
            <a:r>
              <a:rPr lang="lt-LT" dirty="0"/>
              <a:t>Kodėl pasirinkau šį Projektą?</a:t>
            </a:r>
          </a:p>
        </p:txBody>
      </p:sp>
      <p:sp>
        <p:nvSpPr>
          <p:cNvPr id="3" name="Turinio vietos rezervavimo ženklas 2">
            <a:extLst>
              <a:ext uri="{FF2B5EF4-FFF2-40B4-BE49-F238E27FC236}">
                <a16:creationId xmlns:a16="http://schemas.microsoft.com/office/drawing/2014/main" id="{3078A03E-FD45-44EB-8D96-0894AB963931}"/>
              </a:ext>
            </a:extLst>
          </p:cNvPr>
          <p:cNvSpPr>
            <a:spLocks noGrp="1"/>
          </p:cNvSpPr>
          <p:nvPr>
            <p:ph idx="1"/>
          </p:nvPr>
        </p:nvSpPr>
        <p:spPr>
          <a:xfrm>
            <a:off x="1141412" y="1736521"/>
            <a:ext cx="9905999" cy="4697835"/>
          </a:xfrm>
        </p:spPr>
        <p:txBody>
          <a:bodyPr>
            <a:normAutofit lnSpcReduction="10000"/>
          </a:bodyPr>
          <a:lstStyle/>
          <a:p>
            <a:pPr>
              <a:lnSpc>
                <a:spcPct val="115000"/>
              </a:lnSpc>
            </a:pPr>
            <a:r>
              <a:rPr lang="lt-LT" sz="1600" dirty="0">
                <a:effectLst/>
                <a:latin typeface="Arial" panose="020B0604020202020204" pitchFamily="34" charset="0"/>
                <a:ea typeface="Arial" panose="020B0604020202020204" pitchFamily="34" charset="0"/>
              </a:rPr>
              <a:t>Nuo vaikystės elektronika, technika ir įvairūs prisilietimai prie mechanizmų ir laidų buvo man labai artimi ir įdomūs. Nuo mažens mano akys krypo tik į dangų ir į skrendančius dalykus. Laikui bėgant ir sulaukus daugiau metų pradėjau domėtis dronais, šių laikų ateitimi. Pirmosios mano rimtos kelionės su dronais prasidėjo 2018 metais, tada baigiau VGTU vykdomą neformaliąją vaikų švietimo programą. Programos metu įgijau didelį kiekį žinių ir pasitikėjimą savimi šioje srityje. Su VGTU lektoriaus Eldar Šabanovič pagalba, kuris taip pat baigė Vilniaus Vytauto didžiojo gimnaziją, sukonstravau pirmąjį savo droną. Laikui bėgant įsitraukiau į visiškai naują dalyką – dronų lenktynes. Tapau patyręs šioje srityje ir ėmiau teikti pagalbą bendraminčiams kurie tik pradėdavo savo kelią su dronais. Laikui bėgant turėjau galimybę dalyvauti VGTU organizuojamame „Ateities inžinerija“ projekte, bepiločių orlaivių programoje. Kurios metu sukonstravau pilnai automatizuotą bepilotį orlaivį. Po daugiau nei vienų mokslo metų, užbaigęs projektą ir išklausęs 144 valandų kursą, įgijau aerodinamikos, automatikos, radijo ryšio, orlaivių valdymo bei bepiločių orlaivių elementų surinkimo ir pritaikymo pagrindus, taip pat įgijau projektinio darbo, bei komandinio darbo pagrindus.</a:t>
            </a:r>
          </a:p>
          <a:p>
            <a:pPr>
              <a:lnSpc>
                <a:spcPct val="115000"/>
              </a:lnSpc>
            </a:pPr>
            <a:r>
              <a:rPr lang="lt-LT" sz="1600" dirty="0">
                <a:effectLst/>
                <a:latin typeface="Arial" panose="020B0604020202020204" pitchFamily="34" charset="0"/>
                <a:ea typeface="Arial" panose="020B0604020202020204" pitchFamily="34" charset="0"/>
              </a:rPr>
              <a:t>Dabar bepiločiai orlaiviai supa mane kiekvieną dieną, juos konstruoju ne tik sau, bet ir kitiems. </a:t>
            </a:r>
            <a:r>
              <a:rPr lang="lt-LT" sz="1600" dirty="0">
                <a:latin typeface="Arial" panose="020B0604020202020204" pitchFamily="34" charset="0"/>
                <a:ea typeface="Arial" panose="020B0604020202020204" pitchFamily="34" charset="0"/>
              </a:rPr>
              <a:t>Taip pat e</a:t>
            </a:r>
            <a:r>
              <a:rPr lang="lt-LT" sz="1600" dirty="0">
                <a:effectLst/>
                <a:latin typeface="Arial" panose="020B0604020202020204" pitchFamily="34" charset="0"/>
                <a:ea typeface="Arial" panose="020B0604020202020204" pitchFamily="34" charset="0"/>
              </a:rPr>
              <a:t>su įmonės </a:t>
            </a:r>
            <a:r>
              <a:rPr lang="lt-LT" sz="1600" dirty="0" err="1">
                <a:effectLst/>
                <a:latin typeface="Arial" panose="020B0604020202020204" pitchFamily="34" charset="0"/>
                <a:ea typeface="Arial" panose="020B0604020202020204" pitchFamily="34" charset="0"/>
              </a:rPr>
              <a:t>DroneFix</a:t>
            </a:r>
            <a:r>
              <a:rPr lang="lt-LT" sz="1600" dirty="0">
                <a:effectLst/>
                <a:latin typeface="Arial" panose="020B0604020202020204" pitchFamily="34" charset="0"/>
                <a:ea typeface="Arial" panose="020B0604020202020204" pitchFamily="34" charset="0"/>
              </a:rPr>
              <a:t>, MB (pirmosios Lietuvoje parduotuvės teikiančios FPV dronų surinkimo ir sukomplektavimo paslaugas) bendra įkūrėjas. Todėl nedvejodamas nusprendžiau pagaminti dar vieną bepilotį orlaivį, tik šį kart – įdomesnį!</a:t>
            </a:r>
            <a:endParaRPr lang="lt-LT" sz="2000" dirty="0"/>
          </a:p>
        </p:txBody>
      </p:sp>
    </p:spTree>
    <p:extLst>
      <p:ext uri="{BB962C8B-B14F-4D97-AF65-F5344CB8AC3E}">
        <p14:creationId xmlns:p14="http://schemas.microsoft.com/office/powerpoint/2010/main" val="1251809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CF1FC5A-9A5C-42E6-A5F0-14C401F30A33}"/>
              </a:ext>
            </a:extLst>
          </p:cNvPr>
          <p:cNvSpPr>
            <a:spLocks noGrp="1"/>
          </p:cNvSpPr>
          <p:nvPr>
            <p:ph type="title"/>
          </p:nvPr>
        </p:nvSpPr>
        <p:spPr/>
        <p:txBody>
          <a:bodyPr/>
          <a:lstStyle/>
          <a:p>
            <a:r>
              <a:rPr lang="lt-LT" dirty="0"/>
              <a:t>Priemonės, Medžiagos ir įrankiai</a:t>
            </a:r>
          </a:p>
        </p:txBody>
      </p:sp>
      <p:sp>
        <p:nvSpPr>
          <p:cNvPr id="3" name="Turinio vietos rezervavimo ženklas 2">
            <a:extLst>
              <a:ext uri="{FF2B5EF4-FFF2-40B4-BE49-F238E27FC236}">
                <a16:creationId xmlns:a16="http://schemas.microsoft.com/office/drawing/2014/main" id="{75698DFB-1607-4CEE-BE70-ED2EB2499A15}"/>
              </a:ext>
            </a:extLst>
          </p:cNvPr>
          <p:cNvSpPr>
            <a:spLocks noGrp="1"/>
          </p:cNvSpPr>
          <p:nvPr>
            <p:ph idx="1"/>
          </p:nvPr>
        </p:nvSpPr>
        <p:spPr>
          <a:xfrm>
            <a:off x="1141413" y="1977875"/>
            <a:ext cx="2818191" cy="4580389"/>
          </a:xfrm>
        </p:spPr>
        <p:txBody>
          <a:bodyPr>
            <a:normAutofit fontScale="70000" lnSpcReduction="20000"/>
          </a:bodyPr>
          <a:lstStyle/>
          <a:p>
            <a:pPr marL="0" indent="0">
              <a:buNone/>
            </a:pPr>
            <a:r>
              <a:rPr lang="lt-LT" sz="1800" dirty="0"/>
              <a:t>Priemonės:</a:t>
            </a:r>
          </a:p>
          <a:p>
            <a:r>
              <a:rPr lang="lt-LT" sz="1600" dirty="0"/>
              <a:t>Šeimyninė pica</a:t>
            </a:r>
          </a:p>
          <a:p>
            <a:r>
              <a:rPr lang="lt-LT" sz="1600" dirty="0"/>
              <a:t>Elektrinis variklis</a:t>
            </a:r>
          </a:p>
          <a:p>
            <a:r>
              <a:rPr lang="lt-LT" sz="1600" dirty="0"/>
              <a:t>Greičio reguliatorius</a:t>
            </a:r>
          </a:p>
          <a:p>
            <a:r>
              <a:rPr lang="lt-LT" sz="1600" dirty="0"/>
              <a:t>Skrydžio valdiklis</a:t>
            </a:r>
          </a:p>
          <a:p>
            <a:r>
              <a:rPr lang="lt-LT" sz="1600" dirty="0"/>
              <a:t>Radijo imtuvas</a:t>
            </a:r>
          </a:p>
          <a:p>
            <a:r>
              <a:rPr lang="lt-LT" sz="1600" dirty="0"/>
              <a:t>GPS imtuvas</a:t>
            </a:r>
          </a:p>
          <a:p>
            <a:r>
              <a:rPr lang="lt-LT" sz="1600" dirty="0"/>
              <a:t>Vaizdo siųstuvas</a:t>
            </a:r>
          </a:p>
          <a:p>
            <a:r>
              <a:rPr lang="lt-LT" sz="1600" dirty="0"/>
              <a:t>Antenos</a:t>
            </a:r>
          </a:p>
          <a:p>
            <a:r>
              <a:rPr lang="lt-LT" sz="1600" dirty="0"/>
              <a:t>Analoginio vaizdo kamera</a:t>
            </a:r>
          </a:p>
          <a:p>
            <a:r>
              <a:rPr lang="lt-LT" sz="1600" dirty="0"/>
              <a:t>HD kamera</a:t>
            </a:r>
          </a:p>
          <a:p>
            <a:r>
              <a:rPr lang="lt-LT" sz="1600" dirty="0"/>
              <a:t>Propeleris</a:t>
            </a:r>
          </a:p>
          <a:p>
            <a:r>
              <a:rPr lang="lt-LT" sz="1600" dirty="0"/>
              <a:t>Akumuliatorius </a:t>
            </a:r>
          </a:p>
          <a:p>
            <a:r>
              <a:rPr lang="lt-LT" sz="1600" dirty="0"/>
              <a:t>Valdymo pultas</a:t>
            </a:r>
          </a:p>
          <a:p>
            <a:r>
              <a:rPr lang="lt-LT" sz="1600" dirty="0"/>
              <a:t>Analoginio vaizdo imtuvas (FPV akiniai)</a:t>
            </a:r>
          </a:p>
          <a:p>
            <a:endParaRPr lang="lt-LT" dirty="0"/>
          </a:p>
        </p:txBody>
      </p:sp>
      <p:sp>
        <p:nvSpPr>
          <p:cNvPr id="6" name="Turinio vietos rezervavimo ženklas 2">
            <a:extLst>
              <a:ext uri="{FF2B5EF4-FFF2-40B4-BE49-F238E27FC236}">
                <a16:creationId xmlns:a16="http://schemas.microsoft.com/office/drawing/2014/main" id="{8B1AF761-CE5A-4D32-831D-357AB33EC73A}"/>
              </a:ext>
            </a:extLst>
          </p:cNvPr>
          <p:cNvSpPr txBox="1">
            <a:spLocks/>
          </p:cNvSpPr>
          <p:nvPr/>
        </p:nvSpPr>
        <p:spPr>
          <a:xfrm>
            <a:off x="4506796" y="1977874"/>
            <a:ext cx="2818191" cy="458038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r>
              <a:rPr lang="lt-LT" sz="1400" dirty="0"/>
              <a:t>Medžiagos:</a:t>
            </a:r>
          </a:p>
          <a:p>
            <a:r>
              <a:rPr lang="lt-LT" sz="1200" dirty="0"/>
              <a:t>Įvairūs laidai</a:t>
            </a:r>
          </a:p>
          <a:p>
            <a:r>
              <a:rPr lang="lt-LT" sz="1200" dirty="0"/>
              <a:t>Įvairios Jungtys</a:t>
            </a:r>
          </a:p>
          <a:p>
            <a:r>
              <a:rPr lang="lt-LT" sz="1200" dirty="0"/>
              <a:t>Lydmetalis</a:t>
            </a:r>
          </a:p>
          <a:p>
            <a:r>
              <a:rPr lang="lt-LT" sz="1200" dirty="0"/>
              <a:t>Litavimo fliusas</a:t>
            </a:r>
          </a:p>
          <a:p>
            <a:r>
              <a:rPr lang="lt-LT" sz="1200" dirty="0"/>
              <a:t>Izopropilo alkoholis</a:t>
            </a:r>
          </a:p>
          <a:p>
            <a:r>
              <a:rPr lang="lt-LT" sz="1200" dirty="0"/>
              <a:t>Lipni juosta (kelių rūšių)</a:t>
            </a:r>
          </a:p>
          <a:p>
            <a:r>
              <a:rPr lang="lt-LT" sz="1200" dirty="0"/>
              <a:t>Užveržiami dirželiai</a:t>
            </a:r>
          </a:p>
          <a:p>
            <a:r>
              <a:rPr lang="lt-LT" sz="1200" dirty="0"/>
              <a:t>Kembrikai</a:t>
            </a:r>
          </a:p>
          <a:p>
            <a:r>
              <a:rPr lang="lt-LT" sz="1200" dirty="0"/>
              <a:t>Įvairios tvirtinimo medžiagos – varžtai, veržlės, klijai. </a:t>
            </a:r>
          </a:p>
          <a:p>
            <a:r>
              <a:rPr lang="lt-LT" sz="1200" dirty="0"/>
              <a:t>Varžtų klijai (loctite)</a:t>
            </a:r>
          </a:p>
          <a:p>
            <a:endParaRPr lang="lt-LT" sz="1600" dirty="0"/>
          </a:p>
          <a:p>
            <a:endParaRPr lang="lt-LT" sz="1600" dirty="0"/>
          </a:p>
          <a:p>
            <a:endParaRPr lang="lt-LT" dirty="0"/>
          </a:p>
        </p:txBody>
      </p:sp>
      <p:sp>
        <p:nvSpPr>
          <p:cNvPr id="7" name="Turinio vietos rezervavimo ženklas 2">
            <a:extLst>
              <a:ext uri="{FF2B5EF4-FFF2-40B4-BE49-F238E27FC236}">
                <a16:creationId xmlns:a16="http://schemas.microsoft.com/office/drawing/2014/main" id="{93B34869-54A7-46E8-9B27-F4B83E93C466}"/>
              </a:ext>
            </a:extLst>
          </p:cNvPr>
          <p:cNvSpPr txBox="1">
            <a:spLocks/>
          </p:cNvSpPr>
          <p:nvPr/>
        </p:nvSpPr>
        <p:spPr>
          <a:xfrm>
            <a:off x="7872179" y="1977874"/>
            <a:ext cx="2818191" cy="458038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r>
              <a:rPr lang="lt-LT" sz="1400" dirty="0"/>
              <a:t>Įrankiai:</a:t>
            </a:r>
          </a:p>
          <a:p>
            <a:r>
              <a:rPr lang="lt-LT" sz="1200" dirty="0"/>
              <a:t>Lituoklis </a:t>
            </a:r>
          </a:p>
          <a:p>
            <a:r>
              <a:rPr lang="lt-LT" sz="1200" dirty="0"/>
              <a:t>Replės </a:t>
            </a:r>
          </a:p>
          <a:p>
            <a:r>
              <a:rPr lang="lt-LT" sz="1200" dirty="0"/>
              <a:t>Žirklės</a:t>
            </a:r>
          </a:p>
          <a:p>
            <a:r>
              <a:rPr lang="lt-LT" sz="1200" dirty="0"/>
              <a:t>Žnyplės</a:t>
            </a:r>
          </a:p>
          <a:p>
            <a:r>
              <a:rPr lang="lt-LT" sz="1200" dirty="0"/>
              <a:t>Įvairūs atsuktuvai</a:t>
            </a:r>
          </a:p>
          <a:p>
            <a:r>
              <a:rPr lang="lt-LT" sz="1200" dirty="0"/>
              <a:t>Įvairūs raktai</a:t>
            </a:r>
          </a:p>
          <a:p>
            <a:r>
              <a:rPr lang="lt-LT" sz="1200" dirty="0"/>
              <a:t>Karštų klijų pistoletas</a:t>
            </a:r>
          </a:p>
          <a:p>
            <a:r>
              <a:rPr lang="lt-LT" sz="1200" dirty="0"/>
              <a:t>Pincetai</a:t>
            </a:r>
          </a:p>
          <a:p>
            <a:r>
              <a:rPr lang="lt-LT" sz="1200" dirty="0"/>
              <a:t>Šepetėliai</a:t>
            </a:r>
          </a:p>
          <a:p>
            <a:r>
              <a:rPr lang="lt-LT" sz="1200" dirty="0"/>
              <a:t>Žiebtuvėlis</a:t>
            </a:r>
          </a:p>
          <a:p>
            <a:r>
              <a:rPr lang="lt-LT" sz="1200" dirty="0"/>
              <a:t>Liniuotė </a:t>
            </a:r>
          </a:p>
          <a:p>
            <a:r>
              <a:rPr lang="lt-LT" sz="1200" dirty="0"/>
              <a:t>Kanceliarinis peiliukas</a:t>
            </a:r>
          </a:p>
          <a:p>
            <a:endParaRPr lang="lt-LT" sz="1200" dirty="0"/>
          </a:p>
          <a:p>
            <a:endParaRPr lang="lt-LT" sz="1600" dirty="0"/>
          </a:p>
          <a:p>
            <a:endParaRPr lang="lt-LT" sz="1600" dirty="0"/>
          </a:p>
          <a:p>
            <a:endParaRPr lang="lt-LT" dirty="0"/>
          </a:p>
        </p:txBody>
      </p:sp>
      <p:pic>
        <p:nvPicPr>
          <p:cNvPr id="7170" name="Picture 2">
            <a:extLst>
              <a:ext uri="{FF2B5EF4-FFF2-40B4-BE49-F238E27FC236}">
                <a16:creationId xmlns:a16="http://schemas.microsoft.com/office/drawing/2014/main" id="{10BA8BFE-469F-4D0A-BC8E-83DC7B86B1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4412" y="299737"/>
            <a:ext cx="1694658" cy="1694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013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F7897F0-1FB3-4BF4-B4AE-AC96ACA04475}"/>
              </a:ext>
            </a:extLst>
          </p:cNvPr>
          <p:cNvSpPr>
            <a:spLocks noGrp="1"/>
          </p:cNvSpPr>
          <p:nvPr>
            <p:ph type="title"/>
          </p:nvPr>
        </p:nvSpPr>
        <p:spPr/>
        <p:txBody>
          <a:bodyPr>
            <a:normAutofit/>
          </a:bodyPr>
          <a:lstStyle/>
          <a:p>
            <a:r>
              <a:rPr lang="lt-LT" dirty="0"/>
              <a:t>REIKALINGI Fizikiniai dydžiai</a:t>
            </a:r>
          </a:p>
        </p:txBody>
      </p:sp>
      <p:sp>
        <p:nvSpPr>
          <p:cNvPr id="3" name="Turinio vietos rezervavimo ženklas 2">
            <a:extLst>
              <a:ext uri="{FF2B5EF4-FFF2-40B4-BE49-F238E27FC236}">
                <a16:creationId xmlns:a16="http://schemas.microsoft.com/office/drawing/2014/main" id="{7CAB7843-9831-47C3-BE96-613314C3DFBC}"/>
              </a:ext>
            </a:extLst>
          </p:cNvPr>
          <p:cNvSpPr>
            <a:spLocks noGrp="1"/>
          </p:cNvSpPr>
          <p:nvPr>
            <p:ph idx="1"/>
          </p:nvPr>
        </p:nvSpPr>
        <p:spPr>
          <a:xfrm>
            <a:off x="1141412" y="2249487"/>
            <a:ext cx="9905999" cy="3857698"/>
          </a:xfrm>
        </p:spPr>
        <p:txBody>
          <a:bodyPr>
            <a:normAutofit fontScale="77500" lnSpcReduction="20000"/>
          </a:bodyPr>
          <a:lstStyle/>
          <a:p>
            <a:r>
              <a:rPr lang="lt-LT" sz="2000" dirty="0">
                <a:latin typeface="Arial" panose="020B0604020202020204" pitchFamily="34" charset="0"/>
                <a:cs typeface="Arial" panose="020B0604020202020204" pitchFamily="34" charset="0"/>
              </a:rPr>
              <a:t>Masė – fizikinis dydis, matas, apibūdinantis medžiagos kiekį. </a:t>
            </a:r>
          </a:p>
          <a:p>
            <a:r>
              <a:rPr lang="lt-LT" sz="2000" dirty="0">
                <a:latin typeface="Arial" panose="020B0604020202020204" pitchFamily="34" charset="0"/>
                <a:cs typeface="Arial" panose="020B0604020202020204" pitchFamily="34" charset="0"/>
              </a:rPr>
              <a:t>Greitis – kūno įveiktas atstumas per laiko vienetą. v = s/t</a:t>
            </a:r>
          </a:p>
          <a:p>
            <a:r>
              <a:rPr lang="lt-LT" sz="2000" dirty="0">
                <a:latin typeface="Arial" panose="020B0604020202020204" pitchFamily="34" charset="0"/>
                <a:cs typeface="Arial" panose="020B0604020202020204" pitchFamily="34" charset="0"/>
              </a:rPr>
              <a:t>Potencinė energija – energija, kurią turi kūnas ar sistema dėl jo padėties ar būsenos. E = </a:t>
            </a:r>
            <a:r>
              <a:rPr lang="lt-LT" sz="2000" dirty="0" err="1">
                <a:latin typeface="Arial" panose="020B0604020202020204" pitchFamily="34" charset="0"/>
                <a:cs typeface="Arial" panose="020B0604020202020204" pitchFamily="34" charset="0"/>
              </a:rPr>
              <a:t>mgh</a:t>
            </a:r>
            <a:endParaRPr lang="lt-LT" sz="2000" dirty="0">
              <a:latin typeface="Arial" panose="020B0604020202020204" pitchFamily="34" charset="0"/>
              <a:cs typeface="Arial" panose="020B0604020202020204" pitchFamily="34" charset="0"/>
            </a:endParaRPr>
          </a:p>
          <a:p>
            <a:r>
              <a:rPr lang="lt-LT" sz="2000" dirty="0">
                <a:latin typeface="Arial" panose="020B0604020202020204" pitchFamily="34" charset="0"/>
                <a:cs typeface="Arial" panose="020B0604020202020204" pitchFamily="34" charset="0"/>
              </a:rPr>
              <a:t>Kinetinė energija – kūno energija, susijusi su to kūno judėjimu. Ek = mv²/2</a:t>
            </a:r>
          </a:p>
          <a:p>
            <a:r>
              <a:rPr lang="lt-LT" sz="2000" dirty="0">
                <a:latin typeface="Arial" panose="020B0604020202020204" pitchFamily="34" charset="0"/>
                <a:cs typeface="Arial" panose="020B0604020202020204" pitchFamily="34" charset="0"/>
              </a:rPr>
              <a:t>Sunkis – jėga, kuria Žemė traukia kūną. </a:t>
            </a:r>
            <a:r>
              <a:rPr lang="lt-LT" sz="2000" dirty="0" err="1">
                <a:latin typeface="Arial" panose="020B0604020202020204" pitchFamily="34" charset="0"/>
                <a:cs typeface="Arial" panose="020B0604020202020204" pitchFamily="34" charset="0"/>
              </a:rPr>
              <a:t>Fs</a:t>
            </a:r>
            <a:r>
              <a:rPr lang="lt-LT" sz="2000" dirty="0">
                <a:latin typeface="Arial" panose="020B0604020202020204" pitchFamily="34" charset="0"/>
                <a:cs typeface="Arial" panose="020B0604020202020204" pitchFamily="34" charset="0"/>
              </a:rPr>
              <a:t> = mg</a:t>
            </a:r>
          </a:p>
          <a:p>
            <a:r>
              <a:rPr lang="lt-LT" sz="2000" dirty="0">
                <a:latin typeface="Arial" panose="020B0604020202020204" pitchFamily="34" charset="0"/>
                <a:cs typeface="Arial" panose="020B0604020202020204" pitchFamily="34" charset="0"/>
              </a:rPr>
              <a:t>Įtampa – apibūdina darbą, kurį atlieka (arba gali atlikti) elektros krūvis tekėdamas grandine. U = I x R</a:t>
            </a:r>
          </a:p>
          <a:p>
            <a:r>
              <a:rPr lang="lt-LT" sz="2000" dirty="0">
                <a:latin typeface="Arial" panose="020B0604020202020204" pitchFamily="34" charset="0"/>
                <a:cs typeface="Arial" panose="020B0604020202020204" pitchFamily="34" charset="0"/>
              </a:rPr>
              <a:t>Srovės stipris – kryptingas elektros krūvių judėjimas. </a:t>
            </a:r>
          </a:p>
          <a:p>
            <a:r>
              <a:rPr lang="lt-LT" sz="2000" dirty="0">
                <a:latin typeface="Arial" panose="020B0604020202020204" pitchFamily="34" charset="0"/>
                <a:cs typeface="Arial" panose="020B0604020202020204" pitchFamily="34" charset="0"/>
              </a:rPr>
              <a:t>Varža – kūno savybė priešintis elektros srovei. R = U/I</a:t>
            </a:r>
          </a:p>
          <a:p>
            <a:r>
              <a:rPr lang="lt-LT" sz="2000" dirty="0">
                <a:latin typeface="Arial" panose="020B0604020202020204" pitchFamily="34" charset="0"/>
                <a:cs typeface="Arial" panose="020B0604020202020204" pitchFamily="34" charset="0"/>
              </a:rPr>
              <a:t>Galia – darbas atliktas per vienetinį laiko tarpą. N = A/t</a:t>
            </a:r>
          </a:p>
          <a:p>
            <a:r>
              <a:rPr lang="lt-LT" sz="2000" dirty="0">
                <a:latin typeface="Arial" panose="020B0604020202020204" pitchFamily="34" charset="0"/>
                <a:cs typeface="Arial" panose="020B0604020202020204" pitchFamily="34" charset="0"/>
              </a:rPr>
              <a:t>Laikas  t = s/v</a:t>
            </a:r>
          </a:p>
          <a:p>
            <a:endParaRPr lang="lt-LT" sz="2000" dirty="0"/>
          </a:p>
          <a:p>
            <a:endParaRPr lang="lt-LT" sz="2000" dirty="0"/>
          </a:p>
          <a:p>
            <a:endParaRPr lang="lt-LT" sz="2000" dirty="0"/>
          </a:p>
        </p:txBody>
      </p:sp>
      <p:pic>
        <p:nvPicPr>
          <p:cNvPr id="6146" name="Picture 2" descr="Albert einstein tribute page">
            <a:extLst>
              <a:ext uri="{FF2B5EF4-FFF2-40B4-BE49-F238E27FC236}">
                <a16:creationId xmlns:a16="http://schemas.microsoft.com/office/drawing/2014/main" id="{49E71B34-2057-423F-989B-67383AE794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6917" y="369160"/>
            <a:ext cx="2462911" cy="1977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748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BB7955D-B09A-445F-95BE-8AD076A1465E}"/>
              </a:ext>
            </a:extLst>
          </p:cNvPr>
          <p:cNvSpPr>
            <a:spLocks noGrp="1"/>
          </p:cNvSpPr>
          <p:nvPr>
            <p:ph type="title"/>
          </p:nvPr>
        </p:nvSpPr>
        <p:spPr/>
        <p:txBody>
          <a:bodyPr/>
          <a:lstStyle/>
          <a:p>
            <a:r>
              <a:rPr lang="lt-LT" dirty="0"/>
              <a:t>Teorinė dalis</a:t>
            </a:r>
          </a:p>
        </p:txBody>
      </p:sp>
      <p:sp>
        <p:nvSpPr>
          <p:cNvPr id="3" name="Turinio vietos rezervavimo ženklas 2">
            <a:extLst>
              <a:ext uri="{FF2B5EF4-FFF2-40B4-BE49-F238E27FC236}">
                <a16:creationId xmlns:a16="http://schemas.microsoft.com/office/drawing/2014/main" id="{A73B6619-8803-47C4-A4FB-CB4B7D74C13E}"/>
              </a:ext>
            </a:extLst>
          </p:cNvPr>
          <p:cNvSpPr>
            <a:spLocks noGrp="1"/>
          </p:cNvSpPr>
          <p:nvPr>
            <p:ph idx="1"/>
          </p:nvPr>
        </p:nvSpPr>
        <p:spPr>
          <a:xfrm>
            <a:off x="1141412" y="2249487"/>
            <a:ext cx="10494118" cy="4260370"/>
          </a:xfrm>
        </p:spPr>
        <p:txBody>
          <a:bodyPr>
            <a:normAutofit fontScale="25000" lnSpcReduction="20000"/>
          </a:bodyPr>
          <a:lstStyle/>
          <a:p>
            <a:r>
              <a:rPr lang="lt-LT" sz="4800" dirty="0">
                <a:latin typeface="Arial" panose="020B0604020202020204" pitchFamily="34" charset="0"/>
                <a:cs typeface="Arial" panose="020B0604020202020204" pitchFamily="34" charset="0"/>
              </a:rPr>
              <a:t>Panašus dalykas jau yra sukurtas kompanijos „</a:t>
            </a:r>
            <a:r>
              <a:rPr lang="lt-LT" sz="4800" dirty="0" err="1">
                <a:latin typeface="Arial" panose="020B0604020202020204" pitchFamily="34" charset="0"/>
                <a:cs typeface="Arial" panose="020B0604020202020204" pitchFamily="34" charset="0"/>
              </a:rPr>
              <a:t>FliteTest</a:t>
            </a:r>
            <a:r>
              <a:rPr lang="lt-LT" sz="4800" dirty="0">
                <a:latin typeface="Arial" panose="020B0604020202020204" pitchFamily="34" charset="0"/>
                <a:cs typeface="Arial" panose="020B0604020202020204" pitchFamily="34" charset="0"/>
              </a:rPr>
              <a:t>“ (JAV), jie pirmieji sugalvojo iš picos dėžės padaryti orlaivį, bet jų sukurtas orlaivis yra paprastas, negalintis pakelti jokio papildomo svorio ir turintis mažą skrydžio laiką, taip pat jame nėra autopiloto.</a:t>
            </a:r>
          </a:p>
          <a:p>
            <a:r>
              <a:rPr lang="lt-LT" sz="4800" dirty="0">
                <a:latin typeface="Arial" panose="020B0604020202020204" pitchFamily="34" charset="0"/>
                <a:cs typeface="Arial" panose="020B0604020202020204" pitchFamily="34" charset="0"/>
              </a:rPr>
              <a:t>Norint sukonstruoti žymiai galingesnį, tokiu pat principu (iš picos dėžės) veikiantį orlaivį, jam reikia parinkti žymiai galingesnius komponentus. Didžiausias dėmesys turėtų būti sutelktas į variklio sistemą.</a:t>
            </a:r>
          </a:p>
          <a:p>
            <a:r>
              <a:rPr lang="lt-LT" sz="4800" dirty="0">
                <a:latin typeface="Arial" panose="020B0604020202020204" pitchFamily="34" charset="0"/>
                <a:cs typeface="Arial" panose="020B0604020202020204" pitchFamily="34" charset="0"/>
              </a:rPr>
              <a:t>Reikia nepamiršti, jog mano orlaivis turės autopilotą, specialioms užduotis atlikti. Todėl, būtinai reiks į orlaivį įmontuoti navigacinę sistemą </a:t>
            </a:r>
            <a:r>
              <a:rPr lang="lt-LT" sz="4800" dirty="0" err="1">
                <a:latin typeface="Arial" panose="020B0604020202020204" pitchFamily="34" charset="0"/>
                <a:cs typeface="Arial" panose="020B0604020202020204" pitchFamily="34" charset="0"/>
              </a:rPr>
              <a:t>gps</a:t>
            </a:r>
            <a:r>
              <a:rPr lang="lt-LT" sz="4800" dirty="0">
                <a:latin typeface="Arial" panose="020B0604020202020204" pitchFamily="34" charset="0"/>
                <a:cs typeface="Arial" panose="020B0604020202020204" pitchFamily="34" charset="0"/>
              </a:rPr>
              <a:t> ir specialų skrydžio valdiklį su atitinkamais orientaciniais prietaisais, kaip gyroskopas, akselerometras bei barometras. </a:t>
            </a:r>
          </a:p>
          <a:p>
            <a:r>
              <a:rPr lang="lt-LT" sz="4800" dirty="0">
                <a:latin typeface="Arial" panose="020B0604020202020204" pitchFamily="34" charset="0"/>
                <a:cs typeface="Arial" panose="020B0604020202020204" pitchFamily="34" charset="0"/>
              </a:rPr>
              <a:t>Taip pat, kadangi dėsiu galingesnį variklį, reikės ir šiek tiek galingesnio akumuliatoriaus, aš rinksiuosi 3 celių, ličio jonų akumuliatorių, su gan didele iškrovos galia, maždaug iki 100 amperų, tai atrodo labai daug, bet skrendant maksimaliu greičiu, tokio tipo bepiločiai orlaiviai išnaudoja dar daugiau. </a:t>
            </a:r>
          </a:p>
          <a:p>
            <a:r>
              <a:rPr lang="lt-LT" sz="4800" dirty="0">
                <a:latin typeface="Arial" panose="020B0604020202020204" pitchFamily="34" charset="0"/>
                <a:cs typeface="Arial" panose="020B0604020202020204" pitchFamily="34" charset="0"/>
              </a:rPr>
              <a:t>Kitas svarbus dalykas mano orlaivyje bus tiesioginio vaizdo sistema, kitaip žinoma kaip analoginio vaizdo ar tiesiog FPV sistema. Turėsiu pasirinkti gan galingą vaizdo siųstuvą, kuris galėtų veikti ne mažesne kaip 400 </a:t>
            </a:r>
            <a:r>
              <a:rPr lang="lt-LT" sz="4800" dirty="0" err="1">
                <a:latin typeface="Arial" panose="020B0604020202020204" pitchFamily="34" charset="0"/>
                <a:cs typeface="Arial" panose="020B0604020202020204" pitchFamily="34" charset="0"/>
              </a:rPr>
              <a:t>mw</a:t>
            </a:r>
            <a:r>
              <a:rPr lang="lt-LT" sz="4800" dirty="0">
                <a:latin typeface="Arial" panose="020B0604020202020204" pitchFamily="34" charset="0"/>
                <a:cs typeface="Arial" panose="020B0604020202020204" pitchFamily="34" charset="0"/>
              </a:rPr>
              <a:t> galia bei 5,8Ghz dažniu. Kadangi tokio tipo vaizdo sistemai reikia itin švarios elektros srovės, o mano orlaivyje bus gan dideli įtampos šuoliai, būtent dėl to tūrėsiu naudoti papildomus kondensatorius, kad išlyginčiau įtampos šuolius.</a:t>
            </a:r>
          </a:p>
          <a:p>
            <a:r>
              <a:rPr lang="lt-LT" sz="4800" dirty="0">
                <a:latin typeface="Arial" panose="020B0604020202020204" pitchFamily="34" charset="0"/>
                <a:cs typeface="Arial" panose="020B0604020202020204" pitchFamily="34" charset="0"/>
              </a:rPr>
              <a:t>Norint turėti užtikriną ryšį su orlaiviu reikės pasirinkti įtint žemu dažniu veikiančią radijo bangų perdavimo sistemą „</a:t>
            </a:r>
            <a:r>
              <a:rPr lang="lt-LT" sz="4800" dirty="0" err="1">
                <a:latin typeface="Arial" panose="020B0604020202020204" pitchFamily="34" charset="0"/>
                <a:cs typeface="Arial" panose="020B0604020202020204" pitchFamily="34" charset="0"/>
              </a:rPr>
              <a:t>ExpressLRS</a:t>
            </a:r>
            <a:r>
              <a:rPr lang="lt-LT" sz="4800" dirty="0">
                <a:latin typeface="Arial" panose="020B0604020202020204" pitchFamily="34" charset="0"/>
                <a:cs typeface="Arial" panose="020B0604020202020204" pitchFamily="34" charset="0"/>
              </a:rPr>
              <a:t>“, kuri palaikydama 868 </a:t>
            </a:r>
            <a:r>
              <a:rPr lang="lt-LT" sz="4800" dirty="0" err="1">
                <a:latin typeface="Arial" panose="020B0604020202020204" pitchFamily="34" charset="0"/>
                <a:cs typeface="Arial" panose="020B0604020202020204" pitchFamily="34" charset="0"/>
              </a:rPr>
              <a:t>mhz</a:t>
            </a:r>
            <a:r>
              <a:rPr lang="lt-LT" sz="4800" dirty="0">
                <a:latin typeface="Arial" panose="020B0604020202020204" pitchFamily="34" charset="0"/>
                <a:cs typeface="Arial" panose="020B0604020202020204" pitchFamily="34" charset="0"/>
              </a:rPr>
              <a:t> dažnį gali išlaikyti kokybiška signalą net už 10 ir daugiau kilometrų. </a:t>
            </a:r>
          </a:p>
          <a:p>
            <a:r>
              <a:rPr lang="lt-LT" sz="4800" dirty="0">
                <a:latin typeface="Arial" panose="020B0604020202020204" pitchFamily="34" charset="0"/>
                <a:cs typeface="Arial" panose="020B0604020202020204" pitchFamily="34" charset="0"/>
              </a:rPr>
              <a:t>Naudosiu programinę įrangą INAV, ji yra puikiai pritaikytą būtent fiksuoto sparno orlaiviams, dėl tokių funkcijų kaip automatinis paleidimas ar nusileidimas ir specialus misijų planavimas. </a:t>
            </a:r>
          </a:p>
          <a:p>
            <a:pPr marL="0" indent="0">
              <a:buNone/>
            </a:pPr>
            <a:endParaRPr lang="lt-LT" dirty="0"/>
          </a:p>
        </p:txBody>
      </p:sp>
    </p:spTree>
    <p:extLst>
      <p:ext uri="{BB962C8B-B14F-4D97-AF65-F5344CB8AC3E}">
        <p14:creationId xmlns:p14="http://schemas.microsoft.com/office/powerpoint/2010/main" val="39603222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4F3D221-8210-4312-B85B-09E6FA7475D7}"/>
              </a:ext>
            </a:extLst>
          </p:cNvPr>
          <p:cNvSpPr>
            <a:spLocks noGrp="1"/>
          </p:cNvSpPr>
          <p:nvPr>
            <p:ph type="title"/>
          </p:nvPr>
        </p:nvSpPr>
        <p:spPr>
          <a:xfrm>
            <a:off x="1143001" y="2689715"/>
            <a:ext cx="9905998" cy="1478570"/>
          </a:xfrm>
        </p:spPr>
        <p:txBody>
          <a:bodyPr/>
          <a:lstStyle/>
          <a:p>
            <a:pPr algn="ctr"/>
            <a:r>
              <a:rPr lang="lt-LT" dirty="0"/>
              <a:t>ATLIKTI Bandymai</a:t>
            </a:r>
            <a:endParaRPr lang="en-GB" dirty="0"/>
          </a:p>
        </p:txBody>
      </p:sp>
    </p:spTree>
    <p:extLst>
      <p:ext uri="{BB962C8B-B14F-4D97-AF65-F5344CB8AC3E}">
        <p14:creationId xmlns:p14="http://schemas.microsoft.com/office/powerpoint/2010/main" val="2317958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260CE9A-5DAC-4BAE-8F71-D2241770494D}"/>
              </a:ext>
            </a:extLst>
          </p:cNvPr>
          <p:cNvSpPr>
            <a:spLocks noGrp="1"/>
          </p:cNvSpPr>
          <p:nvPr>
            <p:ph type="title"/>
          </p:nvPr>
        </p:nvSpPr>
        <p:spPr/>
        <p:txBody>
          <a:bodyPr/>
          <a:lstStyle/>
          <a:p>
            <a:r>
              <a:rPr lang="lt-LT" dirty="0"/>
              <a:t>Pirmųjų bandymų tikslas </a:t>
            </a:r>
          </a:p>
        </p:txBody>
      </p:sp>
      <p:sp>
        <p:nvSpPr>
          <p:cNvPr id="3" name="Turinio vietos rezervavimo ženklas 2">
            <a:extLst>
              <a:ext uri="{FF2B5EF4-FFF2-40B4-BE49-F238E27FC236}">
                <a16:creationId xmlns:a16="http://schemas.microsoft.com/office/drawing/2014/main" id="{EA48D64F-FCB4-48EA-9B83-455A5BAB310D}"/>
              </a:ext>
            </a:extLst>
          </p:cNvPr>
          <p:cNvSpPr>
            <a:spLocks noGrp="1"/>
          </p:cNvSpPr>
          <p:nvPr>
            <p:ph idx="1"/>
          </p:nvPr>
        </p:nvSpPr>
        <p:spPr/>
        <p:txBody>
          <a:bodyPr>
            <a:normAutofit/>
          </a:bodyPr>
          <a:lstStyle/>
          <a:p>
            <a:r>
              <a:rPr lang="lt-LT" sz="1800" dirty="0">
                <a:effectLst/>
                <a:latin typeface="Arial" panose="020B0604020202020204" pitchFamily="34" charset="0"/>
                <a:ea typeface="Arial" panose="020B0604020202020204" pitchFamily="34" charset="0"/>
              </a:rPr>
              <a:t>Numatytas tikslas – atlikti sėkmingą pirmąjį skrydį, ištestuoti visas automatizuotas sistemas: navigacine sistemą (</a:t>
            </a:r>
            <a:r>
              <a:rPr lang="lt-LT" sz="1800" dirty="0" err="1">
                <a:effectLst/>
                <a:latin typeface="Arial" panose="020B0604020202020204" pitchFamily="34" charset="0"/>
                <a:ea typeface="Arial" panose="020B0604020202020204" pitchFamily="34" charset="0"/>
              </a:rPr>
              <a:t>gps</a:t>
            </a:r>
            <a:r>
              <a:rPr lang="lt-LT" sz="1800" dirty="0">
                <a:effectLst/>
                <a:latin typeface="Arial" panose="020B0604020202020204" pitchFamily="34" charset="0"/>
                <a:ea typeface="Arial" panose="020B0604020202020204" pitchFamily="34" charset="0"/>
              </a:rPr>
              <a:t>), autopilotą (automatinių užduočių vykdymą), vaizdo transliacija ir t.t.. Taip pat, įsitikinti jog orientacinių sensorių kaip akselerometras, barometras ir </a:t>
            </a:r>
            <a:r>
              <a:rPr lang="lt-LT" sz="1800" dirty="0" err="1">
                <a:effectLst/>
                <a:latin typeface="Arial" panose="020B0604020202020204" pitchFamily="34" charset="0"/>
                <a:ea typeface="Arial" panose="020B0604020202020204" pitchFamily="34" charset="0"/>
              </a:rPr>
              <a:t>magnetometras</a:t>
            </a:r>
            <a:r>
              <a:rPr lang="lt-LT" sz="1800" dirty="0">
                <a:effectLst/>
                <a:latin typeface="Arial" panose="020B0604020202020204" pitchFamily="34" charset="0"/>
                <a:ea typeface="Arial" panose="020B0604020202020204" pitchFamily="34" charset="0"/>
              </a:rPr>
              <a:t>, parodymai yra teisingi ir neiškreipti, būtina nepamiršti ir patikrinti svorio centrą (leidžiama maža paklaida).</a:t>
            </a:r>
          </a:p>
          <a:p>
            <a:r>
              <a:rPr lang="lt-LT" sz="1800" dirty="0">
                <a:effectLst/>
                <a:latin typeface="Arial" panose="020B0604020202020204" pitchFamily="34" charset="0"/>
                <a:ea typeface="Arial" panose="020B0604020202020204" pitchFamily="34" charset="0"/>
              </a:rPr>
              <a:t>Norint atlikti sėkmingą skrydį, būtina kuo tiksliau numatyti skrydžio scenarijų ir užbėgti galimoms problemoms už akių, reikia iškelti klausimą ar viskas yra paruošta taip jog būtų galima nesusidurti su nesklandumais.</a:t>
            </a:r>
            <a:endParaRPr lang="lt-LT" dirty="0"/>
          </a:p>
        </p:txBody>
      </p:sp>
    </p:spTree>
    <p:extLst>
      <p:ext uri="{BB962C8B-B14F-4D97-AF65-F5344CB8AC3E}">
        <p14:creationId xmlns:p14="http://schemas.microsoft.com/office/powerpoint/2010/main" val="35175907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1D06F36-4ACF-4C76-A75D-DA935666F5D1}"/>
              </a:ext>
            </a:extLst>
          </p:cNvPr>
          <p:cNvSpPr>
            <a:spLocks noGrp="1"/>
          </p:cNvSpPr>
          <p:nvPr>
            <p:ph type="title"/>
          </p:nvPr>
        </p:nvSpPr>
        <p:spPr/>
        <p:txBody>
          <a:bodyPr/>
          <a:lstStyle/>
          <a:p>
            <a:r>
              <a:rPr lang="lt-LT" dirty="0"/>
              <a:t>PRIEŠ Skrydį PRIVALU!</a:t>
            </a:r>
            <a:endParaRPr lang="en-GB" dirty="0"/>
          </a:p>
        </p:txBody>
      </p:sp>
      <p:sp>
        <p:nvSpPr>
          <p:cNvPr id="3" name="Turinio vietos rezervavimo ženklas 2">
            <a:extLst>
              <a:ext uri="{FF2B5EF4-FFF2-40B4-BE49-F238E27FC236}">
                <a16:creationId xmlns:a16="http://schemas.microsoft.com/office/drawing/2014/main" id="{181BABB1-2FD6-4D3F-B4A1-A2295F2ED66A}"/>
              </a:ext>
            </a:extLst>
          </p:cNvPr>
          <p:cNvSpPr>
            <a:spLocks noGrp="1"/>
          </p:cNvSpPr>
          <p:nvPr>
            <p:ph idx="1"/>
          </p:nvPr>
        </p:nvSpPr>
        <p:spPr/>
        <p:txBody>
          <a:bodyPr>
            <a:normAutofit/>
          </a:bodyPr>
          <a:lstStyle/>
          <a:p>
            <a:r>
              <a:rPr lang="lt-LT" sz="1800" dirty="0">
                <a:effectLst/>
                <a:latin typeface="Arial" panose="020B0604020202020204" pitchFamily="34" charset="0"/>
                <a:ea typeface="Arial" panose="020B0604020202020204" pitchFamily="34" charset="0"/>
              </a:rPr>
              <a:t>Prieš skrydi privalu patikrinti šiuos dalykus: ar orlaivio svorio centras yra reikiamoje vietoje (paklaida iki 2cm), ar </a:t>
            </a:r>
            <a:r>
              <a:rPr lang="lt-LT" sz="1800" dirty="0" err="1">
                <a:effectLst/>
                <a:latin typeface="Arial" panose="020B0604020202020204" pitchFamily="34" charset="0"/>
                <a:ea typeface="Arial" panose="020B0604020202020204" pitchFamily="34" charset="0"/>
              </a:rPr>
              <a:t>gps</a:t>
            </a:r>
            <a:r>
              <a:rPr lang="lt-LT" sz="1800" dirty="0">
                <a:effectLst/>
                <a:latin typeface="Arial" panose="020B0604020202020204" pitchFamily="34" charset="0"/>
                <a:ea typeface="Arial" panose="020B0604020202020204" pitchFamily="34" charset="0"/>
              </a:rPr>
              <a:t> navigacija prisirišo prie tinkamo palydovų kiekio (minimali riba – 6), ar akumuliatorius rodo maksimalią įtampa (12,6V), ar tinkamai veikia autopilotas (aukščio ir posūkių vairai sukasi į reikiamas kryptis), ir ar geras vaizdo ir radijo bangų signalas (orlaivis turi gauti 100% jam siunčiamų bangų paketų), ar oro sąlygos palankios (nėra didelio vėjo ir lietaus). </a:t>
            </a:r>
          </a:p>
          <a:p>
            <a:r>
              <a:rPr lang="lt-LT" sz="1800" dirty="0">
                <a:effectLst/>
                <a:latin typeface="Arial" panose="020B0604020202020204" pitchFamily="34" charset="0"/>
                <a:ea typeface="Arial" panose="020B0604020202020204" pitchFamily="34" charset="0"/>
              </a:rPr>
              <a:t>Jeigu visi anksčiau išvardinti rodikliai yra teisingi ir neviršija normų, galima bandyti atlikti skrydį.</a:t>
            </a:r>
            <a:endParaRPr lang="en-GB" dirty="0"/>
          </a:p>
        </p:txBody>
      </p:sp>
      <p:pic>
        <p:nvPicPr>
          <p:cNvPr id="5126" name="Picture 6" descr="Attention icon - Download on Iconfinder on Iconfinder">
            <a:extLst>
              <a:ext uri="{FF2B5EF4-FFF2-40B4-BE49-F238E27FC236}">
                <a16:creationId xmlns:a16="http://schemas.microsoft.com/office/drawing/2014/main" id="{2966CC08-174B-4CB0-A5FB-5A9445F183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8242" y="618518"/>
            <a:ext cx="1393025" cy="139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123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G_1328">
            <a:hlinkClick r:id="" action="ppaction://media"/>
            <a:extLst>
              <a:ext uri="{FF2B5EF4-FFF2-40B4-BE49-F238E27FC236}">
                <a16:creationId xmlns:a16="http://schemas.microsoft.com/office/drawing/2014/main" id="{28139212-3198-478F-8445-E71C4321301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807154" y="251317"/>
            <a:ext cx="3574892" cy="6355363"/>
          </a:xfrm>
        </p:spPr>
      </p:pic>
      <p:sp>
        <p:nvSpPr>
          <p:cNvPr id="5" name="TextBox 4">
            <a:extLst>
              <a:ext uri="{FF2B5EF4-FFF2-40B4-BE49-F238E27FC236}">
                <a16:creationId xmlns:a16="http://schemas.microsoft.com/office/drawing/2014/main" id="{72218CFC-F0BE-4506-A612-BD0BA4BCC4EF}"/>
              </a:ext>
            </a:extLst>
          </p:cNvPr>
          <p:cNvSpPr txBox="1"/>
          <p:nvPr/>
        </p:nvSpPr>
        <p:spPr>
          <a:xfrm>
            <a:off x="1921934" y="2828833"/>
            <a:ext cx="2336799" cy="1200329"/>
          </a:xfrm>
          <a:prstGeom prst="rect">
            <a:avLst/>
          </a:prstGeom>
          <a:noFill/>
        </p:spPr>
        <p:txBody>
          <a:bodyPr wrap="square" rtlCol="0">
            <a:spAutoFit/>
          </a:bodyPr>
          <a:lstStyle/>
          <a:p>
            <a:pPr algn="ctr"/>
            <a:r>
              <a:rPr lang="lt-LT" sz="3600" dirty="0"/>
              <a:t>PIRMASIS SKRYDIS</a:t>
            </a:r>
            <a:endParaRPr lang="en-GB" sz="3600" dirty="0"/>
          </a:p>
        </p:txBody>
      </p:sp>
    </p:spTree>
    <p:extLst>
      <p:ext uri="{BB962C8B-B14F-4D97-AF65-F5344CB8AC3E}">
        <p14:creationId xmlns:p14="http://schemas.microsoft.com/office/powerpoint/2010/main" val="3260643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5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hueMod val="106000"/>
                <a:satMod val="140000"/>
                <a:lumMod val="42000"/>
              </a:schemeClr>
              <a:schemeClr val="bg2">
                <a:tint val="98000"/>
                <a:hueMod val="92000"/>
                <a:satMod val="220000"/>
                <a:lumMod val="90000"/>
              </a:schemeClr>
            </a:duotone>
          </a:blip>
          <a:stretch/>
        </a:blip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B9E6365-A8A0-467E-85C0-BC03EC6012E0}"/>
              </a:ext>
            </a:extLst>
          </p:cNvPr>
          <p:cNvSpPr>
            <a:spLocks noGrp="1"/>
          </p:cNvSpPr>
          <p:nvPr>
            <p:ph type="title"/>
          </p:nvPr>
        </p:nvSpPr>
        <p:spPr>
          <a:xfrm>
            <a:off x="1141413" y="618518"/>
            <a:ext cx="9905998" cy="1478570"/>
          </a:xfrm>
        </p:spPr>
        <p:txBody>
          <a:bodyPr>
            <a:normAutofit/>
          </a:bodyPr>
          <a:lstStyle/>
          <a:p>
            <a:pPr algn="ctr"/>
            <a:r>
              <a:rPr lang="lt-LT" dirty="0"/>
              <a:t>Pirmojo bandymo rezultatas</a:t>
            </a:r>
            <a:endParaRPr lang="en-GB" dirty="0"/>
          </a:p>
        </p:txBody>
      </p:sp>
      <p:sp>
        <p:nvSpPr>
          <p:cNvPr id="3" name="Turinio vietos rezervavimo ženklas 2">
            <a:extLst>
              <a:ext uri="{FF2B5EF4-FFF2-40B4-BE49-F238E27FC236}">
                <a16:creationId xmlns:a16="http://schemas.microsoft.com/office/drawing/2014/main" id="{152C2A87-F37B-4878-89B0-E7FAB32FAA06}"/>
              </a:ext>
            </a:extLst>
          </p:cNvPr>
          <p:cNvSpPr>
            <a:spLocks noGrp="1"/>
          </p:cNvSpPr>
          <p:nvPr>
            <p:ph idx="1"/>
          </p:nvPr>
        </p:nvSpPr>
        <p:spPr>
          <a:xfrm>
            <a:off x="1141412" y="2249487"/>
            <a:ext cx="4844521" cy="3541714"/>
          </a:xfrm>
        </p:spPr>
        <p:txBody>
          <a:bodyPr anchor="ctr">
            <a:normAutofit/>
          </a:bodyPr>
          <a:lstStyle/>
          <a:p>
            <a:pPr>
              <a:lnSpc>
                <a:spcPct val="110000"/>
              </a:lnSpc>
            </a:pPr>
            <a:r>
              <a:rPr lang="lt-LT" sz="1800" dirty="0">
                <a:effectLst/>
                <a:latin typeface="Arial" panose="020B0604020202020204" pitchFamily="34" charset="0"/>
                <a:ea typeface="Arial" panose="020B0604020202020204" pitchFamily="34" charset="0"/>
              </a:rPr>
              <a:t>Pirmasis bandymas – atliktas sėkmingas orlaivio pakilimas, visos sistemos atrodė veikė nepriekaištingai, apsukus pora ratų, buvo paleista autopiloto misija išlaikyti orlaivio aukštį, orlaiviui pakilus iki 100 metrų aukščio staiga nustojo veikti vairas, ko pasėkoje orlaivis dideliu greičiu nukrito ant kieto paviršiaus ir sudužo. </a:t>
            </a:r>
            <a:endParaRPr lang="en-GB" sz="1800" dirty="0"/>
          </a:p>
        </p:txBody>
      </p:sp>
      <p:pic>
        <p:nvPicPr>
          <p:cNvPr id="4" name="Paveikslėlis 3">
            <a:extLst>
              <a:ext uri="{FF2B5EF4-FFF2-40B4-BE49-F238E27FC236}">
                <a16:creationId xmlns:a16="http://schemas.microsoft.com/office/drawing/2014/main" id="{289C50EA-6465-4335-B09D-4A06D2AFEA98}"/>
              </a:ext>
            </a:extLst>
          </p:cNvPr>
          <p:cNvPicPr>
            <a:picLocks noChangeAspect="1"/>
          </p:cNvPicPr>
          <p:nvPr/>
        </p:nvPicPr>
        <p:blipFill rotWithShape="1">
          <a:blip r:embed="rId3"/>
          <a:srcRect l="9324" r="3379" b="3"/>
          <a:stretch/>
        </p:blipFill>
        <p:spPr>
          <a:xfrm rot="16200000">
            <a:off x="7195926" y="1694128"/>
            <a:ext cx="3047892" cy="4655075"/>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39214724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4642900-4304-46A9-B0D8-5F97110A19D7}"/>
              </a:ext>
            </a:extLst>
          </p:cNvPr>
          <p:cNvSpPr>
            <a:spLocks noGrp="1"/>
          </p:cNvSpPr>
          <p:nvPr>
            <p:ph type="title"/>
          </p:nvPr>
        </p:nvSpPr>
        <p:spPr/>
        <p:txBody>
          <a:bodyPr/>
          <a:lstStyle/>
          <a:p>
            <a:r>
              <a:rPr lang="lt-LT" dirty="0"/>
              <a:t>Išvados po pirmojo bandymo</a:t>
            </a:r>
            <a:endParaRPr lang="en-GB" dirty="0"/>
          </a:p>
        </p:txBody>
      </p:sp>
      <p:sp>
        <p:nvSpPr>
          <p:cNvPr id="3" name="Turinio vietos rezervavimo ženklas 2">
            <a:extLst>
              <a:ext uri="{FF2B5EF4-FFF2-40B4-BE49-F238E27FC236}">
                <a16:creationId xmlns:a16="http://schemas.microsoft.com/office/drawing/2014/main" id="{79790297-41AA-4927-9809-837BF8FA2960}"/>
              </a:ext>
            </a:extLst>
          </p:cNvPr>
          <p:cNvSpPr>
            <a:spLocks noGrp="1"/>
          </p:cNvSpPr>
          <p:nvPr>
            <p:ph idx="1"/>
          </p:nvPr>
        </p:nvSpPr>
        <p:spPr/>
        <p:txBody>
          <a:bodyPr>
            <a:normAutofit/>
          </a:bodyPr>
          <a:lstStyle/>
          <a:p>
            <a:r>
              <a:rPr lang="lt-LT" sz="1800" dirty="0">
                <a:effectLst/>
                <a:latin typeface="Arial" panose="020B0604020202020204" pitchFamily="34" charset="0"/>
                <a:ea typeface="Arial" panose="020B0604020202020204" pitchFamily="34" charset="0"/>
              </a:rPr>
              <a:t>Pirmojo bandymo metu buvo nustatyta jog orlaivio mechaninė konstrukcija turi spragų. Buvo priimti sprendimai, ką reikia patobulinti ir pataisyti, taip pat buvo išbandytos kitos orlaivio sistemos ir priimta išvada, jog klaidų nėra.</a:t>
            </a:r>
            <a:endParaRPr lang="en-GB" dirty="0"/>
          </a:p>
        </p:txBody>
      </p:sp>
    </p:spTree>
    <p:extLst>
      <p:ext uri="{BB962C8B-B14F-4D97-AF65-F5344CB8AC3E}">
        <p14:creationId xmlns:p14="http://schemas.microsoft.com/office/powerpoint/2010/main" val="1696893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841FDE4-699D-F6E4-BDFC-111665CAE5C8}"/>
              </a:ext>
            </a:extLst>
          </p:cNvPr>
          <p:cNvSpPr>
            <a:spLocks noGrp="1"/>
          </p:cNvSpPr>
          <p:nvPr>
            <p:ph type="title"/>
          </p:nvPr>
        </p:nvSpPr>
        <p:spPr>
          <a:xfrm>
            <a:off x="1522413" y="2689715"/>
            <a:ext cx="3956050" cy="1478570"/>
          </a:xfrm>
        </p:spPr>
        <p:txBody>
          <a:bodyPr>
            <a:normAutofit/>
          </a:bodyPr>
          <a:lstStyle/>
          <a:p>
            <a:pPr algn="ctr"/>
            <a:r>
              <a:rPr lang="lt-LT" dirty="0"/>
              <a:t>Antrasis bandymas</a:t>
            </a:r>
            <a:br>
              <a:rPr lang="lt-LT" dirty="0"/>
            </a:br>
            <a:r>
              <a:rPr lang="lt-LT" sz="1200" dirty="0"/>
              <a:t>(</a:t>
            </a:r>
            <a:r>
              <a:rPr lang="lt-LT" sz="1200" dirty="0" err="1"/>
              <a:t>video</a:t>
            </a:r>
            <a:r>
              <a:rPr lang="lt-LT" sz="1200" dirty="0"/>
              <a:t> medžiagoje vaizduojamas automatinis pakylimas, pasitelkiant tik autopilotą) </a:t>
            </a:r>
            <a:endParaRPr lang="en-GB" dirty="0"/>
          </a:p>
        </p:txBody>
      </p:sp>
      <p:pic>
        <p:nvPicPr>
          <p:cNvPr id="4" name="IMG_6999">
            <a:hlinkClick r:id="" action="ppaction://media"/>
            <a:extLst>
              <a:ext uri="{FF2B5EF4-FFF2-40B4-BE49-F238E27FC236}">
                <a16:creationId xmlns:a16="http://schemas.microsoft.com/office/drawing/2014/main" id="{3D89B738-DBB3-243B-DA8B-1727234EDEE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239000" y="671826"/>
            <a:ext cx="3101975" cy="5514348"/>
          </a:xfrm>
        </p:spPr>
      </p:pic>
    </p:spTree>
    <p:extLst>
      <p:ext uri="{BB962C8B-B14F-4D97-AF65-F5344CB8AC3E}">
        <p14:creationId xmlns:p14="http://schemas.microsoft.com/office/powerpoint/2010/main" val="3715627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A682854-59C7-4CDD-B6A1-BC7C7DBFC355}"/>
              </a:ext>
            </a:extLst>
          </p:cNvPr>
          <p:cNvSpPr>
            <a:spLocks noGrp="1"/>
          </p:cNvSpPr>
          <p:nvPr>
            <p:ph type="title"/>
          </p:nvPr>
        </p:nvSpPr>
        <p:spPr>
          <a:xfrm>
            <a:off x="1143001" y="0"/>
            <a:ext cx="9905998" cy="1478570"/>
          </a:xfrm>
        </p:spPr>
        <p:txBody>
          <a:bodyPr/>
          <a:lstStyle/>
          <a:p>
            <a:pPr algn="ctr"/>
            <a:r>
              <a:rPr lang="lt-LT" dirty="0"/>
              <a:t>Antrasis bandymas </a:t>
            </a:r>
            <a:endParaRPr lang="en-GB" dirty="0"/>
          </a:p>
        </p:txBody>
      </p:sp>
      <p:pic>
        <p:nvPicPr>
          <p:cNvPr id="4" name="Untitled">
            <a:hlinkClick r:id="" action="ppaction://media"/>
            <a:extLst>
              <a:ext uri="{FF2B5EF4-FFF2-40B4-BE49-F238E27FC236}">
                <a16:creationId xmlns:a16="http://schemas.microsoft.com/office/drawing/2014/main" id="{139C2572-6A51-4EB3-AC97-69D98A1FB5E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20494" y="1066800"/>
            <a:ext cx="9151012" cy="5147732"/>
          </a:xfrm>
        </p:spPr>
      </p:pic>
    </p:spTree>
    <p:extLst>
      <p:ext uri="{BB962C8B-B14F-4D97-AF65-F5344CB8AC3E}">
        <p14:creationId xmlns:p14="http://schemas.microsoft.com/office/powerpoint/2010/main" val="2076822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51EDBB0-1D45-4B6D-A0CE-715FD0D1BC1C}"/>
              </a:ext>
            </a:extLst>
          </p:cNvPr>
          <p:cNvSpPr>
            <a:spLocks noGrp="1"/>
          </p:cNvSpPr>
          <p:nvPr>
            <p:ph type="title"/>
          </p:nvPr>
        </p:nvSpPr>
        <p:spPr/>
        <p:txBody>
          <a:bodyPr/>
          <a:lstStyle/>
          <a:p>
            <a:r>
              <a:rPr lang="lt-LT" dirty="0"/>
              <a:t>Antrojo bandymo rezultatas</a:t>
            </a:r>
            <a:endParaRPr lang="en-GB" dirty="0"/>
          </a:p>
        </p:txBody>
      </p:sp>
      <p:sp>
        <p:nvSpPr>
          <p:cNvPr id="3" name="Turinio vietos rezervavimo ženklas 2">
            <a:extLst>
              <a:ext uri="{FF2B5EF4-FFF2-40B4-BE49-F238E27FC236}">
                <a16:creationId xmlns:a16="http://schemas.microsoft.com/office/drawing/2014/main" id="{A9D1073D-3EEA-4F74-AA6C-44D316747454}"/>
              </a:ext>
            </a:extLst>
          </p:cNvPr>
          <p:cNvSpPr>
            <a:spLocks noGrp="1"/>
          </p:cNvSpPr>
          <p:nvPr>
            <p:ph idx="1"/>
          </p:nvPr>
        </p:nvSpPr>
        <p:spPr/>
        <p:txBody>
          <a:bodyPr/>
          <a:lstStyle/>
          <a:p>
            <a:pPr>
              <a:lnSpc>
                <a:spcPct val="115000"/>
              </a:lnSpc>
            </a:pPr>
            <a:r>
              <a:rPr lang="lt-LT" sz="1800" dirty="0">
                <a:effectLst/>
                <a:latin typeface="Arial" panose="020B0604020202020204" pitchFamily="34" charset="0"/>
                <a:ea typeface="Arial" panose="020B0604020202020204" pitchFamily="34" charset="0"/>
              </a:rPr>
              <a:t>Antrasis bandymas – atliktas sėkmingas orlaivio pakilimas su perdaryta konstrukcija. Šį kartą viskas veikė nepriekaištingai, išbandytas autopilotas klaidų nerodė, automatinis pakilimas, nusileidimas ir aukščio palaikymas buvo atliktas sėkmingai. Vaizdo ir valdymo signalai nebuvo mažesni kaip 80%, 1km atstumu. Skrydžio laikas pranoko lūkesčius, skrendant gan dideliu greičiu orlaivis ore išsilaikė 20 minučių. </a:t>
            </a:r>
            <a:endParaRPr lang="en-GB" dirty="0"/>
          </a:p>
        </p:txBody>
      </p:sp>
    </p:spTree>
    <p:extLst>
      <p:ext uri="{BB962C8B-B14F-4D97-AF65-F5344CB8AC3E}">
        <p14:creationId xmlns:p14="http://schemas.microsoft.com/office/powerpoint/2010/main" val="3430438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71C05C1-8DD4-40CE-9E28-4CF46E90D45F}"/>
              </a:ext>
            </a:extLst>
          </p:cNvPr>
          <p:cNvSpPr>
            <a:spLocks noGrp="1"/>
          </p:cNvSpPr>
          <p:nvPr>
            <p:ph type="title"/>
          </p:nvPr>
        </p:nvSpPr>
        <p:spPr/>
        <p:txBody>
          <a:bodyPr/>
          <a:lstStyle/>
          <a:p>
            <a:pPr algn="ctr"/>
            <a:r>
              <a:rPr lang="lt-LT" dirty="0"/>
              <a:t>Išvados po antrojo bandymo </a:t>
            </a:r>
            <a:endParaRPr lang="en-GB" dirty="0"/>
          </a:p>
        </p:txBody>
      </p:sp>
      <p:pic>
        <p:nvPicPr>
          <p:cNvPr id="4" name="Paveikslėlis 29" descr="Paveikslėlis, kuriame yra dangus, laukas, skraidantis, plokštuma&#10;&#10;Automatiškai sugeneruotas aprašymas">
            <a:extLst>
              <a:ext uri="{FF2B5EF4-FFF2-40B4-BE49-F238E27FC236}">
                <a16:creationId xmlns:a16="http://schemas.microsoft.com/office/drawing/2014/main" id="{E4B73FCA-C62E-4F51-9A90-DD371BFC474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93747" y="3529490"/>
            <a:ext cx="6604506" cy="281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B99EDC77-3F37-4AA3-9902-19D721008E8E}"/>
              </a:ext>
            </a:extLst>
          </p:cNvPr>
          <p:cNvSpPr txBox="1"/>
          <p:nvPr/>
        </p:nvSpPr>
        <p:spPr>
          <a:xfrm>
            <a:off x="1141413" y="2050920"/>
            <a:ext cx="9905998" cy="1200329"/>
          </a:xfrm>
          <a:prstGeom prst="rect">
            <a:avLst/>
          </a:prstGeom>
          <a:noFill/>
        </p:spPr>
        <p:txBody>
          <a:bodyPr wrap="square">
            <a:spAutoFit/>
          </a:bodyPr>
          <a:lstStyle/>
          <a:p>
            <a:pPr marL="285750" indent="-285750">
              <a:buFont typeface="Arial" panose="020B0604020202020204" pitchFamily="34" charset="0"/>
              <a:buChar char="•"/>
            </a:pPr>
            <a:r>
              <a:rPr lang="lt-LT" sz="1800" dirty="0">
                <a:effectLst/>
                <a:latin typeface="Arial" panose="020B0604020202020204" pitchFamily="34" charset="0"/>
                <a:ea typeface="Arial" panose="020B0604020202020204" pitchFamily="34" charset="0"/>
              </a:rPr>
              <a:t>Antrojo bandymo metu, buvo pasiektas galutinis rezultatas (priedas nr. 2). Pasitvirtino mano iškelta hipotezė jog sukonstruoti bepilotį žvalgybini orlaivį iš picos dėžės yra tikrai įmanoma. Visi sensorių skaičiavimai buvo teisingi, konstrukcija buvo aerodinamiška, o skrydžio laikas nepriekaištingas. </a:t>
            </a:r>
            <a:endParaRPr lang="en-GB" dirty="0"/>
          </a:p>
        </p:txBody>
      </p:sp>
    </p:spTree>
    <p:extLst>
      <p:ext uri="{BB962C8B-B14F-4D97-AF65-F5344CB8AC3E}">
        <p14:creationId xmlns:p14="http://schemas.microsoft.com/office/powerpoint/2010/main" val="9479963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8A9B730-3EDE-4A4F-8403-2FEAD93F7FE1}"/>
              </a:ext>
            </a:extLst>
          </p:cNvPr>
          <p:cNvSpPr>
            <a:spLocks noGrp="1"/>
          </p:cNvSpPr>
          <p:nvPr>
            <p:ph type="title"/>
          </p:nvPr>
        </p:nvSpPr>
        <p:spPr>
          <a:xfrm>
            <a:off x="1143001" y="2689715"/>
            <a:ext cx="9905998" cy="1478570"/>
          </a:xfrm>
        </p:spPr>
        <p:txBody>
          <a:bodyPr/>
          <a:lstStyle/>
          <a:p>
            <a:pPr algn="ctr"/>
            <a:r>
              <a:rPr lang="lt-LT" dirty="0"/>
              <a:t>ORLAIVIO KONSTRUKCIJA </a:t>
            </a:r>
            <a:endParaRPr lang="en-GB" dirty="0"/>
          </a:p>
        </p:txBody>
      </p:sp>
    </p:spTree>
    <p:extLst>
      <p:ext uri="{BB962C8B-B14F-4D97-AF65-F5344CB8AC3E}">
        <p14:creationId xmlns:p14="http://schemas.microsoft.com/office/powerpoint/2010/main" val="3318353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31" descr="Paveikslėlis, kuriame yra žinutė, priedas&#10;&#10;Automatiškai sugeneruotas aprašymas">
            <a:extLst>
              <a:ext uri="{FF2B5EF4-FFF2-40B4-BE49-F238E27FC236}">
                <a16:creationId xmlns:a16="http://schemas.microsoft.com/office/drawing/2014/main" id="{B4F1F177-4F86-4B63-B007-1026BCD62C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3923" y="1555750"/>
            <a:ext cx="6664154"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Tiesioji rodyklės jungtis 2">
            <a:extLst>
              <a:ext uri="{FF2B5EF4-FFF2-40B4-BE49-F238E27FC236}">
                <a16:creationId xmlns:a16="http://schemas.microsoft.com/office/drawing/2014/main" id="{D15EF043-8240-41F7-B33B-F24B8763E250}"/>
              </a:ext>
            </a:extLst>
          </p:cNvPr>
          <p:cNvCxnSpPr>
            <a:cxnSpLocks/>
          </p:cNvCxnSpPr>
          <p:nvPr/>
        </p:nvCxnSpPr>
        <p:spPr>
          <a:xfrm flipV="1">
            <a:off x="5943600" y="4656667"/>
            <a:ext cx="1134533" cy="11091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B3D0C90-736E-48B1-A50F-0A2B7A8306B5}"/>
              </a:ext>
            </a:extLst>
          </p:cNvPr>
          <p:cNvSpPr txBox="1"/>
          <p:nvPr/>
        </p:nvSpPr>
        <p:spPr>
          <a:xfrm>
            <a:off x="5332507" y="5548868"/>
            <a:ext cx="1009026" cy="646331"/>
          </a:xfrm>
          <a:prstGeom prst="rect">
            <a:avLst/>
          </a:prstGeom>
          <a:noFill/>
        </p:spPr>
        <p:txBody>
          <a:bodyPr wrap="square" rtlCol="0">
            <a:spAutoFit/>
          </a:bodyPr>
          <a:lstStyle/>
          <a:p>
            <a:r>
              <a:rPr lang="lt-LT" dirty="0">
                <a:latin typeface="Arial" panose="020B0604020202020204" pitchFamily="34" charset="0"/>
                <a:cs typeface="Arial" panose="020B0604020202020204" pitchFamily="34" charset="0"/>
              </a:rPr>
              <a:t>FPV kamera</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08637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a:extLst>
              <a:ext uri="{FF2B5EF4-FFF2-40B4-BE49-F238E27FC236}">
                <a16:creationId xmlns:a16="http://schemas.microsoft.com/office/drawing/2014/main" id="{EAD888C4-28BF-4868-BF88-04965DC75BD9}"/>
              </a:ext>
            </a:extLst>
          </p:cNvPr>
          <p:cNvPicPr>
            <a:picLocks noChangeAspect="1"/>
          </p:cNvPicPr>
          <p:nvPr/>
        </p:nvPicPr>
        <p:blipFill>
          <a:blip r:embed="rId2"/>
          <a:stretch>
            <a:fillRect/>
          </a:stretch>
        </p:blipFill>
        <p:spPr>
          <a:xfrm>
            <a:off x="3620744" y="1756529"/>
            <a:ext cx="4950512" cy="3344941"/>
          </a:xfrm>
          <a:prstGeom prst="rect">
            <a:avLst/>
          </a:prstGeom>
        </p:spPr>
      </p:pic>
      <p:cxnSp>
        <p:nvCxnSpPr>
          <p:cNvPr id="5" name="Tiesioji rodyklės jungtis 4">
            <a:extLst>
              <a:ext uri="{FF2B5EF4-FFF2-40B4-BE49-F238E27FC236}">
                <a16:creationId xmlns:a16="http://schemas.microsoft.com/office/drawing/2014/main" id="{66C6C600-CC72-4C15-8BBE-D170C1E15F90}"/>
              </a:ext>
            </a:extLst>
          </p:cNvPr>
          <p:cNvCxnSpPr>
            <a:cxnSpLocks/>
          </p:cNvCxnSpPr>
          <p:nvPr/>
        </p:nvCxnSpPr>
        <p:spPr>
          <a:xfrm>
            <a:off x="2218267" y="2599267"/>
            <a:ext cx="1786466" cy="12107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Tiesioji rodyklės jungtis 7">
            <a:extLst>
              <a:ext uri="{FF2B5EF4-FFF2-40B4-BE49-F238E27FC236}">
                <a16:creationId xmlns:a16="http://schemas.microsoft.com/office/drawing/2014/main" id="{B5F7CE57-2078-468D-BE53-EE6232D9E13D}"/>
              </a:ext>
            </a:extLst>
          </p:cNvPr>
          <p:cNvCxnSpPr>
            <a:cxnSpLocks/>
          </p:cNvCxnSpPr>
          <p:nvPr/>
        </p:nvCxnSpPr>
        <p:spPr>
          <a:xfrm flipH="1">
            <a:off x="6891867" y="2175933"/>
            <a:ext cx="2421466" cy="10287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C674550-0CEB-41FE-8BDD-4B2FCE43A39B}"/>
              </a:ext>
            </a:extLst>
          </p:cNvPr>
          <p:cNvSpPr txBox="1"/>
          <p:nvPr/>
        </p:nvSpPr>
        <p:spPr>
          <a:xfrm>
            <a:off x="1878107" y="2246868"/>
            <a:ext cx="694266" cy="369332"/>
          </a:xfrm>
          <a:prstGeom prst="rect">
            <a:avLst/>
          </a:prstGeom>
          <a:noFill/>
        </p:spPr>
        <p:txBody>
          <a:bodyPr wrap="square" rtlCol="0">
            <a:spAutoFit/>
          </a:bodyPr>
          <a:lstStyle/>
          <a:p>
            <a:r>
              <a:rPr lang="lt-LT" dirty="0">
                <a:latin typeface="Arial" panose="020B0604020202020204" pitchFamily="34" charset="0"/>
                <a:cs typeface="Arial" panose="020B0604020202020204" pitchFamily="34" charset="0"/>
              </a:rPr>
              <a:t>GPS</a:t>
            </a:r>
            <a:endParaRPr lang="en-GB"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4AF47A6B-16F7-4185-887D-B50279963662}"/>
              </a:ext>
            </a:extLst>
          </p:cNvPr>
          <p:cNvSpPr txBox="1"/>
          <p:nvPr/>
        </p:nvSpPr>
        <p:spPr>
          <a:xfrm>
            <a:off x="9313333" y="1643066"/>
            <a:ext cx="1145990" cy="646331"/>
          </a:xfrm>
          <a:prstGeom prst="rect">
            <a:avLst/>
          </a:prstGeom>
          <a:noFill/>
        </p:spPr>
        <p:txBody>
          <a:bodyPr wrap="square" rtlCol="0">
            <a:spAutoFit/>
          </a:bodyPr>
          <a:lstStyle/>
          <a:p>
            <a:r>
              <a:rPr lang="lt-LT" dirty="0">
                <a:latin typeface="Arial" panose="020B0604020202020204" pitchFamily="34" charset="0"/>
                <a:cs typeface="Arial" panose="020B0604020202020204" pitchFamily="34" charset="0"/>
              </a:rPr>
              <a:t>Skrydžio valdiklis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7067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a:extLst>
              <a:ext uri="{FF2B5EF4-FFF2-40B4-BE49-F238E27FC236}">
                <a16:creationId xmlns:a16="http://schemas.microsoft.com/office/drawing/2014/main" id="{91926673-ECF9-476F-9A50-C3CE229C0F6D}"/>
              </a:ext>
            </a:extLst>
          </p:cNvPr>
          <p:cNvPicPr>
            <a:picLocks noChangeAspect="1"/>
          </p:cNvPicPr>
          <p:nvPr/>
        </p:nvPicPr>
        <p:blipFill>
          <a:blip r:embed="rId2"/>
          <a:stretch>
            <a:fillRect/>
          </a:stretch>
        </p:blipFill>
        <p:spPr>
          <a:xfrm>
            <a:off x="3916955" y="2089291"/>
            <a:ext cx="4358089" cy="2679418"/>
          </a:xfrm>
          <a:prstGeom prst="rect">
            <a:avLst/>
          </a:prstGeom>
        </p:spPr>
      </p:pic>
      <p:cxnSp>
        <p:nvCxnSpPr>
          <p:cNvPr id="5" name="Tiesioji rodyklės jungtis 4">
            <a:extLst>
              <a:ext uri="{FF2B5EF4-FFF2-40B4-BE49-F238E27FC236}">
                <a16:creationId xmlns:a16="http://schemas.microsoft.com/office/drawing/2014/main" id="{3F84A07A-0800-4259-AC21-0C149576C096}"/>
              </a:ext>
            </a:extLst>
          </p:cNvPr>
          <p:cNvCxnSpPr>
            <a:cxnSpLocks/>
          </p:cNvCxnSpPr>
          <p:nvPr/>
        </p:nvCxnSpPr>
        <p:spPr>
          <a:xfrm>
            <a:off x="4030133" y="1456267"/>
            <a:ext cx="1761067" cy="132079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0B20FEA-5D98-499C-9290-E8C2842F1A15}"/>
              </a:ext>
            </a:extLst>
          </p:cNvPr>
          <p:cNvSpPr txBox="1"/>
          <p:nvPr/>
        </p:nvSpPr>
        <p:spPr>
          <a:xfrm>
            <a:off x="3131174" y="1086935"/>
            <a:ext cx="2219760" cy="369332"/>
          </a:xfrm>
          <a:prstGeom prst="rect">
            <a:avLst/>
          </a:prstGeom>
          <a:noFill/>
        </p:spPr>
        <p:txBody>
          <a:bodyPr wrap="square" rtlCol="0">
            <a:spAutoFit/>
          </a:bodyPr>
          <a:lstStyle/>
          <a:p>
            <a:r>
              <a:rPr lang="lt-LT" dirty="0">
                <a:latin typeface="Arial" panose="020B0604020202020204" pitchFamily="34" charset="0"/>
                <a:cs typeface="Arial" panose="020B0604020202020204" pitchFamily="34" charset="0"/>
              </a:rPr>
              <a:t>Butelio kamštelis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492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33" descr="Paveikslėlis, kuriame yra žinutė, gamta&#10;&#10;Automatiškai sugeneruotas aprašymas">
            <a:extLst>
              <a:ext uri="{FF2B5EF4-FFF2-40B4-BE49-F238E27FC236}">
                <a16:creationId xmlns:a16="http://schemas.microsoft.com/office/drawing/2014/main" id="{0CE7A457-677F-4CAA-ACC8-2BA0634D35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1966" y="1867694"/>
            <a:ext cx="4214034" cy="312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Skyzone SKY04X Analog OLED FPV Goggles with Receiver White to buy |  FPV24.com">
            <a:extLst>
              <a:ext uri="{FF2B5EF4-FFF2-40B4-BE49-F238E27FC236}">
                <a16:creationId xmlns:a16="http://schemas.microsoft.com/office/drawing/2014/main" id="{5464B524-1348-457A-AD2D-12D6AB0C29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5834" y="1866106"/>
            <a:ext cx="3124200" cy="312420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Tiesioji rodyklės jungtis 8">
            <a:extLst>
              <a:ext uri="{FF2B5EF4-FFF2-40B4-BE49-F238E27FC236}">
                <a16:creationId xmlns:a16="http://schemas.microsoft.com/office/drawing/2014/main" id="{F5FB5D8F-5BDC-4AF7-AE9B-A7CFD507F7B7}"/>
              </a:ext>
            </a:extLst>
          </p:cNvPr>
          <p:cNvCxnSpPr>
            <a:cxnSpLocks/>
          </p:cNvCxnSpPr>
          <p:nvPr/>
        </p:nvCxnSpPr>
        <p:spPr>
          <a:xfrm flipV="1">
            <a:off x="7780867" y="5139267"/>
            <a:ext cx="753533" cy="5249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Tiesioji rodyklės jungtis 12">
            <a:extLst>
              <a:ext uri="{FF2B5EF4-FFF2-40B4-BE49-F238E27FC236}">
                <a16:creationId xmlns:a16="http://schemas.microsoft.com/office/drawing/2014/main" id="{497117D1-EC07-4EB8-A636-8F1FC0E8206F}"/>
              </a:ext>
            </a:extLst>
          </p:cNvPr>
          <p:cNvCxnSpPr>
            <a:cxnSpLocks/>
          </p:cNvCxnSpPr>
          <p:nvPr/>
        </p:nvCxnSpPr>
        <p:spPr>
          <a:xfrm>
            <a:off x="3022600" y="1202267"/>
            <a:ext cx="651933" cy="558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88F8AEE-46D9-4A31-8200-0D719DE29D29}"/>
              </a:ext>
            </a:extLst>
          </p:cNvPr>
          <p:cNvSpPr txBox="1"/>
          <p:nvPr/>
        </p:nvSpPr>
        <p:spPr>
          <a:xfrm>
            <a:off x="7223934" y="5664200"/>
            <a:ext cx="2219760" cy="369332"/>
          </a:xfrm>
          <a:prstGeom prst="rect">
            <a:avLst/>
          </a:prstGeom>
          <a:noFill/>
        </p:spPr>
        <p:txBody>
          <a:bodyPr wrap="square" rtlCol="0">
            <a:spAutoFit/>
          </a:bodyPr>
          <a:lstStyle/>
          <a:p>
            <a:r>
              <a:rPr lang="lt-LT" dirty="0">
                <a:latin typeface="Arial" panose="020B0604020202020204" pitchFamily="34" charset="0"/>
                <a:cs typeface="Arial" panose="020B0604020202020204" pitchFamily="34" charset="0"/>
              </a:rPr>
              <a:t>FPV akiniai</a:t>
            </a:r>
            <a:endParaRPr lang="en-GB"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315ECC3E-2DD0-40B0-A37B-667D290962DE}"/>
              </a:ext>
            </a:extLst>
          </p:cNvPr>
          <p:cNvSpPr txBox="1"/>
          <p:nvPr/>
        </p:nvSpPr>
        <p:spPr>
          <a:xfrm>
            <a:off x="1525867" y="832935"/>
            <a:ext cx="3283200" cy="369332"/>
          </a:xfrm>
          <a:prstGeom prst="rect">
            <a:avLst/>
          </a:prstGeom>
          <a:noFill/>
        </p:spPr>
        <p:txBody>
          <a:bodyPr wrap="square" rtlCol="0">
            <a:spAutoFit/>
          </a:bodyPr>
          <a:lstStyle/>
          <a:p>
            <a:r>
              <a:rPr lang="lt-LT" dirty="0">
                <a:latin typeface="Arial" panose="020B0604020202020204" pitchFamily="34" charset="0"/>
                <a:cs typeface="Arial" panose="020B0604020202020204" pitchFamily="34" charset="0"/>
              </a:rPr>
              <a:t>Tiesioginis vaizdas iš orlaivio </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18270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418AA93-BD99-39CF-931C-3F1F296744FE}"/>
              </a:ext>
            </a:extLst>
          </p:cNvPr>
          <p:cNvSpPr>
            <a:spLocks noGrp="1"/>
          </p:cNvSpPr>
          <p:nvPr>
            <p:ph type="ctrTitle"/>
          </p:nvPr>
        </p:nvSpPr>
        <p:spPr>
          <a:xfrm>
            <a:off x="1876424" y="2658533"/>
            <a:ext cx="8791575" cy="851430"/>
          </a:xfrm>
        </p:spPr>
        <p:txBody>
          <a:bodyPr>
            <a:normAutofit/>
          </a:bodyPr>
          <a:lstStyle/>
          <a:p>
            <a:pPr algn="ctr"/>
            <a:r>
              <a:rPr lang="lt-LT" sz="4000" dirty="0"/>
              <a:t>Klausimai Ir Uždaviniai </a:t>
            </a:r>
            <a:endParaRPr lang="en-GB" sz="4000" dirty="0"/>
          </a:p>
        </p:txBody>
      </p:sp>
    </p:spTree>
    <p:extLst>
      <p:ext uri="{BB962C8B-B14F-4D97-AF65-F5344CB8AC3E}">
        <p14:creationId xmlns:p14="http://schemas.microsoft.com/office/powerpoint/2010/main" val="2602008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7253376-A0B9-8A5E-3FAA-9B736FF50B3C}"/>
              </a:ext>
            </a:extLst>
          </p:cNvPr>
          <p:cNvSpPr>
            <a:spLocks noGrp="1"/>
          </p:cNvSpPr>
          <p:nvPr>
            <p:ph type="title"/>
          </p:nvPr>
        </p:nvSpPr>
        <p:spPr/>
        <p:txBody>
          <a:bodyPr>
            <a:normAutofit/>
          </a:bodyPr>
          <a:lstStyle/>
          <a:p>
            <a:r>
              <a:rPr lang="lt-LT" sz="3000" dirty="0"/>
              <a:t>1. Kokia yra orlaivio autopiloto paskirtis?</a:t>
            </a:r>
            <a:endParaRPr lang="en-GB" sz="3000" dirty="0"/>
          </a:p>
        </p:txBody>
      </p:sp>
      <p:sp>
        <p:nvSpPr>
          <p:cNvPr id="3" name="Turinio vietos rezervavimo ženklas 2">
            <a:extLst>
              <a:ext uri="{FF2B5EF4-FFF2-40B4-BE49-F238E27FC236}">
                <a16:creationId xmlns:a16="http://schemas.microsoft.com/office/drawing/2014/main" id="{94A42F2C-1CEF-76F5-1BC6-EA916D75F4B3}"/>
              </a:ext>
            </a:extLst>
          </p:cNvPr>
          <p:cNvSpPr>
            <a:spLocks noGrp="1"/>
          </p:cNvSpPr>
          <p:nvPr>
            <p:ph idx="1"/>
          </p:nvPr>
        </p:nvSpPr>
        <p:spPr/>
        <p:txBody>
          <a:bodyPr/>
          <a:lstStyle/>
          <a:p>
            <a:r>
              <a:rPr lang="lt-LT" dirty="0"/>
              <a:t>A) Užtikrinti automatinį orlaivio orientavimąsi erdvėje, pasitelkiant orlaivyje sumontuotus prietaisus.</a:t>
            </a:r>
          </a:p>
          <a:p>
            <a:r>
              <a:rPr lang="lt-LT" dirty="0"/>
              <a:t>B) Užtikrinti orlaivyje esančių elektros komponentų veikimą. </a:t>
            </a:r>
          </a:p>
          <a:p>
            <a:r>
              <a:rPr lang="lt-LT" dirty="0"/>
              <a:t>C) Automatiškai atnaujinti orlaivio programinę įrangą. </a:t>
            </a:r>
          </a:p>
          <a:p>
            <a:endParaRPr lang="en-GB" dirty="0"/>
          </a:p>
        </p:txBody>
      </p:sp>
    </p:spTree>
    <p:extLst>
      <p:ext uri="{BB962C8B-B14F-4D97-AF65-F5344CB8AC3E}">
        <p14:creationId xmlns:p14="http://schemas.microsoft.com/office/powerpoint/2010/main" val="31460879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DBA85C0-8302-9BE7-4B33-892A85FEBF54}"/>
              </a:ext>
            </a:extLst>
          </p:cNvPr>
          <p:cNvSpPr>
            <a:spLocks noGrp="1"/>
          </p:cNvSpPr>
          <p:nvPr>
            <p:ph type="title"/>
          </p:nvPr>
        </p:nvSpPr>
        <p:spPr/>
        <p:txBody>
          <a:bodyPr>
            <a:normAutofit/>
          </a:bodyPr>
          <a:lstStyle/>
          <a:p>
            <a:r>
              <a:rPr lang="lt-LT" sz="3000" dirty="0"/>
              <a:t>2. Be kokių papildomų prietaisų autopilotas neveiktų? </a:t>
            </a:r>
            <a:endParaRPr lang="en-GB" sz="3000" dirty="0"/>
          </a:p>
        </p:txBody>
      </p:sp>
      <p:sp>
        <p:nvSpPr>
          <p:cNvPr id="3" name="Turinio vietos rezervavimo ženklas 2">
            <a:extLst>
              <a:ext uri="{FF2B5EF4-FFF2-40B4-BE49-F238E27FC236}">
                <a16:creationId xmlns:a16="http://schemas.microsoft.com/office/drawing/2014/main" id="{9E65A5BF-CC02-8EB4-7BA6-1CCFAA80D682}"/>
              </a:ext>
            </a:extLst>
          </p:cNvPr>
          <p:cNvSpPr>
            <a:spLocks noGrp="1"/>
          </p:cNvSpPr>
          <p:nvPr>
            <p:ph idx="1"/>
          </p:nvPr>
        </p:nvSpPr>
        <p:spPr/>
        <p:txBody>
          <a:bodyPr/>
          <a:lstStyle/>
          <a:p>
            <a:r>
              <a:rPr lang="lt-LT" dirty="0"/>
              <a:t>A) LED lempučių bei valdymo imtuvo.</a:t>
            </a:r>
          </a:p>
          <a:p>
            <a:r>
              <a:rPr lang="lt-LT" dirty="0"/>
              <a:t>B) FPV kameros bei vaizdo siųstuvo.</a:t>
            </a:r>
          </a:p>
          <a:p>
            <a:r>
              <a:rPr lang="lt-LT" dirty="0"/>
              <a:t>C) Akselerometro bei </a:t>
            </a:r>
            <a:r>
              <a:rPr lang="lt-LT" dirty="0" err="1"/>
              <a:t>gps</a:t>
            </a:r>
            <a:r>
              <a:rPr lang="lt-LT" dirty="0"/>
              <a:t>. </a:t>
            </a:r>
            <a:endParaRPr lang="en-GB" dirty="0"/>
          </a:p>
        </p:txBody>
      </p:sp>
    </p:spTree>
    <p:extLst>
      <p:ext uri="{BB962C8B-B14F-4D97-AF65-F5344CB8AC3E}">
        <p14:creationId xmlns:p14="http://schemas.microsoft.com/office/powerpoint/2010/main" val="507387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8575F21-CE24-2E66-FDEC-8B48BE6D2C00}"/>
              </a:ext>
            </a:extLst>
          </p:cNvPr>
          <p:cNvSpPr>
            <a:spLocks noGrp="1"/>
          </p:cNvSpPr>
          <p:nvPr>
            <p:ph type="title"/>
          </p:nvPr>
        </p:nvSpPr>
        <p:spPr/>
        <p:txBody>
          <a:bodyPr>
            <a:normAutofit/>
          </a:bodyPr>
          <a:lstStyle/>
          <a:p>
            <a:r>
              <a:rPr lang="lt-LT" sz="3000" dirty="0"/>
              <a:t>3. Kokio prietaiso pagalba orlaivis gali nustatyti savo aukštį? </a:t>
            </a:r>
            <a:endParaRPr lang="en-GB" sz="3000" dirty="0"/>
          </a:p>
        </p:txBody>
      </p:sp>
      <p:sp>
        <p:nvSpPr>
          <p:cNvPr id="3" name="Turinio vietos rezervavimo ženklas 2">
            <a:extLst>
              <a:ext uri="{FF2B5EF4-FFF2-40B4-BE49-F238E27FC236}">
                <a16:creationId xmlns:a16="http://schemas.microsoft.com/office/drawing/2014/main" id="{416CCF87-A241-4C6E-4B7C-F8FB7CB0B873}"/>
              </a:ext>
            </a:extLst>
          </p:cNvPr>
          <p:cNvSpPr>
            <a:spLocks noGrp="1"/>
          </p:cNvSpPr>
          <p:nvPr>
            <p:ph idx="1"/>
          </p:nvPr>
        </p:nvSpPr>
        <p:spPr/>
        <p:txBody>
          <a:bodyPr/>
          <a:lstStyle/>
          <a:p>
            <a:r>
              <a:rPr lang="lt-LT" dirty="0"/>
              <a:t>A) Akselerometro. </a:t>
            </a:r>
          </a:p>
          <a:p>
            <a:r>
              <a:rPr lang="lt-LT" dirty="0"/>
              <a:t>B) </a:t>
            </a:r>
            <a:r>
              <a:rPr lang="lt-LT" dirty="0" err="1"/>
              <a:t>Gyroskopo</a:t>
            </a:r>
            <a:r>
              <a:rPr lang="lt-LT" dirty="0"/>
              <a:t>.</a:t>
            </a:r>
          </a:p>
          <a:p>
            <a:r>
              <a:rPr lang="lt-LT" dirty="0"/>
              <a:t>C) Barometro. </a:t>
            </a:r>
            <a:endParaRPr lang="en-GB" dirty="0"/>
          </a:p>
        </p:txBody>
      </p:sp>
    </p:spTree>
    <p:extLst>
      <p:ext uri="{BB962C8B-B14F-4D97-AF65-F5344CB8AC3E}">
        <p14:creationId xmlns:p14="http://schemas.microsoft.com/office/powerpoint/2010/main" val="2231570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BF7BCD4-E090-780A-8BAE-A609D378E54D}"/>
              </a:ext>
            </a:extLst>
          </p:cNvPr>
          <p:cNvSpPr>
            <a:spLocks noGrp="1"/>
          </p:cNvSpPr>
          <p:nvPr>
            <p:ph type="title"/>
          </p:nvPr>
        </p:nvSpPr>
        <p:spPr/>
        <p:txBody>
          <a:bodyPr>
            <a:normAutofit/>
          </a:bodyPr>
          <a:lstStyle/>
          <a:p>
            <a:r>
              <a:rPr lang="lt-LT" sz="3000" dirty="0"/>
              <a:t>4. Kokio tipo akumuliatoriai dažniausiai yra naudojami bepiločiuose orlaiviuose? </a:t>
            </a:r>
            <a:endParaRPr lang="en-GB" sz="3000" dirty="0"/>
          </a:p>
        </p:txBody>
      </p:sp>
      <p:sp>
        <p:nvSpPr>
          <p:cNvPr id="3" name="Turinio vietos rezervavimo ženklas 2">
            <a:extLst>
              <a:ext uri="{FF2B5EF4-FFF2-40B4-BE49-F238E27FC236}">
                <a16:creationId xmlns:a16="http://schemas.microsoft.com/office/drawing/2014/main" id="{F9AF72E0-D9D0-8139-E818-C1F61E7A0D10}"/>
              </a:ext>
            </a:extLst>
          </p:cNvPr>
          <p:cNvSpPr>
            <a:spLocks noGrp="1"/>
          </p:cNvSpPr>
          <p:nvPr>
            <p:ph idx="1"/>
          </p:nvPr>
        </p:nvSpPr>
        <p:spPr/>
        <p:txBody>
          <a:bodyPr/>
          <a:lstStyle/>
          <a:p>
            <a:r>
              <a:rPr lang="lt-LT" dirty="0"/>
              <a:t>A) Lipo</a:t>
            </a:r>
          </a:p>
          <a:p>
            <a:r>
              <a:rPr lang="lt-LT" dirty="0"/>
              <a:t>B) </a:t>
            </a:r>
            <a:r>
              <a:rPr lang="lt-LT" dirty="0" err="1"/>
              <a:t>Li-ion</a:t>
            </a:r>
            <a:endParaRPr lang="lt-LT" dirty="0"/>
          </a:p>
          <a:p>
            <a:r>
              <a:rPr lang="lt-LT" dirty="0"/>
              <a:t>C) </a:t>
            </a:r>
            <a:r>
              <a:rPr lang="lt-LT" dirty="0" err="1"/>
              <a:t>Nimh</a:t>
            </a:r>
            <a:endParaRPr lang="lt-LT" dirty="0"/>
          </a:p>
          <a:p>
            <a:endParaRPr lang="en-GB" dirty="0"/>
          </a:p>
        </p:txBody>
      </p:sp>
    </p:spTree>
    <p:extLst>
      <p:ext uri="{BB962C8B-B14F-4D97-AF65-F5344CB8AC3E}">
        <p14:creationId xmlns:p14="http://schemas.microsoft.com/office/powerpoint/2010/main" val="1956429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1CB2061-7C5F-518D-EC56-D5B31844C9C0}"/>
              </a:ext>
            </a:extLst>
          </p:cNvPr>
          <p:cNvSpPr>
            <a:spLocks noGrp="1"/>
          </p:cNvSpPr>
          <p:nvPr>
            <p:ph type="title"/>
          </p:nvPr>
        </p:nvSpPr>
        <p:spPr/>
        <p:txBody>
          <a:bodyPr>
            <a:normAutofit/>
          </a:bodyPr>
          <a:lstStyle/>
          <a:p>
            <a:r>
              <a:rPr lang="lt-LT" sz="3000" dirty="0"/>
              <a:t>5. Kokie elektronikos komponentai gali išlyginti elektros srovės šuolius grandinėse? </a:t>
            </a:r>
            <a:endParaRPr lang="en-GB" sz="3000" dirty="0"/>
          </a:p>
        </p:txBody>
      </p:sp>
      <p:sp>
        <p:nvSpPr>
          <p:cNvPr id="3" name="Turinio vietos rezervavimo ženklas 2">
            <a:extLst>
              <a:ext uri="{FF2B5EF4-FFF2-40B4-BE49-F238E27FC236}">
                <a16:creationId xmlns:a16="http://schemas.microsoft.com/office/drawing/2014/main" id="{4213A809-3375-805E-998B-BECAC4FCDC1D}"/>
              </a:ext>
            </a:extLst>
          </p:cNvPr>
          <p:cNvSpPr>
            <a:spLocks noGrp="1"/>
          </p:cNvSpPr>
          <p:nvPr>
            <p:ph idx="1"/>
          </p:nvPr>
        </p:nvSpPr>
        <p:spPr/>
        <p:txBody>
          <a:bodyPr/>
          <a:lstStyle/>
          <a:p>
            <a:r>
              <a:rPr lang="lt-LT" dirty="0"/>
              <a:t>A) Rezistoriai. </a:t>
            </a:r>
          </a:p>
          <a:p>
            <a:r>
              <a:rPr lang="lt-LT" dirty="0"/>
              <a:t>B) Kondensatoriai. </a:t>
            </a:r>
          </a:p>
          <a:p>
            <a:r>
              <a:rPr lang="lt-LT" dirty="0"/>
              <a:t>C) Tranzistoriai. </a:t>
            </a:r>
          </a:p>
          <a:p>
            <a:endParaRPr lang="lt-LT" dirty="0"/>
          </a:p>
          <a:p>
            <a:endParaRPr lang="en-GB" dirty="0"/>
          </a:p>
        </p:txBody>
      </p:sp>
    </p:spTree>
    <p:extLst>
      <p:ext uri="{BB962C8B-B14F-4D97-AF65-F5344CB8AC3E}">
        <p14:creationId xmlns:p14="http://schemas.microsoft.com/office/powerpoint/2010/main" val="3004819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E5DEE60-9731-176A-621D-DDB31090EFC6}"/>
              </a:ext>
            </a:extLst>
          </p:cNvPr>
          <p:cNvSpPr>
            <a:spLocks noGrp="1"/>
          </p:cNvSpPr>
          <p:nvPr>
            <p:ph type="title"/>
          </p:nvPr>
        </p:nvSpPr>
        <p:spPr/>
        <p:txBody>
          <a:bodyPr>
            <a:normAutofit/>
          </a:bodyPr>
          <a:lstStyle/>
          <a:p>
            <a:r>
              <a:rPr lang="lt-LT" sz="3000" dirty="0"/>
              <a:t>6. Kokiu dažniu veikia orlaivio valdymo sistema? </a:t>
            </a:r>
            <a:endParaRPr lang="en-GB" sz="3000" dirty="0"/>
          </a:p>
        </p:txBody>
      </p:sp>
      <p:sp>
        <p:nvSpPr>
          <p:cNvPr id="3" name="Turinio vietos rezervavimo ženklas 2">
            <a:extLst>
              <a:ext uri="{FF2B5EF4-FFF2-40B4-BE49-F238E27FC236}">
                <a16:creationId xmlns:a16="http://schemas.microsoft.com/office/drawing/2014/main" id="{BAC1752C-1AD5-EAD1-9A22-5B69803B1D41}"/>
              </a:ext>
            </a:extLst>
          </p:cNvPr>
          <p:cNvSpPr>
            <a:spLocks noGrp="1"/>
          </p:cNvSpPr>
          <p:nvPr>
            <p:ph idx="1"/>
          </p:nvPr>
        </p:nvSpPr>
        <p:spPr/>
        <p:txBody>
          <a:bodyPr/>
          <a:lstStyle/>
          <a:p>
            <a:r>
              <a:rPr lang="lt-LT" dirty="0"/>
              <a:t>A) 2.4 GHz </a:t>
            </a:r>
          </a:p>
          <a:p>
            <a:r>
              <a:rPr lang="lt-LT" dirty="0"/>
              <a:t>B) 868 </a:t>
            </a:r>
            <a:r>
              <a:rPr lang="lt-LT" dirty="0" err="1"/>
              <a:t>mHz</a:t>
            </a:r>
            <a:endParaRPr lang="lt-LT" dirty="0"/>
          </a:p>
          <a:p>
            <a:r>
              <a:rPr lang="lt-LT" dirty="0"/>
              <a:t>C) 5.8 GHz</a:t>
            </a:r>
            <a:endParaRPr lang="en-GB" dirty="0"/>
          </a:p>
        </p:txBody>
      </p:sp>
    </p:spTree>
    <p:extLst>
      <p:ext uri="{BB962C8B-B14F-4D97-AF65-F5344CB8AC3E}">
        <p14:creationId xmlns:p14="http://schemas.microsoft.com/office/powerpoint/2010/main" val="35787087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21A3AD1-91EF-C003-9A22-647F1E371222}"/>
              </a:ext>
            </a:extLst>
          </p:cNvPr>
          <p:cNvSpPr>
            <a:spLocks noGrp="1"/>
          </p:cNvSpPr>
          <p:nvPr>
            <p:ph type="title"/>
          </p:nvPr>
        </p:nvSpPr>
        <p:spPr/>
        <p:txBody>
          <a:bodyPr>
            <a:normAutofit/>
          </a:bodyPr>
          <a:lstStyle/>
          <a:p>
            <a:r>
              <a:rPr lang="lt-LT" sz="3000" dirty="0"/>
              <a:t>7. Kokiu dažniu veikia orlaivio vaizdo sistema?</a:t>
            </a:r>
            <a:endParaRPr lang="en-GB" sz="3000" dirty="0"/>
          </a:p>
        </p:txBody>
      </p:sp>
      <p:sp>
        <p:nvSpPr>
          <p:cNvPr id="3" name="Turinio vietos rezervavimo ženklas 2">
            <a:extLst>
              <a:ext uri="{FF2B5EF4-FFF2-40B4-BE49-F238E27FC236}">
                <a16:creationId xmlns:a16="http://schemas.microsoft.com/office/drawing/2014/main" id="{4AFDFD26-D4DB-8062-24F1-1CAEEEC69EB4}"/>
              </a:ext>
            </a:extLst>
          </p:cNvPr>
          <p:cNvSpPr>
            <a:spLocks noGrp="1"/>
          </p:cNvSpPr>
          <p:nvPr>
            <p:ph idx="1"/>
          </p:nvPr>
        </p:nvSpPr>
        <p:spPr/>
        <p:txBody>
          <a:bodyPr/>
          <a:lstStyle/>
          <a:p>
            <a:r>
              <a:rPr lang="lt-LT" dirty="0"/>
              <a:t>A) 2.4 GHz </a:t>
            </a:r>
          </a:p>
          <a:p>
            <a:r>
              <a:rPr lang="lt-LT" dirty="0"/>
              <a:t>B) 868 </a:t>
            </a:r>
            <a:r>
              <a:rPr lang="lt-LT" dirty="0" err="1"/>
              <a:t>mHz</a:t>
            </a:r>
            <a:endParaRPr lang="lt-LT" dirty="0"/>
          </a:p>
          <a:p>
            <a:r>
              <a:rPr lang="lt-LT" dirty="0"/>
              <a:t>C) 5.8 GHz</a:t>
            </a:r>
            <a:endParaRPr lang="en-GB" dirty="0"/>
          </a:p>
          <a:p>
            <a:endParaRPr lang="en-GB" dirty="0"/>
          </a:p>
        </p:txBody>
      </p:sp>
    </p:spTree>
    <p:extLst>
      <p:ext uri="{BB962C8B-B14F-4D97-AF65-F5344CB8AC3E}">
        <p14:creationId xmlns:p14="http://schemas.microsoft.com/office/powerpoint/2010/main" val="30818259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B0D1400-927C-7264-470B-9B21CB14B0B3}"/>
              </a:ext>
            </a:extLst>
          </p:cNvPr>
          <p:cNvSpPr>
            <a:spLocks noGrp="1"/>
          </p:cNvSpPr>
          <p:nvPr>
            <p:ph type="title"/>
          </p:nvPr>
        </p:nvSpPr>
        <p:spPr/>
        <p:txBody>
          <a:bodyPr>
            <a:normAutofit/>
          </a:bodyPr>
          <a:lstStyle/>
          <a:p>
            <a:r>
              <a:rPr lang="lt-LT" sz="3000" dirty="0"/>
              <a:t>8. Kokią programinę sistemą naudoja mano sukonstruotas bepilotis orlaivis?</a:t>
            </a:r>
            <a:endParaRPr lang="en-GB" sz="3000" dirty="0"/>
          </a:p>
        </p:txBody>
      </p:sp>
      <p:sp>
        <p:nvSpPr>
          <p:cNvPr id="3" name="Turinio vietos rezervavimo ženklas 2">
            <a:extLst>
              <a:ext uri="{FF2B5EF4-FFF2-40B4-BE49-F238E27FC236}">
                <a16:creationId xmlns:a16="http://schemas.microsoft.com/office/drawing/2014/main" id="{85C0AF18-6211-4ABB-E24F-D47A789F5944}"/>
              </a:ext>
            </a:extLst>
          </p:cNvPr>
          <p:cNvSpPr>
            <a:spLocks noGrp="1"/>
          </p:cNvSpPr>
          <p:nvPr>
            <p:ph idx="1"/>
          </p:nvPr>
        </p:nvSpPr>
        <p:spPr/>
        <p:txBody>
          <a:bodyPr/>
          <a:lstStyle/>
          <a:p>
            <a:r>
              <a:rPr lang="lt-LT" dirty="0"/>
              <a:t>A) INAV</a:t>
            </a:r>
          </a:p>
          <a:p>
            <a:r>
              <a:rPr lang="lt-LT" dirty="0"/>
              <a:t>B) BETAFLIGHT </a:t>
            </a:r>
          </a:p>
          <a:p>
            <a:r>
              <a:rPr lang="lt-LT" dirty="0"/>
              <a:t>C) ARDUPILOT</a:t>
            </a:r>
            <a:endParaRPr lang="en-GB" dirty="0"/>
          </a:p>
        </p:txBody>
      </p:sp>
    </p:spTree>
    <p:extLst>
      <p:ext uri="{BB962C8B-B14F-4D97-AF65-F5344CB8AC3E}">
        <p14:creationId xmlns:p14="http://schemas.microsoft.com/office/powerpoint/2010/main" val="16650822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C07D571-5593-9249-AE35-A15FAC92DC6F}"/>
              </a:ext>
            </a:extLst>
          </p:cNvPr>
          <p:cNvSpPr>
            <a:spLocks noGrp="1"/>
          </p:cNvSpPr>
          <p:nvPr>
            <p:ph type="title"/>
          </p:nvPr>
        </p:nvSpPr>
        <p:spPr/>
        <p:txBody>
          <a:bodyPr>
            <a:normAutofit/>
          </a:bodyPr>
          <a:lstStyle/>
          <a:p>
            <a:r>
              <a:rPr lang="lt-LT" sz="3000" dirty="0"/>
              <a:t>9. Kokio tipo FPV sistemos užtikrina mažiausią vaizdo Atsilikimą? </a:t>
            </a:r>
            <a:endParaRPr lang="en-GB" sz="3000" dirty="0"/>
          </a:p>
        </p:txBody>
      </p:sp>
      <p:sp>
        <p:nvSpPr>
          <p:cNvPr id="3" name="Turinio vietos rezervavimo ženklas 2">
            <a:extLst>
              <a:ext uri="{FF2B5EF4-FFF2-40B4-BE49-F238E27FC236}">
                <a16:creationId xmlns:a16="http://schemas.microsoft.com/office/drawing/2014/main" id="{815727C8-0CB4-4138-A15E-046ED6E7F36C}"/>
              </a:ext>
            </a:extLst>
          </p:cNvPr>
          <p:cNvSpPr>
            <a:spLocks noGrp="1"/>
          </p:cNvSpPr>
          <p:nvPr>
            <p:ph idx="1"/>
          </p:nvPr>
        </p:nvSpPr>
        <p:spPr/>
        <p:txBody>
          <a:bodyPr/>
          <a:lstStyle/>
          <a:p>
            <a:r>
              <a:rPr lang="lt-LT" dirty="0"/>
              <a:t>A) Skaitmeninio.</a:t>
            </a:r>
          </a:p>
          <a:p>
            <a:r>
              <a:rPr lang="lt-LT" dirty="0"/>
              <a:t>B) Analoginio.</a:t>
            </a:r>
          </a:p>
          <a:p>
            <a:r>
              <a:rPr lang="lt-LT" dirty="0"/>
              <a:t>C) Polaroidinio.</a:t>
            </a:r>
          </a:p>
          <a:p>
            <a:endParaRPr lang="lt-LT" dirty="0"/>
          </a:p>
          <a:p>
            <a:endParaRPr lang="lt-LT" dirty="0"/>
          </a:p>
        </p:txBody>
      </p:sp>
    </p:spTree>
    <p:extLst>
      <p:ext uri="{BB962C8B-B14F-4D97-AF65-F5344CB8AC3E}">
        <p14:creationId xmlns:p14="http://schemas.microsoft.com/office/powerpoint/2010/main" val="36270080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49F38DB-B655-E6BB-5B07-CAEAD74EDEBF}"/>
              </a:ext>
            </a:extLst>
          </p:cNvPr>
          <p:cNvSpPr>
            <a:spLocks noGrp="1"/>
          </p:cNvSpPr>
          <p:nvPr>
            <p:ph type="title"/>
          </p:nvPr>
        </p:nvSpPr>
        <p:spPr/>
        <p:txBody>
          <a:bodyPr>
            <a:normAutofit/>
          </a:bodyPr>
          <a:lstStyle/>
          <a:p>
            <a:r>
              <a:rPr lang="lt-LT" sz="3000" dirty="0"/>
              <a:t>10. Kokio tipo variklius naudoja žvalgybiniai bepiločiai orlaiviai? </a:t>
            </a:r>
            <a:endParaRPr lang="en-GB" sz="3000" dirty="0"/>
          </a:p>
        </p:txBody>
      </p:sp>
      <p:sp>
        <p:nvSpPr>
          <p:cNvPr id="3" name="Turinio vietos rezervavimo ženklas 2">
            <a:extLst>
              <a:ext uri="{FF2B5EF4-FFF2-40B4-BE49-F238E27FC236}">
                <a16:creationId xmlns:a16="http://schemas.microsoft.com/office/drawing/2014/main" id="{7BCD9CBA-FB79-F52B-852B-B00ACCEC8A0D}"/>
              </a:ext>
            </a:extLst>
          </p:cNvPr>
          <p:cNvSpPr>
            <a:spLocks noGrp="1"/>
          </p:cNvSpPr>
          <p:nvPr>
            <p:ph idx="1"/>
          </p:nvPr>
        </p:nvSpPr>
        <p:spPr/>
        <p:txBody>
          <a:bodyPr/>
          <a:lstStyle/>
          <a:p>
            <a:r>
              <a:rPr lang="lt-LT" dirty="0"/>
              <a:t>A) Vidaus degimo. </a:t>
            </a:r>
          </a:p>
          <a:p>
            <a:r>
              <a:rPr lang="lt-LT" dirty="0"/>
              <a:t>B) Elektros </a:t>
            </a:r>
            <a:r>
              <a:rPr lang="lt-LT" dirty="0" err="1"/>
              <a:t>šepetėlinius</a:t>
            </a:r>
            <a:r>
              <a:rPr lang="lt-LT" dirty="0"/>
              <a:t>. </a:t>
            </a:r>
          </a:p>
          <a:p>
            <a:r>
              <a:rPr lang="lt-LT" dirty="0"/>
              <a:t>C) Elektros </a:t>
            </a:r>
            <a:r>
              <a:rPr lang="lt-LT" dirty="0" err="1"/>
              <a:t>bešepetėlinius</a:t>
            </a:r>
            <a:r>
              <a:rPr lang="lt-LT" dirty="0"/>
              <a:t>. </a:t>
            </a:r>
          </a:p>
          <a:p>
            <a:endParaRPr lang="en-GB" dirty="0"/>
          </a:p>
        </p:txBody>
      </p:sp>
    </p:spTree>
    <p:extLst>
      <p:ext uri="{BB962C8B-B14F-4D97-AF65-F5344CB8AC3E}">
        <p14:creationId xmlns:p14="http://schemas.microsoft.com/office/powerpoint/2010/main" val="16914678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047CF1C-B483-49FD-4935-FA200E39DCE5}"/>
              </a:ext>
            </a:extLst>
          </p:cNvPr>
          <p:cNvSpPr>
            <a:spLocks noGrp="1"/>
          </p:cNvSpPr>
          <p:nvPr>
            <p:ph type="title"/>
          </p:nvPr>
        </p:nvSpPr>
        <p:spPr/>
        <p:txBody>
          <a:bodyPr>
            <a:normAutofit/>
          </a:bodyPr>
          <a:lstStyle/>
          <a:p>
            <a:r>
              <a:rPr lang="lt-LT" dirty="0"/>
              <a:t>atsakymai</a:t>
            </a:r>
            <a:endParaRPr lang="en-GB" dirty="0"/>
          </a:p>
        </p:txBody>
      </p:sp>
      <p:sp>
        <p:nvSpPr>
          <p:cNvPr id="3" name="Turinio vietos rezervavimo ženklas 2">
            <a:extLst>
              <a:ext uri="{FF2B5EF4-FFF2-40B4-BE49-F238E27FC236}">
                <a16:creationId xmlns:a16="http://schemas.microsoft.com/office/drawing/2014/main" id="{22742FFB-541E-DB00-3ED0-07DAEABE3222}"/>
              </a:ext>
            </a:extLst>
          </p:cNvPr>
          <p:cNvSpPr>
            <a:spLocks noGrp="1"/>
          </p:cNvSpPr>
          <p:nvPr>
            <p:ph idx="1"/>
          </p:nvPr>
        </p:nvSpPr>
        <p:spPr>
          <a:xfrm>
            <a:off x="1141413" y="1862667"/>
            <a:ext cx="9905998" cy="3928534"/>
          </a:xfrm>
        </p:spPr>
        <p:txBody>
          <a:bodyPr>
            <a:normAutofit fontScale="70000" lnSpcReduction="20000"/>
          </a:bodyPr>
          <a:lstStyle/>
          <a:p>
            <a:r>
              <a:rPr lang="lt-LT" dirty="0"/>
              <a:t>1. A</a:t>
            </a:r>
          </a:p>
          <a:p>
            <a:r>
              <a:rPr lang="lt-LT" dirty="0"/>
              <a:t>2. C</a:t>
            </a:r>
          </a:p>
          <a:p>
            <a:r>
              <a:rPr lang="lt-LT" dirty="0"/>
              <a:t>3. C</a:t>
            </a:r>
          </a:p>
          <a:p>
            <a:r>
              <a:rPr lang="lt-LT" dirty="0"/>
              <a:t>4. A</a:t>
            </a:r>
          </a:p>
          <a:p>
            <a:r>
              <a:rPr lang="lt-LT" dirty="0"/>
              <a:t>5. B</a:t>
            </a:r>
          </a:p>
          <a:p>
            <a:r>
              <a:rPr lang="lt-LT" dirty="0"/>
              <a:t>6. B</a:t>
            </a:r>
          </a:p>
          <a:p>
            <a:r>
              <a:rPr lang="lt-LT" dirty="0"/>
              <a:t>7. C</a:t>
            </a:r>
          </a:p>
          <a:p>
            <a:r>
              <a:rPr lang="lt-LT" dirty="0"/>
              <a:t>8. A</a:t>
            </a:r>
          </a:p>
          <a:p>
            <a:r>
              <a:rPr lang="lt-LT" dirty="0"/>
              <a:t>9. B</a:t>
            </a:r>
          </a:p>
          <a:p>
            <a:r>
              <a:rPr lang="lt-LT" dirty="0"/>
              <a:t>10. C</a:t>
            </a:r>
            <a:endParaRPr lang="en-GB" dirty="0"/>
          </a:p>
        </p:txBody>
      </p:sp>
    </p:spTree>
    <p:extLst>
      <p:ext uri="{BB962C8B-B14F-4D97-AF65-F5344CB8AC3E}">
        <p14:creationId xmlns:p14="http://schemas.microsoft.com/office/powerpoint/2010/main" val="3263918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0F3D4EC-3826-34AB-E902-0E1D9CC0A47F}"/>
              </a:ext>
            </a:extLst>
          </p:cNvPr>
          <p:cNvSpPr>
            <a:spLocks noGrp="1"/>
          </p:cNvSpPr>
          <p:nvPr>
            <p:ph type="title"/>
          </p:nvPr>
        </p:nvSpPr>
        <p:spPr/>
        <p:txBody>
          <a:bodyPr>
            <a:normAutofit/>
          </a:bodyPr>
          <a:lstStyle/>
          <a:p>
            <a:r>
              <a:rPr lang="lt-LT" sz="3000" dirty="0"/>
              <a:t>Pirmas uždavinys </a:t>
            </a:r>
            <a:endParaRPr lang="en-GB" sz="3000" dirty="0"/>
          </a:p>
        </p:txBody>
      </p:sp>
      <p:sp>
        <p:nvSpPr>
          <p:cNvPr id="3" name="Turinio vietos rezervavimo ženklas 2">
            <a:extLst>
              <a:ext uri="{FF2B5EF4-FFF2-40B4-BE49-F238E27FC236}">
                <a16:creationId xmlns:a16="http://schemas.microsoft.com/office/drawing/2014/main" id="{84D324AA-BF6B-3E50-EC77-19A4817725ED}"/>
              </a:ext>
            </a:extLst>
          </p:cNvPr>
          <p:cNvSpPr>
            <a:spLocks noGrp="1"/>
          </p:cNvSpPr>
          <p:nvPr>
            <p:ph idx="1"/>
          </p:nvPr>
        </p:nvSpPr>
        <p:spPr/>
        <p:txBody>
          <a:bodyPr>
            <a:normAutofit fontScale="85000" lnSpcReduction="10000"/>
          </a:bodyPr>
          <a:lstStyle/>
          <a:p>
            <a:r>
              <a:rPr lang="lt-LT" sz="1800" dirty="0"/>
              <a:t>Bepiločio orlaivio akumuliatorius yra 1000 </a:t>
            </a:r>
            <a:r>
              <a:rPr lang="lt-LT" sz="1800" dirty="0" err="1"/>
              <a:t>mAh</a:t>
            </a:r>
            <a:r>
              <a:rPr lang="lt-LT" sz="1800" dirty="0"/>
              <a:t> talpos, maksimalus krūvis kurį jis gali atiduoti yra 130 C. Tarkime, kad skrendant orlaiviui, akumuliatorius palaiko pastovią 12 V įtampą. Kokia galia yra perduodama varikliui? </a:t>
            </a:r>
          </a:p>
          <a:p>
            <a:pPr marL="0" indent="0">
              <a:buNone/>
            </a:pPr>
            <a:r>
              <a:rPr lang="lt-LT" sz="1800" dirty="0"/>
              <a:t>Sprendimas:</a:t>
            </a:r>
          </a:p>
          <a:p>
            <a:pPr marL="0" indent="0">
              <a:buNone/>
            </a:pPr>
            <a:r>
              <a:rPr lang="lt-LT" sz="1800" dirty="0"/>
              <a:t>Duota: C – 1000mAh = 1Ah ; q – 130 C ; U – 12 V </a:t>
            </a:r>
          </a:p>
          <a:p>
            <a:pPr marL="0" indent="0">
              <a:buNone/>
            </a:pPr>
            <a:r>
              <a:rPr lang="lt-LT" sz="1800" dirty="0"/>
              <a:t>Rasti: N </a:t>
            </a:r>
          </a:p>
          <a:p>
            <a:pPr marL="0" indent="0">
              <a:buNone/>
            </a:pPr>
            <a:r>
              <a:rPr lang="lt-LT" sz="1800" dirty="0"/>
              <a:t>N = U · A </a:t>
            </a:r>
          </a:p>
          <a:p>
            <a:pPr marL="0" indent="0">
              <a:buNone/>
            </a:pPr>
            <a:r>
              <a:rPr lang="lt-LT" sz="1800" dirty="0"/>
              <a:t>A = q · C   →   A = 130 C · 1 Ah = 130 A </a:t>
            </a:r>
          </a:p>
          <a:p>
            <a:pPr marL="0" indent="0">
              <a:buNone/>
            </a:pPr>
            <a:r>
              <a:rPr lang="lt-LT" sz="1800" dirty="0"/>
              <a:t>N = 12 V · 130 A = 1560 W</a:t>
            </a:r>
          </a:p>
          <a:p>
            <a:pPr marL="0" indent="0">
              <a:buNone/>
            </a:pPr>
            <a:r>
              <a:rPr lang="lt-LT" sz="1800" dirty="0" err="1"/>
              <a:t>Ats</a:t>
            </a:r>
            <a:r>
              <a:rPr lang="lt-LT" sz="1800" dirty="0"/>
              <a:t>.: 1560 W </a:t>
            </a:r>
          </a:p>
          <a:p>
            <a:pPr marL="0" indent="0">
              <a:buNone/>
            </a:pPr>
            <a:endParaRPr lang="en-GB" dirty="0"/>
          </a:p>
        </p:txBody>
      </p:sp>
    </p:spTree>
    <p:extLst>
      <p:ext uri="{BB962C8B-B14F-4D97-AF65-F5344CB8AC3E}">
        <p14:creationId xmlns:p14="http://schemas.microsoft.com/office/powerpoint/2010/main" val="28415535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B274D1C-A9BD-0A2F-78C1-552709A5CAE6}"/>
              </a:ext>
            </a:extLst>
          </p:cNvPr>
          <p:cNvSpPr>
            <a:spLocks noGrp="1"/>
          </p:cNvSpPr>
          <p:nvPr>
            <p:ph type="title"/>
          </p:nvPr>
        </p:nvSpPr>
        <p:spPr>
          <a:xfrm>
            <a:off x="1141413" y="389918"/>
            <a:ext cx="9905998" cy="1478570"/>
          </a:xfrm>
        </p:spPr>
        <p:txBody>
          <a:bodyPr>
            <a:normAutofit/>
          </a:bodyPr>
          <a:lstStyle/>
          <a:p>
            <a:r>
              <a:rPr lang="lt-LT" sz="3000" dirty="0"/>
              <a:t>Antras uždavinys</a:t>
            </a:r>
            <a:endParaRPr lang="en-GB" sz="3000" dirty="0"/>
          </a:p>
        </p:txBody>
      </p:sp>
      <mc:AlternateContent xmlns:mc="http://schemas.openxmlformats.org/markup-compatibility/2006" xmlns:a14="http://schemas.microsoft.com/office/drawing/2010/main">
        <mc:Choice Requires="a14">
          <p:sp>
            <p:nvSpPr>
              <p:cNvPr id="3" name="Turinio vietos rezervavimo ženklas 2">
                <a:extLst>
                  <a:ext uri="{FF2B5EF4-FFF2-40B4-BE49-F238E27FC236}">
                    <a16:creationId xmlns:a16="http://schemas.microsoft.com/office/drawing/2014/main" id="{C138B0F3-8F15-F03B-1108-520F5AB0E6C2}"/>
                  </a:ext>
                </a:extLst>
              </p:cNvPr>
              <p:cNvSpPr>
                <a:spLocks noGrp="1"/>
              </p:cNvSpPr>
              <p:nvPr>
                <p:ph idx="1"/>
              </p:nvPr>
            </p:nvSpPr>
            <p:spPr>
              <a:xfrm>
                <a:off x="1141413" y="1648353"/>
                <a:ext cx="9905999" cy="4473046"/>
              </a:xfrm>
            </p:spPr>
            <p:txBody>
              <a:bodyPr>
                <a:normAutofit fontScale="77500" lnSpcReduction="20000"/>
              </a:bodyPr>
              <a:lstStyle/>
              <a:p>
                <a:r>
                  <a:rPr lang="lt-LT" sz="1900" dirty="0"/>
                  <a:t>Orlaiviui skrendant autopilotas rodo jog orlaivio varikliu tekanti srovė lygi 10 V, o variklis naudoja 250 W galią. Orlaivyje sumontuotas akumuliatorius yra 1500 </a:t>
                </a:r>
                <a:r>
                  <a:rPr lang="lt-LT" sz="1900" dirty="0" err="1"/>
                  <a:t>mAh</a:t>
                </a:r>
                <a:r>
                  <a:rPr lang="lt-LT" sz="1900" dirty="0"/>
                  <a:t>. Kiek laiko orlaivis galės skristi nekeisdamas variklio galios kol akumuliatorius pilnai išsikraus?</a:t>
                </a:r>
              </a:p>
              <a:p>
                <a:pPr marL="0" indent="0">
                  <a:buNone/>
                </a:pPr>
                <a:r>
                  <a:rPr lang="lt-LT" sz="1900" dirty="0"/>
                  <a:t>Sprendimas: </a:t>
                </a:r>
              </a:p>
              <a:p>
                <a:pPr marL="0" indent="0">
                  <a:buNone/>
                </a:pPr>
                <a:r>
                  <a:rPr lang="lt-LT" sz="1900" dirty="0"/>
                  <a:t>Duota: U – 10 V ; N – 250 W ; C – 1500 </a:t>
                </a:r>
                <a:r>
                  <a:rPr lang="lt-LT" sz="1900" dirty="0" err="1"/>
                  <a:t>mAh</a:t>
                </a:r>
                <a:r>
                  <a:rPr lang="lt-LT" sz="1900" dirty="0"/>
                  <a:t> = 1.5 Ah</a:t>
                </a:r>
              </a:p>
              <a:p>
                <a:pPr marL="0" indent="0">
                  <a:buNone/>
                </a:pPr>
                <a:r>
                  <a:rPr lang="lt-LT" sz="1900" dirty="0"/>
                  <a:t>Rasti: t</a:t>
                </a:r>
              </a:p>
              <a:p>
                <a:pPr marL="0" indent="0">
                  <a:buNone/>
                </a:pPr>
                <a:r>
                  <a:rPr lang="lt-LT" sz="1900" dirty="0"/>
                  <a:t>A = </a:t>
                </a:r>
                <a14:m>
                  <m:oMath xmlns:m="http://schemas.openxmlformats.org/officeDocument/2006/math">
                    <m:f>
                      <m:fPr>
                        <m:ctrlPr>
                          <a:rPr lang="lt-LT" sz="1900" b="0" i="1" smtClean="0">
                            <a:latin typeface="Cambria Math" panose="02040503050406030204" pitchFamily="18" charset="0"/>
                          </a:rPr>
                        </m:ctrlPr>
                      </m:fPr>
                      <m:num>
                        <m:r>
                          <a:rPr lang="lt-LT" sz="1900" b="0" i="1" smtClean="0">
                            <a:latin typeface="Cambria Math" panose="02040503050406030204" pitchFamily="18" charset="0"/>
                          </a:rPr>
                          <m:t>𝑁</m:t>
                        </m:r>
                      </m:num>
                      <m:den>
                        <m:r>
                          <a:rPr lang="lt-LT" sz="1900" b="0" i="1" smtClean="0">
                            <a:latin typeface="Cambria Math" panose="02040503050406030204" pitchFamily="18" charset="0"/>
                          </a:rPr>
                          <m:t>𝑈</m:t>
                        </m:r>
                      </m:den>
                    </m:f>
                  </m:oMath>
                </a14:m>
                <a:r>
                  <a:rPr lang="lt-LT" sz="1900" b="0" dirty="0"/>
                  <a:t>   </a:t>
                </a:r>
                <a:r>
                  <a:rPr lang="lt-LT" sz="1900" dirty="0"/>
                  <a:t>→  </a:t>
                </a:r>
                <a14:m>
                  <m:oMath xmlns:m="http://schemas.openxmlformats.org/officeDocument/2006/math">
                    <m:f>
                      <m:fPr>
                        <m:ctrlPr>
                          <a:rPr lang="lt-LT" sz="1900" b="0" i="1" smtClean="0">
                            <a:latin typeface="Cambria Math" panose="02040503050406030204" pitchFamily="18" charset="0"/>
                          </a:rPr>
                        </m:ctrlPr>
                      </m:fPr>
                      <m:num>
                        <m:r>
                          <a:rPr lang="lt-LT" sz="1900" b="0" i="1" smtClean="0">
                            <a:latin typeface="Cambria Math" panose="02040503050406030204" pitchFamily="18" charset="0"/>
                          </a:rPr>
                          <m:t>250</m:t>
                        </m:r>
                      </m:num>
                      <m:den>
                        <m:r>
                          <a:rPr lang="lt-LT" sz="1900" b="0" i="1" smtClean="0">
                            <a:latin typeface="Cambria Math" panose="02040503050406030204" pitchFamily="18" charset="0"/>
                          </a:rPr>
                          <m:t>10</m:t>
                        </m:r>
                      </m:den>
                    </m:f>
                    <m:r>
                      <a:rPr lang="lt-LT" sz="1900" b="0" i="1" smtClean="0">
                        <a:latin typeface="Cambria Math" panose="02040503050406030204" pitchFamily="18" charset="0"/>
                      </a:rPr>
                      <m:t>=25 </m:t>
                    </m:r>
                  </m:oMath>
                </a14:m>
                <a:r>
                  <a:rPr lang="lt-LT" sz="1900" b="0" dirty="0">
                    <a:latin typeface="Cambria Math" panose="02040503050406030204" pitchFamily="18" charset="0"/>
                  </a:rPr>
                  <a:t>A</a:t>
                </a:r>
                <a:r>
                  <a:rPr lang="lt-LT" sz="1900" b="0" i="1" dirty="0">
                    <a:latin typeface="Cambria Math" panose="02040503050406030204" pitchFamily="18" charset="0"/>
                  </a:rPr>
                  <a:t> </a:t>
                </a:r>
              </a:p>
              <a:p>
                <a:pPr marL="0" indent="0">
                  <a:buNone/>
                </a:pPr>
                <a:r>
                  <a:rPr lang="lt-LT" sz="1900" dirty="0"/>
                  <a:t>C – 1.5 Ah   →   </a:t>
                </a:r>
                <a:r>
                  <a:rPr lang="lt-LT" sz="1900" b="0" dirty="0">
                    <a:latin typeface="Cambria Math" panose="02040503050406030204" pitchFamily="18" charset="0"/>
                  </a:rPr>
                  <a:t>1,5 A – 60 min </a:t>
                </a:r>
              </a:p>
              <a:p>
                <a:pPr marL="0" indent="0">
                  <a:buNone/>
                </a:pPr>
                <a:r>
                  <a:rPr lang="lt-LT" sz="1900" dirty="0">
                    <a:latin typeface="Cambria Math" panose="02040503050406030204" pitchFamily="18" charset="0"/>
                  </a:rPr>
                  <a:t>25 A - ? min </a:t>
                </a:r>
              </a:p>
              <a:p>
                <a:pPr marL="0" indent="0">
                  <a:buNone/>
                </a:pPr>
                <a14:m>
                  <m:oMathPara xmlns:m="http://schemas.openxmlformats.org/officeDocument/2006/math">
                    <m:oMathParaPr>
                      <m:jc m:val="left"/>
                    </m:oMathParaPr>
                    <m:oMath xmlns:m="http://schemas.openxmlformats.org/officeDocument/2006/math">
                      <m:f>
                        <m:fPr>
                          <m:ctrlPr>
                            <a:rPr lang="lt-LT" sz="1900" b="0" i="1" smtClean="0">
                              <a:latin typeface="Cambria Math" panose="02040503050406030204" pitchFamily="18" charset="0"/>
                            </a:rPr>
                          </m:ctrlPr>
                        </m:fPr>
                        <m:num>
                          <m:r>
                            <a:rPr lang="lt-LT" sz="1900" b="0" i="1" smtClean="0">
                              <a:latin typeface="Cambria Math" panose="02040503050406030204" pitchFamily="18" charset="0"/>
                            </a:rPr>
                            <m:t>25 </m:t>
                          </m:r>
                          <m:r>
                            <a:rPr lang="lt-LT" sz="1900" b="0" i="1" smtClean="0">
                              <a:latin typeface="Cambria Math" panose="02040503050406030204" pitchFamily="18" charset="0"/>
                            </a:rPr>
                            <m:t>𝐴</m:t>
                          </m:r>
                        </m:num>
                        <m:den>
                          <m:r>
                            <a:rPr lang="lt-LT" sz="1900" b="0" i="1" smtClean="0">
                              <a:latin typeface="Cambria Math" panose="02040503050406030204" pitchFamily="18" charset="0"/>
                            </a:rPr>
                            <m:t>1,5 </m:t>
                          </m:r>
                          <m:r>
                            <a:rPr lang="lt-LT" sz="1900" b="0" i="1" smtClean="0">
                              <a:latin typeface="Cambria Math" panose="02040503050406030204" pitchFamily="18" charset="0"/>
                            </a:rPr>
                            <m:t>𝐴</m:t>
                          </m:r>
                        </m:den>
                      </m:f>
                      <m:r>
                        <a:rPr lang="lt-LT" sz="1900" b="0" i="1" smtClean="0">
                          <a:latin typeface="Cambria Math" panose="02040503050406030204" pitchFamily="18" charset="0"/>
                        </a:rPr>
                        <m:t>=16,7 </m:t>
                      </m:r>
                      <m:r>
                        <a:rPr lang="lt-LT" sz="1900" b="0" i="1" smtClean="0">
                          <a:latin typeface="Cambria Math" panose="02040503050406030204" pitchFamily="18" charset="0"/>
                        </a:rPr>
                        <m:t>𝑘𝑎𝑟𝑡𝑜</m:t>
                      </m:r>
                    </m:oMath>
                  </m:oMathPara>
                </a14:m>
                <a:endParaRPr lang="lt-LT" sz="1900" b="0" dirty="0">
                  <a:latin typeface="Cambria Math" panose="02040503050406030204" pitchFamily="18" charset="0"/>
                </a:endParaRPr>
              </a:p>
              <a:p>
                <a:pPr marL="0" indent="0">
                  <a:buNone/>
                </a:pPr>
                <a14:m>
                  <m:oMathPara xmlns:m="http://schemas.openxmlformats.org/officeDocument/2006/math">
                    <m:oMathParaPr>
                      <m:jc m:val="left"/>
                    </m:oMathParaPr>
                    <m:oMath xmlns:m="http://schemas.openxmlformats.org/officeDocument/2006/math">
                      <m:f>
                        <m:fPr>
                          <m:ctrlPr>
                            <a:rPr lang="lt-LT" sz="1900" b="0" i="1" smtClean="0">
                              <a:latin typeface="Cambria Math" panose="02040503050406030204" pitchFamily="18" charset="0"/>
                            </a:rPr>
                          </m:ctrlPr>
                        </m:fPr>
                        <m:num>
                          <m:r>
                            <a:rPr lang="lt-LT" sz="1900" b="0" i="1" smtClean="0">
                              <a:latin typeface="Cambria Math" panose="02040503050406030204" pitchFamily="18" charset="0"/>
                            </a:rPr>
                            <m:t>60 </m:t>
                          </m:r>
                          <m:r>
                            <a:rPr lang="lt-LT" sz="1900" b="0" i="1" smtClean="0">
                              <a:latin typeface="Cambria Math" panose="02040503050406030204" pitchFamily="18" charset="0"/>
                            </a:rPr>
                            <m:t>𝑚𝑖𝑛</m:t>
                          </m:r>
                        </m:num>
                        <m:den>
                          <m:r>
                            <a:rPr lang="lt-LT" sz="1900" b="0" i="1" smtClean="0">
                              <a:latin typeface="Cambria Math" panose="02040503050406030204" pitchFamily="18" charset="0"/>
                            </a:rPr>
                            <m:t>16,7</m:t>
                          </m:r>
                        </m:den>
                      </m:f>
                      <m:r>
                        <a:rPr lang="lt-LT" sz="1900" b="0" i="1" smtClean="0">
                          <a:latin typeface="Cambria Math" panose="02040503050406030204" pitchFamily="18" charset="0"/>
                        </a:rPr>
                        <m:t>=3,59 </m:t>
                      </m:r>
                      <m:r>
                        <a:rPr lang="lt-LT" sz="1900" b="0" i="1" smtClean="0">
                          <a:latin typeface="Cambria Math" panose="02040503050406030204" pitchFamily="18" charset="0"/>
                        </a:rPr>
                        <m:t>𝑚𝑖𝑛</m:t>
                      </m:r>
                    </m:oMath>
                  </m:oMathPara>
                </a14:m>
                <a:endParaRPr lang="lt-LT" sz="1900" b="0" dirty="0">
                  <a:latin typeface="Cambria Math" panose="02040503050406030204" pitchFamily="18" charset="0"/>
                </a:endParaRPr>
              </a:p>
              <a:p>
                <a:pPr marL="0" indent="0">
                  <a:buNone/>
                </a:pPr>
                <a:r>
                  <a:rPr lang="lt-LT" sz="1900" b="0" dirty="0" err="1">
                    <a:latin typeface="Cambria Math" panose="02040503050406030204" pitchFamily="18" charset="0"/>
                  </a:rPr>
                  <a:t>Ats</a:t>
                </a:r>
                <a:r>
                  <a:rPr lang="lt-LT" sz="1900" b="0" dirty="0">
                    <a:latin typeface="Cambria Math" panose="02040503050406030204" pitchFamily="18" charset="0"/>
                  </a:rPr>
                  <a:t>.: 3,59 minutės </a:t>
                </a:r>
              </a:p>
              <a:p>
                <a:pPr marL="0" indent="0">
                  <a:buNone/>
                </a:pPr>
                <a:endParaRPr lang="lt-LT" sz="2000" b="0" dirty="0"/>
              </a:p>
              <a:p>
                <a:pPr marL="0" indent="0">
                  <a:buNone/>
                </a:pPr>
                <a:endParaRPr lang="lt-LT" sz="2000" dirty="0"/>
              </a:p>
              <a:p>
                <a:pPr marL="0" indent="0">
                  <a:buNone/>
                </a:pPr>
                <a:endParaRPr lang="en-GB" sz="2000" dirty="0"/>
              </a:p>
            </p:txBody>
          </p:sp>
        </mc:Choice>
        <mc:Fallback xmlns="">
          <p:sp>
            <p:nvSpPr>
              <p:cNvPr id="3" name="Turinio vietos rezervavimo ženklas 2">
                <a:extLst>
                  <a:ext uri="{FF2B5EF4-FFF2-40B4-BE49-F238E27FC236}">
                    <a16:creationId xmlns:a16="http://schemas.microsoft.com/office/drawing/2014/main" id="{C138B0F3-8F15-F03B-1108-520F5AB0E6C2}"/>
                  </a:ext>
                </a:extLst>
              </p:cNvPr>
              <p:cNvSpPr>
                <a:spLocks noGrp="1" noRot="1" noChangeAspect="1" noMove="1" noResize="1" noEditPoints="1" noAdjustHandles="1" noChangeArrowheads="1" noChangeShapeType="1" noTextEdit="1"/>
              </p:cNvSpPr>
              <p:nvPr>
                <p:ph idx="1"/>
              </p:nvPr>
            </p:nvSpPr>
            <p:spPr>
              <a:xfrm>
                <a:off x="1141413" y="1648353"/>
                <a:ext cx="9905999" cy="4473046"/>
              </a:xfrm>
              <a:blipFill>
                <a:blip r:embed="rId2"/>
                <a:stretch>
                  <a:fillRect l="-431" t="-1226" b="-1362"/>
                </a:stretch>
              </a:blipFill>
            </p:spPr>
            <p:txBody>
              <a:bodyPr/>
              <a:lstStyle/>
              <a:p>
                <a:r>
                  <a:rPr lang="en-GB">
                    <a:noFill/>
                  </a:rPr>
                  <a:t> </a:t>
                </a:r>
              </a:p>
            </p:txBody>
          </p:sp>
        </mc:Fallback>
      </mc:AlternateContent>
    </p:spTree>
    <p:extLst>
      <p:ext uri="{BB962C8B-B14F-4D97-AF65-F5344CB8AC3E}">
        <p14:creationId xmlns:p14="http://schemas.microsoft.com/office/powerpoint/2010/main" val="1374300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1BC1C17-5FE5-A4A1-E4BF-BD9DD97F3946}"/>
              </a:ext>
            </a:extLst>
          </p:cNvPr>
          <p:cNvSpPr>
            <a:spLocks noGrp="1"/>
          </p:cNvSpPr>
          <p:nvPr>
            <p:ph type="title"/>
          </p:nvPr>
        </p:nvSpPr>
        <p:spPr/>
        <p:txBody>
          <a:bodyPr/>
          <a:lstStyle/>
          <a:p>
            <a:r>
              <a:rPr lang="lt-LT" dirty="0"/>
              <a:t>Šaltiniai </a:t>
            </a:r>
            <a:endParaRPr lang="en-GB" dirty="0"/>
          </a:p>
        </p:txBody>
      </p:sp>
      <p:sp>
        <p:nvSpPr>
          <p:cNvPr id="3" name="Turinio vietos rezervavimo ženklas 2">
            <a:extLst>
              <a:ext uri="{FF2B5EF4-FFF2-40B4-BE49-F238E27FC236}">
                <a16:creationId xmlns:a16="http://schemas.microsoft.com/office/drawing/2014/main" id="{06FCF9FD-DF9A-EF49-384E-5B763BAF534E}"/>
              </a:ext>
            </a:extLst>
          </p:cNvPr>
          <p:cNvSpPr>
            <a:spLocks noGrp="1"/>
          </p:cNvSpPr>
          <p:nvPr>
            <p:ph idx="1"/>
          </p:nvPr>
        </p:nvSpPr>
        <p:spPr/>
        <p:txBody>
          <a:bodyPr>
            <a:normAutofit fontScale="85000" lnSpcReduction="10000"/>
          </a:bodyPr>
          <a:lstStyle/>
          <a:p>
            <a:pPr>
              <a:lnSpc>
                <a:spcPct val="115000"/>
              </a:lnSpc>
            </a:pPr>
            <a:r>
              <a:rPr lang="lt-LT" sz="1800" dirty="0">
                <a:effectLst/>
                <a:latin typeface="Arial" panose="020B0604020202020204" pitchFamily="34" charset="0"/>
                <a:ea typeface="Arial" panose="020B0604020202020204" pitchFamily="34" charset="0"/>
              </a:rPr>
              <a:t>„</a:t>
            </a:r>
            <a:r>
              <a:rPr lang="lt-LT" sz="1800" dirty="0" err="1">
                <a:effectLst/>
                <a:latin typeface="Arial" panose="020B0604020202020204" pitchFamily="34" charset="0"/>
                <a:ea typeface="Arial" panose="020B0604020202020204" pitchFamily="34" charset="0"/>
              </a:rPr>
              <a:t>FliteTest</a:t>
            </a:r>
            <a:r>
              <a:rPr lang="lt-LT" sz="1800" dirty="0">
                <a:effectLst/>
                <a:latin typeface="Arial" panose="020B0604020202020204" pitchFamily="34" charset="0"/>
                <a:ea typeface="Arial" panose="020B0604020202020204" pitchFamily="34" charset="0"/>
              </a:rPr>
              <a:t>“ 2018. </a:t>
            </a:r>
            <a:r>
              <a:rPr lang="lt-LT" sz="1800" dirty="0" err="1">
                <a:effectLst/>
                <a:latin typeface="Arial" panose="020B0604020202020204" pitchFamily="34" charset="0"/>
                <a:ea typeface="Arial" panose="020B0604020202020204" pitchFamily="34" charset="0"/>
              </a:rPr>
              <a:t>Flying</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Wing</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made</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from</a:t>
            </a:r>
            <a:r>
              <a:rPr lang="lt-LT" sz="1800" dirty="0">
                <a:effectLst/>
                <a:latin typeface="Arial" panose="020B0604020202020204" pitchFamily="34" charset="0"/>
                <a:ea typeface="Arial" panose="020B0604020202020204" pitchFamily="34" charset="0"/>
              </a:rPr>
              <a:t> a </a:t>
            </a:r>
            <a:r>
              <a:rPr lang="lt-LT" sz="1800" dirty="0" err="1">
                <a:effectLst/>
                <a:latin typeface="Arial" panose="020B0604020202020204" pitchFamily="34" charset="0"/>
                <a:ea typeface="Arial" panose="020B0604020202020204" pitchFamily="34" charset="0"/>
              </a:rPr>
              <a:t>Cardboard</a:t>
            </a:r>
            <a:r>
              <a:rPr lang="lt-LT" sz="1800" dirty="0">
                <a:effectLst/>
                <a:latin typeface="Arial" panose="020B0604020202020204" pitchFamily="34" charset="0"/>
                <a:ea typeface="Arial" panose="020B0604020202020204" pitchFamily="34" charset="0"/>
              </a:rPr>
              <a:t> Pizza </a:t>
            </a:r>
            <a:r>
              <a:rPr lang="lt-LT" sz="1800" dirty="0" err="1">
                <a:effectLst/>
                <a:latin typeface="Arial" panose="020B0604020202020204" pitchFamily="34" charset="0"/>
                <a:ea typeface="Arial" panose="020B0604020202020204" pitchFamily="34" charset="0"/>
              </a:rPr>
              <a:t>Box</a:t>
            </a:r>
            <a:r>
              <a:rPr lang="lt-LT" sz="1800" dirty="0">
                <a:effectLst/>
                <a:latin typeface="Arial" panose="020B0604020202020204" pitchFamily="34" charset="0"/>
                <a:ea typeface="Arial" panose="020B0604020202020204" pitchFamily="34" charset="0"/>
              </a:rPr>
              <a:t>! [žiūrėta 2021]. Prieiga per internetą: </a:t>
            </a:r>
            <a:r>
              <a:rPr lang="lt-LT" sz="1800" u="sng" dirty="0">
                <a:solidFill>
                  <a:srgbClr val="0563C1"/>
                </a:solidFill>
                <a:effectLst/>
                <a:latin typeface="Arial" panose="020B0604020202020204" pitchFamily="34" charset="0"/>
                <a:ea typeface="Arial" panose="020B0604020202020204" pitchFamily="34" charset="0"/>
                <a:hlinkClick r:id="rId2"/>
              </a:rPr>
              <a:t>https://www.flitetest.com/articles/flying-wing-made-from-a-cardboard-pizza-box</a:t>
            </a:r>
            <a:r>
              <a:rPr lang="lt-LT" sz="1800" dirty="0">
                <a:effectLst/>
                <a:latin typeface="Arial" panose="020B0604020202020204" pitchFamily="34" charset="0"/>
                <a:ea typeface="Arial" panose="020B0604020202020204" pitchFamily="34" charset="0"/>
              </a:rPr>
              <a:t>.</a:t>
            </a:r>
          </a:p>
          <a:p>
            <a:pPr>
              <a:lnSpc>
                <a:spcPct val="115000"/>
              </a:lnSpc>
            </a:pPr>
            <a:r>
              <a:rPr lang="lt-LT" sz="1800" dirty="0">
                <a:effectLst/>
                <a:latin typeface="Arial" panose="020B0604020202020204" pitchFamily="34" charset="0"/>
                <a:ea typeface="Arial" panose="020B0604020202020204" pitchFamily="34" charset="0"/>
              </a:rPr>
              <a:t>Oscar </a:t>
            </a:r>
            <a:r>
              <a:rPr lang="lt-LT" sz="1800" dirty="0" err="1">
                <a:effectLst/>
                <a:latin typeface="Arial" panose="020B0604020202020204" pitchFamily="34" charset="0"/>
                <a:ea typeface="Arial" panose="020B0604020202020204" pitchFamily="34" charset="0"/>
              </a:rPr>
              <a:t>Liang</a:t>
            </a:r>
            <a:r>
              <a:rPr lang="lt-LT" sz="1800" dirty="0">
                <a:effectLst/>
                <a:latin typeface="Arial" panose="020B0604020202020204" pitchFamily="34" charset="0"/>
                <a:ea typeface="Arial" panose="020B0604020202020204" pitchFamily="34" charset="0"/>
              </a:rPr>
              <a:t> 2021. </a:t>
            </a:r>
            <a:r>
              <a:rPr lang="lt-LT" sz="1800" dirty="0" err="1">
                <a:effectLst/>
                <a:latin typeface="Arial" panose="020B0604020202020204" pitchFamily="34" charset="0"/>
                <a:ea typeface="Arial" panose="020B0604020202020204" pitchFamily="34" charset="0"/>
              </a:rPr>
              <a:t>Review</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Skyzone</a:t>
            </a:r>
            <a:r>
              <a:rPr lang="lt-LT" sz="1800" dirty="0">
                <a:effectLst/>
                <a:latin typeface="Arial" panose="020B0604020202020204" pitchFamily="34" charset="0"/>
                <a:ea typeface="Arial" panose="020B0604020202020204" pitchFamily="34" charset="0"/>
              </a:rPr>
              <a:t> SKY04X FPV </a:t>
            </a:r>
            <a:r>
              <a:rPr lang="lt-LT" sz="1800" dirty="0" err="1">
                <a:effectLst/>
                <a:latin typeface="Arial" panose="020B0604020202020204" pitchFamily="34" charset="0"/>
                <a:ea typeface="Arial" panose="020B0604020202020204" pitchFamily="34" charset="0"/>
              </a:rPr>
              <a:t>Goggles</a:t>
            </a:r>
            <a:r>
              <a:rPr lang="lt-LT" sz="1800" dirty="0">
                <a:effectLst/>
                <a:latin typeface="Arial" panose="020B0604020202020204" pitchFamily="34" charset="0"/>
                <a:ea typeface="Arial" panose="020B0604020202020204" pitchFamily="34" charset="0"/>
              </a:rPr>
              <a:t> – </a:t>
            </a:r>
            <a:r>
              <a:rPr lang="lt-LT" sz="1800" dirty="0" err="1">
                <a:effectLst/>
                <a:latin typeface="Arial" panose="020B0604020202020204" pitchFamily="34" charset="0"/>
                <a:ea typeface="Arial" panose="020B0604020202020204" pitchFamily="34" charset="0"/>
              </a:rPr>
              <a:t>Better</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Than</a:t>
            </a:r>
            <a:r>
              <a:rPr lang="lt-LT" sz="1800" dirty="0">
                <a:effectLst/>
                <a:latin typeface="Arial" panose="020B0604020202020204" pitchFamily="34" charset="0"/>
                <a:ea typeface="Arial" panose="020B0604020202020204" pitchFamily="34" charset="0"/>
              </a:rPr>
              <a:t> HDO2? [žiūrėta 2021]. Prieiga per internetą: </a:t>
            </a:r>
            <a:r>
              <a:rPr lang="lt-LT" sz="1800" u="sng" dirty="0">
                <a:solidFill>
                  <a:srgbClr val="0563C1"/>
                </a:solidFill>
                <a:effectLst/>
                <a:latin typeface="Arial" panose="020B0604020202020204" pitchFamily="34" charset="0"/>
                <a:ea typeface="Arial" panose="020B0604020202020204" pitchFamily="34" charset="0"/>
                <a:hlinkClick r:id="rId3"/>
              </a:rPr>
              <a:t>https://oscarliang.com/skyzone-sky04x/</a:t>
            </a:r>
            <a:endParaRPr lang="lt-LT" sz="1800" dirty="0">
              <a:effectLst/>
              <a:latin typeface="Arial" panose="020B0604020202020204" pitchFamily="34" charset="0"/>
              <a:ea typeface="Arial" panose="020B0604020202020204" pitchFamily="34" charset="0"/>
            </a:endParaRPr>
          </a:p>
          <a:p>
            <a:pPr>
              <a:lnSpc>
                <a:spcPct val="115000"/>
              </a:lnSpc>
            </a:pPr>
            <a:r>
              <a:rPr lang="lt-LT" sz="1800" dirty="0" err="1">
                <a:effectLst/>
                <a:latin typeface="Arial" panose="020B0604020202020204" pitchFamily="34" charset="0"/>
                <a:ea typeface="Arial" panose="020B0604020202020204" pitchFamily="34" charset="0"/>
              </a:rPr>
              <a:t>Joshua</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Bardwell</a:t>
            </a:r>
            <a:r>
              <a:rPr lang="lt-LT" sz="1800" dirty="0">
                <a:effectLst/>
                <a:latin typeface="Arial" panose="020B0604020202020204" pitchFamily="34" charset="0"/>
                <a:ea typeface="Arial" panose="020B0604020202020204" pitchFamily="34" charset="0"/>
              </a:rPr>
              <a:t> 2021. </a:t>
            </a:r>
            <a:r>
              <a:rPr lang="lt-LT" sz="1800" dirty="0" err="1">
                <a:effectLst/>
                <a:latin typeface="Arial" panose="020B0604020202020204" pitchFamily="34" charset="0"/>
                <a:ea typeface="Arial" panose="020B0604020202020204" pitchFamily="34" charset="0"/>
              </a:rPr>
              <a:t>ExpressLRS</a:t>
            </a:r>
            <a:r>
              <a:rPr lang="lt-LT" sz="1800" dirty="0">
                <a:effectLst/>
                <a:latin typeface="Arial" panose="020B0604020202020204" pitchFamily="34" charset="0"/>
                <a:ea typeface="Arial" panose="020B0604020202020204" pitchFamily="34" charset="0"/>
              </a:rPr>
              <a:t> 2.0 </a:t>
            </a:r>
            <a:r>
              <a:rPr lang="lt-LT" sz="1800" dirty="0" err="1">
                <a:effectLst/>
                <a:latin typeface="Arial" panose="020B0604020202020204" pitchFamily="34" charset="0"/>
                <a:ea typeface="Arial" panose="020B0604020202020204" pitchFamily="34" charset="0"/>
              </a:rPr>
              <a:t>is</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the</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most</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innovative</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thing</a:t>
            </a:r>
            <a:r>
              <a:rPr lang="lt-LT" sz="1800" dirty="0">
                <a:effectLst/>
                <a:latin typeface="Arial" panose="020B0604020202020204" pitchFamily="34" charset="0"/>
                <a:ea typeface="Arial" panose="020B0604020202020204" pitchFamily="34" charset="0"/>
              </a:rPr>
              <a:t> to </a:t>
            </a:r>
            <a:r>
              <a:rPr lang="lt-LT" sz="1800" dirty="0" err="1">
                <a:effectLst/>
                <a:latin typeface="Arial" panose="020B0604020202020204" pitchFamily="34" charset="0"/>
                <a:ea typeface="Arial" panose="020B0604020202020204" pitchFamily="34" charset="0"/>
              </a:rPr>
              <a:t>happen</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in</a:t>
            </a:r>
            <a:r>
              <a:rPr lang="lt-LT" sz="1800" dirty="0">
                <a:effectLst/>
                <a:latin typeface="Arial" panose="020B0604020202020204" pitchFamily="34" charset="0"/>
                <a:ea typeface="Arial" panose="020B0604020202020204" pitchFamily="34" charset="0"/>
              </a:rPr>
              <a:t> RC </a:t>
            </a:r>
            <a:r>
              <a:rPr lang="lt-LT" sz="1800" dirty="0" err="1">
                <a:effectLst/>
                <a:latin typeface="Arial" panose="020B0604020202020204" pitchFamily="34" charset="0"/>
                <a:ea typeface="Arial" panose="020B0604020202020204" pitchFamily="34" charset="0"/>
              </a:rPr>
              <a:t>control</a:t>
            </a:r>
            <a:r>
              <a:rPr lang="lt-LT" sz="1800" dirty="0">
                <a:effectLst/>
                <a:latin typeface="Arial" panose="020B0604020202020204" pitchFamily="34" charset="0"/>
                <a:ea typeface="Arial" panose="020B0604020202020204" pitchFamily="34" charset="0"/>
              </a:rPr>
              <a:t> links </a:t>
            </a:r>
            <a:r>
              <a:rPr lang="lt-LT" sz="1800" dirty="0" err="1">
                <a:effectLst/>
                <a:latin typeface="Arial" panose="020B0604020202020204" pitchFamily="34" charset="0"/>
                <a:ea typeface="Arial" panose="020B0604020202020204" pitchFamily="34" charset="0"/>
              </a:rPr>
              <a:t>today</a:t>
            </a:r>
            <a:r>
              <a:rPr lang="lt-LT" sz="1800" dirty="0">
                <a:effectLst/>
                <a:latin typeface="Arial" panose="020B0604020202020204" pitchFamily="34" charset="0"/>
                <a:ea typeface="Arial" panose="020B0604020202020204" pitchFamily="34" charset="0"/>
              </a:rPr>
              <a:t> [žiūrėta 2021]. Prieiga per internetą: </a:t>
            </a:r>
            <a:r>
              <a:rPr lang="lt-LT" sz="1800" u="sng" dirty="0">
                <a:solidFill>
                  <a:srgbClr val="0563C1"/>
                </a:solidFill>
                <a:effectLst/>
                <a:latin typeface="Arial" panose="020B0604020202020204" pitchFamily="34" charset="0"/>
                <a:ea typeface="Arial" panose="020B0604020202020204" pitchFamily="34" charset="0"/>
                <a:hlinkClick r:id="rId4"/>
              </a:rPr>
              <a:t>https://www.youtube.com/watch?v=9rnK3tyRKOo</a:t>
            </a:r>
            <a:endParaRPr lang="lt-LT" sz="1800" dirty="0">
              <a:effectLst/>
              <a:latin typeface="Arial" panose="020B0604020202020204" pitchFamily="34" charset="0"/>
              <a:ea typeface="Arial" panose="020B0604020202020204" pitchFamily="34" charset="0"/>
            </a:endParaRPr>
          </a:p>
          <a:p>
            <a:pPr>
              <a:lnSpc>
                <a:spcPct val="115000"/>
              </a:lnSpc>
            </a:pPr>
            <a:r>
              <a:rPr lang="lt-LT" sz="1800" dirty="0">
                <a:effectLst/>
                <a:latin typeface="Arial" panose="020B0604020202020204" pitchFamily="34" charset="0"/>
                <a:ea typeface="Arial" panose="020B0604020202020204" pitchFamily="34" charset="0"/>
              </a:rPr>
              <a:t>LRT 2019. https://www.lrt.lt/naujienos/mokslas-ir-it/11/1087459/lietuviu-mokslininku-proverzis-sukurtas-pirmasis-paukscio-skrydziu-paremtas-bepilotis-orlaivis [žiūrėta 2021]. Prieiga per internetą: </a:t>
            </a:r>
            <a:r>
              <a:rPr lang="lt-LT" sz="1800" u="sng" dirty="0">
                <a:solidFill>
                  <a:srgbClr val="0563C1"/>
                </a:solidFill>
                <a:effectLst/>
                <a:latin typeface="Arial" panose="020B0604020202020204" pitchFamily="34" charset="0"/>
                <a:ea typeface="Arial" panose="020B0604020202020204" pitchFamily="34" charset="0"/>
                <a:hlinkClick r:id="rId5"/>
              </a:rPr>
              <a:t>https://www.lrt.lt/naujienos/mokslas-ir-it/11/1087459/lietuviu-mokslininku-proverzis-sukurtas-pirmasis-paukscio-skrydziu-paremtas-bepilotis-orlaivis</a:t>
            </a:r>
            <a:endParaRPr lang="lt-LT" sz="1800" dirty="0">
              <a:effectLst/>
              <a:latin typeface="Arial" panose="020B0604020202020204" pitchFamily="34" charset="0"/>
              <a:ea typeface="Arial" panose="020B0604020202020204" pitchFamily="34" charset="0"/>
            </a:endParaRPr>
          </a:p>
          <a:p>
            <a:pPr>
              <a:lnSpc>
                <a:spcPct val="115000"/>
              </a:lnSpc>
            </a:pPr>
            <a:r>
              <a:rPr lang="lt-LT" sz="1800" dirty="0" err="1">
                <a:effectLst/>
                <a:latin typeface="Arial" panose="020B0604020202020204" pitchFamily="34" charset="0"/>
                <a:ea typeface="Arial" panose="020B0604020202020204" pitchFamily="34" charset="0"/>
              </a:rPr>
              <a:t>Paweł</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Spychalski</a:t>
            </a:r>
            <a:r>
              <a:rPr lang="lt-LT" sz="1800" dirty="0">
                <a:effectLst/>
                <a:latin typeface="Arial" panose="020B0604020202020204" pitchFamily="34" charset="0"/>
                <a:ea typeface="Arial" panose="020B0604020202020204" pitchFamily="34" charset="0"/>
              </a:rPr>
              <a:t> 2016. INAV - </a:t>
            </a:r>
            <a:r>
              <a:rPr lang="lt-LT" sz="1800" dirty="0" err="1">
                <a:effectLst/>
                <a:latin typeface="Arial" panose="020B0604020202020204" pitchFamily="34" charset="0"/>
                <a:ea typeface="Arial" panose="020B0604020202020204" pitchFamily="34" charset="0"/>
              </a:rPr>
              <a:t>navigation</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capable</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flight</a:t>
            </a:r>
            <a:r>
              <a:rPr lang="lt-LT" sz="1800" dirty="0">
                <a:effectLst/>
                <a:latin typeface="Arial" panose="020B0604020202020204" pitchFamily="34" charset="0"/>
                <a:ea typeface="Arial" panose="020B0604020202020204" pitchFamily="34" charset="0"/>
              </a:rPr>
              <a:t> </a:t>
            </a:r>
            <a:r>
              <a:rPr lang="lt-LT" sz="1800" dirty="0" err="1">
                <a:effectLst/>
                <a:latin typeface="Arial" panose="020B0604020202020204" pitchFamily="34" charset="0"/>
                <a:ea typeface="Arial" panose="020B0604020202020204" pitchFamily="34" charset="0"/>
              </a:rPr>
              <a:t>controller</a:t>
            </a:r>
            <a:r>
              <a:rPr lang="lt-LT" sz="1800" dirty="0">
                <a:effectLst/>
                <a:latin typeface="Arial" panose="020B0604020202020204" pitchFamily="34" charset="0"/>
                <a:ea typeface="Arial" panose="020B0604020202020204" pitchFamily="34" charset="0"/>
              </a:rPr>
              <a:t> [žiūrėta 2021]. Prieiga per internetą: </a:t>
            </a:r>
            <a:r>
              <a:rPr lang="lt-LT" sz="1800" u="sng" dirty="0">
                <a:solidFill>
                  <a:srgbClr val="0563C1"/>
                </a:solidFill>
                <a:effectLst/>
                <a:latin typeface="Arial" panose="020B0604020202020204" pitchFamily="34" charset="0"/>
                <a:ea typeface="Arial" panose="020B0604020202020204" pitchFamily="34" charset="0"/>
                <a:hlinkClick r:id="rId6"/>
              </a:rPr>
              <a:t>https://github.com/iNavFlight/inav</a:t>
            </a:r>
            <a:endParaRPr lang="lt-LT" sz="1800" u="sng" dirty="0">
              <a:solidFill>
                <a:srgbClr val="0563C1"/>
              </a:solidFill>
              <a:effectLst/>
              <a:latin typeface="Arial" panose="020B0604020202020204" pitchFamily="34" charset="0"/>
              <a:ea typeface="Arial" panose="020B0604020202020204" pitchFamily="34" charset="0"/>
            </a:endParaRPr>
          </a:p>
          <a:p>
            <a:pPr marL="0" indent="0">
              <a:lnSpc>
                <a:spcPct val="115000"/>
              </a:lnSpc>
              <a:buNone/>
            </a:pPr>
            <a:endParaRPr lang="lt-LT" sz="1800" u="sng" dirty="0">
              <a:solidFill>
                <a:srgbClr val="0563C1"/>
              </a:solidFill>
              <a:effectLst/>
              <a:latin typeface="Arial" panose="020B0604020202020204" pitchFamily="34" charset="0"/>
              <a:ea typeface="Arial" panose="020B0604020202020204" pitchFamily="34" charset="0"/>
            </a:endParaRPr>
          </a:p>
          <a:p>
            <a:endParaRPr lang="en-GB" dirty="0"/>
          </a:p>
        </p:txBody>
      </p:sp>
    </p:spTree>
    <p:extLst>
      <p:ext uri="{BB962C8B-B14F-4D97-AF65-F5344CB8AC3E}">
        <p14:creationId xmlns:p14="http://schemas.microsoft.com/office/powerpoint/2010/main" val="6335228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andinė">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emplate>TM04033919[[fn=Grandinė]]</Template>
  <TotalTime>797</TotalTime>
  <Words>1986</Words>
  <Application>Microsoft Office PowerPoint</Application>
  <PresentationFormat>Plačiaekranė</PresentationFormat>
  <Paragraphs>186</Paragraphs>
  <Slides>38</Slides>
  <Notes>0</Notes>
  <HiddenSlides>0</HiddenSlides>
  <MMClips>3</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38</vt:i4>
      </vt:variant>
    </vt:vector>
  </HeadingPairs>
  <TitlesOfParts>
    <vt:vector size="42" baseType="lpstr">
      <vt:lpstr>Arial</vt:lpstr>
      <vt:lpstr>Cambria Math</vt:lpstr>
      <vt:lpstr>Tw Cen MT</vt:lpstr>
      <vt:lpstr>Grandinė</vt:lpstr>
      <vt:lpstr>Bepilotis žvalgybinis orlaivis iš picos dėžės</vt:lpstr>
      <vt:lpstr>Projekto tikslas </vt:lpstr>
      <vt:lpstr>Hipotezė</vt:lpstr>
      <vt:lpstr>Darbų planas</vt:lpstr>
      <vt:lpstr>Kodėl pasirinkau šį Projektą?</vt:lpstr>
      <vt:lpstr>Priemonės, Medžiagos ir įrankiai</vt:lpstr>
      <vt:lpstr>REIKALINGI Fizikiniai dydžiai</vt:lpstr>
      <vt:lpstr>Teorinė dalis</vt:lpstr>
      <vt:lpstr>ATLIKTI Bandymai</vt:lpstr>
      <vt:lpstr>Pirmųjų bandymų tikslas </vt:lpstr>
      <vt:lpstr>PRIEŠ Skrydį PRIVALU!</vt:lpstr>
      <vt:lpstr>„PowerPoint“ pateiktis</vt:lpstr>
      <vt:lpstr>Pirmojo bandymo rezultatas</vt:lpstr>
      <vt:lpstr>Išvados po pirmojo bandymo</vt:lpstr>
      <vt:lpstr>Antrasis bandymas (video medžiagoje vaizduojamas automatinis pakylimas, pasitelkiant tik autopilotą) </vt:lpstr>
      <vt:lpstr>Antrasis bandymas </vt:lpstr>
      <vt:lpstr>Antrojo bandymo rezultatas</vt:lpstr>
      <vt:lpstr>Išvados po antrojo bandymo </vt:lpstr>
      <vt:lpstr>ORLAIVIO KONSTRUKCIJA </vt:lpstr>
      <vt:lpstr>„PowerPoint“ pateiktis</vt:lpstr>
      <vt:lpstr>„PowerPoint“ pateiktis</vt:lpstr>
      <vt:lpstr>„PowerPoint“ pateiktis</vt:lpstr>
      <vt:lpstr>„PowerPoint“ pateiktis</vt:lpstr>
      <vt:lpstr>Klausimai Ir Uždaviniai </vt:lpstr>
      <vt:lpstr>1. Kokia yra orlaivio autopiloto paskirtis?</vt:lpstr>
      <vt:lpstr>2. Be kokių papildomų prietaisų autopilotas neveiktų? </vt:lpstr>
      <vt:lpstr>3. Kokio prietaiso pagalba orlaivis gali nustatyti savo aukštį? </vt:lpstr>
      <vt:lpstr>4. Kokio tipo akumuliatoriai dažniausiai yra naudojami bepiločiuose orlaiviuose? </vt:lpstr>
      <vt:lpstr>5. Kokie elektronikos komponentai gali išlyginti elektros srovės šuolius grandinėse? </vt:lpstr>
      <vt:lpstr>6. Kokiu dažniu veikia orlaivio valdymo sistema? </vt:lpstr>
      <vt:lpstr>7. Kokiu dažniu veikia orlaivio vaizdo sistema?</vt:lpstr>
      <vt:lpstr>8. Kokią programinę sistemą naudoja mano sukonstruotas bepilotis orlaivis?</vt:lpstr>
      <vt:lpstr>9. Kokio tipo FPV sistemos užtikrina mažiausią vaizdo Atsilikimą? </vt:lpstr>
      <vt:lpstr>10. Kokio tipo variklius naudoja žvalgybiniai bepiločiai orlaiviai? </vt:lpstr>
      <vt:lpstr>atsakymai</vt:lpstr>
      <vt:lpstr>Pirmas uždavinys </vt:lpstr>
      <vt:lpstr>Antras uždavinys</vt:lpstr>
      <vt:lpstr>Šaltiniai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Bepilotis žvalgybinis orlaivis iš picos dėžės</dc:title>
  <dc:creator>Karolis Gudauskas</dc:creator>
  <cp:lastModifiedBy>Karolis Gudauskas</cp:lastModifiedBy>
  <cp:revision>35</cp:revision>
  <dcterms:created xsi:type="dcterms:W3CDTF">2021-03-17T17:34:00Z</dcterms:created>
  <dcterms:modified xsi:type="dcterms:W3CDTF">2023-05-09T19:29:59Z</dcterms:modified>
</cp:coreProperties>
</file>