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81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80" r:id="rId26"/>
  </p:sldIdLst>
  <p:sldSz cx="18288000" cy="10287000"/>
  <p:notesSz cx="6858000" cy="9144000"/>
  <p:embeddedFontLst>
    <p:embeddedFont>
      <p:font typeface="Bobby Jones" panose="020B0604020202020204" charset="0"/>
      <p:regular r:id="rId27"/>
    </p:embeddedFont>
    <p:embeddedFont>
      <p:font typeface="Calibri" panose="020F0502020204030204" pitchFamily="34" charset="0"/>
      <p:regular r:id="rId28"/>
      <p:bold r:id="rId29"/>
      <p:italic r:id="rId30"/>
      <p:boldItalic r:id="rId31"/>
    </p:embeddedFont>
    <p:embeddedFont>
      <p:font typeface="Cambria Math" panose="02040503050406030204" pitchFamily="18" charset="0"/>
      <p:regular r:id="rId32"/>
    </p:embeddedFont>
    <p:embeddedFont>
      <p:font typeface="Montserrat" panose="00000500000000000000" pitchFamily="2" charset="-70"/>
      <p:regular r:id="rId33"/>
    </p:embeddedFont>
    <p:embeddedFont>
      <p:font typeface="Montserrat Bold" panose="00000800000000000000" charset="-70"/>
      <p:regular r:id="rId3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64652"/>
    <a:srgbClr val="5024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98F1D3E-8D9F-4516-BA30-C96B5075D82E}" v="3" dt="2023-04-30T05:55:54.32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6" d="100"/>
          <a:sy n="56" d="100"/>
        </p:scale>
        <p:origin x="504" y="-11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6/11/relationships/changesInfo" Target="changesInfos/changesInfo1.xml"/><Relationship Id="rId21" Type="http://schemas.openxmlformats.org/officeDocument/2006/relationships/slide" Target="slides/slide20.xml"/><Relationship Id="rId34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7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6.fntdata"/><Relationship Id="rId37" Type="http://schemas.openxmlformats.org/officeDocument/2006/relationships/theme" Target="theme/theme1.xml"/><Relationship Id="rId40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ytautė Pratkevičiūtė" userId="daf3e1c6e498c1e1" providerId="LiveId" clId="{298F1D3E-8D9F-4516-BA30-C96B5075D82E}"/>
    <pc:docChg chg="addSld modSld">
      <pc:chgData name="Vytautė Pratkevičiūtė" userId="daf3e1c6e498c1e1" providerId="LiveId" clId="{298F1D3E-8D9F-4516-BA30-C96B5075D82E}" dt="2023-04-30T05:58:44.376" v="215" actId="207"/>
      <pc:docMkLst>
        <pc:docMk/>
      </pc:docMkLst>
      <pc:sldChg chg="modSp mod">
        <pc:chgData name="Vytautė Pratkevičiūtė" userId="daf3e1c6e498c1e1" providerId="LiveId" clId="{298F1D3E-8D9F-4516-BA30-C96B5075D82E}" dt="2023-04-30T05:50:13.824" v="0" actId="1076"/>
        <pc:sldMkLst>
          <pc:docMk/>
          <pc:sldMk cId="0" sldId="256"/>
        </pc:sldMkLst>
        <pc:picChg chg="mod">
          <ac:chgData name="Vytautė Pratkevičiūtė" userId="daf3e1c6e498c1e1" providerId="LiveId" clId="{298F1D3E-8D9F-4516-BA30-C96B5075D82E}" dt="2023-04-30T05:50:13.824" v="0" actId="1076"/>
          <ac:picMkLst>
            <pc:docMk/>
            <pc:sldMk cId="0" sldId="256"/>
            <ac:picMk id="2" creationId="{00000000-0000-0000-0000-000000000000}"/>
          </ac:picMkLst>
        </pc:picChg>
      </pc:sldChg>
      <pc:sldChg chg="modSp mod">
        <pc:chgData name="Vytautė Pratkevičiūtė" userId="daf3e1c6e498c1e1" providerId="LiveId" clId="{298F1D3E-8D9F-4516-BA30-C96B5075D82E}" dt="2023-04-30T05:58:29.353" v="214" actId="20577"/>
        <pc:sldMkLst>
          <pc:docMk/>
          <pc:sldMk cId="0" sldId="269"/>
        </pc:sldMkLst>
        <pc:spChg chg="mod">
          <ac:chgData name="Vytautė Pratkevičiūtė" userId="daf3e1c6e498c1e1" providerId="LiveId" clId="{298F1D3E-8D9F-4516-BA30-C96B5075D82E}" dt="2023-04-30T05:58:29.353" v="214" actId="20577"/>
          <ac:spMkLst>
            <pc:docMk/>
            <pc:sldMk cId="0" sldId="269"/>
            <ac:spMk id="14" creationId="{00000000-0000-0000-0000-000000000000}"/>
          </ac:spMkLst>
        </pc:spChg>
        <pc:picChg chg="mod">
          <ac:chgData name="Vytautė Pratkevičiūtė" userId="daf3e1c6e498c1e1" providerId="LiveId" clId="{298F1D3E-8D9F-4516-BA30-C96B5075D82E}" dt="2023-04-30T05:55:37.263" v="15" actId="1076"/>
          <ac:picMkLst>
            <pc:docMk/>
            <pc:sldMk cId="0" sldId="269"/>
            <ac:picMk id="2" creationId="{00000000-0000-0000-0000-000000000000}"/>
          </ac:picMkLst>
        </pc:picChg>
      </pc:sldChg>
      <pc:sldChg chg="modSp add mod">
        <pc:chgData name="Vytautė Pratkevičiūtė" userId="daf3e1c6e498c1e1" providerId="LiveId" clId="{298F1D3E-8D9F-4516-BA30-C96B5075D82E}" dt="2023-04-30T05:58:44.376" v="215" actId="207"/>
        <pc:sldMkLst>
          <pc:docMk/>
          <pc:sldMk cId="724373995" sldId="281"/>
        </pc:sldMkLst>
        <pc:spChg chg="mod">
          <ac:chgData name="Vytautė Pratkevičiūtė" userId="daf3e1c6e498c1e1" providerId="LiveId" clId="{298F1D3E-8D9F-4516-BA30-C96B5075D82E}" dt="2023-04-30T05:58:16.221" v="209" actId="1076"/>
          <ac:spMkLst>
            <pc:docMk/>
            <pc:sldMk cId="724373995" sldId="281"/>
            <ac:spMk id="3" creationId="{00000000-0000-0000-0000-000000000000}"/>
          </ac:spMkLst>
        </pc:spChg>
        <pc:spChg chg="mod">
          <ac:chgData name="Vytautė Pratkevičiūtė" userId="daf3e1c6e498c1e1" providerId="LiveId" clId="{298F1D3E-8D9F-4516-BA30-C96B5075D82E}" dt="2023-04-30T05:58:44.376" v="215" actId="207"/>
          <ac:spMkLst>
            <pc:docMk/>
            <pc:sldMk cId="724373995" sldId="281"/>
            <ac:spMk id="4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24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sv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0" Type="http://schemas.openxmlformats.org/officeDocument/2006/relationships/image" Target="../media/image22.svg"/><Relationship Id="rId4" Type="http://schemas.openxmlformats.org/officeDocument/2006/relationships/image" Target="../media/image16.svg"/><Relationship Id="rId9" Type="http://schemas.openxmlformats.org/officeDocument/2006/relationships/image" Target="../media/image2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6.svg"/><Relationship Id="rId3" Type="http://schemas.openxmlformats.org/officeDocument/2006/relationships/image" Target="../media/image26.svg"/><Relationship Id="rId7" Type="http://schemas.openxmlformats.org/officeDocument/2006/relationships/image" Target="../media/image30.svg"/><Relationship Id="rId12" Type="http://schemas.openxmlformats.org/officeDocument/2006/relationships/image" Target="../media/image35.png"/><Relationship Id="rId17" Type="http://schemas.openxmlformats.org/officeDocument/2006/relationships/image" Target="../media/image40.svg"/><Relationship Id="rId2" Type="http://schemas.openxmlformats.org/officeDocument/2006/relationships/image" Target="../media/image25.png"/><Relationship Id="rId16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11" Type="http://schemas.openxmlformats.org/officeDocument/2006/relationships/image" Target="../media/image34.svg"/><Relationship Id="rId5" Type="http://schemas.openxmlformats.org/officeDocument/2006/relationships/image" Target="../media/image28.svg"/><Relationship Id="rId15" Type="http://schemas.openxmlformats.org/officeDocument/2006/relationships/image" Target="../media/image38.svg"/><Relationship Id="rId10" Type="http://schemas.openxmlformats.org/officeDocument/2006/relationships/image" Target="../media/image33.png"/><Relationship Id="rId4" Type="http://schemas.openxmlformats.org/officeDocument/2006/relationships/image" Target="../media/image27.png"/><Relationship Id="rId9" Type="http://schemas.openxmlformats.org/officeDocument/2006/relationships/image" Target="../media/image32.svg"/><Relationship Id="rId14" Type="http://schemas.openxmlformats.org/officeDocument/2006/relationships/image" Target="../media/image3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24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sv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0" Type="http://schemas.openxmlformats.org/officeDocument/2006/relationships/image" Target="../media/image22.svg"/><Relationship Id="rId4" Type="http://schemas.openxmlformats.org/officeDocument/2006/relationships/image" Target="../media/image16.svg"/><Relationship Id="rId9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sv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12" Type="http://schemas.openxmlformats.org/officeDocument/2006/relationships/image" Target="../media/image48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svg"/><Relationship Id="rId11" Type="http://schemas.openxmlformats.org/officeDocument/2006/relationships/image" Target="../media/image47.png"/><Relationship Id="rId5" Type="http://schemas.openxmlformats.org/officeDocument/2006/relationships/image" Target="../media/image43.png"/><Relationship Id="rId10" Type="http://schemas.openxmlformats.org/officeDocument/2006/relationships/image" Target="../media/image5.svg"/><Relationship Id="rId4" Type="http://schemas.openxmlformats.org/officeDocument/2006/relationships/image" Target="../media/image42.svg"/><Relationship Id="rId9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svg"/><Relationship Id="rId13" Type="http://schemas.openxmlformats.org/officeDocument/2006/relationships/image" Target="../media/image57.png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12" Type="http://schemas.openxmlformats.org/officeDocument/2006/relationships/image" Target="../media/image56.svg"/><Relationship Id="rId17" Type="http://schemas.openxmlformats.org/officeDocument/2006/relationships/image" Target="../media/image61.png"/><Relationship Id="rId2" Type="http://schemas.openxmlformats.org/officeDocument/2006/relationships/image" Target="../media/image1.jpeg"/><Relationship Id="rId16" Type="http://schemas.openxmlformats.org/officeDocument/2006/relationships/image" Target="../media/image60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svg"/><Relationship Id="rId11" Type="http://schemas.openxmlformats.org/officeDocument/2006/relationships/image" Target="../media/image55.png"/><Relationship Id="rId5" Type="http://schemas.openxmlformats.org/officeDocument/2006/relationships/image" Target="../media/image51.png"/><Relationship Id="rId15" Type="http://schemas.openxmlformats.org/officeDocument/2006/relationships/image" Target="../media/image59.png"/><Relationship Id="rId10" Type="http://schemas.openxmlformats.org/officeDocument/2006/relationships/image" Target="../media/image30.svg"/><Relationship Id="rId4" Type="http://schemas.openxmlformats.org/officeDocument/2006/relationships/image" Target="../media/image50.svg"/><Relationship Id="rId9" Type="http://schemas.openxmlformats.org/officeDocument/2006/relationships/image" Target="../media/image29.png"/><Relationship Id="rId14" Type="http://schemas.openxmlformats.org/officeDocument/2006/relationships/image" Target="../media/image58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24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sv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0" Type="http://schemas.openxmlformats.org/officeDocument/2006/relationships/image" Target="../media/image22.svg"/><Relationship Id="rId4" Type="http://schemas.openxmlformats.org/officeDocument/2006/relationships/image" Target="../media/image16.svg"/><Relationship Id="rId9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svg"/><Relationship Id="rId7" Type="http://schemas.openxmlformats.org/officeDocument/2006/relationships/image" Target="../media/image67.sv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png"/><Relationship Id="rId5" Type="http://schemas.openxmlformats.org/officeDocument/2006/relationships/image" Target="../media/image65.svg"/><Relationship Id="rId4" Type="http://schemas.openxmlformats.org/officeDocument/2006/relationships/image" Target="../media/image6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24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sv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0" Type="http://schemas.openxmlformats.org/officeDocument/2006/relationships/image" Target="../media/image22.svg"/><Relationship Id="rId4" Type="http://schemas.openxmlformats.org/officeDocument/2006/relationships/image" Target="../media/image16.svg"/><Relationship Id="rId9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svg"/><Relationship Id="rId3" Type="http://schemas.openxmlformats.org/officeDocument/2006/relationships/image" Target="../media/image6.png"/><Relationship Id="rId7" Type="http://schemas.openxmlformats.org/officeDocument/2006/relationships/image" Target="../media/image71.png"/><Relationship Id="rId12" Type="http://schemas.openxmlformats.org/officeDocument/2006/relationships/image" Target="../media/image7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0.svg"/><Relationship Id="rId11" Type="http://schemas.openxmlformats.org/officeDocument/2006/relationships/image" Target="../media/image73.png"/><Relationship Id="rId5" Type="http://schemas.openxmlformats.org/officeDocument/2006/relationships/image" Target="../media/image69.png"/><Relationship Id="rId10" Type="http://schemas.openxmlformats.org/officeDocument/2006/relationships/image" Target="../media/image52.svg"/><Relationship Id="rId4" Type="http://schemas.openxmlformats.org/officeDocument/2006/relationships/image" Target="../media/image7.svg"/><Relationship Id="rId9" Type="http://schemas.openxmlformats.org/officeDocument/2006/relationships/image" Target="../media/image5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svg"/><Relationship Id="rId3" Type="http://schemas.openxmlformats.org/officeDocument/2006/relationships/image" Target="../media/image75.png"/><Relationship Id="rId7" Type="http://schemas.openxmlformats.org/officeDocument/2006/relationships/image" Target="../media/image7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8.svg"/><Relationship Id="rId5" Type="http://schemas.openxmlformats.org/officeDocument/2006/relationships/image" Target="../media/image77.png"/><Relationship Id="rId10" Type="http://schemas.openxmlformats.org/officeDocument/2006/relationships/image" Target="../media/image73.png"/><Relationship Id="rId4" Type="http://schemas.openxmlformats.org/officeDocument/2006/relationships/image" Target="../media/image76.svg"/><Relationship Id="rId9" Type="http://schemas.openxmlformats.org/officeDocument/2006/relationships/image" Target="../media/image8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24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sv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0" Type="http://schemas.openxmlformats.org/officeDocument/2006/relationships/image" Target="../media/image22.svg"/><Relationship Id="rId4" Type="http://schemas.openxmlformats.org/officeDocument/2006/relationships/image" Target="../media/image16.svg"/><Relationship Id="rId9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24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sv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0" Type="http://schemas.openxmlformats.org/officeDocument/2006/relationships/image" Target="../media/image22.svg"/><Relationship Id="rId4" Type="http://schemas.openxmlformats.org/officeDocument/2006/relationships/image" Target="../media/image16.svg"/><Relationship Id="rId9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svg"/><Relationship Id="rId13" Type="http://schemas.openxmlformats.org/officeDocument/2006/relationships/image" Target="../media/image92.svg"/><Relationship Id="rId3" Type="http://schemas.openxmlformats.org/officeDocument/2006/relationships/image" Target="../media/image82.png"/><Relationship Id="rId7" Type="http://schemas.openxmlformats.org/officeDocument/2006/relationships/image" Target="../media/image86.png"/><Relationship Id="rId12" Type="http://schemas.openxmlformats.org/officeDocument/2006/relationships/image" Target="../media/image9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5.svg"/><Relationship Id="rId11" Type="http://schemas.openxmlformats.org/officeDocument/2006/relationships/image" Target="../media/image90.svg"/><Relationship Id="rId5" Type="http://schemas.openxmlformats.org/officeDocument/2006/relationships/image" Target="../media/image84.png"/><Relationship Id="rId15" Type="http://schemas.openxmlformats.org/officeDocument/2006/relationships/image" Target="../media/image63.svg"/><Relationship Id="rId10" Type="http://schemas.openxmlformats.org/officeDocument/2006/relationships/image" Target="../media/image89.png"/><Relationship Id="rId4" Type="http://schemas.openxmlformats.org/officeDocument/2006/relationships/image" Target="../media/image83.svg"/><Relationship Id="rId9" Type="http://schemas.openxmlformats.org/officeDocument/2006/relationships/image" Target="../media/image88.jpeg"/><Relationship Id="rId14" Type="http://schemas.openxmlformats.org/officeDocument/2006/relationships/image" Target="../media/image6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7" Type="http://schemas.openxmlformats.org/officeDocument/2006/relationships/image" Target="../media/image9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6.jpeg"/><Relationship Id="rId5" Type="http://schemas.openxmlformats.org/officeDocument/2006/relationships/image" Target="../media/image95.jpeg"/><Relationship Id="rId4" Type="http://schemas.openxmlformats.org/officeDocument/2006/relationships/image" Target="../media/image94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svg"/><Relationship Id="rId3" Type="http://schemas.openxmlformats.org/officeDocument/2006/relationships/image" Target="../media/image2.png"/><Relationship Id="rId7" Type="http://schemas.openxmlformats.org/officeDocument/2006/relationships/image" Target="../media/image9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101.jpeg"/><Relationship Id="rId4" Type="http://schemas.openxmlformats.org/officeDocument/2006/relationships/image" Target="../media/image3.svg"/><Relationship Id="rId9" Type="http://schemas.openxmlformats.org/officeDocument/2006/relationships/image" Target="../media/image10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10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svg"/><Relationship Id="rId5" Type="http://schemas.openxmlformats.org/officeDocument/2006/relationships/image" Target="../media/image39.png"/><Relationship Id="rId4" Type="http://schemas.openxmlformats.org/officeDocument/2006/relationships/image" Target="../media/image38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7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svg"/><Relationship Id="rId5" Type="http://schemas.openxmlformats.org/officeDocument/2006/relationships/image" Target="../media/image45.png"/><Relationship Id="rId4" Type="http://schemas.openxmlformats.org/officeDocument/2006/relationships/image" Target="../media/image42.sv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24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sv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0" Type="http://schemas.openxmlformats.org/officeDocument/2006/relationships/image" Target="../media/image22.svg"/><Relationship Id="rId4" Type="http://schemas.openxmlformats.org/officeDocument/2006/relationships/image" Target="../media/image16.svg"/><Relationship Id="rId9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svg"/><Relationship Id="rId13" Type="http://schemas.openxmlformats.org/officeDocument/2006/relationships/image" Target="../media/image35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12" Type="http://schemas.openxmlformats.org/officeDocument/2006/relationships/image" Target="../media/image34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svg"/><Relationship Id="rId11" Type="http://schemas.openxmlformats.org/officeDocument/2006/relationships/image" Target="../media/image33.png"/><Relationship Id="rId5" Type="http://schemas.openxmlformats.org/officeDocument/2006/relationships/image" Target="../media/image27.png"/><Relationship Id="rId15" Type="http://schemas.openxmlformats.org/officeDocument/2006/relationships/image" Target="../media/image103.png"/><Relationship Id="rId10" Type="http://schemas.openxmlformats.org/officeDocument/2006/relationships/image" Target="../media/image32.svg"/><Relationship Id="rId4" Type="http://schemas.openxmlformats.org/officeDocument/2006/relationships/image" Target="../media/image26.svg"/><Relationship Id="rId9" Type="http://schemas.openxmlformats.org/officeDocument/2006/relationships/image" Target="../media/image31.png"/><Relationship Id="rId14" Type="http://schemas.openxmlformats.org/officeDocument/2006/relationships/image" Target="../media/image36.sv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svg"/><Relationship Id="rId3" Type="http://schemas.openxmlformats.org/officeDocument/2006/relationships/image" Target="../media/image62.png"/><Relationship Id="rId7" Type="http://schemas.openxmlformats.org/officeDocument/2006/relationships/image" Target="../media/image6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svg"/><Relationship Id="rId5" Type="http://schemas.openxmlformats.org/officeDocument/2006/relationships/image" Target="../media/image64.png"/><Relationship Id="rId4" Type="http://schemas.openxmlformats.org/officeDocument/2006/relationships/image" Target="../media/image63.svg"/><Relationship Id="rId9" Type="http://schemas.openxmlformats.org/officeDocument/2006/relationships/image" Target="../media/image104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svg"/><Relationship Id="rId13" Type="http://schemas.openxmlformats.org/officeDocument/2006/relationships/image" Target="../media/image57.png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12" Type="http://schemas.openxmlformats.org/officeDocument/2006/relationships/image" Target="../media/image56.svg"/><Relationship Id="rId17" Type="http://schemas.openxmlformats.org/officeDocument/2006/relationships/image" Target="../media/image105.gif"/><Relationship Id="rId2" Type="http://schemas.openxmlformats.org/officeDocument/2006/relationships/image" Target="../media/image1.jpeg"/><Relationship Id="rId16" Type="http://schemas.openxmlformats.org/officeDocument/2006/relationships/image" Target="../media/image10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svg"/><Relationship Id="rId11" Type="http://schemas.openxmlformats.org/officeDocument/2006/relationships/image" Target="../media/image55.png"/><Relationship Id="rId5" Type="http://schemas.openxmlformats.org/officeDocument/2006/relationships/image" Target="../media/image51.png"/><Relationship Id="rId15" Type="http://schemas.openxmlformats.org/officeDocument/2006/relationships/image" Target="../media/image103.png"/><Relationship Id="rId10" Type="http://schemas.openxmlformats.org/officeDocument/2006/relationships/image" Target="../media/image30.svg"/><Relationship Id="rId4" Type="http://schemas.openxmlformats.org/officeDocument/2006/relationships/image" Target="../media/image50.svg"/><Relationship Id="rId9" Type="http://schemas.openxmlformats.org/officeDocument/2006/relationships/image" Target="../media/image29.png"/><Relationship Id="rId14" Type="http://schemas.openxmlformats.org/officeDocument/2006/relationships/image" Target="../media/image58.svg"/></Relationships>
</file>

<file path=ppt/slides/_rels/slide2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6.svg"/><Relationship Id="rId18" Type="http://schemas.openxmlformats.org/officeDocument/2006/relationships/image" Target="../media/image120.png"/><Relationship Id="rId26" Type="http://schemas.openxmlformats.org/officeDocument/2006/relationships/image" Target="../media/image126.png"/><Relationship Id="rId39" Type="http://schemas.openxmlformats.org/officeDocument/2006/relationships/image" Target="../media/image139.svg"/><Relationship Id="rId21" Type="http://schemas.openxmlformats.org/officeDocument/2006/relationships/image" Target="../media/image78.svg"/><Relationship Id="rId34" Type="http://schemas.openxmlformats.org/officeDocument/2006/relationships/image" Target="../media/image134.png"/><Relationship Id="rId42" Type="http://schemas.openxmlformats.org/officeDocument/2006/relationships/image" Target="../media/image142.png"/><Relationship Id="rId47" Type="http://schemas.openxmlformats.org/officeDocument/2006/relationships/image" Target="../media/image147.svg"/><Relationship Id="rId50" Type="http://schemas.openxmlformats.org/officeDocument/2006/relationships/image" Target="../media/image150.png"/><Relationship Id="rId55" Type="http://schemas.openxmlformats.org/officeDocument/2006/relationships/hyperlink" Target="https://lt.wikipedia.org/wiki/Nuo%C5%BEulnioji_plok%C5%A1tuma" TargetMode="External"/><Relationship Id="rId7" Type="http://schemas.openxmlformats.org/officeDocument/2006/relationships/image" Target="../media/image111.svg"/><Relationship Id="rId2" Type="http://schemas.openxmlformats.org/officeDocument/2006/relationships/image" Target="../media/image106.png"/><Relationship Id="rId16" Type="http://schemas.openxmlformats.org/officeDocument/2006/relationships/image" Target="../media/image118.png"/><Relationship Id="rId29" Type="http://schemas.openxmlformats.org/officeDocument/2006/relationships/image" Target="../media/image129.svg"/><Relationship Id="rId11" Type="http://schemas.openxmlformats.org/officeDocument/2006/relationships/image" Target="../media/image115.svg"/><Relationship Id="rId24" Type="http://schemas.openxmlformats.org/officeDocument/2006/relationships/image" Target="../media/image124.png"/><Relationship Id="rId32" Type="http://schemas.openxmlformats.org/officeDocument/2006/relationships/image" Target="../media/image132.png"/><Relationship Id="rId37" Type="http://schemas.openxmlformats.org/officeDocument/2006/relationships/image" Target="../media/image137.svg"/><Relationship Id="rId40" Type="http://schemas.openxmlformats.org/officeDocument/2006/relationships/image" Target="../media/image140.png"/><Relationship Id="rId45" Type="http://schemas.openxmlformats.org/officeDocument/2006/relationships/image" Target="../media/image145.svg"/><Relationship Id="rId53" Type="http://schemas.openxmlformats.org/officeDocument/2006/relationships/image" Target="../media/image87.svg"/><Relationship Id="rId5" Type="http://schemas.openxmlformats.org/officeDocument/2006/relationships/image" Target="../media/image109.svg"/><Relationship Id="rId10" Type="http://schemas.openxmlformats.org/officeDocument/2006/relationships/image" Target="../media/image114.png"/><Relationship Id="rId19" Type="http://schemas.openxmlformats.org/officeDocument/2006/relationships/image" Target="../media/image121.svg"/><Relationship Id="rId31" Type="http://schemas.openxmlformats.org/officeDocument/2006/relationships/image" Target="../media/image131.svg"/><Relationship Id="rId44" Type="http://schemas.openxmlformats.org/officeDocument/2006/relationships/image" Target="../media/image144.png"/><Relationship Id="rId52" Type="http://schemas.openxmlformats.org/officeDocument/2006/relationships/image" Target="../media/image86.png"/><Relationship Id="rId4" Type="http://schemas.openxmlformats.org/officeDocument/2006/relationships/image" Target="../media/image108.png"/><Relationship Id="rId9" Type="http://schemas.openxmlformats.org/officeDocument/2006/relationships/image" Target="../media/image113.svg"/><Relationship Id="rId14" Type="http://schemas.openxmlformats.org/officeDocument/2006/relationships/image" Target="../media/image116.png"/><Relationship Id="rId22" Type="http://schemas.openxmlformats.org/officeDocument/2006/relationships/image" Target="../media/image122.png"/><Relationship Id="rId27" Type="http://schemas.openxmlformats.org/officeDocument/2006/relationships/image" Target="../media/image127.svg"/><Relationship Id="rId30" Type="http://schemas.openxmlformats.org/officeDocument/2006/relationships/image" Target="../media/image130.png"/><Relationship Id="rId35" Type="http://schemas.openxmlformats.org/officeDocument/2006/relationships/image" Target="../media/image135.svg"/><Relationship Id="rId43" Type="http://schemas.openxmlformats.org/officeDocument/2006/relationships/image" Target="../media/image143.svg"/><Relationship Id="rId48" Type="http://schemas.openxmlformats.org/officeDocument/2006/relationships/image" Target="../media/image148.png"/><Relationship Id="rId56" Type="http://schemas.openxmlformats.org/officeDocument/2006/relationships/hyperlink" Target="https://klase.eduka.lt/publisher/material/open/theory/31256/351?studentTeachingGroupId=3854055&amp;pageFlip=45" TargetMode="External"/><Relationship Id="rId8" Type="http://schemas.openxmlformats.org/officeDocument/2006/relationships/image" Target="../media/image112.png"/><Relationship Id="rId51" Type="http://schemas.openxmlformats.org/officeDocument/2006/relationships/image" Target="../media/image151.svg"/><Relationship Id="rId3" Type="http://schemas.openxmlformats.org/officeDocument/2006/relationships/image" Target="../media/image107.svg"/><Relationship Id="rId12" Type="http://schemas.openxmlformats.org/officeDocument/2006/relationships/image" Target="../media/image75.png"/><Relationship Id="rId17" Type="http://schemas.openxmlformats.org/officeDocument/2006/relationships/image" Target="../media/image119.svg"/><Relationship Id="rId25" Type="http://schemas.openxmlformats.org/officeDocument/2006/relationships/image" Target="../media/image125.svg"/><Relationship Id="rId33" Type="http://schemas.openxmlformats.org/officeDocument/2006/relationships/image" Target="../media/image133.svg"/><Relationship Id="rId38" Type="http://schemas.openxmlformats.org/officeDocument/2006/relationships/image" Target="../media/image138.png"/><Relationship Id="rId46" Type="http://schemas.openxmlformats.org/officeDocument/2006/relationships/image" Target="../media/image146.png"/><Relationship Id="rId20" Type="http://schemas.openxmlformats.org/officeDocument/2006/relationships/image" Target="../media/image77.png"/><Relationship Id="rId41" Type="http://schemas.openxmlformats.org/officeDocument/2006/relationships/image" Target="../media/image141.svg"/><Relationship Id="rId54" Type="http://schemas.openxmlformats.org/officeDocument/2006/relationships/hyperlink" Target="https://prezi.com/20mrq5jcu-go/nuozulnioji-plokstuma/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0.png"/><Relationship Id="rId15" Type="http://schemas.openxmlformats.org/officeDocument/2006/relationships/image" Target="../media/image117.svg"/><Relationship Id="rId23" Type="http://schemas.openxmlformats.org/officeDocument/2006/relationships/image" Target="../media/image123.svg"/><Relationship Id="rId28" Type="http://schemas.openxmlformats.org/officeDocument/2006/relationships/image" Target="../media/image128.png"/><Relationship Id="rId36" Type="http://schemas.openxmlformats.org/officeDocument/2006/relationships/image" Target="../media/image136.png"/><Relationship Id="rId49" Type="http://schemas.openxmlformats.org/officeDocument/2006/relationships/image" Target="../media/image149.svg"/></Relationships>
</file>

<file path=ppt/slides/_rels/slide2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6.svg"/><Relationship Id="rId18" Type="http://schemas.openxmlformats.org/officeDocument/2006/relationships/image" Target="../media/image120.png"/><Relationship Id="rId26" Type="http://schemas.openxmlformats.org/officeDocument/2006/relationships/image" Target="../media/image126.png"/><Relationship Id="rId39" Type="http://schemas.openxmlformats.org/officeDocument/2006/relationships/image" Target="../media/image139.svg"/><Relationship Id="rId21" Type="http://schemas.openxmlformats.org/officeDocument/2006/relationships/image" Target="../media/image78.svg"/><Relationship Id="rId34" Type="http://schemas.openxmlformats.org/officeDocument/2006/relationships/image" Target="../media/image134.png"/><Relationship Id="rId42" Type="http://schemas.openxmlformats.org/officeDocument/2006/relationships/image" Target="../media/image142.png"/><Relationship Id="rId47" Type="http://schemas.openxmlformats.org/officeDocument/2006/relationships/image" Target="../media/image147.svg"/><Relationship Id="rId50" Type="http://schemas.openxmlformats.org/officeDocument/2006/relationships/image" Target="../media/image150.png"/><Relationship Id="rId7" Type="http://schemas.openxmlformats.org/officeDocument/2006/relationships/image" Target="../media/image111.svg"/><Relationship Id="rId2" Type="http://schemas.openxmlformats.org/officeDocument/2006/relationships/image" Target="../media/image106.png"/><Relationship Id="rId16" Type="http://schemas.openxmlformats.org/officeDocument/2006/relationships/image" Target="../media/image118.png"/><Relationship Id="rId29" Type="http://schemas.openxmlformats.org/officeDocument/2006/relationships/image" Target="../media/image129.svg"/><Relationship Id="rId11" Type="http://schemas.openxmlformats.org/officeDocument/2006/relationships/image" Target="../media/image115.svg"/><Relationship Id="rId24" Type="http://schemas.openxmlformats.org/officeDocument/2006/relationships/image" Target="../media/image124.png"/><Relationship Id="rId32" Type="http://schemas.openxmlformats.org/officeDocument/2006/relationships/image" Target="../media/image132.png"/><Relationship Id="rId37" Type="http://schemas.openxmlformats.org/officeDocument/2006/relationships/image" Target="../media/image137.svg"/><Relationship Id="rId40" Type="http://schemas.openxmlformats.org/officeDocument/2006/relationships/image" Target="../media/image140.png"/><Relationship Id="rId45" Type="http://schemas.openxmlformats.org/officeDocument/2006/relationships/image" Target="../media/image145.svg"/><Relationship Id="rId53" Type="http://schemas.openxmlformats.org/officeDocument/2006/relationships/image" Target="../media/image87.svg"/><Relationship Id="rId5" Type="http://schemas.openxmlformats.org/officeDocument/2006/relationships/image" Target="../media/image109.svg"/><Relationship Id="rId10" Type="http://schemas.openxmlformats.org/officeDocument/2006/relationships/image" Target="../media/image114.png"/><Relationship Id="rId19" Type="http://schemas.openxmlformats.org/officeDocument/2006/relationships/image" Target="../media/image121.svg"/><Relationship Id="rId31" Type="http://schemas.openxmlformats.org/officeDocument/2006/relationships/image" Target="../media/image131.svg"/><Relationship Id="rId44" Type="http://schemas.openxmlformats.org/officeDocument/2006/relationships/image" Target="../media/image144.png"/><Relationship Id="rId52" Type="http://schemas.openxmlformats.org/officeDocument/2006/relationships/image" Target="../media/image86.png"/><Relationship Id="rId4" Type="http://schemas.openxmlformats.org/officeDocument/2006/relationships/image" Target="../media/image108.png"/><Relationship Id="rId9" Type="http://schemas.openxmlformats.org/officeDocument/2006/relationships/image" Target="../media/image113.svg"/><Relationship Id="rId14" Type="http://schemas.openxmlformats.org/officeDocument/2006/relationships/image" Target="../media/image116.png"/><Relationship Id="rId22" Type="http://schemas.openxmlformats.org/officeDocument/2006/relationships/image" Target="../media/image122.png"/><Relationship Id="rId27" Type="http://schemas.openxmlformats.org/officeDocument/2006/relationships/image" Target="../media/image127.svg"/><Relationship Id="rId30" Type="http://schemas.openxmlformats.org/officeDocument/2006/relationships/image" Target="../media/image130.png"/><Relationship Id="rId35" Type="http://schemas.openxmlformats.org/officeDocument/2006/relationships/image" Target="../media/image135.svg"/><Relationship Id="rId43" Type="http://schemas.openxmlformats.org/officeDocument/2006/relationships/image" Target="../media/image143.svg"/><Relationship Id="rId48" Type="http://schemas.openxmlformats.org/officeDocument/2006/relationships/image" Target="../media/image148.png"/><Relationship Id="rId8" Type="http://schemas.openxmlformats.org/officeDocument/2006/relationships/image" Target="../media/image112.png"/><Relationship Id="rId51" Type="http://schemas.openxmlformats.org/officeDocument/2006/relationships/image" Target="../media/image151.svg"/><Relationship Id="rId3" Type="http://schemas.openxmlformats.org/officeDocument/2006/relationships/image" Target="../media/image107.svg"/><Relationship Id="rId12" Type="http://schemas.openxmlformats.org/officeDocument/2006/relationships/image" Target="../media/image75.png"/><Relationship Id="rId17" Type="http://schemas.openxmlformats.org/officeDocument/2006/relationships/image" Target="../media/image119.svg"/><Relationship Id="rId25" Type="http://schemas.openxmlformats.org/officeDocument/2006/relationships/image" Target="../media/image125.svg"/><Relationship Id="rId33" Type="http://schemas.openxmlformats.org/officeDocument/2006/relationships/image" Target="../media/image133.svg"/><Relationship Id="rId38" Type="http://schemas.openxmlformats.org/officeDocument/2006/relationships/image" Target="../media/image138.png"/><Relationship Id="rId46" Type="http://schemas.openxmlformats.org/officeDocument/2006/relationships/image" Target="../media/image146.png"/><Relationship Id="rId20" Type="http://schemas.openxmlformats.org/officeDocument/2006/relationships/image" Target="../media/image77.png"/><Relationship Id="rId41" Type="http://schemas.openxmlformats.org/officeDocument/2006/relationships/image" Target="../media/image14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0.png"/><Relationship Id="rId15" Type="http://schemas.openxmlformats.org/officeDocument/2006/relationships/image" Target="../media/image117.svg"/><Relationship Id="rId23" Type="http://schemas.openxmlformats.org/officeDocument/2006/relationships/image" Target="../media/image123.svg"/><Relationship Id="rId28" Type="http://schemas.openxmlformats.org/officeDocument/2006/relationships/image" Target="../media/image128.png"/><Relationship Id="rId36" Type="http://schemas.openxmlformats.org/officeDocument/2006/relationships/image" Target="../media/image136.png"/><Relationship Id="rId49" Type="http://schemas.openxmlformats.org/officeDocument/2006/relationships/image" Target="../media/image14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68000"/>
          </a:blip>
          <a:srcRect l="16666" t="21875" r="16666" b="21875"/>
          <a:stretch>
            <a:fillRect/>
          </a:stretch>
        </p:blipFill>
        <p:spPr>
          <a:xfrm>
            <a:off x="-140591" y="135790"/>
            <a:ext cx="18288000" cy="10287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038600" y="3907120"/>
            <a:ext cx="11021892" cy="27443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686"/>
              </a:lnSpc>
            </a:pPr>
            <a:r>
              <a:rPr lang="en-US" sz="10794" spc="615" dirty="0">
                <a:solidFill>
                  <a:srgbClr val="764652"/>
                </a:solidFill>
                <a:latin typeface="Montserrat"/>
              </a:rPr>
              <a:t>NUOŽULNIOJI PLOKŠTUMA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071279" y="6798175"/>
            <a:ext cx="9185178" cy="8848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300"/>
              </a:lnSpc>
            </a:pPr>
            <a:r>
              <a:rPr lang="en-US" sz="2300" spc="289" dirty="0">
                <a:solidFill>
                  <a:srgbClr val="5A8884"/>
                </a:solidFill>
                <a:latin typeface="Montserrat"/>
              </a:rPr>
              <a:t>KAUNO MAIRONIO UNIVERSITETINĖ GIMNAZIJA</a:t>
            </a:r>
          </a:p>
          <a:p>
            <a:pPr algn="ctr">
              <a:lnSpc>
                <a:spcPts val="2300"/>
              </a:lnSpc>
            </a:pPr>
            <a:r>
              <a:rPr lang="en-US" sz="2300" spc="289" dirty="0">
                <a:solidFill>
                  <a:srgbClr val="5A8884"/>
                </a:solidFill>
                <a:latin typeface="Montserrat"/>
              </a:rPr>
              <a:t>DARBĄ ATLIKO</a:t>
            </a:r>
            <a:r>
              <a:rPr lang="lt-LT" sz="2300" spc="289" dirty="0">
                <a:solidFill>
                  <a:srgbClr val="5A8884"/>
                </a:solidFill>
                <a:latin typeface="Montserrat"/>
              </a:rPr>
              <a:t> - </a:t>
            </a:r>
            <a:r>
              <a:rPr lang="en-US" sz="2300" spc="289" dirty="0">
                <a:solidFill>
                  <a:srgbClr val="5A8884"/>
                </a:solidFill>
                <a:latin typeface="Montserrat"/>
              </a:rPr>
              <a:t>VYTAUTĖ PRATKEVIČIŪTĖ</a:t>
            </a:r>
          </a:p>
          <a:p>
            <a:pPr algn="ctr">
              <a:lnSpc>
                <a:spcPts val="2300"/>
              </a:lnSpc>
              <a:spcBef>
                <a:spcPct val="0"/>
              </a:spcBef>
            </a:pPr>
            <a:r>
              <a:rPr lang="en-US" sz="2300" spc="289" dirty="0">
                <a:solidFill>
                  <a:srgbClr val="5A8884"/>
                </a:solidFill>
                <a:latin typeface="Montserrat"/>
              </a:rPr>
              <a:t>MOKYTOJA</a:t>
            </a:r>
            <a:r>
              <a:rPr lang="lt-LT" sz="2300" spc="289" dirty="0">
                <a:solidFill>
                  <a:srgbClr val="5A8884"/>
                </a:solidFill>
                <a:latin typeface="Montserrat"/>
              </a:rPr>
              <a:t> -</a:t>
            </a:r>
            <a:r>
              <a:rPr lang="en-US" sz="2300" spc="289" dirty="0">
                <a:solidFill>
                  <a:srgbClr val="5A8884"/>
                </a:solidFill>
                <a:latin typeface="Montserrat"/>
              </a:rPr>
              <a:t> DAINA KRILAVIČIENĖ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-391693">
            <a:off x="14522867" y="4779758"/>
            <a:ext cx="2792931" cy="4845779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3272705">
            <a:off x="12732643" y="-388180"/>
            <a:ext cx="6256986" cy="5415137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-9816898">
            <a:off x="11648448" y="531614"/>
            <a:ext cx="1367125" cy="1339782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6383713">
            <a:off x="13121628" y="8422206"/>
            <a:ext cx="1367125" cy="1339782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 rot="258550">
            <a:off x="342895" y="861690"/>
            <a:ext cx="4227919" cy="4968708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 rot="6383713">
            <a:off x="3758584" y="1803966"/>
            <a:ext cx="1181323" cy="115769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B5783A3-03C9-FD0D-98BC-4A6F563CD53C}"/>
              </a:ext>
            </a:extLst>
          </p:cNvPr>
          <p:cNvSpPr txBox="1"/>
          <p:nvPr/>
        </p:nvSpPr>
        <p:spPr>
          <a:xfrm>
            <a:off x="4889311" y="4114379"/>
            <a:ext cx="99969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lt-LT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BB3FE31-5CB6-20AD-41C2-D85897481CF9}"/>
              </a:ext>
            </a:extLst>
          </p:cNvPr>
          <p:cNvSpPr txBox="1"/>
          <p:nvPr/>
        </p:nvSpPr>
        <p:spPr>
          <a:xfrm>
            <a:off x="4889311" y="4114379"/>
            <a:ext cx="99969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lt-LT" dirty="0"/>
          </a:p>
        </p:txBody>
      </p:sp>
      <p:pic>
        <p:nvPicPr>
          <p:cNvPr id="11" name="Paveikslėlis 10">
            <a:extLst>
              <a:ext uri="{FF2B5EF4-FFF2-40B4-BE49-F238E27FC236}">
                <a16:creationId xmlns:a16="http://schemas.microsoft.com/office/drawing/2014/main" id="{481324C9-5F21-9FFA-B122-C47D36844BA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25883" y="6591300"/>
            <a:ext cx="4654816" cy="334564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68000"/>
          </a:blip>
          <a:srcRect l="16666" t="21875" r="16666" b="2187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731304" y="3287628"/>
            <a:ext cx="11347879" cy="61555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179"/>
              </a:lnSpc>
            </a:pPr>
            <a:r>
              <a:rPr lang="en-US" sz="2999" spc="98" dirty="0">
                <a:solidFill>
                  <a:srgbClr val="764652"/>
                </a:solidFill>
                <a:latin typeface="Montserrat"/>
              </a:rPr>
              <a:t>TIKSLAS </a:t>
            </a:r>
          </a:p>
          <a:p>
            <a:pPr algn="just">
              <a:lnSpc>
                <a:spcPts val="3179"/>
              </a:lnSpc>
            </a:pPr>
            <a:r>
              <a:rPr lang="en-US" sz="2999" spc="98" dirty="0">
                <a:solidFill>
                  <a:srgbClr val="764652"/>
                </a:solidFill>
                <a:latin typeface="Montserrat"/>
              </a:rPr>
              <a:t>TEORIJA</a:t>
            </a:r>
          </a:p>
          <a:p>
            <a:pPr marL="647698" lvl="1" indent="-323849" algn="just">
              <a:lnSpc>
                <a:spcPts val="3179"/>
              </a:lnSpc>
              <a:buFont typeface="Arial"/>
              <a:buChar char="•"/>
            </a:pPr>
            <a:r>
              <a:rPr lang="en-US" sz="2999" spc="98" dirty="0">
                <a:solidFill>
                  <a:srgbClr val="764652"/>
                </a:solidFill>
                <a:latin typeface="Montserrat"/>
              </a:rPr>
              <a:t>KAS YRA NUOŽULNIOJI PLOKŠTUMA?</a:t>
            </a:r>
          </a:p>
          <a:p>
            <a:pPr marL="647698" lvl="1" indent="-323849" algn="just">
              <a:lnSpc>
                <a:spcPts val="3179"/>
              </a:lnSpc>
              <a:buFont typeface="Arial"/>
              <a:buChar char="•"/>
            </a:pPr>
            <a:r>
              <a:rPr lang="en-US" sz="2999" spc="98" dirty="0">
                <a:solidFill>
                  <a:srgbClr val="764652"/>
                </a:solidFill>
                <a:latin typeface="Montserrat"/>
              </a:rPr>
              <a:t>JOS SVARBA</a:t>
            </a:r>
          </a:p>
          <a:p>
            <a:pPr algn="just">
              <a:lnSpc>
                <a:spcPts val="3179"/>
              </a:lnSpc>
            </a:pPr>
            <a:r>
              <a:rPr lang="en-US" sz="2999" spc="98" dirty="0">
                <a:solidFill>
                  <a:srgbClr val="764652"/>
                </a:solidFill>
                <a:latin typeface="Montserrat"/>
              </a:rPr>
              <a:t>FORMULĖS</a:t>
            </a:r>
          </a:p>
          <a:p>
            <a:pPr marL="647698" lvl="1" indent="-323849" algn="just">
              <a:lnSpc>
                <a:spcPts val="3179"/>
              </a:lnSpc>
              <a:buFont typeface="Arial"/>
              <a:buChar char="•"/>
            </a:pPr>
            <a:r>
              <a:rPr lang="en-US" sz="2999" spc="98" dirty="0">
                <a:solidFill>
                  <a:srgbClr val="764652"/>
                </a:solidFill>
                <a:latin typeface="Montserrat"/>
              </a:rPr>
              <a:t>PAGRINDINĖS FORMULĖS</a:t>
            </a:r>
          </a:p>
          <a:p>
            <a:pPr marL="647698" lvl="1" indent="-323849" algn="just">
              <a:lnSpc>
                <a:spcPts val="3179"/>
              </a:lnSpc>
              <a:buFont typeface="Arial"/>
              <a:buChar char="•"/>
            </a:pPr>
            <a:r>
              <a:rPr lang="en-US" sz="2999" spc="98" dirty="0">
                <a:solidFill>
                  <a:srgbClr val="764652"/>
                </a:solidFill>
                <a:latin typeface="Montserrat"/>
              </a:rPr>
              <a:t>BRĖŽINYS</a:t>
            </a:r>
          </a:p>
          <a:p>
            <a:pPr algn="just">
              <a:lnSpc>
                <a:spcPts val="3179"/>
              </a:lnSpc>
            </a:pPr>
            <a:r>
              <a:rPr lang="en-US" sz="2999" spc="98" dirty="0">
                <a:solidFill>
                  <a:srgbClr val="764652"/>
                </a:solidFill>
                <a:latin typeface="Montserrat"/>
              </a:rPr>
              <a:t>UŽDAVINIAI</a:t>
            </a:r>
          </a:p>
          <a:p>
            <a:pPr algn="just">
              <a:lnSpc>
                <a:spcPts val="3179"/>
              </a:lnSpc>
            </a:pPr>
            <a:r>
              <a:rPr lang="en-US" sz="2999" spc="98" dirty="0">
                <a:solidFill>
                  <a:srgbClr val="764652"/>
                </a:solidFill>
                <a:latin typeface="Montserrat"/>
              </a:rPr>
              <a:t>PRAKTINIS DARBAS</a:t>
            </a:r>
          </a:p>
          <a:p>
            <a:pPr marL="647698" lvl="1" indent="-323849" algn="just">
              <a:lnSpc>
                <a:spcPts val="3179"/>
              </a:lnSpc>
              <a:buFont typeface="Arial"/>
              <a:buChar char="•"/>
            </a:pPr>
            <a:r>
              <a:rPr lang="en-US" sz="2999" spc="98" dirty="0">
                <a:solidFill>
                  <a:srgbClr val="764652"/>
                </a:solidFill>
                <a:latin typeface="Montserrat"/>
              </a:rPr>
              <a:t>PRIEMONĖS IR TIKSLAS</a:t>
            </a:r>
          </a:p>
          <a:p>
            <a:pPr marL="647698" lvl="1" indent="-323849" algn="just">
              <a:lnSpc>
                <a:spcPts val="3179"/>
              </a:lnSpc>
              <a:buFont typeface="Arial"/>
              <a:buChar char="•"/>
            </a:pPr>
            <a:r>
              <a:rPr lang="en-US" sz="2999" spc="98" dirty="0">
                <a:solidFill>
                  <a:srgbClr val="764652"/>
                </a:solidFill>
                <a:latin typeface="Montserrat"/>
              </a:rPr>
              <a:t>EIGA</a:t>
            </a:r>
          </a:p>
          <a:p>
            <a:pPr marL="647698" lvl="1" indent="-323849" algn="just">
              <a:lnSpc>
                <a:spcPts val="3179"/>
              </a:lnSpc>
              <a:buFont typeface="Arial"/>
              <a:buChar char="•"/>
            </a:pPr>
            <a:r>
              <a:rPr lang="en-US" sz="2999" spc="98" dirty="0">
                <a:solidFill>
                  <a:srgbClr val="764652"/>
                </a:solidFill>
                <a:latin typeface="Montserrat"/>
              </a:rPr>
              <a:t>ANALIZĖ IR IŠVADOS</a:t>
            </a:r>
          </a:p>
          <a:p>
            <a:pPr algn="just">
              <a:lnSpc>
                <a:spcPts val="3179"/>
              </a:lnSpc>
            </a:pPr>
            <a:r>
              <a:rPr lang="en-US" sz="2999" spc="98" dirty="0">
                <a:solidFill>
                  <a:srgbClr val="764652"/>
                </a:solidFill>
                <a:latin typeface="Montserrat"/>
              </a:rPr>
              <a:t>TESTAS</a:t>
            </a:r>
          </a:p>
          <a:p>
            <a:pPr algn="just">
              <a:lnSpc>
                <a:spcPts val="3179"/>
              </a:lnSpc>
            </a:pPr>
            <a:r>
              <a:rPr lang="lt-LT" sz="2999" spc="98" dirty="0">
                <a:solidFill>
                  <a:srgbClr val="764652"/>
                </a:solidFill>
                <a:latin typeface="Montserrat"/>
              </a:rPr>
              <a:t>ŠALTINIAI</a:t>
            </a:r>
            <a:endParaRPr lang="en-US" sz="2999" spc="98" dirty="0">
              <a:solidFill>
                <a:srgbClr val="764652"/>
              </a:solidFill>
              <a:latin typeface="Montserrat"/>
            </a:endParaRPr>
          </a:p>
          <a:p>
            <a:pPr algn="just">
              <a:lnSpc>
                <a:spcPts val="3179"/>
              </a:lnSpc>
            </a:pPr>
            <a:endParaRPr lang="en-US" sz="2999" spc="98" dirty="0">
              <a:solidFill>
                <a:srgbClr val="764652"/>
              </a:solidFill>
              <a:latin typeface="Montserrat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300922" y="678245"/>
            <a:ext cx="10905686" cy="14458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0800"/>
              </a:lnSpc>
            </a:pPr>
            <a:r>
              <a:rPr lang="en-US" sz="10800" spc="356">
                <a:solidFill>
                  <a:srgbClr val="5A8884"/>
                </a:solidFill>
                <a:latin typeface="Montserrat"/>
              </a:rPr>
              <a:t>TURINYS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-221324" flipH="1">
            <a:off x="11093118" y="990496"/>
            <a:ext cx="4608222" cy="3438886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9859876" y="1363206"/>
            <a:ext cx="1346732" cy="1346732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11206608" y="3686848"/>
            <a:ext cx="9024308" cy="10108695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6383713">
            <a:off x="15386100" y="5184690"/>
            <a:ext cx="1949371" cy="191038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4262732">
            <a:off x="12726981" y="7881591"/>
            <a:ext cx="1242543" cy="1217692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-85402">
            <a:off x="12745037" y="5427311"/>
            <a:ext cx="863629" cy="846356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16803486" y="279933"/>
            <a:ext cx="1497535" cy="14975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102561" y="413956"/>
            <a:ext cx="12559403" cy="15224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2"/>
              </a:lnSpc>
            </a:pPr>
            <a:r>
              <a:rPr lang="en-US" sz="10800" spc="669">
                <a:solidFill>
                  <a:srgbClr val="764652"/>
                </a:solidFill>
                <a:latin typeface="Montserrat"/>
              </a:rPr>
              <a:t>TIKSLAS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412489" y="3512557"/>
            <a:ext cx="7939547" cy="36933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81050" lvl="1" indent="-457200">
              <a:lnSpc>
                <a:spcPts val="3569"/>
              </a:lnSpc>
              <a:buFont typeface="Wingdings" panose="05000000000000000000" pitchFamily="2" charset="2"/>
              <a:buChar char="q"/>
            </a:pPr>
            <a:r>
              <a:rPr lang="en-US" sz="3000" dirty="0" err="1">
                <a:solidFill>
                  <a:srgbClr val="764652"/>
                </a:solidFill>
                <a:latin typeface="Montserrat"/>
              </a:rPr>
              <a:t>Gėbėti</a:t>
            </a:r>
            <a:r>
              <a:rPr lang="en-US" sz="3000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000" dirty="0" err="1">
                <a:solidFill>
                  <a:srgbClr val="764652"/>
                </a:solidFill>
                <a:latin typeface="Montserrat"/>
              </a:rPr>
              <a:t>apibūdinti</a:t>
            </a:r>
            <a:r>
              <a:rPr lang="en-US" sz="3000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000" dirty="0" err="1">
                <a:solidFill>
                  <a:srgbClr val="764652"/>
                </a:solidFill>
                <a:latin typeface="Montserrat"/>
              </a:rPr>
              <a:t>nuožulniąja</a:t>
            </a:r>
            <a:r>
              <a:rPr lang="en-US" sz="3000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000" dirty="0" err="1">
                <a:solidFill>
                  <a:srgbClr val="764652"/>
                </a:solidFill>
                <a:latin typeface="Montserrat"/>
              </a:rPr>
              <a:t>plokštumą</a:t>
            </a:r>
            <a:r>
              <a:rPr lang="en-US" sz="3000" dirty="0">
                <a:solidFill>
                  <a:srgbClr val="764652"/>
                </a:solidFill>
                <a:latin typeface="Montserrat"/>
              </a:rPr>
              <a:t>, </a:t>
            </a:r>
            <a:r>
              <a:rPr lang="en-US" sz="3000" dirty="0" err="1">
                <a:solidFill>
                  <a:srgbClr val="764652"/>
                </a:solidFill>
                <a:latin typeface="Montserrat"/>
              </a:rPr>
              <a:t>ją</a:t>
            </a:r>
            <a:r>
              <a:rPr lang="en-US" sz="3000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000" dirty="0" err="1">
                <a:solidFill>
                  <a:srgbClr val="764652"/>
                </a:solidFill>
                <a:latin typeface="Montserrat"/>
              </a:rPr>
              <a:t>nusibraižyti</a:t>
            </a:r>
            <a:r>
              <a:rPr lang="en-US" sz="3000" dirty="0">
                <a:solidFill>
                  <a:srgbClr val="764652"/>
                </a:solidFill>
                <a:latin typeface="Montserrat"/>
              </a:rPr>
              <a:t>. </a:t>
            </a:r>
          </a:p>
          <a:p>
            <a:pPr marL="781050" lvl="1" indent="-457200">
              <a:lnSpc>
                <a:spcPts val="3569"/>
              </a:lnSpc>
              <a:buFont typeface="Wingdings" panose="05000000000000000000" pitchFamily="2" charset="2"/>
              <a:buChar char="q"/>
            </a:pPr>
            <a:r>
              <a:rPr lang="en-US" sz="3000" dirty="0" err="1">
                <a:solidFill>
                  <a:srgbClr val="764652"/>
                </a:solidFill>
                <a:latin typeface="Montserrat"/>
              </a:rPr>
              <a:t>Gebėti</a:t>
            </a:r>
            <a:r>
              <a:rPr lang="en-US" sz="3000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000" dirty="0" err="1">
                <a:solidFill>
                  <a:srgbClr val="764652"/>
                </a:solidFill>
                <a:latin typeface="Montserrat"/>
              </a:rPr>
              <a:t>įvardinti</a:t>
            </a:r>
            <a:r>
              <a:rPr lang="en-US" sz="3000" dirty="0">
                <a:solidFill>
                  <a:srgbClr val="764652"/>
                </a:solidFill>
                <a:latin typeface="Montserrat"/>
              </a:rPr>
              <a:t> 2-3 </a:t>
            </a:r>
            <a:r>
              <a:rPr lang="en-US" sz="3000" dirty="0" err="1">
                <a:solidFill>
                  <a:srgbClr val="764652"/>
                </a:solidFill>
                <a:latin typeface="Montserrat"/>
              </a:rPr>
              <a:t>jos</a:t>
            </a:r>
            <a:r>
              <a:rPr lang="en-US" sz="3000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000" dirty="0" err="1">
                <a:solidFill>
                  <a:srgbClr val="764652"/>
                </a:solidFill>
                <a:latin typeface="Montserrat"/>
              </a:rPr>
              <a:t>pritaikymo</a:t>
            </a:r>
            <a:r>
              <a:rPr lang="en-US" sz="3000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000" dirty="0" err="1">
                <a:solidFill>
                  <a:srgbClr val="764652"/>
                </a:solidFill>
                <a:latin typeface="Montserrat"/>
              </a:rPr>
              <a:t>pavyzdžius</a:t>
            </a:r>
            <a:r>
              <a:rPr lang="en-US" sz="3000" dirty="0">
                <a:solidFill>
                  <a:srgbClr val="764652"/>
                </a:solidFill>
                <a:latin typeface="Montserrat"/>
              </a:rPr>
              <a:t>.</a:t>
            </a:r>
          </a:p>
          <a:p>
            <a:pPr marL="781050" lvl="1" indent="-457200">
              <a:lnSpc>
                <a:spcPts val="3569"/>
              </a:lnSpc>
              <a:buFont typeface="Wingdings" panose="05000000000000000000" pitchFamily="2" charset="2"/>
              <a:buChar char="q"/>
            </a:pPr>
            <a:r>
              <a:rPr lang="en-US" sz="3000" dirty="0" err="1">
                <a:solidFill>
                  <a:srgbClr val="764652"/>
                </a:solidFill>
                <a:latin typeface="Montserrat"/>
              </a:rPr>
              <a:t>Gėbėti</a:t>
            </a:r>
            <a:r>
              <a:rPr lang="en-US" sz="3000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000" dirty="0" err="1">
                <a:solidFill>
                  <a:srgbClr val="764652"/>
                </a:solidFill>
                <a:latin typeface="Montserrat"/>
              </a:rPr>
              <a:t>išspręsti</a:t>
            </a:r>
            <a:r>
              <a:rPr lang="en-US" sz="3000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000" dirty="0" err="1">
                <a:solidFill>
                  <a:srgbClr val="764652"/>
                </a:solidFill>
                <a:latin typeface="Montserrat"/>
              </a:rPr>
              <a:t>uždavinius</a:t>
            </a:r>
            <a:r>
              <a:rPr lang="en-US" sz="3000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000" dirty="0" err="1">
                <a:solidFill>
                  <a:srgbClr val="764652"/>
                </a:solidFill>
                <a:latin typeface="Montserrat"/>
              </a:rPr>
              <a:t>naudojantis</a:t>
            </a:r>
            <a:r>
              <a:rPr lang="en-US" sz="3000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000" dirty="0" err="1">
                <a:solidFill>
                  <a:srgbClr val="764652"/>
                </a:solidFill>
                <a:latin typeface="Montserrat"/>
              </a:rPr>
              <a:t>formulėmis</a:t>
            </a:r>
            <a:r>
              <a:rPr lang="en-US" sz="3000" dirty="0">
                <a:solidFill>
                  <a:srgbClr val="764652"/>
                </a:solidFill>
                <a:latin typeface="Montserrat"/>
              </a:rPr>
              <a:t>.</a:t>
            </a:r>
          </a:p>
          <a:p>
            <a:pPr marL="781050" lvl="1" indent="-457200">
              <a:lnSpc>
                <a:spcPts val="3569"/>
              </a:lnSpc>
              <a:buFont typeface="Wingdings" panose="05000000000000000000" pitchFamily="2" charset="2"/>
              <a:buChar char="q"/>
            </a:pPr>
            <a:r>
              <a:rPr lang="en-US" sz="3000" dirty="0" err="1">
                <a:solidFill>
                  <a:srgbClr val="764652"/>
                </a:solidFill>
                <a:latin typeface="Montserrat"/>
              </a:rPr>
              <a:t>Atlikti</a:t>
            </a:r>
            <a:r>
              <a:rPr lang="en-US" sz="3000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000" dirty="0" err="1">
                <a:solidFill>
                  <a:srgbClr val="764652"/>
                </a:solidFill>
                <a:latin typeface="Montserrat"/>
              </a:rPr>
              <a:t>bandymą</a:t>
            </a:r>
            <a:r>
              <a:rPr lang="en-US" sz="3000" dirty="0">
                <a:solidFill>
                  <a:srgbClr val="764652"/>
                </a:solidFill>
                <a:latin typeface="Montserrat"/>
              </a:rPr>
              <a:t>.</a:t>
            </a:r>
          </a:p>
          <a:p>
            <a:pPr>
              <a:lnSpc>
                <a:spcPts val="3569"/>
              </a:lnSpc>
            </a:pPr>
            <a:endParaRPr lang="en-US" sz="3000" dirty="0">
              <a:solidFill>
                <a:srgbClr val="50242F"/>
              </a:solidFill>
              <a:latin typeface="Montserrat"/>
            </a:endParaRP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3703093">
            <a:off x="706317" y="1194711"/>
            <a:ext cx="2700079" cy="2014934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1219151">
            <a:off x="13013890" y="1572447"/>
            <a:ext cx="2269915" cy="2584789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 rot="-146815">
            <a:off x="15414397" y="1302834"/>
            <a:ext cx="2114044" cy="2304473"/>
            <a:chOff x="0" y="0"/>
            <a:chExt cx="2818726" cy="3072630"/>
          </a:xfrm>
        </p:grpSpPr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1673672" cy="1833705"/>
            </a:xfrm>
            <a:prstGeom prst="rect">
              <a:avLst/>
            </a:prstGeom>
          </p:spPr>
        </p:pic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>
              <a:fillRect/>
            </a:stretch>
          </p:blipFill>
          <p:spPr>
            <a:xfrm rot="-8503353">
              <a:off x="1150778" y="610156"/>
              <a:ext cx="1354007" cy="1483473"/>
            </a:xfrm>
            <a:prstGeom prst="rect">
              <a:avLst/>
            </a:prstGeom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rcRect/>
            <a:stretch>
              <a:fillRect/>
            </a:stretch>
          </p:blipFill>
          <p:spPr>
            <a:xfrm rot="-6813515">
              <a:off x="651651" y="1695890"/>
              <a:ext cx="1123790" cy="1231244"/>
            </a:xfrm>
            <a:prstGeom prst="rect">
              <a:avLst/>
            </a:prstGeom>
          </p:spPr>
        </p:pic>
      </p:grpSp>
      <p:pic>
        <p:nvPicPr>
          <p:cNvPr id="10" name="Picture 10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 rot="582823">
            <a:off x="3248490" y="1376970"/>
            <a:ext cx="1712263" cy="2970803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p:blipFill>
        <p:spPr>
          <a:xfrm rot="-3103691">
            <a:off x="-795183" y="4213107"/>
            <a:ext cx="5703079" cy="8032505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>
            <a:fillRect/>
          </a:stretch>
        </p:blipFill>
        <p:spPr>
          <a:xfrm rot="-3103691">
            <a:off x="13418180" y="3594712"/>
            <a:ext cx="6106478" cy="860067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68000"/>
          </a:blip>
          <a:srcRect l="16666" t="21875" r="16666" b="2187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828973" y="4764557"/>
            <a:ext cx="11347879" cy="1934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4840"/>
              </a:lnSpc>
            </a:pPr>
            <a:r>
              <a:rPr lang="en-US" sz="14000" spc="462" dirty="0">
                <a:solidFill>
                  <a:srgbClr val="764652"/>
                </a:solidFill>
                <a:latin typeface="Montserrat"/>
              </a:rPr>
              <a:t>TEORIJA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253272" y="1904361"/>
            <a:ext cx="4993986" cy="3030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2200"/>
              </a:lnSpc>
            </a:pPr>
            <a:r>
              <a:rPr lang="en-US" sz="22200" spc="732">
                <a:solidFill>
                  <a:srgbClr val="5A8884"/>
                </a:solidFill>
                <a:latin typeface="Bobby Jones"/>
              </a:rPr>
              <a:t>01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-221324" flipH="1">
            <a:off x="11093118" y="990496"/>
            <a:ext cx="4608222" cy="3438886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9859876" y="1363206"/>
            <a:ext cx="1346732" cy="1346732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11206608" y="3686848"/>
            <a:ext cx="9024308" cy="10108695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6383713">
            <a:off x="15386100" y="5184690"/>
            <a:ext cx="1949371" cy="191038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4262732">
            <a:off x="12726981" y="7881591"/>
            <a:ext cx="1242543" cy="1217692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-85402">
            <a:off x="12745037" y="5427311"/>
            <a:ext cx="863629" cy="846356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16803486" y="279933"/>
            <a:ext cx="1497535" cy="14975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68000"/>
          </a:blip>
          <a:srcRect l="16666" t="21875" r="16666" b="2187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279629" y="417350"/>
            <a:ext cx="12553091" cy="16329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851"/>
              </a:lnSpc>
            </a:pPr>
            <a:r>
              <a:rPr lang="en-US" sz="10800" spc="356" dirty="0">
                <a:solidFill>
                  <a:srgbClr val="764652"/>
                </a:solidFill>
                <a:latin typeface="Montserrat"/>
              </a:rPr>
              <a:t>KAS TAI YRA?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915416" y="2546607"/>
            <a:ext cx="9495832" cy="60016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69"/>
              </a:lnSpc>
            </a:pPr>
            <a:r>
              <a:rPr lang="en-US" sz="3000" dirty="0" err="1">
                <a:solidFill>
                  <a:srgbClr val="764652"/>
                </a:solidFill>
                <a:latin typeface="Montserrat"/>
              </a:rPr>
              <a:t>Nuožulnioji</a:t>
            </a:r>
            <a:r>
              <a:rPr lang="en-US" sz="3000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000" dirty="0" err="1">
                <a:solidFill>
                  <a:srgbClr val="764652"/>
                </a:solidFill>
                <a:latin typeface="Montserrat"/>
              </a:rPr>
              <a:t>plokštuma</a:t>
            </a:r>
            <a:r>
              <a:rPr lang="en-US" sz="3000" dirty="0">
                <a:solidFill>
                  <a:srgbClr val="764652"/>
                </a:solidFill>
                <a:latin typeface="Montserrat"/>
              </a:rPr>
              <a:t> – </a:t>
            </a:r>
            <a:r>
              <a:rPr lang="en-US" sz="3000" dirty="0" err="1">
                <a:solidFill>
                  <a:srgbClr val="764652"/>
                </a:solidFill>
                <a:latin typeface="Montserrat"/>
              </a:rPr>
              <a:t>elementarusis</a:t>
            </a:r>
            <a:r>
              <a:rPr lang="en-US" sz="3000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000" dirty="0" err="1">
                <a:solidFill>
                  <a:srgbClr val="764652"/>
                </a:solidFill>
                <a:latin typeface="Montserrat"/>
              </a:rPr>
              <a:t>mechanizmas</a:t>
            </a:r>
            <a:r>
              <a:rPr lang="en-US" sz="3000" dirty="0">
                <a:solidFill>
                  <a:srgbClr val="764652"/>
                </a:solidFill>
                <a:latin typeface="Montserrat"/>
              </a:rPr>
              <a:t>, </a:t>
            </a:r>
            <a:r>
              <a:rPr lang="en-US" sz="3000" dirty="0" err="1">
                <a:solidFill>
                  <a:srgbClr val="764652"/>
                </a:solidFill>
                <a:latin typeface="Montserrat"/>
              </a:rPr>
              <a:t>leidžiantis</a:t>
            </a:r>
            <a:r>
              <a:rPr lang="en-US" sz="3000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000" dirty="0" err="1">
                <a:solidFill>
                  <a:srgbClr val="764652"/>
                </a:solidFill>
                <a:latin typeface="Montserrat"/>
              </a:rPr>
              <a:t>sumažinti</a:t>
            </a:r>
            <a:r>
              <a:rPr lang="en-US" sz="3000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000" dirty="0" err="1">
                <a:solidFill>
                  <a:srgbClr val="764652"/>
                </a:solidFill>
                <a:latin typeface="Montserrat"/>
              </a:rPr>
              <a:t>jėgą</a:t>
            </a:r>
            <a:r>
              <a:rPr lang="en-US" sz="3000" dirty="0">
                <a:solidFill>
                  <a:srgbClr val="764652"/>
                </a:solidFill>
                <a:latin typeface="Montserrat"/>
              </a:rPr>
              <a:t>, </a:t>
            </a:r>
            <a:r>
              <a:rPr lang="en-US" sz="3000" dirty="0" err="1">
                <a:solidFill>
                  <a:srgbClr val="764652"/>
                </a:solidFill>
                <a:latin typeface="Montserrat"/>
              </a:rPr>
              <a:t>reikalingą</a:t>
            </a:r>
            <a:r>
              <a:rPr lang="en-US" sz="3000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000" dirty="0" err="1">
                <a:solidFill>
                  <a:srgbClr val="764652"/>
                </a:solidFill>
                <a:latin typeface="Montserrat"/>
              </a:rPr>
              <a:t>pakelti</a:t>
            </a:r>
            <a:r>
              <a:rPr lang="en-US" sz="3000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000" dirty="0" err="1">
                <a:solidFill>
                  <a:srgbClr val="764652"/>
                </a:solidFill>
                <a:latin typeface="Montserrat"/>
              </a:rPr>
              <a:t>krovinį</a:t>
            </a:r>
            <a:r>
              <a:rPr lang="en-US" sz="3000" dirty="0">
                <a:solidFill>
                  <a:srgbClr val="764652"/>
                </a:solidFill>
                <a:latin typeface="Montserrat"/>
              </a:rPr>
              <a:t> į tam </a:t>
            </a:r>
            <a:r>
              <a:rPr lang="en-US" sz="3000" dirty="0" err="1">
                <a:solidFill>
                  <a:srgbClr val="764652"/>
                </a:solidFill>
                <a:latin typeface="Montserrat"/>
              </a:rPr>
              <a:t>tikrą</a:t>
            </a:r>
            <a:r>
              <a:rPr lang="en-US" sz="3000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000" dirty="0" err="1">
                <a:solidFill>
                  <a:srgbClr val="764652"/>
                </a:solidFill>
                <a:latin typeface="Montserrat"/>
              </a:rPr>
              <a:t>aukštį</a:t>
            </a:r>
            <a:r>
              <a:rPr lang="en-US" sz="3000" dirty="0">
                <a:solidFill>
                  <a:srgbClr val="764652"/>
                </a:solidFill>
                <a:latin typeface="Montserrat"/>
              </a:rPr>
              <a:t>. </a:t>
            </a:r>
            <a:r>
              <a:rPr lang="en-US" sz="3000" dirty="0" err="1">
                <a:solidFill>
                  <a:srgbClr val="764652"/>
                </a:solidFill>
                <a:latin typeface="Montserrat"/>
              </a:rPr>
              <a:t>Paprasčiau</a:t>
            </a:r>
            <a:r>
              <a:rPr lang="en-US" sz="3000" dirty="0">
                <a:solidFill>
                  <a:srgbClr val="764652"/>
                </a:solidFill>
                <a:latin typeface="Montserrat"/>
              </a:rPr>
              <a:t> tai </a:t>
            </a:r>
            <a:r>
              <a:rPr lang="en-US" sz="3000" dirty="0" err="1">
                <a:solidFill>
                  <a:srgbClr val="764652"/>
                </a:solidFill>
                <a:latin typeface="Montserrat"/>
              </a:rPr>
              <a:t>plokštuma</a:t>
            </a:r>
            <a:r>
              <a:rPr lang="en-US" sz="3000" dirty="0">
                <a:solidFill>
                  <a:srgbClr val="764652"/>
                </a:solidFill>
                <a:latin typeface="Montserrat"/>
              </a:rPr>
              <a:t>, </a:t>
            </a:r>
            <a:r>
              <a:rPr lang="en-US" sz="3000" dirty="0" err="1">
                <a:solidFill>
                  <a:srgbClr val="764652"/>
                </a:solidFill>
                <a:latin typeface="Montserrat"/>
              </a:rPr>
              <a:t>sudaranti</a:t>
            </a:r>
            <a:r>
              <a:rPr lang="en-US" sz="3000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000" dirty="0" err="1">
                <a:solidFill>
                  <a:srgbClr val="764652"/>
                </a:solidFill>
                <a:latin typeface="Montserrat"/>
              </a:rPr>
              <a:t>smailųjį</a:t>
            </a:r>
            <a:r>
              <a:rPr lang="en-US" sz="3000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000" dirty="0" err="1">
                <a:solidFill>
                  <a:srgbClr val="764652"/>
                </a:solidFill>
                <a:latin typeface="Montserrat"/>
              </a:rPr>
              <a:t>kampą</a:t>
            </a:r>
            <a:r>
              <a:rPr lang="en-US" sz="3000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000" dirty="0" err="1">
                <a:solidFill>
                  <a:srgbClr val="764652"/>
                </a:solidFill>
                <a:latin typeface="Montserrat"/>
              </a:rPr>
              <a:t>su</a:t>
            </a:r>
            <a:r>
              <a:rPr lang="en-US" sz="3000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000" dirty="0" err="1">
                <a:solidFill>
                  <a:srgbClr val="764652"/>
                </a:solidFill>
                <a:latin typeface="Montserrat"/>
              </a:rPr>
              <a:t>horizontu</a:t>
            </a:r>
            <a:r>
              <a:rPr lang="en-US" sz="3000" dirty="0">
                <a:solidFill>
                  <a:srgbClr val="764652"/>
                </a:solidFill>
                <a:latin typeface="Montserrat"/>
              </a:rPr>
              <a:t>. </a:t>
            </a:r>
            <a:r>
              <a:rPr lang="en-US" sz="3000" dirty="0" err="1">
                <a:solidFill>
                  <a:srgbClr val="764652"/>
                </a:solidFill>
                <a:latin typeface="Montserrat"/>
              </a:rPr>
              <a:t>Reikalinga</a:t>
            </a:r>
            <a:r>
              <a:rPr lang="en-US" sz="3000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000" dirty="0" err="1">
                <a:solidFill>
                  <a:srgbClr val="764652"/>
                </a:solidFill>
                <a:latin typeface="Montserrat"/>
              </a:rPr>
              <a:t>jėga</a:t>
            </a:r>
            <a:r>
              <a:rPr lang="en-US" sz="3000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000" dirty="0" err="1">
                <a:solidFill>
                  <a:srgbClr val="764652"/>
                </a:solidFill>
                <a:latin typeface="Montserrat"/>
              </a:rPr>
              <a:t>sumažinama</a:t>
            </a:r>
            <a:r>
              <a:rPr lang="en-US" sz="3000" dirty="0">
                <a:solidFill>
                  <a:srgbClr val="764652"/>
                </a:solidFill>
                <a:latin typeface="Montserrat"/>
              </a:rPr>
              <a:t>, </a:t>
            </a:r>
            <a:r>
              <a:rPr lang="en-US" sz="3000" dirty="0" err="1">
                <a:solidFill>
                  <a:srgbClr val="764652"/>
                </a:solidFill>
                <a:latin typeface="Montserrat"/>
              </a:rPr>
              <a:t>tačiau</a:t>
            </a:r>
            <a:r>
              <a:rPr lang="en-US" sz="3000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000" dirty="0" err="1">
                <a:solidFill>
                  <a:srgbClr val="764652"/>
                </a:solidFill>
                <a:latin typeface="Montserrat"/>
              </a:rPr>
              <a:t>kelias</a:t>
            </a:r>
            <a:r>
              <a:rPr lang="en-US" sz="3000" dirty="0">
                <a:solidFill>
                  <a:srgbClr val="764652"/>
                </a:solidFill>
                <a:latin typeface="Montserrat"/>
              </a:rPr>
              <a:t>, </a:t>
            </a:r>
            <a:r>
              <a:rPr lang="en-US" sz="3000" dirty="0" err="1">
                <a:solidFill>
                  <a:srgbClr val="764652"/>
                </a:solidFill>
                <a:latin typeface="Montserrat"/>
              </a:rPr>
              <a:t>kurį</a:t>
            </a:r>
            <a:r>
              <a:rPr lang="en-US" sz="3000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000" dirty="0" err="1">
                <a:solidFill>
                  <a:srgbClr val="764652"/>
                </a:solidFill>
                <a:latin typeface="Montserrat"/>
              </a:rPr>
              <a:t>reikia</a:t>
            </a:r>
            <a:r>
              <a:rPr lang="en-US" sz="3000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000" dirty="0" err="1">
                <a:solidFill>
                  <a:srgbClr val="764652"/>
                </a:solidFill>
                <a:latin typeface="Montserrat"/>
              </a:rPr>
              <a:t>perkelti</a:t>
            </a:r>
            <a:r>
              <a:rPr lang="en-US" sz="3000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000" dirty="0" err="1">
                <a:solidFill>
                  <a:srgbClr val="764652"/>
                </a:solidFill>
                <a:latin typeface="Montserrat"/>
              </a:rPr>
              <a:t>krovinį</a:t>
            </a:r>
            <a:r>
              <a:rPr lang="en-US" sz="3000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000" dirty="0" err="1">
                <a:solidFill>
                  <a:srgbClr val="764652"/>
                </a:solidFill>
                <a:latin typeface="Montserrat"/>
              </a:rPr>
              <a:t>yra</a:t>
            </a:r>
            <a:r>
              <a:rPr lang="en-US" sz="3000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000" dirty="0" err="1">
                <a:solidFill>
                  <a:srgbClr val="764652"/>
                </a:solidFill>
                <a:latin typeface="Montserrat"/>
              </a:rPr>
              <a:t>pailginamas</a:t>
            </a:r>
            <a:r>
              <a:rPr lang="en-US" sz="3000" dirty="0">
                <a:solidFill>
                  <a:srgbClr val="764652"/>
                </a:solidFill>
                <a:latin typeface="Montserrat"/>
              </a:rPr>
              <a:t>. </a:t>
            </a:r>
            <a:r>
              <a:rPr lang="en-US" sz="3000" dirty="0" err="1">
                <a:solidFill>
                  <a:srgbClr val="764652"/>
                </a:solidFill>
                <a:latin typeface="Montserrat"/>
              </a:rPr>
              <a:t>Dėl</a:t>
            </a:r>
            <a:r>
              <a:rPr lang="en-US" sz="3000" dirty="0">
                <a:solidFill>
                  <a:srgbClr val="764652"/>
                </a:solidFill>
                <a:latin typeface="Montserrat"/>
              </a:rPr>
              <a:t> to </a:t>
            </a:r>
            <a:r>
              <a:rPr lang="en-US" sz="3000" dirty="0" err="1">
                <a:solidFill>
                  <a:srgbClr val="764652"/>
                </a:solidFill>
                <a:latin typeface="Montserrat"/>
              </a:rPr>
              <a:t>atliekamas</a:t>
            </a:r>
            <a:r>
              <a:rPr lang="en-US" sz="3000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000" dirty="0" err="1">
                <a:solidFill>
                  <a:srgbClr val="764652"/>
                </a:solidFill>
                <a:latin typeface="Montserrat"/>
              </a:rPr>
              <a:t>darbas</a:t>
            </a:r>
            <a:r>
              <a:rPr lang="en-US" sz="3000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000" dirty="0" err="1">
                <a:solidFill>
                  <a:srgbClr val="764652"/>
                </a:solidFill>
                <a:latin typeface="Montserrat"/>
              </a:rPr>
              <a:t>išlieka</a:t>
            </a:r>
            <a:r>
              <a:rPr lang="en-US" sz="3000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000" dirty="0" err="1">
                <a:solidFill>
                  <a:srgbClr val="764652"/>
                </a:solidFill>
                <a:latin typeface="Montserrat"/>
              </a:rPr>
              <a:t>nepakitęs</a:t>
            </a:r>
            <a:r>
              <a:rPr lang="en-US" sz="3000" dirty="0">
                <a:solidFill>
                  <a:srgbClr val="764652"/>
                </a:solidFill>
                <a:latin typeface="Montserrat"/>
              </a:rPr>
              <a:t>. </a:t>
            </a:r>
            <a:r>
              <a:rPr lang="en-US" sz="3000" dirty="0" err="1">
                <a:solidFill>
                  <a:srgbClr val="764652"/>
                </a:solidFill>
                <a:latin typeface="Montserrat"/>
              </a:rPr>
              <a:t>Kroviniui</a:t>
            </a:r>
            <a:r>
              <a:rPr lang="en-US" sz="3000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000" dirty="0" err="1">
                <a:solidFill>
                  <a:srgbClr val="764652"/>
                </a:solidFill>
                <a:latin typeface="Montserrat"/>
              </a:rPr>
              <a:t>pakelti</a:t>
            </a:r>
            <a:r>
              <a:rPr lang="en-US" sz="3000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000" dirty="0" err="1">
                <a:solidFill>
                  <a:srgbClr val="764652"/>
                </a:solidFill>
                <a:latin typeface="Montserrat"/>
              </a:rPr>
              <a:t>nuožulniąja</a:t>
            </a:r>
            <a:r>
              <a:rPr lang="en-US" sz="3000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000" dirty="0" err="1">
                <a:solidFill>
                  <a:srgbClr val="764652"/>
                </a:solidFill>
                <a:latin typeface="Montserrat"/>
              </a:rPr>
              <a:t>plokštuma</a:t>
            </a:r>
            <a:r>
              <a:rPr lang="en-US" sz="3000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000" dirty="0" err="1">
                <a:solidFill>
                  <a:srgbClr val="764652"/>
                </a:solidFill>
                <a:latin typeface="Montserrat"/>
              </a:rPr>
              <a:t>reikia</a:t>
            </a:r>
            <a:r>
              <a:rPr lang="en-US" sz="3000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000" dirty="0" err="1">
                <a:solidFill>
                  <a:srgbClr val="764652"/>
                </a:solidFill>
                <a:latin typeface="Montserrat"/>
              </a:rPr>
              <a:t>tiek</a:t>
            </a:r>
            <a:r>
              <a:rPr lang="en-US" sz="3000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000" dirty="0" err="1">
                <a:solidFill>
                  <a:srgbClr val="764652"/>
                </a:solidFill>
                <a:latin typeface="Montserrat"/>
              </a:rPr>
              <a:t>kartų</a:t>
            </a:r>
            <a:r>
              <a:rPr lang="en-US" sz="3000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000" dirty="0" err="1">
                <a:solidFill>
                  <a:srgbClr val="764652"/>
                </a:solidFill>
                <a:latin typeface="Montserrat"/>
              </a:rPr>
              <a:t>mažiau</a:t>
            </a:r>
            <a:r>
              <a:rPr lang="en-US" sz="3000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000" dirty="0" err="1">
                <a:solidFill>
                  <a:srgbClr val="764652"/>
                </a:solidFill>
                <a:latin typeface="Montserrat"/>
              </a:rPr>
              <a:t>jėgos</a:t>
            </a:r>
            <a:r>
              <a:rPr lang="en-US" sz="3000" dirty="0">
                <a:solidFill>
                  <a:srgbClr val="764652"/>
                </a:solidFill>
                <a:latin typeface="Montserrat"/>
              </a:rPr>
              <a:t>, </a:t>
            </a:r>
            <a:r>
              <a:rPr lang="en-US" sz="3000" dirty="0" err="1">
                <a:solidFill>
                  <a:srgbClr val="764652"/>
                </a:solidFill>
                <a:latin typeface="Montserrat"/>
              </a:rPr>
              <a:t>kiek</a:t>
            </a:r>
            <a:r>
              <a:rPr lang="en-US" sz="3000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000" dirty="0" err="1">
                <a:solidFill>
                  <a:srgbClr val="764652"/>
                </a:solidFill>
                <a:latin typeface="Montserrat"/>
              </a:rPr>
              <a:t>kartų</a:t>
            </a:r>
            <a:r>
              <a:rPr lang="en-US" sz="3000" dirty="0">
                <a:solidFill>
                  <a:srgbClr val="764652"/>
                </a:solidFill>
                <a:latin typeface="Montserrat"/>
              </a:rPr>
              <a:t> ta </a:t>
            </a:r>
            <a:r>
              <a:rPr lang="en-US" sz="3000" dirty="0" err="1">
                <a:solidFill>
                  <a:srgbClr val="764652"/>
                </a:solidFill>
                <a:latin typeface="Montserrat"/>
              </a:rPr>
              <a:t>plokštuma</a:t>
            </a:r>
            <a:r>
              <a:rPr lang="en-US" sz="3000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000" dirty="0" err="1">
                <a:solidFill>
                  <a:srgbClr val="764652"/>
                </a:solidFill>
                <a:latin typeface="Montserrat"/>
              </a:rPr>
              <a:t>kūno</a:t>
            </a:r>
            <a:r>
              <a:rPr lang="en-US" sz="3000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000" dirty="0" err="1">
                <a:solidFill>
                  <a:srgbClr val="764652"/>
                </a:solidFill>
                <a:latin typeface="Montserrat"/>
              </a:rPr>
              <a:t>nueitas</a:t>
            </a:r>
            <a:r>
              <a:rPr lang="en-US" sz="3000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000" dirty="0" err="1">
                <a:solidFill>
                  <a:srgbClr val="764652"/>
                </a:solidFill>
                <a:latin typeface="Montserrat"/>
              </a:rPr>
              <a:t>kelias</a:t>
            </a:r>
            <a:r>
              <a:rPr lang="en-US" sz="3000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000" dirty="0" err="1">
                <a:solidFill>
                  <a:srgbClr val="764652"/>
                </a:solidFill>
                <a:latin typeface="Montserrat"/>
              </a:rPr>
              <a:t>yra</a:t>
            </a:r>
            <a:r>
              <a:rPr lang="en-US" sz="3000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000" dirty="0" err="1">
                <a:solidFill>
                  <a:srgbClr val="764652"/>
                </a:solidFill>
                <a:latin typeface="Montserrat"/>
              </a:rPr>
              <a:t>ilgesnis</a:t>
            </a:r>
            <a:r>
              <a:rPr lang="en-US" sz="3000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000" dirty="0" err="1">
                <a:solidFill>
                  <a:srgbClr val="764652"/>
                </a:solidFill>
                <a:latin typeface="Montserrat"/>
              </a:rPr>
              <a:t>už</a:t>
            </a:r>
            <a:r>
              <a:rPr lang="en-US" sz="3000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000" dirty="0" err="1">
                <a:solidFill>
                  <a:srgbClr val="764652"/>
                </a:solidFill>
                <a:latin typeface="Montserrat"/>
              </a:rPr>
              <a:t>kūno</a:t>
            </a:r>
            <a:r>
              <a:rPr lang="en-US" sz="3000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000" dirty="0" err="1">
                <a:solidFill>
                  <a:srgbClr val="764652"/>
                </a:solidFill>
                <a:latin typeface="Montserrat"/>
              </a:rPr>
              <a:t>pakilimo</a:t>
            </a:r>
            <a:r>
              <a:rPr lang="en-US" sz="3000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000" dirty="0" err="1">
                <a:solidFill>
                  <a:srgbClr val="764652"/>
                </a:solidFill>
                <a:latin typeface="Montserrat"/>
              </a:rPr>
              <a:t>aukštį</a:t>
            </a:r>
            <a:r>
              <a:rPr lang="en-US" sz="3000" dirty="0">
                <a:solidFill>
                  <a:srgbClr val="764652"/>
                </a:solidFill>
                <a:latin typeface="Montserrat"/>
              </a:rPr>
              <a:t>.</a:t>
            </a:r>
          </a:p>
          <a:p>
            <a:pPr algn="ctr">
              <a:lnSpc>
                <a:spcPts val="3569"/>
              </a:lnSpc>
            </a:pPr>
            <a:endParaRPr lang="en-US" sz="3000" dirty="0">
              <a:solidFill>
                <a:srgbClr val="764652"/>
              </a:solidFill>
              <a:latin typeface="Montserrat"/>
            </a:endParaRPr>
          </a:p>
          <a:p>
            <a:pPr algn="ctr">
              <a:lnSpc>
                <a:spcPts val="3569"/>
              </a:lnSpc>
            </a:pPr>
            <a:endParaRPr lang="en-US" sz="3000" dirty="0">
              <a:solidFill>
                <a:srgbClr val="50242F"/>
              </a:solidFill>
              <a:latin typeface="Montserrat"/>
            </a:endParaRP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795292" flipH="1">
            <a:off x="-812785" y="4755906"/>
            <a:ext cx="3682971" cy="5957747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983839" y="-1168976"/>
            <a:ext cx="3381879" cy="3153602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16825518" y="1488652"/>
            <a:ext cx="2014404" cy="1911852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-1606870">
            <a:off x="-2099793" y="-1218917"/>
            <a:ext cx="6256986" cy="5415137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10517520" y="6192306"/>
            <a:ext cx="7315200" cy="373740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68000"/>
          </a:blip>
          <a:srcRect l="16666" t="21875" r="16666" b="2187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127426" y="-86138"/>
            <a:ext cx="11944915" cy="22901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20"/>
              </a:lnSpc>
            </a:pPr>
            <a:r>
              <a:rPr lang="en-US" sz="6585" spc="441">
                <a:solidFill>
                  <a:srgbClr val="764652"/>
                </a:solidFill>
                <a:latin typeface="Montserrat"/>
              </a:rPr>
              <a:t>NUOŽULNIOSIOS PLOKŠTUMOS SVARBA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0" y="2421475"/>
            <a:ext cx="5961484" cy="19877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61341" lvl="1" indent="-280670">
              <a:lnSpc>
                <a:spcPts val="3094"/>
              </a:lnSpc>
              <a:buFont typeface="Arial"/>
              <a:buChar char="•"/>
            </a:pPr>
            <a:r>
              <a:rPr lang="en-US" sz="2600" dirty="0" err="1">
                <a:solidFill>
                  <a:srgbClr val="764652"/>
                </a:solidFill>
                <a:latin typeface="Montserrat"/>
              </a:rPr>
              <a:t>ankstyviesiems</a:t>
            </a:r>
            <a:r>
              <a:rPr lang="en-US" sz="2600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2600" dirty="0" err="1">
                <a:solidFill>
                  <a:srgbClr val="764652"/>
                </a:solidFill>
                <a:latin typeface="Montserrat"/>
              </a:rPr>
              <a:t>fizikams</a:t>
            </a:r>
            <a:r>
              <a:rPr lang="en-US" sz="2600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2600" dirty="0" err="1">
                <a:solidFill>
                  <a:srgbClr val="764652"/>
                </a:solidFill>
                <a:latin typeface="Montserrat"/>
              </a:rPr>
              <a:t>padėjo</a:t>
            </a:r>
            <a:r>
              <a:rPr lang="en-US" sz="2600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2600" dirty="0" err="1">
                <a:solidFill>
                  <a:srgbClr val="764652"/>
                </a:solidFill>
                <a:latin typeface="Montserrat"/>
              </a:rPr>
              <a:t>suprasti</a:t>
            </a:r>
            <a:r>
              <a:rPr lang="en-US" sz="2600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2600" dirty="0" err="1">
                <a:solidFill>
                  <a:srgbClr val="764652"/>
                </a:solidFill>
                <a:latin typeface="Montserrat"/>
              </a:rPr>
              <a:t>gravitaciją</a:t>
            </a:r>
            <a:r>
              <a:rPr lang="en-US" sz="2600" dirty="0">
                <a:solidFill>
                  <a:srgbClr val="764652"/>
                </a:solidFill>
                <a:latin typeface="Montserrat"/>
              </a:rPr>
              <a:t>, </a:t>
            </a:r>
            <a:r>
              <a:rPr lang="en-US" sz="2600" dirty="0" err="1">
                <a:solidFill>
                  <a:srgbClr val="764652"/>
                </a:solidFill>
                <a:latin typeface="Montserrat"/>
              </a:rPr>
              <a:t>svorį</a:t>
            </a:r>
            <a:r>
              <a:rPr lang="en-US" sz="2600" dirty="0">
                <a:solidFill>
                  <a:srgbClr val="764652"/>
                </a:solidFill>
                <a:latin typeface="Montserrat"/>
              </a:rPr>
              <a:t>, </a:t>
            </a:r>
            <a:r>
              <a:rPr lang="en-US" sz="2600" dirty="0" err="1">
                <a:solidFill>
                  <a:srgbClr val="764652"/>
                </a:solidFill>
                <a:latin typeface="Montserrat"/>
              </a:rPr>
              <a:t>pagreitį</a:t>
            </a:r>
            <a:r>
              <a:rPr lang="en-US" sz="2600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2600" dirty="0" err="1">
                <a:solidFill>
                  <a:srgbClr val="764652"/>
                </a:solidFill>
                <a:latin typeface="Montserrat"/>
              </a:rPr>
              <a:t>ir</a:t>
            </a:r>
            <a:r>
              <a:rPr lang="en-US" sz="2600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2600" dirty="0" err="1">
                <a:solidFill>
                  <a:srgbClr val="764652"/>
                </a:solidFill>
                <a:latin typeface="Montserrat"/>
              </a:rPr>
              <a:t>kitus</a:t>
            </a:r>
            <a:r>
              <a:rPr lang="en-US" sz="2600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2600" dirty="0" err="1">
                <a:solidFill>
                  <a:srgbClr val="764652"/>
                </a:solidFill>
                <a:latin typeface="Montserrat"/>
              </a:rPr>
              <a:t>fizikinius</a:t>
            </a:r>
            <a:r>
              <a:rPr lang="en-US" sz="2600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2600" dirty="0" err="1">
                <a:solidFill>
                  <a:srgbClr val="764652"/>
                </a:solidFill>
                <a:latin typeface="Montserrat"/>
              </a:rPr>
              <a:t>dydžius</a:t>
            </a:r>
            <a:r>
              <a:rPr lang="en-US" sz="2600" dirty="0">
                <a:solidFill>
                  <a:srgbClr val="50242F"/>
                </a:solidFill>
                <a:latin typeface="Montserrat"/>
              </a:rPr>
              <a:t>;</a:t>
            </a:r>
          </a:p>
          <a:p>
            <a:pPr>
              <a:lnSpc>
                <a:spcPts val="3094"/>
              </a:lnSpc>
            </a:pPr>
            <a:endParaRPr lang="en-US" sz="2600" dirty="0">
              <a:solidFill>
                <a:srgbClr val="50242F"/>
              </a:solidFill>
              <a:latin typeface="Montserrat"/>
            </a:endParaRP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8897843">
            <a:off x="16385987" y="-1031637"/>
            <a:ext cx="2344357" cy="3314643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6249302" y="8381747"/>
            <a:ext cx="2351807" cy="2304771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-629580" y="8855400"/>
            <a:ext cx="2863201" cy="2863201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-629580" y="-594304"/>
            <a:ext cx="2977777" cy="3246008"/>
            <a:chOff x="0" y="0"/>
            <a:chExt cx="3970369" cy="4328011"/>
          </a:xfrm>
        </p:grpSpPr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2357482" cy="2582899"/>
            </a:xfrm>
            <a:prstGeom prst="rect">
              <a:avLst/>
            </a:prstGeom>
          </p:spPr>
        </p:pic>
        <p:pic>
          <p:nvPicPr>
            <p:cNvPr id="10" name="Picture 10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rcRect/>
            <a:stretch>
              <a:fillRect/>
            </a:stretch>
          </p:blipFill>
          <p:spPr>
            <a:xfrm rot="-8503353">
              <a:off x="1620950" y="859447"/>
              <a:ext cx="1907211" cy="2089574"/>
            </a:xfrm>
            <a:prstGeom prst="rect">
              <a:avLst/>
            </a:prstGeom>
          </p:spPr>
        </p:pic>
        <p:pic>
          <p:nvPicPr>
            <p:cNvPr id="11" name="Picture 11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rcRect/>
            <a:stretch>
              <a:fillRect/>
            </a:stretch>
          </p:blipFill>
          <p:spPr>
            <a:xfrm rot="-6813515">
              <a:off x="917895" y="2388778"/>
              <a:ext cx="1582936" cy="1734292"/>
            </a:xfrm>
            <a:prstGeom prst="rect">
              <a:avLst/>
            </a:prstGeom>
          </p:spPr>
        </p:pic>
      </p:grpSp>
      <p:pic>
        <p:nvPicPr>
          <p:cNvPr id="12" name="Picture 12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>
            <a:off x="15178280" y="2245405"/>
            <a:ext cx="2379886" cy="2289017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17"/>
          <a:srcRect/>
          <a:stretch>
            <a:fillRect/>
          </a:stretch>
        </p:blipFill>
        <p:spPr>
          <a:xfrm>
            <a:off x="11596421" y="5143500"/>
            <a:ext cx="6815404" cy="5143500"/>
          </a:xfrm>
          <a:prstGeom prst="rect">
            <a:avLst/>
          </a:prstGeom>
        </p:spPr>
      </p:pic>
      <p:sp>
        <p:nvSpPr>
          <p:cNvPr id="14" name="TextBox 14"/>
          <p:cNvSpPr txBox="1"/>
          <p:nvPr/>
        </p:nvSpPr>
        <p:spPr>
          <a:xfrm>
            <a:off x="-18424" y="6365613"/>
            <a:ext cx="5961484" cy="27828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61341" lvl="1" indent="-280670">
              <a:lnSpc>
                <a:spcPts val="3094"/>
              </a:lnSpc>
              <a:buFont typeface="Arial"/>
              <a:buChar char="•"/>
            </a:pPr>
            <a:r>
              <a:rPr lang="en-US" sz="2600" dirty="0" err="1">
                <a:solidFill>
                  <a:srgbClr val="764652"/>
                </a:solidFill>
                <a:latin typeface="Montserrat"/>
              </a:rPr>
              <a:t>detalus</a:t>
            </a:r>
            <a:r>
              <a:rPr lang="en-US" sz="2600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2600" dirty="0" err="1">
                <a:solidFill>
                  <a:srgbClr val="764652"/>
                </a:solidFill>
                <a:latin typeface="Montserrat"/>
              </a:rPr>
              <a:t>nuožulniosios</a:t>
            </a:r>
            <a:r>
              <a:rPr lang="en-US" sz="2600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2600" dirty="0" err="1">
                <a:solidFill>
                  <a:srgbClr val="764652"/>
                </a:solidFill>
                <a:latin typeface="Montserrat"/>
              </a:rPr>
              <a:t>plokštumos</a:t>
            </a:r>
            <a:r>
              <a:rPr lang="en-US" sz="2600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2600" dirty="0" err="1">
                <a:solidFill>
                  <a:srgbClr val="764652"/>
                </a:solidFill>
                <a:latin typeface="Montserrat"/>
              </a:rPr>
              <a:t>savybių</a:t>
            </a:r>
            <a:r>
              <a:rPr lang="en-US" sz="2600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2600" dirty="0" err="1">
                <a:solidFill>
                  <a:srgbClr val="764652"/>
                </a:solidFill>
                <a:latin typeface="Montserrat"/>
              </a:rPr>
              <a:t>išmanymas</a:t>
            </a:r>
            <a:r>
              <a:rPr lang="en-US" sz="2600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2600" dirty="0" err="1">
                <a:solidFill>
                  <a:srgbClr val="764652"/>
                </a:solidFill>
                <a:latin typeface="Montserrat"/>
              </a:rPr>
              <a:t>davė</a:t>
            </a:r>
            <a:r>
              <a:rPr lang="en-US" sz="2600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2600" dirty="0" err="1">
                <a:solidFill>
                  <a:srgbClr val="764652"/>
                </a:solidFill>
                <a:latin typeface="Montserrat"/>
              </a:rPr>
              <a:t>pagrindus</a:t>
            </a:r>
            <a:r>
              <a:rPr lang="en-US" sz="2600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2600" dirty="0" err="1">
                <a:solidFill>
                  <a:srgbClr val="764652"/>
                </a:solidFill>
                <a:latin typeface="Montserrat"/>
              </a:rPr>
              <a:t>vektorių</a:t>
            </a:r>
            <a:r>
              <a:rPr lang="en-US" sz="2600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2600" dirty="0" err="1">
                <a:solidFill>
                  <a:srgbClr val="764652"/>
                </a:solidFill>
                <a:latin typeface="Montserrat"/>
              </a:rPr>
              <a:t>matematikos</a:t>
            </a:r>
            <a:r>
              <a:rPr lang="en-US" sz="2600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2600" dirty="0" err="1">
                <a:solidFill>
                  <a:srgbClr val="764652"/>
                </a:solidFill>
                <a:latin typeface="Montserrat"/>
              </a:rPr>
              <a:t>atsiradimui</a:t>
            </a:r>
            <a:r>
              <a:rPr lang="en-US" sz="2600" dirty="0">
                <a:solidFill>
                  <a:srgbClr val="764652"/>
                </a:solidFill>
                <a:latin typeface="Montserrat"/>
              </a:rPr>
              <a:t> – </a:t>
            </a:r>
            <a:r>
              <a:rPr lang="en-US" sz="2600" dirty="0" err="1">
                <a:solidFill>
                  <a:srgbClr val="764652"/>
                </a:solidFill>
                <a:latin typeface="Montserrat"/>
              </a:rPr>
              <a:t>vienam</a:t>
            </a:r>
            <a:r>
              <a:rPr lang="en-US" sz="2600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2600" dirty="0" err="1">
                <a:solidFill>
                  <a:srgbClr val="764652"/>
                </a:solidFill>
                <a:latin typeface="Montserrat"/>
              </a:rPr>
              <a:t>iš</a:t>
            </a:r>
            <a:r>
              <a:rPr lang="en-US" sz="2600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2600" dirty="0" err="1">
                <a:solidFill>
                  <a:srgbClr val="764652"/>
                </a:solidFill>
                <a:latin typeface="Montserrat"/>
              </a:rPr>
              <a:t>dabartinio</a:t>
            </a:r>
            <a:r>
              <a:rPr lang="en-US" sz="2600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2600" dirty="0" err="1">
                <a:solidFill>
                  <a:srgbClr val="764652"/>
                </a:solidFill>
                <a:latin typeface="Montserrat"/>
              </a:rPr>
              <a:t>mokslo</a:t>
            </a:r>
            <a:r>
              <a:rPr lang="en-US" sz="2600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2600" dirty="0" err="1">
                <a:solidFill>
                  <a:srgbClr val="764652"/>
                </a:solidFill>
                <a:latin typeface="Montserrat"/>
              </a:rPr>
              <a:t>ir</a:t>
            </a:r>
            <a:r>
              <a:rPr lang="en-US" sz="2600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2600" dirty="0" err="1">
                <a:solidFill>
                  <a:srgbClr val="764652"/>
                </a:solidFill>
                <a:latin typeface="Montserrat"/>
              </a:rPr>
              <a:t>technologijų</a:t>
            </a:r>
            <a:r>
              <a:rPr lang="en-US" sz="2600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2600" dirty="0" err="1">
                <a:solidFill>
                  <a:srgbClr val="764652"/>
                </a:solidFill>
                <a:latin typeface="Montserrat"/>
              </a:rPr>
              <a:t>pagrindų</a:t>
            </a:r>
            <a:r>
              <a:rPr lang="en-US" sz="2600" dirty="0">
                <a:solidFill>
                  <a:srgbClr val="764652"/>
                </a:solidFill>
                <a:latin typeface="Montserrat"/>
              </a:rPr>
              <a:t>;</a:t>
            </a:r>
          </a:p>
          <a:p>
            <a:pPr>
              <a:lnSpc>
                <a:spcPts val="3094"/>
              </a:lnSpc>
            </a:pPr>
            <a:endParaRPr lang="en-US" sz="2600" dirty="0">
              <a:solidFill>
                <a:srgbClr val="50242F"/>
              </a:solidFill>
              <a:latin typeface="Montserrat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0" y="4356602"/>
            <a:ext cx="5961484" cy="19877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61341" lvl="1" indent="-280670">
              <a:lnSpc>
                <a:spcPts val="3094"/>
              </a:lnSpc>
              <a:buFont typeface="Arial"/>
              <a:buChar char="•"/>
            </a:pPr>
            <a:r>
              <a:rPr lang="en-US" sz="2600" dirty="0" err="1">
                <a:solidFill>
                  <a:srgbClr val="764652"/>
                </a:solidFill>
                <a:latin typeface="Montserrat"/>
              </a:rPr>
              <a:t>šiuo</a:t>
            </a:r>
            <a:r>
              <a:rPr lang="en-US" sz="2600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2600" dirty="0" err="1">
                <a:solidFill>
                  <a:srgbClr val="764652"/>
                </a:solidFill>
                <a:latin typeface="Montserrat"/>
              </a:rPr>
              <a:t>metu</a:t>
            </a:r>
            <a:r>
              <a:rPr lang="en-US" sz="2600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2600" dirty="0" err="1">
                <a:solidFill>
                  <a:srgbClr val="764652"/>
                </a:solidFill>
                <a:latin typeface="Montserrat"/>
              </a:rPr>
              <a:t>nuožulniosios</a:t>
            </a:r>
            <a:r>
              <a:rPr lang="en-US" sz="2600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2600" dirty="0" err="1">
                <a:solidFill>
                  <a:srgbClr val="764652"/>
                </a:solidFill>
                <a:latin typeface="Montserrat"/>
              </a:rPr>
              <a:t>plokštumos</a:t>
            </a:r>
            <a:r>
              <a:rPr lang="en-US" sz="2600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2600" dirty="0" err="1">
                <a:solidFill>
                  <a:srgbClr val="764652"/>
                </a:solidFill>
                <a:latin typeface="Montserrat"/>
              </a:rPr>
              <a:t>naudojamos</a:t>
            </a:r>
            <a:r>
              <a:rPr lang="en-US" sz="2600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2600" dirty="0" err="1">
                <a:solidFill>
                  <a:srgbClr val="764652"/>
                </a:solidFill>
                <a:latin typeface="Montserrat"/>
              </a:rPr>
              <a:t>kalnuotose</a:t>
            </a:r>
            <a:r>
              <a:rPr lang="en-US" sz="2600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2600" dirty="0" err="1">
                <a:solidFill>
                  <a:srgbClr val="764652"/>
                </a:solidFill>
                <a:latin typeface="Montserrat"/>
              </a:rPr>
              <a:t>teritorijose</a:t>
            </a:r>
            <a:r>
              <a:rPr lang="en-US" sz="2600" dirty="0">
                <a:solidFill>
                  <a:srgbClr val="764652"/>
                </a:solidFill>
                <a:latin typeface="Montserrat"/>
              </a:rPr>
              <a:t> – </a:t>
            </a:r>
            <a:r>
              <a:rPr lang="en-US" sz="2600" dirty="0" err="1">
                <a:solidFill>
                  <a:srgbClr val="764652"/>
                </a:solidFill>
                <a:latin typeface="Montserrat"/>
              </a:rPr>
              <a:t>serpantinuose</a:t>
            </a:r>
            <a:r>
              <a:rPr lang="en-US" sz="2600" dirty="0">
                <a:solidFill>
                  <a:srgbClr val="764652"/>
                </a:solidFill>
                <a:latin typeface="Montserrat"/>
              </a:rPr>
              <a:t>;</a:t>
            </a:r>
          </a:p>
          <a:p>
            <a:pPr>
              <a:lnSpc>
                <a:spcPts val="3094"/>
              </a:lnSpc>
            </a:pPr>
            <a:endParaRPr lang="en-US" sz="2600" dirty="0">
              <a:solidFill>
                <a:srgbClr val="50242F"/>
              </a:solidFill>
              <a:latin typeface="Montserrat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6163258" y="2421475"/>
            <a:ext cx="5961484" cy="3180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61341" lvl="1" indent="-280670">
              <a:lnSpc>
                <a:spcPts val="3094"/>
              </a:lnSpc>
              <a:buFont typeface="Arial"/>
              <a:buChar char="•"/>
            </a:pPr>
            <a:r>
              <a:rPr lang="en-US" sz="2600" dirty="0" err="1">
                <a:solidFill>
                  <a:srgbClr val="764652"/>
                </a:solidFill>
                <a:latin typeface="Montserrat"/>
              </a:rPr>
              <a:t>nuožulniosios</a:t>
            </a:r>
            <a:r>
              <a:rPr lang="en-US" sz="2600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2600" dirty="0" err="1">
                <a:solidFill>
                  <a:srgbClr val="764652"/>
                </a:solidFill>
                <a:latin typeface="Montserrat"/>
              </a:rPr>
              <a:t>plokštumos</a:t>
            </a:r>
            <a:r>
              <a:rPr lang="en-US" sz="2600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2600" dirty="0" err="1">
                <a:solidFill>
                  <a:srgbClr val="764652"/>
                </a:solidFill>
                <a:latin typeface="Montserrat"/>
              </a:rPr>
              <a:t>principas</a:t>
            </a:r>
            <a:r>
              <a:rPr lang="en-US" sz="2600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2600" dirty="0" err="1">
                <a:solidFill>
                  <a:srgbClr val="764652"/>
                </a:solidFill>
                <a:latin typeface="Montserrat"/>
              </a:rPr>
              <a:t>yra</a:t>
            </a:r>
            <a:r>
              <a:rPr lang="en-US" sz="2600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2600" dirty="0" err="1">
                <a:solidFill>
                  <a:srgbClr val="764652"/>
                </a:solidFill>
                <a:latin typeface="Montserrat"/>
              </a:rPr>
              <a:t>pritaikomas</a:t>
            </a:r>
            <a:r>
              <a:rPr lang="en-US" sz="2600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2600" dirty="0" err="1">
                <a:solidFill>
                  <a:srgbClr val="764652"/>
                </a:solidFill>
                <a:latin typeface="Montserrat"/>
              </a:rPr>
              <a:t>tvirtinimo</a:t>
            </a:r>
            <a:r>
              <a:rPr lang="en-US" sz="2600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2600" dirty="0" err="1">
                <a:solidFill>
                  <a:srgbClr val="764652"/>
                </a:solidFill>
                <a:latin typeface="Montserrat"/>
              </a:rPr>
              <a:t>detalėse</a:t>
            </a:r>
            <a:r>
              <a:rPr lang="en-US" sz="2600" dirty="0">
                <a:solidFill>
                  <a:srgbClr val="764652"/>
                </a:solidFill>
                <a:latin typeface="Montserrat"/>
              </a:rPr>
              <a:t>, </a:t>
            </a:r>
            <a:r>
              <a:rPr lang="en-US" sz="2600" dirty="0" err="1">
                <a:solidFill>
                  <a:srgbClr val="764652"/>
                </a:solidFill>
                <a:latin typeface="Montserrat"/>
              </a:rPr>
              <a:t>kurios</a:t>
            </a:r>
            <a:r>
              <a:rPr lang="en-US" sz="2600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2600" dirty="0" err="1">
                <a:solidFill>
                  <a:srgbClr val="764652"/>
                </a:solidFill>
                <a:latin typeface="Montserrat"/>
              </a:rPr>
              <a:t>turi</a:t>
            </a:r>
            <a:r>
              <a:rPr lang="en-US" sz="2600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2600" dirty="0" err="1">
                <a:solidFill>
                  <a:srgbClr val="764652"/>
                </a:solidFill>
                <a:latin typeface="Montserrat"/>
              </a:rPr>
              <a:t>sriegį</a:t>
            </a:r>
            <a:r>
              <a:rPr lang="en-US" sz="2600" dirty="0">
                <a:solidFill>
                  <a:srgbClr val="764652"/>
                </a:solidFill>
                <a:latin typeface="Montserrat"/>
              </a:rPr>
              <a:t> (</a:t>
            </a:r>
            <a:r>
              <a:rPr lang="en-US" sz="2600" dirty="0" err="1">
                <a:solidFill>
                  <a:srgbClr val="764652"/>
                </a:solidFill>
                <a:latin typeface="Montserrat"/>
              </a:rPr>
              <a:t>varžtai</a:t>
            </a:r>
            <a:r>
              <a:rPr lang="en-US" sz="2600" dirty="0">
                <a:solidFill>
                  <a:srgbClr val="764652"/>
                </a:solidFill>
                <a:latin typeface="Montserrat"/>
              </a:rPr>
              <a:t>, </a:t>
            </a:r>
            <a:r>
              <a:rPr lang="en-US" sz="2600" dirty="0" err="1">
                <a:solidFill>
                  <a:srgbClr val="764652"/>
                </a:solidFill>
                <a:latin typeface="Montserrat"/>
              </a:rPr>
              <a:t>sraigtai</a:t>
            </a:r>
            <a:r>
              <a:rPr lang="en-US" sz="2600" dirty="0">
                <a:solidFill>
                  <a:srgbClr val="764652"/>
                </a:solidFill>
                <a:latin typeface="Montserrat"/>
              </a:rPr>
              <a:t>, </a:t>
            </a:r>
            <a:r>
              <a:rPr lang="en-US" sz="2600" dirty="0" err="1">
                <a:solidFill>
                  <a:srgbClr val="764652"/>
                </a:solidFill>
                <a:latin typeface="Montserrat"/>
              </a:rPr>
              <a:t>medvaržčiai</a:t>
            </a:r>
            <a:r>
              <a:rPr lang="en-US" sz="2600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2600" dirty="0" err="1">
                <a:solidFill>
                  <a:srgbClr val="764652"/>
                </a:solidFill>
                <a:latin typeface="Montserrat"/>
              </a:rPr>
              <a:t>ir</a:t>
            </a:r>
            <a:r>
              <a:rPr lang="en-US" sz="2600" dirty="0">
                <a:solidFill>
                  <a:srgbClr val="764652"/>
                </a:solidFill>
                <a:latin typeface="Montserrat"/>
              </a:rPr>
              <a:t> t. t.); </a:t>
            </a:r>
            <a:r>
              <a:rPr lang="en-US" sz="2600" dirty="0" err="1">
                <a:solidFill>
                  <a:srgbClr val="764652"/>
                </a:solidFill>
                <a:latin typeface="Montserrat"/>
              </a:rPr>
              <a:t>sriegis</a:t>
            </a:r>
            <a:r>
              <a:rPr lang="en-US" sz="2600" dirty="0">
                <a:solidFill>
                  <a:srgbClr val="764652"/>
                </a:solidFill>
                <a:latin typeface="Montserrat"/>
              </a:rPr>
              <a:t> – tai </a:t>
            </a:r>
            <a:r>
              <a:rPr lang="en-US" sz="2600" dirty="0" err="1">
                <a:solidFill>
                  <a:srgbClr val="764652"/>
                </a:solidFill>
                <a:latin typeface="Montserrat"/>
              </a:rPr>
              <a:t>apie</a:t>
            </a:r>
            <a:r>
              <a:rPr lang="en-US" sz="2600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2600" dirty="0" err="1">
                <a:solidFill>
                  <a:srgbClr val="764652"/>
                </a:solidFill>
                <a:latin typeface="Montserrat"/>
              </a:rPr>
              <a:t>ašį</a:t>
            </a:r>
            <a:r>
              <a:rPr lang="en-US" sz="2600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2600" dirty="0" err="1">
                <a:solidFill>
                  <a:srgbClr val="764652"/>
                </a:solidFill>
                <a:latin typeface="Montserrat"/>
              </a:rPr>
              <a:t>suvyniota</a:t>
            </a:r>
            <a:r>
              <a:rPr lang="en-US" sz="2600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2600" dirty="0" err="1">
                <a:solidFill>
                  <a:srgbClr val="764652"/>
                </a:solidFill>
                <a:latin typeface="Montserrat"/>
              </a:rPr>
              <a:t>nuožulnioji</a:t>
            </a:r>
            <a:r>
              <a:rPr lang="en-US" sz="2600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2600" dirty="0" err="1">
                <a:solidFill>
                  <a:srgbClr val="764652"/>
                </a:solidFill>
                <a:latin typeface="Montserrat"/>
              </a:rPr>
              <a:t>plokštuma</a:t>
            </a:r>
            <a:r>
              <a:rPr lang="en-US" sz="2600" dirty="0">
                <a:solidFill>
                  <a:srgbClr val="764652"/>
                </a:solidFill>
                <a:latin typeface="Montserrat"/>
              </a:rPr>
              <a:t>, </a:t>
            </a:r>
            <a:r>
              <a:rPr lang="en-US" sz="2600" dirty="0" err="1">
                <a:solidFill>
                  <a:srgbClr val="764652"/>
                </a:solidFill>
                <a:latin typeface="Montserrat"/>
              </a:rPr>
              <a:t>lyg</a:t>
            </a:r>
            <a:r>
              <a:rPr lang="en-US" sz="2600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2600" dirty="0" err="1">
                <a:solidFill>
                  <a:srgbClr val="764652"/>
                </a:solidFill>
                <a:latin typeface="Montserrat"/>
              </a:rPr>
              <a:t>serpantinas</a:t>
            </a:r>
            <a:r>
              <a:rPr lang="en-US" sz="2600" dirty="0">
                <a:solidFill>
                  <a:srgbClr val="764652"/>
                </a:solidFill>
                <a:latin typeface="Montserrat"/>
              </a:rPr>
              <a:t>;</a:t>
            </a:r>
          </a:p>
          <a:p>
            <a:pPr>
              <a:lnSpc>
                <a:spcPts val="3094"/>
              </a:lnSpc>
            </a:pPr>
            <a:endParaRPr lang="en-US" sz="2600" dirty="0">
              <a:solidFill>
                <a:srgbClr val="50242F"/>
              </a:solidFill>
              <a:latin typeface="Montserrat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6163258" y="6908998"/>
            <a:ext cx="5961484" cy="19877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61341" lvl="1" indent="-280670">
              <a:lnSpc>
                <a:spcPts val="3094"/>
              </a:lnSpc>
              <a:buFont typeface="Arial"/>
              <a:buChar char="•"/>
            </a:pPr>
            <a:r>
              <a:rPr lang="en-US" sz="2600" dirty="0" err="1">
                <a:solidFill>
                  <a:srgbClr val="764652"/>
                </a:solidFill>
                <a:latin typeface="Montserrat"/>
              </a:rPr>
              <a:t>buvo</a:t>
            </a:r>
            <a:r>
              <a:rPr lang="en-US" sz="2600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2600" dirty="0" err="1">
                <a:solidFill>
                  <a:srgbClr val="764652"/>
                </a:solidFill>
                <a:latin typeface="Montserrat"/>
              </a:rPr>
              <a:t>intensyviai</a:t>
            </a:r>
            <a:r>
              <a:rPr lang="en-US" sz="2600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2600" dirty="0" err="1">
                <a:solidFill>
                  <a:srgbClr val="764652"/>
                </a:solidFill>
                <a:latin typeface="Montserrat"/>
              </a:rPr>
              <a:t>naudojama</a:t>
            </a:r>
            <a:r>
              <a:rPr lang="en-US" sz="2600" dirty="0">
                <a:solidFill>
                  <a:srgbClr val="764652"/>
                </a:solidFill>
                <a:latin typeface="Montserrat"/>
              </a:rPr>
              <a:t> statant </a:t>
            </a:r>
            <a:r>
              <a:rPr lang="en-US" sz="2600" dirty="0" err="1">
                <a:solidFill>
                  <a:srgbClr val="764652"/>
                </a:solidFill>
                <a:latin typeface="Montserrat"/>
              </a:rPr>
              <a:t>senovės</a:t>
            </a:r>
            <a:r>
              <a:rPr lang="en-US" sz="2600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2600" dirty="0" err="1">
                <a:solidFill>
                  <a:srgbClr val="764652"/>
                </a:solidFill>
                <a:latin typeface="Montserrat"/>
              </a:rPr>
              <a:t>akmeninius</a:t>
            </a:r>
            <a:r>
              <a:rPr lang="en-US" sz="2600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2600" dirty="0" err="1">
                <a:solidFill>
                  <a:srgbClr val="764652"/>
                </a:solidFill>
                <a:latin typeface="Montserrat"/>
              </a:rPr>
              <a:t>pastatus</a:t>
            </a:r>
            <a:r>
              <a:rPr lang="en-US" sz="2600" dirty="0">
                <a:solidFill>
                  <a:srgbClr val="764652"/>
                </a:solidFill>
                <a:latin typeface="Montserrat"/>
              </a:rPr>
              <a:t>.</a:t>
            </a:r>
          </a:p>
          <a:p>
            <a:pPr>
              <a:lnSpc>
                <a:spcPts val="3094"/>
              </a:lnSpc>
            </a:pPr>
            <a:endParaRPr lang="en-US" sz="2600" dirty="0">
              <a:solidFill>
                <a:srgbClr val="50242F"/>
              </a:solidFill>
              <a:latin typeface="Montserrat"/>
            </a:endParaRPr>
          </a:p>
          <a:p>
            <a:pPr>
              <a:lnSpc>
                <a:spcPts val="3094"/>
              </a:lnSpc>
            </a:pPr>
            <a:endParaRPr lang="en-US" sz="2600" dirty="0">
              <a:solidFill>
                <a:srgbClr val="50242F"/>
              </a:solidFill>
              <a:latin typeface="Montserrat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6163258" y="5372665"/>
            <a:ext cx="4777301" cy="13336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61341" lvl="1" indent="-280670">
              <a:lnSpc>
                <a:spcPts val="2600"/>
              </a:lnSpc>
              <a:buFont typeface="Arial"/>
              <a:buChar char="•"/>
            </a:pPr>
            <a:r>
              <a:rPr lang="en-US" sz="2600" dirty="0" err="1">
                <a:solidFill>
                  <a:srgbClr val="764652"/>
                </a:solidFill>
                <a:latin typeface="Montserrat"/>
              </a:rPr>
              <a:t>nuožulnioji</a:t>
            </a:r>
            <a:r>
              <a:rPr lang="en-US" sz="2600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2600" dirty="0" err="1">
                <a:solidFill>
                  <a:srgbClr val="764652"/>
                </a:solidFill>
                <a:latin typeface="Montserrat"/>
              </a:rPr>
              <a:t>plokštuma</a:t>
            </a:r>
            <a:r>
              <a:rPr lang="en-US" sz="2600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2600" dirty="0" err="1">
                <a:solidFill>
                  <a:srgbClr val="764652"/>
                </a:solidFill>
                <a:latin typeface="Montserrat"/>
              </a:rPr>
              <a:t>naudojama</a:t>
            </a:r>
            <a:r>
              <a:rPr lang="en-US" sz="2600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2600" dirty="0" err="1">
                <a:solidFill>
                  <a:srgbClr val="764652"/>
                </a:solidFill>
                <a:latin typeface="Montserrat"/>
              </a:rPr>
              <a:t>privažiavimui</a:t>
            </a:r>
            <a:r>
              <a:rPr lang="en-US" sz="2600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2600" dirty="0" err="1">
                <a:solidFill>
                  <a:srgbClr val="764652"/>
                </a:solidFill>
                <a:latin typeface="Montserrat"/>
              </a:rPr>
              <a:t>su</a:t>
            </a:r>
            <a:r>
              <a:rPr lang="en-US" sz="2600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2600" dirty="0" err="1">
                <a:solidFill>
                  <a:srgbClr val="764652"/>
                </a:solidFill>
                <a:latin typeface="Montserrat"/>
              </a:rPr>
              <a:t>vežimėliais</a:t>
            </a:r>
            <a:r>
              <a:rPr lang="en-US" sz="2600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2600" dirty="0" err="1">
                <a:solidFill>
                  <a:srgbClr val="764652"/>
                </a:solidFill>
                <a:latin typeface="Montserrat"/>
              </a:rPr>
              <a:t>prie</a:t>
            </a:r>
            <a:r>
              <a:rPr lang="en-US" sz="2600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2600" dirty="0" err="1">
                <a:solidFill>
                  <a:srgbClr val="764652"/>
                </a:solidFill>
                <a:latin typeface="Montserrat"/>
              </a:rPr>
              <a:t>pastatų</a:t>
            </a:r>
            <a:r>
              <a:rPr lang="en-US" sz="2600" dirty="0">
                <a:solidFill>
                  <a:srgbClr val="764652"/>
                </a:solidFill>
                <a:latin typeface="Montserrat"/>
              </a:rPr>
              <a:t>;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68000"/>
          </a:blip>
          <a:srcRect l="16666" t="21875" r="16666" b="2187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2271166" y="6040989"/>
            <a:ext cx="11347879" cy="1934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4840"/>
              </a:lnSpc>
            </a:pPr>
            <a:r>
              <a:rPr lang="en-US" sz="14000" spc="462" dirty="0">
                <a:solidFill>
                  <a:srgbClr val="764652"/>
                </a:solidFill>
                <a:latin typeface="Montserrat"/>
              </a:rPr>
              <a:t>FORMULĖS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271166" y="2819634"/>
            <a:ext cx="4993986" cy="3030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2200"/>
              </a:lnSpc>
            </a:pPr>
            <a:r>
              <a:rPr lang="en-US" sz="22200" spc="732">
                <a:solidFill>
                  <a:srgbClr val="5A8884"/>
                </a:solidFill>
                <a:latin typeface="Bobby Jones"/>
              </a:rPr>
              <a:t>02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-221324" flipH="1">
            <a:off x="11093118" y="990496"/>
            <a:ext cx="4608222" cy="3438886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9859876" y="1363206"/>
            <a:ext cx="1346732" cy="1346732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11206608" y="3686848"/>
            <a:ext cx="9024308" cy="10108695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6383713">
            <a:off x="15386100" y="5184690"/>
            <a:ext cx="1949371" cy="191038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4262732">
            <a:off x="12726981" y="7881591"/>
            <a:ext cx="1242543" cy="1217692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-85402">
            <a:off x="12745037" y="5427311"/>
            <a:ext cx="863629" cy="846356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16803486" y="279933"/>
            <a:ext cx="1497535" cy="149753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595505" y="5543710"/>
            <a:ext cx="6676622" cy="5960402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3580777">
            <a:off x="11371482" y="240779"/>
            <a:ext cx="6142805" cy="5316318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-669489">
            <a:off x="10805228" y="705364"/>
            <a:ext cx="2430065" cy="2381464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-6095390">
            <a:off x="12204630" y="3851121"/>
            <a:ext cx="1252400" cy="1227352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52312" y="361670"/>
            <a:ext cx="10554891" cy="39497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9"/>
              </a:lnSpc>
              <a:spcBef>
                <a:spcPct val="0"/>
              </a:spcBef>
            </a:pPr>
            <a:r>
              <a:rPr lang="en-US" sz="2799" dirty="0">
                <a:solidFill>
                  <a:srgbClr val="764652"/>
                </a:solidFill>
                <a:latin typeface="Montserrat"/>
              </a:rPr>
              <a:t>h – </a:t>
            </a: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nuožulniosios</a:t>
            </a:r>
            <a:r>
              <a:rPr lang="en-US" sz="279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plokštumos</a:t>
            </a:r>
            <a:r>
              <a:rPr lang="en-US" sz="279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aukštis</a:t>
            </a:r>
            <a:endParaRPr lang="en-US" sz="2799" dirty="0">
              <a:solidFill>
                <a:srgbClr val="764652"/>
              </a:solidFill>
              <a:latin typeface="Montserrat"/>
            </a:endParaRPr>
          </a:p>
          <a:p>
            <a:pPr algn="ctr">
              <a:lnSpc>
                <a:spcPts val="2799"/>
              </a:lnSpc>
              <a:spcBef>
                <a:spcPct val="0"/>
              </a:spcBef>
            </a:pPr>
            <a:r>
              <a:rPr lang="en-US" sz="2799" dirty="0">
                <a:solidFill>
                  <a:srgbClr val="764652"/>
                </a:solidFill>
                <a:latin typeface="Montserrat"/>
              </a:rPr>
              <a:t> l – </a:t>
            </a: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nuožulniosios</a:t>
            </a:r>
            <a:r>
              <a:rPr lang="en-US" sz="279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plokštumos</a:t>
            </a:r>
            <a:r>
              <a:rPr lang="en-US" sz="279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ilgis</a:t>
            </a:r>
            <a:endParaRPr lang="en-US" sz="2799" dirty="0">
              <a:solidFill>
                <a:srgbClr val="764652"/>
              </a:solidFill>
              <a:latin typeface="Montserrat"/>
            </a:endParaRPr>
          </a:p>
          <a:p>
            <a:pPr algn="ctr">
              <a:lnSpc>
                <a:spcPts val="2799"/>
              </a:lnSpc>
              <a:spcBef>
                <a:spcPct val="0"/>
              </a:spcBef>
            </a:pP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Fv</a:t>
            </a:r>
            <a:r>
              <a:rPr lang="en-US" sz="2799" dirty="0">
                <a:solidFill>
                  <a:srgbClr val="764652"/>
                </a:solidFill>
                <a:latin typeface="Montserrat"/>
              </a:rPr>
              <a:t>- </a:t>
            </a: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varomoji</a:t>
            </a:r>
            <a:r>
              <a:rPr lang="en-US" sz="279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jėga</a:t>
            </a:r>
            <a:r>
              <a:rPr lang="en-US" sz="2799" dirty="0">
                <a:solidFill>
                  <a:srgbClr val="764652"/>
                </a:solidFill>
                <a:latin typeface="Montserrat"/>
              </a:rPr>
              <a:t> ( </a:t>
            </a: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jėga</a:t>
            </a:r>
            <a:r>
              <a:rPr lang="en-US" sz="2799" dirty="0">
                <a:solidFill>
                  <a:srgbClr val="764652"/>
                </a:solidFill>
                <a:latin typeface="Montserrat"/>
              </a:rPr>
              <a:t>, </a:t>
            </a: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kuria</a:t>
            </a:r>
            <a:r>
              <a:rPr lang="en-US" sz="279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stumamas</a:t>
            </a:r>
            <a:r>
              <a:rPr lang="en-US" sz="279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kūnas</a:t>
            </a:r>
            <a:r>
              <a:rPr lang="en-US" sz="2799" dirty="0">
                <a:solidFill>
                  <a:srgbClr val="764652"/>
                </a:solidFill>
                <a:latin typeface="Montserrat"/>
              </a:rPr>
              <a:t>)</a:t>
            </a:r>
          </a:p>
          <a:p>
            <a:pPr algn="ctr">
              <a:lnSpc>
                <a:spcPts val="2799"/>
              </a:lnSpc>
              <a:spcBef>
                <a:spcPct val="0"/>
              </a:spcBef>
            </a:pP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Ftr</a:t>
            </a:r>
            <a:r>
              <a:rPr lang="en-US" sz="2799" dirty="0">
                <a:solidFill>
                  <a:srgbClr val="764652"/>
                </a:solidFill>
                <a:latin typeface="Montserrat"/>
              </a:rPr>
              <a:t> (</a:t>
            </a: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μN</a:t>
            </a:r>
            <a:r>
              <a:rPr lang="en-US" sz="2799" dirty="0">
                <a:solidFill>
                  <a:srgbClr val="764652"/>
                </a:solidFill>
                <a:latin typeface="Montserrat"/>
              </a:rPr>
              <a:t>)- </a:t>
            </a: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trinties</a:t>
            </a:r>
            <a:r>
              <a:rPr lang="en-US" sz="279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jėga</a:t>
            </a:r>
            <a:endParaRPr lang="en-US" sz="2799" dirty="0">
              <a:solidFill>
                <a:srgbClr val="764652"/>
              </a:solidFill>
              <a:latin typeface="Montserrat"/>
            </a:endParaRPr>
          </a:p>
          <a:p>
            <a:pPr algn="ctr">
              <a:lnSpc>
                <a:spcPts val="2799"/>
              </a:lnSpc>
              <a:spcBef>
                <a:spcPct val="0"/>
              </a:spcBef>
            </a:pPr>
            <a:r>
              <a:rPr lang="en-US" sz="2799" dirty="0">
                <a:solidFill>
                  <a:srgbClr val="764652"/>
                </a:solidFill>
                <a:latin typeface="Montserrat"/>
              </a:rPr>
              <a:t>Fs (mg)- </a:t>
            </a: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sunkio</a:t>
            </a:r>
            <a:r>
              <a:rPr lang="en-US" sz="279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jėga</a:t>
            </a:r>
            <a:endParaRPr lang="en-US" sz="2799" dirty="0">
              <a:solidFill>
                <a:srgbClr val="764652"/>
              </a:solidFill>
              <a:latin typeface="Montserrat"/>
            </a:endParaRPr>
          </a:p>
          <a:p>
            <a:pPr algn="ctr">
              <a:lnSpc>
                <a:spcPts val="2799"/>
              </a:lnSpc>
              <a:spcBef>
                <a:spcPct val="0"/>
              </a:spcBef>
            </a:pPr>
            <a:r>
              <a:rPr lang="en-US" sz="2799" dirty="0">
                <a:solidFill>
                  <a:srgbClr val="764652"/>
                </a:solidFill>
                <a:latin typeface="Montserrat"/>
              </a:rPr>
              <a:t>μ- </a:t>
            </a: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trinties</a:t>
            </a:r>
            <a:r>
              <a:rPr lang="en-US" sz="279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koeficientas</a:t>
            </a:r>
            <a:endParaRPr lang="en-US" sz="2799" dirty="0">
              <a:solidFill>
                <a:srgbClr val="764652"/>
              </a:solidFill>
              <a:latin typeface="Montserrat"/>
            </a:endParaRPr>
          </a:p>
          <a:p>
            <a:pPr algn="ctr">
              <a:lnSpc>
                <a:spcPts val="2799"/>
              </a:lnSpc>
              <a:spcBef>
                <a:spcPct val="0"/>
              </a:spcBef>
            </a:pPr>
            <a:r>
              <a:rPr lang="en-US" sz="2799" dirty="0">
                <a:solidFill>
                  <a:srgbClr val="764652"/>
                </a:solidFill>
                <a:latin typeface="Montserrat"/>
              </a:rPr>
              <a:t>N- </a:t>
            </a: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atramos</a:t>
            </a:r>
            <a:r>
              <a:rPr lang="en-US" sz="279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reakcijos</a:t>
            </a:r>
            <a:r>
              <a:rPr lang="en-US" sz="279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jėga</a:t>
            </a:r>
            <a:endParaRPr lang="en-US" sz="2799" dirty="0">
              <a:solidFill>
                <a:srgbClr val="764652"/>
              </a:solidFill>
              <a:latin typeface="Montserrat"/>
            </a:endParaRPr>
          </a:p>
          <a:p>
            <a:pPr algn="ctr">
              <a:lnSpc>
                <a:spcPts val="2799"/>
              </a:lnSpc>
              <a:spcBef>
                <a:spcPct val="0"/>
              </a:spcBef>
            </a:pPr>
            <a:r>
              <a:rPr lang="en-US" sz="2799" dirty="0">
                <a:solidFill>
                  <a:srgbClr val="764652"/>
                </a:solidFill>
                <a:latin typeface="Montserrat"/>
              </a:rPr>
              <a:t>α - </a:t>
            </a: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kampas</a:t>
            </a:r>
            <a:r>
              <a:rPr lang="en-US" sz="2799" dirty="0">
                <a:solidFill>
                  <a:srgbClr val="764652"/>
                </a:solidFill>
                <a:latin typeface="Montserrat"/>
              </a:rPr>
              <a:t>, </a:t>
            </a: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kurį</a:t>
            </a:r>
            <a:r>
              <a:rPr lang="en-US" sz="279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nuožulnioji</a:t>
            </a:r>
            <a:r>
              <a:rPr lang="en-US" sz="279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plokštuma</a:t>
            </a:r>
            <a:r>
              <a:rPr lang="en-US" sz="279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sudaro</a:t>
            </a:r>
            <a:r>
              <a:rPr lang="en-US" sz="279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su</a:t>
            </a:r>
            <a:r>
              <a:rPr lang="en-US" sz="279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horizontu</a:t>
            </a:r>
            <a:endParaRPr lang="en-US" sz="2799" dirty="0">
              <a:solidFill>
                <a:srgbClr val="764652"/>
              </a:solidFill>
              <a:latin typeface="Montserrat"/>
            </a:endParaRPr>
          </a:p>
          <a:p>
            <a:pPr algn="ctr">
              <a:lnSpc>
                <a:spcPts val="2799"/>
              </a:lnSpc>
              <a:spcBef>
                <a:spcPct val="0"/>
              </a:spcBef>
            </a:pPr>
            <a:endParaRPr lang="en-US" sz="2799" dirty="0">
              <a:solidFill>
                <a:srgbClr val="50242F"/>
              </a:solidFill>
              <a:latin typeface="Montserrat"/>
            </a:endParaRPr>
          </a:p>
          <a:p>
            <a:pPr algn="ctr">
              <a:lnSpc>
                <a:spcPts val="2799"/>
              </a:lnSpc>
              <a:spcBef>
                <a:spcPct val="0"/>
              </a:spcBef>
            </a:pPr>
            <a:endParaRPr lang="en-US" sz="2799" dirty="0">
              <a:solidFill>
                <a:srgbClr val="50242F"/>
              </a:solidFill>
              <a:latin typeface="Montserrat"/>
            </a:endParaRPr>
          </a:p>
          <a:p>
            <a:pPr algn="ctr">
              <a:lnSpc>
                <a:spcPts val="2799"/>
              </a:lnSpc>
              <a:spcBef>
                <a:spcPct val="0"/>
              </a:spcBef>
            </a:pPr>
            <a:endParaRPr lang="en-US" sz="2799" dirty="0">
              <a:solidFill>
                <a:srgbClr val="50242F"/>
              </a:solidFill>
              <a:latin typeface="Montserrat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356446" y="3762984"/>
            <a:ext cx="7787554" cy="1269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31"/>
              </a:lnSpc>
            </a:pP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Darbas</a:t>
            </a:r>
            <a:r>
              <a:rPr lang="en-US" sz="2799" dirty="0">
                <a:solidFill>
                  <a:srgbClr val="764652"/>
                </a:solidFill>
                <a:latin typeface="Montserrat"/>
              </a:rPr>
              <a:t>, </a:t>
            </a: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reikalingas</a:t>
            </a:r>
            <a:r>
              <a:rPr lang="en-US" sz="279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pakelti</a:t>
            </a:r>
            <a:r>
              <a:rPr lang="en-US" sz="279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kūną</a:t>
            </a:r>
            <a:r>
              <a:rPr lang="en-US" sz="2799" dirty="0">
                <a:solidFill>
                  <a:srgbClr val="764652"/>
                </a:solidFill>
                <a:latin typeface="Montserrat"/>
              </a:rPr>
              <a:t> į </a:t>
            </a: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aukštį</a:t>
            </a:r>
            <a:r>
              <a:rPr lang="en-US" sz="2799" dirty="0">
                <a:solidFill>
                  <a:srgbClr val="764652"/>
                </a:solidFill>
                <a:latin typeface="Montserrat"/>
              </a:rPr>
              <a:t> h, </a:t>
            </a: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apskaičiuojamas</a:t>
            </a:r>
            <a:r>
              <a:rPr lang="en-US" sz="279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pagal</a:t>
            </a:r>
            <a:r>
              <a:rPr lang="en-US" sz="279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formulę</a:t>
            </a:r>
            <a:r>
              <a:rPr lang="en-US" sz="2799" dirty="0">
                <a:solidFill>
                  <a:srgbClr val="764652"/>
                </a:solidFill>
                <a:latin typeface="Montserrat"/>
              </a:rPr>
              <a:t> : </a:t>
            </a:r>
            <a:r>
              <a:rPr lang="en-US" sz="2799" dirty="0">
                <a:solidFill>
                  <a:srgbClr val="764652"/>
                </a:solidFill>
                <a:latin typeface="Montserrat Bold"/>
              </a:rPr>
              <a:t>A= Fs*h</a:t>
            </a:r>
          </a:p>
          <a:p>
            <a:pPr algn="ctr">
              <a:lnSpc>
                <a:spcPts val="3331"/>
              </a:lnSpc>
              <a:spcBef>
                <a:spcPct val="0"/>
              </a:spcBef>
            </a:pPr>
            <a:r>
              <a:rPr lang="en-US" sz="2799" dirty="0">
                <a:solidFill>
                  <a:srgbClr val="50242F"/>
                </a:solidFill>
                <a:latin typeface="Montserrat"/>
              </a:rPr>
              <a:t>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272127" y="5464033"/>
            <a:ext cx="8443932" cy="1269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31"/>
              </a:lnSpc>
              <a:spcBef>
                <a:spcPct val="0"/>
              </a:spcBef>
            </a:pP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Naudingumo</a:t>
            </a:r>
            <a:r>
              <a:rPr lang="en-US" sz="279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koeficientas</a:t>
            </a:r>
            <a:r>
              <a:rPr lang="en-US" sz="2799" dirty="0">
                <a:solidFill>
                  <a:srgbClr val="764652"/>
                </a:solidFill>
                <a:latin typeface="Montserrat"/>
              </a:rPr>
              <a:t> - </a:t>
            </a: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fiizikinis</a:t>
            </a:r>
            <a:r>
              <a:rPr lang="en-US" sz="279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dydis</a:t>
            </a:r>
            <a:r>
              <a:rPr lang="en-US" sz="279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rodantis</a:t>
            </a:r>
            <a:r>
              <a:rPr lang="en-US" sz="279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kaip</a:t>
            </a:r>
            <a:r>
              <a:rPr lang="en-US" sz="279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efektyviai</a:t>
            </a:r>
            <a:r>
              <a:rPr lang="en-US" sz="279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mašina</a:t>
            </a:r>
            <a:r>
              <a:rPr lang="en-US" sz="279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naudoja</a:t>
            </a:r>
            <a:r>
              <a:rPr lang="en-US" sz="2799" dirty="0">
                <a:solidFill>
                  <a:srgbClr val="764652"/>
                </a:solidFill>
                <a:latin typeface="Montserrat"/>
              </a:rPr>
              <a:t> jai </a:t>
            </a: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teikiamą</a:t>
            </a:r>
            <a:r>
              <a:rPr lang="en-US" sz="279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energiją</a:t>
            </a:r>
            <a:endParaRPr lang="en-US" sz="2799" dirty="0">
              <a:solidFill>
                <a:srgbClr val="764652"/>
              </a:solidFill>
              <a:latin typeface="Montserrat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9808155" y="7158853"/>
            <a:ext cx="3371876" cy="4131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0" tIns="0" rIns="0" bIns="0" rtlCol="0" anchor="t">
            <a:spAutoFit/>
          </a:bodyPr>
          <a:lstStyle/>
          <a:p>
            <a:pPr algn="ctr">
              <a:lnSpc>
                <a:spcPts val="3331"/>
              </a:lnSpc>
              <a:spcBef>
                <a:spcPct val="0"/>
              </a:spcBef>
            </a:pPr>
            <a:r>
              <a:rPr lang="en-US" sz="2799" dirty="0">
                <a:solidFill>
                  <a:srgbClr val="50242F"/>
                </a:solidFill>
                <a:latin typeface="Montserrat Bold"/>
              </a:rPr>
              <a:t>η=(An/Av)*%100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467600" y="8212592"/>
            <a:ext cx="8621089" cy="1269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31"/>
              </a:lnSpc>
            </a:pPr>
            <a:r>
              <a:rPr lang="en-US" sz="2799" dirty="0">
                <a:solidFill>
                  <a:srgbClr val="764652"/>
                </a:solidFill>
                <a:latin typeface="Montserrat"/>
              </a:rPr>
              <a:t>An- </a:t>
            </a: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naudingas</a:t>
            </a:r>
            <a:r>
              <a:rPr lang="en-US" sz="279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darbas</a:t>
            </a:r>
            <a:r>
              <a:rPr lang="en-US" sz="2799" dirty="0">
                <a:solidFill>
                  <a:srgbClr val="764652"/>
                </a:solidFill>
                <a:latin typeface="Montserrat"/>
              </a:rPr>
              <a:t>(</a:t>
            </a: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paprasto</a:t>
            </a:r>
            <a:r>
              <a:rPr lang="en-US" sz="279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mechanizmo</a:t>
            </a:r>
            <a:r>
              <a:rPr lang="en-US" sz="279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atliktas</a:t>
            </a:r>
            <a:r>
              <a:rPr lang="en-US" sz="279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darbas</a:t>
            </a:r>
            <a:r>
              <a:rPr lang="en-US" sz="279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kroviniui</a:t>
            </a:r>
            <a:r>
              <a:rPr lang="en-US" sz="279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pakelti</a:t>
            </a:r>
            <a:r>
              <a:rPr lang="en-US" sz="2799" dirty="0">
                <a:solidFill>
                  <a:srgbClr val="764652"/>
                </a:solidFill>
                <a:latin typeface="Montserrat"/>
              </a:rPr>
              <a:t> į </a:t>
            </a: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aukštį</a:t>
            </a:r>
            <a:r>
              <a:rPr lang="en-US" sz="2799" dirty="0">
                <a:solidFill>
                  <a:srgbClr val="764652"/>
                </a:solidFill>
                <a:latin typeface="Montserrat"/>
              </a:rPr>
              <a:t> h)</a:t>
            </a:r>
          </a:p>
          <a:p>
            <a:pPr algn="ctr">
              <a:lnSpc>
                <a:spcPts val="3331"/>
              </a:lnSpc>
              <a:spcBef>
                <a:spcPct val="0"/>
              </a:spcBef>
            </a:pPr>
            <a:r>
              <a:rPr lang="en-US" sz="2799" dirty="0">
                <a:solidFill>
                  <a:srgbClr val="764652"/>
                </a:solidFill>
                <a:latin typeface="Montserrat"/>
              </a:rPr>
              <a:t>Av- visas </a:t>
            </a: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darbas</a:t>
            </a:r>
            <a:r>
              <a:rPr lang="en-US" sz="2799" dirty="0">
                <a:solidFill>
                  <a:srgbClr val="764652"/>
                </a:solidFill>
                <a:latin typeface="Montserrat"/>
              </a:rPr>
              <a:t>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68000"/>
          </a:blip>
          <a:srcRect l="16666" t="21875" r="16666" b="21875"/>
          <a:stretch>
            <a:fillRect/>
          </a:stretch>
        </p:blipFill>
        <p:spPr>
          <a:xfrm>
            <a:off x="276880" y="0"/>
            <a:ext cx="18288000" cy="10287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1050" b="1050"/>
          <a:stretch>
            <a:fillRect/>
          </a:stretch>
        </p:blipFill>
        <p:spPr>
          <a:xfrm>
            <a:off x="10740490" y="452053"/>
            <a:ext cx="7125328" cy="9021674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790992" y="6332220"/>
            <a:ext cx="6291689" cy="33855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31"/>
              </a:lnSpc>
            </a:pP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Projekcijos</a:t>
            </a:r>
            <a:r>
              <a:rPr lang="en-US" sz="2799" dirty="0">
                <a:solidFill>
                  <a:srgbClr val="764652"/>
                </a:solidFill>
                <a:latin typeface="Montserrat"/>
              </a:rPr>
              <a:t> Ox </a:t>
            </a: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ašyje</a:t>
            </a:r>
            <a:endParaRPr lang="en-US" sz="2799" dirty="0">
              <a:solidFill>
                <a:srgbClr val="764652"/>
              </a:solidFill>
              <a:latin typeface="Montserrat"/>
            </a:endParaRPr>
          </a:p>
          <a:p>
            <a:pPr algn="ctr">
              <a:lnSpc>
                <a:spcPts val="3331"/>
              </a:lnSpc>
            </a:pPr>
            <a:r>
              <a:rPr lang="en-US" sz="2799" dirty="0">
                <a:solidFill>
                  <a:srgbClr val="764652"/>
                </a:solidFill>
                <a:latin typeface="Montserrat"/>
              </a:rPr>
              <a:t>ax=a(</a:t>
            </a: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pagreitis</a:t>
            </a:r>
            <a:r>
              <a:rPr lang="en-US" sz="2799" dirty="0">
                <a:solidFill>
                  <a:srgbClr val="764652"/>
                </a:solidFill>
                <a:latin typeface="Montserrat"/>
              </a:rPr>
              <a:t>)</a:t>
            </a:r>
          </a:p>
          <a:p>
            <a:pPr algn="ctr">
              <a:lnSpc>
                <a:spcPts val="3331"/>
              </a:lnSpc>
            </a:pP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Fsx</a:t>
            </a:r>
            <a:r>
              <a:rPr lang="en-US" sz="2799" dirty="0">
                <a:solidFill>
                  <a:srgbClr val="764652"/>
                </a:solidFill>
                <a:latin typeface="Montserrat"/>
              </a:rPr>
              <a:t>=mg sin α</a:t>
            </a:r>
          </a:p>
          <a:p>
            <a:pPr algn="ctr">
              <a:lnSpc>
                <a:spcPts val="3331"/>
              </a:lnSpc>
            </a:pP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Nx</a:t>
            </a:r>
            <a:r>
              <a:rPr lang="en-US" sz="2799" dirty="0">
                <a:solidFill>
                  <a:srgbClr val="764652"/>
                </a:solidFill>
                <a:latin typeface="Montserrat"/>
              </a:rPr>
              <a:t>=0</a:t>
            </a:r>
          </a:p>
          <a:p>
            <a:pPr algn="ctr">
              <a:lnSpc>
                <a:spcPts val="3331"/>
              </a:lnSpc>
            </a:pPr>
            <a:r>
              <a:rPr lang="en-US" sz="2799" dirty="0">
                <a:solidFill>
                  <a:srgbClr val="764652"/>
                </a:solidFill>
                <a:latin typeface="Montserrat"/>
              </a:rPr>
              <a:t>(</a:t>
            </a: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Ftr</a:t>
            </a:r>
            <a:r>
              <a:rPr lang="en-US" sz="2799" dirty="0">
                <a:solidFill>
                  <a:srgbClr val="764652"/>
                </a:solidFill>
                <a:latin typeface="Montserrat"/>
              </a:rPr>
              <a:t>)x=-</a:t>
            </a: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Ftr</a:t>
            </a:r>
            <a:endParaRPr lang="en-US" sz="2799" dirty="0">
              <a:solidFill>
                <a:srgbClr val="764652"/>
              </a:solidFill>
              <a:latin typeface="Montserrat"/>
            </a:endParaRPr>
          </a:p>
          <a:p>
            <a:pPr algn="ctr">
              <a:lnSpc>
                <a:spcPts val="3331"/>
              </a:lnSpc>
            </a:pPr>
            <a:r>
              <a:rPr lang="en-US" sz="2799" dirty="0">
                <a:solidFill>
                  <a:srgbClr val="764652"/>
                </a:solidFill>
                <a:latin typeface="Montserrat"/>
              </a:rPr>
              <a:t>ma=mg sin α - </a:t>
            </a: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Ftr</a:t>
            </a:r>
            <a:endParaRPr lang="en-US" sz="2799" dirty="0">
              <a:solidFill>
                <a:srgbClr val="764652"/>
              </a:solidFill>
              <a:latin typeface="Montserrat"/>
            </a:endParaRPr>
          </a:p>
          <a:p>
            <a:pPr algn="ctr">
              <a:lnSpc>
                <a:spcPts val="3331"/>
              </a:lnSpc>
            </a:pPr>
            <a:endParaRPr lang="en-US" sz="2799" dirty="0">
              <a:solidFill>
                <a:srgbClr val="50242F"/>
              </a:solidFill>
              <a:latin typeface="Montserrat"/>
            </a:endParaRPr>
          </a:p>
          <a:p>
            <a:pPr algn="ctr">
              <a:lnSpc>
                <a:spcPts val="3331"/>
              </a:lnSpc>
              <a:spcBef>
                <a:spcPct val="0"/>
              </a:spcBef>
            </a:pPr>
            <a:endParaRPr lang="en-US" sz="2799" dirty="0">
              <a:solidFill>
                <a:srgbClr val="50242F"/>
              </a:solidFill>
              <a:latin typeface="Montserrat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276880" y="6330569"/>
            <a:ext cx="5586439" cy="29623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31"/>
              </a:lnSpc>
            </a:pP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Projekcijos</a:t>
            </a:r>
            <a:r>
              <a:rPr lang="en-US" sz="2799" dirty="0">
                <a:solidFill>
                  <a:srgbClr val="764652"/>
                </a:solidFill>
                <a:latin typeface="Montserrat"/>
              </a:rPr>
              <a:t> Oy </a:t>
            </a: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ašyje</a:t>
            </a:r>
            <a:endParaRPr lang="en-US" sz="2799" dirty="0">
              <a:solidFill>
                <a:srgbClr val="764652"/>
              </a:solidFill>
              <a:latin typeface="Montserrat"/>
            </a:endParaRPr>
          </a:p>
          <a:p>
            <a:pPr algn="ctr">
              <a:lnSpc>
                <a:spcPts val="3331"/>
              </a:lnSpc>
            </a:pPr>
            <a:r>
              <a:rPr lang="en-US" sz="2799" dirty="0">
                <a:solidFill>
                  <a:srgbClr val="764652"/>
                </a:solidFill>
                <a:latin typeface="Montserrat"/>
              </a:rPr>
              <a:t>ay=0</a:t>
            </a:r>
          </a:p>
          <a:p>
            <a:pPr algn="ctr">
              <a:lnSpc>
                <a:spcPts val="3331"/>
              </a:lnSpc>
            </a:pPr>
            <a:r>
              <a:rPr lang="en-US" sz="2799" dirty="0">
                <a:solidFill>
                  <a:srgbClr val="764652"/>
                </a:solidFill>
                <a:latin typeface="Montserrat"/>
              </a:rPr>
              <a:t>(Fs)y=-mg cos α </a:t>
            </a:r>
          </a:p>
          <a:p>
            <a:pPr algn="ctr">
              <a:lnSpc>
                <a:spcPts val="3331"/>
              </a:lnSpc>
            </a:pPr>
            <a:r>
              <a:rPr lang="en-US" sz="2799" dirty="0">
                <a:solidFill>
                  <a:srgbClr val="764652"/>
                </a:solidFill>
                <a:latin typeface="Montserrat"/>
              </a:rPr>
              <a:t>Ny=N</a:t>
            </a:r>
          </a:p>
          <a:p>
            <a:pPr algn="ctr">
              <a:lnSpc>
                <a:spcPts val="3331"/>
              </a:lnSpc>
            </a:pPr>
            <a:r>
              <a:rPr lang="en-US" sz="2799" dirty="0">
                <a:solidFill>
                  <a:srgbClr val="764652"/>
                </a:solidFill>
                <a:latin typeface="Montserrat"/>
              </a:rPr>
              <a:t>(</a:t>
            </a: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Ftr</a:t>
            </a:r>
            <a:r>
              <a:rPr lang="en-US" sz="2799" dirty="0">
                <a:solidFill>
                  <a:srgbClr val="764652"/>
                </a:solidFill>
                <a:latin typeface="Montserrat"/>
              </a:rPr>
              <a:t>)y=0</a:t>
            </a:r>
          </a:p>
          <a:p>
            <a:pPr algn="ctr">
              <a:lnSpc>
                <a:spcPts val="3331"/>
              </a:lnSpc>
            </a:pPr>
            <a:r>
              <a:rPr lang="en-US" sz="2799" dirty="0">
                <a:solidFill>
                  <a:srgbClr val="764652"/>
                </a:solidFill>
                <a:latin typeface="Montserrat"/>
              </a:rPr>
              <a:t>0=N-mg cos α</a:t>
            </a:r>
          </a:p>
          <a:p>
            <a:pPr algn="ctr">
              <a:lnSpc>
                <a:spcPts val="3331"/>
              </a:lnSpc>
              <a:spcBef>
                <a:spcPct val="0"/>
              </a:spcBef>
            </a:pPr>
            <a:r>
              <a:rPr lang="en-US" sz="2799" dirty="0">
                <a:solidFill>
                  <a:srgbClr val="764652"/>
                </a:solidFill>
                <a:latin typeface="Montserrat"/>
              </a:rPr>
              <a:t>N=mg cos α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070100" y="2766314"/>
            <a:ext cx="4665193" cy="25391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31"/>
              </a:lnSpc>
            </a:pP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Kūnas</a:t>
            </a:r>
            <a:r>
              <a:rPr lang="en-US" sz="279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slysta</a:t>
            </a:r>
            <a:r>
              <a:rPr lang="en-US" sz="279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nuožulniąja</a:t>
            </a:r>
            <a:r>
              <a:rPr lang="en-US" sz="279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plokštuma</a:t>
            </a:r>
            <a:r>
              <a:rPr lang="en-US" sz="279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žemyn</a:t>
            </a:r>
            <a:r>
              <a:rPr lang="en-US" sz="279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su</a:t>
            </a:r>
            <a:r>
              <a:rPr lang="en-US" sz="279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pagreičiu</a:t>
            </a:r>
            <a:r>
              <a:rPr lang="en-US" sz="2799" dirty="0">
                <a:solidFill>
                  <a:srgbClr val="764652"/>
                </a:solidFill>
                <a:latin typeface="Montserrat"/>
              </a:rPr>
              <a:t>. </a:t>
            </a:r>
          </a:p>
          <a:p>
            <a:pPr algn="ctr">
              <a:lnSpc>
                <a:spcPts val="3331"/>
              </a:lnSpc>
              <a:spcBef>
                <a:spcPct val="0"/>
              </a:spcBef>
            </a:pP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Norint</a:t>
            </a:r>
            <a:r>
              <a:rPr lang="en-US" sz="279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toliau</a:t>
            </a:r>
            <a:r>
              <a:rPr lang="en-US" sz="279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skaičiuoti</a:t>
            </a:r>
            <a:r>
              <a:rPr lang="en-US" sz="279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reikia</a:t>
            </a:r>
            <a:r>
              <a:rPr lang="en-US" sz="279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išsireiškit</a:t>
            </a:r>
            <a:r>
              <a:rPr lang="en-US" sz="279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jėgų</a:t>
            </a:r>
            <a:r>
              <a:rPr lang="en-US" sz="279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projekcijas</a:t>
            </a:r>
            <a:r>
              <a:rPr lang="en-US" sz="2799" dirty="0">
                <a:solidFill>
                  <a:srgbClr val="764652"/>
                </a:solidFill>
                <a:latin typeface="Montserrat"/>
              </a:rPr>
              <a:t> x </a:t>
            </a: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ir</a:t>
            </a:r>
            <a:r>
              <a:rPr lang="en-US" sz="2799" dirty="0">
                <a:solidFill>
                  <a:srgbClr val="764652"/>
                </a:solidFill>
                <a:latin typeface="Montserrat"/>
              </a:rPr>
              <a:t> y </a:t>
            </a: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ašyse</a:t>
            </a:r>
            <a:r>
              <a:rPr lang="en-US" sz="2799" dirty="0">
                <a:solidFill>
                  <a:srgbClr val="764652"/>
                </a:solidFill>
                <a:latin typeface="Montserrat"/>
              </a:rPr>
              <a:t>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365901" y="607949"/>
            <a:ext cx="8952407" cy="13721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710"/>
              </a:lnSpc>
              <a:spcBef>
                <a:spcPct val="0"/>
              </a:spcBef>
            </a:pPr>
            <a:r>
              <a:rPr lang="en-US" sz="9000" dirty="0">
                <a:solidFill>
                  <a:srgbClr val="764652"/>
                </a:solidFill>
                <a:latin typeface="Montserrat"/>
              </a:rPr>
              <a:t>PROJEKCIJOS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68000"/>
          </a:blip>
          <a:srcRect l="16666" t="21875" r="16666" b="2187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675824" y="4825778"/>
            <a:ext cx="11946714" cy="1934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4840"/>
              </a:lnSpc>
            </a:pPr>
            <a:r>
              <a:rPr lang="en-US" sz="14000" spc="462" dirty="0">
                <a:solidFill>
                  <a:srgbClr val="764652"/>
                </a:solidFill>
                <a:latin typeface="Montserrat"/>
              </a:rPr>
              <a:t>UŽDAVINIAI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75824" y="1904361"/>
            <a:ext cx="4993986" cy="3030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2200"/>
              </a:lnSpc>
            </a:pPr>
            <a:r>
              <a:rPr lang="en-US" sz="22200" spc="732">
                <a:solidFill>
                  <a:srgbClr val="5A8884"/>
                </a:solidFill>
                <a:latin typeface="Bobby Jones"/>
              </a:rPr>
              <a:t>03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-221324" flipH="1">
            <a:off x="11093118" y="990496"/>
            <a:ext cx="4608222" cy="3438886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9859876" y="1363206"/>
            <a:ext cx="1346732" cy="1346732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11206608" y="3686848"/>
            <a:ext cx="9024308" cy="10108695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6383713">
            <a:off x="15386100" y="5184690"/>
            <a:ext cx="1949371" cy="191038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4262732">
            <a:off x="12726981" y="7881591"/>
            <a:ext cx="1242543" cy="1217692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-85402">
            <a:off x="13694070" y="6337446"/>
            <a:ext cx="863629" cy="846356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16803486" y="279933"/>
            <a:ext cx="1497535" cy="149753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68000"/>
          </a:blip>
          <a:srcRect l="16666" t="21875" r="16666" b="21875"/>
          <a:stretch>
            <a:fillRect/>
          </a:stretch>
        </p:blipFill>
        <p:spPr>
          <a:xfrm>
            <a:off x="34636" y="30178"/>
            <a:ext cx="18288000" cy="10287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744556" y="8255111"/>
            <a:ext cx="1507934" cy="147777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-289893" y="-517224"/>
            <a:ext cx="1034449" cy="1034449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4469527">
            <a:off x="14930727" y="-519137"/>
            <a:ext cx="4214832" cy="3647746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-3999833">
            <a:off x="12986133" y="-419134"/>
            <a:ext cx="1507934" cy="1477775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9745413" y="319754"/>
            <a:ext cx="7513887" cy="5420097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44556" y="517224"/>
            <a:ext cx="9652643" cy="22812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476"/>
              </a:lnSpc>
            </a:pPr>
            <a:r>
              <a:rPr lang="en-US" sz="3699" dirty="0" err="1">
                <a:solidFill>
                  <a:srgbClr val="764652"/>
                </a:solidFill>
                <a:latin typeface="Montserrat"/>
              </a:rPr>
              <a:t>Kokia</a:t>
            </a:r>
            <a:r>
              <a:rPr lang="en-US" sz="369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699" dirty="0" err="1">
                <a:solidFill>
                  <a:srgbClr val="764652"/>
                </a:solidFill>
                <a:latin typeface="Montserrat"/>
              </a:rPr>
              <a:t>jėga</a:t>
            </a:r>
            <a:r>
              <a:rPr lang="en-US" sz="369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699" dirty="0" err="1">
                <a:solidFill>
                  <a:srgbClr val="764652"/>
                </a:solidFill>
                <a:latin typeface="Montserrat"/>
              </a:rPr>
              <a:t>gali</a:t>
            </a:r>
            <a:r>
              <a:rPr lang="en-US" sz="369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699" dirty="0" err="1">
                <a:solidFill>
                  <a:srgbClr val="764652"/>
                </a:solidFill>
                <a:latin typeface="Montserrat"/>
              </a:rPr>
              <a:t>pakelti</a:t>
            </a:r>
            <a:r>
              <a:rPr lang="en-US" sz="3699" dirty="0">
                <a:solidFill>
                  <a:srgbClr val="764652"/>
                </a:solidFill>
                <a:latin typeface="Montserrat"/>
              </a:rPr>
              <a:t> 0,45 t </a:t>
            </a:r>
            <a:r>
              <a:rPr lang="en-US" sz="3699" dirty="0" err="1">
                <a:solidFill>
                  <a:srgbClr val="764652"/>
                </a:solidFill>
                <a:latin typeface="Montserrat"/>
              </a:rPr>
              <a:t>masės</a:t>
            </a:r>
            <a:r>
              <a:rPr lang="en-US" sz="369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699" dirty="0" err="1">
                <a:solidFill>
                  <a:srgbClr val="764652"/>
                </a:solidFill>
                <a:latin typeface="Montserrat"/>
              </a:rPr>
              <a:t>vagonėlį</a:t>
            </a:r>
            <a:r>
              <a:rPr lang="en-US" sz="369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699" dirty="0" err="1">
                <a:solidFill>
                  <a:srgbClr val="764652"/>
                </a:solidFill>
                <a:latin typeface="Montserrat"/>
              </a:rPr>
              <a:t>nuožulnia</a:t>
            </a:r>
            <a:r>
              <a:rPr lang="en-US" sz="369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699" dirty="0" err="1">
                <a:solidFill>
                  <a:srgbClr val="764652"/>
                </a:solidFill>
                <a:latin typeface="Montserrat"/>
              </a:rPr>
              <a:t>estakada</a:t>
            </a:r>
            <a:r>
              <a:rPr lang="en-US" sz="3699" dirty="0">
                <a:solidFill>
                  <a:srgbClr val="764652"/>
                </a:solidFill>
                <a:latin typeface="Montserrat"/>
              </a:rPr>
              <a:t>, </a:t>
            </a:r>
            <a:r>
              <a:rPr lang="en-US" sz="3699" dirty="0" err="1">
                <a:solidFill>
                  <a:srgbClr val="764652"/>
                </a:solidFill>
                <a:latin typeface="Montserrat"/>
              </a:rPr>
              <a:t>kurios</a:t>
            </a:r>
            <a:r>
              <a:rPr lang="en-US" sz="369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699" dirty="0" err="1">
                <a:solidFill>
                  <a:srgbClr val="764652"/>
                </a:solidFill>
                <a:latin typeface="Montserrat"/>
              </a:rPr>
              <a:t>nuolydžio</a:t>
            </a:r>
            <a:r>
              <a:rPr lang="en-US" sz="369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699" dirty="0" err="1">
                <a:solidFill>
                  <a:srgbClr val="764652"/>
                </a:solidFill>
                <a:latin typeface="Montserrat"/>
              </a:rPr>
              <a:t>kampas</a:t>
            </a:r>
            <a:r>
              <a:rPr lang="en-US" sz="3699" dirty="0">
                <a:solidFill>
                  <a:srgbClr val="764652"/>
                </a:solidFill>
                <a:latin typeface="Montserrat"/>
              </a:rPr>
              <a:t> 30? </a:t>
            </a:r>
            <a:r>
              <a:rPr lang="en-US" sz="3699" dirty="0" err="1">
                <a:solidFill>
                  <a:srgbClr val="764652"/>
                </a:solidFill>
                <a:latin typeface="Montserrat"/>
              </a:rPr>
              <a:t>Pasipriešinimo</a:t>
            </a:r>
            <a:r>
              <a:rPr lang="en-US" sz="369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699" dirty="0" err="1">
                <a:solidFill>
                  <a:srgbClr val="764652"/>
                </a:solidFill>
                <a:latin typeface="Montserrat"/>
              </a:rPr>
              <a:t>judėjimui</a:t>
            </a:r>
            <a:r>
              <a:rPr lang="en-US" sz="369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699" dirty="0" err="1">
                <a:solidFill>
                  <a:srgbClr val="764652"/>
                </a:solidFill>
                <a:latin typeface="Montserrat"/>
              </a:rPr>
              <a:t>koeficientas</a:t>
            </a:r>
            <a:r>
              <a:rPr lang="en-US" sz="3699" dirty="0">
                <a:solidFill>
                  <a:srgbClr val="764652"/>
                </a:solidFill>
                <a:latin typeface="Montserrat"/>
              </a:rPr>
              <a:t> lygus 0,06</a:t>
            </a:r>
            <a:r>
              <a:rPr lang="en-US" sz="3699" dirty="0">
                <a:solidFill>
                  <a:srgbClr val="50242F"/>
                </a:solidFill>
                <a:latin typeface="Montserrat"/>
              </a:rPr>
              <a:t>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79144" y="3029802"/>
            <a:ext cx="2168842" cy="292387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0" tIns="0" rIns="0" bIns="0" rtlCol="0" anchor="t">
            <a:spAutoFit/>
          </a:bodyPr>
          <a:lstStyle/>
          <a:p>
            <a:pPr algn="ctr">
              <a:lnSpc>
                <a:spcPts val="3807"/>
              </a:lnSpc>
            </a:pPr>
            <a:r>
              <a:rPr lang="en-US" sz="3199" dirty="0" err="1">
                <a:solidFill>
                  <a:srgbClr val="764652"/>
                </a:solidFill>
                <a:latin typeface="Montserrat"/>
              </a:rPr>
              <a:t>Duota</a:t>
            </a:r>
            <a:r>
              <a:rPr lang="en-US" sz="3199" dirty="0">
                <a:solidFill>
                  <a:srgbClr val="764652"/>
                </a:solidFill>
                <a:latin typeface="Montserrat"/>
              </a:rPr>
              <a:t>:</a:t>
            </a:r>
          </a:p>
          <a:p>
            <a:pPr algn="ctr">
              <a:lnSpc>
                <a:spcPts val="3807"/>
              </a:lnSpc>
            </a:pPr>
            <a:r>
              <a:rPr lang="en-US" sz="3199" dirty="0">
                <a:solidFill>
                  <a:srgbClr val="764652"/>
                </a:solidFill>
                <a:latin typeface="Montserrat"/>
              </a:rPr>
              <a:t>m=450kg</a:t>
            </a:r>
          </a:p>
          <a:p>
            <a:pPr algn="ctr">
              <a:lnSpc>
                <a:spcPts val="3807"/>
              </a:lnSpc>
            </a:pPr>
            <a:r>
              <a:rPr lang="en-US" sz="3199" dirty="0">
                <a:solidFill>
                  <a:srgbClr val="764652"/>
                </a:solidFill>
                <a:latin typeface="Montserrat"/>
              </a:rPr>
              <a:t>α=30°</a:t>
            </a:r>
          </a:p>
          <a:p>
            <a:pPr algn="ctr">
              <a:lnSpc>
                <a:spcPts val="3807"/>
              </a:lnSpc>
            </a:pPr>
            <a:r>
              <a:rPr lang="en-US" sz="3199" dirty="0">
                <a:solidFill>
                  <a:srgbClr val="764652"/>
                </a:solidFill>
                <a:latin typeface="Montserrat"/>
              </a:rPr>
              <a:t>μ =0.06</a:t>
            </a:r>
          </a:p>
          <a:p>
            <a:pPr algn="ctr">
              <a:lnSpc>
                <a:spcPts val="3807"/>
              </a:lnSpc>
            </a:pPr>
            <a:endParaRPr lang="en-US" sz="3199" dirty="0">
              <a:solidFill>
                <a:srgbClr val="764652"/>
              </a:solidFill>
              <a:latin typeface="Montserrat"/>
            </a:endParaRPr>
          </a:p>
          <a:p>
            <a:pPr algn="ctr">
              <a:lnSpc>
                <a:spcPts val="3807"/>
              </a:lnSpc>
              <a:spcBef>
                <a:spcPct val="0"/>
              </a:spcBef>
            </a:pPr>
            <a:r>
              <a:rPr lang="en-US" sz="3199" dirty="0" err="1">
                <a:solidFill>
                  <a:srgbClr val="764652"/>
                </a:solidFill>
                <a:latin typeface="Montserrat"/>
              </a:rPr>
              <a:t>Rasti</a:t>
            </a:r>
            <a:r>
              <a:rPr lang="en-US" sz="3199" dirty="0">
                <a:solidFill>
                  <a:srgbClr val="764652"/>
                </a:solidFill>
                <a:latin typeface="Montserrat"/>
              </a:rPr>
              <a:t> : </a:t>
            </a:r>
            <a:r>
              <a:rPr lang="en-US" sz="3199" dirty="0" err="1">
                <a:solidFill>
                  <a:srgbClr val="764652"/>
                </a:solidFill>
                <a:latin typeface="Montserrat"/>
              </a:rPr>
              <a:t>Fv</a:t>
            </a:r>
            <a:r>
              <a:rPr lang="en-US" sz="3199" dirty="0">
                <a:solidFill>
                  <a:srgbClr val="764652"/>
                </a:solidFill>
                <a:latin typeface="Montserrat"/>
              </a:rPr>
              <a:t>-?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36E3509-FDD5-3CCF-332A-93FCEC4B1256}"/>
                  </a:ext>
                </a:extLst>
              </p:cNvPr>
              <p:cNvSpPr txBox="1"/>
              <p:nvPr/>
            </p:nvSpPr>
            <p:spPr>
              <a:xfrm>
                <a:off x="3227281" y="2919795"/>
                <a:ext cx="6238837" cy="5593839"/>
              </a:xfrm>
              <a:prstGeom prst="rect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>
                  <a:lnSpc>
                    <a:spcPts val="3331"/>
                  </a:lnSpc>
                </a:pPr>
                <a:r>
                  <a:rPr lang="en-US" sz="2800" dirty="0">
                    <a:solidFill>
                      <a:srgbClr val="764652"/>
                    </a:solidFill>
                    <a:latin typeface="Montserrat" panose="00000500000000000000" pitchFamily="2" charset="-70"/>
                  </a:rPr>
                  <a:t>Pirmiausia </a:t>
                </a:r>
                <a:r>
                  <a:rPr lang="en-US" sz="2800" dirty="0" err="1">
                    <a:solidFill>
                      <a:srgbClr val="764652"/>
                    </a:solidFill>
                    <a:latin typeface="Montserrat" panose="00000500000000000000" pitchFamily="2" charset="-70"/>
                  </a:rPr>
                  <a:t>nusibraižau</a:t>
                </a:r>
                <a:r>
                  <a:rPr lang="en-US" sz="2800" dirty="0">
                    <a:solidFill>
                      <a:srgbClr val="764652"/>
                    </a:solidFill>
                    <a:latin typeface="Montserrat" panose="00000500000000000000" pitchFamily="2" charset="-70"/>
                  </a:rPr>
                  <a:t> </a:t>
                </a:r>
                <a:r>
                  <a:rPr lang="en-US" sz="2800" dirty="0" err="1">
                    <a:solidFill>
                      <a:srgbClr val="764652"/>
                    </a:solidFill>
                    <a:latin typeface="Montserrat" panose="00000500000000000000" pitchFamily="2" charset="-70"/>
                  </a:rPr>
                  <a:t>brėžinį</a:t>
                </a:r>
                <a:r>
                  <a:rPr lang="en-US" sz="2800" dirty="0">
                    <a:solidFill>
                      <a:srgbClr val="764652"/>
                    </a:solidFill>
                    <a:latin typeface="Montserrat" panose="00000500000000000000" pitchFamily="2" charset="-70"/>
                  </a:rPr>
                  <a:t> </a:t>
                </a:r>
                <a:r>
                  <a:rPr lang="en-US" sz="2800" dirty="0" err="1">
                    <a:solidFill>
                      <a:srgbClr val="764652"/>
                    </a:solidFill>
                    <a:latin typeface="Montserrat" panose="00000500000000000000" pitchFamily="2" charset="-70"/>
                  </a:rPr>
                  <a:t>ir</a:t>
                </a:r>
                <a:r>
                  <a:rPr lang="en-US" sz="2800" dirty="0">
                    <a:solidFill>
                      <a:srgbClr val="764652"/>
                    </a:solidFill>
                    <a:latin typeface="Montserrat" panose="00000500000000000000" pitchFamily="2" charset="-70"/>
                  </a:rPr>
                  <a:t> </a:t>
                </a:r>
                <a:r>
                  <a:rPr lang="en-US" sz="2800" dirty="0" err="1">
                    <a:solidFill>
                      <a:srgbClr val="764652"/>
                    </a:solidFill>
                    <a:latin typeface="Montserrat" panose="00000500000000000000" pitchFamily="2" charset="-70"/>
                  </a:rPr>
                  <a:t>susižymiu</a:t>
                </a:r>
                <a:r>
                  <a:rPr lang="en-US" sz="2800" dirty="0">
                    <a:solidFill>
                      <a:srgbClr val="764652"/>
                    </a:solidFill>
                    <a:latin typeface="Montserrat" panose="00000500000000000000" pitchFamily="2" charset="-70"/>
                  </a:rPr>
                  <a:t> </a:t>
                </a:r>
                <a:r>
                  <a:rPr lang="en-US" sz="2800" dirty="0" err="1">
                    <a:solidFill>
                      <a:srgbClr val="764652"/>
                    </a:solidFill>
                    <a:latin typeface="Montserrat" panose="00000500000000000000" pitchFamily="2" charset="-70"/>
                  </a:rPr>
                  <a:t>jėgas</a:t>
                </a:r>
                <a:r>
                  <a:rPr lang="en-US" sz="2800" dirty="0">
                    <a:solidFill>
                      <a:srgbClr val="764652"/>
                    </a:solidFill>
                    <a:latin typeface="Montserrat" panose="00000500000000000000" pitchFamily="2" charset="-70"/>
                  </a:rPr>
                  <a:t>.</a:t>
                </a:r>
              </a:p>
              <a:p>
                <a:pPr>
                  <a:lnSpc>
                    <a:spcPts val="3331"/>
                  </a:lnSpc>
                </a:pPr>
                <a:r>
                  <a:rPr lang="lt-LT" sz="2800" dirty="0">
                    <a:solidFill>
                      <a:srgbClr val="764652"/>
                    </a:solidFill>
                    <a:latin typeface="Montserrat" panose="00000500000000000000" pitchFamily="2" charset="-70"/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lt-LT" sz="2800" i="1" smtClean="0">
                            <a:solidFill>
                              <a:srgbClr val="764652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lt-LT" sz="2800" b="0" i="1" smtClean="0">
                            <a:solidFill>
                              <a:srgbClr val="764652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lt-LT" sz="2800" b="0" i="1" smtClean="0">
                            <a:solidFill>
                              <a:srgbClr val="764652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sub>
                      <m:sup>
                        <m:r>
                          <a:rPr lang="lt-LT" sz="2800" i="1" smtClean="0">
                            <a:solidFill>
                              <a:srgbClr val="76465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→</m:t>
                        </m:r>
                      </m:sup>
                    </m:sSubSup>
                    <m:r>
                      <a:rPr lang="lt-LT" sz="2800" b="0" i="1" smtClean="0">
                        <a:solidFill>
                          <a:srgbClr val="764652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Sup>
                      <m:sSubSupPr>
                        <m:ctrlPr>
                          <a:rPr lang="lt-LT" sz="2800" b="0" i="1" smtClean="0">
                            <a:solidFill>
                              <a:srgbClr val="764652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lt-LT" sz="2800" b="0" i="1" smtClean="0">
                            <a:solidFill>
                              <a:srgbClr val="764652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lt-LT" sz="2800" b="0" i="1" smtClean="0">
                            <a:solidFill>
                              <a:srgbClr val="764652"/>
                            </a:solidFill>
                            <a:latin typeface="Cambria Math" panose="02040503050406030204" pitchFamily="18" charset="0"/>
                          </a:rPr>
                          <m:t>𝑡𝑟</m:t>
                        </m:r>
                      </m:sub>
                      <m:sup>
                        <m:r>
                          <a:rPr lang="lt-LT" sz="2800" b="0" i="1" smtClean="0">
                            <a:solidFill>
                              <a:srgbClr val="76465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→</m:t>
                        </m:r>
                      </m:sup>
                    </m:sSubSup>
                    <m:r>
                      <a:rPr lang="lt-LT" sz="2800" b="0" i="1" smtClean="0">
                        <a:solidFill>
                          <a:srgbClr val="764652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lt-LT" sz="2800" b="0" i="1" smtClean="0">
                            <a:solidFill>
                              <a:srgbClr val="76465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lt-LT" sz="2800" b="0" i="1" smtClean="0">
                            <a:solidFill>
                              <a:srgbClr val="764652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p>
                        <m:r>
                          <a:rPr lang="lt-LT" sz="2800" b="0" i="1" smtClean="0">
                            <a:solidFill>
                              <a:srgbClr val="76465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→</m:t>
                        </m:r>
                      </m:sup>
                    </m:sSup>
                    <m:r>
                      <a:rPr lang="lt-LT" sz="2800" b="0" i="1" smtClean="0">
                        <a:solidFill>
                          <a:srgbClr val="764652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lt-LT" sz="2800" b="0" i="1" smtClean="0">
                            <a:solidFill>
                              <a:srgbClr val="76465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lt-LT" sz="2800" b="0" i="1" smtClean="0">
                            <a:solidFill>
                              <a:srgbClr val="764652"/>
                            </a:solidFill>
                            <a:latin typeface="Cambria Math" panose="02040503050406030204" pitchFamily="18" charset="0"/>
                          </a:rPr>
                          <m:t>𝑚𝑔</m:t>
                        </m:r>
                      </m:e>
                      <m:sup>
                        <m:r>
                          <a:rPr lang="lt-LT" sz="2800" b="0" i="1" smtClean="0">
                            <a:solidFill>
                              <a:srgbClr val="76465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→</m:t>
                        </m:r>
                      </m:sup>
                    </m:sSup>
                  </m:oMath>
                </a14:m>
                <a:endParaRPr lang="lt-LT" sz="2800" dirty="0">
                  <a:solidFill>
                    <a:srgbClr val="764652"/>
                  </a:solidFill>
                  <a:latin typeface="Montserrat" panose="00000500000000000000" pitchFamily="2" charset="-70"/>
                </a:endParaRPr>
              </a:p>
              <a:p>
                <a:pPr>
                  <a:lnSpc>
                    <a:spcPts val="3331"/>
                  </a:lnSpc>
                </a:pPr>
                <a:r>
                  <a:rPr lang="lt-LT" sz="2800" dirty="0">
                    <a:solidFill>
                      <a:srgbClr val="764652"/>
                    </a:solidFill>
                    <a:latin typeface="Montserrat" panose="00000500000000000000" pitchFamily="2" charset="-70"/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lt-LT" sz="2800" i="1" smtClean="0">
                            <a:solidFill>
                              <a:srgbClr val="764652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800" b="0" i="1" smtClean="0">
                            <a:solidFill>
                              <a:srgbClr val="764652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800" b="0" i="1" smtClean="0">
                            <a:solidFill>
                              <a:srgbClr val="764652"/>
                            </a:solidFill>
                            <a:latin typeface="Cambria Math" panose="02040503050406030204" pitchFamily="18" charset="0"/>
                          </a:rPr>
                          <m:t> : </m:t>
                        </m:r>
                        <m:r>
                          <a:rPr lang="lt-LT" sz="2800" b="0" i="1" smtClean="0">
                            <a:solidFill>
                              <a:srgbClr val="764652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lt-LT" sz="2800" b="0" i="1" smtClean="0">
                            <a:solidFill>
                              <a:srgbClr val="764652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sub>
                      <m:sup/>
                    </m:sSubSup>
                    <m:r>
                      <a:rPr lang="en-US" sz="2800" b="0" i="1" smtClean="0">
                        <a:solidFill>
                          <a:srgbClr val="76465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lt-LT" sz="2800" b="0" i="1" smtClean="0">
                            <a:solidFill>
                              <a:srgbClr val="764652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lt-LT" sz="2800" b="0" i="1" smtClean="0">
                            <a:solidFill>
                              <a:srgbClr val="764652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lt-LT" sz="2800" b="0" i="1" smtClean="0">
                            <a:solidFill>
                              <a:srgbClr val="764652"/>
                            </a:solidFill>
                            <a:latin typeface="Cambria Math" panose="02040503050406030204" pitchFamily="18" charset="0"/>
                          </a:rPr>
                          <m:t>𝑡𝑟</m:t>
                        </m:r>
                      </m:sub>
                      <m:sup/>
                    </m:sSubSup>
                    <m:r>
                      <a:rPr lang="en-US" sz="2800" b="0" i="1" smtClean="0">
                        <a:solidFill>
                          <a:srgbClr val="76465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lt-LT" sz="2800" b="0" i="1" smtClean="0">
                            <a:solidFill>
                              <a:srgbClr val="76465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lt-LT" sz="2800" b="0" i="1" smtClean="0">
                            <a:solidFill>
                              <a:srgbClr val="764652"/>
                            </a:solidFill>
                            <a:latin typeface="Cambria Math" panose="02040503050406030204" pitchFamily="18" charset="0"/>
                          </a:rPr>
                          <m:t>𝑚𝑔</m:t>
                        </m:r>
                        <m:r>
                          <a:rPr lang="en-US" sz="2800" b="0" i="1" smtClean="0">
                            <a:solidFill>
                              <a:srgbClr val="764652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800" b="0" i="1" smtClean="0">
                            <a:solidFill>
                              <a:srgbClr val="764652"/>
                            </a:solidFill>
                            <a:latin typeface="Cambria Math" panose="02040503050406030204" pitchFamily="18" charset="0"/>
                          </a:rPr>
                          <m:t>𝑠𝑖𝑛</m:t>
                        </m:r>
                        <m:r>
                          <m:rPr>
                            <m:nor/>
                          </m:rPr>
                          <a:rPr lang="en-US" sz="2800" dirty="0">
                            <a:solidFill>
                              <a:srgbClr val="764652"/>
                            </a:solidFill>
                            <a:latin typeface="Montserrat" panose="00000500000000000000" pitchFamily="2" charset="-70"/>
                          </a:rPr>
                          <m:t>α</m:t>
                        </m:r>
                        <m:r>
                          <m:rPr>
                            <m:nor/>
                          </m:rPr>
                          <a:rPr lang="lt-LT" sz="2800" dirty="0">
                            <a:solidFill>
                              <a:srgbClr val="764652"/>
                            </a:solidFill>
                            <a:latin typeface="Montserrat" panose="00000500000000000000" pitchFamily="2" charset="-70"/>
                          </a:rPr>
                          <m:t> </m:t>
                        </m:r>
                      </m:e>
                      <m:sup/>
                    </m:sSup>
                  </m:oMath>
                </a14:m>
                <a:endParaRPr lang="en-US" sz="2800" dirty="0">
                  <a:solidFill>
                    <a:srgbClr val="764652"/>
                  </a:solidFill>
                  <a:latin typeface="Montserrat" panose="00000500000000000000" pitchFamily="2" charset="-70"/>
                </a:endParaRPr>
              </a:p>
              <a:p>
                <a:pPr>
                  <a:lnSpc>
                    <a:spcPts val="3331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 smtClean="0">
                            <a:solidFill>
                              <a:srgbClr val="76465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solidFill>
                              <a:srgbClr val="764652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sz="2800" b="0" i="1" smtClean="0">
                            <a:solidFill>
                              <a:srgbClr val="764652"/>
                            </a:solidFill>
                            <a:latin typeface="Cambria Math" panose="02040503050406030204" pitchFamily="18" charset="0"/>
                          </a:rPr>
                          <m:t>: </m:t>
                        </m:r>
                        <m:r>
                          <a:rPr lang="en-US" sz="2800" b="0" i="1" smtClean="0">
                            <a:solidFill>
                              <a:srgbClr val="764652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sz="2800" b="0" i="1" smtClean="0">
                            <a:solidFill>
                              <a:srgbClr val="764652"/>
                            </a:solidFill>
                            <a:latin typeface="Cambria Math" panose="02040503050406030204" pitchFamily="18" charset="0"/>
                          </a:rPr>
                          <m:t>𝑡𝑟</m:t>
                        </m:r>
                      </m:sub>
                    </m:sSub>
                    <m:r>
                      <a:rPr lang="en-US" sz="2800" b="0" i="1" smtClean="0">
                        <a:solidFill>
                          <a:srgbClr val="764652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US" sz="2800" dirty="0">
                        <a:solidFill>
                          <a:srgbClr val="764652"/>
                        </a:solidFill>
                        <a:latin typeface="Montserrat" panose="00000500000000000000" pitchFamily="2" charset="-70"/>
                      </a:rPr>
                      <m:t>μ</m:t>
                    </m:r>
                    <m:r>
                      <a:rPr lang="en-US" sz="2800" b="0" i="1" smtClean="0">
                        <a:solidFill>
                          <a:srgbClr val="764652"/>
                        </a:solidFill>
                        <a:latin typeface="Cambria Math" panose="02040503050406030204" pitchFamily="18" charset="0"/>
                      </a:rPr>
                      <m:t>𝑚𝑔</m:t>
                    </m:r>
                    <m:r>
                      <a:rPr lang="en-US" sz="2800" b="0" i="1" smtClean="0">
                        <a:solidFill>
                          <a:srgbClr val="764652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800" b="0" i="1" smtClean="0">
                        <a:solidFill>
                          <a:srgbClr val="764652"/>
                        </a:solidFill>
                        <a:latin typeface="Cambria Math" panose="02040503050406030204" pitchFamily="18" charset="0"/>
                      </a:rPr>
                      <m:t>𝑐𝑜𝑠</m:t>
                    </m:r>
                  </m:oMath>
                </a14:m>
                <a:r>
                  <a:rPr lang="en-US" sz="2800" dirty="0">
                    <a:solidFill>
                      <a:srgbClr val="764652"/>
                    </a:solidFill>
                    <a:latin typeface="Montserrat" panose="00000500000000000000" pitchFamily="2" charset="-70"/>
                  </a:rPr>
                  <a:t>α</a:t>
                </a:r>
              </a:p>
              <a:p>
                <a:pPr>
                  <a:lnSpc>
                    <a:spcPts val="3331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lt-LT" sz="2800" b="0" i="1" smtClean="0">
                          <a:solidFill>
                            <a:srgbClr val="764652"/>
                          </a:solidFill>
                          <a:latin typeface="Cambria Math" panose="02040503050406030204" pitchFamily="18" charset="0"/>
                        </a:rPr>
                        <m:t>𝐹𝑣</m:t>
                      </m:r>
                      <m:r>
                        <a:rPr lang="en-US" sz="2800" b="0" i="1" smtClean="0">
                          <a:solidFill>
                            <a:srgbClr val="764652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solidFill>
                            <a:srgbClr val="764652"/>
                          </a:solidFill>
                          <a:latin typeface="Cambria Math" panose="02040503050406030204" pitchFamily="18" charset="0"/>
                        </a:rPr>
                        <m:t>𝐹𝑡𝑟</m:t>
                      </m:r>
                      <m:r>
                        <a:rPr lang="en-US" sz="2800" b="0" i="1" smtClean="0">
                          <a:solidFill>
                            <a:srgbClr val="764652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0" i="1" smtClean="0">
                          <a:solidFill>
                            <a:srgbClr val="764652"/>
                          </a:solidFill>
                          <a:latin typeface="Cambria Math" panose="02040503050406030204" pitchFamily="18" charset="0"/>
                        </a:rPr>
                        <m:t>𝑚𝑔</m:t>
                      </m:r>
                      <m:sSup>
                        <m:sSupPr>
                          <m:ctrlPr>
                            <a:rPr lang="lt-LT" sz="2800" i="1">
                              <a:solidFill>
                                <a:srgbClr val="76465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i="1">
                              <a:solidFill>
                                <a:srgbClr val="764652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800" i="1">
                              <a:solidFill>
                                <a:srgbClr val="764652"/>
                              </a:solidFill>
                              <a:latin typeface="Cambria Math" panose="02040503050406030204" pitchFamily="18" charset="0"/>
                            </a:rPr>
                            <m:t>𝑠𝑖𝑛</m:t>
                          </m:r>
                          <m:r>
                            <m:rPr>
                              <m:nor/>
                            </m:rPr>
                            <a:rPr lang="en-US" sz="2800" dirty="0">
                              <a:solidFill>
                                <a:srgbClr val="764652"/>
                              </a:solidFill>
                              <a:latin typeface="Montserrat" panose="00000500000000000000" pitchFamily="2" charset="-70"/>
                            </a:rPr>
                            <m:t>α</m:t>
                          </m:r>
                          <m:r>
                            <m:rPr>
                              <m:nor/>
                            </m:rPr>
                            <a:rPr lang="en-US" sz="2800" dirty="0">
                              <a:solidFill>
                                <a:srgbClr val="764652"/>
                              </a:solidFill>
                              <a:latin typeface="Montserrat" panose="00000500000000000000" pitchFamily="2" charset="-70"/>
                            </a:rPr>
                            <m:t>)</m:t>
                          </m:r>
                          <m:r>
                            <m:rPr>
                              <m:nor/>
                            </m:rPr>
                            <a:rPr lang="lt-LT" sz="2800" dirty="0">
                              <a:solidFill>
                                <a:srgbClr val="764652"/>
                              </a:solidFill>
                              <a:latin typeface="Montserrat" panose="00000500000000000000" pitchFamily="2" charset="-70"/>
                            </a:rPr>
                            <m:t> </m:t>
                          </m:r>
                        </m:e>
                        <m:sup/>
                      </m:sSup>
                    </m:oMath>
                  </m:oMathPara>
                </a14:m>
                <a:endParaRPr lang="en-US" sz="2800" dirty="0">
                  <a:solidFill>
                    <a:srgbClr val="764652"/>
                  </a:solidFill>
                  <a:latin typeface="Montserrat" panose="00000500000000000000" pitchFamily="2" charset="-70"/>
                </a:endParaRPr>
              </a:p>
              <a:p>
                <a:pPr>
                  <a:lnSpc>
                    <a:spcPts val="3331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lt-LT" sz="2800" b="0" i="1" smtClean="0">
                          <a:solidFill>
                            <a:srgbClr val="764652"/>
                          </a:solidFill>
                          <a:latin typeface="Cambria Math" panose="02040503050406030204" pitchFamily="18" charset="0"/>
                        </a:rPr>
                        <m:t>𝐹𝑣</m:t>
                      </m:r>
                      <m:r>
                        <a:rPr lang="en-US" sz="2800" b="0" i="1" smtClean="0">
                          <a:solidFill>
                            <a:srgbClr val="764652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solidFill>
                            <a:srgbClr val="764652"/>
                          </a:solidFill>
                          <a:latin typeface="Cambria Math" panose="02040503050406030204" pitchFamily="18" charset="0"/>
                        </a:rPr>
                        <m:t>𝑚𝑔</m:t>
                      </m:r>
                      <m:r>
                        <a:rPr lang="en-US" sz="2800" b="0" i="1" smtClean="0">
                          <a:solidFill>
                            <a:srgbClr val="764652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m:rPr>
                          <m:nor/>
                        </m:rPr>
                        <a:rPr lang="en-US" sz="2800" dirty="0">
                          <a:solidFill>
                            <a:srgbClr val="764652"/>
                          </a:solidFill>
                          <a:latin typeface="Montserrat" panose="00000500000000000000" pitchFamily="2" charset="-70"/>
                        </a:rPr>
                        <m:t>μ</m:t>
                      </m:r>
                      <m:r>
                        <a:rPr lang="en-US" sz="2800" i="1">
                          <a:solidFill>
                            <a:srgbClr val="764652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800" i="1">
                          <a:solidFill>
                            <a:srgbClr val="764652"/>
                          </a:solidFill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m:rPr>
                          <m:nor/>
                        </m:rPr>
                        <a:rPr lang="en-US" sz="2800" dirty="0">
                          <a:solidFill>
                            <a:srgbClr val="764652"/>
                          </a:solidFill>
                          <a:latin typeface="Montserrat" panose="00000500000000000000" pitchFamily="2" charset="-70"/>
                        </a:rPr>
                        <m:t>α</m:t>
                      </m:r>
                      <m:r>
                        <a:rPr lang="en-US" sz="2800" i="1">
                          <a:solidFill>
                            <a:srgbClr val="76465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lt-LT" sz="2800" i="1">
                              <a:solidFill>
                                <a:srgbClr val="76465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i="1">
                              <a:solidFill>
                                <a:srgbClr val="764652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800" i="1">
                              <a:solidFill>
                                <a:srgbClr val="764652"/>
                              </a:solidFill>
                              <a:latin typeface="Cambria Math" panose="02040503050406030204" pitchFamily="18" charset="0"/>
                            </a:rPr>
                            <m:t>𝑠𝑖𝑛</m:t>
                          </m:r>
                          <m:r>
                            <m:rPr>
                              <m:nor/>
                            </m:rPr>
                            <a:rPr lang="en-US" sz="2800" dirty="0">
                              <a:solidFill>
                                <a:srgbClr val="764652"/>
                              </a:solidFill>
                              <a:latin typeface="Montserrat" panose="00000500000000000000" pitchFamily="2" charset="-70"/>
                            </a:rPr>
                            <m:t>α</m:t>
                          </m:r>
                          <m:r>
                            <m:rPr>
                              <m:nor/>
                            </m:rPr>
                            <a:rPr lang="en-US" sz="2800" dirty="0">
                              <a:solidFill>
                                <a:srgbClr val="764652"/>
                              </a:solidFill>
                              <a:latin typeface="Montserrat" panose="00000500000000000000" pitchFamily="2" charset="-70"/>
                            </a:rPr>
                            <m:t>)</m:t>
                          </m:r>
                          <m:r>
                            <m:rPr>
                              <m:nor/>
                            </m:rPr>
                            <a:rPr lang="lt-LT" sz="2800" dirty="0">
                              <a:solidFill>
                                <a:srgbClr val="764652"/>
                              </a:solidFill>
                              <a:latin typeface="Montserrat" panose="00000500000000000000" pitchFamily="2" charset="-70"/>
                            </a:rPr>
                            <m:t> </m:t>
                          </m:r>
                        </m:e>
                        <m:sup/>
                      </m:sSup>
                    </m:oMath>
                  </m:oMathPara>
                </a14:m>
                <a:endParaRPr lang="lt-LT" sz="2800" dirty="0">
                  <a:solidFill>
                    <a:srgbClr val="764652"/>
                  </a:solidFill>
                  <a:latin typeface="Montserrat" panose="00000500000000000000" pitchFamily="2" charset="-70"/>
                </a:endParaRPr>
              </a:p>
              <a:p>
                <a:pPr>
                  <a:lnSpc>
                    <a:spcPts val="3331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lt-LT" sz="2800" b="0" i="1" smtClean="0">
                          <a:solidFill>
                            <a:srgbClr val="764652"/>
                          </a:solidFill>
                          <a:latin typeface="Cambria Math" panose="02040503050406030204" pitchFamily="18" charset="0"/>
                        </a:rPr>
                        <m:t>𝐹𝑣</m:t>
                      </m:r>
                      <m:r>
                        <a:rPr lang="en-US" sz="2800" b="0" i="1" smtClean="0">
                          <a:solidFill>
                            <a:srgbClr val="764652"/>
                          </a:solidFill>
                          <a:latin typeface="Cambria Math" panose="02040503050406030204" pitchFamily="18" charset="0"/>
                        </a:rPr>
                        <m:t>=500∗10(</m:t>
                      </m:r>
                      <m:r>
                        <m:rPr>
                          <m:nor/>
                        </m:rPr>
                        <a:rPr lang="en-US" sz="2800" b="0" i="0" smtClean="0">
                          <a:solidFill>
                            <a:srgbClr val="764652"/>
                          </a:solidFill>
                          <a:latin typeface="Montserrat" panose="00000500000000000000" pitchFamily="2" charset="-70"/>
                        </a:rPr>
                        <m:t>0,06</m:t>
                      </m:r>
                      <m:r>
                        <a:rPr lang="en-US" sz="2800" i="1">
                          <a:solidFill>
                            <a:srgbClr val="764652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800" i="1">
                          <a:solidFill>
                            <a:srgbClr val="764652"/>
                          </a:solidFill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m:rPr>
                          <m:nor/>
                        </m:rPr>
                        <a:rPr lang="en-US" sz="2800" dirty="0">
                          <a:solidFill>
                            <a:srgbClr val="764652"/>
                          </a:solidFill>
                          <a:latin typeface="Montserrat" panose="00000500000000000000" pitchFamily="2" charset="-70"/>
                        </a:rPr>
                        <m:t>α</m:t>
                      </m:r>
                      <m:r>
                        <a:rPr lang="en-US" sz="2800" i="1">
                          <a:solidFill>
                            <a:srgbClr val="76465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lt-LT" sz="2800" i="1">
                              <a:solidFill>
                                <a:srgbClr val="76465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i="1">
                              <a:solidFill>
                                <a:srgbClr val="764652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800" i="1">
                              <a:solidFill>
                                <a:srgbClr val="764652"/>
                              </a:solidFill>
                              <a:latin typeface="Cambria Math" panose="02040503050406030204" pitchFamily="18" charset="0"/>
                            </a:rPr>
                            <m:t>𝑠𝑖𝑛</m:t>
                          </m:r>
                          <m:r>
                            <m:rPr>
                              <m:nor/>
                            </m:rPr>
                            <a:rPr lang="en-US" sz="2800" dirty="0">
                              <a:solidFill>
                                <a:srgbClr val="764652"/>
                              </a:solidFill>
                              <a:latin typeface="Montserrat" panose="00000500000000000000" pitchFamily="2" charset="-70"/>
                            </a:rPr>
                            <m:t>α</m:t>
                          </m:r>
                          <m:r>
                            <m:rPr>
                              <m:nor/>
                            </m:rPr>
                            <a:rPr lang="en-US" sz="2800" dirty="0">
                              <a:solidFill>
                                <a:srgbClr val="764652"/>
                              </a:solidFill>
                              <a:latin typeface="Montserrat" panose="00000500000000000000" pitchFamily="2" charset="-70"/>
                            </a:rPr>
                            <m:t>)</m:t>
                          </m:r>
                          <m:r>
                            <m:rPr>
                              <m:nor/>
                            </m:rPr>
                            <a:rPr lang="lt-LT" sz="2800" dirty="0">
                              <a:solidFill>
                                <a:srgbClr val="764652"/>
                              </a:solidFill>
                              <a:latin typeface="Montserrat" panose="00000500000000000000" pitchFamily="2" charset="-70"/>
                            </a:rPr>
                            <m:t> </m:t>
                          </m:r>
                        </m:e>
                        <m:sup/>
                      </m:sSup>
                    </m:oMath>
                  </m:oMathPara>
                </a14:m>
                <a:endParaRPr lang="en-US" sz="2800" dirty="0">
                  <a:solidFill>
                    <a:srgbClr val="764652"/>
                  </a:solidFill>
                  <a:latin typeface="Montserrat" panose="00000500000000000000" pitchFamily="2" charset="-70"/>
                </a:endParaRPr>
              </a:p>
              <a:p>
                <a:pPr>
                  <a:lnSpc>
                    <a:spcPts val="3331"/>
                  </a:lnSpc>
                </a:pPr>
                <a:r>
                  <a:rPr lang="en-US" sz="2800" dirty="0" err="1">
                    <a:solidFill>
                      <a:srgbClr val="764652"/>
                    </a:solidFill>
                    <a:latin typeface="Montserrat" panose="00000500000000000000" pitchFamily="2" charset="-70"/>
                  </a:rPr>
                  <a:t>Tuomet</a:t>
                </a:r>
                <a:r>
                  <a:rPr lang="en-US" sz="2800" dirty="0">
                    <a:solidFill>
                      <a:srgbClr val="764652"/>
                    </a:solidFill>
                    <a:latin typeface="Montserrat" panose="00000500000000000000" pitchFamily="2" charset="-70"/>
                  </a:rPr>
                  <a:t> </a:t>
                </a:r>
                <a:r>
                  <a:rPr lang="en-US" sz="2800" dirty="0" err="1">
                    <a:solidFill>
                      <a:srgbClr val="764652"/>
                    </a:solidFill>
                    <a:latin typeface="Montserrat" panose="00000500000000000000" pitchFamily="2" charset="-70"/>
                  </a:rPr>
                  <a:t>susirandu</a:t>
                </a:r>
                <a:r>
                  <a:rPr lang="en-US" sz="2800" dirty="0">
                    <a:solidFill>
                      <a:srgbClr val="764652"/>
                    </a:solidFill>
                    <a:latin typeface="Montserrat" panose="00000500000000000000" pitchFamily="2" charset="-70"/>
                  </a:rPr>
                  <a:t> sin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800" dirty="0">
                        <a:solidFill>
                          <a:srgbClr val="764652"/>
                        </a:solidFill>
                        <a:latin typeface="Montserrat" panose="00000500000000000000" pitchFamily="2" charset="-70"/>
                      </a:rPr>
                      <m:t>α</m:t>
                    </m:r>
                  </m:oMath>
                </a14:m>
                <a:r>
                  <a:rPr lang="en-US" sz="2800" dirty="0">
                    <a:solidFill>
                      <a:srgbClr val="764652"/>
                    </a:solidFill>
                    <a:latin typeface="Montserrat" panose="00000500000000000000" pitchFamily="2" charset="-70"/>
                  </a:rPr>
                  <a:t> </a:t>
                </a:r>
                <a:r>
                  <a:rPr lang="en-US" sz="2800" dirty="0" err="1">
                    <a:solidFill>
                      <a:srgbClr val="764652"/>
                    </a:solidFill>
                    <a:latin typeface="Montserrat" panose="00000500000000000000" pitchFamily="2" charset="-70"/>
                  </a:rPr>
                  <a:t>ir</a:t>
                </a:r>
                <a:r>
                  <a:rPr lang="en-US" sz="2800" dirty="0">
                    <a:solidFill>
                      <a:srgbClr val="764652"/>
                    </a:solidFill>
                    <a:latin typeface="Montserrat" panose="00000500000000000000" pitchFamily="2" charset="-70"/>
                  </a:rPr>
                  <a:t> cos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800" dirty="0">
                        <a:solidFill>
                          <a:srgbClr val="764652"/>
                        </a:solidFill>
                        <a:latin typeface="Montserrat" panose="00000500000000000000" pitchFamily="2" charset="-70"/>
                      </a:rPr>
                      <m:t>α</m:t>
                    </m:r>
                  </m:oMath>
                </a14:m>
                <a:r>
                  <a:rPr lang="en-US" sz="2800" dirty="0">
                    <a:solidFill>
                      <a:srgbClr val="764652"/>
                    </a:solidFill>
                    <a:latin typeface="Montserrat" panose="00000500000000000000" pitchFamily="2" charset="-70"/>
                  </a:rPr>
                  <a:t>.</a:t>
                </a:r>
              </a:p>
              <a:p>
                <a:pPr>
                  <a:lnSpc>
                    <a:spcPts val="3331"/>
                  </a:lnSpc>
                </a:pPr>
                <a:r>
                  <a:rPr lang="en-US" sz="2800" dirty="0">
                    <a:solidFill>
                      <a:srgbClr val="764652"/>
                    </a:solidFill>
                    <a:latin typeface="Montserrat" panose="00000500000000000000" pitchFamily="2" charset="-70"/>
                  </a:rPr>
                  <a:t>sin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800" dirty="0">
                        <a:solidFill>
                          <a:srgbClr val="764652"/>
                        </a:solidFill>
                        <a:latin typeface="Montserrat" panose="00000500000000000000" pitchFamily="2" charset="-70"/>
                      </a:rPr>
                      <m:t>α</m:t>
                    </m:r>
                  </m:oMath>
                </a14:m>
                <a:r>
                  <a:rPr lang="en-US" sz="2800" dirty="0">
                    <a:solidFill>
                      <a:srgbClr val="764652"/>
                    </a:solidFill>
                    <a:latin typeface="Montserrat" panose="00000500000000000000" pitchFamily="2" charset="-70"/>
                  </a:rPr>
                  <a:t>= 0,5</a:t>
                </a:r>
              </a:p>
              <a:p>
                <a:pPr>
                  <a:lnSpc>
                    <a:spcPts val="3331"/>
                  </a:lnSpc>
                </a:pPr>
                <a:r>
                  <a:rPr lang="en-US" sz="2800" dirty="0">
                    <a:solidFill>
                      <a:srgbClr val="764652"/>
                    </a:solidFill>
                    <a:latin typeface="Montserrat" panose="00000500000000000000" pitchFamily="2" charset="-70"/>
                  </a:rPr>
                  <a:t>cos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800" dirty="0">
                        <a:solidFill>
                          <a:srgbClr val="764652"/>
                        </a:solidFill>
                        <a:latin typeface="Montserrat" panose="00000500000000000000" pitchFamily="2" charset="-70"/>
                      </a:rPr>
                      <m:t>α</m:t>
                    </m:r>
                  </m:oMath>
                </a14:m>
                <a:r>
                  <a:rPr lang="en-US" sz="2800" dirty="0">
                    <a:solidFill>
                      <a:srgbClr val="764652"/>
                    </a:solidFill>
                    <a:latin typeface="Montserrat" panose="00000500000000000000" pitchFamily="2" charset="-70"/>
                  </a:rPr>
                  <a:t>=0,866</a:t>
                </a:r>
              </a:p>
              <a:p>
                <a:pPr>
                  <a:lnSpc>
                    <a:spcPts val="3331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lt-LT" sz="2800" b="0" i="1" smtClean="0">
                          <a:solidFill>
                            <a:srgbClr val="764652"/>
                          </a:solidFill>
                          <a:latin typeface="Cambria Math" panose="02040503050406030204" pitchFamily="18" charset="0"/>
                        </a:rPr>
                        <m:t>𝐹𝑣</m:t>
                      </m:r>
                      <m:r>
                        <a:rPr lang="en-US" sz="2800" b="0" i="1" smtClean="0">
                          <a:solidFill>
                            <a:srgbClr val="764652"/>
                          </a:solidFill>
                          <a:latin typeface="Cambria Math" panose="02040503050406030204" pitchFamily="18" charset="0"/>
                        </a:rPr>
                        <m:t>=450∗10(</m:t>
                      </m:r>
                      <m:r>
                        <m:rPr>
                          <m:nor/>
                        </m:rPr>
                        <a:rPr lang="en-US" sz="2800" b="0" i="0" smtClean="0">
                          <a:solidFill>
                            <a:srgbClr val="764652"/>
                          </a:solidFill>
                          <a:latin typeface="Montserrat" panose="00000500000000000000" pitchFamily="2" charset="-70"/>
                        </a:rPr>
                        <m:t>0,06∗0,866</m:t>
                      </m:r>
                      <m:r>
                        <a:rPr lang="en-US" sz="2800" i="1">
                          <a:solidFill>
                            <a:srgbClr val="76465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lt-LT" sz="2800" i="1">
                              <a:solidFill>
                                <a:srgbClr val="76465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i="1">
                              <a:solidFill>
                                <a:srgbClr val="764652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sz="2800" b="0" i="0" smtClean="0">
                              <a:solidFill>
                                <a:srgbClr val="764652"/>
                              </a:solidFill>
                              <a:latin typeface="Montserrat" panose="00000500000000000000" pitchFamily="2" charset="-70"/>
                            </a:rPr>
                            <m:t>0,5</m:t>
                          </m:r>
                          <m:r>
                            <m:rPr>
                              <m:nor/>
                            </m:rPr>
                            <a:rPr lang="en-US" sz="2800" dirty="0">
                              <a:solidFill>
                                <a:srgbClr val="764652"/>
                              </a:solidFill>
                              <a:latin typeface="Montserrat" panose="00000500000000000000" pitchFamily="2" charset="-70"/>
                            </a:rPr>
                            <m:t>)</m:t>
                          </m:r>
                          <m:r>
                            <m:rPr>
                              <m:nor/>
                            </m:rPr>
                            <a:rPr lang="lt-LT" sz="2800" dirty="0">
                              <a:solidFill>
                                <a:srgbClr val="764652"/>
                              </a:solidFill>
                              <a:latin typeface="Montserrat" panose="00000500000000000000" pitchFamily="2" charset="-70"/>
                            </a:rPr>
                            <m:t> </m:t>
                          </m:r>
                        </m:e>
                        <m:sup/>
                      </m:sSup>
                    </m:oMath>
                  </m:oMathPara>
                </a14:m>
                <a:endParaRPr lang="en-US" sz="2800" dirty="0">
                  <a:solidFill>
                    <a:srgbClr val="764652"/>
                  </a:solidFill>
                  <a:latin typeface="Montserrat" panose="00000500000000000000" pitchFamily="2" charset="-70"/>
                </a:endParaRPr>
              </a:p>
              <a:p>
                <a:pPr>
                  <a:lnSpc>
                    <a:spcPts val="3331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lt-LT" sz="2800" b="0" i="1" smtClean="0">
                          <a:solidFill>
                            <a:srgbClr val="764652"/>
                          </a:solidFill>
                          <a:latin typeface="Cambria Math" panose="02040503050406030204" pitchFamily="18" charset="0"/>
                        </a:rPr>
                        <m:t>𝐹𝑣</m:t>
                      </m:r>
                      <m:r>
                        <a:rPr lang="en-US" sz="2800" b="0" i="1" smtClean="0">
                          <a:solidFill>
                            <a:srgbClr val="764652"/>
                          </a:solidFill>
                          <a:latin typeface="Cambria Math" panose="02040503050406030204" pitchFamily="18" charset="0"/>
                        </a:rPr>
                        <m:t>=2,486</m:t>
                      </m:r>
                      <m:r>
                        <a:rPr lang="en-US" sz="2800" b="0" i="1" smtClean="0">
                          <a:solidFill>
                            <a:srgbClr val="764652"/>
                          </a:solidFill>
                          <a:latin typeface="Cambria Math" panose="02040503050406030204" pitchFamily="18" charset="0"/>
                        </a:rPr>
                        <m:t>𝑘𝐽</m:t>
                      </m:r>
                    </m:oMath>
                  </m:oMathPara>
                </a14:m>
                <a:endParaRPr lang="en-US" sz="2800" dirty="0">
                  <a:solidFill>
                    <a:srgbClr val="764652"/>
                  </a:solidFill>
                  <a:latin typeface="Montserrat" panose="00000500000000000000" pitchFamily="2" charset="-70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36E3509-FDD5-3CCF-332A-93FCEC4B12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27281" y="2919795"/>
                <a:ext cx="6238837" cy="5593839"/>
              </a:xfrm>
              <a:prstGeom prst="rect">
                <a:avLst/>
              </a:prstGeom>
              <a:blipFill>
                <a:blip r:embed="rId12"/>
                <a:stretch>
                  <a:fillRect l="-1751" t="-1085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68000"/>
          </a:blip>
          <a:srcRect l="16666" t="21875" r="16666" b="2187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216575" y="129464"/>
            <a:ext cx="9445070" cy="24499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831"/>
              </a:lnSpc>
            </a:pPr>
            <a:r>
              <a:rPr lang="en-US" sz="3500" spc="149" dirty="0" err="1">
                <a:solidFill>
                  <a:srgbClr val="764652"/>
                </a:solidFill>
                <a:latin typeface="Montserrat"/>
              </a:rPr>
              <a:t>Apskaičiuokite</a:t>
            </a:r>
            <a:r>
              <a:rPr lang="en-US" sz="3500" spc="149" dirty="0">
                <a:solidFill>
                  <a:srgbClr val="764652"/>
                </a:solidFill>
                <a:latin typeface="Montserrat"/>
              </a:rPr>
              <a:t> 4 m </a:t>
            </a:r>
            <a:r>
              <a:rPr lang="en-US" sz="3500" spc="149" dirty="0" err="1">
                <a:solidFill>
                  <a:srgbClr val="764652"/>
                </a:solidFill>
                <a:latin typeface="Montserrat"/>
              </a:rPr>
              <a:t>ilgio</a:t>
            </a:r>
            <a:r>
              <a:rPr lang="en-US" sz="3500" spc="14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500" spc="149" dirty="0" err="1">
                <a:solidFill>
                  <a:srgbClr val="764652"/>
                </a:solidFill>
                <a:latin typeface="Montserrat"/>
              </a:rPr>
              <a:t>ir</a:t>
            </a:r>
            <a:r>
              <a:rPr lang="en-US" sz="3500" spc="149" dirty="0">
                <a:solidFill>
                  <a:srgbClr val="764652"/>
                </a:solidFill>
                <a:latin typeface="Montserrat"/>
              </a:rPr>
              <a:t> 0,7 m </a:t>
            </a:r>
            <a:r>
              <a:rPr lang="en-US" sz="3500" spc="149" dirty="0" err="1">
                <a:solidFill>
                  <a:srgbClr val="764652"/>
                </a:solidFill>
                <a:latin typeface="Montserrat"/>
              </a:rPr>
              <a:t>aukščio</a:t>
            </a:r>
            <a:r>
              <a:rPr lang="en-US" sz="3500" spc="14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500" spc="149" dirty="0" err="1">
                <a:solidFill>
                  <a:srgbClr val="764652"/>
                </a:solidFill>
                <a:latin typeface="Montserrat"/>
              </a:rPr>
              <a:t>nuožulniosios</a:t>
            </a:r>
            <a:r>
              <a:rPr lang="en-US" sz="3500" spc="14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500" spc="149" dirty="0" err="1">
                <a:solidFill>
                  <a:srgbClr val="764652"/>
                </a:solidFill>
                <a:latin typeface="Montserrat"/>
              </a:rPr>
              <a:t>plokštumos</a:t>
            </a:r>
            <a:r>
              <a:rPr lang="en-US" sz="3500" spc="14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500" spc="149" dirty="0" err="1">
                <a:solidFill>
                  <a:srgbClr val="764652"/>
                </a:solidFill>
                <a:latin typeface="Montserrat"/>
              </a:rPr>
              <a:t>naudingumo</a:t>
            </a:r>
            <a:r>
              <a:rPr lang="en-US" sz="3500" spc="14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500" spc="149" dirty="0" err="1">
                <a:solidFill>
                  <a:srgbClr val="764652"/>
                </a:solidFill>
                <a:latin typeface="Montserrat"/>
              </a:rPr>
              <a:t>koeficientą</a:t>
            </a:r>
            <a:r>
              <a:rPr lang="en-US" sz="3500" spc="149" dirty="0">
                <a:solidFill>
                  <a:srgbClr val="764652"/>
                </a:solidFill>
                <a:latin typeface="Montserrat"/>
              </a:rPr>
              <a:t>. </a:t>
            </a:r>
            <a:r>
              <a:rPr lang="en-US" sz="3500" spc="149" dirty="0" err="1">
                <a:solidFill>
                  <a:srgbClr val="764652"/>
                </a:solidFill>
                <a:latin typeface="Montserrat"/>
              </a:rPr>
              <a:t>Trinties</a:t>
            </a:r>
            <a:r>
              <a:rPr lang="en-US" sz="3500" spc="14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500" spc="149" dirty="0" err="1">
                <a:solidFill>
                  <a:srgbClr val="764652"/>
                </a:solidFill>
                <a:latin typeface="Montserrat"/>
              </a:rPr>
              <a:t>koeficientas</a:t>
            </a:r>
            <a:r>
              <a:rPr lang="en-US" sz="3500" spc="14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500" spc="149" dirty="0" err="1">
                <a:solidFill>
                  <a:srgbClr val="764652"/>
                </a:solidFill>
                <a:latin typeface="Montserrat"/>
              </a:rPr>
              <a:t>kūnui</a:t>
            </a:r>
            <a:r>
              <a:rPr lang="en-US" sz="3500" spc="14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500" spc="149" dirty="0" err="1">
                <a:solidFill>
                  <a:srgbClr val="764652"/>
                </a:solidFill>
                <a:latin typeface="Montserrat"/>
              </a:rPr>
              <a:t>judant</a:t>
            </a:r>
            <a:r>
              <a:rPr lang="en-US" sz="3500" spc="14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500" spc="149" dirty="0" err="1">
                <a:solidFill>
                  <a:srgbClr val="764652"/>
                </a:solidFill>
                <a:latin typeface="Montserrat"/>
              </a:rPr>
              <a:t>pastoviu</a:t>
            </a:r>
            <a:r>
              <a:rPr lang="en-US" sz="3500" spc="14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500" spc="149" dirty="0" err="1">
                <a:solidFill>
                  <a:srgbClr val="764652"/>
                </a:solidFill>
                <a:latin typeface="Montserrat"/>
              </a:rPr>
              <a:t>greičiu</a:t>
            </a:r>
            <a:r>
              <a:rPr lang="en-US" sz="3500" spc="149" dirty="0">
                <a:solidFill>
                  <a:srgbClr val="764652"/>
                </a:solidFill>
                <a:latin typeface="Montserrat"/>
              </a:rPr>
              <a:t> lygus 0,2.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5085717" y="4293073"/>
            <a:ext cx="3230421" cy="3012367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6920710" y="3723787"/>
            <a:ext cx="1034449" cy="1034449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15957552" y="7768408"/>
            <a:ext cx="2653689" cy="2518592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4468718" y="8223851"/>
            <a:ext cx="1034449" cy="1034449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15420877" y="2491854"/>
            <a:ext cx="1298014" cy="1231933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-8544434">
            <a:off x="15973855" y="-1449448"/>
            <a:ext cx="4628290" cy="431588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4215773" y="1238062"/>
            <a:ext cx="869944" cy="869944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6831218">
            <a:off x="-190616" y="9485001"/>
            <a:ext cx="1298014" cy="1231933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6831218">
            <a:off x="1167449" y="9397049"/>
            <a:ext cx="869944" cy="869944"/>
          </a:xfrm>
          <a:prstGeom prst="rect">
            <a:avLst/>
          </a:prstGeom>
        </p:spPr>
      </p:pic>
      <p:sp>
        <p:nvSpPr>
          <p:cNvPr id="13" name="TextBox 13"/>
          <p:cNvSpPr txBox="1"/>
          <p:nvPr/>
        </p:nvSpPr>
        <p:spPr>
          <a:xfrm>
            <a:off x="216575" y="3117345"/>
            <a:ext cx="1624251" cy="338554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0" tIns="0" rIns="0" bIns="0" rtlCol="0" anchor="t">
            <a:spAutoFit/>
          </a:bodyPr>
          <a:lstStyle/>
          <a:p>
            <a:pPr algn="ctr">
              <a:lnSpc>
                <a:spcPts val="3331"/>
              </a:lnSpc>
            </a:pP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Duota</a:t>
            </a:r>
            <a:r>
              <a:rPr lang="en-US" sz="2799" dirty="0">
                <a:solidFill>
                  <a:srgbClr val="764652"/>
                </a:solidFill>
                <a:latin typeface="Montserrat"/>
              </a:rPr>
              <a:t>:</a:t>
            </a:r>
          </a:p>
          <a:p>
            <a:pPr algn="ctr">
              <a:lnSpc>
                <a:spcPts val="3331"/>
              </a:lnSpc>
            </a:pPr>
            <a:r>
              <a:rPr lang="en-US" sz="2799" dirty="0">
                <a:solidFill>
                  <a:srgbClr val="764652"/>
                </a:solidFill>
                <a:latin typeface="Montserrat"/>
              </a:rPr>
              <a:t>l = 4m</a:t>
            </a:r>
          </a:p>
          <a:p>
            <a:pPr algn="ctr">
              <a:lnSpc>
                <a:spcPts val="3331"/>
              </a:lnSpc>
            </a:pPr>
            <a:r>
              <a:rPr lang="en-US" sz="2799" dirty="0">
                <a:solidFill>
                  <a:srgbClr val="764652"/>
                </a:solidFill>
                <a:latin typeface="Montserrat"/>
              </a:rPr>
              <a:t>h = 0.7m</a:t>
            </a:r>
          </a:p>
          <a:p>
            <a:pPr algn="ctr">
              <a:lnSpc>
                <a:spcPts val="3331"/>
              </a:lnSpc>
            </a:pPr>
            <a:r>
              <a:rPr lang="en-US" sz="2799" dirty="0">
                <a:solidFill>
                  <a:srgbClr val="764652"/>
                </a:solidFill>
                <a:latin typeface="Montserrat"/>
              </a:rPr>
              <a:t>μ =0.2</a:t>
            </a:r>
          </a:p>
          <a:p>
            <a:pPr algn="ctr">
              <a:lnSpc>
                <a:spcPts val="3331"/>
              </a:lnSpc>
            </a:pPr>
            <a:endParaRPr lang="en-US" sz="2799" dirty="0">
              <a:solidFill>
                <a:srgbClr val="764652"/>
              </a:solidFill>
              <a:latin typeface="Montserrat"/>
            </a:endParaRPr>
          </a:p>
          <a:p>
            <a:pPr algn="ctr">
              <a:lnSpc>
                <a:spcPts val="3331"/>
              </a:lnSpc>
            </a:pP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Rasti</a:t>
            </a:r>
            <a:r>
              <a:rPr lang="en-US" sz="2799" dirty="0">
                <a:solidFill>
                  <a:srgbClr val="764652"/>
                </a:solidFill>
                <a:latin typeface="Montserrat"/>
              </a:rPr>
              <a:t> - η?</a:t>
            </a:r>
          </a:p>
          <a:p>
            <a:pPr algn="ctr">
              <a:lnSpc>
                <a:spcPts val="3331"/>
              </a:lnSpc>
            </a:pPr>
            <a:r>
              <a:rPr lang="en-US" sz="2799" dirty="0">
                <a:solidFill>
                  <a:srgbClr val="764652"/>
                </a:solidFill>
                <a:latin typeface="Montserrat"/>
              </a:rPr>
              <a:t> </a:t>
            </a:r>
          </a:p>
          <a:p>
            <a:pPr algn="ctr">
              <a:lnSpc>
                <a:spcPts val="3331"/>
              </a:lnSpc>
              <a:spcBef>
                <a:spcPct val="0"/>
              </a:spcBef>
            </a:pPr>
            <a:endParaRPr lang="en-US" sz="2799" dirty="0">
              <a:solidFill>
                <a:srgbClr val="764652"/>
              </a:solidFill>
              <a:latin typeface="Montserra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4"/>
              <p:cNvSpPr txBox="1"/>
              <p:nvPr/>
            </p:nvSpPr>
            <p:spPr>
              <a:xfrm>
                <a:off x="2056057" y="2714569"/>
                <a:ext cx="7770269" cy="12272590"/>
              </a:xfrm>
              <a:prstGeom prst="rect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square" lIns="0" tIns="0" rIns="0" bIns="0" rtlCol="0" anchor="t">
                <a:spAutoFit/>
              </a:bodyPr>
              <a:lstStyle/>
              <a:p>
                <a:pPr>
                  <a:lnSpc>
                    <a:spcPts val="3331"/>
                  </a:lnSpc>
                </a:pPr>
                <a:r>
                  <a:rPr lang="en-US" sz="2800" dirty="0">
                    <a:solidFill>
                      <a:srgbClr val="764652"/>
                    </a:solidFill>
                    <a:latin typeface="Montserrat" panose="00000500000000000000" pitchFamily="2" charset="-70"/>
                  </a:rPr>
                  <a:t>Pirmiausia </a:t>
                </a:r>
                <a:r>
                  <a:rPr lang="en-US" sz="2800" dirty="0" err="1">
                    <a:solidFill>
                      <a:srgbClr val="764652"/>
                    </a:solidFill>
                    <a:latin typeface="Montserrat" panose="00000500000000000000" pitchFamily="2" charset="-70"/>
                  </a:rPr>
                  <a:t>nusibraižau</a:t>
                </a:r>
                <a:r>
                  <a:rPr lang="en-US" sz="2800" dirty="0">
                    <a:solidFill>
                      <a:srgbClr val="764652"/>
                    </a:solidFill>
                    <a:latin typeface="Montserrat" panose="00000500000000000000" pitchFamily="2" charset="-70"/>
                  </a:rPr>
                  <a:t> </a:t>
                </a:r>
                <a:r>
                  <a:rPr lang="en-US" sz="2800" dirty="0" err="1">
                    <a:solidFill>
                      <a:srgbClr val="764652"/>
                    </a:solidFill>
                    <a:latin typeface="Montserrat" panose="00000500000000000000" pitchFamily="2" charset="-70"/>
                  </a:rPr>
                  <a:t>brėžinį</a:t>
                </a:r>
                <a:r>
                  <a:rPr lang="en-US" sz="2800" dirty="0">
                    <a:solidFill>
                      <a:srgbClr val="764652"/>
                    </a:solidFill>
                    <a:latin typeface="Montserrat" panose="00000500000000000000" pitchFamily="2" charset="-70"/>
                  </a:rPr>
                  <a:t> </a:t>
                </a:r>
                <a:r>
                  <a:rPr lang="en-US" sz="2800" dirty="0" err="1">
                    <a:solidFill>
                      <a:srgbClr val="764652"/>
                    </a:solidFill>
                    <a:latin typeface="Montserrat" panose="00000500000000000000" pitchFamily="2" charset="-70"/>
                  </a:rPr>
                  <a:t>ir</a:t>
                </a:r>
                <a:r>
                  <a:rPr lang="en-US" sz="2800" dirty="0">
                    <a:solidFill>
                      <a:srgbClr val="764652"/>
                    </a:solidFill>
                    <a:latin typeface="Montserrat" panose="00000500000000000000" pitchFamily="2" charset="-70"/>
                  </a:rPr>
                  <a:t> </a:t>
                </a:r>
                <a:r>
                  <a:rPr lang="en-US" sz="2800" dirty="0" err="1">
                    <a:solidFill>
                      <a:srgbClr val="764652"/>
                    </a:solidFill>
                    <a:latin typeface="Montserrat" panose="00000500000000000000" pitchFamily="2" charset="-70"/>
                  </a:rPr>
                  <a:t>susižymiu</a:t>
                </a:r>
                <a:r>
                  <a:rPr lang="en-US" sz="2800" dirty="0">
                    <a:solidFill>
                      <a:srgbClr val="764652"/>
                    </a:solidFill>
                    <a:latin typeface="Montserrat" panose="00000500000000000000" pitchFamily="2" charset="-70"/>
                  </a:rPr>
                  <a:t> </a:t>
                </a:r>
                <a:r>
                  <a:rPr lang="en-US" sz="2800" dirty="0" err="1">
                    <a:solidFill>
                      <a:srgbClr val="764652"/>
                    </a:solidFill>
                    <a:latin typeface="Montserrat" panose="00000500000000000000" pitchFamily="2" charset="-70"/>
                  </a:rPr>
                  <a:t>jėgas</a:t>
                </a:r>
                <a:r>
                  <a:rPr lang="en-US" sz="2800" dirty="0">
                    <a:solidFill>
                      <a:srgbClr val="764652"/>
                    </a:solidFill>
                    <a:latin typeface="Montserrat" panose="00000500000000000000" pitchFamily="2" charset="-70"/>
                  </a:rPr>
                  <a:t>.</a:t>
                </a:r>
              </a:p>
              <a:p>
                <a:pPr>
                  <a:lnSpc>
                    <a:spcPts val="3331"/>
                  </a:lnSpc>
                </a:pPr>
                <a:r>
                  <a:rPr lang="en-US" sz="2800" dirty="0" err="1">
                    <a:solidFill>
                      <a:srgbClr val="764652"/>
                    </a:solidFill>
                    <a:latin typeface="Montserrat" panose="00000500000000000000" pitchFamily="2" charset="-70"/>
                  </a:rPr>
                  <a:t>Tuomet</a:t>
                </a:r>
                <a:r>
                  <a:rPr lang="en-US" sz="2800" dirty="0">
                    <a:solidFill>
                      <a:srgbClr val="764652"/>
                    </a:solidFill>
                    <a:latin typeface="Montserrat" panose="00000500000000000000" pitchFamily="2" charset="-70"/>
                  </a:rPr>
                  <a:t> </a:t>
                </a:r>
                <a:r>
                  <a:rPr lang="en-US" sz="2800" dirty="0" err="1">
                    <a:solidFill>
                      <a:srgbClr val="764652"/>
                    </a:solidFill>
                    <a:latin typeface="Montserrat" panose="00000500000000000000" pitchFamily="2" charset="-70"/>
                  </a:rPr>
                  <a:t>susikaičiuoju</a:t>
                </a:r>
                <a:r>
                  <a:rPr lang="en-US" sz="2800" dirty="0">
                    <a:solidFill>
                      <a:srgbClr val="764652"/>
                    </a:solidFill>
                    <a:latin typeface="Montserrat" panose="00000500000000000000" pitchFamily="2" charset="-70"/>
                  </a:rPr>
                  <a:t> An </a:t>
                </a:r>
                <a:r>
                  <a:rPr lang="en-US" sz="2800" dirty="0" err="1">
                    <a:solidFill>
                      <a:srgbClr val="764652"/>
                    </a:solidFill>
                    <a:latin typeface="Montserrat" panose="00000500000000000000" pitchFamily="2" charset="-70"/>
                  </a:rPr>
                  <a:t>ir</a:t>
                </a:r>
                <a:r>
                  <a:rPr lang="en-US" sz="2800" dirty="0">
                    <a:solidFill>
                      <a:srgbClr val="764652"/>
                    </a:solidFill>
                    <a:latin typeface="Montserrat" panose="00000500000000000000" pitchFamily="2" charset="-70"/>
                  </a:rPr>
                  <a:t> Av.</a:t>
                </a:r>
              </a:p>
              <a:p>
                <a:pPr>
                  <a:lnSpc>
                    <a:spcPts val="3331"/>
                  </a:lnSpc>
                </a:pPr>
                <a:r>
                  <a:rPr lang="en-US" sz="2800" dirty="0">
                    <a:solidFill>
                      <a:srgbClr val="764652"/>
                    </a:solidFill>
                    <a:latin typeface="Montserrat" panose="00000500000000000000" pitchFamily="2" charset="-70"/>
                  </a:rPr>
                  <a:t>An= </a:t>
                </a:r>
                <a:r>
                  <a:rPr lang="en-US" sz="2800" dirty="0" err="1">
                    <a:solidFill>
                      <a:srgbClr val="764652"/>
                    </a:solidFill>
                    <a:latin typeface="Montserrat" panose="00000500000000000000" pitchFamily="2" charset="-70"/>
                  </a:rPr>
                  <a:t>mgh</a:t>
                </a:r>
                <a:r>
                  <a:rPr lang="en-US" sz="2800" dirty="0">
                    <a:solidFill>
                      <a:srgbClr val="764652"/>
                    </a:solidFill>
                    <a:latin typeface="Montserrat" panose="00000500000000000000" pitchFamily="2" charset="-70"/>
                  </a:rPr>
                  <a:t> (</a:t>
                </a:r>
                <a:r>
                  <a:rPr lang="en-US" sz="2800" dirty="0" err="1">
                    <a:solidFill>
                      <a:srgbClr val="764652"/>
                    </a:solidFill>
                    <a:latin typeface="Montserrat" panose="00000500000000000000" pitchFamily="2" charset="-70"/>
                  </a:rPr>
                  <a:t>darbui</a:t>
                </a:r>
                <a:r>
                  <a:rPr lang="en-US" sz="2800" dirty="0">
                    <a:solidFill>
                      <a:srgbClr val="764652"/>
                    </a:solidFill>
                    <a:latin typeface="Montserrat" panose="00000500000000000000" pitchFamily="2" charset="-70"/>
                  </a:rPr>
                  <a:t>, </a:t>
                </a:r>
                <a:r>
                  <a:rPr lang="en-US" sz="2800" dirty="0" err="1">
                    <a:solidFill>
                      <a:srgbClr val="764652"/>
                    </a:solidFill>
                    <a:latin typeface="Montserrat" panose="00000500000000000000" pitchFamily="2" charset="-70"/>
                  </a:rPr>
                  <a:t>kurį</a:t>
                </a:r>
                <a:r>
                  <a:rPr lang="en-US" sz="2800" dirty="0">
                    <a:solidFill>
                      <a:srgbClr val="764652"/>
                    </a:solidFill>
                    <a:latin typeface="Montserrat" panose="00000500000000000000" pitchFamily="2" charset="-70"/>
                  </a:rPr>
                  <a:t> </a:t>
                </a:r>
                <a:r>
                  <a:rPr lang="en-US" sz="2800" dirty="0" err="1">
                    <a:solidFill>
                      <a:srgbClr val="764652"/>
                    </a:solidFill>
                    <a:latin typeface="Montserrat" panose="00000500000000000000" pitchFamily="2" charset="-70"/>
                  </a:rPr>
                  <a:t>kūnas</a:t>
                </a:r>
                <a:r>
                  <a:rPr lang="en-US" sz="2800" dirty="0">
                    <a:solidFill>
                      <a:srgbClr val="764652"/>
                    </a:solidFill>
                    <a:latin typeface="Montserrat" panose="00000500000000000000" pitchFamily="2" charset="-70"/>
                  </a:rPr>
                  <a:t> </a:t>
                </a:r>
                <a:r>
                  <a:rPr lang="en-US" sz="2800" dirty="0" err="1">
                    <a:solidFill>
                      <a:srgbClr val="764652"/>
                    </a:solidFill>
                    <a:latin typeface="Montserrat" panose="00000500000000000000" pitchFamily="2" charset="-70"/>
                  </a:rPr>
                  <a:t>atliktu</a:t>
                </a:r>
                <a:r>
                  <a:rPr lang="en-US" sz="2800" dirty="0">
                    <a:solidFill>
                      <a:srgbClr val="764652"/>
                    </a:solidFill>
                    <a:latin typeface="Montserrat" panose="00000500000000000000" pitchFamily="2" charset="-70"/>
                  </a:rPr>
                  <a:t> </a:t>
                </a:r>
                <a:r>
                  <a:rPr lang="en-US" sz="2800" dirty="0" err="1">
                    <a:solidFill>
                      <a:srgbClr val="764652"/>
                    </a:solidFill>
                    <a:latin typeface="Montserrat" panose="00000500000000000000" pitchFamily="2" charset="-70"/>
                  </a:rPr>
                  <a:t>pakilti</a:t>
                </a:r>
                <a:r>
                  <a:rPr lang="en-US" sz="2800" dirty="0">
                    <a:solidFill>
                      <a:srgbClr val="764652"/>
                    </a:solidFill>
                    <a:latin typeface="Montserrat" panose="00000500000000000000" pitchFamily="2" charset="-70"/>
                  </a:rPr>
                  <a:t> į </a:t>
                </a:r>
                <a:r>
                  <a:rPr lang="en-US" sz="2800" dirty="0" err="1">
                    <a:solidFill>
                      <a:srgbClr val="764652"/>
                    </a:solidFill>
                    <a:latin typeface="Montserrat" panose="00000500000000000000" pitchFamily="2" charset="-70"/>
                  </a:rPr>
                  <a:t>aukštį</a:t>
                </a:r>
                <a:r>
                  <a:rPr lang="en-US" sz="2800" dirty="0">
                    <a:solidFill>
                      <a:srgbClr val="764652"/>
                    </a:solidFill>
                    <a:latin typeface="Montserrat" panose="00000500000000000000" pitchFamily="2" charset="-70"/>
                  </a:rPr>
                  <a:t> h)</a:t>
                </a:r>
              </a:p>
              <a:p>
                <a:pPr>
                  <a:lnSpc>
                    <a:spcPts val="3331"/>
                  </a:lnSpc>
                </a:pPr>
                <a:r>
                  <a:rPr lang="en-US" sz="2800" dirty="0">
                    <a:solidFill>
                      <a:srgbClr val="764652"/>
                    </a:solidFill>
                    <a:latin typeface="Montserrat" panose="00000500000000000000" pitchFamily="2" charset="-70"/>
                  </a:rPr>
                  <a:t>Av = </a:t>
                </a:r>
                <a:r>
                  <a:rPr lang="en-US" sz="2800" dirty="0" err="1">
                    <a:solidFill>
                      <a:srgbClr val="764652"/>
                    </a:solidFill>
                    <a:latin typeface="Montserrat" panose="00000500000000000000" pitchFamily="2" charset="-70"/>
                  </a:rPr>
                  <a:t>Fv</a:t>
                </a:r>
                <a:r>
                  <a:rPr lang="en-US" sz="2800" dirty="0">
                    <a:solidFill>
                      <a:srgbClr val="764652"/>
                    </a:solidFill>
                    <a:latin typeface="Montserrat" panose="00000500000000000000" pitchFamily="2" charset="-70"/>
                  </a:rPr>
                  <a:t>*l (</a:t>
                </a:r>
                <a:r>
                  <a:rPr lang="en-US" sz="2800" dirty="0" err="1">
                    <a:solidFill>
                      <a:srgbClr val="764652"/>
                    </a:solidFill>
                    <a:latin typeface="Montserrat" panose="00000500000000000000" pitchFamily="2" charset="-70"/>
                  </a:rPr>
                  <a:t>darbas</a:t>
                </a:r>
                <a:r>
                  <a:rPr lang="en-US" sz="2800" dirty="0">
                    <a:solidFill>
                      <a:srgbClr val="764652"/>
                    </a:solidFill>
                    <a:latin typeface="Montserrat" panose="00000500000000000000" pitchFamily="2" charset="-70"/>
                  </a:rPr>
                  <a:t>, </a:t>
                </a:r>
                <a:r>
                  <a:rPr lang="en-US" sz="2800" dirty="0" err="1">
                    <a:solidFill>
                      <a:srgbClr val="764652"/>
                    </a:solidFill>
                    <a:latin typeface="Montserrat" panose="00000500000000000000" pitchFamily="2" charset="-70"/>
                  </a:rPr>
                  <a:t>kurį</a:t>
                </a:r>
                <a:r>
                  <a:rPr lang="en-US" sz="2800" dirty="0">
                    <a:solidFill>
                      <a:srgbClr val="764652"/>
                    </a:solidFill>
                    <a:latin typeface="Montserrat" panose="00000500000000000000" pitchFamily="2" charset="-70"/>
                  </a:rPr>
                  <a:t> </a:t>
                </a:r>
                <a:r>
                  <a:rPr lang="en-US" sz="2800" dirty="0" err="1">
                    <a:solidFill>
                      <a:srgbClr val="764652"/>
                    </a:solidFill>
                    <a:latin typeface="Montserrat" panose="00000500000000000000" pitchFamily="2" charset="-70"/>
                  </a:rPr>
                  <a:t>kūnas</a:t>
                </a:r>
                <a:r>
                  <a:rPr lang="en-US" sz="2800" dirty="0">
                    <a:solidFill>
                      <a:srgbClr val="764652"/>
                    </a:solidFill>
                    <a:latin typeface="Montserrat" panose="00000500000000000000" pitchFamily="2" charset="-70"/>
                  </a:rPr>
                  <a:t> </a:t>
                </a:r>
                <a:endParaRPr lang="lt-LT" sz="2800" dirty="0">
                  <a:solidFill>
                    <a:srgbClr val="764652"/>
                  </a:solidFill>
                  <a:latin typeface="Montserrat" panose="00000500000000000000" pitchFamily="2" charset="-70"/>
                </a:endParaRPr>
              </a:p>
              <a:p>
                <a:pPr>
                  <a:lnSpc>
                    <a:spcPts val="3331"/>
                  </a:lnSpc>
                </a:pPr>
                <a:r>
                  <a:rPr lang="lt-LT" sz="2800" dirty="0">
                    <a:solidFill>
                      <a:srgbClr val="764652"/>
                    </a:solidFill>
                    <a:latin typeface="Montserrat" panose="00000500000000000000" pitchFamily="2" charset="-70"/>
                  </a:rPr>
                  <a:t>Taigi įsistatę gautas formules į pradinę gaunam , kad </a:t>
                </a:r>
                <a:endParaRPr lang="en-US" sz="2800" dirty="0">
                  <a:solidFill>
                    <a:srgbClr val="764652"/>
                  </a:solidFill>
                  <a:latin typeface="Montserrat" panose="00000500000000000000" pitchFamily="2" charset="-70"/>
                </a:endParaRPr>
              </a:p>
              <a:p>
                <a:pPr>
                  <a:lnSpc>
                    <a:spcPts val="3331"/>
                  </a:lnSpc>
                </a:pPr>
                <a:r>
                  <a:rPr lang="en-US" sz="2800" dirty="0">
                    <a:solidFill>
                      <a:srgbClr val="764652"/>
                    </a:solidFill>
                    <a:latin typeface="Montserrat" panose="00000500000000000000" pitchFamily="2" charset="-70"/>
                  </a:rPr>
                  <a:t>η=(</a:t>
                </a:r>
                <a:r>
                  <a:rPr lang="lt-LT" sz="2800" dirty="0" err="1">
                    <a:solidFill>
                      <a:srgbClr val="764652"/>
                    </a:solidFill>
                    <a:latin typeface="Montserrat" panose="00000500000000000000" pitchFamily="2" charset="-70"/>
                  </a:rPr>
                  <a:t>mgh</a:t>
                </a:r>
                <a:r>
                  <a:rPr lang="en-US" sz="2800" dirty="0">
                    <a:solidFill>
                      <a:srgbClr val="764652"/>
                    </a:solidFill>
                    <a:latin typeface="Montserrat" panose="00000500000000000000" pitchFamily="2" charset="-70"/>
                  </a:rPr>
                  <a:t>/</a:t>
                </a:r>
                <a:r>
                  <a:rPr lang="lt-LT" sz="2800" dirty="0" err="1">
                    <a:solidFill>
                      <a:srgbClr val="764652"/>
                    </a:solidFill>
                    <a:latin typeface="Montserrat" panose="00000500000000000000" pitchFamily="2" charset="-70"/>
                  </a:rPr>
                  <a:t>Fv</a:t>
                </a:r>
                <a:r>
                  <a:rPr lang="lt-LT" sz="2800" dirty="0">
                    <a:solidFill>
                      <a:srgbClr val="764652"/>
                    </a:solidFill>
                    <a:latin typeface="Montserrat" panose="00000500000000000000" pitchFamily="2" charset="-70"/>
                  </a:rPr>
                  <a:t>*l</a:t>
                </a:r>
                <a:r>
                  <a:rPr lang="en-US" sz="2800" dirty="0">
                    <a:solidFill>
                      <a:srgbClr val="764652"/>
                    </a:solidFill>
                    <a:latin typeface="Montserrat" panose="00000500000000000000" pitchFamily="2" charset="-70"/>
                  </a:rPr>
                  <a:t>)*100%</a:t>
                </a:r>
              </a:p>
              <a:p>
                <a:pPr>
                  <a:lnSpc>
                    <a:spcPts val="3331"/>
                  </a:lnSpc>
                </a:pPr>
                <a:r>
                  <a:rPr lang="en-US" sz="2800" dirty="0">
                    <a:solidFill>
                      <a:srgbClr val="764652"/>
                    </a:solidFill>
                    <a:latin typeface="Montserrat" panose="00000500000000000000" pitchFamily="2" charset="-70"/>
                  </a:rPr>
                  <a:t>I</a:t>
                </a:r>
                <a:r>
                  <a:rPr lang="lt-LT" sz="2800" dirty="0" err="1">
                    <a:solidFill>
                      <a:srgbClr val="764652"/>
                    </a:solidFill>
                    <a:latin typeface="Montserrat" panose="00000500000000000000" pitchFamily="2" charset="-70"/>
                  </a:rPr>
                  <a:t>šsireiškiu</a:t>
                </a:r>
                <a:r>
                  <a:rPr lang="lt-LT" sz="2800" dirty="0">
                    <a:solidFill>
                      <a:srgbClr val="764652"/>
                    </a:solidFill>
                    <a:latin typeface="Montserrat" panose="00000500000000000000" pitchFamily="2" charset="-70"/>
                  </a:rPr>
                  <a:t> projekcija x ir y ašyse</a:t>
                </a:r>
                <a:endParaRPr lang="en-US" sz="2800" dirty="0">
                  <a:solidFill>
                    <a:srgbClr val="764652"/>
                  </a:solidFill>
                  <a:latin typeface="Montserrat" panose="00000500000000000000" pitchFamily="2" charset="-70"/>
                </a:endParaRPr>
              </a:p>
              <a:p>
                <a:pPr>
                  <a:lnSpc>
                    <a:spcPts val="3331"/>
                  </a:lnSpc>
                </a:pPr>
                <a:r>
                  <a:rPr lang="lt-LT" sz="2800" dirty="0">
                    <a:solidFill>
                      <a:srgbClr val="764652"/>
                    </a:solidFill>
                    <a:latin typeface="Montserrat" panose="00000500000000000000" pitchFamily="2" charset="-70"/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lt-LT" sz="2800" i="1" smtClean="0">
                            <a:solidFill>
                              <a:srgbClr val="764652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lt-LT" sz="2800" b="0" i="1" smtClean="0">
                            <a:solidFill>
                              <a:srgbClr val="764652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lt-LT" sz="2800" b="0" i="1" smtClean="0">
                            <a:solidFill>
                              <a:srgbClr val="764652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sub>
                      <m:sup>
                        <m:r>
                          <a:rPr lang="lt-LT" sz="2800" i="1" smtClean="0">
                            <a:solidFill>
                              <a:srgbClr val="76465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→</m:t>
                        </m:r>
                      </m:sup>
                    </m:sSubSup>
                    <m:r>
                      <a:rPr lang="lt-LT" sz="2800" b="0" i="1" smtClean="0">
                        <a:solidFill>
                          <a:srgbClr val="764652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Sup>
                      <m:sSubSupPr>
                        <m:ctrlPr>
                          <a:rPr lang="lt-LT" sz="2800" b="0" i="1" smtClean="0">
                            <a:solidFill>
                              <a:srgbClr val="764652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lt-LT" sz="2800" b="0" i="1" smtClean="0">
                            <a:solidFill>
                              <a:srgbClr val="764652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lt-LT" sz="2800" b="0" i="1" smtClean="0">
                            <a:solidFill>
                              <a:srgbClr val="764652"/>
                            </a:solidFill>
                            <a:latin typeface="Cambria Math" panose="02040503050406030204" pitchFamily="18" charset="0"/>
                          </a:rPr>
                          <m:t>𝑡𝑟</m:t>
                        </m:r>
                      </m:sub>
                      <m:sup>
                        <m:r>
                          <a:rPr lang="lt-LT" sz="2800" b="0" i="1" smtClean="0">
                            <a:solidFill>
                              <a:srgbClr val="76465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→</m:t>
                        </m:r>
                      </m:sup>
                    </m:sSubSup>
                    <m:r>
                      <a:rPr lang="lt-LT" sz="2800" b="0" i="1" smtClean="0">
                        <a:solidFill>
                          <a:srgbClr val="764652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lt-LT" sz="2800" b="0" i="1" smtClean="0">
                            <a:solidFill>
                              <a:srgbClr val="76465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lt-LT" sz="2800" b="0" i="1" smtClean="0">
                            <a:solidFill>
                              <a:srgbClr val="764652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p>
                        <m:r>
                          <a:rPr lang="lt-LT" sz="2800" b="0" i="1" smtClean="0">
                            <a:solidFill>
                              <a:srgbClr val="76465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→</m:t>
                        </m:r>
                      </m:sup>
                    </m:sSup>
                    <m:r>
                      <a:rPr lang="lt-LT" sz="2800" b="0" i="1" smtClean="0">
                        <a:solidFill>
                          <a:srgbClr val="764652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lt-LT" sz="2800" b="0" i="1" smtClean="0">
                            <a:solidFill>
                              <a:srgbClr val="76465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lt-LT" sz="2800" b="0" i="1" smtClean="0">
                            <a:solidFill>
                              <a:srgbClr val="764652"/>
                            </a:solidFill>
                            <a:latin typeface="Cambria Math" panose="02040503050406030204" pitchFamily="18" charset="0"/>
                          </a:rPr>
                          <m:t>𝑚𝑔</m:t>
                        </m:r>
                      </m:e>
                      <m:sup>
                        <m:r>
                          <a:rPr lang="lt-LT" sz="2800" b="0" i="1" smtClean="0">
                            <a:solidFill>
                              <a:srgbClr val="76465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→</m:t>
                        </m:r>
                      </m:sup>
                    </m:sSup>
                  </m:oMath>
                </a14:m>
                <a:endParaRPr lang="lt-LT" sz="2800" dirty="0">
                  <a:solidFill>
                    <a:srgbClr val="764652"/>
                  </a:solidFill>
                  <a:latin typeface="Montserrat" panose="00000500000000000000" pitchFamily="2" charset="-70"/>
                </a:endParaRPr>
              </a:p>
              <a:p>
                <a:pPr>
                  <a:lnSpc>
                    <a:spcPts val="3331"/>
                  </a:lnSpc>
                </a:pPr>
                <a:r>
                  <a:rPr lang="lt-LT" sz="2800" dirty="0">
                    <a:solidFill>
                      <a:srgbClr val="764652"/>
                    </a:solidFill>
                    <a:latin typeface="Montserrat" panose="00000500000000000000" pitchFamily="2" charset="-70"/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lt-LT" sz="2800" i="1" smtClean="0">
                            <a:solidFill>
                              <a:srgbClr val="764652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800" b="0" i="1" smtClean="0">
                            <a:solidFill>
                              <a:srgbClr val="764652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800" b="0" i="1" smtClean="0">
                            <a:solidFill>
                              <a:srgbClr val="764652"/>
                            </a:solidFill>
                            <a:latin typeface="Cambria Math" panose="02040503050406030204" pitchFamily="18" charset="0"/>
                          </a:rPr>
                          <m:t> : </m:t>
                        </m:r>
                        <m:r>
                          <a:rPr lang="lt-LT" sz="2800" b="0" i="1" smtClean="0">
                            <a:solidFill>
                              <a:srgbClr val="764652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lt-LT" sz="2800" b="0" i="1" smtClean="0">
                            <a:solidFill>
                              <a:srgbClr val="764652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sub>
                      <m:sup/>
                    </m:sSubSup>
                    <m:r>
                      <a:rPr lang="en-US" sz="2800" b="0" i="1" smtClean="0">
                        <a:solidFill>
                          <a:srgbClr val="76465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lt-LT" sz="2800" b="0" i="1" smtClean="0">
                            <a:solidFill>
                              <a:srgbClr val="764652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lt-LT" sz="2800" b="0" i="1" smtClean="0">
                            <a:solidFill>
                              <a:srgbClr val="764652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lt-LT" sz="2800" b="0" i="1" smtClean="0">
                            <a:solidFill>
                              <a:srgbClr val="764652"/>
                            </a:solidFill>
                            <a:latin typeface="Cambria Math" panose="02040503050406030204" pitchFamily="18" charset="0"/>
                          </a:rPr>
                          <m:t>𝑡𝑟</m:t>
                        </m:r>
                      </m:sub>
                      <m:sup/>
                    </m:sSubSup>
                    <m:r>
                      <a:rPr lang="en-US" sz="2800" b="0" i="1" smtClean="0">
                        <a:solidFill>
                          <a:srgbClr val="76465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lt-LT" sz="2800" b="0" i="1" smtClean="0">
                            <a:solidFill>
                              <a:srgbClr val="76465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lt-LT" sz="2800" b="0" i="1" smtClean="0">
                            <a:solidFill>
                              <a:srgbClr val="764652"/>
                            </a:solidFill>
                            <a:latin typeface="Cambria Math" panose="02040503050406030204" pitchFamily="18" charset="0"/>
                          </a:rPr>
                          <m:t>𝑚𝑔</m:t>
                        </m:r>
                        <m:r>
                          <a:rPr lang="en-US" sz="2800" b="0" i="1" smtClean="0">
                            <a:solidFill>
                              <a:srgbClr val="764652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800" b="0" i="1" smtClean="0">
                            <a:solidFill>
                              <a:srgbClr val="764652"/>
                            </a:solidFill>
                            <a:latin typeface="Cambria Math" panose="02040503050406030204" pitchFamily="18" charset="0"/>
                          </a:rPr>
                          <m:t>𝑠𝑖𝑛</m:t>
                        </m:r>
                        <m:r>
                          <m:rPr>
                            <m:nor/>
                          </m:rPr>
                          <a:rPr lang="en-US" sz="2800" dirty="0">
                            <a:solidFill>
                              <a:srgbClr val="764652"/>
                            </a:solidFill>
                            <a:latin typeface="Montserrat" panose="00000500000000000000" pitchFamily="2" charset="-70"/>
                          </a:rPr>
                          <m:t>α</m:t>
                        </m:r>
                        <m:r>
                          <m:rPr>
                            <m:nor/>
                          </m:rPr>
                          <a:rPr lang="lt-LT" sz="2800" dirty="0">
                            <a:solidFill>
                              <a:srgbClr val="764652"/>
                            </a:solidFill>
                            <a:latin typeface="Montserrat" panose="00000500000000000000" pitchFamily="2" charset="-70"/>
                          </a:rPr>
                          <m:t> </m:t>
                        </m:r>
                      </m:e>
                      <m:sup/>
                    </m:sSup>
                  </m:oMath>
                </a14:m>
                <a:endParaRPr lang="en-US" sz="2800" dirty="0">
                  <a:solidFill>
                    <a:srgbClr val="764652"/>
                  </a:solidFill>
                  <a:latin typeface="Montserrat" panose="00000500000000000000" pitchFamily="2" charset="-70"/>
                </a:endParaRPr>
              </a:p>
              <a:p>
                <a:pPr>
                  <a:lnSpc>
                    <a:spcPts val="3331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 smtClean="0">
                            <a:solidFill>
                              <a:srgbClr val="76465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solidFill>
                              <a:srgbClr val="764652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sz="2800" b="0" i="1" smtClean="0">
                            <a:solidFill>
                              <a:srgbClr val="764652"/>
                            </a:solidFill>
                            <a:latin typeface="Cambria Math" panose="02040503050406030204" pitchFamily="18" charset="0"/>
                          </a:rPr>
                          <m:t>: </m:t>
                        </m:r>
                        <m:r>
                          <a:rPr lang="en-US" sz="2800" b="0" i="1" smtClean="0">
                            <a:solidFill>
                              <a:srgbClr val="764652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sz="2800" b="0" i="1" smtClean="0">
                            <a:solidFill>
                              <a:srgbClr val="764652"/>
                            </a:solidFill>
                            <a:latin typeface="Cambria Math" panose="02040503050406030204" pitchFamily="18" charset="0"/>
                          </a:rPr>
                          <m:t>𝑡𝑟</m:t>
                        </m:r>
                      </m:sub>
                    </m:sSub>
                    <m:r>
                      <a:rPr lang="en-US" sz="2800" b="0" i="1" smtClean="0">
                        <a:solidFill>
                          <a:srgbClr val="764652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US" sz="2800" dirty="0">
                        <a:solidFill>
                          <a:srgbClr val="764652"/>
                        </a:solidFill>
                        <a:latin typeface="Montserrat" panose="00000500000000000000" pitchFamily="2" charset="-70"/>
                      </a:rPr>
                      <m:t>μ</m:t>
                    </m:r>
                    <m:r>
                      <a:rPr lang="en-US" sz="2800" b="0" i="1" smtClean="0">
                        <a:solidFill>
                          <a:srgbClr val="764652"/>
                        </a:solidFill>
                        <a:latin typeface="Cambria Math" panose="02040503050406030204" pitchFamily="18" charset="0"/>
                      </a:rPr>
                      <m:t>𝑚𝑔</m:t>
                    </m:r>
                    <m:r>
                      <a:rPr lang="en-US" sz="2800" b="0" i="1" smtClean="0">
                        <a:solidFill>
                          <a:srgbClr val="764652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800" b="0" i="1" smtClean="0">
                        <a:solidFill>
                          <a:srgbClr val="764652"/>
                        </a:solidFill>
                        <a:latin typeface="Cambria Math" panose="02040503050406030204" pitchFamily="18" charset="0"/>
                      </a:rPr>
                      <m:t>𝑐𝑜𝑠</m:t>
                    </m:r>
                  </m:oMath>
                </a14:m>
                <a:r>
                  <a:rPr lang="en-US" sz="2800" dirty="0">
                    <a:solidFill>
                      <a:srgbClr val="764652"/>
                    </a:solidFill>
                    <a:latin typeface="Montserrat" panose="00000500000000000000" pitchFamily="2" charset="-70"/>
                  </a:rPr>
                  <a:t>α</a:t>
                </a:r>
              </a:p>
              <a:p>
                <a:pPr>
                  <a:lnSpc>
                    <a:spcPts val="3331"/>
                  </a:lnSpc>
                </a:pPr>
                <a:r>
                  <a:rPr lang="en-US" sz="2800" dirty="0">
                    <a:solidFill>
                      <a:srgbClr val="764652"/>
                    </a:solidFill>
                    <a:latin typeface="Montserrat" panose="00000500000000000000" pitchFamily="2" charset="-70"/>
                  </a:rPr>
                  <a:t>I</a:t>
                </a:r>
                <a:r>
                  <a:rPr lang="lt-LT" sz="2800" dirty="0" err="1">
                    <a:solidFill>
                      <a:srgbClr val="764652"/>
                    </a:solidFill>
                    <a:latin typeface="Montserrat" panose="00000500000000000000" pitchFamily="2" charset="-70"/>
                  </a:rPr>
                  <a:t>šsireiškiu</a:t>
                </a:r>
                <a:r>
                  <a:rPr lang="lt-LT" sz="2800" dirty="0">
                    <a:solidFill>
                      <a:srgbClr val="764652"/>
                    </a:solidFill>
                    <a:latin typeface="Montserrat" panose="00000500000000000000" pitchFamily="2" charset="-70"/>
                  </a:rPr>
                  <a:t> </a:t>
                </a:r>
                <a:r>
                  <a:rPr lang="lt-LT" sz="2800" dirty="0" err="1">
                    <a:solidFill>
                      <a:srgbClr val="764652"/>
                    </a:solidFill>
                    <a:latin typeface="Montserrat" panose="00000500000000000000" pitchFamily="2" charset="-70"/>
                  </a:rPr>
                  <a:t>Fv</a:t>
                </a:r>
                <a:endParaRPr lang="lt-LT" sz="2800" dirty="0">
                  <a:solidFill>
                    <a:srgbClr val="764652"/>
                  </a:solidFill>
                  <a:latin typeface="Montserrat" panose="00000500000000000000" pitchFamily="2" charset="-70"/>
                </a:endParaRPr>
              </a:p>
              <a:p>
                <a:pPr>
                  <a:lnSpc>
                    <a:spcPts val="3331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lt-LT" sz="2800" b="0" i="1" smtClean="0">
                          <a:solidFill>
                            <a:srgbClr val="764652"/>
                          </a:solidFill>
                          <a:latin typeface="Cambria Math" panose="02040503050406030204" pitchFamily="18" charset="0"/>
                        </a:rPr>
                        <m:t>𝐹𝑣</m:t>
                      </m:r>
                      <m:r>
                        <a:rPr lang="en-US" sz="2800" b="0" i="1" smtClean="0">
                          <a:solidFill>
                            <a:srgbClr val="764652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solidFill>
                            <a:srgbClr val="764652"/>
                          </a:solidFill>
                          <a:latin typeface="Cambria Math" panose="02040503050406030204" pitchFamily="18" charset="0"/>
                        </a:rPr>
                        <m:t>𝑚𝑔</m:t>
                      </m:r>
                      <m:r>
                        <a:rPr lang="en-US" sz="2800" b="0" i="1" smtClean="0">
                          <a:solidFill>
                            <a:srgbClr val="764652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m:rPr>
                          <m:nor/>
                        </m:rPr>
                        <a:rPr lang="en-US" sz="2800" dirty="0">
                          <a:solidFill>
                            <a:srgbClr val="764652"/>
                          </a:solidFill>
                          <a:latin typeface="Montserrat" panose="00000500000000000000" pitchFamily="2" charset="-70"/>
                        </a:rPr>
                        <m:t>μ</m:t>
                      </m:r>
                      <m:r>
                        <a:rPr lang="en-US" sz="2800" i="1">
                          <a:solidFill>
                            <a:srgbClr val="764652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800" i="1">
                          <a:solidFill>
                            <a:srgbClr val="764652"/>
                          </a:solidFill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m:rPr>
                          <m:nor/>
                        </m:rPr>
                        <a:rPr lang="en-US" sz="2800" dirty="0">
                          <a:solidFill>
                            <a:srgbClr val="764652"/>
                          </a:solidFill>
                          <a:latin typeface="Montserrat" panose="00000500000000000000" pitchFamily="2" charset="-70"/>
                        </a:rPr>
                        <m:t>α</m:t>
                      </m:r>
                      <m:r>
                        <a:rPr lang="en-US" sz="2800" i="1">
                          <a:solidFill>
                            <a:srgbClr val="76465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lt-LT" sz="2800" i="1">
                              <a:solidFill>
                                <a:srgbClr val="76465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i="1">
                              <a:solidFill>
                                <a:srgbClr val="764652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800" i="1">
                              <a:solidFill>
                                <a:srgbClr val="764652"/>
                              </a:solidFill>
                              <a:latin typeface="Cambria Math" panose="02040503050406030204" pitchFamily="18" charset="0"/>
                            </a:rPr>
                            <m:t>𝑠𝑖𝑛</m:t>
                          </m:r>
                          <m:r>
                            <m:rPr>
                              <m:nor/>
                            </m:rPr>
                            <a:rPr lang="en-US" sz="2800" dirty="0">
                              <a:solidFill>
                                <a:srgbClr val="764652"/>
                              </a:solidFill>
                              <a:latin typeface="Montserrat" panose="00000500000000000000" pitchFamily="2" charset="-70"/>
                            </a:rPr>
                            <m:t>α</m:t>
                          </m:r>
                          <m:r>
                            <m:rPr>
                              <m:nor/>
                            </m:rPr>
                            <a:rPr lang="en-US" sz="2800" dirty="0">
                              <a:solidFill>
                                <a:srgbClr val="764652"/>
                              </a:solidFill>
                              <a:latin typeface="Montserrat" panose="00000500000000000000" pitchFamily="2" charset="-70"/>
                            </a:rPr>
                            <m:t>)</m:t>
                          </m:r>
                          <m:r>
                            <m:rPr>
                              <m:nor/>
                            </m:rPr>
                            <a:rPr lang="lt-LT" sz="2800" dirty="0">
                              <a:solidFill>
                                <a:srgbClr val="764652"/>
                              </a:solidFill>
                              <a:latin typeface="Montserrat" panose="00000500000000000000" pitchFamily="2" charset="-70"/>
                            </a:rPr>
                            <m:t> </m:t>
                          </m:r>
                        </m:e>
                        <m:sup/>
                      </m:sSup>
                    </m:oMath>
                  </m:oMathPara>
                </a14:m>
                <a:endParaRPr lang="en-US" sz="2800" dirty="0">
                  <a:solidFill>
                    <a:srgbClr val="764652"/>
                  </a:solidFill>
                  <a:latin typeface="Montserrat" panose="00000500000000000000" pitchFamily="2" charset="-70"/>
                </a:endParaRPr>
              </a:p>
              <a:p>
                <a:pPr>
                  <a:lnSpc>
                    <a:spcPts val="3331"/>
                  </a:lnSpc>
                </a:pPr>
                <a:r>
                  <a:rPr lang="en-US" sz="2800" dirty="0" err="1">
                    <a:solidFill>
                      <a:srgbClr val="764652"/>
                    </a:solidFill>
                    <a:latin typeface="Montserrat" panose="00000500000000000000" pitchFamily="2" charset="-70"/>
                  </a:rPr>
                  <a:t>Tuomet</a:t>
                </a:r>
                <a:r>
                  <a:rPr lang="en-US" sz="2800" dirty="0">
                    <a:solidFill>
                      <a:srgbClr val="764652"/>
                    </a:solidFill>
                    <a:latin typeface="Montserrat" panose="00000500000000000000" pitchFamily="2" charset="-70"/>
                  </a:rPr>
                  <a:t> </a:t>
                </a:r>
                <a:r>
                  <a:rPr lang="en-US" sz="2800" dirty="0" err="1">
                    <a:solidFill>
                      <a:srgbClr val="764652"/>
                    </a:solidFill>
                    <a:latin typeface="Montserrat" panose="00000500000000000000" pitchFamily="2" charset="-70"/>
                  </a:rPr>
                  <a:t>susirandu</a:t>
                </a:r>
                <a:r>
                  <a:rPr lang="en-US" sz="2800" dirty="0">
                    <a:solidFill>
                      <a:srgbClr val="764652"/>
                    </a:solidFill>
                    <a:latin typeface="Montserrat" panose="00000500000000000000" pitchFamily="2" charset="-70"/>
                  </a:rPr>
                  <a:t> sin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800" dirty="0">
                        <a:solidFill>
                          <a:srgbClr val="764652"/>
                        </a:solidFill>
                        <a:latin typeface="Montserrat" panose="00000500000000000000" pitchFamily="2" charset="-70"/>
                      </a:rPr>
                      <m:t>α</m:t>
                    </m:r>
                  </m:oMath>
                </a14:m>
                <a:r>
                  <a:rPr lang="en-US" sz="2800" dirty="0">
                    <a:solidFill>
                      <a:srgbClr val="764652"/>
                    </a:solidFill>
                    <a:latin typeface="Montserrat" panose="00000500000000000000" pitchFamily="2" charset="-70"/>
                  </a:rPr>
                  <a:t> </a:t>
                </a:r>
                <a:r>
                  <a:rPr lang="en-US" sz="2800" dirty="0" err="1">
                    <a:solidFill>
                      <a:srgbClr val="764652"/>
                    </a:solidFill>
                    <a:latin typeface="Montserrat" panose="00000500000000000000" pitchFamily="2" charset="-70"/>
                  </a:rPr>
                  <a:t>ir</a:t>
                </a:r>
                <a:r>
                  <a:rPr lang="en-US" sz="2800" dirty="0">
                    <a:solidFill>
                      <a:srgbClr val="764652"/>
                    </a:solidFill>
                    <a:latin typeface="Montserrat" panose="00000500000000000000" pitchFamily="2" charset="-70"/>
                  </a:rPr>
                  <a:t> cos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800" dirty="0">
                        <a:solidFill>
                          <a:srgbClr val="764652"/>
                        </a:solidFill>
                        <a:latin typeface="Montserrat" panose="00000500000000000000" pitchFamily="2" charset="-70"/>
                      </a:rPr>
                      <m:t>α</m:t>
                    </m:r>
                  </m:oMath>
                </a14:m>
                <a:r>
                  <a:rPr lang="en-US" sz="2800" dirty="0">
                    <a:solidFill>
                      <a:srgbClr val="764652"/>
                    </a:solidFill>
                    <a:latin typeface="Montserrat" panose="00000500000000000000" pitchFamily="2" charset="-70"/>
                  </a:rPr>
                  <a:t>.</a:t>
                </a:r>
              </a:p>
              <a:p>
                <a:pPr>
                  <a:lnSpc>
                    <a:spcPts val="3331"/>
                  </a:lnSpc>
                </a:pPr>
                <a:r>
                  <a:rPr lang="en-US" sz="2800" dirty="0">
                    <a:solidFill>
                      <a:srgbClr val="764652"/>
                    </a:solidFill>
                    <a:latin typeface="Montserrat" panose="00000500000000000000" pitchFamily="2" charset="-70"/>
                  </a:rPr>
                  <a:t>sin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800" dirty="0">
                        <a:solidFill>
                          <a:srgbClr val="764652"/>
                        </a:solidFill>
                        <a:latin typeface="Montserrat" panose="00000500000000000000" pitchFamily="2" charset="-70"/>
                      </a:rPr>
                      <m:t>α</m:t>
                    </m:r>
                  </m:oMath>
                </a14:m>
                <a:r>
                  <a:rPr lang="en-US" sz="2800" dirty="0">
                    <a:solidFill>
                      <a:srgbClr val="764652"/>
                    </a:solidFill>
                    <a:latin typeface="Montserrat" panose="00000500000000000000" pitchFamily="2" charset="-70"/>
                  </a:rPr>
                  <a:t>= 0,7/4 = 0,175 (10°)</a:t>
                </a:r>
              </a:p>
              <a:p>
                <a:pPr>
                  <a:lnSpc>
                    <a:spcPts val="3331"/>
                  </a:lnSpc>
                </a:pPr>
                <a:r>
                  <a:rPr lang="en-US" sz="2800" dirty="0">
                    <a:solidFill>
                      <a:srgbClr val="764652"/>
                    </a:solidFill>
                    <a:latin typeface="Montserrat" panose="00000500000000000000" pitchFamily="2" charset="-70"/>
                  </a:rPr>
                  <a:t>cos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800" dirty="0">
                        <a:solidFill>
                          <a:srgbClr val="764652"/>
                        </a:solidFill>
                        <a:latin typeface="Montserrat" panose="00000500000000000000" pitchFamily="2" charset="-70"/>
                      </a:rPr>
                      <m:t>α</m:t>
                    </m:r>
                  </m:oMath>
                </a14:m>
                <a:r>
                  <a:rPr lang="en-US" sz="2800" dirty="0">
                    <a:solidFill>
                      <a:srgbClr val="764652"/>
                    </a:solidFill>
                    <a:latin typeface="Montserrat" panose="00000500000000000000" pitchFamily="2" charset="-70"/>
                  </a:rPr>
                  <a:t>=0,984(10°)</a:t>
                </a:r>
              </a:p>
              <a:p>
                <a:pPr algn="just">
                  <a:lnSpc>
                    <a:spcPts val="3331"/>
                  </a:lnSpc>
                </a:pPr>
                <a:endParaRPr lang="en-US" sz="2799" dirty="0">
                  <a:solidFill>
                    <a:srgbClr val="50242F"/>
                  </a:solidFill>
                  <a:latin typeface="Montserrat"/>
                </a:endParaRPr>
              </a:p>
              <a:p>
                <a:pPr algn="just">
                  <a:lnSpc>
                    <a:spcPts val="3331"/>
                  </a:lnSpc>
                </a:pPr>
                <a:endParaRPr lang="lt-LT" sz="2799" dirty="0">
                  <a:solidFill>
                    <a:srgbClr val="50242F"/>
                  </a:solidFill>
                  <a:latin typeface="Montserrat"/>
                </a:endParaRPr>
              </a:p>
              <a:p>
                <a:pPr algn="just">
                  <a:lnSpc>
                    <a:spcPts val="3331"/>
                  </a:lnSpc>
                </a:pPr>
                <a:endParaRPr lang="lt-LT" sz="2799" dirty="0">
                  <a:solidFill>
                    <a:srgbClr val="50242F"/>
                  </a:solidFill>
                  <a:latin typeface="Montserrat"/>
                </a:endParaRPr>
              </a:p>
              <a:p>
                <a:pPr algn="just">
                  <a:lnSpc>
                    <a:spcPts val="3331"/>
                  </a:lnSpc>
                </a:pPr>
                <a:endParaRPr lang="en-US" sz="2799" dirty="0">
                  <a:solidFill>
                    <a:srgbClr val="50242F"/>
                  </a:solidFill>
                  <a:latin typeface="Montserrat"/>
                </a:endParaRPr>
              </a:p>
              <a:p>
                <a:pPr algn="just">
                  <a:lnSpc>
                    <a:spcPts val="3331"/>
                  </a:lnSpc>
                </a:pPr>
                <a:endParaRPr lang="en-US" sz="2799" dirty="0">
                  <a:solidFill>
                    <a:srgbClr val="50242F"/>
                  </a:solidFill>
                  <a:latin typeface="Montserrat"/>
                </a:endParaRPr>
              </a:p>
              <a:p>
                <a:pPr algn="just">
                  <a:lnSpc>
                    <a:spcPts val="3331"/>
                  </a:lnSpc>
                </a:pPr>
                <a:endParaRPr lang="en-US" sz="2799" dirty="0">
                  <a:solidFill>
                    <a:srgbClr val="50242F"/>
                  </a:solidFill>
                  <a:latin typeface="Montserrat"/>
                </a:endParaRPr>
              </a:p>
              <a:p>
                <a:pPr algn="just">
                  <a:lnSpc>
                    <a:spcPts val="3331"/>
                  </a:lnSpc>
                </a:pPr>
                <a:endParaRPr lang="en-US" sz="2799" dirty="0">
                  <a:solidFill>
                    <a:srgbClr val="50242F"/>
                  </a:solidFill>
                  <a:latin typeface="Montserrat"/>
                </a:endParaRPr>
              </a:p>
              <a:p>
                <a:pPr algn="just">
                  <a:lnSpc>
                    <a:spcPts val="3331"/>
                  </a:lnSpc>
                </a:pPr>
                <a:endParaRPr lang="en-US" sz="2799" dirty="0">
                  <a:solidFill>
                    <a:srgbClr val="50242F"/>
                  </a:solidFill>
                  <a:latin typeface="Montserrat"/>
                </a:endParaRPr>
              </a:p>
              <a:p>
                <a:pPr algn="just">
                  <a:lnSpc>
                    <a:spcPts val="3331"/>
                  </a:lnSpc>
                </a:pPr>
                <a:endParaRPr lang="en-US" sz="2799" dirty="0">
                  <a:solidFill>
                    <a:srgbClr val="50242F"/>
                  </a:solidFill>
                  <a:latin typeface="Montserrat"/>
                </a:endParaRPr>
              </a:p>
              <a:p>
                <a:pPr algn="just">
                  <a:lnSpc>
                    <a:spcPts val="3331"/>
                  </a:lnSpc>
                  <a:spcBef>
                    <a:spcPct val="0"/>
                  </a:spcBef>
                </a:pPr>
                <a:endParaRPr lang="en-US" sz="2799" dirty="0">
                  <a:solidFill>
                    <a:srgbClr val="50242F"/>
                  </a:solidFill>
                  <a:latin typeface="Montserrat"/>
                </a:endParaRPr>
              </a:p>
            </p:txBody>
          </p:sp>
        </mc:Choice>
        <mc:Fallback xmlns="">
          <p:sp>
            <p:nvSpPr>
              <p:cNvPr id="14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6057" y="2714569"/>
                <a:ext cx="7770269" cy="12272590"/>
              </a:xfrm>
              <a:prstGeom prst="rect">
                <a:avLst/>
              </a:prstGeom>
              <a:blipFill>
                <a:blip r:embed="rId9"/>
                <a:stretch>
                  <a:fillRect l="-2580" t="-842" r="-2815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Picture 15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10301474" y="409940"/>
            <a:ext cx="7513887" cy="5420097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82F0CB71-FBC3-3ABB-1A3F-A9560A9EBC21}"/>
              </a:ext>
            </a:extLst>
          </p:cNvPr>
          <p:cNvSpPr txBox="1"/>
          <p:nvPr/>
        </p:nvSpPr>
        <p:spPr>
          <a:xfrm>
            <a:off x="10261486" y="5933891"/>
            <a:ext cx="4745771" cy="437042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764652"/>
                </a:solidFill>
                <a:latin typeface="Montserrat" panose="00000500000000000000" pitchFamily="2" charset="-70"/>
              </a:rPr>
              <a:t>Tada </a:t>
            </a:r>
            <a:r>
              <a:rPr lang="lt-LT" sz="2800" dirty="0">
                <a:solidFill>
                  <a:srgbClr val="764652"/>
                </a:solidFill>
                <a:latin typeface="Montserrat" panose="00000500000000000000" pitchFamily="2" charset="-70"/>
              </a:rPr>
              <a:t>į</a:t>
            </a:r>
            <a:r>
              <a:rPr lang="en-US" sz="2800" dirty="0" err="1">
                <a:solidFill>
                  <a:srgbClr val="764652"/>
                </a:solidFill>
                <a:latin typeface="Montserrat" panose="00000500000000000000" pitchFamily="2" charset="-70"/>
              </a:rPr>
              <a:t>sistatau</a:t>
            </a:r>
            <a:r>
              <a:rPr lang="en-US" sz="2800" dirty="0">
                <a:solidFill>
                  <a:srgbClr val="764652"/>
                </a:solidFill>
                <a:latin typeface="Montserrat" panose="00000500000000000000" pitchFamily="2" charset="-70"/>
              </a:rPr>
              <a:t> v</a:t>
            </a:r>
            <a:r>
              <a:rPr lang="lt-LT" sz="2800" dirty="0" err="1">
                <a:solidFill>
                  <a:srgbClr val="764652"/>
                </a:solidFill>
                <a:latin typeface="Montserrat" panose="00000500000000000000" pitchFamily="2" charset="-70"/>
              </a:rPr>
              <a:t>isus</a:t>
            </a:r>
            <a:r>
              <a:rPr lang="lt-LT" sz="2800" dirty="0">
                <a:solidFill>
                  <a:srgbClr val="764652"/>
                </a:solidFill>
                <a:latin typeface="Montserrat" panose="00000500000000000000" pitchFamily="2" charset="-70"/>
              </a:rPr>
              <a:t> skaičius į formulę ir gaunu</a:t>
            </a:r>
          </a:p>
          <a:p>
            <a:r>
              <a:rPr lang="en-US" sz="2800" dirty="0">
                <a:solidFill>
                  <a:srgbClr val="764652"/>
                </a:solidFill>
                <a:latin typeface="Montserrat" panose="00000500000000000000" pitchFamily="2" charset="-70"/>
              </a:rPr>
              <a:t>η=(</a:t>
            </a:r>
            <a:r>
              <a:rPr lang="lt-LT" sz="2800" dirty="0">
                <a:solidFill>
                  <a:srgbClr val="764652"/>
                </a:solidFill>
                <a:latin typeface="Montserrat" panose="00000500000000000000" pitchFamily="2" charset="-70"/>
              </a:rPr>
              <a:t>mg0,7</a:t>
            </a:r>
            <a:r>
              <a:rPr lang="en-US" sz="2800" dirty="0">
                <a:solidFill>
                  <a:srgbClr val="764652"/>
                </a:solidFill>
                <a:latin typeface="Montserrat" panose="00000500000000000000" pitchFamily="2" charset="-70"/>
              </a:rPr>
              <a:t>/</a:t>
            </a:r>
            <a:r>
              <a:rPr lang="lt-LT" sz="2800" dirty="0">
                <a:solidFill>
                  <a:srgbClr val="764652"/>
                </a:solidFill>
                <a:latin typeface="Montserrat" panose="00000500000000000000" pitchFamily="2" charset="-70"/>
              </a:rPr>
              <a:t>mg(1,159*4)</a:t>
            </a:r>
            <a:r>
              <a:rPr lang="en-US" sz="2800" dirty="0">
                <a:solidFill>
                  <a:srgbClr val="764652"/>
                </a:solidFill>
                <a:latin typeface="Montserrat" panose="00000500000000000000" pitchFamily="2" charset="-70"/>
              </a:rPr>
              <a:t>*100%</a:t>
            </a:r>
          </a:p>
          <a:p>
            <a:r>
              <a:rPr lang="en-US" sz="2800" dirty="0">
                <a:solidFill>
                  <a:srgbClr val="764652"/>
                </a:solidFill>
                <a:latin typeface="Montserrat" panose="00000500000000000000" pitchFamily="2" charset="-70"/>
              </a:rPr>
              <a:t>Mg </a:t>
            </a:r>
            <a:r>
              <a:rPr lang="en-US" sz="2800" dirty="0" err="1">
                <a:solidFill>
                  <a:srgbClr val="764652"/>
                </a:solidFill>
                <a:latin typeface="Montserrat" panose="00000500000000000000" pitchFamily="2" charset="-70"/>
              </a:rPr>
              <a:t>susiprastina</a:t>
            </a:r>
            <a:r>
              <a:rPr lang="en-US" sz="2800" dirty="0">
                <a:solidFill>
                  <a:srgbClr val="764652"/>
                </a:solidFill>
                <a:latin typeface="Montserrat" panose="00000500000000000000" pitchFamily="2" charset="-70"/>
              </a:rPr>
              <a:t> </a:t>
            </a:r>
            <a:r>
              <a:rPr lang="en-US" sz="2800" dirty="0" err="1">
                <a:solidFill>
                  <a:srgbClr val="764652"/>
                </a:solidFill>
                <a:latin typeface="Montserrat" panose="00000500000000000000" pitchFamily="2" charset="-70"/>
              </a:rPr>
              <a:t>ir</a:t>
            </a:r>
            <a:r>
              <a:rPr lang="en-US" sz="2800" dirty="0">
                <a:solidFill>
                  <a:srgbClr val="764652"/>
                </a:solidFill>
                <a:latin typeface="Montserrat" panose="00000500000000000000" pitchFamily="2" charset="-70"/>
              </a:rPr>
              <a:t> </a:t>
            </a:r>
            <a:r>
              <a:rPr lang="en-US" sz="2800" dirty="0" err="1">
                <a:solidFill>
                  <a:srgbClr val="764652"/>
                </a:solidFill>
                <a:latin typeface="Montserrat" panose="00000500000000000000" pitchFamily="2" charset="-70"/>
              </a:rPr>
              <a:t>lieka</a:t>
            </a:r>
            <a:endParaRPr lang="en-US" sz="2800" dirty="0">
              <a:solidFill>
                <a:srgbClr val="764652"/>
              </a:solidFill>
              <a:latin typeface="Montserrat" panose="00000500000000000000" pitchFamily="2" charset="-70"/>
            </a:endParaRPr>
          </a:p>
          <a:p>
            <a:r>
              <a:rPr lang="en-US" sz="2800" dirty="0">
                <a:solidFill>
                  <a:srgbClr val="764652"/>
                </a:solidFill>
                <a:latin typeface="Montserrat" panose="00000500000000000000" pitchFamily="2" charset="-70"/>
              </a:rPr>
              <a:t>η=(0,7/4,639)*100%</a:t>
            </a:r>
          </a:p>
          <a:p>
            <a:r>
              <a:rPr lang="en-US" sz="2800" dirty="0">
                <a:solidFill>
                  <a:srgbClr val="764652"/>
                </a:solidFill>
                <a:latin typeface="Montserrat" panose="00000500000000000000" pitchFamily="2" charset="-70"/>
              </a:rPr>
              <a:t>η=15%</a:t>
            </a:r>
          </a:p>
          <a:p>
            <a:endParaRPr lang="en-US" sz="1800" dirty="0">
              <a:solidFill>
                <a:srgbClr val="50242F"/>
              </a:solidFill>
              <a:latin typeface="Montserrat"/>
            </a:endParaRPr>
          </a:p>
          <a:p>
            <a:endParaRPr lang="lt-LT" dirty="0"/>
          </a:p>
          <a:p>
            <a:endParaRPr lang="lt-LT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68000"/>
          </a:blip>
          <a:srcRect l="16666" t="21875" r="16666" b="2187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2274659" y="4825778"/>
            <a:ext cx="11851225" cy="3811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4840"/>
              </a:lnSpc>
            </a:pPr>
            <a:r>
              <a:rPr lang="en-US" sz="14000" spc="308">
                <a:solidFill>
                  <a:srgbClr val="764652"/>
                </a:solidFill>
                <a:latin typeface="Montserrat"/>
              </a:rPr>
              <a:t>PRAKTINIS DARBAS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274659" y="1715631"/>
            <a:ext cx="4993986" cy="3030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2200"/>
              </a:lnSpc>
            </a:pPr>
            <a:r>
              <a:rPr lang="en-US" sz="22200" spc="732">
                <a:solidFill>
                  <a:srgbClr val="5A8884"/>
                </a:solidFill>
                <a:latin typeface="Bobby Jones"/>
              </a:rPr>
              <a:t>04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-221324" flipH="1">
            <a:off x="11093118" y="990496"/>
            <a:ext cx="4608222" cy="3438886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9859876" y="1363206"/>
            <a:ext cx="1346732" cy="1346732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11206608" y="3686848"/>
            <a:ext cx="9024308" cy="10108695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6383713">
            <a:off x="15386100" y="5184690"/>
            <a:ext cx="1949371" cy="191038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4262732">
            <a:off x="12726981" y="7881591"/>
            <a:ext cx="1242543" cy="1217692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-85402">
            <a:off x="12745037" y="5427311"/>
            <a:ext cx="863629" cy="846356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16510533" y="279933"/>
            <a:ext cx="1497535" cy="149753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68000"/>
          </a:blip>
          <a:srcRect l="16666" t="21875" r="16666" b="2187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319736" y="4574058"/>
            <a:ext cx="11851225" cy="12926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/>
            <a:r>
              <a:rPr lang="lt-LT" sz="2800" spc="308" dirty="0">
                <a:solidFill>
                  <a:srgbClr val="764652"/>
                </a:solidFill>
                <a:latin typeface="Montserrat"/>
              </a:rPr>
              <a:t>Robotuko naudingumo </a:t>
            </a:r>
            <a:r>
              <a:rPr lang="lt-LT" sz="2800" spc="308" dirty="0" err="1">
                <a:solidFill>
                  <a:srgbClr val="764652"/>
                </a:solidFill>
                <a:latin typeface="Montserrat"/>
              </a:rPr>
              <a:t>keoficientas</a:t>
            </a:r>
            <a:r>
              <a:rPr lang="lt-LT" sz="2800" spc="308" dirty="0">
                <a:solidFill>
                  <a:srgbClr val="764652"/>
                </a:solidFill>
                <a:latin typeface="Montserrat"/>
              </a:rPr>
              <a:t> nebus didesnis už</a:t>
            </a:r>
            <a:r>
              <a:rPr lang="en-US" sz="2800" spc="308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lt-LT" sz="2800" spc="308" dirty="0">
                <a:solidFill>
                  <a:srgbClr val="764652"/>
                </a:solidFill>
                <a:latin typeface="Montserrat"/>
              </a:rPr>
              <a:t>10</a:t>
            </a:r>
            <a:r>
              <a:rPr lang="en-US" sz="2800" spc="308" dirty="0">
                <a:solidFill>
                  <a:srgbClr val="764652"/>
                </a:solidFill>
                <a:latin typeface="Montserrat"/>
              </a:rPr>
              <a:t>%, </a:t>
            </a:r>
            <a:r>
              <a:rPr lang="en-US" sz="2800" spc="308" dirty="0" err="1">
                <a:solidFill>
                  <a:srgbClr val="764652"/>
                </a:solidFill>
                <a:latin typeface="Montserrat"/>
              </a:rPr>
              <a:t>nes</a:t>
            </a:r>
            <a:r>
              <a:rPr lang="en-US" sz="2800" spc="308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lt-LT" sz="2800" spc="308" dirty="0">
                <a:solidFill>
                  <a:srgbClr val="764652"/>
                </a:solidFill>
                <a:latin typeface="Montserrat"/>
              </a:rPr>
              <a:t>jo galingumas nedidelis, kaip ir jo greičio ir ilgio santykis.</a:t>
            </a:r>
            <a:endParaRPr lang="en-US" sz="2800" spc="308" dirty="0">
              <a:solidFill>
                <a:srgbClr val="764652"/>
              </a:solidFill>
              <a:latin typeface="Montserrat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078154" y="1104690"/>
            <a:ext cx="7078378" cy="24204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200"/>
              </a:lnSpc>
            </a:pPr>
            <a:r>
              <a:rPr lang="lt-LT" sz="9000" spc="732" dirty="0">
                <a:solidFill>
                  <a:srgbClr val="764652"/>
                </a:solidFill>
                <a:latin typeface="Montserrat" panose="00000500000000000000" pitchFamily="2" charset="-70"/>
              </a:rPr>
              <a:t>Hipotezė</a:t>
            </a:r>
            <a:endParaRPr lang="en-US" sz="9000" spc="732" dirty="0">
              <a:solidFill>
                <a:srgbClr val="764652"/>
              </a:solidFill>
              <a:latin typeface="Montserrat" panose="00000500000000000000" pitchFamily="2" charset="-70"/>
            </a:endParaRP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-221324" flipH="1">
            <a:off x="11093118" y="990496"/>
            <a:ext cx="4608222" cy="3438886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9859876" y="1363206"/>
            <a:ext cx="1346732" cy="1346732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11206608" y="3686848"/>
            <a:ext cx="9024308" cy="10108695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6383713">
            <a:off x="15386100" y="5184690"/>
            <a:ext cx="1949371" cy="191038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4262732">
            <a:off x="12726981" y="7881591"/>
            <a:ext cx="1242543" cy="1217692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-85402">
            <a:off x="12745037" y="5427311"/>
            <a:ext cx="863629" cy="846356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16510533" y="279933"/>
            <a:ext cx="1497535" cy="1497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3739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68000"/>
          </a:blip>
          <a:srcRect l="16666" t="21875" r="16666" b="21875"/>
          <a:stretch>
            <a:fillRect/>
          </a:stretch>
        </p:blipFill>
        <p:spPr>
          <a:xfrm>
            <a:off x="728402" y="-122809"/>
            <a:ext cx="18288000" cy="10287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773459" y="501448"/>
            <a:ext cx="14676233" cy="2343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000"/>
              </a:lnSpc>
            </a:pPr>
            <a:r>
              <a:rPr lang="en-US" sz="9000" spc="297" dirty="0">
                <a:solidFill>
                  <a:srgbClr val="764652"/>
                </a:solidFill>
                <a:latin typeface="Montserrat"/>
              </a:rPr>
              <a:t>NAUDOJAMOS PRIEMONĖS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4478686" y="457018"/>
            <a:ext cx="1421209" cy="1348856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5517436" y="1915273"/>
            <a:ext cx="1280156" cy="1402562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-4013014">
            <a:off x="16047538" y="-689254"/>
            <a:ext cx="2850289" cy="319278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-5087988">
            <a:off x="2838309" y="-311789"/>
            <a:ext cx="1421209" cy="1348856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-5087988">
            <a:off x="1925275" y="1028424"/>
            <a:ext cx="1280156" cy="1402562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1342965">
            <a:off x="-627157" y="-1000667"/>
            <a:ext cx="2602630" cy="291537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999810" y="5143500"/>
            <a:ext cx="4643904" cy="3482928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15641361" y="7275848"/>
            <a:ext cx="4062430" cy="411480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12540250" y="8944032"/>
            <a:ext cx="1955565" cy="1713786"/>
          </a:xfrm>
          <a:prstGeom prst="rect">
            <a:avLst/>
          </a:prstGeom>
        </p:spPr>
      </p:pic>
      <p:sp>
        <p:nvSpPr>
          <p:cNvPr id="13" name="TextBox 13"/>
          <p:cNvSpPr txBox="1"/>
          <p:nvPr/>
        </p:nvSpPr>
        <p:spPr>
          <a:xfrm>
            <a:off x="374740" y="2911278"/>
            <a:ext cx="6725988" cy="1934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00"/>
              </a:lnSpc>
            </a:pPr>
            <a:r>
              <a:rPr lang="en-US" sz="3800">
                <a:solidFill>
                  <a:srgbClr val="764652"/>
                </a:solidFill>
                <a:latin typeface="Montserrat"/>
              </a:rPr>
              <a:t>Naudosiu: robotuką ,,MIO", Lentą, Knygą, Laikmatį(telefonas), Liniuotę, Skaičiuotuvą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070501" y="4660583"/>
            <a:ext cx="9727090" cy="1934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800"/>
              </a:lnSpc>
              <a:spcBef>
                <a:spcPct val="0"/>
              </a:spcBef>
            </a:pPr>
            <a:r>
              <a:rPr lang="en-US" sz="3800" dirty="0" err="1">
                <a:solidFill>
                  <a:srgbClr val="764652"/>
                </a:solidFill>
                <a:latin typeface="Montserrat"/>
              </a:rPr>
              <a:t>Darbo</a:t>
            </a:r>
            <a:r>
              <a:rPr lang="en-US" sz="3800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800" dirty="0" err="1">
                <a:solidFill>
                  <a:srgbClr val="764652"/>
                </a:solidFill>
                <a:latin typeface="Montserrat"/>
              </a:rPr>
              <a:t>tikslas</a:t>
            </a:r>
            <a:r>
              <a:rPr lang="en-US" sz="3800" dirty="0">
                <a:solidFill>
                  <a:srgbClr val="764652"/>
                </a:solidFill>
                <a:latin typeface="Montserrat"/>
              </a:rPr>
              <a:t> - aps</a:t>
            </a:r>
            <a:r>
              <a:rPr lang="lt-LT" sz="3800" dirty="0" err="1">
                <a:solidFill>
                  <a:srgbClr val="764652"/>
                </a:solidFill>
                <a:latin typeface="Montserrat"/>
              </a:rPr>
              <a:t>ka</a:t>
            </a:r>
            <a:r>
              <a:rPr lang="en-US" sz="3800" dirty="0" err="1">
                <a:solidFill>
                  <a:srgbClr val="764652"/>
                </a:solidFill>
                <a:latin typeface="Montserrat"/>
              </a:rPr>
              <a:t>ičiuoti</a:t>
            </a:r>
            <a:r>
              <a:rPr lang="en-US" sz="3800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800" dirty="0" err="1">
                <a:solidFill>
                  <a:srgbClr val="764652"/>
                </a:solidFill>
                <a:latin typeface="Montserrat"/>
              </a:rPr>
              <a:t>roboto</a:t>
            </a:r>
            <a:r>
              <a:rPr lang="en-US" sz="3800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800" dirty="0" err="1">
                <a:solidFill>
                  <a:srgbClr val="764652"/>
                </a:solidFill>
                <a:latin typeface="Montserrat"/>
              </a:rPr>
              <a:t>naudingumo</a:t>
            </a:r>
            <a:r>
              <a:rPr lang="en-US" sz="3800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800" dirty="0" err="1">
                <a:solidFill>
                  <a:srgbClr val="764652"/>
                </a:solidFill>
                <a:latin typeface="Montserrat"/>
              </a:rPr>
              <a:t>koeficientą</a:t>
            </a:r>
            <a:r>
              <a:rPr lang="en-US" sz="3800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800" dirty="0" err="1">
                <a:solidFill>
                  <a:srgbClr val="764652"/>
                </a:solidFill>
                <a:latin typeface="Montserrat"/>
              </a:rPr>
              <a:t>ir</a:t>
            </a:r>
            <a:r>
              <a:rPr lang="en-US" sz="3800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800" dirty="0" err="1">
                <a:solidFill>
                  <a:srgbClr val="764652"/>
                </a:solidFill>
                <a:latin typeface="Montserrat"/>
              </a:rPr>
              <a:t>palyginti</a:t>
            </a:r>
            <a:r>
              <a:rPr lang="en-US" sz="3800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800" dirty="0" err="1">
                <a:solidFill>
                  <a:srgbClr val="764652"/>
                </a:solidFill>
                <a:latin typeface="Montserrat"/>
              </a:rPr>
              <a:t>greitį</a:t>
            </a:r>
            <a:r>
              <a:rPr lang="en-US" sz="3800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800" dirty="0" err="1">
                <a:solidFill>
                  <a:srgbClr val="764652"/>
                </a:solidFill>
                <a:latin typeface="Montserrat"/>
              </a:rPr>
              <a:t>bei</a:t>
            </a:r>
            <a:r>
              <a:rPr lang="en-US" sz="3800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800" dirty="0" err="1">
                <a:solidFill>
                  <a:srgbClr val="764652"/>
                </a:solidFill>
                <a:latin typeface="Montserrat"/>
              </a:rPr>
              <a:t>laiką</a:t>
            </a:r>
            <a:r>
              <a:rPr lang="en-US" sz="3800" dirty="0">
                <a:solidFill>
                  <a:srgbClr val="764652"/>
                </a:solidFill>
                <a:latin typeface="Montserrat"/>
              </a:rPr>
              <a:t> kai </a:t>
            </a:r>
            <a:r>
              <a:rPr lang="en-US" sz="3800" dirty="0" err="1">
                <a:solidFill>
                  <a:srgbClr val="764652"/>
                </a:solidFill>
                <a:latin typeface="Montserrat"/>
              </a:rPr>
              <a:t>robotukas</a:t>
            </a:r>
            <a:r>
              <a:rPr lang="en-US" sz="3800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800" dirty="0" err="1">
                <a:solidFill>
                  <a:srgbClr val="764652"/>
                </a:solidFill>
                <a:latin typeface="Montserrat"/>
              </a:rPr>
              <a:t>kyla</a:t>
            </a:r>
            <a:r>
              <a:rPr lang="en-US" sz="3800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800" dirty="0" err="1">
                <a:solidFill>
                  <a:srgbClr val="764652"/>
                </a:solidFill>
                <a:latin typeface="Montserrat"/>
              </a:rPr>
              <a:t>plokštuma</a:t>
            </a:r>
            <a:r>
              <a:rPr lang="en-US" sz="3800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800" dirty="0" err="1">
                <a:solidFill>
                  <a:srgbClr val="764652"/>
                </a:solidFill>
                <a:latin typeface="Montserrat"/>
              </a:rPr>
              <a:t>ir</a:t>
            </a:r>
            <a:r>
              <a:rPr lang="en-US" sz="3800" dirty="0">
                <a:solidFill>
                  <a:srgbClr val="764652"/>
                </a:solidFill>
                <a:latin typeface="Montserrat"/>
              </a:rPr>
              <a:t> kai </a:t>
            </a:r>
            <a:r>
              <a:rPr lang="en-US" sz="3800" dirty="0" err="1">
                <a:solidFill>
                  <a:srgbClr val="764652"/>
                </a:solidFill>
                <a:latin typeface="Montserrat"/>
              </a:rPr>
              <a:t>važiuoja</a:t>
            </a:r>
            <a:r>
              <a:rPr lang="en-US" sz="3800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800" dirty="0" err="1">
                <a:solidFill>
                  <a:srgbClr val="764652"/>
                </a:solidFill>
                <a:latin typeface="Montserrat"/>
              </a:rPr>
              <a:t>tiesiai</a:t>
            </a:r>
            <a:r>
              <a:rPr lang="en-US" sz="3800" dirty="0">
                <a:solidFill>
                  <a:srgbClr val="764652"/>
                </a:solidFill>
                <a:latin typeface="Montserrat"/>
              </a:rPr>
              <a:t>.</a:t>
            </a:r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p:blipFill>
        <p:spPr>
          <a:xfrm>
            <a:off x="5643713" y="7104959"/>
            <a:ext cx="6676622" cy="5960402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68000"/>
          </a:blip>
          <a:srcRect l="16666" t="21875" r="16666" b="2187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3383689" y="543036"/>
            <a:ext cx="1121887" cy="1121887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5"/>
          <a:srcRect t="7" b="7"/>
          <a:stretch>
            <a:fillRect/>
          </a:stretch>
        </p:blipFill>
        <p:spPr>
          <a:xfrm>
            <a:off x="5818004" y="5834686"/>
            <a:ext cx="5344924" cy="400869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6"/>
          <a:srcRect b="7121"/>
          <a:stretch>
            <a:fillRect/>
          </a:stretch>
        </p:blipFill>
        <p:spPr>
          <a:xfrm>
            <a:off x="0" y="4284508"/>
            <a:ext cx="5355506" cy="373167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71096" y="97084"/>
            <a:ext cx="4831637" cy="3623728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5625521" y="1664923"/>
            <a:ext cx="7993506" cy="38985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07"/>
              </a:lnSpc>
            </a:pPr>
            <a:r>
              <a:rPr lang="en-US" sz="3199" dirty="0" err="1">
                <a:solidFill>
                  <a:srgbClr val="764652"/>
                </a:solidFill>
                <a:latin typeface="Montserrat"/>
              </a:rPr>
              <a:t>Pirmiausia</a:t>
            </a:r>
            <a:r>
              <a:rPr lang="en-US" sz="319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199" dirty="0" err="1">
                <a:solidFill>
                  <a:srgbClr val="764652"/>
                </a:solidFill>
                <a:latin typeface="Montserrat"/>
              </a:rPr>
              <a:t>įjungiau</a:t>
            </a:r>
            <a:r>
              <a:rPr lang="en-US" sz="319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199" dirty="0" err="1">
                <a:solidFill>
                  <a:srgbClr val="764652"/>
                </a:solidFill>
                <a:latin typeface="Montserrat"/>
              </a:rPr>
              <a:t>robotuką</a:t>
            </a:r>
            <a:r>
              <a:rPr lang="en-US" sz="3199" dirty="0">
                <a:solidFill>
                  <a:srgbClr val="764652"/>
                </a:solidFill>
                <a:latin typeface="Montserrat"/>
              </a:rPr>
              <a:t>, </a:t>
            </a:r>
            <a:r>
              <a:rPr lang="en-US" sz="3199" dirty="0" err="1">
                <a:solidFill>
                  <a:srgbClr val="764652"/>
                </a:solidFill>
                <a:latin typeface="Montserrat"/>
              </a:rPr>
              <a:t>kad</a:t>
            </a:r>
            <a:r>
              <a:rPr lang="en-US" sz="319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199" dirty="0" err="1">
                <a:solidFill>
                  <a:srgbClr val="764652"/>
                </a:solidFill>
                <a:latin typeface="Montserrat"/>
              </a:rPr>
              <a:t>jis</a:t>
            </a:r>
            <a:r>
              <a:rPr lang="en-US" sz="319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199" dirty="0" err="1">
                <a:solidFill>
                  <a:srgbClr val="764652"/>
                </a:solidFill>
                <a:latin typeface="Montserrat"/>
              </a:rPr>
              <a:t>kiltų</a:t>
            </a:r>
            <a:r>
              <a:rPr lang="en-US" sz="3199" dirty="0">
                <a:solidFill>
                  <a:srgbClr val="764652"/>
                </a:solidFill>
                <a:latin typeface="Montserrat"/>
              </a:rPr>
              <a:t> į 2,9 cm </a:t>
            </a:r>
            <a:r>
              <a:rPr lang="en-US" sz="3199" dirty="0" err="1">
                <a:solidFill>
                  <a:srgbClr val="764652"/>
                </a:solidFill>
                <a:latin typeface="Montserrat"/>
              </a:rPr>
              <a:t>aukštį</a:t>
            </a:r>
            <a:r>
              <a:rPr lang="en-US" sz="3199" dirty="0">
                <a:solidFill>
                  <a:srgbClr val="764652"/>
                </a:solidFill>
                <a:latin typeface="Montserrat"/>
              </a:rPr>
              <a:t>.</a:t>
            </a:r>
          </a:p>
          <a:p>
            <a:pPr algn="ctr">
              <a:lnSpc>
                <a:spcPts val="3807"/>
              </a:lnSpc>
            </a:pPr>
            <a:r>
              <a:rPr lang="en-US" sz="3199" dirty="0" err="1">
                <a:solidFill>
                  <a:srgbClr val="764652"/>
                </a:solidFill>
                <a:latin typeface="Montserrat"/>
              </a:rPr>
              <a:t>Kelio</a:t>
            </a:r>
            <a:r>
              <a:rPr lang="en-US" sz="319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199" dirty="0" err="1">
                <a:solidFill>
                  <a:srgbClr val="764652"/>
                </a:solidFill>
                <a:latin typeface="Montserrat"/>
              </a:rPr>
              <a:t>ilgis</a:t>
            </a:r>
            <a:r>
              <a:rPr lang="en-US" sz="3199" dirty="0">
                <a:solidFill>
                  <a:srgbClr val="764652"/>
                </a:solidFill>
                <a:latin typeface="Montserrat"/>
              </a:rPr>
              <a:t> S= 33,2 cm.</a:t>
            </a:r>
          </a:p>
          <a:p>
            <a:pPr algn="ctr">
              <a:lnSpc>
                <a:spcPts val="3807"/>
              </a:lnSpc>
            </a:pPr>
            <a:r>
              <a:rPr lang="en-US" sz="3199" dirty="0" err="1">
                <a:solidFill>
                  <a:srgbClr val="764652"/>
                </a:solidFill>
                <a:latin typeface="Montserrat"/>
              </a:rPr>
              <a:t>Jį</a:t>
            </a:r>
            <a:r>
              <a:rPr lang="en-US" sz="319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199" dirty="0" err="1">
                <a:solidFill>
                  <a:srgbClr val="764652"/>
                </a:solidFill>
                <a:latin typeface="Montserrat"/>
              </a:rPr>
              <a:t>apskačiavau</a:t>
            </a:r>
            <a:r>
              <a:rPr lang="en-US" sz="319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199" dirty="0" err="1">
                <a:solidFill>
                  <a:srgbClr val="764652"/>
                </a:solidFill>
                <a:latin typeface="Montserrat"/>
              </a:rPr>
              <a:t>pagal</a:t>
            </a:r>
            <a:r>
              <a:rPr lang="en-US" sz="319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199" dirty="0" err="1">
                <a:solidFill>
                  <a:srgbClr val="764652"/>
                </a:solidFill>
                <a:latin typeface="Montserrat"/>
              </a:rPr>
              <a:t>pitagoro</a:t>
            </a:r>
            <a:r>
              <a:rPr lang="en-US" sz="319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199" dirty="0" err="1">
                <a:solidFill>
                  <a:srgbClr val="764652"/>
                </a:solidFill>
                <a:latin typeface="Montserrat"/>
              </a:rPr>
              <a:t>teoremą</a:t>
            </a:r>
            <a:r>
              <a:rPr lang="en-US" sz="3199" dirty="0">
                <a:solidFill>
                  <a:srgbClr val="764652"/>
                </a:solidFill>
                <a:latin typeface="Montserrat"/>
              </a:rPr>
              <a:t>. </a:t>
            </a:r>
          </a:p>
          <a:p>
            <a:pPr algn="ctr">
              <a:lnSpc>
                <a:spcPts val="3807"/>
              </a:lnSpc>
            </a:pPr>
            <a:r>
              <a:rPr lang="en-US" sz="3199" dirty="0" err="1">
                <a:solidFill>
                  <a:srgbClr val="764652"/>
                </a:solidFill>
                <a:latin typeface="Montserrat"/>
              </a:rPr>
              <a:t>Laikas</a:t>
            </a:r>
            <a:r>
              <a:rPr lang="en-US" sz="3199" dirty="0">
                <a:solidFill>
                  <a:srgbClr val="764652"/>
                </a:solidFill>
                <a:latin typeface="Montserrat"/>
              </a:rPr>
              <a:t> per </a:t>
            </a:r>
            <a:r>
              <a:rPr lang="en-US" sz="3199" dirty="0" err="1">
                <a:solidFill>
                  <a:srgbClr val="764652"/>
                </a:solidFill>
                <a:latin typeface="Montserrat"/>
              </a:rPr>
              <a:t>kurį</a:t>
            </a:r>
            <a:r>
              <a:rPr lang="en-US" sz="319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199" dirty="0" err="1">
                <a:solidFill>
                  <a:srgbClr val="764652"/>
                </a:solidFill>
                <a:latin typeface="Montserrat"/>
              </a:rPr>
              <a:t>robotukas</a:t>
            </a:r>
            <a:r>
              <a:rPr lang="en-US" sz="319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199" dirty="0" err="1">
                <a:solidFill>
                  <a:srgbClr val="764652"/>
                </a:solidFill>
                <a:latin typeface="Montserrat"/>
              </a:rPr>
              <a:t>užkilo</a:t>
            </a:r>
            <a:r>
              <a:rPr lang="en-US" sz="319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199" dirty="0" err="1">
                <a:solidFill>
                  <a:srgbClr val="764652"/>
                </a:solidFill>
                <a:latin typeface="Montserrat"/>
              </a:rPr>
              <a:t>pirmą</a:t>
            </a:r>
            <a:r>
              <a:rPr lang="en-US" sz="319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199" dirty="0" err="1">
                <a:solidFill>
                  <a:srgbClr val="764652"/>
                </a:solidFill>
                <a:latin typeface="Montserrat"/>
              </a:rPr>
              <a:t>kartą</a:t>
            </a:r>
            <a:r>
              <a:rPr lang="en-US" sz="3199" dirty="0">
                <a:solidFill>
                  <a:srgbClr val="764652"/>
                </a:solidFill>
                <a:latin typeface="Montserrat"/>
              </a:rPr>
              <a:t> t1= 4 s 91 </a:t>
            </a:r>
            <a:r>
              <a:rPr lang="en-US" sz="3199" dirty="0" err="1">
                <a:solidFill>
                  <a:srgbClr val="764652"/>
                </a:solidFill>
                <a:latin typeface="Montserrat"/>
              </a:rPr>
              <a:t>ms</a:t>
            </a:r>
            <a:endParaRPr lang="en-US" sz="3199" dirty="0">
              <a:solidFill>
                <a:srgbClr val="764652"/>
              </a:solidFill>
              <a:latin typeface="Montserrat"/>
            </a:endParaRPr>
          </a:p>
          <a:p>
            <a:pPr algn="ctr">
              <a:lnSpc>
                <a:spcPts val="3807"/>
              </a:lnSpc>
              <a:spcBef>
                <a:spcPct val="0"/>
              </a:spcBef>
            </a:pPr>
            <a:r>
              <a:rPr lang="en-US" sz="3199" dirty="0" err="1">
                <a:solidFill>
                  <a:srgbClr val="764652"/>
                </a:solidFill>
                <a:latin typeface="Montserrat"/>
              </a:rPr>
              <a:t>Laikas</a:t>
            </a:r>
            <a:r>
              <a:rPr lang="en-US" sz="3199" dirty="0">
                <a:solidFill>
                  <a:srgbClr val="764652"/>
                </a:solidFill>
                <a:latin typeface="Montserrat"/>
              </a:rPr>
              <a:t> per </a:t>
            </a:r>
            <a:r>
              <a:rPr lang="en-US" sz="3199" dirty="0" err="1">
                <a:solidFill>
                  <a:srgbClr val="764652"/>
                </a:solidFill>
                <a:latin typeface="Montserrat"/>
              </a:rPr>
              <a:t>kurį</a:t>
            </a:r>
            <a:r>
              <a:rPr lang="en-US" sz="319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199" dirty="0" err="1">
                <a:solidFill>
                  <a:srgbClr val="764652"/>
                </a:solidFill>
                <a:latin typeface="Montserrat"/>
              </a:rPr>
              <a:t>robotukas</a:t>
            </a:r>
            <a:r>
              <a:rPr lang="en-US" sz="319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199" dirty="0" err="1">
                <a:solidFill>
                  <a:srgbClr val="764652"/>
                </a:solidFill>
                <a:latin typeface="Montserrat"/>
              </a:rPr>
              <a:t>užkilo</a:t>
            </a:r>
            <a:r>
              <a:rPr lang="en-US" sz="319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199" dirty="0" err="1">
                <a:solidFill>
                  <a:srgbClr val="764652"/>
                </a:solidFill>
                <a:latin typeface="Montserrat"/>
              </a:rPr>
              <a:t>antrą</a:t>
            </a:r>
            <a:r>
              <a:rPr lang="en-US" sz="319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199" dirty="0" err="1">
                <a:solidFill>
                  <a:srgbClr val="764652"/>
                </a:solidFill>
                <a:latin typeface="Montserrat"/>
              </a:rPr>
              <a:t>kartą</a:t>
            </a:r>
            <a:r>
              <a:rPr lang="en-US" sz="3199" dirty="0">
                <a:solidFill>
                  <a:srgbClr val="764652"/>
                </a:solidFill>
                <a:latin typeface="Montserrat"/>
              </a:rPr>
              <a:t> t2= 4s 66ms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629653" y="5834686"/>
            <a:ext cx="5477103" cy="34111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07"/>
              </a:lnSpc>
            </a:pPr>
            <a:r>
              <a:rPr lang="en-US" sz="3199" dirty="0" err="1">
                <a:solidFill>
                  <a:srgbClr val="764652"/>
                </a:solidFill>
                <a:latin typeface="Montserrat"/>
              </a:rPr>
              <a:t>Pagal</a:t>
            </a:r>
            <a:r>
              <a:rPr lang="en-US" sz="319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199" dirty="0" err="1">
                <a:solidFill>
                  <a:srgbClr val="764652"/>
                </a:solidFill>
                <a:latin typeface="Montserrat"/>
              </a:rPr>
              <a:t>turimą</a:t>
            </a:r>
            <a:r>
              <a:rPr lang="en-US" sz="319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199" dirty="0" err="1">
                <a:solidFill>
                  <a:srgbClr val="764652"/>
                </a:solidFill>
                <a:latin typeface="Montserrat"/>
              </a:rPr>
              <a:t>informaciją</a:t>
            </a:r>
            <a:r>
              <a:rPr lang="en-US" sz="319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199" dirty="0" err="1">
                <a:solidFill>
                  <a:srgbClr val="764652"/>
                </a:solidFill>
                <a:latin typeface="Montserrat"/>
              </a:rPr>
              <a:t>apskaičiavau</a:t>
            </a:r>
            <a:r>
              <a:rPr lang="en-US" sz="319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199" dirty="0" err="1">
                <a:solidFill>
                  <a:srgbClr val="764652"/>
                </a:solidFill>
                <a:latin typeface="Montserrat"/>
              </a:rPr>
              <a:t>robotuko</a:t>
            </a:r>
            <a:r>
              <a:rPr lang="en-US" sz="319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199" dirty="0" err="1">
                <a:solidFill>
                  <a:srgbClr val="764652"/>
                </a:solidFill>
                <a:latin typeface="Montserrat"/>
              </a:rPr>
              <a:t>greitį</a:t>
            </a:r>
            <a:r>
              <a:rPr lang="en-US" sz="319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199" dirty="0" err="1">
                <a:solidFill>
                  <a:srgbClr val="764652"/>
                </a:solidFill>
                <a:latin typeface="Montserrat"/>
              </a:rPr>
              <a:t>kylant</a:t>
            </a:r>
            <a:r>
              <a:rPr lang="en-US" sz="3199" dirty="0">
                <a:solidFill>
                  <a:srgbClr val="764652"/>
                </a:solidFill>
                <a:latin typeface="Montserrat"/>
              </a:rPr>
              <a:t> į </a:t>
            </a:r>
            <a:r>
              <a:rPr lang="en-US" sz="3199" dirty="0" err="1">
                <a:solidFill>
                  <a:srgbClr val="764652"/>
                </a:solidFill>
                <a:latin typeface="Montserrat"/>
              </a:rPr>
              <a:t>aukštį</a:t>
            </a:r>
            <a:r>
              <a:rPr lang="en-US" sz="3199" dirty="0">
                <a:solidFill>
                  <a:srgbClr val="764652"/>
                </a:solidFill>
                <a:latin typeface="Montserrat"/>
              </a:rPr>
              <a:t>.</a:t>
            </a:r>
          </a:p>
          <a:p>
            <a:pPr algn="ctr">
              <a:lnSpc>
                <a:spcPts val="3807"/>
              </a:lnSpc>
            </a:pPr>
            <a:r>
              <a:rPr lang="en-US" sz="3199" dirty="0" err="1">
                <a:solidFill>
                  <a:srgbClr val="764652"/>
                </a:solidFill>
                <a:latin typeface="Montserrat"/>
              </a:rPr>
              <a:t>Pirmą</a:t>
            </a:r>
            <a:r>
              <a:rPr lang="en-US" sz="319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199" dirty="0" err="1">
                <a:solidFill>
                  <a:srgbClr val="764652"/>
                </a:solidFill>
                <a:latin typeface="Montserrat"/>
              </a:rPr>
              <a:t>kartą</a:t>
            </a:r>
            <a:r>
              <a:rPr lang="en-US" sz="3199" dirty="0">
                <a:solidFill>
                  <a:srgbClr val="764652"/>
                </a:solidFill>
                <a:latin typeface="Montserrat"/>
              </a:rPr>
              <a:t> jo </a:t>
            </a:r>
            <a:r>
              <a:rPr lang="en-US" sz="3199" dirty="0" err="1">
                <a:solidFill>
                  <a:srgbClr val="764652"/>
                </a:solidFill>
                <a:latin typeface="Montserrat"/>
              </a:rPr>
              <a:t>greitis</a:t>
            </a:r>
            <a:r>
              <a:rPr lang="en-US" sz="3199" dirty="0">
                <a:solidFill>
                  <a:srgbClr val="764652"/>
                </a:solidFill>
                <a:latin typeface="Montserrat"/>
              </a:rPr>
              <a:t> v=16,3cm/s^2</a:t>
            </a:r>
          </a:p>
          <a:p>
            <a:pPr algn="ctr">
              <a:lnSpc>
                <a:spcPts val="3807"/>
              </a:lnSpc>
              <a:spcBef>
                <a:spcPct val="0"/>
              </a:spcBef>
            </a:pPr>
            <a:r>
              <a:rPr lang="en-US" sz="3199" dirty="0" err="1">
                <a:solidFill>
                  <a:srgbClr val="764652"/>
                </a:solidFill>
                <a:latin typeface="Montserrat"/>
              </a:rPr>
              <a:t>Antrą</a:t>
            </a:r>
            <a:r>
              <a:rPr lang="en-US" sz="319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199" dirty="0" err="1">
                <a:solidFill>
                  <a:srgbClr val="764652"/>
                </a:solidFill>
                <a:latin typeface="Montserrat"/>
              </a:rPr>
              <a:t>kartą</a:t>
            </a:r>
            <a:r>
              <a:rPr lang="en-US" sz="3199" dirty="0">
                <a:solidFill>
                  <a:srgbClr val="764652"/>
                </a:solidFill>
                <a:latin typeface="Montserrat"/>
              </a:rPr>
              <a:t> jo </a:t>
            </a:r>
            <a:r>
              <a:rPr lang="en-US" sz="3199" dirty="0" err="1">
                <a:solidFill>
                  <a:srgbClr val="764652"/>
                </a:solidFill>
                <a:latin typeface="Montserrat"/>
              </a:rPr>
              <a:t>greitis</a:t>
            </a:r>
            <a:r>
              <a:rPr lang="en-US" sz="3199" dirty="0">
                <a:solidFill>
                  <a:srgbClr val="764652"/>
                </a:solidFill>
                <a:latin typeface="Montserrat"/>
              </a:rPr>
              <a:t> v=15,47cm/s^2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68000"/>
          </a:blip>
          <a:srcRect l="16666" t="21875" r="16666" b="21875"/>
          <a:stretch>
            <a:fillRect/>
          </a:stretch>
        </p:blipFill>
        <p:spPr>
          <a:xfrm>
            <a:off x="198931" y="162803"/>
            <a:ext cx="18288000" cy="10287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-391693">
            <a:off x="15663433" y="4967732"/>
            <a:ext cx="2792931" cy="4845779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3272705">
            <a:off x="13873209" y="-200207"/>
            <a:ext cx="6256986" cy="5415137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-9816898">
            <a:off x="13142681" y="1194321"/>
            <a:ext cx="1367125" cy="1339782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334592" y="4333484"/>
            <a:ext cx="5369799" cy="402735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334592" y="184981"/>
            <a:ext cx="2519615" cy="3358463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4641721" y="519420"/>
            <a:ext cx="7993506" cy="34111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07"/>
              </a:lnSpc>
            </a:pPr>
            <a:r>
              <a:rPr lang="en-US" sz="3199" dirty="0" err="1">
                <a:solidFill>
                  <a:srgbClr val="764652"/>
                </a:solidFill>
                <a:latin typeface="Montserrat"/>
              </a:rPr>
              <a:t>Tuomet</a:t>
            </a:r>
            <a:r>
              <a:rPr lang="en-US" sz="319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199" dirty="0" err="1">
                <a:solidFill>
                  <a:srgbClr val="764652"/>
                </a:solidFill>
                <a:latin typeface="Montserrat"/>
              </a:rPr>
              <a:t>įjungiau</a:t>
            </a:r>
            <a:r>
              <a:rPr lang="en-US" sz="319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199" dirty="0" err="1">
                <a:solidFill>
                  <a:srgbClr val="764652"/>
                </a:solidFill>
                <a:latin typeface="Montserrat"/>
              </a:rPr>
              <a:t>robotuką</a:t>
            </a:r>
            <a:r>
              <a:rPr lang="en-US" sz="3199" dirty="0">
                <a:solidFill>
                  <a:srgbClr val="764652"/>
                </a:solidFill>
                <a:latin typeface="Montserrat"/>
              </a:rPr>
              <a:t>, </a:t>
            </a:r>
            <a:r>
              <a:rPr lang="en-US" sz="3199" dirty="0" err="1">
                <a:solidFill>
                  <a:srgbClr val="764652"/>
                </a:solidFill>
                <a:latin typeface="Montserrat"/>
              </a:rPr>
              <a:t>kad</a:t>
            </a:r>
            <a:r>
              <a:rPr lang="en-US" sz="319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199" dirty="0" err="1">
                <a:solidFill>
                  <a:srgbClr val="764652"/>
                </a:solidFill>
                <a:latin typeface="Montserrat"/>
              </a:rPr>
              <a:t>jis</a:t>
            </a:r>
            <a:r>
              <a:rPr lang="en-US" sz="319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199" dirty="0" err="1">
                <a:solidFill>
                  <a:srgbClr val="764652"/>
                </a:solidFill>
                <a:latin typeface="Montserrat"/>
              </a:rPr>
              <a:t>važiuotų</a:t>
            </a:r>
            <a:r>
              <a:rPr lang="en-US" sz="319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199" dirty="0" err="1">
                <a:solidFill>
                  <a:srgbClr val="764652"/>
                </a:solidFill>
                <a:latin typeface="Montserrat"/>
              </a:rPr>
              <a:t>tą</a:t>
            </a:r>
            <a:r>
              <a:rPr lang="en-US" sz="319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199" dirty="0" err="1">
                <a:solidFill>
                  <a:srgbClr val="764652"/>
                </a:solidFill>
                <a:latin typeface="Montserrat"/>
              </a:rPr>
              <a:t>patį</a:t>
            </a:r>
            <a:r>
              <a:rPr lang="en-US" sz="319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199" dirty="0" err="1">
                <a:solidFill>
                  <a:srgbClr val="764652"/>
                </a:solidFill>
                <a:latin typeface="Montserrat"/>
              </a:rPr>
              <a:t>atstumą</a:t>
            </a:r>
            <a:r>
              <a:rPr lang="en-US" sz="3199" dirty="0">
                <a:solidFill>
                  <a:srgbClr val="764652"/>
                </a:solidFill>
                <a:latin typeface="Montserrat"/>
              </a:rPr>
              <a:t> tik </a:t>
            </a:r>
            <a:r>
              <a:rPr lang="en-US" sz="3199" dirty="0" err="1">
                <a:solidFill>
                  <a:srgbClr val="764652"/>
                </a:solidFill>
                <a:latin typeface="Montserrat"/>
              </a:rPr>
              <a:t>tiesiu</a:t>
            </a:r>
            <a:r>
              <a:rPr lang="en-US" sz="319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199" dirty="0" err="1">
                <a:solidFill>
                  <a:srgbClr val="764652"/>
                </a:solidFill>
                <a:latin typeface="Montserrat"/>
              </a:rPr>
              <a:t>keliu</a:t>
            </a:r>
            <a:r>
              <a:rPr lang="en-US" sz="3199" dirty="0">
                <a:solidFill>
                  <a:srgbClr val="764652"/>
                </a:solidFill>
                <a:latin typeface="Montserrat"/>
              </a:rPr>
              <a:t>.</a:t>
            </a:r>
          </a:p>
          <a:p>
            <a:pPr algn="ctr">
              <a:lnSpc>
                <a:spcPts val="3807"/>
              </a:lnSpc>
            </a:pPr>
            <a:r>
              <a:rPr lang="en-US" sz="3199" dirty="0" err="1">
                <a:solidFill>
                  <a:srgbClr val="764652"/>
                </a:solidFill>
                <a:latin typeface="Montserrat"/>
              </a:rPr>
              <a:t>Kelio</a:t>
            </a:r>
            <a:r>
              <a:rPr lang="en-US" sz="319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199" dirty="0" err="1">
                <a:solidFill>
                  <a:srgbClr val="764652"/>
                </a:solidFill>
                <a:latin typeface="Montserrat"/>
              </a:rPr>
              <a:t>ilgis</a:t>
            </a:r>
            <a:r>
              <a:rPr lang="en-US" sz="319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199" dirty="0" err="1">
                <a:solidFill>
                  <a:srgbClr val="764652"/>
                </a:solidFill>
                <a:latin typeface="Montserrat"/>
              </a:rPr>
              <a:t>išliko</a:t>
            </a:r>
            <a:r>
              <a:rPr lang="en-US" sz="319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199" dirty="0" err="1">
                <a:solidFill>
                  <a:srgbClr val="764652"/>
                </a:solidFill>
                <a:latin typeface="Montserrat"/>
              </a:rPr>
              <a:t>toks</a:t>
            </a:r>
            <a:r>
              <a:rPr lang="en-US" sz="3199" dirty="0">
                <a:solidFill>
                  <a:srgbClr val="764652"/>
                </a:solidFill>
                <a:latin typeface="Montserrat"/>
              </a:rPr>
              <a:t> pats, S= 33,2 cm.. </a:t>
            </a:r>
          </a:p>
          <a:p>
            <a:pPr algn="ctr">
              <a:lnSpc>
                <a:spcPts val="3807"/>
              </a:lnSpc>
            </a:pPr>
            <a:r>
              <a:rPr lang="en-US" sz="3199" dirty="0" err="1">
                <a:solidFill>
                  <a:srgbClr val="764652"/>
                </a:solidFill>
                <a:latin typeface="Montserrat"/>
              </a:rPr>
              <a:t>Laikas</a:t>
            </a:r>
            <a:r>
              <a:rPr lang="en-US" sz="3199" dirty="0">
                <a:solidFill>
                  <a:srgbClr val="764652"/>
                </a:solidFill>
                <a:latin typeface="Montserrat"/>
              </a:rPr>
              <a:t> per </a:t>
            </a:r>
            <a:r>
              <a:rPr lang="en-US" sz="3199" dirty="0" err="1">
                <a:solidFill>
                  <a:srgbClr val="764652"/>
                </a:solidFill>
                <a:latin typeface="Montserrat"/>
              </a:rPr>
              <a:t>kurį</a:t>
            </a:r>
            <a:r>
              <a:rPr lang="en-US" sz="319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199" dirty="0" err="1">
                <a:solidFill>
                  <a:srgbClr val="764652"/>
                </a:solidFill>
                <a:latin typeface="Montserrat"/>
              </a:rPr>
              <a:t>robotukas</a:t>
            </a:r>
            <a:r>
              <a:rPr lang="en-US" sz="319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199" dirty="0" err="1">
                <a:solidFill>
                  <a:srgbClr val="764652"/>
                </a:solidFill>
                <a:latin typeface="Montserrat"/>
              </a:rPr>
              <a:t>nuvažiavo</a:t>
            </a:r>
            <a:r>
              <a:rPr lang="en-US" sz="319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199" dirty="0" err="1">
                <a:solidFill>
                  <a:srgbClr val="764652"/>
                </a:solidFill>
                <a:latin typeface="Montserrat"/>
              </a:rPr>
              <a:t>pirmą</a:t>
            </a:r>
            <a:r>
              <a:rPr lang="en-US" sz="319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199" dirty="0" err="1">
                <a:solidFill>
                  <a:srgbClr val="764652"/>
                </a:solidFill>
                <a:latin typeface="Montserrat"/>
              </a:rPr>
              <a:t>kartą</a:t>
            </a:r>
            <a:r>
              <a:rPr lang="en-US" sz="3199" dirty="0">
                <a:solidFill>
                  <a:srgbClr val="764652"/>
                </a:solidFill>
                <a:latin typeface="Montserrat"/>
              </a:rPr>
              <a:t> t1= 4 s 60 </a:t>
            </a:r>
            <a:r>
              <a:rPr lang="en-US" sz="3199" dirty="0" err="1">
                <a:solidFill>
                  <a:srgbClr val="764652"/>
                </a:solidFill>
                <a:latin typeface="Montserrat"/>
              </a:rPr>
              <a:t>ms</a:t>
            </a:r>
            <a:endParaRPr lang="en-US" sz="3199" dirty="0">
              <a:solidFill>
                <a:srgbClr val="764652"/>
              </a:solidFill>
              <a:latin typeface="Montserrat"/>
            </a:endParaRPr>
          </a:p>
          <a:p>
            <a:pPr algn="ctr">
              <a:lnSpc>
                <a:spcPts val="3807"/>
              </a:lnSpc>
              <a:spcBef>
                <a:spcPct val="0"/>
              </a:spcBef>
            </a:pPr>
            <a:r>
              <a:rPr lang="en-US" sz="3199" dirty="0" err="1">
                <a:solidFill>
                  <a:srgbClr val="764652"/>
                </a:solidFill>
                <a:latin typeface="Montserrat"/>
              </a:rPr>
              <a:t>Laikas</a:t>
            </a:r>
            <a:r>
              <a:rPr lang="en-US" sz="3199" dirty="0">
                <a:solidFill>
                  <a:srgbClr val="764652"/>
                </a:solidFill>
                <a:latin typeface="Montserrat"/>
              </a:rPr>
              <a:t> per </a:t>
            </a:r>
            <a:r>
              <a:rPr lang="en-US" sz="3199" dirty="0" err="1">
                <a:solidFill>
                  <a:srgbClr val="764652"/>
                </a:solidFill>
                <a:latin typeface="Montserrat"/>
              </a:rPr>
              <a:t>kurį</a:t>
            </a:r>
            <a:r>
              <a:rPr lang="en-US" sz="319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199" dirty="0" err="1">
                <a:solidFill>
                  <a:srgbClr val="764652"/>
                </a:solidFill>
                <a:latin typeface="Montserrat"/>
              </a:rPr>
              <a:t>robotukas</a:t>
            </a:r>
            <a:r>
              <a:rPr lang="en-US" sz="319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199" dirty="0" err="1">
                <a:solidFill>
                  <a:srgbClr val="764652"/>
                </a:solidFill>
                <a:latin typeface="Montserrat"/>
              </a:rPr>
              <a:t>nuvažiavo</a:t>
            </a:r>
            <a:r>
              <a:rPr lang="en-US" sz="319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199" dirty="0" err="1">
                <a:solidFill>
                  <a:srgbClr val="764652"/>
                </a:solidFill>
                <a:latin typeface="Montserrat"/>
              </a:rPr>
              <a:t>antrą</a:t>
            </a:r>
            <a:r>
              <a:rPr lang="en-US" sz="319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199" dirty="0" err="1">
                <a:solidFill>
                  <a:srgbClr val="764652"/>
                </a:solidFill>
                <a:latin typeface="Montserrat"/>
              </a:rPr>
              <a:t>kartą</a:t>
            </a:r>
            <a:r>
              <a:rPr lang="en-US" sz="3199" dirty="0">
                <a:solidFill>
                  <a:srgbClr val="764652"/>
                </a:solidFill>
                <a:latin typeface="Montserrat"/>
              </a:rPr>
              <a:t> t2= 4s 07ms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883626" y="5402833"/>
            <a:ext cx="5477103" cy="38985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07"/>
              </a:lnSpc>
            </a:pPr>
            <a:r>
              <a:rPr lang="en-US" sz="3199" dirty="0" err="1">
                <a:solidFill>
                  <a:srgbClr val="764652"/>
                </a:solidFill>
                <a:latin typeface="Montserrat"/>
              </a:rPr>
              <a:t>Pagal</a:t>
            </a:r>
            <a:r>
              <a:rPr lang="en-US" sz="319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199" dirty="0" err="1">
                <a:solidFill>
                  <a:srgbClr val="764652"/>
                </a:solidFill>
                <a:latin typeface="Montserrat"/>
              </a:rPr>
              <a:t>turimą</a:t>
            </a:r>
            <a:r>
              <a:rPr lang="en-US" sz="319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199" dirty="0" err="1">
                <a:solidFill>
                  <a:srgbClr val="764652"/>
                </a:solidFill>
                <a:latin typeface="Montserrat"/>
              </a:rPr>
              <a:t>informaciją</a:t>
            </a:r>
            <a:r>
              <a:rPr lang="en-US" sz="319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199" dirty="0" err="1">
                <a:solidFill>
                  <a:srgbClr val="764652"/>
                </a:solidFill>
                <a:latin typeface="Montserrat"/>
              </a:rPr>
              <a:t>apskaičiavau</a:t>
            </a:r>
            <a:r>
              <a:rPr lang="en-US" sz="319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199" dirty="0" err="1">
                <a:solidFill>
                  <a:srgbClr val="764652"/>
                </a:solidFill>
                <a:latin typeface="Montserrat"/>
              </a:rPr>
              <a:t>robotuko</a:t>
            </a:r>
            <a:r>
              <a:rPr lang="en-US" sz="319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199" dirty="0" err="1">
                <a:solidFill>
                  <a:srgbClr val="764652"/>
                </a:solidFill>
                <a:latin typeface="Montserrat"/>
              </a:rPr>
              <a:t>greitį</a:t>
            </a:r>
            <a:r>
              <a:rPr lang="en-US" sz="319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199" dirty="0" err="1">
                <a:solidFill>
                  <a:srgbClr val="764652"/>
                </a:solidFill>
                <a:latin typeface="Montserrat"/>
              </a:rPr>
              <a:t>važiuojant</a:t>
            </a:r>
            <a:r>
              <a:rPr lang="en-US" sz="319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199" dirty="0" err="1">
                <a:solidFill>
                  <a:srgbClr val="764652"/>
                </a:solidFill>
                <a:latin typeface="Montserrat"/>
              </a:rPr>
              <a:t>tiesiu</a:t>
            </a:r>
            <a:r>
              <a:rPr lang="en-US" sz="319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199" dirty="0" err="1">
                <a:solidFill>
                  <a:srgbClr val="764652"/>
                </a:solidFill>
                <a:latin typeface="Montserrat"/>
              </a:rPr>
              <a:t>keliu</a:t>
            </a:r>
            <a:r>
              <a:rPr lang="en-US" sz="3199" dirty="0">
                <a:solidFill>
                  <a:srgbClr val="764652"/>
                </a:solidFill>
                <a:latin typeface="Montserrat"/>
              </a:rPr>
              <a:t>.</a:t>
            </a:r>
          </a:p>
          <a:p>
            <a:pPr algn="ctr">
              <a:lnSpc>
                <a:spcPts val="3807"/>
              </a:lnSpc>
            </a:pPr>
            <a:r>
              <a:rPr lang="en-US" sz="3199" dirty="0" err="1">
                <a:solidFill>
                  <a:srgbClr val="764652"/>
                </a:solidFill>
                <a:latin typeface="Montserrat"/>
              </a:rPr>
              <a:t>Pirmą</a:t>
            </a:r>
            <a:r>
              <a:rPr lang="en-US" sz="319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199" dirty="0" err="1">
                <a:solidFill>
                  <a:srgbClr val="764652"/>
                </a:solidFill>
                <a:latin typeface="Montserrat"/>
              </a:rPr>
              <a:t>kartą</a:t>
            </a:r>
            <a:r>
              <a:rPr lang="en-US" sz="3199" dirty="0">
                <a:solidFill>
                  <a:srgbClr val="764652"/>
                </a:solidFill>
                <a:latin typeface="Montserrat"/>
              </a:rPr>
              <a:t> jo </a:t>
            </a:r>
            <a:r>
              <a:rPr lang="en-US" sz="3199" dirty="0" err="1">
                <a:solidFill>
                  <a:srgbClr val="764652"/>
                </a:solidFill>
                <a:latin typeface="Montserrat"/>
              </a:rPr>
              <a:t>greitis</a:t>
            </a:r>
            <a:r>
              <a:rPr lang="en-US" sz="3199" dirty="0">
                <a:solidFill>
                  <a:srgbClr val="764652"/>
                </a:solidFill>
                <a:latin typeface="Montserrat"/>
              </a:rPr>
              <a:t> v=15,2cm/s^2</a:t>
            </a:r>
          </a:p>
          <a:p>
            <a:pPr algn="ctr">
              <a:lnSpc>
                <a:spcPts val="3807"/>
              </a:lnSpc>
              <a:spcBef>
                <a:spcPct val="0"/>
              </a:spcBef>
            </a:pPr>
            <a:r>
              <a:rPr lang="en-US" sz="3199" dirty="0" err="1">
                <a:solidFill>
                  <a:srgbClr val="764652"/>
                </a:solidFill>
                <a:latin typeface="Montserrat"/>
              </a:rPr>
              <a:t>Antrą</a:t>
            </a:r>
            <a:r>
              <a:rPr lang="en-US" sz="319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3199" dirty="0" err="1">
                <a:solidFill>
                  <a:srgbClr val="764652"/>
                </a:solidFill>
                <a:latin typeface="Montserrat"/>
              </a:rPr>
              <a:t>kartą</a:t>
            </a:r>
            <a:r>
              <a:rPr lang="en-US" sz="3199" dirty="0">
                <a:solidFill>
                  <a:srgbClr val="764652"/>
                </a:solidFill>
                <a:latin typeface="Montserrat"/>
              </a:rPr>
              <a:t> jo </a:t>
            </a:r>
            <a:r>
              <a:rPr lang="en-US" sz="3199" dirty="0" err="1">
                <a:solidFill>
                  <a:srgbClr val="764652"/>
                </a:solidFill>
                <a:latin typeface="Montserrat"/>
              </a:rPr>
              <a:t>greitis</a:t>
            </a:r>
            <a:r>
              <a:rPr lang="en-US" sz="3199" dirty="0">
                <a:solidFill>
                  <a:srgbClr val="764652"/>
                </a:solidFill>
                <a:latin typeface="Montserrat"/>
              </a:rPr>
              <a:t> v=13,5cm/s^2 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68000"/>
          </a:blip>
          <a:srcRect l="16666" t="21875" r="16666" b="2187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0" y="1158635"/>
            <a:ext cx="13483524" cy="1200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000"/>
              </a:lnSpc>
            </a:pPr>
            <a:r>
              <a:rPr lang="en-US" sz="9000" spc="495">
                <a:solidFill>
                  <a:srgbClr val="764652"/>
                </a:solidFill>
                <a:latin typeface="Montserrat"/>
              </a:rPr>
              <a:t>TRUMPOS IŠVADOS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-3103691">
            <a:off x="-633190" y="3126648"/>
            <a:ext cx="5703079" cy="8032505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-3103691">
            <a:off x="13105952" y="-1467911"/>
            <a:ext cx="6106478" cy="860067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7"/>
          <a:srcRect b="2691"/>
          <a:stretch>
            <a:fillRect/>
          </a:stretch>
        </p:blipFill>
        <p:spPr>
          <a:xfrm>
            <a:off x="347951" y="3007447"/>
            <a:ext cx="11856087" cy="7020784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12404443" y="7596747"/>
            <a:ext cx="5605526" cy="23853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08"/>
              </a:lnSpc>
              <a:spcBef>
                <a:spcPct val="0"/>
              </a:spcBef>
            </a:pPr>
            <a:r>
              <a:rPr lang="en-US" sz="3200">
                <a:solidFill>
                  <a:srgbClr val="764652"/>
                </a:solidFill>
                <a:latin typeface="Montserrat"/>
              </a:rPr>
              <a:t>Galima matyti, kad abu kartus robotukas greičiau nuvažiavo tiesiai  negu kildamas nuožulniąja plokštuma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68000"/>
          </a:blip>
          <a:srcRect l="16666" t="21875" r="16666" b="2187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795292" flipH="1">
            <a:off x="16711917" y="5095062"/>
            <a:ext cx="3682971" cy="5957747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6077968" y="-318679"/>
            <a:ext cx="2014404" cy="1911852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80701" y="197646"/>
            <a:ext cx="12582287" cy="1231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63"/>
              </a:lnSpc>
            </a:pPr>
            <a:r>
              <a:rPr lang="en-US" sz="4002" dirty="0" err="1">
                <a:solidFill>
                  <a:srgbClr val="764652"/>
                </a:solidFill>
                <a:latin typeface="Montserrat"/>
              </a:rPr>
              <a:t>Toliau</a:t>
            </a:r>
            <a:r>
              <a:rPr lang="en-US" sz="4002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4002" dirty="0" err="1">
                <a:solidFill>
                  <a:srgbClr val="764652"/>
                </a:solidFill>
                <a:latin typeface="Montserrat"/>
              </a:rPr>
              <a:t>skaičiavau</a:t>
            </a:r>
            <a:r>
              <a:rPr lang="en-US" sz="4002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4002" dirty="0" err="1">
                <a:solidFill>
                  <a:srgbClr val="764652"/>
                </a:solidFill>
                <a:latin typeface="Montserrat"/>
              </a:rPr>
              <a:t>roboto</a:t>
            </a:r>
            <a:r>
              <a:rPr lang="en-US" sz="4002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4002" dirty="0" err="1">
                <a:solidFill>
                  <a:srgbClr val="764652"/>
                </a:solidFill>
                <a:latin typeface="Montserrat"/>
              </a:rPr>
              <a:t>naudingumo</a:t>
            </a:r>
            <a:r>
              <a:rPr lang="en-US" sz="4002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4002" dirty="0" err="1">
                <a:solidFill>
                  <a:srgbClr val="764652"/>
                </a:solidFill>
                <a:latin typeface="Montserrat"/>
              </a:rPr>
              <a:t>koeficientą</a:t>
            </a:r>
            <a:endParaRPr lang="en-US" sz="4002" dirty="0">
              <a:solidFill>
                <a:srgbClr val="764652"/>
              </a:solidFill>
              <a:latin typeface="Montserrat"/>
            </a:endParaRPr>
          </a:p>
          <a:p>
            <a:pPr algn="ctr">
              <a:lnSpc>
                <a:spcPts val="4763"/>
              </a:lnSpc>
              <a:spcBef>
                <a:spcPct val="0"/>
              </a:spcBef>
            </a:pPr>
            <a:endParaRPr lang="en-US" sz="4002" dirty="0">
              <a:solidFill>
                <a:srgbClr val="50242F"/>
              </a:solidFill>
              <a:latin typeface="Montserrat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80701" y="1249389"/>
            <a:ext cx="8816046" cy="46551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31"/>
              </a:lnSpc>
            </a:pPr>
            <a:r>
              <a:rPr lang="en-US" sz="2799" dirty="0">
                <a:solidFill>
                  <a:srgbClr val="764652"/>
                </a:solidFill>
                <a:latin typeface="Montserrat"/>
              </a:rPr>
              <a:t>η=(An/Av)*%100</a:t>
            </a:r>
          </a:p>
          <a:p>
            <a:pPr algn="ctr">
              <a:lnSpc>
                <a:spcPts val="3331"/>
              </a:lnSpc>
            </a:pPr>
            <a:r>
              <a:rPr lang="en-US" sz="2799" dirty="0">
                <a:solidFill>
                  <a:srgbClr val="764652"/>
                </a:solidFill>
                <a:latin typeface="Montserrat"/>
              </a:rPr>
              <a:t>An = </a:t>
            </a: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mgh</a:t>
            </a:r>
            <a:r>
              <a:rPr lang="en-US" sz="2799" dirty="0">
                <a:solidFill>
                  <a:srgbClr val="764652"/>
                </a:solidFill>
                <a:latin typeface="Montserrat"/>
              </a:rPr>
              <a:t> (tai </a:t>
            </a: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darbas</a:t>
            </a:r>
            <a:r>
              <a:rPr lang="en-US" sz="2799" dirty="0">
                <a:solidFill>
                  <a:srgbClr val="764652"/>
                </a:solidFill>
                <a:latin typeface="Montserrat"/>
              </a:rPr>
              <a:t>, </a:t>
            </a: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kurį</a:t>
            </a:r>
            <a:r>
              <a:rPr lang="en-US" sz="279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atlieka</a:t>
            </a:r>
            <a:r>
              <a:rPr lang="en-US" sz="279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robotukas</a:t>
            </a:r>
            <a:r>
              <a:rPr lang="en-US" sz="279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kildamas</a:t>
            </a:r>
            <a:r>
              <a:rPr lang="en-US" sz="279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stačiai</a:t>
            </a:r>
            <a:r>
              <a:rPr lang="en-US" sz="2799" dirty="0">
                <a:solidFill>
                  <a:srgbClr val="764652"/>
                </a:solidFill>
                <a:latin typeface="Montserrat"/>
              </a:rPr>
              <a:t> į </a:t>
            </a: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aukštį</a:t>
            </a:r>
            <a:r>
              <a:rPr lang="en-US" sz="2799" dirty="0">
                <a:solidFill>
                  <a:srgbClr val="764652"/>
                </a:solidFill>
                <a:latin typeface="Montserrat"/>
              </a:rPr>
              <a:t> h)</a:t>
            </a:r>
          </a:p>
          <a:p>
            <a:pPr algn="ctr">
              <a:lnSpc>
                <a:spcPts val="3331"/>
              </a:lnSpc>
            </a:pPr>
            <a:r>
              <a:rPr lang="en-US" sz="2799" dirty="0">
                <a:solidFill>
                  <a:srgbClr val="764652"/>
                </a:solidFill>
                <a:latin typeface="Montserrat"/>
              </a:rPr>
              <a:t>Av = </a:t>
            </a: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Fv</a:t>
            </a:r>
            <a:r>
              <a:rPr lang="en-US" sz="2799" dirty="0">
                <a:solidFill>
                  <a:srgbClr val="764652"/>
                </a:solidFill>
                <a:latin typeface="Montserrat"/>
              </a:rPr>
              <a:t>*s( tai </a:t>
            </a: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darbas</a:t>
            </a:r>
            <a:r>
              <a:rPr lang="en-US" sz="2799" dirty="0">
                <a:solidFill>
                  <a:srgbClr val="764652"/>
                </a:solidFill>
                <a:latin typeface="Montserrat"/>
              </a:rPr>
              <a:t>, </a:t>
            </a: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kurį</a:t>
            </a:r>
            <a:r>
              <a:rPr lang="en-US" sz="279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atlieka</a:t>
            </a:r>
            <a:r>
              <a:rPr lang="en-US" sz="279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rodotukas</a:t>
            </a:r>
            <a:r>
              <a:rPr lang="en-US" sz="279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kildamas</a:t>
            </a:r>
            <a:r>
              <a:rPr lang="en-US" sz="279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nuožulniąja</a:t>
            </a:r>
            <a:r>
              <a:rPr lang="en-US" sz="279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plokštuma</a:t>
            </a:r>
            <a:r>
              <a:rPr lang="en-US" sz="2799" dirty="0">
                <a:solidFill>
                  <a:srgbClr val="764652"/>
                </a:solidFill>
                <a:latin typeface="Montserrat"/>
              </a:rPr>
              <a:t>)</a:t>
            </a:r>
          </a:p>
          <a:p>
            <a:pPr algn="ctr">
              <a:lnSpc>
                <a:spcPts val="3331"/>
              </a:lnSpc>
            </a:pPr>
            <a:r>
              <a:rPr lang="en-US" sz="2799" dirty="0">
                <a:solidFill>
                  <a:srgbClr val="764652"/>
                </a:solidFill>
                <a:latin typeface="Montserrat"/>
              </a:rPr>
              <a:t>m (</a:t>
            </a: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robotuko</a:t>
            </a:r>
            <a:r>
              <a:rPr lang="en-US" sz="2799" dirty="0">
                <a:solidFill>
                  <a:srgbClr val="764652"/>
                </a:solidFill>
                <a:latin typeface="Montserrat"/>
              </a:rPr>
              <a:t>) = 0.326kg, g = 10 m/s^2 h = 0.029 m</a:t>
            </a:r>
          </a:p>
          <a:p>
            <a:pPr algn="ctr">
              <a:lnSpc>
                <a:spcPts val="3331"/>
              </a:lnSpc>
            </a:pPr>
            <a:r>
              <a:rPr lang="en-US" sz="2799" dirty="0">
                <a:solidFill>
                  <a:srgbClr val="764652"/>
                </a:solidFill>
                <a:latin typeface="Montserrat"/>
              </a:rPr>
              <a:t>An = 0.326*10*0.029 An = 0.09454 J</a:t>
            </a:r>
          </a:p>
          <a:p>
            <a:pPr algn="ctr">
              <a:lnSpc>
                <a:spcPts val="3331"/>
              </a:lnSpc>
            </a:pP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Tuomet</a:t>
            </a:r>
            <a:r>
              <a:rPr lang="en-US" sz="2799" dirty="0">
                <a:solidFill>
                  <a:srgbClr val="764652"/>
                </a:solidFill>
                <a:latin typeface="Montserrat"/>
              </a:rPr>
              <a:t>, </a:t>
            </a: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kad</a:t>
            </a:r>
            <a:r>
              <a:rPr lang="en-US" sz="279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apskaičiuočiau</a:t>
            </a:r>
            <a:r>
              <a:rPr lang="en-US" sz="2799" dirty="0">
                <a:solidFill>
                  <a:srgbClr val="764652"/>
                </a:solidFill>
                <a:latin typeface="Montserrat"/>
              </a:rPr>
              <a:t> Av </a:t>
            </a: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nusibraižau</a:t>
            </a:r>
            <a:r>
              <a:rPr lang="en-US" sz="279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brėžinį</a:t>
            </a:r>
            <a:r>
              <a:rPr lang="en-US" sz="2799" dirty="0">
                <a:solidFill>
                  <a:srgbClr val="764652"/>
                </a:solidFill>
                <a:latin typeface="Montserrat"/>
              </a:rPr>
              <a:t>, </a:t>
            </a: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susižymiu</a:t>
            </a:r>
            <a:r>
              <a:rPr lang="en-US" sz="279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jėgas</a:t>
            </a:r>
            <a:r>
              <a:rPr lang="en-US" sz="279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ir</a:t>
            </a:r>
            <a:r>
              <a:rPr lang="en-US" sz="279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išsireiškiu</a:t>
            </a:r>
            <a:r>
              <a:rPr lang="en-US" sz="279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projekcijas</a:t>
            </a:r>
            <a:r>
              <a:rPr lang="en-US" sz="2799" dirty="0">
                <a:solidFill>
                  <a:srgbClr val="764652"/>
                </a:solidFill>
                <a:latin typeface="Montserrat"/>
              </a:rPr>
              <a:t> x </a:t>
            </a: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ir</a:t>
            </a:r>
            <a:r>
              <a:rPr lang="en-US" sz="2799" dirty="0">
                <a:solidFill>
                  <a:srgbClr val="764652"/>
                </a:solidFill>
                <a:latin typeface="Montserrat"/>
              </a:rPr>
              <a:t> y </a:t>
            </a: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ašyse</a:t>
            </a:r>
            <a:r>
              <a:rPr lang="en-US" sz="2799" dirty="0">
                <a:solidFill>
                  <a:srgbClr val="764652"/>
                </a:solidFill>
                <a:latin typeface="Montserrat"/>
              </a:rPr>
              <a:t>.</a:t>
            </a:r>
          </a:p>
          <a:p>
            <a:pPr algn="ctr">
              <a:lnSpc>
                <a:spcPts val="3332"/>
              </a:lnSpc>
              <a:spcBef>
                <a:spcPct val="0"/>
              </a:spcBef>
            </a:pPr>
            <a:endParaRPr lang="en-US" sz="2799" dirty="0">
              <a:solidFill>
                <a:srgbClr val="50242F"/>
              </a:solidFill>
              <a:latin typeface="Montserrat"/>
            </a:endParaRP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80701" y="5597918"/>
            <a:ext cx="7416826" cy="5350082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9144000" y="1573328"/>
            <a:ext cx="8816046" cy="67710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31"/>
              </a:lnSpc>
            </a:pPr>
            <a:r>
              <a:rPr lang="en-US" sz="2799" dirty="0">
                <a:solidFill>
                  <a:srgbClr val="764652"/>
                </a:solidFill>
                <a:latin typeface="Montserrat"/>
              </a:rPr>
              <a:t>x: </a:t>
            </a: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Fv</a:t>
            </a:r>
            <a:r>
              <a:rPr lang="en-US" sz="2799" dirty="0">
                <a:solidFill>
                  <a:srgbClr val="764652"/>
                </a:solidFill>
                <a:latin typeface="Montserrat"/>
              </a:rPr>
              <a:t>-</a:t>
            </a: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Ftr</a:t>
            </a:r>
            <a:r>
              <a:rPr lang="en-US" sz="2799" dirty="0">
                <a:solidFill>
                  <a:srgbClr val="764652"/>
                </a:solidFill>
                <a:latin typeface="Montserrat"/>
              </a:rPr>
              <a:t>-mg sinα=0</a:t>
            </a:r>
          </a:p>
          <a:p>
            <a:pPr algn="ctr">
              <a:lnSpc>
                <a:spcPts val="3331"/>
              </a:lnSpc>
            </a:pPr>
            <a:r>
              <a:rPr lang="en-US" sz="2799" dirty="0">
                <a:solidFill>
                  <a:srgbClr val="764652"/>
                </a:solidFill>
                <a:latin typeface="Montserrat"/>
              </a:rPr>
              <a:t>y: N-mg cosα=0</a:t>
            </a:r>
          </a:p>
          <a:p>
            <a:pPr algn="ctr">
              <a:lnSpc>
                <a:spcPts val="3331"/>
              </a:lnSpc>
            </a:pP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Išsireiškiu</a:t>
            </a:r>
            <a:r>
              <a:rPr lang="en-US" sz="279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Fv</a:t>
            </a:r>
            <a:endParaRPr lang="en-US" sz="2799" dirty="0">
              <a:solidFill>
                <a:srgbClr val="764652"/>
              </a:solidFill>
              <a:latin typeface="Montserrat"/>
            </a:endParaRPr>
          </a:p>
          <a:p>
            <a:pPr algn="ctr">
              <a:lnSpc>
                <a:spcPts val="3331"/>
              </a:lnSpc>
            </a:pP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Fv</a:t>
            </a:r>
            <a:r>
              <a:rPr lang="en-US" sz="2799" dirty="0">
                <a:solidFill>
                  <a:srgbClr val="764652"/>
                </a:solidFill>
                <a:latin typeface="Montserrat"/>
              </a:rPr>
              <a:t> = </a:t>
            </a: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Ftr+mg</a:t>
            </a:r>
            <a:r>
              <a:rPr lang="en-US" sz="2799" dirty="0">
                <a:solidFill>
                  <a:srgbClr val="764652"/>
                </a:solidFill>
                <a:latin typeface="Montserrat"/>
              </a:rPr>
              <a:t> sinα</a:t>
            </a:r>
          </a:p>
          <a:p>
            <a:pPr algn="ctr">
              <a:lnSpc>
                <a:spcPts val="3331"/>
              </a:lnSpc>
            </a:pP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Fv</a:t>
            </a:r>
            <a:r>
              <a:rPr lang="en-US" sz="2799" dirty="0">
                <a:solidFill>
                  <a:srgbClr val="764652"/>
                </a:solidFill>
                <a:latin typeface="Montserrat"/>
              </a:rPr>
              <a:t>= </a:t>
            </a: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μmg</a:t>
            </a:r>
            <a:r>
              <a:rPr lang="en-US" sz="2799" dirty="0">
                <a:solidFill>
                  <a:srgbClr val="764652"/>
                </a:solidFill>
                <a:latin typeface="Montserrat"/>
              </a:rPr>
              <a:t> cosα+mg sinα</a:t>
            </a:r>
          </a:p>
          <a:p>
            <a:pPr algn="ctr">
              <a:lnSpc>
                <a:spcPts val="3331"/>
              </a:lnSpc>
            </a:pP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Apsiskaičiuoju</a:t>
            </a:r>
            <a:r>
              <a:rPr lang="en-US" sz="279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kampą</a:t>
            </a:r>
            <a:r>
              <a:rPr lang="en-US" sz="279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pagal</a:t>
            </a:r>
            <a:r>
              <a:rPr lang="en-US" sz="279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turimas</a:t>
            </a:r>
            <a:r>
              <a:rPr lang="en-US" sz="279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kraštines</a:t>
            </a:r>
            <a:endParaRPr lang="en-US" sz="2799" dirty="0">
              <a:solidFill>
                <a:srgbClr val="764652"/>
              </a:solidFill>
              <a:latin typeface="Montserrat"/>
            </a:endParaRPr>
          </a:p>
          <a:p>
            <a:pPr algn="ctr">
              <a:lnSpc>
                <a:spcPts val="3331"/>
              </a:lnSpc>
            </a:pPr>
            <a:r>
              <a:rPr lang="en-US" sz="2799" dirty="0">
                <a:solidFill>
                  <a:srgbClr val="764652"/>
                </a:solidFill>
                <a:latin typeface="Montserrat"/>
              </a:rPr>
              <a:t>sinα=b/c sinα=0.08</a:t>
            </a:r>
          </a:p>
          <a:p>
            <a:pPr algn="ctr">
              <a:lnSpc>
                <a:spcPts val="3331"/>
              </a:lnSpc>
            </a:pPr>
            <a:r>
              <a:rPr lang="en-US" sz="2799" dirty="0">
                <a:solidFill>
                  <a:srgbClr val="764652"/>
                </a:solidFill>
                <a:latin typeface="Montserrat"/>
              </a:rPr>
              <a:t>cosα=a/c cosα=0.99</a:t>
            </a:r>
          </a:p>
          <a:p>
            <a:pPr algn="ctr">
              <a:lnSpc>
                <a:spcPts val="3331"/>
              </a:lnSpc>
            </a:pP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Grįžtu</a:t>
            </a:r>
            <a:r>
              <a:rPr lang="en-US" sz="279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prie</a:t>
            </a:r>
            <a:r>
              <a:rPr lang="en-US" sz="279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viso</a:t>
            </a:r>
            <a:r>
              <a:rPr lang="en-US" sz="279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darbo</a:t>
            </a:r>
            <a:r>
              <a:rPr lang="en-US" sz="2799" dirty="0">
                <a:solidFill>
                  <a:srgbClr val="764652"/>
                </a:solidFill>
                <a:latin typeface="Montserrat"/>
              </a:rPr>
              <a:t> </a:t>
            </a: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formulės</a:t>
            </a:r>
            <a:r>
              <a:rPr lang="en-US" sz="2799" dirty="0">
                <a:solidFill>
                  <a:srgbClr val="764652"/>
                </a:solidFill>
                <a:latin typeface="Montserrat"/>
              </a:rPr>
              <a:t> Av = </a:t>
            </a: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Fv</a:t>
            </a:r>
            <a:r>
              <a:rPr lang="en-US" sz="2799" dirty="0">
                <a:solidFill>
                  <a:srgbClr val="764652"/>
                </a:solidFill>
                <a:latin typeface="Montserrat"/>
              </a:rPr>
              <a:t>*s</a:t>
            </a:r>
          </a:p>
          <a:p>
            <a:pPr algn="ctr">
              <a:lnSpc>
                <a:spcPts val="3331"/>
              </a:lnSpc>
            </a:pPr>
            <a:r>
              <a:rPr lang="en-US" sz="2799" dirty="0">
                <a:solidFill>
                  <a:srgbClr val="764652"/>
                </a:solidFill>
                <a:latin typeface="Montserrat"/>
              </a:rPr>
              <a:t>s = 33.2 cm = 0.332 m</a:t>
            </a:r>
          </a:p>
          <a:p>
            <a:pPr algn="ctr">
              <a:lnSpc>
                <a:spcPts val="3331"/>
              </a:lnSpc>
            </a:pPr>
            <a:r>
              <a:rPr lang="en-US" sz="2799" dirty="0">
                <a:solidFill>
                  <a:srgbClr val="764652"/>
                </a:solidFill>
                <a:latin typeface="Montserrat"/>
              </a:rPr>
              <a:t>Av = 3.487*0.332=1.158J</a:t>
            </a:r>
          </a:p>
          <a:p>
            <a:pPr algn="ctr">
              <a:lnSpc>
                <a:spcPts val="3331"/>
              </a:lnSpc>
            </a:pPr>
            <a:endParaRPr lang="en-US" sz="2799" dirty="0">
              <a:solidFill>
                <a:srgbClr val="764652"/>
              </a:solidFill>
              <a:latin typeface="Montserrat"/>
            </a:endParaRPr>
          </a:p>
          <a:p>
            <a:pPr algn="ctr">
              <a:lnSpc>
                <a:spcPts val="3331"/>
              </a:lnSpc>
            </a:pPr>
            <a:r>
              <a:rPr lang="en-US" sz="2799" dirty="0" err="1">
                <a:solidFill>
                  <a:srgbClr val="764652"/>
                </a:solidFill>
                <a:latin typeface="Montserrat"/>
              </a:rPr>
              <a:t>Taigi</a:t>
            </a:r>
            <a:r>
              <a:rPr lang="en-US" sz="2799" dirty="0">
                <a:solidFill>
                  <a:srgbClr val="764652"/>
                </a:solidFill>
                <a:latin typeface="Montserrat"/>
              </a:rPr>
              <a:t> η=(0.09454/μ*1.158)*100%</a:t>
            </a:r>
          </a:p>
          <a:p>
            <a:pPr algn="ctr">
              <a:lnSpc>
                <a:spcPts val="3331"/>
              </a:lnSpc>
            </a:pPr>
            <a:r>
              <a:rPr lang="en-US" sz="2799" dirty="0">
                <a:solidFill>
                  <a:srgbClr val="764652"/>
                </a:solidFill>
                <a:latin typeface="Montserrat"/>
              </a:rPr>
              <a:t>η=8.16%*μ</a:t>
            </a:r>
          </a:p>
          <a:p>
            <a:pPr algn="ctr">
              <a:lnSpc>
                <a:spcPts val="3331"/>
              </a:lnSpc>
            </a:pPr>
            <a:r>
              <a:rPr lang="en-US" sz="2799" dirty="0">
                <a:solidFill>
                  <a:srgbClr val="764652"/>
                </a:solidFill>
                <a:latin typeface="Montserrat"/>
              </a:rPr>
              <a:t> </a:t>
            </a:r>
          </a:p>
          <a:p>
            <a:pPr algn="ctr">
              <a:lnSpc>
                <a:spcPts val="3331"/>
              </a:lnSpc>
              <a:spcBef>
                <a:spcPct val="0"/>
              </a:spcBef>
            </a:pPr>
            <a:endParaRPr lang="en-US" sz="2799" dirty="0">
              <a:solidFill>
                <a:srgbClr val="50242F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68000"/>
          </a:blip>
          <a:srcRect l="16666" t="21875" r="16666" b="2187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2271166" y="6040989"/>
            <a:ext cx="11347879" cy="1934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4840"/>
              </a:lnSpc>
            </a:pPr>
            <a:r>
              <a:rPr lang="en-US" sz="14000" spc="462">
                <a:solidFill>
                  <a:srgbClr val="764652"/>
                </a:solidFill>
                <a:latin typeface="Montserrat"/>
              </a:rPr>
              <a:t>TESTAS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442262" y="3062364"/>
            <a:ext cx="4993986" cy="3030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2200"/>
              </a:lnSpc>
            </a:pPr>
            <a:r>
              <a:rPr lang="en-US" sz="22200" spc="732">
                <a:solidFill>
                  <a:srgbClr val="5A8884"/>
                </a:solidFill>
                <a:latin typeface="Bobby Jones"/>
              </a:rPr>
              <a:t>05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-221324" flipH="1">
            <a:off x="11093118" y="990496"/>
            <a:ext cx="4608222" cy="3438886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9859876" y="1363206"/>
            <a:ext cx="1346732" cy="1346732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11206608" y="3686848"/>
            <a:ext cx="9024308" cy="10108695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6383713">
            <a:off x="15386100" y="5184690"/>
            <a:ext cx="1949371" cy="191038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4262732">
            <a:off x="12726981" y="7881591"/>
            <a:ext cx="1242543" cy="1217692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-85402">
            <a:off x="12745037" y="5427311"/>
            <a:ext cx="863629" cy="846356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16803486" y="279933"/>
            <a:ext cx="1497535" cy="1497535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68000"/>
          </a:blip>
          <a:srcRect l="16666" t="21875" r="16666" b="2187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2842007" y="392811"/>
            <a:ext cx="12559403" cy="15742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099"/>
              </a:lnSpc>
            </a:pPr>
            <a:r>
              <a:rPr lang="en-US" sz="11100" spc="688">
                <a:solidFill>
                  <a:srgbClr val="764652"/>
                </a:solidFill>
                <a:latin typeface="Montserrat"/>
              </a:rPr>
              <a:t>TESTAS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-3703093">
            <a:off x="26773" y="658762"/>
            <a:ext cx="2700079" cy="2014934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-1219151">
            <a:off x="13013890" y="1572447"/>
            <a:ext cx="2269915" cy="2584789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 rot="-146815">
            <a:off x="15414397" y="1302834"/>
            <a:ext cx="2114044" cy="2304473"/>
            <a:chOff x="0" y="0"/>
            <a:chExt cx="2818726" cy="3072630"/>
          </a:xfrm>
        </p:grpSpPr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1673672" cy="1833705"/>
            </a:xfrm>
            <a:prstGeom prst="rect">
              <a:avLst/>
            </a:prstGeom>
          </p:spPr>
        </p:pic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>
              <a:fillRect/>
            </a:stretch>
          </p:blipFill>
          <p:spPr>
            <a:xfrm rot="-8503353">
              <a:off x="1150778" y="610156"/>
              <a:ext cx="1354007" cy="1483473"/>
            </a:xfrm>
            <a:prstGeom prst="rect">
              <a:avLst/>
            </a:prstGeom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rcRect/>
            <a:stretch>
              <a:fillRect/>
            </a:stretch>
          </p:blipFill>
          <p:spPr>
            <a:xfrm rot="-6813515">
              <a:off x="651651" y="1695890"/>
              <a:ext cx="1123790" cy="1231244"/>
            </a:xfrm>
            <a:prstGeom prst="rect">
              <a:avLst/>
            </a:prstGeom>
          </p:spPr>
        </p:pic>
      </p:grpSp>
      <p:pic>
        <p:nvPicPr>
          <p:cNvPr id="10" name="Picture 10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 rot="582823">
            <a:off x="2221916" y="1376970"/>
            <a:ext cx="1712263" cy="2970803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15"/>
          <a:srcRect/>
          <a:stretch>
            <a:fillRect/>
          </a:stretch>
        </p:blipFill>
        <p:spPr>
          <a:xfrm>
            <a:off x="4308984" y="1666229"/>
            <a:ext cx="7933299" cy="841573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68000"/>
          </a:blip>
          <a:srcRect l="16666" t="21875" r="16666" b="2187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524208" y="4326598"/>
            <a:ext cx="6676622" cy="596040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3580777">
            <a:off x="-2042702" y="2363755"/>
            <a:ext cx="6142805" cy="5316318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-669489">
            <a:off x="207460" y="2549414"/>
            <a:ext cx="2430065" cy="238146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-6095390">
            <a:off x="12204630" y="3851121"/>
            <a:ext cx="1252400" cy="1227352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9"/>
          <a:srcRect l="2110"/>
          <a:stretch>
            <a:fillRect/>
          </a:stretch>
        </p:blipFill>
        <p:spPr>
          <a:xfrm>
            <a:off x="8703111" y="-45087"/>
            <a:ext cx="7766530" cy="10134004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524208" y="382905"/>
            <a:ext cx="5707093" cy="14916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100"/>
              </a:lnSpc>
            </a:pPr>
            <a:r>
              <a:rPr lang="en-US" sz="11100" spc="299">
                <a:solidFill>
                  <a:srgbClr val="764652"/>
                </a:solidFill>
                <a:latin typeface="Montserrat"/>
              </a:rPr>
              <a:t>TESTAS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68000"/>
          </a:blip>
          <a:srcRect l="16666" t="21875" r="16666" b="2187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648922" y="-219075"/>
            <a:ext cx="16230600" cy="1908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539"/>
              </a:lnSpc>
            </a:pPr>
            <a:r>
              <a:rPr lang="en-US" sz="11100" spc="743">
                <a:solidFill>
                  <a:srgbClr val="764652"/>
                </a:solidFill>
                <a:latin typeface="Montserrat"/>
              </a:rPr>
              <a:t>ATSAKYMAI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8897843">
            <a:off x="15247608" y="368698"/>
            <a:ext cx="2344357" cy="331464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6249302" y="8381747"/>
            <a:ext cx="2351807" cy="2304771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-515004" y="8102532"/>
            <a:ext cx="2863201" cy="2863201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470415" y="503616"/>
            <a:ext cx="2977777" cy="3246008"/>
            <a:chOff x="0" y="0"/>
            <a:chExt cx="3970369" cy="4328011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2357482" cy="2582899"/>
            </a:xfrm>
            <a:prstGeom prst="rect">
              <a:avLst/>
            </a:prstGeom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rcRect/>
            <a:stretch>
              <a:fillRect/>
            </a:stretch>
          </p:blipFill>
          <p:spPr>
            <a:xfrm rot="-8503353">
              <a:off x="1620950" y="859447"/>
              <a:ext cx="1907211" cy="2089574"/>
            </a:xfrm>
            <a:prstGeom prst="rect">
              <a:avLst/>
            </a:prstGeom>
          </p:spPr>
        </p:pic>
        <p:pic>
          <p:nvPicPr>
            <p:cNvPr id="10" name="Picture 10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rcRect/>
            <a:stretch>
              <a:fillRect/>
            </a:stretch>
          </p:blipFill>
          <p:spPr>
            <a:xfrm rot="-6813515">
              <a:off x="917895" y="2388778"/>
              <a:ext cx="1582936" cy="1734292"/>
            </a:xfrm>
            <a:prstGeom prst="rect">
              <a:avLst/>
            </a:prstGeom>
          </p:spPr>
        </p:pic>
      </p:grpSp>
      <p:pic>
        <p:nvPicPr>
          <p:cNvPr id="11" name="Picture 11"/>
          <p:cNvPicPr>
            <a:picLocks noChangeAspect="1"/>
          </p:cNvPicPr>
          <p:nvPr/>
        </p:nvPicPr>
        <p:blipFill>
          <a:blip r:embed="rId15"/>
          <a:srcRect l="1089" r="9446"/>
          <a:stretch>
            <a:fillRect/>
          </a:stretch>
        </p:blipFill>
        <p:spPr>
          <a:xfrm>
            <a:off x="1959304" y="1765270"/>
            <a:ext cx="7270303" cy="8620771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6"/>
          <a:srcRect l="2110" t="444"/>
          <a:stretch>
            <a:fillRect/>
          </a:stretch>
        </p:blipFill>
        <p:spPr>
          <a:xfrm>
            <a:off x="9765448" y="1765270"/>
            <a:ext cx="6483854" cy="8422688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17"/>
          <a:srcRect/>
          <a:stretch>
            <a:fillRect/>
          </a:stretch>
        </p:blipFill>
        <p:spPr>
          <a:xfrm>
            <a:off x="2476519" y="2342719"/>
            <a:ext cx="390648" cy="361349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17"/>
          <a:srcRect/>
          <a:stretch>
            <a:fillRect/>
          </a:stretch>
        </p:blipFill>
        <p:spPr>
          <a:xfrm>
            <a:off x="2476519" y="6237839"/>
            <a:ext cx="390648" cy="361349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17"/>
          <a:srcRect/>
          <a:stretch>
            <a:fillRect/>
          </a:stretch>
        </p:blipFill>
        <p:spPr>
          <a:xfrm>
            <a:off x="2476519" y="8675953"/>
            <a:ext cx="390648" cy="361349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17"/>
          <a:srcRect/>
          <a:stretch>
            <a:fillRect/>
          </a:stretch>
        </p:blipFill>
        <p:spPr>
          <a:xfrm>
            <a:off x="9900489" y="2523393"/>
            <a:ext cx="324986" cy="300612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17"/>
          <a:srcRect/>
          <a:stretch>
            <a:fillRect/>
          </a:stretch>
        </p:blipFill>
        <p:spPr>
          <a:xfrm>
            <a:off x="9900489" y="4842888"/>
            <a:ext cx="324986" cy="300612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17"/>
          <a:srcRect/>
          <a:stretch>
            <a:fillRect/>
          </a:stretch>
        </p:blipFill>
        <p:spPr>
          <a:xfrm>
            <a:off x="9900489" y="6953188"/>
            <a:ext cx="324986" cy="300612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17"/>
          <a:srcRect/>
          <a:stretch>
            <a:fillRect/>
          </a:stretch>
        </p:blipFill>
        <p:spPr>
          <a:xfrm>
            <a:off x="9900489" y="9037303"/>
            <a:ext cx="324986" cy="300612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-703280" y="3062837"/>
            <a:ext cx="1797241" cy="254108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-427858" y="5353266"/>
            <a:ext cx="1556993" cy="2541087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3441974" y="8299927"/>
            <a:ext cx="1242010" cy="2154906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1382871" y="-457802"/>
            <a:ext cx="1281361" cy="2072789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-1004617" y="7683521"/>
            <a:ext cx="2387488" cy="1232812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552617" y="6393877"/>
            <a:ext cx="1660507" cy="1548423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p:blipFill>
        <p:spPr>
          <a:xfrm>
            <a:off x="17234948" y="2906142"/>
            <a:ext cx="1804172" cy="2541087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>
            <a:fillRect/>
          </a:stretch>
        </p:blipFill>
        <p:spPr>
          <a:xfrm>
            <a:off x="0" y="578593"/>
            <a:ext cx="1741432" cy="1299543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>
            <a:fillRect/>
          </a:stretch>
        </p:blipFill>
        <p:spPr>
          <a:xfrm>
            <a:off x="11803830" y="-788227"/>
            <a:ext cx="1608626" cy="1576453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>
            <a:fillRect/>
          </a:stretch>
        </p:blipFill>
        <p:spPr>
          <a:xfrm>
            <a:off x="-555353" y="3620207"/>
            <a:ext cx="949516" cy="949516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rcRect/>
          <a:stretch>
            <a:fillRect/>
          </a:stretch>
        </p:blipFill>
        <p:spPr>
          <a:xfrm>
            <a:off x="16866791" y="-320156"/>
            <a:ext cx="1421209" cy="1348856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5"/>
              </a:ext>
            </a:extLst>
          </a:blip>
          <a:srcRect/>
          <a:stretch>
            <a:fillRect/>
          </a:stretch>
        </p:blipFill>
        <p:spPr>
          <a:xfrm>
            <a:off x="1301050" y="7798651"/>
            <a:ext cx="1280156" cy="1402562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7"/>
              </a:ext>
            </a:extLst>
          </a:blip>
          <a:srcRect/>
          <a:stretch>
            <a:fillRect/>
          </a:stretch>
        </p:blipFill>
        <p:spPr>
          <a:xfrm rot="-5738728">
            <a:off x="17589622" y="6335851"/>
            <a:ext cx="1887871" cy="2374317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9"/>
              </a:ext>
            </a:extLst>
          </a:blip>
          <a:srcRect/>
          <a:stretch>
            <a:fillRect/>
          </a:stretch>
        </p:blipFill>
        <p:spPr>
          <a:xfrm>
            <a:off x="16866791" y="2839660"/>
            <a:ext cx="1973797" cy="1561094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1"/>
              </a:ext>
            </a:extLst>
          </a:blip>
          <a:srcRect/>
          <a:stretch>
            <a:fillRect/>
          </a:stretch>
        </p:blipFill>
        <p:spPr>
          <a:xfrm>
            <a:off x="17259300" y="1488869"/>
            <a:ext cx="1691617" cy="1045727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3"/>
              </a:ext>
            </a:extLst>
          </a:blip>
          <a:srcRect/>
          <a:stretch>
            <a:fillRect/>
          </a:stretch>
        </p:blipFill>
        <p:spPr>
          <a:xfrm>
            <a:off x="15884435" y="9160176"/>
            <a:ext cx="1451914" cy="1451914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5"/>
              </a:ext>
            </a:extLst>
          </a:blip>
          <a:srcRect/>
          <a:stretch>
            <a:fillRect/>
          </a:stretch>
        </p:blipFill>
        <p:spPr>
          <a:xfrm>
            <a:off x="13412456" y="-575944"/>
            <a:ext cx="1941882" cy="1154537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7"/>
              </a:ext>
            </a:extLst>
          </a:blip>
          <a:srcRect/>
          <a:stretch>
            <a:fillRect/>
          </a:stretch>
        </p:blipFill>
        <p:spPr>
          <a:xfrm>
            <a:off x="-546628" y="1488869"/>
            <a:ext cx="1640590" cy="1928044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9"/>
              </a:ext>
            </a:extLst>
          </a:blip>
          <a:srcRect/>
          <a:stretch>
            <a:fillRect/>
          </a:stretch>
        </p:blipFill>
        <p:spPr>
          <a:xfrm>
            <a:off x="1720439" y="9258300"/>
            <a:ext cx="1721535" cy="1536861"/>
          </a:xfrm>
          <a:prstGeom prst="rect">
            <a:avLst/>
          </a:prstGeom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1"/>
              </a:ext>
            </a:extLst>
          </a:blip>
          <a:srcRect/>
          <a:stretch>
            <a:fillRect/>
          </a:stretch>
        </p:blipFill>
        <p:spPr>
          <a:xfrm rot="4242700">
            <a:off x="-607761" y="8571006"/>
            <a:ext cx="2338758" cy="2024088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3"/>
              </a:ext>
            </a:extLst>
          </a:blip>
          <a:srcRect/>
          <a:stretch>
            <a:fillRect/>
          </a:stretch>
        </p:blipFill>
        <p:spPr>
          <a:xfrm>
            <a:off x="14103568" y="9038625"/>
            <a:ext cx="1488531" cy="1695015"/>
          </a:xfrm>
          <a:prstGeom prst="rect">
            <a:avLst/>
          </a:prstGeom>
        </p:spPr>
      </p:pic>
      <p:pic>
        <p:nvPicPr>
          <p:cNvPr id="23" name="Picture 23"/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5"/>
              </a:ext>
            </a:extLst>
          </a:blip>
          <a:srcRect/>
          <a:stretch>
            <a:fillRect/>
          </a:stretch>
        </p:blipFill>
        <p:spPr>
          <a:xfrm>
            <a:off x="14654827" y="1488869"/>
            <a:ext cx="1955565" cy="1713786"/>
          </a:xfrm>
          <a:prstGeom prst="rect">
            <a:avLst/>
          </a:prstGeom>
        </p:spPr>
      </p:pic>
      <p:pic>
        <p:nvPicPr>
          <p:cNvPr id="24" name="Picture 24"/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7"/>
              </a:ext>
            </a:extLst>
          </a:blip>
          <a:srcRect/>
          <a:stretch>
            <a:fillRect/>
          </a:stretch>
        </p:blipFill>
        <p:spPr>
          <a:xfrm>
            <a:off x="15354338" y="-187391"/>
            <a:ext cx="2512106" cy="1676260"/>
          </a:xfrm>
          <a:prstGeom prst="rect">
            <a:avLst/>
          </a:prstGeom>
        </p:spPr>
      </p:pic>
      <p:pic>
        <p:nvPicPr>
          <p:cNvPr id="25" name="Picture 25"/>
          <p:cNvPicPr>
            <a:picLocks noChangeAspect="1"/>
          </p:cNvPicPr>
          <p:nvPr/>
        </p:nvPicPr>
        <p:blipFill>
          <a:blip r:embed="rId4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9"/>
              </a:ext>
            </a:extLst>
          </a:blip>
          <a:srcRect/>
          <a:stretch>
            <a:fillRect/>
          </a:stretch>
        </p:blipFill>
        <p:spPr>
          <a:xfrm>
            <a:off x="17035742" y="8499931"/>
            <a:ext cx="1635896" cy="1828746"/>
          </a:xfrm>
          <a:prstGeom prst="rect">
            <a:avLst/>
          </a:prstGeom>
        </p:spPr>
      </p:pic>
      <p:pic>
        <p:nvPicPr>
          <p:cNvPr id="26" name="Picture 26"/>
          <p:cNvPicPr>
            <a:picLocks noChangeAspect="1"/>
          </p:cNvPicPr>
          <p:nvPr/>
        </p:nvPicPr>
        <p:blipFill>
          <a:blip r:embed="rId5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1"/>
              </a:ext>
            </a:extLst>
          </a:blip>
          <a:srcRect/>
          <a:stretch>
            <a:fillRect/>
          </a:stretch>
        </p:blipFill>
        <p:spPr>
          <a:xfrm>
            <a:off x="16798243" y="4956729"/>
            <a:ext cx="1558305" cy="1510139"/>
          </a:xfrm>
          <a:prstGeom prst="rect">
            <a:avLst/>
          </a:prstGeom>
        </p:spPr>
      </p:pic>
      <p:pic>
        <p:nvPicPr>
          <p:cNvPr id="27" name="Picture 27"/>
          <p:cNvPicPr>
            <a:picLocks noChangeAspect="1"/>
          </p:cNvPicPr>
          <p:nvPr/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3"/>
              </a:ext>
            </a:extLst>
          </a:blip>
          <a:srcRect/>
          <a:stretch>
            <a:fillRect/>
          </a:stretch>
        </p:blipFill>
        <p:spPr>
          <a:xfrm>
            <a:off x="15592099" y="7168089"/>
            <a:ext cx="1744249" cy="1953843"/>
          </a:xfrm>
          <a:prstGeom prst="rect">
            <a:avLst/>
          </a:prstGeom>
        </p:spPr>
      </p:pic>
      <p:sp>
        <p:nvSpPr>
          <p:cNvPr id="28" name="TextBox 28"/>
          <p:cNvSpPr txBox="1"/>
          <p:nvPr/>
        </p:nvSpPr>
        <p:spPr>
          <a:xfrm>
            <a:off x="1642260" y="386521"/>
            <a:ext cx="14676233" cy="1423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100"/>
              </a:lnSpc>
            </a:pPr>
            <a:r>
              <a:rPr lang="lt-LT" sz="11100" spc="366" dirty="0">
                <a:solidFill>
                  <a:srgbClr val="764652"/>
                </a:solidFill>
                <a:latin typeface="Montserrat"/>
              </a:rPr>
              <a:t>ŠALTINIAI</a:t>
            </a:r>
            <a:endParaRPr lang="en-US" sz="11100" spc="366" dirty="0">
              <a:solidFill>
                <a:srgbClr val="764652"/>
              </a:solidFill>
              <a:latin typeface="Montserrat"/>
            </a:endParaRPr>
          </a:p>
        </p:txBody>
      </p:sp>
      <p:sp>
        <p:nvSpPr>
          <p:cNvPr id="29" name="TextBox 29"/>
          <p:cNvSpPr txBox="1"/>
          <p:nvPr/>
        </p:nvSpPr>
        <p:spPr>
          <a:xfrm>
            <a:off x="2375050" y="3917030"/>
            <a:ext cx="13673894" cy="25735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56"/>
              </a:lnSpc>
            </a:pPr>
            <a:r>
              <a:rPr lang="en-US" sz="2484" dirty="0">
                <a:solidFill>
                  <a:srgbClr val="764652"/>
                </a:solidFill>
                <a:latin typeface="Montserrat"/>
                <a:hlinkClick r:id="rId54" tooltip="https://prezi.com/20mrq5jcu-go/nuozulnioji-plokstuma/"/>
              </a:rPr>
              <a:t>„</a:t>
            </a:r>
            <a:r>
              <a:rPr lang="en-US" sz="2484" dirty="0" err="1">
                <a:solidFill>
                  <a:srgbClr val="764652"/>
                </a:solidFill>
                <a:latin typeface="Montserrat"/>
                <a:hlinkClick r:id="rId54" tooltip="https://prezi.com/20mrq5jcu-go/nuozulnioji-plokstuma/"/>
              </a:rPr>
              <a:t>Nuožulnioji</a:t>
            </a:r>
            <a:r>
              <a:rPr lang="en-US" sz="2484" dirty="0">
                <a:solidFill>
                  <a:srgbClr val="764652"/>
                </a:solidFill>
                <a:latin typeface="Montserrat"/>
                <a:hlinkClick r:id="rId54" tooltip="https://prezi.com/20mrq5jcu-go/nuozulnioji-plokstuma/"/>
              </a:rPr>
              <a:t> </a:t>
            </a:r>
            <a:r>
              <a:rPr lang="en-US" sz="2484" dirty="0" err="1">
                <a:solidFill>
                  <a:srgbClr val="764652"/>
                </a:solidFill>
                <a:latin typeface="Montserrat"/>
                <a:hlinkClick r:id="rId54" tooltip="https://prezi.com/20mrq5jcu-go/nuozulnioji-plokstuma/"/>
              </a:rPr>
              <a:t>plokštuma</a:t>
            </a:r>
            <a:r>
              <a:rPr lang="en-US" sz="2484" dirty="0">
                <a:solidFill>
                  <a:srgbClr val="764652"/>
                </a:solidFill>
                <a:latin typeface="Montserrat"/>
                <a:hlinkClick r:id="rId54" tooltip="https://prezi.com/20mrq5jcu-go/nuozulnioji-plokstuma/"/>
              </a:rPr>
              <a:t>“ by Luka </a:t>
            </a:r>
            <a:r>
              <a:rPr lang="en-US" sz="2484" dirty="0" err="1">
                <a:solidFill>
                  <a:srgbClr val="764652"/>
                </a:solidFill>
                <a:latin typeface="Montserrat"/>
                <a:hlinkClick r:id="rId54" tooltip="https://prezi.com/20mrq5jcu-go/nuozulnioji-plokstuma/"/>
              </a:rPr>
              <a:t>Vaičiūnaite</a:t>
            </a:r>
            <a:r>
              <a:rPr lang="en-US" sz="2484" dirty="0">
                <a:solidFill>
                  <a:srgbClr val="764652"/>
                </a:solidFill>
                <a:latin typeface="Montserrat"/>
                <a:hlinkClick r:id="rId54" tooltip="https://prezi.com/20mrq5jcu-go/nuozulnioji-plokstuma/"/>
              </a:rPr>
              <a:t> (prezi.com)</a:t>
            </a:r>
          </a:p>
          <a:p>
            <a:pPr algn="ctr">
              <a:lnSpc>
                <a:spcPts val="2956"/>
              </a:lnSpc>
            </a:pPr>
            <a:endParaRPr lang="en-US" sz="2484" dirty="0">
              <a:solidFill>
                <a:srgbClr val="764652"/>
              </a:solidFill>
              <a:latin typeface="Montserrat"/>
              <a:hlinkClick r:id="rId54" tooltip="https://prezi.com/20mrq5jcu-go/nuozulnioji-plokstuma/"/>
            </a:endParaRPr>
          </a:p>
          <a:p>
            <a:pPr algn="ctr">
              <a:lnSpc>
                <a:spcPts val="2956"/>
              </a:lnSpc>
            </a:pPr>
            <a:r>
              <a:rPr lang="en-US" sz="2484" dirty="0" err="1">
                <a:solidFill>
                  <a:srgbClr val="764652"/>
                </a:solidFill>
                <a:latin typeface="Montserrat"/>
                <a:hlinkClick r:id="rId55" tooltip="https://lt.wikipedia.org/wiki/Nuo%C5%BEulnioji_plok%C5%A1tuma"/>
              </a:rPr>
              <a:t>Nuožulnioji</a:t>
            </a:r>
            <a:r>
              <a:rPr lang="en-US" sz="2484" dirty="0">
                <a:solidFill>
                  <a:srgbClr val="764652"/>
                </a:solidFill>
                <a:latin typeface="Montserrat"/>
                <a:hlinkClick r:id="rId55" tooltip="https://lt.wikipedia.org/wiki/Nuo%C5%BEulnioji_plok%C5%A1tuma"/>
              </a:rPr>
              <a:t> </a:t>
            </a:r>
            <a:r>
              <a:rPr lang="en-US" sz="2484" dirty="0" err="1">
                <a:solidFill>
                  <a:srgbClr val="764652"/>
                </a:solidFill>
                <a:latin typeface="Montserrat"/>
                <a:hlinkClick r:id="rId55" tooltip="https://lt.wikipedia.org/wiki/Nuo%C5%BEulnioji_plok%C5%A1tuma"/>
              </a:rPr>
              <a:t>plokštuma</a:t>
            </a:r>
            <a:r>
              <a:rPr lang="en-US" sz="2484" dirty="0">
                <a:solidFill>
                  <a:srgbClr val="764652"/>
                </a:solidFill>
                <a:latin typeface="Montserrat"/>
                <a:hlinkClick r:id="rId55" tooltip="https://lt.wikipedia.org/wiki/Nuo%C5%BEulnioji_plok%C5%A1tuma"/>
              </a:rPr>
              <a:t> – </a:t>
            </a:r>
            <a:r>
              <a:rPr lang="en-US" sz="2484" dirty="0" err="1">
                <a:solidFill>
                  <a:srgbClr val="764652"/>
                </a:solidFill>
                <a:latin typeface="Montserrat"/>
                <a:hlinkClick r:id="rId55" tooltip="https://lt.wikipedia.org/wiki/Nuo%C5%BEulnioji_plok%C5%A1tuma"/>
              </a:rPr>
              <a:t>Vikipedija</a:t>
            </a:r>
            <a:r>
              <a:rPr lang="en-US" sz="2484" dirty="0">
                <a:solidFill>
                  <a:srgbClr val="764652"/>
                </a:solidFill>
                <a:latin typeface="Montserrat"/>
                <a:hlinkClick r:id="rId55" tooltip="https://lt.wikipedia.org/wiki/Nuo%C5%BEulnioji_plok%C5%A1tuma"/>
              </a:rPr>
              <a:t> (wikipedia.org)</a:t>
            </a:r>
          </a:p>
          <a:p>
            <a:pPr algn="ctr">
              <a:lnSpc>
                <a:spcPts val="2956"/>
              </a:lnSpc>
            </a:pPr>
            <a:r>
              <a:rPr lang="en-US" sz="2484" dirty="0">
                <a:solidFill>
                  <a:srgbClr val="764652"/>
                </a:solidFill>
                <a:latin typeface="Montserrat"/>
              </a:rPr>
              <a:t> </a:t>
            </a:r>
          </a:p>
          <a:p>
            <a:pPr algn="ctr">
              <a:lnSpc>
                <a:spcPts val="2956"/>
              </a:lnSpc>
            </a:pPr>
            <a:r>
              <a:rPr lang="en-US" sz="2484" dirty="0">
                <a:solidFill>
                  <a:srgbClr val="764652"/>
                </a:solidFill>
                <a:latin typeface="Montserrat"/>
                <a:hlinkClick r:id="rId56" tooltip="https://klase.eduka.lt/publisher/material/open/theory/31256/351?studentTeachingGroupId=3854055&amp;pageFlip=45"/>
              </a:rPr>
              <a:t>https://klase.eduka.lt/publisher/material/open/theory/31256/351?studentTeachingGroupId=3854055&amp;pageFlip=45</a:t>
            </a:r>
            <a:r>
              <a:rPr lang="en-US" sz="2484" dirty="0">
                <a:solidFill>
                  <a:srgbClr val="764652"/>
                </a:solidFill>
                <a:latin typeface="Montserrat"/>
              </a:rPr>
              <a:t> </a:t>
            </a:r>
          </a:p>
          <a:p>
            <a:pPr algn="ctr">
              <a:lnSpc>
                <a:spcPts val="2956"/>
              </a:lnSpc>
              <a:spcBef>
                <a:spcPct val="0"/>
              </a:spcBef>
            </a:pPr>
            <a:endParaRPr lang="en-US" sz="2484" dirty="0">
              <a:solidFill>
                <a:srgbClr val="764652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449876" y="3650081"/>
            <a:ext cx="1797241" cy="254108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2803522" y="5596370"/>
            <a:ext cx="1556993" cy="2541087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4386242" y="7900258"/>
            <a:ext cx="1242010" cy="2154906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1508777" y="264819"/>
            <a:ext cx="1281361" cy="2072789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5911090" y="8053921"/>
            <a:ext cx="2387488" cy="1232812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518242" y="6707223"/>
            <a:ext cx="1660507" cy="1548423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p:blipFill>
        <p:spPr>
          <a:xfrm>
            <a:off x="16514420" y="2606588"/>
            <a:ext cx="1804172" cy="2541087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>
            <a:fillRect/>
          </a:stretch>
        </p:blipFill>
        <p:spPr>
          <a:xfrm>
            <a:off x="294606" y="1845771"/>
            <a:ext cx="1741432" cy="1299543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>
            <a:fillRect/>
          </a:stretch>
        </p:blipFill>
        <p:spPr>
          <a:xfrm>
            <a:off x="9790069" y="958143"/>
            <a:ext cx="1608626" cy="1576453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>
            <a:fillRect/>
          </a:stretch>
        </p:blipFill>
        <p:spPr>
          <a:xfrm>
            <a:off x="2279421" y="3144166"/>
            <a:ext cx="949516" cy="949516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rcRect/>
          <a:stretch>
            <a:fillRect/>
          </a:stretch>
        </p:blipFill>
        <p:spPr>
          <a:xfrm>
            <a:off x="16792556" y="152166"/>
            <a:ext cx="1421209" cy="1348856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5"/>
              </a:ext>
            </a:extLst>
          </a:blip>
          <a:srcRect/>
          <a:stretch>
            <a:fillRect/>
          </a:stretch>
        </p:blipFill>
        <p:spPr>
          <a:xfrm>
            <a:off x="294606" y="8713023"/>
            <a:ext cx="1280156" cy="1402562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7"/>
              </a:ext>
            </a:extLst>
          </a:blip>
          <a:srcRect/>
          <a:stretch>
            <a:fillRect/>
          </a:stretch>
        </p:blipFill>
        <p:spPr>
          <a:xfrm rot="-5738728">
            <a:off x="16916824" y="5740237"/>
            <a:ext cx="1887871" cy="2374317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9"/>
              </a:ext>
            </a:extLst>
          </a:blip>
          <a:srcRect/>
          <a:stretch>
            <a:fillRect/>
          </a:stretch>
        </p:blipFill>
        <p:spPr>
          <a:xfrm>
            <a:off x="14343550" y="447817"/>
            <a:ext cx="1973797" cy="1561094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1"/>
              </a:ext>
            </a:extLst>
          </a:blip>
          <a:srcRect/>
          <a:stretch>
            <a:fillRect/>
          </a:stretch>
        </p:blipFill>
        <p:spPr>
          <a:xfrm>
            <a:off x="15299484" y="1570641"/>
            <a:ext cx="1691617" cy="1045727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3"/>
              </a:ext>
            </a:extLst>
          </a:blip>
          <a:srcRect/>
          <a:stretch>
            <a:fillRect/>
          </a:stretch>
        </p:blipFill>
        <p:spPr>
          <a:xfrm>
            <a:off x="15591390" y="7261109"/>
            <a:ext cx="1451914" cy="1451914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5"/>
              </a:ext>
            </a:extLst>
          </a:blip>
          <a:srcRect/>
          <a:stretch>
            <a:fillRect/>
          </a:stretch>
        </p:blipFill>
        <p:spPr>
          <a:xfrm>
            <a:off x="11963400" y="527916"/>
            <a:ext cx="1941882" cy="1154537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7"/>
              </a:ext>
            </a:extLst>
          </a:blip>
          <a:srcRect/>
          <a:stretch>
            <a:fillRect/>
          </a:stretch>
        </p:blipFill>
        <p:spPr>
          <a:xfrm>
            <a:off x="2679600" y="1116874"/>
            <a:ext cx="1640590" cy="1928044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9"/>
              </a:ext>
            </a:extLst>
          </a:blip>
          <a:srcRect/>
          <a:stretch>
            <a:fillRect/>
          </a:stretch>
        </p:blipFill>
        <p:spPr>
          <a:xfrm>
            <a:off x="1754404" y="8518303"/>
            <a:ext cx="1721535" cy="1536861"/>
          </a:xfrm>
          <a:prstGeom prst="rect">
            <a:avLst/>
          </a:prstGeom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1"/>
              </a:ext>
            </a:extLst>
          </a:blip>
          <a:srcRect/>
          <a:stretch>
            <a:fillRect/>
          </a:stretch>
        </p:blipFill>
        <p:spPr>
          <a:xfrm rot="4242700">
            <a:off x="4767595" y="5897678"/>
            <a:ext cx="2338758" cy="2024088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3"/>
              </a:ext>
            </a:extLst>
          </a:blip>
          <a:srcRect/>
          <a:stretch>
            <a:fillRect/>
          </a:stretch>
        </p:blipFill>
        <p:spPr>
          <a:xfrm>
            <a:off x="14160673" y="8334800"/>
            <a:ext cx="1488531" cy="1695015"/>
          </a:xfrm>
          <a:prstGeom prst="rect">
            <a:avLst/>
          </a:prstGeom>
        </p:spPr>
      </p:pic>
      <p:pic>
        <p:nvPicPr>
          <p:cNvPr id="23" name="Picture 23"/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5"/>
              </a:ext>
            </a:extLst>
          </a:blip>
          <a:srcRect/>
          <a:stretch>
            <a:fillRect/>
          </a:stretch>
        </p:blipFill>
        <p:spPr>
          <a:xfrm>
            <a:off x="11963400" y="2080896"/>
            <a:ext cx="1955565" cy="1713786"/>
          </a:xfrm>
          <a:prstGeom prst="rect">
            <a:avLst/>
          </a:prstGeom>
        </p:spPr>
      </p:pic>
      <p:pic>
        <p:nvPicPr>
          <p:cNvPr id="24" name="Picture 24"/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7"/>
              </a:ext>
            </a:extLst>
          </a:blip>
          <a:srcRect/>
          <a:stretch>
            <a:fillRect/>
          </a:stretch>
        </p:blipFill>
        <p:spPr>
          <a:xfrm>
            <a:off x="14074396" y="2388942"/>
            <a:ext cx="2512106" cy="1676260"/>
          </a:xfrm>
          <a:prstGeom prst="rect">
            <a:avLst/>
          </a:prstGeom>
        </p:spPr>
      </p:pic>
      <p:pic>
        <p:nvPicPr>
          <p:cNvPr id="25" name="Picture 25"/>
          <p:cNvPicPr>
            <a:picLocks noChangeAspect="1"/>
          </p:cNvPicPr>
          <p:nvPr/>
        </p:nvPicPr>
        <p:blipFill>
          <a:blip r:embed="rId4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9"/>
              </a:ext>
            </a:extLst>
          </a:blip>
          <a:srcRect/>
          <a:stretch>
            <a:fillRect/>
          </a:stretch>
        </p:blipFill>
        <p:spPr>
          <a:xfrm>
            <a:off x="16533596" y="8583906"/>
            <a:ext cx="1635896" cy="1828746"/>
          </a:xfrm>
          <a:prstGeom prst="rect">
            <a:avLst/>
          </a:prstGeom>
        </p:spPr>
      </p:pic>
      <p:pic>
        <p:nvPicPr>
          <p:cNvPr id="26" name="Picture 26"/>
          <p:cNvPicPr>
            <a:picLocks noChangeAspect="1"/>
          </p:cNvPicPr>
          <p:nvPr/>
        </p:nvPicPr>
        <p:blipFill>
          <a:blip r:embed="rId5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1"/>
              </a:ext>
            </a:extLst>
          </a:blip>
          <a:srcRect/>
          <a:stretch>
            <a:fillRect/>
          </a:stretch>
        </p:blipFill>
        <p:spPr>
          <a:xfrm>
            <a:off x="15230533" y="5466729"/>
            <a:ext cx="1558305" cy="1510139"/>
          </a:xfrm>
          <a:prstGeom prst="rect">
            <a:avLst/>
          </a:prstGeom>
        </p:spPr>
      </p:pic>
      <p:pic>
        <p:nvPicPr>
          <p:cNvPr id="27" name="Picture 27"/>
          <p:cNvPicPr>
            <a:picLocks noChangeAspect="1"/>
          </p:cNvPicPr>
          <p:nvPr/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3"/>
              </a:ext>
            </a:extLst>
          </a:blip>
          <a:srcRect/>
          <a:stretch>
            <a:fillRect/>
          </a:stretch>
        </p:blipFill>
        <p:spPr>
          <a:xfrm>
            <a:off x="13202271" y="5950475"/>
            <a:ext cx="1744249" cy="1953843"/>
          </a:xfrm>
          <a:prstGeom prst="rect">
            <a:avLst/>
          </a:prstGeom>
        </p:spPr>
      </p:pic>
      <p:sp>
        <p:nvSpPr>
          <p:cNvPr id="28" name="TextBox 28"/>
          <p:cNvSpPr txBox="1"/>
          <p:nvPr/>
        </p:nvSpPr>
        <p:spPr>
          <a:xfrm>
            <a:off x="1805883" y="4156954"/>
            <a:ext cx="14676233" cy="1423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100"/>
              </a:lnSpc>
            </a:pPr>
            <a:r>
              <a:rPr lang="lt-LT" sz="11100" spc="366" dirty="0">
                <a:solidFill>
                  <a:srgbClr val="764652"/>
                </a:solidFill>
                <a:latin typeface="Montserrat"/>
              </a:rPr>
              <a:t>AČIŪ UŽ DĖMESĮ</a:t>
            </a:r>
            <a:endParaRPr lang="en-US" sz="11100" spc="366" dirty="0">
              <a:solidFill>
                <a:srgbClr val="764652"/>
              </a:solidFill>
              <a:latin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3702112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1218</Words>
  <Application>Microsoft Office PowerPoint</Application>
  <PresentationFormat>Pasirinktinai</PresentationFormat>
  <Paragraphs>184</Paragraphs>
  <Slides>25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7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25</vt:i4>
      </vt:variant>
    </vt:vector>
  </HeadingPairs>
  <TitlesOfParts>
    <vt:vector size="33" baseType="lpstr">
      <vt:lpstr>Montserrat</vt:lpstr>
      <vt:lpstr>Cambria Math</vt:lpstr>
      <vt:lpstr>Bobby Jones</vt:lpstr>
      <vt:lpstr>Arial</vt:lpstr>
      <vt:lpstr>Calibri</vt:lpstr>
      <vt:lpstr>Wingdings</vt:lpstr>
      <vt:lpstr>Montserrat Bold</vt:lpstr>
      <vt:lpstr>Office Theme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Green and Pink Doodle Hand drawn Science Project Presentation</dc:title>
  <dc:creator>Vytautė Pratkevičiūtė</dc:creator>
  <cp:lastModifiedBy>Vytautė Pratkevičiūtė</cp:lastModifiedBy>
  <cp:revision>3</cp:revision>
  <dcterms:created xsi:type="dcterms:W3CDTF">2006-08-16T00:00:00Z</dcterms:created>
  <dcterms:modified xsi:type="dcterms:W3CDTF">2023-04-30T05:59:09Z</dcterms:modified>
  <dc:identifier>DAFhB5HUJYM</dc:identifier>
</cp:coreProperties>
</file>