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3" r:id="rId3"/>
    <p:sldId id="257" r:id="rId4"/>
    <p:sldId id="258" r:id="rId5"/>
    <p:sldId id="265" r:id="rId6"/>
    <p:sldId id="285" r:id="rId7"/>
    <p:sldId id="263" r:id="rId8"/>
    <p:sldId id="262" r:id="rId9"/>
    <p:sldId id="267" r:id="rId10"/>
    <p:sldId id="268" r:id="rId11"/>
    <p:sldId id="269" r:id="rId12"/>
    <p:sldId id="271" r:id="rId13"/>
    <p:sldId id="272" r:id="rId14"/>
    <p:sldId id="273" r:id="rId15"/>
    <p:sldId id="275" r:id="rId16"/>
    <p:sldId id="274" r:id="rId17"/>
    <p:sldId id="276" r:id="rId18"/>
    <p:sldId id="286" r:id="rId19"/>
    <p:sldId id="277" r:id="rId20"/>
    <p:sldId id="294" r:id="rId21"/>
    <p:sldId id="295" r:id="rId22"/>
    <p:sldId id="296" r:id="rId23"/>
    <p:sldId id="297" r:id="rId24"/>
    <p:sldId id="284" r:id="rId25"/>
    <p:sldId id="298" r:id="rId26"/>
    <p:sldId id="299" r:id="rId27"/>
    <p:sldId id="287" r:id="rId28"/>
    <p:sldId id="288" r:id="rId29"/>
    <p:sldId id="289" r:id="rId30"/>
    <p:sldId id="290" r:id="rId31"/>
    <p:sldId id="291" r:id="rId32"/>
    <p:sldId id="300" r:id="rId33"/>
    <p:sldId id="264" r:id="rId34"/>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4" autoAdjust="0"/>
    <p:restoredTop sz="93435" autoAdjust="0"/>
  </p:normalViewPr>
  <p:slideViewPr>
    <p:cSldViewPr snapToGrid="0">
      <p:cViewPr varScale="1">
        <p:scale>
          <a:sx n="106" d="100"/>
          <a:sy n="106" d="100"/>
        </p:scale>
        <p:origin x="78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1E158-B341-4A6C-A260-630DC2DB55F0}" type="datetimeFigureOut">
              <a:rPr lang="lt-LT" smtClean="0"/>
              <a:t>2023-04-27</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B46DBC-DE4D-4D9F-82C7-27EE4F3473ED}" type="slidenum">
              <a:rPr lang="lt-LT" smtClean="0"/>
              <a:t>‹#›</a:t>
            </a:fld>
            <a:endParaRPr lang="lt-LT"/>
          </a:p>
        </p:txBody>
      </p:sp>
    </p:spTree>
    <p:extLst>
      <p:ext uri="{BB962C8B-B14F-4D97-AF65-F5344CB8AC3E}">
        <p14:creationId xmlns:p14="http://schemas.microsoft.com/office/powerpoint/2010/main" val="2955762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4BB46DBC-DE4D-4D9F-82C7-27EE4F3473ED}" type="slidenum">
              <a:rPr lang="lt-LT" smtClean="0"/>
              <a:t>6</a:t>
            </a:fld>
            <a:endParaRPr lang="lt-LT"/>
          </a:p>
        </p:txBody>
      </p:sp>
    </p:spTree>
    <p:extLst>
      <p:ext uri="{BB962C8B-B14F-4D97-AF65-F5344CB8AC3E}">
        <p14:creationId xmlns:p14="http://schemas.microsoft.com/office/powerpoint/2010/main" val="1498234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4BB46DBC-DE4D-4D9F-82C7-27EE4F3473ED}" type="slidenum">
              <a:rPr lang="lt-LT" smtClean="0"/>
              <a:t>10</a:t>
            </a:fld>
            <a:endParaRPr lang="lt-LT"/>
          </a:p>
        </p:txBody>
      </p:sp>
    </p:spTree>
    <p:extLst>
      <p:ext uri="{BB962C8B-B14F-4D97-AF65-F5344CB8AC3E}">
        <p14:creationId xmlns:p14="http://schemas.microsoft.com/office/powerpoint/2010/main" val="409111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4BB46DBC-DE4D-4D9F-82C7-27EE4F3473ED}" type="slidenum">
              <a:rPr lang="lt-LT" smtClean="0"/>
              <a:t>14</a:t>
            </a:fld>
            <a:endParaRPr lang="lt-LT"/>
          </a:p>
        </p:txBody>
      </p:sp>
    </p:spTree>
    <p:extLst>
      <p:ext uri="{BB962C8B-B14F-4D97-AF65-F5344CB8AC3E}">
        <p14:creationId xmlns:p14="http://schemas.microsoft.com/office/powerpoint/2010/main" val="1528265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4BB46DBC-DE4D-4D9F-82C7-27EE4F3473ED}" type="slidenum">
              <a:rPr lang="lt-LT" smtClean="0"/>
              <a:t>15</a:t>
            </a:fld>
            <a:endParaRPr lang="lt-LT"/>
          </a:p>
        </p:txBody>
      </p:sp>
    </p:spTree>
    <p:extLst>
      <p:ext uri="{BB962C8B-B14F-4D97-AF65-F5344CB8AC3E}">
        <p14:creationId xmlns:p14="http://schemas.microsoft.com/office/powerpoint/2010/main" val="2886923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4BB46DBC-DE4D-4D9F-82C7-27EE4F3473ED}" type="slidenum">
              <a:rPr lang="lt-LT" smtClean="0"/>
              <a:t>16</a:t>
            </a:fld>
            <a:endParaRPr lang="lt-LT"/>
          </a:p>
        </p:txBody>
      </p:sp>
    </p:spTree>
    <p:extLst>
      <p:ext uri="{BB962C8B-B14F-4D97-AF65-F5344CB8AC3E}">
        <p14:creationId xmlns:p14="http://schemas.microsoft.com/office/powerpoint/2010/main" val="273812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A1350-67F9-41F5-912D-A2923589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F8065B78-9981-4921-8A06-CB2D802412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DBB08AE4-D651-4076-8DF0-55723D62CB5E}"/>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5" name="Footer Placeholder 4">
            <a:extLst>
              <a:ext uri="{FF2B5EF4-FFF2-40B4-BE49-F238E27FC236}">
                <a16:creationId xmlns:a16="http://schemas.microsoft.com/office/drawing/2014/main" id="{51FC4F49-3B80-47DF-88C9-892228B86366}"/>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9CDCFE8F-E698-43AD-BF01-AEF9CC066A28}"/>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342838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979D0-5079-4F74-B7B1-904C03227AE6}"/>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039FE6F0-6DDB-425A-B0AD-4F067A8308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2C9E04A1-C1AA-4357-ACA8-00D6613ACC57}"/>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5" name="Footer Placeholder 4">
            <a:extLst>
              <a:ext uri="{FF2B5EF4-FFF2-40B4-BE49-F238E27FC236}">
                <a16:creationId xmlns:a16="http://schemas.microsoft.com/office/drawing/2014/main" id="{9545AE79-A94C-4B64-BC0E-49C51474C746}"/>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62FB170A-8B1A-4781-81A9-35D7F5E1063F}"/>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36934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087B-4F89-411E-972F-1CD9919A34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DA5904CA-1108-427C-BBAD-2009D54C4C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8C9970-2B18-4E1C-A7C5-81F83C7B58E8}"/>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5" name="Footer Placeholder 4">
            <a:extLst>
              <a:ext uri="{FF2B5EF4-FFF2-40B4-BE49-F238E27FC236}">
                <a16:creationId xmlns:a16="http://schemas.microsoft.com/office/drawing/2014/main" id="{A9EDDD21-AF65-431D-B0F1-08D9C0EB80B9}"/>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D3645C57-F5D2-4E87-8E62-1D06C1A5C051}"/>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60196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8AE10-E829-4D13-A15D-4D73F1A2601E}"/>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A2F1F7B3-3A28-4D18-AA37-DCDCA8FF29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BCF21551-985D-420C-B86F-646EEAB3FA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1F885BD3-01D7-4AB2-87A7-0DD919E0B024}"/>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6" name="Footer Placeholder 5">
            <a:extLst>
              <a:ext uri="{FF2B5EF4-FFF2-40B4-BE49-F238E27FC236}">
                <a16:creationId xmlns:a16="http://schemas.microsoft.com/office/drawing/2014/main" id="{30A5F55F-2B11-4B9E-ACC3-EDA2F738BC28}"/>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5C2F9B5B-CCB7-4552-8B58-0820929435DD}"/>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1894772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F057-BBE2-47F4-9735-CAF56EC584E5}"/>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AB12E4C7-8C69-46C4-9EBB-50F0000360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CABE9E-E343-4B4E-95F8-3FE6564D48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D5F4F225-26A2-4428-B839-F6BC2B9652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915788-E021-449D-9BB1-E4CD857171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E4D902E1-0124-4D7B-BE0C-606023199C92}"/>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8" name="Footer Placeholder 7">
            <a:extLst>
              <a:ext uri="{FF2B5EF4-FFF2-40B4-BE49-F238E27FC236}">
                <a16:creationId xmlns:a16="http://schemas.microsoft.com/office/drawing/2014/main" id="{6DDBB4F1-4D99-48DC-82BF-9DCA1ADC6429}"/>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09572A73-2625-4FC6-849C-AE2E062729E3}"/>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67069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2DB32-A538-402C-B150-E12C528FA2EF}"/>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3889AAEE-235B-4A5F-8803-664981E7D3D2}"/>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4" name="Footer Placeholder 3">
            <a:extLst>
              <a:ext uri="{FF2B5EF4-FFF2-40B4-BE49-F238E27FC236}">
                <a16:creationId xmlns:a16="http://schemas.microsoft.com/office/drawing/2014/main" id="{D7B739EF-1C2E-401F-89E1-AE6B2299C0A8}"/>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7BE60D75-19A4-4B93-8B1E-D391C78CED33}"/>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700157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2961C0-CE07-4209-876D-2F76893B920D}"/>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3" name="Footer Placeholder 2">
            <a:extLst>
              <a:ext uri="{FF2B5EF4-FFF2-40B4-BE49-F238E27FC236}">
                <a16:creationId xmlns:a16="http://schemas.microsoft.com/office/drawing/2014/main" id="{B4492A8A-6511-497F-9191-7F3FFCD1B987}"/>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60F92167-9F1F-4DBA-A5EC-DF26C1BA1D3A}"/>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3089742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3FE5-826D-4C86-B3EC-1E09CD9254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FD4414F5-6766-4289-92F1-3DCD2EF09D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9CA8F616-E9D3-48E2-A610-CD09CC120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95AED3-4615-45EB-9A83-596BD20D1CA7}"/>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6" name="Footer Placeholder 5">
            <a:extLst>
              <a:ext uri="{FF2B5EF4-FFF2-40B4-BE49-F238E27FC236}">
                <a16:creationId xmlns:a16="http://schemas.microsoft.com/office/drawing/2014/main" id="{AA291A52-86BB-47BF-AD05-3293CB71A281}"/>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883EEC11-F581-44E9-A2A8-B725FE4D2D08}"/>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3685207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0085B-CDAA-453D-881B-AC26AF51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50730E6F-5864-4EB1-B9FD-681DFBC923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B860DDFB-0CE3-42BC-8079-F70E3806B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162194-1817-4885-9E2D-C21F4887C16B}"/>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6" name="Footer Placeholder 5">
            <a:extLst>
              <a:ext uri="{FF2B5EF4-FFF2-40B4-BE49-F238E27FC236}">
                <a16:creationId xmlns:a16="http://schemas.microsoft.com/office/drawing/2014/main" id="{C600F96D-772E-4FCB-909C-B2CE4DEDA3B9}"/>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A30D35FF-154B-495F-92E4-C312E86DDA5C}"/>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3583744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B719-890A-4CF5-B32E-9F38D501D906}"/>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F2296B89-2994-415B-9A5E-AF7C6C1E8B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3634FE6D-7157-42D1-A4E2-ADBA5155F5F8}"/>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5" name="Footer Placeholder 4">
            <a:extLst>
              <a:ext uri="{FF2B5EF4-FFF2-40B4-BE49-F238E27FC236}">
                <a16:creationId xmlns:a16="http://schemas.microsoft.com/office/drawing/2014/main" id="{0230F545-D61C-4FB0-811E-F2F73162ADAF}"/>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EAEC2F56-0C61-4DCD-ACFC-02877C3EA9CA}"/>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2102250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7E9C00-B859-44F6-A175-B36D25C25AF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95AAB52C-3F9A-4C74-BD30-D4248F6BE7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3E2E40EC-DBB5-476C-88C7-0368DC156ABC}"/>
              </a:ext>
            </a:extLst>
          </p:cNvPr>
          <p:cNvSpPr>
            <a:spLocks noGrp="1"/>
          </p:cNvSpPr>
          <p:nvPr>
            <p:ph type="dt" sz="half" idx="10"/>
          </p:nvPr>
        </p:nvSpPr>
        <p:spPr/>
        <p:txBody>
          <a:bodyPr/>
          <a:lstStyle/>
          <a:p>
            <a:fld id="{3C47E695-84CB-4B34-9217-1FB3D7CA344D}" type="datetimeFigureOut">
              <a:rPr lang="lt-LT" smtClean="0"/>
              <a:t>2023-04-27</a:t>
            </a:fld>
            <a:endParaRPr lang="lt-LT"/>
          </a:p>
        </p:txBody>
      </p:sp>
      <p:sp>
        <p:nvSpPr>
          <p:cNvPr id="5" name="Footer Placeholder 4">
            <a:extLst>
              <a:ext uri="{FF2B5EF4-FFF2-40B4-BE49-F238E27FC236}">
                <a16:creationId xmlns:a16="http://schemas.microsoft.com/office/drawing/2014/main" id="{EA8B7736-76ED-4045-A9D1-9ED3183E48CC}"/>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4B22814C-20A5-4DEC-A502-6B6566B9F17D}"/>
              </a:ext>
            </a:extLst>
          </p:cNvPr>
          <p:cNvSpPr>
            <a:spLocks noGrp="1"/>
          </p:cNvSpPr>
          <p:nvPr>
            <p:ph type="sldNum" sz="quarter" idx="12"/>
          </p:nvPr>
        </p:nvSpPr>
        <p:spPr/>
        <p:txBody>
          <a:bodyPr/>
          <a:lstStyle/>
          <a:p>
            <a:fld id="{93343537-CE1E-4F7E-B3EC-F5861BCC74D6}" type="slidenum">
              <a:rPr lang="lt-LT" smtClean="0"/>
              <a:t>‹#›</a:t>
            </a:fld>
            <a:endParaRPr lang="lt-LT"/>
          </a:p>
        </p:txBody>
      </p:sp>
    </p:spTree>
    <p:extLst>
      <p:ext uri="{BB962C8B-B14F-4D97-AF65-F5344CB8AC3E}">
        <p14:creationId xmlns:p14="http://schemas.microsoft.com/office/powerpoint/2010/main" val="1898031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9CA912-2BAB-4D38-ACBE-22ED371D0A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EFA8FEFF-A061-4B6C-A383-E4E799C274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47BEEC8C-A573-4FD3-837A-EA56F66B88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7E695-84CB-4B34-9217-1FB3D7CA344D}" type="datetimeFigureOut">
              <a:rPr lang="lt-LT" smtClean="0"/>
              <a:t>2023-04-27</a:t>
            </a:fld>
            <a:endParaRPr lang="lt-LT"/>
          </a:p>
        </p:txBody>
      </p:sp>
      <p:sp>
        <p:nvSpPr>
          <p:cNvPr id="5" name="Footer Placeholder 4">
            <a:extLst>
              <a:ext uri="{FF2B5EF4-FFF2-40B4-BE49-F238E27FC236}">
                <a16:creationId xmlns:a16="http://schemas.microsoft.com/office/drawing/2014/main" id="{89C064F8-6D19-41C8-8297-4B3F1CD499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77EC6F46-B549-44F5-A16A-5AFBDD3DB8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343537-CE1E-4F7E-B3EC-F5861BCC74D6}" type="slidenum">
              <a:rPr lang="lt-LT" smtClean="0"/>
              <a:t>‹#›</a:t>
            </a:fld>
            <a:endParaRPr lang="lt-LT"/>
          </a:p>
        </p:txBody>
      </p:sp>
    </p:spTree>
    <p:extLst>
      <p:ext uri="{BB962C8B-B14F-4D97-AF65-F5344CB8AC3E}">
        <p14:creationId xmlns:p14="http://schemas.microsoft.com/office/powerpoint/2010/main" val="3167150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m.technologijos.lt/cat/129/article/S-75670" TargetMode="External"/><Relationship Id="rId2" Type="http://schemas.openxmlformats.org/officeDocument/2006/relationships/hyperlink" Target="https://lit.thehouseofchronic.com/4155764-hydrogen-burner-device-principle-of-operation-how-to-do-it-yourself" TargetMode="External"/><Relationship Id="rId1" Type="http://schemas.openxmlformats.org/officeDocument/2006/relationships/slideLayout" Target="../slideLayouts/slideLayout2.xml"/><Relationship Id="rId4" Type="http://schemas.openxmlformats.org/officeDocument/2006/relationships/hyperlink" Target="https://lt.wikipedia.org/wiki/Elektroliz%C4%9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Arc 35">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C974E1-7D17-4594-BDB9-3A7C310F1EFD}"/>
              </a:ext>
            </a:extLst>
          </p:cNvPr>
          <p:cNvSpPr>
            <a:spLocks noGrp="1"/>
          </p:cNvSpPr>
          <p:nvPr>
            <p:ph type="ctrTitle"/>
          </p:nvPr>
        </p:nvSpPr>
        <p:spPr>
          <a:xfrm>
            <a:off x="841512" y="1122363"/>
            <a:ext cx="5087631" cy="2387600"/>
          </a:xfrm>
        </p:spPr>
        <p:txBody>
          <a:bodyPr>
            <a:normAutofit/>
          </a:bodyPr>
          <a:lstStyle/>
          <a:p>
            <a:r>
              <a:rPr lang="en-US" sz="5100" dirty="0">
                <a:solidFill>
                  <a:srgbClr val="FFFFFF"/>
                </a:solidFill>
              </a:rPr>
              <a:t>V</a:t>
            </a:r>
            <a:r>
              <a:rPr lang="lt-LT" sz="5100" dirty="0">
                <a:solidFill>
                  <a:srgbClr val="FFFFFF"/>
                </a:solidFill>
              </a:rPr>
              <a:t>andenilio generatorius</a:t>
            </a:r>
          </a:p>
        </p:txBody>
      </p:sp>
      <p:sp>
        <p:nvSpPr>
          <p:cNvPr id="38" name="Oval 37">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26C7546B-006E-4CAB-A00B-DE17135C1DFA}"/>
              </a:ext>
            </a:extLst>
          </p:cNvPr>
          <p:cNvSpPr>
            <a:spLocks noGrp="1"/>
          </p:cNvSpPr>
          <p:nvPr>
            <p:ph type="subTitle" idx="1"/>
          </p:nvPr>
        </p:nvSpPr>
        <p:spPr>
          <a:xfrm>
            <a:off x="841512" y="4021637"/>
            <a:ext cx="5087631" cy="1713999"/>
          </a:xfrm>
        </p:spPr>
        <p:txBody>
          <a:bodyPr>
            <a:normAutofit/>
          </a:bodyPr>
          <a:lstStyle/>
          <a:p>
            <a:r>
              <a:rPr lang="lt-LT" dirty="0">
                <a:solidFill>
                  <a:srgbClr val="FFFFFF"/>
                </a:solidFill>
              </a:rPr>
              <a:t>Atliko</a:t>
            </a:r>
            <a:r>
              <a:rPr lang="en-US" dirty="0">
                <a:solidFill>
                  <a:srgbClr val="FFFFFF"/>
                </a:solidFill>
              </a:rPr>
              <a:t>: Edvardas </a:t>
            </a:r>
            <a:r>
              <a:rPr lang="lt-LT" dirty="0">
                <a:solidFill>
                  <a:srgbClr val="FFFFFF"/>
                </a:solidFill>
              </a:rPr>
              <a:t>Mykolas</a:t>
            </a:r>
            <a:r>
              <a:rPr lang="en-US" dirty="0">
                <a:solidFill>
                  <a:srgbClr val="FFFFFF"/>
                </a:solidFill>
              </a:rPr>
              <a:t> Ali</a:t>
            </a:r>
            <a:r>
              <a:rPr lang="lt-LT" dirty="0">
                <a:solidFill>
                  <a:srgbClr val="FFFFFF"/>
                </a:solidFill>
              </a:rPr>
              <a:t>šanka ir Pijus Čiūta</a:t>
            </a:r>
          </a:p>
          <a:p>
            <a:r>
              <a:rPr lang="lt-LT" dirty="0">
                <a:solidFill>
                  <a:srgbClr val="FFFFFF"/>
                </a:solidFill>
              </a:rPr>
              <a:t>Vadovė: Gražina Valicka</a:t>
            </a:r>
          </a:p>
        </p:txBody>
      </p:sp>
      <p:pic>
        <p:nvPicPr>
          <p:cNvPr id="5" name="Picture 4">
            <a:extLst>
              <a:ext uri="{FF2B5EF4-FFF2-40B4-BE49-F238E27FC236}">
                <a16:creationId xmlns:a16="http://schemas.microsoft.com/office/drawing/2014/main" id="{B79F168F-B2FF-4B0E-935B-158A005E68EB}"/>
              </a:ext>
            </a:extLst>
          </p:cNvPr>
          <p:cNvPicPr>
            <a:picLocks noChangeAspect="1"/>
          </p:cNvPicPr>
          <p:nvPr/>
        </p:nvPicPr>
        <p:blipFill rotWithShape="1">
          <a:blip r:embed="rId2"/>
          <a:srcRect r="7751" b="1"/>
          <a:stretch/>
        </p:blipFill>
        <p:spPr>
          <a:xfrm>
            <a:off x="6492678" y="895602"/>
            <a:ext cx="5051479" cy="5051483"/>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p:spPr>
      </p:pic>
    </p:spTree>
    <p:extLst>
      <p:ext uri="{BB962C8B-B14F-4D97-AF65-F5344CB8AC3E}">
        <p14:creationId xmlns:p14="http://schemas.microsoft.com/office/powerpoint/2010/main" val="338746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D79104-1EBD-4419-AE0F-251F322AEFD2}"/>
              </a:ext>
            </a:extLst>
          </p:cNvPr>
          <p:cNvSpPr>
            <a:spLocks noGrp="1"/>
          </p:cNvSpPr>
          <p:nvPr>
            <p:ph type="title"/>
          </p:nvPr>
        </p:nvSpPr>
        <p:spPr>
          <a:xfrm>
            <a:off x="686834" y="1153572"/>
            <a:ext cx="3200400" cy="4461163"/>
          </a:xfrm>
        </p:spPr>
        <p:txBody>
          <a:bodyPr>
            <a:normAutofit/>
          </a:bodyPr>
          <a:lstStyle/>
          <a:p>
            <a:r>
              <a:rPr lang="lt-LT" dirty="0">
                <a:solidFill>
                  <a:srgbClr val="FFFFFF"/>
                </a:solidFill>
              </a:rPr>
              <a:t>Įvadas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5632901-624C-409F-A182-9CF6A624AAF2}"/>
              </a:ext>
            </a:extLst>
          </p:cNvPr>
          <p:cNvSpPr>
            <a:spLocks noGrp="1"/>
          </p:cNvSpPr>
          <p:nvPr>
            <p:ph idx="1"/>
          </p:nvPr>
        </p:nvSpPr>
        <p:spPr>
          <a:xfrm>
            <a:off x="4164224" y="319088"/>
            <a:ext cx="8024728" cy="5585619"/>
          </a:xfrm>
        </p:spPr>
        <p:txBody>
          <a:bodyPr anchor="ctr">
            <a:normAutofit/>
          </a:bodyPr>
          <a:lstStyle/>
          <a:p>
            <a:pPr marL="0" indent="0" algn="just">
              <a:buNone/>
            </a:pPr>
            <a:r>
              <a:rPr lang="lt-LT" dirty="0"/>
              <a:t>Šį projektą pasirinkome, dėl jo neįprastų galimybių ir savybių. Jį atlikti, paskatino noras išbandyti kažką naujo ir nekasdieniško. </a:t>
            </a:r>
          </a:p>
          <a:p>
            <a:pPr marL="0" indent="0" algn="just">
              <a:buNone/>
            </a:pPr>
            <a:r>
              <a:rPr lang="lt-LT" dirty="0"/>
              <a:t>Mūsų projektas aktualus šiandininėje pramonėje, vandenilio dujos naudojamos, pjaustymui, lydymui. </a:t>
            </a:r>
          </a:p>
          <a:p>
            <a:pPr marL="0" indent="0" algn="just">
              <a:buNone/>
            </a:pPr>
            <a:r>
              <a:rPr lang="lt-LT" dirty="0"/>
              <a:t>Taip pat naudojamos energijos kaupimui ir pernešimui. Toks vandenilio panaudojimas laikomas tobulu sprendimu  gamtosaugos ir energijos poreikių petenkinimo atžvilgiu.</a:t>
            </a:r>
          </a:p>
        </p:txBody>
      </p:sp>
    </p:spTree>
    <p:extLst>
      <p:ext uri="{BB962C8B-B14F-4D97-AF65-F5344CB8AC3E}">
        <p14:creationId xmlns:p14="http://schemas.microsoft.com/office/powerpoint/2010/main" val="286959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7D6575-0B06-40B2-9D0F-298202F6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Arc 1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43E978-D7C1-4F89-BFB4-9C380DBD292B}"/>
              </a:ext>
            </a:extLst>
          </p:cNvPr>
          <p:cNvSpPr>
            <a:spLocks noGrp="1"/>
          </p:cNvSpPr>
          <p:nvPr>
            <p:ph type="title"/>
          </p:nvPr>
        </p:nvSpPr>
        <p:spPr>
          <a:xfrm>
            <a:off x="892818" y="1370171"/>
            <a:ext cx="5085580" cy="2387600"/>
          </a:xfrm>
        </p:spPr>
        <p:txBody>
          <a:bodyPr vert="horz" lIns="91440" tIns="45720" rIns="91440" bIns="45720" rtlCol="0" anchor="b">
            <a:normAutofit/>
          </a:bodyPr>
          <a:lstStyle/>
          <a:p>
            <a:r>
              <a:rPr lang="en-US" sz="6000" dirty="0" err="1">
                <a:solidFill>
                  <a:schemeClr val="bg1"/>
                </a:solidFill>
              </a:rPr>
              <a:t>Tikslas</a:t>
            </a:r>
            <a:endParaRPr lang="en-US" sz="6000" dirty="0">
              <a:solidFill>
                <a:schemeClr val="bg1"/>
              </a:solidFill>
            </a:endParaRPr>
          </a:p>
        </p:txBody>
      </p:sp>
      <p:sp>
        <p:nvSpPr>
          <p:cNvPr id="3" name="Content Placeholder 2">
            <a:extLst>
              <a:ext uri="{FF2B5EF4-FFF2-40B4-BE49-F238E27FC236}">
                <a16:creationId xmlns:a16="http://schemas.microsoft.com/office/drawing/2014/main" id="{8E5E33AF-B401-4547-B90F-FF6972A82FC2}"/>
              </a:ext>
            </a:extLst>
          </p:cNvPr>
          <p:cNvSpPr>
            <a:spLocks noGrp="1"/>
          </p:cNvSpPr>
          <p:nvPr>
            <p:ph idx="1"/>
          </p:nvPr>
        </p:nvSpPr>
        <p:spPr>
          <a:xfrm>
            <a:off x="892818" y="3849845"/>
            <a:ext cx="5085580" cy="1881751"/>
          </a:xfrm>
        </p:spPr>
        <p:txBody>
          <a:bodyPr vert="horz" lIns="91440" tIns="45720" rIns="91440" bIns="45720" rtlCol="0">
            <a:normAutofit/>
          </a:bodyPr>
          <a:lstStyle/>
          <a:p>
            <a:pPr marL="0" indent="0">
              <a:buNone/>
            </a:pPr>
            <a:r>
              <a:rPr lang="en-US" sz="2400" dirty="0" err="1">
                <a:solidFill>
                  <a:schemeClr val="bg1"/>
                </a:solidFill>
              </a:rPr>
              <a:t>Išgauti</a:t>
            </a:r>
            <a:r>
              <a:rPr lang="en-US" sz="2400" dirty="0">
                <a:solidFill>
                  <a:schemeClr val="bg1"/>
                </a:solidFill>
              </a:rPr>
              <a:t> </a:t>
            </a:r>
            <a:r>
              <a:rPr lang="en-US" sz="2400" dirty="0" err="1">
                <a:solidFill>
                  <a:schemeClr val="bg1"/>
                </a:solidFill>
              </a:rPr>
              <a:t>degias</a:t>
            </a:r>
            <a:r>
              <a:rPr lang="en-US" sz="2400" dirty="0">
                <a:solidFill>
                  <a:schemeClr val="bg1"/>
                </a:solidFill>
              </a:rPr>
              <a:t> </a:t>
            </a:r>
            <a:r>
              <a:rPr lang="en-US" sz="2400" dirty="0" err="1">
                <a:solidFill>
                  <a:schemeClr val="bg1"/>
                </a:solidFill>
              </a:rPr>
              <a:t>vandenilio</a:t>
            </a:r>
            <a:r>
              <a:rPr lang="en-US" sz="2400" dirty="0">
                <a:solidFill>
                  <a:schemeClr val="bg1"/>
                </a:solidFill>
              </a:rPr>
              <a:t> </a:t>
            </a:r>
            <a:r>
              <a:rPr lang="en-US" sz="2400" dirty="0" err="1">
                <a:solidFill>
                  <a:schemeClr val="bg1"/>
                </a:solidFill>
              </a:rPr>
              <a:t>dujas</a:t>
            </a:r>
            <a:endParaRPr lang="en-US" sz="2400" dirty="0">
              <a:solidFill>
                <a:schemeClr val="bg1"/>
              </a:solidFill>
            </a:endParaRPr>
          </a:p>
        </p:txBody>
      </p:sp>
      <p:sp>
        <p:nvSpPr>
          <p:cNvPr id="14" name="Oval 13">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802" y="832686"/>
            <a:ext cx="1104943" cy="1074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08A6F91-F06D-4B82-9AEC-EF6B64301861}"/>
              </a:ext>
            </a:extLst>
          </p:cNvPr>
          <p:cNvPicPr>
            <a:picLocks noChangeAspect="1"/>
          </p:cNvPicPr>
          <p:nvPr/>
        </p:nvPicPr>
        <p:blipFill rotWithShape="1">
          <a:blip r:embed="rId2"/>
          <a:srcRect l="39775" r="4224" b="-2"/>
          <a:stretch/>
        </p:blipFill>
        <p:spPr>
          <a:xfrm>
            <a:off x="6520859" y="795510"/>
            <a:ext cx="5137520" cy="513752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16" name="Rectangle 15">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2154" y="4925384"/>
            <a:ext cx="876704" cy="876704"/>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698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D79104-1EBD-4419-AE0F-251F322AEFD2}"/>
              </a:ext>
            </a:extLst>
          </p:cNvPr>
          <p:cNvSpPr>
            <a:spLocks noGrp="1"/>
          </p:cNvSpPr>
          <p:nvPr>
            <p:ph type="title"/>
          </p:nvPr>
        </p:nvSpPr>
        <p:spPr>
          <a:xfrm>
            <a:off x="686834" y="1153572"/>
            <a:ext cx="3200400" cy="4461163"/>
          </a:xfrm>
        </p:spPr>
        <p:txBody>
          <a:bodyPr>
            <a:normAutofit/>
          </a:bodyPr>
          <a:lstStyle/>
          <a:p>
            <a:r>
              <a:rPr lang="lt-LT">
                <a:solidFill>
                  <a:srgbClr val="FFFFFF"/>
                </a:solidFill>
              </a:rPr>
              <a:t>Hipotezė</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5632901-624C-409F-A182-9CF6A624AAF2}"/>
              </a:ext>
            </a:extLst>
          </p:cNvPr>
          <p:cNvSpPr>
            <a:spLocks noGrp="1"/>
          </p:cNvSpPr>
          <p:nvPr>
            <p:ph idx="1"/>
          </p:nvPr>
        </p:nvSpPr>
        <p:spPr>
          <a:xfrm>
            <a:off x="4447308" y="591344"/>
            <a:ext cx="6906491" cy="5585619"/>
          </a:xfrm>
        </p:spPr>
        <p:txBody>
          <a:bodyPr anchor="ctr">
            <a:normAutofit/>
          </a:bodyPr>
          <a:lstStyle/>
          <a:p>
            <a:pPr marL="0" indent="0">
              <a:buNone/>
            </a:pPr>
            <a:r>
              <a:rPr lang="lt-LT" dirty="0"/>
              <a:t>Išgautų vandenilio dujų degimo temperatūra sieks virš </a:t>
            </a:r>
            <a:r>
              <a:rPr lang="en-US" dirty="0"/>
              <a:t>2000°</a:t>
            </a:r>
            <a:r>
              <a:rPr lang="lt-LT" dirty="0"/>
              <a:t>C ir liepsna be priekaištų perpjaus ploną aliuminio plokštelę.</a:t>
            </a:r>
          </a:p>
        </p:txBody>
      </p:sp>
    </p:spTree>
    <p:extLst>
      <p:ext uri="{BB962C8B-B14F-4D97-AF65-F5344CB8AC3E}">
        <p14:creationId xmlns:p14="http://schemas.microsoft.com/office/powerpoint/2010/main" val="170368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CC168A13-2572-4C77-A501-3E3A8150AEF8}"/>
              </a:ext>
            </a:extLst>
          </p:cNvPr>
          <p:cNvSpPr>
            <a:spLocks noGrp="1"/>
          </p:cNvSpPr>
          <p:nvPr>
            <p:ph type="title"/>
          </p:nvPr>
        </p:nvSpPr>
        <p:spPr>
          <a:xfrm>
            <a:off x="838200" y="365125"/>
            <a:ext cx="5393361" cy="1325563"/>
          </a:xfrm>
        </p:spPr>
        <p:txBody>
          <a:bodyPr>
            <a:normAutofit/>
          </a:bodyPr>
          <a:lstStyle/>
          <a:p>
            <a:r>
              <a:rPr lang="lt-LT" dirty="0"/>
              <a:t>Teorija</a:t>
            </a:r>
          </a:p>
        </p:txBody>
      </p:sp>
      <p:sp>
        <p:nvSpPr>
          <p:cNvPr id="11" name="Freeform: Shape 10">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88D9CB7B-21E1-4A9D-A081-BA15A32DF68C}"/>
              </a:ext>
            </a:extLst>
          </p:cNvPr>
          <p:cNvSpPr>
            <a:spLocks noGrp="1"/>
          </p:cNvSpPr>
          <p:nvPr>
            <p:ph idx="1"/>
          </p:nvPr>
        </p:nvSpPr>
        <p:spPr>
          <a:xfrm>
            <a:off x="806218" y="1621880"/>
            <a:ext cx="5393361" cy="5236120"/>
          </a:xfrm>
        </p:spPr>
        <p:txBody>
          <a:bodyPr>
            <a:normAutofit lnSpcReduction="10000"/>
          </a:bodyPr>
          <a:lstStyle/>
          <a:p>
            <a:pPr marL="0" indent="0">
              <a:buNone/>
            </a:pPr>
            <a:r>
              <a:rPr lang="lt-LT" sz="2200" dirty="0"/>
              <a:t>Elektrolizė – metodas, kuriuo atskiriami susijungę cheminiai elementai bei junginiai, per juos leidžiant elektros srovę. Šiuo atveju atskiriame deguonį ir vandenilį iš vandens</a:t>
            </a:r>
            <a:r>
              <a:rPr lang="en-US" sz="2200" dirty="0"/>
              <a:t> </a:t>
            </a:r>
            <a:r>
              <a:rPr lang="lt-LT" sz="2200" dirty="0"/>
              <a:t>molekulė</a:t>
            </a:r>
            <a:r>
              <a:rPr lang="en-US" sz="2200" dirty="0"/>
              <a:t>s</a:t>
            </a:r>
            <a:r>
              <a:rPr lang="lt-LT" sz="2200" dirty="0"/>
              <a:t>.</a:t>
            </a:r>
          </a:p>
          <a:p>
            <a:pPr marL="0" indent="0">
              <a:buNone/>
            </a:pPr>
            <a:r>
              <a:rPr lang="lt-LT" sz="2200" dirty="0"/>
              <a:t>Veikimo principas: </a:t>
            </a:r>
          </a:p>
          <a:p>
            <a:pPr marL="0" indent="0">
              <a:buNone/>
            </a:pPr>
            <a:r>
              <a:rPr lang="lt-LT" sz="2200" dirty="0"/>
              <a:t>Elektrodai įmerkiami į elektrolitą ir prijungiami prie nuolatinės elektros srovės šaltinio polių. </a:t>
            </a:r>
          </a:p>
          <a:p>
            <a:pPr marL="0" indent="0">
              <a:buNone/>
            </a:pPr>
            <a:r>
              <a:rPr lang="lt-LT" sz="2200" dirty="0"/>
              <a:t>Jos metu teigiami jonai – katijonai slenka link neigiamo elektrodo, katodo ir prie jo prisijungia elektronus, redukuojasi. </a:t>
            </a:r>
          </a:p>
          <a:p>
            <a:pPr marL="0" indent="0">
              <a:buNone/>
            </a:pPr>
            <a:r>
              <a:rPr lang="lt-LT" sz="2200" dirty="0"/>
              <a:t>Neigiami jonai anijonai slenka teigiamo elektrodo, anodo link ir jam atiduoda elektronus, oksiduojasi. </a:t>
            </a:r>
          </a:p>
          <a:p>
            <a:pPr marL="0" indent="0">
              <a:buNone/>
            </a:pPr>
            <a:r>
              <a:rPr lang="lt-LT" sz="2200" dirty="0"/>
              <a:t>Elektrodus padengia elektrolizės produktai.</a:t>
            </a:r>
          </a:p>
          <a:p>
            <a:endParaRPr lang="lt-LT" sz="2200" dirty="0"/>
          </a:p>
        </p:txBody>
      </p:sp>
      <p:sp>
        <p:nvSpPr>
          <p:cNvPr id="13" name="Oval 12">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41408E5-DB6E-42AF-BDF8-2B31DF0C8D53}"/>
              </a:ext>
            </a:extLst>
          </p:cNvPr>
          <p:cNvPicPr>
            <a:picLocks noChangeAspect="1"/>
          </p:cNvPicPr>
          <p:nvPr/>
        </p:nvPicPr>
        <p:blipFill>
          <a:blip r:embed="rId2"/>
          <a:stretch>
            <a:fillRect/>
          </a:stretch>
        </p:blipFill>
        <p:spPr>
          <a:xfrm>
            <a:off x="8277687" y="924175"/>
            <a:ext cx="2912467" cy="453302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5" name="Freeform: Shape 14">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dirty="0"/>
          </a:p>
        </p:txBody>
      </p:sp>
      <p:cxnSp>
        <p:nvCxnSpPr>
          <p:cNvPr id="17" name="Straight Connector 16">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3665354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41686A-7E01-4793-B316-0F67FF688BB1}"/>
              </a:ext>
            </a:extLst>
          </p:cNvPr>
          <p:cNvSpPr>
            <a:spLocks noGrp="1"/>
          </p:cNvSpPr>
          <p:nvPr>
            <p:ph type="title"/>
          </p:nvPr>
        </p:nvSpPr>
        <p:spPr>
          <a:xfrm>
            <a:off x="341722" y="1198417"/>
            <a:ext cx="3778462" cy="4461163"/>
          </a:xfrm>
        </p:spPr>
        <p:txBody>
          <a:bodyPr>
            <a:normAutofit/>
          </a:bodyPr>
          <a:lstStyle/>
          <a:p>
            <a:r>
              <a:rPr lang="lt-LT" dirty="0">
                <a:solidFill>
                  <a:srgbClr val="FFFFFF"/>
                </a:solidFill>
              </a:rPr>
              <a:t>Šaltinių analizė</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Picture 6">
            <a:extLst>
              <a:ext uri="{FF2B5EF4-FFF2-40B4-BE49-F238E27FC236}">
                <a16:creationId xmlns:a16="http://schemas.microsoft.com/office/drawing/2014/main" id="{A2B36876-F157-4A80-A87E-C056EB25A66E}"/>
              </a:ext>
            </a:extLst>
          </p:cNvPr>
          <p:cNvPicPr>
            <a:picLocks noChangeAspect="1"/>
          </p:cNvPicPr>
          <p:nvPr/>
        </p:nvPicPr>
        <p:blipFill>
          <a:blip r:embed="rId3"/>
          <a:stretch>
            <a:fillRect/>
          </a:stretch>
        </p:blipFill>
        <p:spPr>
          <a:xfrm>
            <a:off x="4167272" y="452069"/>
            <a:ext cx="7419475" cy="5608806"/>
          </a:xfrm>
          <a:prstGeom prst="rect">
            <a:avLst/>
          </a:prstGeom>
        </p:spPr>
      </p:pic>
    </p:spTree>
    <p:extLst>
      <p:ext uri="{BB962C8B-B14F-4D97-AF65-F5344CB8AC3E}">
        <p14:creationId xmlns:p14="http://schemas.microsoft.com/office/powerpoint/2010/main" val="272309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0BC264-2512-4212-B55F-2509BFFFA014}"/>
              </a:ext>
            </a:extLst>
          </p:cNvPr>
          <p:cNvSpPr>
            <a:spLocks noGrp="1"/>
          </p:cNvSpPr>
          <p:nvPr>
            <p:ph type="title"/>
          </p:nvPr>
        </p:nvSpPr>
        <p:spPr>
          <a:xfrm>
            <a:off x="686834" y="591344"/>
            <a:ext cx="3200400" cy="5585619"/>
          </a:xfrm>
        </p:spPr>
        <p:txBody>
          <a:bodyPr>
            <a:normAutofit/>
          </a:bodyPr>
          <a:lstStyle/>
          <a:p>
            <a:r>
              <a:rPr lang="lt-LT" dirty="0">
                <a:solidFill>
                  <a:srgbClr val="FFFFFF"/>
                </a:solidFill>
              </a:rPr>
              <a:t>Priemonės</a:t>
            </a:r>
          </a:p>
        </p:txBody>
      </p:sp>
      <p:sp>
        <p:nvSpPr>
          <p:cNvPr id="2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Content Placeholder 2">
            <a:extLst>
              <a:ext uri="{FF2B5EF4-FFF2-40B4-BE49-F238E27FC236}">
                <a16:creationId xmlns:a16="http://schemas.microsoft.com/office/drawing/2014/main" id="{FF3F6E22-4D1E-42A5-B7DE-A074945A7B2A}"/>
              </a:ext>
            </a:extLst>
          </p:cNvPr>
          <p:cNvSpPr>
            <a:spLocks noGrp="1"/>
          </p:cNvSpPr>
          <p:nvPr>
            <p:ph idx="1"/>
          </p:nvPr>
        </p:nvSpPr>
        <p:spPr>
          <a:xfrm>
            <a:off x="4571020" y="-4296"/>
            <a:ext cx="6906491" cy="6858003"/>
          </a:xfrm>
        </p:spPr>
        <p:txBody>
          <a:bodyPr anchor="ctr">
            <a:normAutofit/>
          </a:bodyPr>
          <a:lstStyle/>
          <a:p>
            <a:pPr lvl="0"/>
            <a:r>
              <a:rPr lang="lt-LT" sz="2000" dirty="0"/>
              <a:t>Geležinės plokštelės</a:t>
            </a:r>
          </a:p>
          <a:p>
            <a:pPr lvl="0"/>
            <a:r>
              <a:rPr lang="lt-LT" sz="2000" dirty="0"/>
              <a:t>Maitinimo šaltinis</a:t>
            </a:r>
          </a:p>
          <a:p>
            <a:pPr lvl="0"/>
            <a:r>
              <a:rPr lang="lt-LT" sz="2000" dirty="0"/>
              <a:t>Degiklis</a:t>
            </a:r>
          </a:p>
          <a:p>
            <a:pPr lvl="0"/>
            <a:r>
              <a:rPr lang="lt-LT" sz="2000" dirty="0"/>
              <a:t>Guminis vamzdelis</a:t>
            </a:r>
          </a:p>
          <a:p>
            <a:pPr lvl="0"/>
            <a:r>
              <a:rPr lang="lt-LT" sz="2000" dirty="0"/>
              <a:t>Jungiamieji laidai</a:t>
            </a:r>
          </a:p>
          <a:p>
            <a:pPr lvl="0"/>
            <a:r>
              <a:rPr lang="en-US" sz="2000" dirty="0"/>
              <a:t>M</a:t>
            </a:r>
            <a:r>
              <a:rPr lang="lt-LT" sz="2000" dirty="0"/>
              <a:t>až</a:t>
            </a:r>
            <a:r>
              <a:rPr lang="en-US" sz="2000" dirty="0"/>
              <a:t>as</a:t>
            </a:r>
            <a:r>
              <a:rPr lang="lt-LT" sz="2000" dirty="0"/>
              <a:t> uždar</a:t>
            </a:r>
            <a:r>
              <a:rPr lang="en-US" sz="2000" dirty="0"/>
              <a:t>as</a:t>
            </a:r>
            <a:r>
              <a:rPr lang="lt-LT" sz="2000" dirty="0"/>
              <a:t> plastikini</a:t>
            </a:r>
            <a:r>
              <a:rPr lang="en-US" sz="2000" dirty="0"/>
              <a:t>s </a:t>
            </a:r>
            <a:r>
              <a:rPr lang="lt-LT" sz="2000" dirty="0"/>
              <a:t>butelis</a:t>
            </a:r>
          </a:p>
          <a:p>
            <a:pPr lvl="0"/>
            <a:r>
              <a:rPr lang="lt-LT" sz="2000" dirty="0"/>
              <a:t>Distiliuotas vanduo</a:t>
            </a:r>
          </a:p>
          <a:p>
            <a:pPr lvl="0"/>
            <a:r>
              <a:rPr lang="lt-LT" sz="2000" dirty="0"/>
              <a:t>Natrio hidroksidas </a:t>
            </a:r>
            <a:r>
              <a:rPr lang="en-US" sz="2000" dirty="0"/>
              <a:t>(NaOH)</a:t>
            </a:r>
            <a:endParaRPr lang="lt-LT" sz="2000" dirty="0"/>
          </a:p>
          <a:p>
            <a:pPr marL="0" indent="0">
              <a:spcAft>
                <a:spcPts val="600"/>
              </a:spcAft>
              <a:buNone/>
            </a:pPr>
            <a:endParaRPr lang="lt-LT" sz="2000" dirty="0"/>
          </a:p>
          <a:p>
            <a:pPr marL="0" indent="0">
              <a:spcAft>
                <a:spcPts val="600"/>
              </a:spcAft>
              <a:buNone/>
            </a:pPr>
            <a:r>
              <a:rPr lang="en-US" sz="2000" dirty="0"/>
              <a:t>Visas </a:t>
            </a:r>
            <a:r>
              <a:rPr lang="lt-LT" sz="2000" dirty="0"/>
              <a:t>plastikines dalis atspausdinsiu 3D spaudintuvu:</a:t>
            </a:r>
          </a:p>
          <a:p>
            <a:pPr marL="285750" lvl="0">
              <a:spcAft>
                <a:spcPts val="600"/>
              </a:spcAft>
            </a:pPr>
            <a:r>
              <a:rPr lang="lt-LT" sz="2000" dirty="0"/>
              <a:t>Tarpinės</a:t>
            </a:r>
          </a:p>
          <a:p>
            <a:pPr marL="285750" lvl="0">
              <a:spcAft>
                <a:spcPts val="600"/>
              </a:spcAft>
            </a:pPr>
            <a:r>
              <a:rPr lang="en-US" sz="2000" dirty="0"/>
              <a:t>Plastikin</a:t>
            </a:r>
            <a:r>
              <a:rPr lang="lt-LT" sz="2000" dirty="0"/>
              <a:t>ė talpa</a:t>
            </a:r>
          </a:p>
          <a:p>
            <a:pPr marL="285750" lvl="0">
              <a:spcAft>
                <a:spcPts val="600"/>
              </a:spcAft>
            </a:pPr>
            <a:r>
              <a:rPr lang="lt-LT" sz="2000" dirty="0"/>
              <a:t>Dangtis</a:t>
            </a:r>
          </a:p>
        </p:txBody>
      </p:sp>
    </p:spTree>
    <p:extLst>
      <p:ext uri="{BB962C8B-B14F-4D97-AF65-F5344CB8AC3E}">
        <p14:creationId xmlns:p14="http://schemas.microsoft.com/office/powerpoint/2010/main" val="130837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CD2F60-36E3-45C9-AE47-D9F6BFF667DF}"/>
              </a:ext>
            </a:extLst>
          </p:cNvPr>
          <p:cNvSpPr>
            <a:spLocks noGrp="1"/>
          </p:cNvSpPr>
          <p:nvPr>
            <p:ph type="title"/>
          </p:nvPr>
        </p:nvSpPr>
        <p:spPr>
          <a:xfrm>
            <a:off x="686834" y="1153572"/>
            <a:ext cx="3200400" cy="4461163"/>
          </a:xfrm>
        </p:spPr>
        <p:txBody>
          <a:bodyPr>
            <a:normAutofit/>
          </a:bodyPr>
          <a:lstStyle/>
          <a:p>
            <a:r>
              <a:rPr lang="lt-LT">
                <a:solidFill>
                  <a:srgbClr val="FFFFFF"/>
                </a:solidFill>
              </a:rPr>
              <a:t>Eiga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776B727-6F9F-47D4-9231-E1CC14A8C2BB}"/>
              </a:ext>
            </a:extLst>
          </p:cNvPr>
          <p:cNvSpPr>
            <a:spLocks noGrp="1"/>
          </p:cNvSpPr>
          <p:nvPr>
            <p:ph idx="1"/>
          </p:nvPr>
        </p:nvSpPr>
        <p:spPr>
          <a:xfrm>
            <a:off x="4341290" y="0"/>
            <a:ext cx="6906491" cy="6997700"/>
          </a:xfrm>
        </p:spPr>
        <p:txBody>
          <a:bodyPr anchor="ctr">
            <a:noAutofit/>
          </a:bodyPr>
          <a:lstStyle/>
          <a:p>
            <a:r>
              <a:rPr lang="en-US" sz="2000" dirty="0"/>
              <a:t>Atspausdinsime </a:t>
            </a:r>
            <a:r>
              <a:rPr lang="lt-LT" sz="2000" dirty="0"/>
              <a:t>elektrolizės talpą, dangtį, bei tarpines</a:t>
            </a:r>
            <a:endParaRPr lang="en-US" sz="2000" dirty="0"/>
          </a:p>
          <a:p>
            <a:r>
              <a:rPr lang="lt-LT" sz="2000" dirty="0"/>
              <a:t>Iš geležies plokštelių, panaudodami varžtus, veržles, </a:t>
            </a:r>
            <a:r>
              <a:rPr lang="en-US" sz="2000" dirty="0"/>
              <a:t>plastikines </a:t>
            </a:r>
            <a:r>
              <a:rPr lang="lt-LT" sz="2000" dirty="0"/>
              <a:t>poveržles sukonstruosime elektrolizės elementą, kurį įmontuosime plastikinėje talpoje.</a:t>
            </a:r>
          </a:p>
          <a:p>
            <a:r>
              <a:rPr lang="lt-LT" sz="2000" dirty="0"/>
              <a:t>Plastikinės talpos dangtyje išgręšime vieną didesnę skylę žarnelei, ir dvi mažesnes skylutes laidams. Laidais prijungsime hidrolizatoriaus elementą prie maitinimo šaltinio.</a:t>
            </a:r>
          </a:p>
          <a:p>
            <a:r>
              <a:rPr lang="lt-LT" sz="2000" dirty="0"/>
              <a:t>Padarysime burbuliatoriu iš mažo plastikinio butelio, kuris veiks kaip atbulinis vožtuvas. Jie bus pajungti vamzdeliais tarp elektrolizes elemento ir degiklio.</a:t>
            </a:r>
          </a:p>
          <a:p>
            <a:r>
              <a:rPr lang="lt-LT" sz="2000" dirty="0"/>
              <a:t>Degiklį, „burbuliatoriu“, sandarią plastikinę talpą, kurioje įmontuotas hidrolizatoriaus elementas sujungsime guminiais vamzdeliais. Prijungsime prie maitinimo šaltinio.</a:t>
            </a:r>
          </a:p>
          <a:p>
            <a:r>
              <a:rPr lang="en-US" sz="2000" dirty="0"/>
              <a:t>Na</a:t>
            </a:r>
            <a:r>
              <a:rPr lang="lt-LT" sz="2000" dirty="0"/>
              <a:t>OH tirpalą supilsi</a:t>
            </a:r>
            <a:r>
              <a:rPr lang="en-US" sz="2000" dirty="0"/>
              <a:t>me</a:t>
            </a:r>
            <a:r>
              <a:rPr lang="lt-LT" sz="2000" dirty="0"/>
              <a:t> į plastikinę talpą, taip pat įpilsiu vandens į „burbuliatoriu“. Įjungus maitinimą, testuosime pagamintą prietaisą.</a:t>
            </a:r>
          </a:p>
        </p:txBody>
      </p:sp>
    </p:spTree>
    <p:extLst>
      <p:ext uri="{BB962C8B-B14F-4D97-AF65-F5344CB8AC3E}">
        <p14:creationId xmlns:p14="http://schemas.microsoft.com/office/powerpoint/2010/main" val="4108443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CD2F60-36E3-45C9-AE47-D9F6BFF667DF}"/>
              </a:ext>
            </a:extLst>
          </p:cNvPr>
          <p:cNvSpPr>
            <a:spLocks noGrp="1"/>
          </p:cNvSpPr>
          <p:nvPr>
            <p:ph type="title"/>
          </p:nvPr>
        </p:nvSpPr>
        <p:spPr>
          <a:xfrm>
            <a:off x="270588" y="1153572"/>
            <a:ext cx="3788228" cy="4461163"/>
          </a:xfrm>
        </p:spPr>
        <p:txBody>
          <a:bodyPr>
            <a:normAutofit/>
          </a:bodyPr>
          <a:lstStyle/>
          <a:p>
            <a:r>
              <a:rPr lang="lt-LT" dirty="0">
                <a:solidFill>
                  <a:srgbClr val="FFFFFF"/>
                </a:solidFill>
              </a:rPr>
              <a:t>Plastikinės talpos gamyba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F6619851-60BF-46CD-8B1C-541268C60444}"/>
              </a:ext>
            </a:extLst>
          </p:cNvPr>
          <p:cNvPicPr>
            <a:picLocks noGrp="1" noChangeAspect="1"/>
          </p:cNvPicPr>
          <p:nvPr>
            <p:ph idx="1"/>
          </p:nvPr>
        </p:nvPicPr>
        <p:blipFill>
          <a:blip r:embed="rId2"/>
          <a:stretch>
            <a:fillRect/>
          </a:stretch>
        </p:blipFill>
        <p:spPr>
          <a:xfrm>
            <a:off x="5551871" y="122872"/>
            <a:ext cx="3780149" cy="6765608"/>
          </a:xfrm>
        </p:spPr>
      </p:pic>
    </p:spTree>
    <p:extLst>
      <p:ext uri="{BB962C8B-B14F-4D97-AF65-F5344CB8AC3E}">
        <p14:creationId xmlns:p14="http://schemas.microsoft.com/office/powerpoint/2010/main" val="152153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CD2F60-36E3-45C9-AE47-D9F6BFF667DF}"/>
              </a:ext>
            </a:extLst>
          </p:cNvPr>
          <p:cNvSpPr>
            <a:spLocks noGrp="1"/>
          </p:cNvSpPr>
          <p:nvPr>
            <p:ph type="title"/>
          </p:nvPr>
        </p:nvSpPr>
        <p:spPr>
          <a:xfrm>
            <a:off x="686834" y="1153572"/>
            <a:ext cx="3371982" cy="4461163"/>
          </a:xfrm>
        </p:spPr>
        <p:txBody>
          <a:bodyPr>
            <a:normAutofit/>
          </a:bodyPr>
          <a:lstStyle/>
          <a:p>
            <a:r>
              <a:rPr lang="lt-LT" dirty="0">
                <a:solidFill>
                  <a:srgbClr val="FFFFFF"/>
                </a:solidFill>
              </a:rPr>
              <a:t>Plastikinės tarpinės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E25F2849-BEB9-4399-A805-645299579110}"/>
              </a:ext>
            </a:extLst>
          </p:cNvPr>
          <p:cNvPicPr>
            <a:picLocks noGrp="1" noChangeAspect="1"/>
          </p:cNvPicPr>
          <p:nvPr>
            <p:ph idx="1"/>
          </p:nvPr>
        </p:nvPicPr>
        <p:blipFill>
          <a:blip r:embed="rId3"/>
          <a:stretch>
            <a:fillRect/>
          </a:stretch>
        </p:blipFill>
        <p:spPr>
          <a:xfrm>
            <a:off x="4406154" y="209263"/>
            <a:ext cx="4793829" cy="6439473"/>
          </a:xfrm>
        </p:spPr>
      </p:pic>
    </p:spTree>
    <p:extLst>
      <p:ext uri="{BB962C8B-B14F-4D97-AF65-F5344CB8AC3E}">
        <p14:creationId xmlns:p14="http://schemas.microsoft.com/office/powerpoint/2010/main" val="26899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CD2F60-36E3-45C9-AE47-D9F6BFF667DF}"/>
              </a:ext>
            </a:extLst>
          </p:cNvPr>
          <p:cNvSpPr>
            <a:spLocks noGrp="1"/>
          </p:cNvSpPr>
          <p:nvPr>
            <p:ph type="title"/>
          </p:nvPr>
        </p:nvSpPr>
        <p:spPr>
          <a:xfrm>
            <a:off x="686834" y="1153572"/>
            <a:ext cx="3371982" cy="4461163"/>
          </a:xfrm>
        </p:spPr>
        <p:txBody>
          <a:bodyPr>
            <a:normAutofit/>
          </a:bodyPr>
          <a:lstStyle/>
          <a:p>
            <a:r>
              <a:rPr lang="lt-LT" dirty="0">
                <a:solidFill>
                  <a:srgbClr val="FFFFFF"/>
                </a:solidFill>
              </a:rPr>
              <a:t>Skylutės dangtyje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5C652D69-92A0-462E-8F0F-BA00F75636E0}"/>
              </a:ext>
            </a:extLst>
          </p:cNvPr>
          <p:cNvPicPr>
            <a:picLocks noGrp="1" noChangeAspect="1"/>
          </p:cNvPicPr>
          <p:nvPr>
            <p:ph idx="1"/>
          </p:nvPr>
        </p:nvPicPr>
        <p:blipFill>
          <a:blip r:embed="rId2"/>
          <a:stretch>
            <a:fillRect/>
          </a:stretch>
        </p:blipFill>
        <p:spPr>
          <a:xfrm>
            <a:off x="5605073" y="0"/>
            <a:ext cx="3887611" cy="6997700"/>
          </a:xfrm>
        </p:spPr>
      </p:pic>
    </p:spTree>
    <p:extLst>
      <p:ext uri="{BB962C8B-B14F-4D97-AF65-F5344CB8AC3E}">
        <p14:creationId xmlns:p14="http://schemas.microsoft.com/office/powerpoint/2010/main" val="250899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CD2F60-36E3-45C9-AE47-D9F6BFF667DF}"/>
              </a:ext>
            </a:extLst>
          </p:cNvPr>
          <p:cNvSpPr>
            <a:spLocks noGrp="1"/>
          </p:cNvSpPr>
          <p:nvPr>
            <p:ph type="title"/>
          </p:nvPr>
        </p:nvSpPr>
        <p:spPr>
          <a:xfrm>
            <a:off x="686834" y="1153572"/>
            <a:ext cx="3371982" cy="4461163"/>
          </a:xfrm>
        </p:spPr>
        <p:txBody>
          <a:bodyPr>
            <a:normAutofit/>
          </a:bodyPr>
          <a:lstStyle/>
          <a:p>
            <a:r>
              <a:rPr lang="lt-LT" dirty="0">
                <a:solidFill>
                  <a:srgbClr val="FFFFFF"/>
                </a:solidFill>
              </a:rPr>
              <a:t>Elektrolizės elemento konstravimas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Content Placeholder 6">
            <a:extLst>
              <a:ext uri="{FF2B5EF4-FFF2-40B4-BE49-F238E27FC236}">
                <a16:creationId xmlns:a16="http://schemas.microsoft.com/office/drawing/2014/main" id="{338C8D56-DFC4-4D1F-B830-1B141CE74118}"/>
              </a:ext>
            </a:extLst>
          </p:cNvPr>
          <p:cNvPicPr>
            <a:picLocks noGrp="1" noChangeAspect="1"/>
          </p:cNvPicPr>
          <p:nvPr>
            <p:ph idx="1"/>
          </p:nvPr>
        </p:nvPicPr>
        <p:blipFill>
          <a:blip r:embed="rId2"/>
          <a:stretch>
            <a:fillRect/>
          </a:stretch>
        </p:blipFill>
        <p:spPr>
          <a:xfrm>
            <a:off x="5257802" y="0"/>
            <a:ext cx="3810000" cy="6858000"/>
          </a:xfrm>
        </p:spPr>
      </p:pic>
    </p:spTree>
    <p:extLst>
      <p:ext uri="{BB962C8B-B14F-4D97-AF65-F5344CB8AC3E}">
        <p14:creationId xmlns:p14="http://schemas.microsoft.com/office/powerpoint/2010/main" val="53700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CD2F60-36E3-45C9-AE47-D9F6BFF667DF}"/>
              </a:ext>
            </a:extLst>
          </p:cNvPr>
          <p:cNvSpPr>
            <a:spLocks noGrp="1"/>
          </p:cNvSpPr>
          <p:nvPr>
            <p:ph type="title"/>
          </p:nvPr>
        </p:nvSpPr>
        <p:spPr>
          <a:xfrm>
            <a:off x="351517" y="1069596"/>
            <a:ext cx="4167271" cy="4461163"/>
          </a:xfrm>
        </p:spPr>
        <p:txBody>
          <a:bodyPr>
            <a:normAutofit/>
          </a:bodyPr>
          <a:lstStyle/>
          <a:p>
            <a:r>
              <a:rPr lang="lt-LT" dirty="0">
                <a:solidFill>
                  <a:srgbClr val="FFFFFF"/>
                </a:solidFill>
              </a:rPr>
              <a:t>Elektrolizės elemento konstravimas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C0913D95-A0D3-4E6C-95DB-F6BA10815BD6}"/>
              </a:ext>
            </a:extLst>
          </p:cNvPr>
          <p:cNvSpPr>
            <a:spLocks noGrp="1"/>
          </p:cNvSpPr>
          <p:nvPr>
            <p:ph idx="1"/>
          </p:nvPr>
        </p:nvSpPr>
        <p:spPr>
          <a:xfrm>
            <a:off x="4208633" y="1819469"/>
            <a:ext cx="4167271" cy="4357494"/>
          </a:xfrm>
        </p:spPr>
        <p:txBody>
          <a:bodyPr/>
          <a:lstStyle/>
          <a:p>
            <a:r>
              <a:rPr lang="lt-LT" dirty="0"/>
              <a:t>Prijungiami laidai</a:t>
            </a:r>
          </a:p>
          <a:p>
            <a:r>
              <a:rPr lang="lt-LT" dirty="0"/>
              <a:t>Elementas pritvirtinamas prie dangčio </a:t>
            </a:r>
          </a:p>
        </p:txBody>
      </p:sp>
      <p:pic>
        <p:nvPicPr>
          <p:cNvPr id="9" name="Picture 8">
            <a:extLst>
              <a:ext uri="{FF2B5EF4-FFF2-40B4-BE49-F238E27FC236}">
                <a16:creationId xmlns:a16="http://schemas.microsoft.com/office/drawing/2014/main" id="{342106C6-430A-416B-9D70-5A0DF9BCE792}"/>
              </a:ext>
            </a:extLst>
          </p:cNvPr>
          <p:cNvPicPr>
            <a:picLocks noChangeAspect="1"/>
          </p:cNvPicPr>
          <p:nvPr/>
        </p:nvPicPr>
        <p:blipFill>
          <a:blip r:embed="rId2"/>
          <a:stretch>
            <a:fillRect/>
          </a:stretch>
        </p:blipFill>
        <p:spPr>
          <a:xfrm>
            <a:off x="8378952" y="0"/>
            <a:ext cx="3810000" cy="6858000"/>
          </a:xfrm>
          <a:prstGeom prst="rect">
            <a:avLst/>
          </a:prstGeom>
        </p:spPr>
      </p:pic>
    </p:spTree>
    <p:extLst>
      <p:ext uri="{BB962C8B-B14F-4D97-AF65-F5344CB8AC3E}">
        <p14:creationId xmlns:p14="http://schemas.microsoft.com/office/powerpoint/2010/main" val="243332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41686A-7E01-4793-B316-0F67FF688BB1}"/>
              </a:ext>
            </a:extLst>
          </p:cNvPr>
          <p:cNvSpPr>
            <a:spLocks noGrp="1"/>
          </p:cNvSpPr>
          <p:nvPr>
            <p:ph type="title"/>
          </p:nvPr>
        </p:nvSpPr>
        <p:spPr>
          <a:xfrm>
            <a:off x="382615" y="761686"/>
            <a:ext cx="3402042" cy="4461163"/>
          </a:xfrm>
        </p:spPr>
        <p:txBody>
          <a:bodyPr>
            <a:normAutofit/>
          </a:bodyPr>
          <a:lstStyle/>
          <a:p>
            <a:r>
              <a:rPr lang="lt-LT" dirty="0">
                <a:solidFill>
                  <a:srgbClr val="FFFFFF"/>
                </a:solidFill>
              </a:rPr>
              <a:t> Burbuliatorius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0370D58-C31B-4EF1-9275-ED240FDACC93}"/>
              </a:ext>
            </a:extLst>
          </p:cNvPr>
          <p:cNvSpPr>
            <a:spLocks noGrp="1"/>
          </p:cNvSpPr>
          <p:nvPr>
            <p:ph idx="1"/>
          </p:nvPr>
        </p:nvSpPr>
        <p:spPr>
          <a:xfrm>
            <a:off x="4447308" y="3544926"/>
            <a:ext cx="3577422" cy="3246738"/>
          </a:xfrm>
        </p:spPr>
        <p:txBody>
          <a:bodyPr anchor="ctr">
            <a:normAutofit/>
          </a:bodyPr>
          <a:lstStyle/>
          <a:p>
            <a:r>
              <a:rPr lang="lt-LT" dirty="0"/>
              <a:t>Padaroma skylė kamštelyje</a:t>
            </a:r>
          </a:p>
          <a:p>
            <a:r>
              <a:rPr lang="lt-LT" dirty="0"/>
              <a:t>Priklijuojami vamzdeliai</a:t>
            </a:r>
          </a:p>
          <a:p>
            <a:r>
              <a:rPr lang="lt-LT" dirty="0"/>
              <a:t>Prisukamas butelys</a:t>
            </a:r>
          </a:p>
        </p:txBody>
      </p:sp>
      <p:pic>
        <p:nvPicPr>
          <p:cNvPr id="5" name="Picture 4">
            <a:extLst>
              <a:ext uri="{FF2B5EF4-FFF2-40B4-BE49-F238E27FC236}">
                <a16:creationId xmlns:a16="http://schemas.microsoft.com/office/drawing/2014/main" id="{F8294786-1A5A-424B-9DD3-AEDDDB55A21A}"/>
              </a:ext>
            </a:extLst>
          </p:cNvPr>
          <p:cNvPicPr>
            <a:picLocks noChangeAspect="1"/>
          </p:cNvPicPr>
          <p:nvPr/>
        </p:nvPicPr>
        <p:blipFill>
          <a:blip r:embed="rId3"/>
          <a:stretch>
            <a:fillRect/>
          </a:stretch>
        </p:blipFill>
        <p:spPr>
          <a:xfrm>
            <a:off x="4767401" y="66335"/>
            <a:ext cx="2120350" cy="3816631"/>
          </a:xfrm>
          <a:prstGeom prst="rect">
            <a:avLst/>
          </a:prstGeom>
          <a:ln>
            <a:noFill/>
          </a:ln>
          <a:effectLst>
            <a:softEdge rad="112500"/>
          </a:effectLst>
        </p:spPr>
      </p:pic>
      <p:pic>
        <p:nvPicPr>
          <p:cNvPr id="7" name="Picture 6">
            <a:extLst>
              <a:ext uri="{FF2B5EF4-FFF2-40B4-BE49-F238E27FC236}">
                <a16:creationId xmlns:a16="http://schemas.microsoft.com/office/drawing/2014/main" id="{5112FC1A-73C1-473A-A93A-CF68B2F0AFA9}"/>
              </a:ext>
            </a:extLst>
          </p:cNvPr>
          <p:cNvPicPr>
            <a:picLocks noChangeAspect="1"/>
          </p:cNvPicPr>
          <p:nvPr/>
        </p:nvPicPr>
        <p:blipFill>
          <a:blip r:embed="rId4"/>
          <a:stretch>
            <a:fillRect/>
          </a:stretch>
        </p:blipFill>
        <p:spPr>
          <a:xfrm>
            <a:off x="7291624" y="224637"/>
            <a:ext cx="3965941" cy="2230842"/>
          </a:xfrm>
          <a:prstGeom prst="rect">
            <a:avLst/>
          </a:prstGeom>
          <a:ln>
            <a:noFill/>
          </a:ln>
          <a:effectLst>
            <a:softEdge rad="112500"/>
          </a:effectLst>
        </p:spPr>
      </p:pic>
      <p:pic>
        <p:nvPicPr>
          <p:cNvPr id="11" name="Picture 10">
            <a:extLst>
              <a:ext uri="{FF2B5EF4-FFF2-40B4-BE49-F238E27FC236}">
                <a16:creationId xmlns:a16="http://schemas.microsoft.com/office/drawing/2014/main" id="{38274226-B427-4D31-85CA-82DF15A253D3}"/>
              </a:ext>
            </a:extLst>
          </p:cNvPr>
          <p:cNvPicPr>
            <a:picLocks noChangeAspect="1"/>
          </p:cNvPicPr>
          <p:nvPr/>
        </p:nvPicPr>
        <p:blipFill>
          <a:blip r:embed="rId5"/>
          <a:stretch>
            <a:fillRect/>
          </a:stretch>
        </p:blipFill>
        <p:spPr>
          <a:xfrm>
            <a:off x="8090862" y="2669357"/>
            <a:ext cx="2585992" cy="3466329"/>
          </a:xfrm>
          <a:prstGeom prst="rect">
            <a:avLst/>
          </a:prstGeom>
          <a:ln>
            <a:noFill/>
          </a:ln>
          <a:effectLst>
            <a:softEdge rad="112500"/>
          </a:effectLst>
        </p:spPr>
      </p:pic>
    </p:spTree>
    <p:extLst>
      <p:ext uri="{BB962C8B-B14F-4D97-AF65-F5344CB8AC3E}">
        <p14:creationId xmlns:p14="http://schemas.microsoft.com/office/powerpoint/2010/main" val="351102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41686A-7E01-4793-B316-0F67FF688BB1}"/>
              </a:ext>
            </a:extLst>
          </p:cNvPr>
          <p:cNvSpPr>
            <a:spLocks noGrp="1"/>
          </p:cNvSpPr>
          <p:nvPr>
            <p:ph type="title"/>
          </p:nvPr>
        </p:nvSpPr>
        <p:spPr>
          <a:xfrm>
            <a:off x="341722" y="1198417"/>
            <a:ext cx="3402042" cy="4461163"/>
          </a:xfrm>
        </p:spPr>
        <p:txBody>
          <a:bodyPr>
            <a:normAutofit/>
          </a:bodyPr>
          <a:lstStyle/>
          <a:p>
            <a:r>
              <a:rPr lang="lt-LT" dirty="0">
                <a:solidFill>
                  <a:srgbClr val="FFFFFF"/>
                </a:solidFill>
              </a:rPr>
              <a:t> Degiklis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0370D58-C31B-4EF1-9275-ED240FDACC93}"/>
              </a:ext>
            </a:extLst>
          </p:cNvPr>
          <p:cNvSpPr>
            <a:spLocks noGrp="1"/>
          </p:cNvSpPr>
          <p:nvPr>
            <p:ph idx="1"/>
          </p:nvPr>
        </p:nvSpPr>
        <p:spPr>
          <a:xfrm>
            <a:off x="3907058" y="309148"/>
            <a:ext cx="3577422" cy="3246738"/>
          </a:xfrm>
        </p:spPr>
        <p:txBody>
          <a:bodyPr anchor="ctr">
            <a:normAutofit/>
          </a:bodyPr>
          <a:lstStyle/>
          <a:p>
            <a:r>
              <a:rPr lang="lt-LT" dirty="0"/>
              <a:t>Prijungiamas degiklis</a:t>
            </a:r>
          </a:p>
        </p:txBody>
      </p:sp>
      <p:pic>
        <p:nvPicPr>
          <p:cNvPr id="9" name="Picture 8">
            <a:extLst>
              <a:ext uri="{FF2B5EF4-FFF2-40B4-BE49-F238E27FC236}">
                <a16:creationId xmlns:a16="http://schemas.microsoft.com/office/drawing/2014/main" id="{AC17C162-A834-4B74-AFC9-D055D19CB7BA}"/>
              </a:ext>
            </a:extLst>
          </p:cNvPr>
          <p:cNvPicPr>
            <a:picLocks noChangeAspect="1"/>
          </p:cNvPicPr>
          <p:nvPr/>
        </p:nvPicPr>
        <p:blipFill>
          <a:blip r:embed="rId3"/>
          <a:stretch>
            <a:fillRect/>
          </a:stretch>
        </p:blipFill>
        <p:spPr>
          <a:xfrm>
            <a:off x="7647774" y="790844"/>
            <a:ext cx="4336063" cy="5824562"/>
          </a:xfrm>
          <a:prstGeom prst="rect">
            <a:avLst/>
          </a:prstGeom>
          <a:ln>
            <a:noFill/>
          </a:ln>
          <a:effectLst>
            <a:softEdge rad="112500"/>
          </a:effectLst>
        </p:spPr>
      </p:pic>
    </p:spTree>
    <p:extLst>
      <p:ext uri="{BB962C8B-B14F-4D97-AF65-F5344CB8AC3E}">
        <p14:creationId xmlns:p14="http://schemas.microsoft.com/office/powerpoint/2010/main" val="192166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41686A-7E01-4793-B316-0F67FF688BB1}"/>
              </a:ext>
            </a:extLst>
          </p:cNvPr>
          <p:cNvSpPr>
            <a:spLocks noGrp="1"/>
          </p:cNvSpPr>
          <p:nvPr>
            <p:ph type="title"/>
          </p:nvPr>
        </p:nvSpPr>
        <p:spPr>
          <a:xfrm>
            <a:off x="341722" y="1198417"/>
            <a:ext cx="3402042" cy="4461163"/>
          </a:xfrm>
        </p:spPr>
        <p:txBody>
          <a:bodyPr>
            <a:normAutofit/>
          </a:bodyPr>
          <a:lstStyle/>
          <a:p>
            <a:r>
              <a:rPr lang="lt-LT" dirty="0">
                <a:solidFill>
                  <a:srgbClr val="FFFFFF"/>
                </a:solidFill>
              </a:rPr>
              <a:t> Maitinimas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0370D58-C31B-4EF1-9275-ED240FDACC93}"/>
              </a:ext>
            </a:extLst>
          </p:cNvPr>
          <p:cNvSpPr>
            <a:spLocks noGrp="1"/>
          </p:cNvSpPr>
          <p:nvPr>
            <p:ph idx="1"/>
          </p:nvPr>
        </p:nvSpPr>
        <p:spPr>
          <a:xfrm>
            <a:off x="4255114" y="3222382"/>
            <a:ext cx="4167271" cy="3891825"/>
          </a:xfrm>
        </p:spPr>
        <p:txBody>
          <a:bodyPr anchor="ctr">
            <a:normAutofit/>
          </a:bodyPr>
          <a:lstStyle/>
          <a:p>
            <a:r>
              <a:rPr lang="lt-LT" dirty="0"/>
              <a:t>Užpilama NaOH tirpalo</a:t>
            </a:r>
          </a:p>
          <a:p>
            <a:r>
              <a:rPr lang="lt-LT" dirty="0"/>
              <a:t>Prijungiamas volt/ampmetras</a:t>
            </a:r>
          </a:p>
          <a:p>
            <a:r>
              <a:rPr lang="lt-LT" dirty="0"/>
              <a:t>Prijungiami laidai prie elemento</a:t>
            </a:r>
          </a:p>
          <a:p>
            <a:r>
              <a:rPr lang="lt-LT" dirty="0"/>
              <a:t>Įjungiama elektros srovė</a:t>
            </a:r>
          </a:p>
        </p:txBody>
      </p:sp>
      <p:pic>
        <p:nvPicPr>
          <p:cNvPr id="6" name="Picture 5">
            <a:extLst>
              <a:ext uri="{FF2B5EF4-FFF2-40B4-BE49-F238E27FC236}">
                <a16:creationId xmlns:a16="http://schemas.microsoft.com/office/drawing/2014/main" id="{49948849-8AD4-4693-87BB-8B54AE70847D}"/>
              </a:ext>
            </a:extLst>
          </p:cNvPr>
          <p:cNvPicPr>
            <a:picLocks noChangeAspect="1"/>
          </p:cNvPicPr>
          <p:nvPr/>
        </p:nvPicPr>
        <p:blipFill>
          <a:blip r:embed="rId3"/>
          <a:stretch>
            <a:fillRect/>
          </a:stretch>
        </p:blipFill>
        <p:spPr>
          <a:xfrm>
            <a:off x="8845893" y="3154718"/>
            <a:ext cx="3004385" cy="4027154"/>
          </a:xfrm>
          <a:prstGeom prst="rect">
            <a:avLst/>
          </a:prstGeom>
          <a:ln>
            <a:noFill/>
          </a:ln>
          <a:effectLst>
            <a:softEdge rad="112500"/>
          </a:effectLst>
        </p:spPr>
      </p:pic>
      <p:pic>
        <p:nvPicPr>
          <p:cNvPr id="13" name="Picture 12">
            <a:extLst>
              <a:ext uri="{FF2B5EF4-FFF2-40B4-BE49-F238E27FC236}">
                <a16:creationId xmlns:a16="http://schemas.microsoft.com/office/drawing/2014/main" id="{227BA837-1110-484F-890C-A852C5795EFC}"/>
              </a:ext>
            </a:extLst>
          </p:cNvPr>
          <p:cNvPicPr>
            <a:picLocks noChangeAspect="1"/>
          </p:cNvPicPr>
          <p:nvPr/>
        </p:nvPicPr>
        <p:blipFill>
          <a:blip r:embed="rId4"/>
          <a:stretch>
            <a:fillRect/>
          </a:stretch>
        </p:blipFill>
        <p:spPr>
          <a:xfrm>
            <a:off x="4447308" y="522347"/>
            <a:ext cx="3617416" cy="2698707"/>
          </a:xfrm>
          <a:prstGeom prst="rect">
            <a:avLst/>
          </a:prstGeom>
          <a:ln>
            <a:noFill/>
          </a:ln>
          <a:effectLst>
            <a:softEdge rad="112500"/>
          </a:effectLst>
        </p:spPr>
      </p:pic>
      <p:pic>
        <p:nvPicPr>
          <p:cNvPr id="15" name="Picture 14">
            <a:extLst>
              <a:ext uri="{FF2B5EF4-FFF2-40B4-BE49-F238E27FC236}">
                <a16:creationId xmlns:a16="http://schemas.microsoft.com/office/drawing/2014/main" id="{14B50E68-CE75-4C96-8AAA-57E56868EAAC}"/>
              </a:ext>
            </a:extLst>
          </p:cNvPr>
          <p:cNvPicPr>
            <a:picLocks noChangeAspect="1"/>
          </p:cNvPicPr>
          <p:nvPr/>
        </p:nvPicPr>
        <p:blipFill>
          <a:blip r:embed="rId5"/>
          <a:stretch>
            <a:fillRect/>
          </a:stretch>
        </p:blipFill>
        <p:spPr>
          <a:xfrm>
            <a:off x="8475305" y="-1"/>
            <a:ext cx="2558143" cy="3429000"/>
          </a:xfrm>
          <a:prstGeom prst="rect">
            <a:avLst/>
          </a:prstGeom>
          <a:ln>
            <a:noFill/>
          </a:ln>
          <a:effectLst>
            <a:softEdge rad="112500"/>
          </a:effectLst>
        </p:spPr>
      </p:pic>
    </p:spTree>
    <p:extLst>
      <p:ext uri="{BB962C8B-B14F-4D97-AF65-F5344CB8AC3E}">
        <p14:creationId xmlns:p14="http://schemas.microsoft.com/office/powerpoint/2010/main" val="179583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26FCD2-9E19-433F-8B8D-8992685412CC}"/>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kern="1200">
                <a:latin typeface="+mj-lt"/>
                <a:ea typeface="+mj-ea"/>
                <a:cs typeface="+mj-cs"/>
              </a:rPr>
              <a:t>Eksperimentinė dalis</a:t>
            </a:r>
          </a:p>
        </p:txBody>
      </p:sp>
      <p:sp>
        <p:nvSpPr>
          <p:cNvPr id="3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6EB839-0278-48F4-AA53-A54EAEC5A154}"/>
              </a:ext>
            </a:extLst>
          </p:cNvPr>
          <p:cNvSpPr>
            <a:spLocks noGrp="1"/>
          </p:cNvSpPr>
          <p:nvPr>
            <p:ph idx="1"/>
          </p:nvPr>
        </p:nvSpPr>
        <p:spPr>
          <a:xfrm>
            <a:off x="120771" y="3465576"/>
            <a:ext cx="4533526" cy="2752344"/>
          </a:xfrm>
        </p:spPr>
        <p:txBody>
          <a:bodyPr vert="horz" lIns="91440" tIns="45720" rIns="91440" bIns="45720" rtlCol="0" anchor="t">
            <a:normAutofit/>
          </a:bodyPr>
          <a:lstStyle/>
          <a:p>
            <a:pPr marL="0" indent="0" algn="ctr">
              <a:buNone/>
            </a:pPr>
            <a:r>
              <a:rPr lang="en-US" sz="2400" kern="1200" dirty="0" err="1">
                <a:latin typeface="+mn-lt"/>
                <a:ea typeface="+mn-ea"/>
                <a:cs typeface="+mn-cs"/>
              </a:rPr>
              <a:t>Rezultatas</a:t>
            </a:r>
            <a:r>
              <a:rPr lang="en-US" sz="2400" kern="1200" dirty="0">
                <a:latin typeface="+mn-lt"/>
                <a:ea typeface="+mn-ea"/>
                <a:cs typeface="+mn-cs"/>
              </a:rPr>
              <a:t>:</a:t>
            </a:r>
          </a:p>
          <a:p>
            <a:pPr marL="0" indent="0">
              <a:buNone/>
            </a:pPr>
            <a:endParaRPr lang="en-US" sz="2400" kern="1200" dirty="0">
              <a:latin typeface="+mn-lt"/>
              <a:ea typeface="+mn-ea"/>
              <a:cs typeface="+mn-cs"/>
            </a:endParaRPr>
          </a:p>
          <a:p>
            <a:pPr marL="0" indent="0">
              <a:buNone/>
            </a:pPr>
            <a:r>
              <a:rPr lang="en-US" sz="2400" kern="1200" dirty="0" err="1">
                <a:latin typeface="+mn-lt"/>
                <a:ea typeface="+mn-ea"/>
                <a:cs typeface="+mn-cs"/>
              </a:rPr>
              <a:t>Testuojant</a:t>
            </a:r>
            <a:r>
              <a:rPr lang="en-US" sz="2400" kern="1200" dirty="0">
                <a:latin typeface="+mn-lt"/>
                <a:ea typeface="+mn-ea"/>
                <a:cs typeface="+mn-cs"/>
              </a:rPr>
              <a:t> </a:t>
            </a:r>
            <a:r>
              <a:rPr lang="en-US" sz="2400" kern="1200" dirty="0" err="1">
                <a:latin typeface="+mn-lt"/>
                <a:ea typeface="+mn-ea"/>
                <a:cs typeface="+mn-cs"/>
              </a:rPr>
              <a:t>prietaisą</a:t>
            </a:r>
            <a:r>
              <a:rPr lang="en-US" sz="2400" kern="1200" dirty="0">
                <a:latin typeface="+mn-lt"/>
                <a:ea typeface="+mn-ea"/>
                <a:cs typeface="+mn-cs"/>
              </a:rPr>
              <a:t> (60w) </a:t>
            </a:r>
            <a:r>
              <a:rPr lang="en-US" sz="2400" kern="1200" dirty="0" err="1">
                <a:latin typeface="+mn-lt"/>
                <a:ea typeface="+mn-ea"/>
                <a:cs typeface="+mn-cs"/>
              </a:rPr>
              <a:t>susidarė</a:t>
            </a:r>
            <a:r>
              <a:rPr lang="en-US" sz="2400" kern="1200" dirty="0">
                <a:latin typeface="+mn-lt"/>
                <a:ea typeface="+mn-ea"/>
                <a:cs typeface="+mn-cs"/>
              </a:rPr>
              <a:t> </a:t>
            </a:r>
            <a:r>
              <a:rPr lang="en-US" sz="2400" kern="1200" dirty="0" err="1">
                <a:latin typeface="+mn-lt"/>
                <a:ea typeface="+mn-ea"/>
                <a:cs typeface="+mn-cs"/>
              </a:rPr>
              <a:t>mažas</a:t>
            </a:r>
            <a:r>
              <a:rPr lang="en-US" sz="2400" kern="1200" dirty="0">
                <a:latin typeface="+mn-lt"/>
                <a:ea typeface="+mn-ea"/>
                <a:cs typeface="+mn-cs"/>
              </a:rPr>
              <a:t> </a:t>
            </a:r>
            <a:r>
              <a:rPr lang="en-US" sz="2400" kern="1200" dirty="0" err="1">
                <a:latin typeface="+mn-lt"/>
                <a:ea typeface="+mn-ea"/>
                <a:cs typeface="+mn-cs"/>
              </a:rPr>
              <a:t>kiekis</a:t>
            </a:r>
            <a:r>
              <a:rPr lang="en-US" sz="2400" kern="1200" dirty="0">
                <a:latin typeface="+mn-lt"/>
                <a:ea typeface="+mn-ea"/>
                <a:cs typeface="+mn-cs"/>
              </a:rPr>
              <a:t> </a:t>
            </a:r>
            <a:r>
              <a:rPr lang="en-US" sz="2400" kern="1200" dirty="0" err="1">
                <a:latin typeface="+mn-lt"/>
                <a:ea typeface="+mn-ea"/>
                <a:cs typeface="+mn-cs"/>
              </a:rPr>
              <a:t>vandenilio</a:t>
            </a:r>
            <a:r>
              <a:rPr lang="en-US" sz="2400" kern="1200" dirty="0">
                <a:latin typeface="+mn-lt"/>
                <a:ea typeface="+mn-ea"/>
                <a:cs typeface="+mn-cs"/>
              </a:rPr>
              <a:t> </a:t>
            </a:r>
            <a:r>
              <a:rPr lang="en-US" sz="2400" kern="1200" dirty="0" err="1">
                <a:latin typeface="+mn-lt"/>
                <a:ea typeface="+mn-ea"/>
                <a:cs typeface="+mn-cs"/>
              </a:rPr>
              <a:t>dujų</a:t>
            </a:r>
            <a:r>
              <a:rPr lang="en-US" sz="2400" kern="1200" dirty="0">
                <a:latin typeface="+mn-lt"/>
                <a:ea typeface="+mn-ea"/>
                <a:cs typeface="+mn-cs"/>
              </a:rPr>
              <a:t>.</a:t>
            </a:r>
          </a:p>
        </p:txBody>
      </p:sp>
      <p:pic>
        <p:nvPicPr>
          <p:cNvPr id="4" name="video-1638206755">
            <a:hlinkClick r:id="" action="ppaction://media"/>
            <a:extLst>
              <a:ext uri="{FF2B5EF4-FFF2-40B4-BE49-F238E27FC236}">
                <a16:creationId xmlns:a16="http://schemas.microsoft.com/office/drawing/2014/main" id="{A93A0510-895B-47ED-9F69-2C1DEDDCB5E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80206" y="1444181"/>
            <a:ext cx="6903720" cy="3969638"/>
          </a:xfrm>
          <a:prstGeom prst="rect">
            <a:avLst/>
          </a:prstGeom>
        </p:spPr>
      </p:pic>
    </p:spTree>
    <p:extLst>
      <p:ext uri="{BB962C8B-B14F-4D97-AF65-F5344CB8AC3E}">
        <p14:creationId xmlns:p14="http://schemas.microsoft.com/office/powerpoint/2010/main" val="99567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26FCD2-9E19-433F-8B8D-8992685412CC}"/>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kern="1200" dirty="0" err="1">
                <a:latin typeface="+mj-lt"/>
                <a:ea typeface="+mj-ea"/>
                <a:cs typeface="+mj-cs"/>
              </a:rPr>
              <a:t>Eksperimentinė</a:t>
            </a:r>
            <a:r>
              <a:rPr lang="en-US" sz="3800" kern="1200" dirty="0">
                <a:latin typeface="+mj-lt"/>
                <a:ea typeface="+mj-ea"/>
                <a:cs typeface="+mj-cs"/>
              </a:rPr>
              <a:t> </a:t>
            </a:r>
            <a:r>
              <a:rPr lang="en-US" sz="3800" kern="1200" dirty="0" err="1">
                <a:latin typeface="+mj-lt"/>
                <a:ea typeface="+mj-ea"/>
                <a:cs typeface="+mj-cs"/>
              </a:rPr>
              <a:t>dalis</a:t>
            </a:r>
            <a:r>
              <a:rPr lang="lt-LT" sz="3800" kern="1200" dirty="0">
                <a:latin typeface="+mj-lt"/>
                <a:ea typeface="+mj-ea"/>
                <a:cs typeface="+mj-cs"/>
              </a:rPr>
              <a:t> </a:t>
            </a:r>
            <a:r>
              <a:rPr lang="en-US" sz="3800" kern="1200" dirty="0">
                <a:latin typeface="+mj-lt"/>
                <a:ea typeface="+mj-ea"/>
                <a:cs typeface="+mj-cs"/>
              </a:rPr>
              <a:t>2</a:t>
            </a:r>
          </a:p>
        </p:txBody>
      </p:sp>
      <p:sp>
        <p:nvSpPr>
          <p:cNvPr id="3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6EB839-0278-48F4-AA53-A54EAEC5A154}"/>
              </a:ext>
            </a:extLst>
          </p:cNvPr>
          <p:cNvSpPr>
            <a:spLocks noGrp="1"/>
          </p:cNvSpPr>
          <p:nvPr>
            <p:ph idx="1"/>
          </p:nvPr>
        </p:nvSpPr>
        <p:spPr>
          <a:xfrm>
            <a:off x="630936" y="2902940"/>
            <a:ext cx="4533526" cy="3410712"/>
          </a:xfrm>
        </p:spPr>
        <p:txBody>
          <a:bodyPr vert="horz" lIns="91440" tIns="45720" rIns="91440" bIns="45720" rtlCol="0" anchor="t">
            <a:normAutofit/>
          </a:bodyPr>
          <a:lstStyle/>
          <a:p>
            <a:pPr marL="0" indent="0" algn="ctr">
              <a:buNone/>
            </a:pPr>
            <a:r>
              <a:rPr lang="en-GB" sz="2400" dirty="0" err="1"/>
              <a:t>Rezultatas</a:t>
            </a:r>
            <a:r>
              <a:rPr lang="en-GB" sz="2400" dirty="0"/>
              <a:t>:</a:t>
            </a:r>
          </a:p>
          <a:p>
            <a:pPr marL="0" indent="0">
              <a:buNone/>
            </a:pPr>
            <a:endParaRPr lang="en-GB" sz="2400" dirty="0"/>
          </a:p>
          <a:p>
            <a:pPr marL="0" indent="0">
              <a:buNone/>
            </a:pPr>
            <a:r>
              <a:rPr lang="en-GB" sz="2400" dirty="0" err="1"/>
              <a:t>Naudojant</a:t>
            </a:r>
            <a:r>
              <a:rPr lang="en-GB" sz="2400" dirty="0"/>
              <a:t> </a:t>
            </a:r>
            <a:r>
              <a:rPr lang="en-GB" sz="2400" dirty="0" err="1"/>
              <a:t>galingesn</a:t>
            </a:r>
            <a:r>
              <a:rPr lang="lt-LT" sz="2400" dirty="0"/>
              <a:t>į </a:t>
            </a:r>
            <a:r>
              <a:rPr lang="en-GB" sz="2400" dirty="0"/>
              <a:t>100w </a:t>
            </a:r>
            <a:r>
              <a:rPr lang="lt-LT" sz="2400" dirty="0"/>
              <a:t>maitinimo </a:t>
            </a:r>
            <a:r>
              <a:rPr lang="en-GB" sz="2400" dirty="0" err="1"/>
              <a:t>blok</a:t>
            </a:r>
            <a:r>
              <a:rPr lang="lt-LT" sz="2400" dirty="0"/>
              <a:t>ą</a:t>
            </a:r>
            <a:r>
              <a:rPr lang="en-GB" sz="2400" dirty="0"/>
              <a:t> </a:t>
            </a:r>
            <a:r>
              <a:rPr lang="en-GB" sz="2400" dirty="0" err="1"/>
              <a:t>rezultatai</a:t>
            </a:r>
            <a:r>
              <a:rPr lang="lt-LT" sz="2400" dirty="0"/>
              <a:t> žymiai</a:t>
            </a:r>
            <a:r>
              <a:rPr lang="en-GB" sz="2400" dirty="0"/>
              <a:t> </a:t>
            </a:r>
            <a:r>
              <a:rPr lang="en-GB" sz="2400" dirty="0" err="1"/>
              <a:t>nepager</a:t>
            </a:r>
            <a:r>
              <a:rPr lang="lt-LT" sz="2400" dirty="0"/>
              <a:t>ė</a:t>
            </a:r>
            <a:r>
              <a:rPr lang="en-GB" sz="2400" dirty="0"/>
              <a:t>jo.</a:t>
            </a:r>
            <a:r>
              <a:rPr lang="lt-LT" sz="2400" dirty="0"/>
              <a:t> T</a:t>
            </a:r>
            <a:r>
              <a:rPr lang="en-GB" sz="2400" dirty="0" err="1"/>
              <a:t>ruput</a:t>
            </a:r>
            <a:r>
              <a:rPr lang="lt-LT" sz="2400" dirty="0"/>
              <a:t>į </a:t>
            </a:r>
            <a:r>
              <a:rPr lang="en-GB" sz="2400" dirty="0" err="1"/>
              <a:t>daugiau</a:t>
            </a:r>
            <a:r>
              <a:rPr lang="en-GB" sz="2400" dirty="0"/>
              <a:t> </a:t>
            </a:r>
            <a:r>
              <a:rPr lang="en-GB" sz="2400" dirty="0" err="1"/>
              <a:t>burbuliavo</a:t>
            </a:r>
            <a:r>
              <a:rPr lang="en-GB" sz="2400" dirty="0"/>
              <a:t>.</a:t>
            </a:r>
            <a:endParaRPr lang="en-US" sz="2400" kern="1200" dirty="0">
              <a:latin typeface="+mn-lt"/>
              <a:ea typeface="+mn-ea"/>
              <a:cs typeface="+mn-cs"/>
            </a:endParaRPr>
          </a:p>
        </p:txBody>
      </p:sp>
      <p:pic>
        <p:nvPicPr>
          <p:cNvPr id="5" name="video-1646266656">
            <a:hlinkClick r:id="" action="ppaction://media"/>
            <a:extLst>
              <a:ext uri="{FF2B5EF4-FFF2-40B4-BE49-F238E27FC236}">
                <a16:creationId xmlns:a16="http://schemas.microsoft.com/office/drawing/2014/main" id="{208A5B94-AD22-4C99-80DF-A24569CEBE6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72691" y="1474126"/>
            <a:ext cx="4172305" cy="4172305"/>
          </a:xfrm>
          <a:prstGeom prst="rect">
            <a:avLst/>
          </a:prstGeom>
        </p:spPr>
      </p:pic>
    </p:spTree>
    <p:extLst>
      <p:ext uri="{BB962C8B-B14F-4D97-AF65-F5344CB8AC3E}">
        <p14:creationId xmlns:p14="http://schemas.microsoft.com/office/powerpoint/2010/main" val="33198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F90737-CDD9-46C8-8FDE-9C73B0139AC0}"/>
              </a:ext>
            </a:extLst>
          </p:cNvPr>
          <p:cNvSpPr>
            <a:spLocks noGrp="1"/>
          </p:cNvSpPr>
          <p:nvPr>
            <p:ph type="title"/>
          </p:nvPr>
        </p:nvSpPr>
        <p:spPr>
          <a:xfrm>
            <a:off x="838200" y="365125"/>
            <a:ext cx="10515600" cy="1325563"/>
          </a:xfrm>
        </p:spPr>
        <p:txBody>
          <a:bodyPr>
            <a:normAutofit/>
          </a:bodyPr>
          <a:lstStyle/>
          <a:p>
            <a:pPr algn="ctr"/>
            <a:r>
              <a:rPr lang="lt-LT" sz="5400" dirty="0"/>
              <a:t>Išvados</a:t>
            </a:r>
            <a:r>
              <a:rPr lang="en-US" sz="5400" dirty="0"/>
              <a:t> </a:t>
            </a:r>
            <a:endParaRPr lang="lt-LT" sz="5400" dirty="0"/>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555FF6-FB0F-47AF-BECF-90782633B5FF}"/>
              </a:ext>
            </a:extLst>
          </p:cNvPr>
          <p:cNvSpPr>
            <a:spLocks noGrp="1"/>
          </p:cNvSpPr>
          <p:nvPr>
            <p:ph idx="1"/>
          </p:nvPr>
        </p:nvSpPr>
        <p:spPr>
          <a:xfrm>
            <a:off x="838200" y="1929384"/>
            <a:ext cx="10515600" cy="4251960"/>
          </a:xfrm>
        </p:spPr>
        <p:txBody>
          <a:bodyPr>
            <a:normAutofit/>
          </a:bodyPr>
          <a:lstStyle/>
          <a:p>
            <a:pPr marL="0" indent="0">
              <a:buNone/>
            </a:pPr>
            <a:endParaRPr lang="lt-LT" sz="2400" dirty="0"/>
          </a:p>
          <a:p>
            <a:pPr marL="0" indent="0">
              <a:buNone/>
            </a:pPr>
            <a:r>
              <a:rPr lang="lt-LT" sz="2400" dirty="0"/>
              <a:t>Sukonstravus generatorių atlikti du bandymai naudojant skirtingos galios maitinimo šaltinius. Pirmojo bandymo metu panaudotas 60 W galios maitinimo šaltinis, bandymo metu gauta elektros srovė, kurios stipris 5 A, bandymo trukmė 30 min. Išgautų dujų masė apie 27 g. Antrojo bandymo metu panaudotas 100 W maitinimo šaltinis, elektros srovės stipris 8,3 A, bandymo trukmė 30 min. Išgautų dujų masė apie 45 g. Tokio kiekio dujų nepakako degimo srovei palaikyti, todėl nepavyko perpjauti aliuminio plokštelės. Remiantis elektrolizės dėsniu padidinus elektros srovės stiprį bei tekėjimo laiką galima išgauti didesnį kiekį degių dujų, tačiau eksperimentatorių saugumui užtikrinti reikalingos specialios sąlygos, todėl bandymai naudojant galingesnius maitinimo šaltinius nebuvo atliekami. </a:t>
            </a:r>
          </a:p>
          <a:p>
            <a:pPr marL="0" indent="0">
              <a:buNone/>
            </a:pPr>
            <a:endParaRPr lang="lt-LT" sz="2400" dirty="0"/>
          </a:p>
        </p:txBody>
      </p:sp>
    </p:spTree>
    <p:extLst>
      <p:ext uri="{BB962C8B-B14F-4D97-AF65-F5344CB8AC3E}">
        <p14:creationId xmlns:p14="http://schemas.microsoft.com/office/powerpoint/2010/main" val="1962788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F90737-CDD9-46C8-8FDE-9C73B0139AC0}"/>
              </a:ext>
            </a:extLst>
          </p:cNvPr>
          <p:cNvSpPr>
            <a:spLocks noGrp="1"/>
          </p:cNvSpPr>
          <p:nvPr>
            <p:ph type="title"/>
          </p:nvPr>
        </p:nvSpPr>
        <p:spPr>
          <a:xfrm>
            <a:off x="838200" y="365125"/>
            <a:ext cx="10515600" cy="1325563"/>
          </a:xfrm>
        </p:spPr>
        <p:txBody>
          <a:bodyPr>
            <a:normAutofit/>
          </a:bodyPr>
          <a:lstStyle/>
          <a:p>
            <a:pPr algn="ctr"/>
            <a:r>
              <a:rPr lang="en-LT" sz="5400" dirty="0"/>
              <a:t>Užduotys</a:t>
            </a:r>
            <a:endParaRPr lang="lt-LT" sz="5400" dirty="0"/>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555FF6-FB0F-47AF-BECF-90782633B5FF}"/>
              </a:ext>
            </a:extLst>
          </p:cNvPr>
          <p:cNvSpPr>
            <a:spLocks noGrp="1"/>
          </p:cNvSpPr>
          <p:nvPr>
            <p:ph idx="1"/>
          </p:nvPr>
        </p:nvSpPr>
        <p:spPr>
          <a:xfrm>
            <a:off x="838200" y="1929384"/>
            <a:ext cx="10515600" cy="4251960"/>
          </a:xfrm>
        </p:spPr>
        <p:txBody>
          <a:bodyPr>
            <a:normAutofit/>
          </a:bodyPr>
          <a:lstStyle/>
          <a:p>
            <a:pPr marL="514350" indent="-514350">
              <a:buAutoNum type="arabicPeriod"/>
            </a:pPr>
            <a:endParaRPr lang="lt-LT" sz="2400" dirty="0"/>
          </a:p>
          <a:p>
            <a:pPr marL="514350" indent="-514350">
              <a:buAutoNum type="arabicPeriod"/>
            </a:pPr>
            <a:endParaRPr lang="lt-LT" sz="2400" dirty="0"/>
          </a:p>
          <a:p>
            <a:pPr marL="514350" indent="-514350">
              <a:buAutoNum type="arabicPeriod"/>
            </a:pPr>
            <a:r>
              <a:rPr lang="lt-LT" sz="2400" dirty="0"/>
              <a:t>Kiek vario išsiskirs iš vario sulfato tirpalo per </a:t>
            </a:r>
            <a:r>
              <a:rPr lang="en-US" sz="2400" dirty="0"/>
              <a:t>1h, kai </a:t>
            </a:r>
            <a:r>
              <a:rPr lang="lt-LT" sz="2400" dirty="0"/>
              <a:t>juo tekės </a:t>
            </a:r>
            <a:r>
              <a:rPr lang="en-US" sz="2400" dirty="0"/>
              <a:t>80 A </a:t>
            </a:r>
            <a:r>
              <a:rPr lang="lt-LT" sz="2400" dirty="0"/>
              <a:t>stiprio sro</a:t>
            </a:r>
            <a:r>
              <a:rPr lang="en-US" sz="2400" dirty="0"/>
              <a:t>v</a:t>
            </a:r>
            <a:r>
              <a:rPr lang="lt-LT" sz="2400" dirty="0"/>
              <a:t>ė?</a:t>
            </a:r>
          </a:p>
          <a:p>
            <a:pPr marL="514350" indent="-514350">
              <a:buAutoNum type="arabicPeriod"/>
            </a:pPr>
            <a:r>
              <a:rPr lang="lt-LT" sz="2400" dirty="0"/>
              <a:t>Kokį darbą atliko elektros srovė, jei elektros srovei tekant vario sulfato tirpalu per </a:t>
            </a:r>
            <a:r>
              <a:rPr lang="en-US" sz="2400" dirty="0"/>
              <a:t>3</a:t>
            </a:r>
            <a:r>
              <a:rPr lang="lt-LT" sz="2400" dirty="0"/>
              <a:t>0s nusėdo </a:t>
            </a:r>
            <a:r>
              <a:rPr lang="en-US" sz="2400" dirty="0"/>
              <a:t>39,6 </a:t>
            </a:r>
            <a:r>
              <a:rPr lang="lt-LT" sz="2400" dirty="0"/>
              <a:t>mg vario, o įtampa vonelėje </a:t>
            </a:r>
            <a:r>
              <a:rPr lang="en-US" sz="2400" dirty="0"/>
              <a:t>4V</a:t>
            </a:r>
            <a:r>
              <a:rPr lang="lt-LT" sz="2400" dirty="0"/>
              <a:t>?</a:t>
            </a:r>
          </a:p>
        </p:txBody>
      </p:sp>
    </p:spTree>
    <p:extLst>
      <p:ext uri="{BB962C8B-B14F-4D97-AF65-F5344CB8AC3E}">
        <p14:creationId xmlns:p14="http://schemas.microsoft.com/office/powerpoint/2010/main" val="3456210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F90737-CDD9-46C8-8FDE-9C73B0139AC0}"/>
              </a:ext>
            </a:extLst>
          </p:cNvPr>
          <p:cNvSpPr>
            <a:spLocks noGrp="1"/>
          </p:cNvSpPr>
          <p:nvPr>
            <p:ph type="title"/>
          </p:nvPr>
        </p:nvSpPr>
        <p:spPr>
          <a:xfrm>
            <a:off x="838200" y="365125"/>
            <a:ext cx="10515600" cy="1325563"/>
          </a:xfrm>
        </p:spPr>
        <p:txBody>
          <a:bodyPr>
            <a:normAutofit/>
          </a:bodyPr>
          <a:lstStyle/>
          <a:p>
            <a:pPr algn="ctr"/>
            <a:r>
              <a:rPr lang="en-US" sz="5400" dirty="0"/>
              <a:t>1. </a:t>
            </a:r>
            <a:r>
              <a:rPr lang="en-US" sz="5400" dirty="0" err="1"/>
              <a:t>Sprendimas</a:t>
            </a:r>
            <a:endParaRPr lang="lt-LT" sz="5400" dirty="0"/>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555FF6-FB0F-47AF-BECF-90782633B5FF}"/>
              </a:ext>
            </a:extLst>
          </p:cNvPr>
          <p:cNvSpPr>
            <a:spLocks noGrp="1"/>
          </p:cNvSpPr>
          <p:nvPr>
            <p:ph idx="1"/>
          </p:nvPr>
        </p:nvSpPr>
        <p:spPr>
          <a:xfrm>
            <a:off x="838200" y="1929384"/>
            <a:ext cx="10515600" cy="4251960"/>
          </a:xfrm>
        </p:spPr>
        <p:txBody>
          <a:bodyPr>
            <a:normAutofit/>
          </a:bodyPr>
          <a:lstStyle/>
          <a:p>
            <a:pPr marL="0" indent="0">
              <a:buNone/>
            </a:pPr>
            <a:r>
              <a:rPr lang="lt-LT" sz="2400" dirty="0"/>
              <a:t>Duota: t=  1h = 3600s			Sprendimas:</a:t>
            </a:r>
          </a:p>
          <a:p>
            <a:pPr marL="0" indent="0">
              <a:buNone/>
            </a:pPr>
            <a:r>
              <a:rPr lang="lt-LT" sz="2400" dirty="0"/>
              <a:t>	I = 80A</a:t>
            </a:r>
          </a:p>
          <a:p>
            <a:pPr marL="0" indent="0">
              <a:buNone/>
            </a:pPr>
            <a:r>
              <a:rPr lang="lt-LT" sz="2400" dirty="0"/>
              <a:t>	k = 0,00000033kg/C</a:t>
            </a:r>
          </a:p>
          <a:p>
            <a:pPr marL="0" indent="0">
              <a:buNone/>
            </a:pPr>
            <a:r>
              <a:rPr lang="lt-LT" sz="2400" dirty="0"/>
              <a:t>Rasti: m</a:t>
            </a:r>
          </a:p>
          <a:p>
            <a:pPr marL="0" indent="0">
              <a:buNone/>
            </a:pPr>
            <a:endParaRPr lang="en-US" sz="2400" dirty="0"/>
          </a:p>
          <a:p>
            <a:pPr marL="0" indent="0">
              <a:buNone/>
            </a:pPr>
            <a:r>
              <a:rPr lang="en-US" sz="2400" dirty="0"/>
              <a:t>Ats: 0,095kg</a:t>
            </a:r>
          </a:p>
        </p:txBody>
      </p:sp>
      <p:pic>
        <p:nvPicPr>
          <p:cNvPr id="5" name="Picture 4">
            <a:extLst>
              <a:ext uri="{FF2B5EF4-FFF2-40B4-BE49-F238E27FC236}">
                <a16:creationId xmlns:a16="http://schemas.microsoft.com/office/drawing/2014/main" id="{6725849E-9E83-4E4F-80EB-665FF2EA3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2507" y="2582248"/>
            <a:ext cx="5372100" cy="1571625"/>
          </a:xfrm>
          <a:prstGeom prst="rect">
            <a:avLst/>
          </a:prstGeom>
        </p:spPr>
      </p:pic>
    </p:spTree>
    <p:extLst>
      <p:ext uri="{BB962C8B-B14F-4D97-AF65-F5344CB8AC3E}">
        <p14:creationId xmlns:p14="http://schemas.microsoft.com/office/powerpoint/2010/main" val="440733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F90737-CDD9-46C8-8FDE-9C73B0139AC0}"/>
              </a:ext>
            </a:extLst>
          </p:cNvPr>
          <p:cNvSpPr>
            <a:spLocks noGrp="1"/>
          </p:cNvSpPr>
          <p:nvPr>
            <p:ph type="title"/>
          </p:nvPr>
        </p:nvSpPr>
        <p:spPr>
          <a:xfrm>
            <a:off x="838200" y="365125"/>
            <a:ext cx="10515600" cy="1325563"/>
          </a:xfrm>
        </p:spPr>
        <p:txBody>
          <a:bodyPr>
            <a:normAutofit/>
          </a:bodyPr>
          <a:lstStyle/>
          <a:p>
            <a:pPr algn="ctr"/>
            <a:r>
              <a:rPr lang="en-US" sz="5400" dirty="0"/>
              <a:t>2. </a:t>
            </a:r>
            <a:r>
              <a:rPr lang="en-US" sz="5400" dirty="0" err="1"/>
              <a:t>Sprendimas</a:t>
            </a:r>
            <a:endParaRPr lang="lt-LT" sz="5400" dirty="0"/>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555FF6-FB0F-47AF-BECF-90782633B5FF}"/>
                  </a:ext>
                </a:extLst>
              </p:cNvPr>
              <p:cNvSpPr>
                <a:spLocks noGrp="1"/>
              </p:cNvSpPr>
              <p:nvPr>
                <p:ph idx="1"/>
              </p:nvPr>
            </p:nvSpPr>
            <p:spPr>
              <a:xfrm>
                <a:off x="838200" y="1929384"/>
                <a:ext cx="10515600" cy="4251960"/>
              </a:xfrm>
              <a:noFill/>
              <a:ln>
                <a:noFill/>
              </a:ln>
            </p:spPr>
            <p:txBody>
              <a:bodyPr>
                <a:normAutofit/>
              </a:bodyPr>
              <a:lstStyle/>
              <a:p>
                <a:pPr marL="0" indent="0">
                  <a:buNone/>
                </a:pPr>
                <a:r>
                  <a:rPr lang="lt-LT" sz="2400" dirty="0"/>
                  <a:t>Duota: k = 0,00000033kg/C			Sprendimas:</a:t>
                </a:r>
              </a:p>
              <a:p>
                <a:pPr marL="0" indent="0">
                  <a:buNone/>
                </a:pPr>
                <a:r>
                  <a:rPr lang="lt-LT" sz="2400" dirty="0"/>
                  <a:t>	m = 39,6mg = 0,0000396kg</a:t>
                </a:r>
              </a:p>
              <a:p>
                <a:pPr marL="0" indent="0">
                  <a:buNone/>
                </a:pPr>
                <a:r>
                  <a:rPr lang="lt-LT" sz="2400" dirty="0"/>
                  <a:t>	U = 4V                                                               </a:t>
                </a:r>
                <a14:m>
                  <m:oMath xmlns:m="http://schemas.openxmlformats.org/officeDocument/2006/math">
                    <m:r>
                      <a:rPr lang="lt-LT" sz="2400" b="0" i="0" smtClean="0">
                        <a:latin typeface="Cambria Math" panose="02040503050406030204" pitchFamily="18" charset="0"/>
                      </a:rPr>
                      <m:t> </m:t>
                    </m:r>
                    <m:r>
                      <a:rPr lang="lt-LT" sz="2400" b="0" i="1" smtClean="0">
                        <a:latin typeface="Cambria Math" panose="02040503050406030204" pitchFamily="18" charset="0"/>
                      </a:rPr>
                      <m:t>𝐼</m:t>
                    </m:r>
                    <m:r>
                      <a:rPr lang="lt-LT" sz="2400" b="0" i="1" smtClean="0">
                        <a:latin typeface="Cambria Math" panose="02040503050406030204" pitchFamily="18" charset="0"/>
                      </a:rPr>
                      <m:t>=</m:t>
                    </m:r>
                    <m:f>
                      <m:fPr>
                        <m:ctrlPr>
                          <a:rPr lang="lt-LT" sz="2400" b="0" i="1" smtClean="0">
                            <a:latin typeface="Cambria Math" panose="02040503050406030204" pitchFamily="18" charset="0"/>
                          </a:rPr>
                        </m:ctrlPr>
                      </m:fPr>
                      <m:num>
                        <m:r>
                          <a:rPr lang="lt-LT" sz="2400" b="0" i="1" smtClean="0">
                            <a:latin typeface="Cambria Math" panose="02040503050406030204" pitchFamily="18" charset="0"/>
                          </a:rPr>
                          <m:t>𝑚</m:t>
                        </m:r>
                      </m:num>
                      <m:den>
                        <m:r>
                          <a:rPr lang="lt-LT" sz="2400" b="0" i="1" smtClean="0">
                            <a:latin typeface="Cambria Math" panose="02040503050406030204" pitchFamily="18" charset="0"/>
                          </a:rPr>
                          <m:t>𝑘</m:t>
                        </m:r>
                        <m:r>
                          <m:rPr>
                            <m:nor/>
                          </m:rPr>
                          <a:rPr lang="lt-LT" sz="2400" smtClean="0"/>
                          <m:t>∆</m:t>
                        </m:r>
                        <m:r>
                          <m:rPr>
                            <m:nor/>
                          </m:rPr>
                          <a:rPr lang="lt-LT" sz="2400" smtClean="0"/>
                          <m:t>t</m:t>
                        </m:r>
                      </m:den>
                    </m:f>
                  </m:oMath>
                </a14:m>
                <a:r>
                  <a:rPr lang="lt-LT" sz="2400" dirty="0"/>
                  <a:t> </a:t>
                </a:r>
                <a14:m>
                  <m:oMath xmlns:m="http://schemas.openxmlformats.org/officeDocument/2006/math">
                    <m:r>
                      <a:rPr lang="lt-LT" sz="2400" b="0" i="0" smtClean="0">
                        <a:latin typeface="Cambria Math" panose="02040503050406030204" pitchFamily="18" charset="0"/>
                      </a:rPr>
                      <m:t>    </m:t>
                    </m:r>
                    <m:r>
                      <a:rPr lang="lt-LT" sz="2400" b="0" i="1" smtClean="0">
                        <a:latin typeface="Cambria Math" panose="02040503050406030204" pitchFamily="18" charset="0"/>
                      </a:rPr>
                      <m:t>𝐴</m:t>
                    </m:r>
                    <m:r>
                      <a:rPr lang="lt-LT" sz="2400" i="1" smtClean="0">
                        <a:latin typeface="Cambria Math" panose="02040503050406030204" pitchFamily="18" charset="0"/>
                      </a:rPr>
                      <m:t>=</m:t>
                    </m:r>
                    <m:r>
                      <a:rPr lang="lt-LT" sz="2400" b="0" i="1" smtClean="0">
                        <a:latin typeface="Cambria Math" panose="02040503050406030204" pitchFamily="18" charset="0"/>
                      </a:rPr>
                      <m:t>𝐼𝑈𝑡</m:t>
                    </m:r>
                  </m:oMath>
                </a14:m>
                <a:endParaRPr lang="lt-LT" sz="2400" dirty="0"/>
              </a:p>
              <a:p>
                <a:pPr marL="0" indent="0">
                  <a:buNone/>
                </a:pPr>
                <a:r>
                  <a:rPr lang="lt-LT" sz="2400" dirty="0"/>
                  <a:t>	∆t = 30s                                                            </a:t>
                </a:r>
                <a14:m>
                  <m:oMath xmlns:m="http://schemas.openxmlformats.org/officeDocument/2006/math">
                    <m:r>
                      <a:rPr lang="lt-LT" sz="2400" i="1" smtClean="0">
                        <a:latin typeface="Cambria Math" panose="02040503050406030204" pitchFamily="18" charset="0"/>
                      </a:rPr>
                      <m:t>𝐼</m:t>
                    </m:r>
                    <m:r>
                      <a:rPr lang="lt-LT" sz="2400" i="1" smtClean="0">
                        <a:latin typeface="Cambria Math" panose="02040503050406030204" pitchFamily="18" charset="0"/>
                      </a:rPr>
                      <m:t>=</m:t>
                    </m:r>
                    <m:f>
                      <m:fPr>
                        <m:ctrlPr>
                          <a:rPr lang="lt-LT" sz="2400" i="1" smtClean="0">
                            <a:latin typeface="Cambria Math" panose="02040503050406030204" pitchFamily="18" charset="0"/>
                          </a:rPr>
                        </m:ctrlPr>
                      </m:fPr>
                      <m:num>
                        <m:r>
                          <m:rPr>
                            <m:nor/>
                          </m:rPr>
                          <a:rPr lang="lt-LT" sz="2400" smtClean="0"/>
                          <m:t>0,0000396</m:t>
                        </m:r>
                        <m:r>
                          <m:rPr>
                            <m:nor/>
                          </m:rPr>
                          <a:rPr lang="lt-LT" sz="2400" smtClean="0"/>
                          <m:t>kg</m:t>
                        </m:r>
                      </m:num>
                      <m:den>
                        <m:r>
                          <m:rPr>
                            <m:nor/>
                          </m:rPr>
                          <a:rPr lang="lt-LT" sz="2400" smtClean="0"/>
                          <m:t>0,00000033</m:t>
                        </m:r>
                        <m:r>
                          <m:rPr>
                            <m:nor/>
                          </m:rPr>
                          <a:rPr lang="lt-LT" sz="2400" smtClean="0"/>
                          <m:t>kg</m:t>
                        </m:r>
                        <m:r>
                          <m:rPr>
                            <m:nor/>
                          </m:rPr>
                          <a:rPr lang="lt-LT" sz="2400" smtClean="0"/>
                          <m:t>/</m:t>
                        </m:r>
                        <m:r>
                          <m:rPr>
                            <m:nor/>
                          </m:rPr>
                          <a:rPr lang="lt-LT" sz="2400" smtClean="0"/>
                          <m:t>C</m:t>
                        </m:r>
                        <m:r>
                          <m:rPr>
                            <m:nor/>
                          </m:rPr>
                          <a:rPr lang="lt-LT" sz="2400" smtClean="0"/>
                          <m:t> </m:t>
                        </m:r>
                        <m:r>
                          <a:rPr lang="lt-LT" sz="2400" i="1" smtClean="0">
                            <a:latin typeface="Cambria Math" panose="02040503050406030204" pitchFamily="18" charset="0"/>
                          </a:rPr>
                          <m:t>𝑥</m:t>
                        </m:r>
                        <m:r>
                          <a:rPr lang="lt-LT" sz="2400" i="1" smtClean="0">
                            <a:latin typeface="Cambria Math" panose="02040503050406030204" pitchFamily="18" charset="0"/>
                          </a:rPr>
                          <m:t> 30</m:t>
                        </m:r>
                        <m:r>
                          <a:rPr lang="lt-LT" sz="2400" i="1" smtClean="0">
                            <a:latin typeface="Cambria Math" panose="02040503050406030204" pitchFamily="18" charset="0"/>
                          </a:rPr>
                          <m:t>𝑠</m:t>
                        </m:r>
                      </m:den>
                    </m:f>
                    <m:r>
                      <a:rPr lang="lt-LT" sz="2400" i="1" smtClean="0">
                        <a:latin typeface="Cambria Math" panose="02040503050406030204" pitchFamily="18" charset="0"/>
                      </a:rPr>
                      <m:t> </m:t>
                    </m:r>
                  </m:oMath>
                </a14:m>
                <a:endParaRPr lang="lt-LT" sz="2400" dirty="0"/>
              </a:p>
              <a:p>
                <a:pPr marL="0" indent="0">
                  <a:buNone/>
                </a:pPr>
                <a:r>
                  <a:rPr lang="lt-LT" sz="2400" dirty="0"/>
                  <a:t>Rasti: A                                                                          A = 4A x 4V x 30s = 480J</a:t>
                </a:r>
              </a:p>
              <a:p>
                <a:pPr marL="0" indent="0">
                  <a:buNone/>
                </a:pPr>
                <a:endParaRPr lang="lt-LT" sz="2400" dirty="0"/>
              </a:p>
              <a:p>
                <a:pPr marL="0" indent="0">
                  <a:buNone/>
                </a:pPr>
                <a:r>
                  <a:rPr lang="lt-LT" sz="2400" dirty="0"/>
                  <a:t>Ats: 480J</a:t>
                </a:r>
              </a:p>
            </p:txBody>
          </p:sp>
        </mc:Choice>
        <mc:Fallback xmlns="">
          <p:sp>
            <p:nvSpPr>
              <p:cNvPr id="3" name="Content Placeholder 2">
                <a:extLst>
                  <a:ext uri="{FF2B5EF4-FFF2-40B4-BE49-F238E27FC236}">
                    <a16:creationId xmlns:a16="http://schemas.microsoft.com/office/drawing/2014/main" id="{A8555FF6-FB0F-47AF-BECF-90782633B5FF}"/>
                  </a:ext>
                </a:extLst>
              </p:cNvPr>
              <p:cNvSpPr>
                <a:spLocks noGrp="1" noRot="1" noChangeAspect="1" noMove="1" noResize="1" noEditPoints="1" noAdjustHandles="1" noChangeArrowheads="1" noChangeShapeType="1" noTextEdit="1"/>
              </p:cNvSpPr>
              <p:nvPr>
                <p:ph idx="1"/>
              </p:nvPr>
            </p:nvSpPr>
            <p:spPr>
              <a:xfrm>
                <a:off x="838200" y="1929384"/>
                <a:ext cx="10515600" cy="4251960"/>
              </a:xfrm>
              <a:blipFill>
                <a:blip r:embed="rId2"/>
                <a:stretch>
                  <a:fillRect l="-928" t="-2009"/>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3954435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7A7AD-2FF2-944C-9F50-7DAA272CEBE2}"/>
              </a:ext>
            </a:extLst>
          </p:cNvPr>
          <p:cNvSpPr>
            <a:spLocks noGrp="1"/>
          </p:cNvSpPr>
          <p:nvPr>
            <p:ph type="title"/>
          </p:nvPr>
        </p:nvSpPr>
        <p:spPr/>
        <p:txBody>
          <a:bodyPr/>
          <a:lstStyle/>
          <a:p>
            <a:pPr algn="ctr"/>
            <a:r>
              <a:rPr lang="en-LT" dirty="0"/>
              <a:t>Klausimai</a:t>
            </a:r>
          </a:p>
        </p:txBody>
      </p:sp>
      <p:sp>
        <p:nvSpPr>
          <p:cNvPr id="3" name="Content Placeholder 2">
            <a:extLst>
              <a:ext uri="{FF2B5EF4-FFF2-40B4-BE49-F238E27FC236}">
                <a16:creationId xmlns:a16="http://schemas.microsoft.com/office/drawing/2014/main" id="{D1E6AE38-5177-0F4A-A818-231A01B306B6}"/>
              </a:ext>
            </a:extLst>
          </p:cNvPr>
          <p:cNvSpPr>
            <a:spLocks noGrp="1"/>
          </p:cNvSpPr>
          <p:nvPr>
            <p:ph idx="1"/>
          </p:nvPr>
        </p:nvSpPr>
        <p:spPr/>
        <p:txBody>
          <a:bodyPr/>
          <a:lstStyle/>
          <a:p>
            <a:pPr marL="0" indent="0">
              <a:buNone/>
            </a:pPr>
            <a:r>
              <a:rPr lang="lt-LT" dirty="0"/>
              <a:t>1. Kas yra elektrolizė</a:t>
            </a:r>
          </a:p>
          <a:p>
            <a:pPr marL="0" indent="0">
              <a:buNone/>
            </a:pPr>
            <a:endParaRPr lang="lt-LT" dirty="0"/>
          </a:p>
          <a:p>
            <a:pPr marL="0" indent="0">
              <a:buNone/>
            </a:pPr>
            <a:r>
              <a:rPr lang="lt-LT" dirty="0"/>
              <a:t>a) Metodas kurio metu atskiriami susijungę cheminiai elementai bei junginiai, per juos leidžiant elektros srovę </a:t>
            </a:r>
          </a:p>
          <a:p>
            <a:pPr marL="0" indent="0">
              <a:buNone/>
            </a:pPr>
            <a:r>
              <a:rPr lang="lt-LT" dirty="0" err="1"/>
              <a:t>b</a:t>
            </a:r>
            <a:r>
              <a:rPr lang="lt-LT" dirty="0"/>
              <a:t>) Metodas kurio metu sujungiami susijungę cheminiai elementai bei junginiai, per juos leidžiant elektros srovę </a:t>
            </a:r>
          </a:p>
          <a:p>
            <a:pPr marL="0" indent="0">
              <a:buNone/>
            </a:pPr>
            <a:r>
              <a:rPr lang="lt-LT" dirty="0"/>
              <a:t>c) Metodas kurio metu leidžiama elektros srovė 1 omo grandine</a:t>
            </a:r>
            <a:endParaRPr lang="en-LT" dirty="0"/>
          </a:p>
        </p:txBody>
      </p:sp>
    </p:spTree>
    <p:extLst>
      <p:ext uri="{BB962C8B-B14F-4D97-AF65-F5344CB8AC3E}">
        <p14:creationId xmlns:p14="http://schemas.microsoft.com/office/powerpoint/2010/main" val="57680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2" end="2"/>
                                            </p:txEl>
                                          </p:spTgt>
                                        </p:tgtEl>
                                        <p:attrNameLst>
                                          <p:attrName>r</p:attrName>
                                        </p:attrNameLst>
                                      </p:cBhvr>
                                    </p:animRot>
                                    <p:animRot by="-240000">
                                      <p:cBhvr>
                                        <p:cTn id="7" dur="200" fill="hold">
                                          <p:stCondLst>
                                            <p:cond delay="200"/>
                                          </p:stCondLst>
                                        </p:cTn>
                                        <p:tgtEl>
                                          <p:spTgt spid="3">
                                            <p:txEl>
                                              <p:pRg st="2" end="2"/>
                                            </p:txEl>
                                          </p:spTgt>
                                        </p:tgtEl>
                                        <p:attrNameLst>
                                          <p:attrName>r</p:attrName>
                                        </p:attrNameLst>
                                      </p:cBhvr>
                                    </p:animRot>
                                    <p:animRot by="240000">
                                      <p:cBhvr>
                                        <p:cTn id="8" dur="200" fill="hold">
                                          <p:stCondLst>
                                            <p:cond delay="400"/>
                                          </p:stCondLst>
                                        </p:cTn>
                                        <p:tgtEl>
                                          <p:spTgt spid="3">
                                            <p:txEl>
                                              <p:pRg st="2" end="2"/>
                                            </p:txEl>
                                          </p:spTgt>
                                        </p:tgtEl>
                                        <p:attrNameLst>
                                          <p:attrName>r</p:attrName>
                                        </p:attrNameLst>
                                      </p:cBhvr>
                                    </p:animRot>
                                    <p:animRot by="-240000">
                                      <p:cBhvr>
                                        <p:cTn id="9" dur="200" fill="hold">
                                          <p:stCondLst>
                                            <p:cond delay="600"/>
                                          </p:stCondLst>
                                        </p:cTn>
                                        <p:tgtEl>
                                          <p:spTgt spid="3">
                                            <p:txEl>
                                              <p:pRg st="2" end="2"/>
                                            </p:txEl>
                                          </p:spTgt>
                                        </p:tgtEl>
                                        <p:attrNameLst>
                                          <p:attrName>r</p:attrName>
                                        </p:attrNameLst>
                                      </p:cBhvr>
                                    </p:animRot>
                                    <p:animRot by="120000">
                                      <p:cBhvr>
                                        <p:cTn id="10"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570C2-E8E1-4F45-B873-5AFD2C63AF97}"/>
              </a:ext>
            </a:extLst>
          </p:cNvPr>
          <p:cNvSpPr>
            <a:spLocks noGrp="1"/>
          </p:cNvSpPr>
          <p:nvPr>
            <p:ph type="title"/>
          </p:nvPr>
        </p:nvSpPr>
        <p:spPr/>
        <p:txBody>
          <a:bodyPr/>
          <a:lstStyle/>
          <a:p>
            <a:pPr algn="ctr"/>
            <a:r>
              <a:rPr lang="en-LT" dirty="0"/>
              <a:t>Klausimai</a:t>
            </a:r>
          </a:p>
        </p:txBody>
      </p:sp>
      <p:sp>
        <p:nvSpPr>
          <p:cNvPr id="3" name="Content Placeholder 2">
            <a:extLst>
              <a:ext uri="{FF2B5EF4-FFF2-40B4-BE49-F238E27FC236}">
                <a16:creationId xmlns:a16="http://schemas.microsoft.com/office/drawing/2014/main" id="{A2DF55FE-340B-F64D-9CDC-859E29DAE2D5}"/>
              </a:ext>
            </a:extLst>
          </p:cNvPr>
          <p:cNvSpPr>
            <a:spLocks noGrp="1"/>
          </p:cNvSpPr>
          <p:nvPr>
            <p:ph idx="1"/>
          </p:nvPr>
        </p:nvSpPr>
        <p:spPr/>
        <p:txBody>
          <a:bodyPr/>
          <a:lstStyle/>
          <a:p>
            <a:pPr marL="0" indent="0">
              <a:buNone/>
            </a:pPr>
            <a:r>
              <a:rPr lang="lt-LT" dirty="0"/>
              <a:t>2. Vandenilio dujos šiandieninėje pramonėje naudojamos</a:t>
            </a:r>
          </a:p>
          <a:p>
            <a:pPr marL="0" indent="0">
              <a:buNone/>
            </a:pPr>
            <a:endParaRPr lang="lt-LT" dirty="0"/>
          </a:p>
          <a:p>
            <a:pPr marL="0" indent="0">
              <a:buNone/>
            </a:pPr>
            <a:r>
              <a:rPr lang="lt-LT" dirty="0"/>
              <a:t>a) Pjaustymui ir lydymui </a:t>
            </a:r>
          </a:p>
          <a:p>
            <a:pPr marL="0" indent="0">
              <a:buNone/>
            </a:pPr>
            <a:r>
              <a:rPr lang="lt-LT" dirty="0" err="1"/>
              <a:t>b</a:t>
            </a:r>
            <a:r>
              <a:rPr lang="lt-LT" dirty="0"/>
              <a:t>) Šildymui ir elektros gamyboje</a:t>
            </a:r>
          </a:p>
          <a:p>
            <a:pPr marL="0" indent="0">
              <a:buNone/>
            </a:pPr>
            <a:r>
              <a:rPr lang="lt-LT" dirty="0"/>
              <a:t>c) Maisto gamybai</a:t>
            </a:r>
            <a:endParaRPr lang="en-LT" dirty="0"/>
          </a:p>
        </p:txBody>
      </p:sp>
    </p:spTree>
    <p:extLst>
      <p:ext uri="{BB962C8B-B14F-4D97-AF65-F5344CB8AC3E}">
        <p14:creationId xmlns:p14="http://schemas.microsoft.com/office/powerpoint/2010/main" val="17292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2" end="2"/>
                                            </p:txEl>
                                          </p:spTgt>
                                        </p:tgtEl>
                                        <p:attrNameLst>
                                          <p:attrName>r</p:attrName>
                                        </p:attrNameLst>
                                      </p:cBhvr>
                                    </p:animRot>
                                    <p:animRot by="-240000">
                                      <p:cBhvr>
                                        <p:cTn id="7" dur="200" fill="hold">
                                          <p:stCondLst>
                                            <p:cond delay="200"/>
                                          </p:stCondLst>
                                        </p:cTn>
                                        <p:tgtEl>
                                          <p:spTgt spid="3">
                                            <p:txEl>
                                              <p:pRg st="2" end="2"/>
                                            </p:txEl>
                                          </p:spTgt>
                                        </p:tgtEl>
                                        <p:attrNameLst>
                                          <p:attrName>r</p:attrName>
                                        </p:attrNameLst>
                                      </p:cBhvr>
                                    </p:animRot>
                                    <p:animRot by="240000">
                                      <p:cBhvr>
                                        <p:cTn id="8" dur="200" fill="hold">
                                          <p:stCondLst>
                                            <p:cond delay="400"/>
                                          </p:stCondLst>
                                        </p:cTn>
                                        <p:tgtEl>
                                          <p:spTgt spid="3">
                                            <p:txEl>
                                              <p:pRg st="2" end="2"/>
                                            </p:txEl>
                                          </p:spTgt>
                                        </p:tgtEl>
                                        <p:attrNameLst>
                                          <p:attrName>r</p:attrName>
                                        </p:attrNameLst>
                                      </p:cBhvr>
                                    </p:animRot>
                                    <p:animRot by="-240000">
                                      <p:cBhvr>
                                        <p:cTn id="9" dur="200" fill="hold">
                                          <p:stCondLst>
                                            <p:cond delay="600"/>
                                          </p:stCondLst>
                                        </p:cTn>
                                        <p:tgtEl>
                                          <p:spTgt spid="3">
                                            <p:txEl>
                                              <p:pRg st="2" end="2"/>
                                            </p:txEl>
                                          </p:spTgt>
                                        </p:tgtEl>
                                        <p:attrNameLst>
                                          <p:attrName>r</p:attrName>
                                        </p:attrNameLst>
                                      </p:cBhvr>
                                    </p:animRot>
                                    <p:animRot by="120000">
                                      <p:cBhvr>
                                        <p:cTn id="10"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4D46-F106-C24C-8E21-215B1D82F8C5}"/>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EFD1D9EB-B995-8245-8B2B-02546868A32A}"/>
              </a:ext>
            </a:extLst>
          </p:cNvPr>
          <p:cNvSpPr>
            <a:spLocks noGrp="1"/>
          </p:cNvSpPr>
          <p:nvPr>
            <p:ph idx="1"/>
          </p:nvPr>
        </p:nvSpPr>
        <p:spPr/>
        <p:txBody>
          <a:bodyPr/>
          <a:lstStyle/>
          <a:p>
            <a:pPr marL="0" indent="0">
              <a:buNone/>
            </a:pPr>
            <a:r>
              <a:rPr lang="en-GB" dirty="0"/>
              <a:t>3. </a:t>
            </a:r>
            <a:r>
              <a:rPr lang="en-GB" dirty="0" err="1"/>
              <a:t>Vandenilis</a:t>
            </a:r>
            <a:r>
              <a:rPr lang="en-GB" dirty="0"/>
              <a:t> </a:t>
            </a:r>
            <a:r>
              <a:rPr lang="en-GB" dirty="0" err="1"/>
              <a:t>laikomas</a:t>
            </a:r>
            <a:r>
              <a:rPr lang="en-GB" dirty="0"/>
              <a:t>.</a:t>
            </a:r>
          </a:p>
          <a:p>
            <a:pPr marL="514350" indent="-514350">
              <a:buFont typeface="+mj-lt"/>
              <a:buAutoNum type="alphaLcParenR"/>
            </a:pPr>
            <a:endParaRPr lang="en-GB" dirty="0"/>
          </a:p>
          <a:p>
            <a:pPr marL="514350" indent="-514350">
              <a:buFont typeface="+mj-lt"/>
              <a:buAutoNum type="alphaLcParenR"/>
            </a:pPr>
            <a:r>
              <a:rPr lang="en-GB" dirty="0" err="1"/>
              <a:t>Retai</a:t>
            </a:r>
            <a:r>
              <a:rPr lang="en-GB" dirty="0"/>
              <a:t> </a:t>
            </a:r>
            <a:r>
              <a:rPr lang="en-GB" dirty="0" err="1"/>
              <a:t>aptinkamas</a:t>
            </a:r>
            <a:r>
              <a:rPr lang="en-GB" dirty="0"/>
              <a:t> </a:t>
            </a:r>
            <a:r>
              <a:rPr lang="en-GB" dirty="0" err="1"/>
              <a:t>cheminis</a:t>
            </a:r>
            <a:r>
              <a:rPr lang="en-GB" dirty="0"/>
              <a:t> </a:t>
            </a:r>
            <a:r>
              <a:rPr lang="en-GB" dirty="0" err="1"/>
              <a:t>elementas</a:t>
            </a:r>
            <a:r>
              <a:rPr lang="en-GB" dirty="0"/>
              <a:t>. </a:t>
            </a:r>
          </a:p>
          <a:p>
            <a:pPr marL="514350" indent="-514350">
              <a:buFont typeface="+mj-lt"/>
              <a:buAutoNum type="alphaLcParenR"/>
            </a:pPr>
            <a:r>
              <a:rPr lang="en-GB" dirty="0" err="1"/>
              <a:t>Labiausiai</a:t>
            </a:r>
            <a:r>
              <a:rPr lang="en-GB" dirty="0"/>
              <a:t> </a:t>
            </a:r>
            <a:r>
              <a:rPr lang="en-GB" dirty="0" err="1"/>
              <a:t>paplitęs</a:t>
            </a:r>
            <a:r>
              <a:rPr lang="en-GB" dirty="0"/>
              <a:t> </a:t>
            </a:r>
            <a:r>
              <a:rPr lang="en-GB" dirty="0" err="1"/>
              <a:t>cheminis</a:t>
            </a:r>
            <a:r>
              <a:rPr lang="en-GB" dirty="0"/>
              <a:t> </a:t>
            </a:r>
            <a:r>
              <a:rPr lang="en-GB" dirty="0" err="1"/>
              <a:t>elementas</a:t>
            </a:r>
            <a:r>
              <a:rPr lang="en-GB" dirty="0"/>
              <a:t> </a:t>
            </a:r>
            <a:r>
              <a:rPr lang="en-GB" dirty="0" err="1"/>
              <a:t>visatoje</a:t>
            </a:r>
            <a:endParaRPr lang="en-GB" dirty="0"/>
          </a:p>
          <a:p>
            <a:pPr marL="514350" indent="-514350">
              <a:buFont typeface="+mj-lt"/>
              <a:buAutoNum type="alphaLcParenR"/>
            </a:pPr>
            <a:r>
              <a:rPr lang="en-GB" dirty="0" err="1"/>
              <a:t>Radioktyvus</a:t>
            </a:r>
            <a:r>
              <a:rPr lang="en-GB" dirty="0"/>
              <a:t> </a:t>
            </a:r>
            <a:r>
              <a:rPr lang="en-GB" dirty="0" err="1"/>
              <a:t>cheminis</a:t>
            </a:r>
            <a:r>
              <a:rPr lang="en-GB" dirty="0"/>
              <a:t> </a:t>
            </a:r>
            <a:r>
              <a:rPr lang="en-GB" dirty="0" err="1"/>
              <a:t>elementas</a:t>
            </a:r>
            <a:endParaRPr lang="en-LT" dirty="0"/>
          </a:p>
          <a:p>
            <a:pPr marL="514350" indent="-514350">
              <a:buFont typeface="+mj-lt"/>
              <a:buAutoNum type="alphaLcParenR"/>
            </a:pPr>
            <a:endParaRPr lang="en-GB" dirty="0"/>
          </a:p>
          <a:p>
            <a:pPr marL="0" indent="0">
              <a:buNone/>
            </a:pPr>
            <a:endParaRPr lang="en-GB" dirty="0"/>
          </a:p>
        </p:txBody>
      </p:sp>
    </p:spTree>
    <p:extLst>
      <p:ext uri="{BB962C8B-B14F-4D97-AF65-F5344CB8AC3E}">
        <p14:creationId xmlns:p14="http://schemas.microsoft.com/office/powerpoint/2010/main" val="76286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3" end="3"/>
                                            </p:txEl>
                                          </p:spTgt>
                                        </p:tgtEl>
                                        <p:attrNameLst>
                                          <p:attrName>r</p:attrName>
                                        </p:attrNameLst>
                                      </p:cBhvr>
                                    </p:animRot>
                                    <p:animRot by="-240000">
                                      <p:cBhvr>
                                        <p:cTn id="7" dur="200" fill="hold">
                                          <p:stCondLst>
                                            <p:cond delay="200"/>
                                          </p:stCondLst>
                                        </p:cTn>
                                        <p:tgtEl>
                                          <p:spTgt spid="3">
                                            <p:txEl>
                                              <p:pRg st="3" end="3"/>
                                            </p:txEl>
                                          </p:spTgt>
                                        </p:tgtEl>
                                        <p:attrNameLst>
                                          <p:attrName>r</p:attrName>
                                        </p:attrNameLst>
                                      </p:cBhvr>
                                    </p:animRot>
                                    <p:animRot by="240000">
                                      <p:cBhvr>
                                        <p:cTn id="8" dur="200" fill="hold">
                                          <p:stCondLst>
                                            <p:cond delay="400"/>
                                          </p:stCondLst>
                                        </p:cTn>
                                        <p:tgtEl>
                                          <p:spTgt spid="3">
                                            <p:txEl>
                                              <p:pRg st="3" end="3"/>
                                            </p:txEl>
                                          </p:spTgt>
                                        </p:tgtEl>
                                        <p:attrNameLst>
                                          <p:attrName>r</p:attrName>
                                        </p:attrNameLst>
                                      </p:cBhvr>
                                    </p:animRot>
                                    <p:animRot by="-240000">
                                      <p:cBhvr>
                                        <p:cTn id="9" dur="200" fill="hold">
                                          <p:stCondLst>
                                            <p:cond delay="600"/>
                                          </p:stCondLst>
                                        </p:cTn>
                                        <p:tgtEl>
                                          <p:spTgt spid="3">
                                            <p:txEl>
                                              <p:pRg st="3" end="3"/>
                                            </p:txEl>
                                          </p:spTgt>
                                        </p:tgtEl>
                                        <p:attrNameLst>
                                          <p:attrName>r</p:attrName>
                                        </p:attrNameLst>
                                      </p:cBhvr>
                                    </p:animRot>
                                    <p:animRot by="120000">
                                      <p:cBhvr>
                                        <p:cTn id="10"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EAD4C-80C2-3B4D-993F-CF1BBAB44D5F}"/>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291D7851-544E-734A-BCED-41E131F94519}"/>
              </a:ext>
            </a:extLst>
          </p:cNvPr>
          <p:cNvSpPr>
            <a:spLocks noGrp="1"/>
          </p:cNvSpPr>
          <p:nvPr>
            <p:ph idx="1"/>
          </p:nvPr>
        </p:nvSpPr>
        <p:spPr/>
        <p:txBody>
          <a:bodyPr/>
          <a:lstStyle/>
          <a:p>
            <a:pPr marL="0" indent="0">
              <a:buNone/>
            </a:pPr>
            <a:r>
              <a:rPr lang="lt-LT" dirty="0"/>
              <a:t>4.Kuris faktas apie vandenilį yra neteisingas? </a:t>
            </a:r>
          </a:p>
          <a:p>
            <a:pPr marL="0" indent="0">
              <a:buNone/>
            </a:pPr>
            <a:endParaRPr lang="lt-LT" dirty="0"/>
          </a:p>
          <a:p>
            <a:pPr marL="0" indent="0">
              <a:buNone/>
            </a:pPr>
            <a:r>
              <a:rPr lang="lt-LT" dirty="0"/>
              <a:t>a)</a:t>
            </a:r>
            <a:r>
              <a:rPr lang="en-US" dirty="0"/>
              <a:t> </a:t>
            </a:r>
            <a:r>
              <a:rPr lang="lt-LT" dirty="0"/>
              <a:t>Gauti vandeniliui, reikia didelių energijos sąnaudų </a:t>
            </a:r>
          </a:p>
          <a:p>
            <a:pPr marL="0" indent="0">
              <a:buNone/>
            </a:pPr>
            <a:r>
              <a:rPr lang="lt-LT" dirty="0"/>
              <a:t>b)</a:t>
            </a:r>
            <a:r>
              <a:rPr lang="en-US" dirty="0"/>
              <a:t> </a:t>
            </a:r>
            <a:r>
              <a:rPr lang="lt-LT" dirty="0"/>
              <a:t>Vandenilis gali re</a:t>
            </a:r>
            <a:r>
              <a:rPr lang="en-US" dirty="0"/>
              <a:t>a</a:t>
            </a:r>
            <a:r>
              <a:rPr lang="lt-LT" dirty="0"/>
              <a:t>guoti su dauguma kitų elementų</a:t>
            </a:r>
          </a:p>
          <a:p>
            <a:pPr marL="0" indent="0">
              <a:buNone/>
            </a:pPr>
            <a:r>
              <a:rPr lang="lt-LT" dirty="0"/>
              <a:t>c)</a:t>
            </a:r>
            <a:r>
              <a:rPr lang="en-US" dirty="0"/>
              <a:t> </a:t>
            </a:r>
            <a:r>
              <a:rPr lang="lt-LT" dirty="0"/>
              <a:t>Vandenilio dujos yra nedegios </a:t>
            </a:r>
            <a:endParaRPr lang="en-LT" dirty="0"/>
          </a:p>
        </p:txBody>
      </p:sp>
    </p:spTree>
    <p:extLst>
      <p:ext uri="{BB962C8B-B14F-4D97-AF65-F5344CB8AC3E}">
        <p14:creationId xmlns:p14="http://schemas.microsoft.com/office/powerpoint/2010/main" val="415749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4" end="4"/>
                                            </p:txEl>
                                          </p:spTgt>
                                        </p:tgtEl>
                                        <p:attrNameLst>
                                          <p:attrName>r</p:attrName>
                                        </p:attrNameLst>
                                      </p:cBhvr>
                                    </p:animRot>
                                    <p:animRot by="-240000">
                                      <p:cBhvr>
                                        <p:cTn id="7" dur="200" fill="hold">
                                          <p:stCondLst>
                                            <p:cond delay="200"/>
                                          </p:stCondLst>
                                        </p:cTn>
                                        <p:tgtEl>
                                          <p:spTgt spid="3">
                                            <p:txEl>
                                              <p:pRg st="4" end="4"/>
                                            </p:txEl>
                                          </p:spTgt>
                                        </p:tgtEl>
                                        <p:attrNameLst>
                                          <p:attrName>r</p:attrName>
                                        </p:attrNameLst>
                                      </p:cBhvr>
                                    </p:animRot>
                                    <p:animRot by="240000">
                                      <p:cBhvr>
                                        <p:cTn id="8" dur="200" fill="hold">
                                          <p:stCondLst>
                                            <p:cond delay="400"/>
                                          </p:stCondLst>
                                        </p:cTn>
                                        <p:tgtEl>
                                          <p:spTgt spid="3">
                                            <p:txEl>
                                              <p:pRg st="4" end="4"/>
                                            </p:txEl>
                                          </p:spTgt>
                                        </p:tgtEl>
                                        <p:attrNameLst>
                                          <p:attrName>r</p:attrName>
                                        </p:attrNameLst>
                                      </p:cBhvr>
                                    </p:animRot>
                                    <p:animRot by="-240000">
                                      <p:cBhvr>
                                        <p:cTn id="9" dur="200" fill="hold">
                                          <p:stCondLst>
                                            <p:cond delay="600"/>
                                          </p:stCondLst>
                                        </p:cTn>
                                        <p:tgtEl>
                                          <p:spTgt spid="3">
                                            <p:txEl>
                                              <p:pRg st="4" end="4"/>
                                            </p:txEl>
                                          </p:spTgt>
                                        </p:tgtEl>
                                        <p:attrNameLst>
                                          <p:attrName>r</p:attrName>
                                        </p:attrNameLst>
                                      </p:cBhvr>
                                    </p:animRot>
                                    <p:animRot by="120000">
                                      <p:cBhvr>
                                        <p:cTn id="10" dur="200" fill="hold">
                                          <p:stCondLst>
                                            <p:cond delay="800"/>
                                          </p:stCondLst>
                                        </p:cTn>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A5211-A335-4F4B-8266-6E6D6D23F245}"/>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C7E7518A-E162-0047-8FFD-30B86B7CF367}"/>
              </a:ext>
            </a:extLst>
          </p:cNvPr>
          <p:cNvSpPr>
            <a:spLocks noGrp="1"/>
          </p:cNvSpPr>
          <p:nvPr>
            <p:ph idx="1"/>
          </p:nvPr>
        </p:nvSpPr>
        <p:spPr/>
        <p:txBody>
          <a:bodyPr/>
          <a:lstStyle/>
          <a:p>
            <a:pPr marL="0" indent="0">
              <a:buNone/>
            </a:pPr>
            <a:r>
              <a:rPr lang="lt-LT" dirty="0"/>
              <a:t>5.Kuris vandenilio gavimo būdas neteisingas?</a:t>
            </a:r>
          </a:p>
          <a:p>
            <a:pPr marL="0" indent="0">
              <a:buNone/>
            </a:pPr>
            <a:endParaRPr lang="lt-LT" dirty="0"/>
          </a:p>
          <a:p>
            <a:pPr marL="0" indent="0">
              <a:buNone/>
            </a:pPr>
            <a:r>
              <a:rPr lang="lt-LT" dirty="0"/>
              <a:t>a)</a:t>
            </a:r>
            <a:r>
              <a:rPr lang="en-US" dirty="0"/>
              <a:t> </a:t>
            </a:r>
            <a:r>
              <a:rPr lang="lt-LT" dirty="0"/>
              <a:t>Elektrolizuojant vandenį </a:t>
            </a:r>
          </a:p>
          <a:p>
            <a:pPr marL="0" indent="0">
              <a:buNone/>
            </a:pPr>
            <a:r>
              <a:rPr lang="lt-LT" dirty="0"/>
              <a:t>b) Gręžiamas iš žemės gelmių</a:t>
            </a:r>
          </a:p>
          <a:p>
            <a:pPr marL="0" indent="0">
              <a:buNone/>
            </a:pPr>
            <a:r>
              <a:rPr lang="lt-LT" dirty="0"/>
              <a:t>c)</a:t>
            </a:r>
            <a:r>
              <a:rPr lang="en-US" dirty="0"/>
              <a:t> </a:t>
            </a:r>
            <a:r>
              <a:rPr lang="lt-LT" dirty="0"/>
              <a:t>Pramoniniu būdu iš angliavandenilių</a:t>
            </a:r>
            <a:endParaRPr lang="en-LT" dirty="0"/>
          </a:p>
        </p:txBody>
      </p:sp>
    </p:spTree>
    <p:extLst>
      <p:ext uri="{BB962C8B-B14F-4D97-AF65-F5344CB8AC3E}">
        <p14:creationId xmlns:p14="http://schemas.microsoft.com/office/powerpoint/2010/main" val="37751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3" end="3"/>
                                            </p:txEl>
                                          </p:spTgt>
                                        </p:tgtEl>
                                        <p:attrNameLst>
                                          <p:attrName>r</p:attrName>
                                        </p:attrNameLst>
                                      </p:cBhvr>
                                    </p:animRot>
                                    <p:animRot by="-240000">
                                      <p:cBhvr>
                                        <p:cTn id="7" dur="200" fill="hold">
                                          <p:stCondLst>
                                            <p:cond delay="200"/>
                                          </p:stCondLst>
                                        </p:cTn>
                                        <p:tgtEl>
                                          <p:spTgt spid="3">
                                            <p:txEl>
                                              <p:pRg st="3" end="3"/>
                                            </p:txEl>
                                          </p:spTgt>
                                        </p:tgtEl>
                                        <p:attrNameLst>
                                          <p:attrName>r</p:attrName>
                                        </p:attrNameLst>
                                      </p:cBhvr>
                                    </p:animRot>
                                    <p:animRot by="240000">
                                      <p:cBhvr>
                                        <p:cTn id="8" dur="200" fill="hold">
                                          <p:stCondLst>
                                            <p:cond delay="400"/>
                                          </p:stCondLst>
                                        </p:cTn>
                                        <p:tgtEl>
                                          <p:spTgt spid="3">
                                            <p:txEl>
                                              <p:pRg st="3" end="3"/>
                                            </p:txEl>
                                          </p:spTgt>
                                        </p:tgtEl>
                                        <p:attrNameLst>
                                          <p:attrName>r</p:attrName>
                                        </p:attrNameLst>
                                      </p:cBhvr>
                                    </p:animRot>
                                    <p:animRot by="-240000">
                                      <p:cBhvr>
                                        <p:cTn id="9" dur="200" fill="hold">
                                          <p:stCondLst>
                                            <p:cond delay="600"/>
                                          </p:stCondLst>
                                        </p:cTn>
                                        <p:tgtEl>
                                          <p:spTgt spid="3">
                                            <p:txEl>
                                              <p:pRg st="3" end="3"/>
                                            </p:txEl>
                                          </p:spTgt>
                                        </p:tgtEl>
                                        <p:attrNameLst>
                                          <p:attrName>r</p:attrName>
                                        </p:attrNameLst>
                                      </p:cBhvr>
                                    </p:animRot>
                                    <p:animRot by="120000">
                                      <p:cBhvr>
                                        <p:cTn id="10"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2D0AC-3088-4641-955E-DB6BC391B01B}"/>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891550FE-B73C-654D-8D17-9FAE7C5A7F1C}"/>
              </a:ext>
            </a:extLst>
          </p:cNvPr>
          <p:cNvSpPr>
            <a:spLocks noGrp="1"/>
          </p:cNvSpPr>
          <p:nvPr>
            <p:ph idx="1"/>
          </p:nvPr>
        </p:nvSpPr>
        <p:spPr/>
        <p:txBody>
          <a:bodyPr/>
          <a:lstStyle/>
          <a:p>
            <a:pPr marL="0" indent="0">
              <a:buNone/>
            </a:pPr>
            <a:r>
              <a:rPr lang="en-US" dirty="0"/>
              <a:t>6.Kada </a:t>
            </a:r>
            <a:r>
              <a:rPr lang="en-US" dirty="0" err="1"/>
              <a:t>nevyks</a:t>
            </a:r>
            <a:r>
              <a:rPr lang="en-US" dirty="0"/>
              <a:t> </a:t>
            </a:r>
            <a:r>
              <a:rPr lang="en-US" dirty="0" err="1"/>
              <a:t>Elektrolizė</a:t>
            </a:r>
            <a:r>
              <a:rPr lang="en-US" dirty="0"/>
              <a:t>?</a:t>
            </a:r>
          </a:p>
          <a:p>
            <a:pPr marL="0" indent="0">
              <a:buNone/>
            </a:pPr>
            <a:endParaRPr lang="en-LT" dirty="0"/>
          </a:p>
          <a:p>
            <a:pPr marL="514350" lvl="0" indent="-514350">
              <a:buFont typeface="+mj-lt"/>
              <a:buAutoNum type="alphaLcParenR"/>
            </a:pPr>
            <a:r>
              <a:rPr lang="en-US" dirty="0"/>
              <a:t>Kai </a:t>
            </a:r>
            <a:r>
              <a:rPr lang="lt-LT" dirty="0"/>
              <a:t>e</a:t>
            </a:r>
            <a:r>
              <a:rPr lang="en-US" dirty="0" err="1"/>
              <a:t>lektrodus</a:t>
            </a:r>
            <a:r>
              <a:rPr lang="en-US" dirty="0"/>
              <a:t> </a:t>
            </a:r>
            <a:r>
              <a:rPr lang="en-LT" dirty="0"/>
              <a:t>įmerksime </a:t>
            </a:r>
            <a:r>
              <a:rPr lang="en-US" dirty="0"/>
              <a:t>į </a:t>
            </a:r>
            <a:r>
              <a:rPr lang="en-US" dirty="0" err="1"/>
              <a:t>elektrolito</a:t>
            </a:r>
            <a:r>
              <a:rPr lang="en-LT" dirty="0"/>
              <a:t> tirpalą</a:t>
            </a:r>
            <a:r>
              <a:rPr lang="en-US" dirty="0"/>
              <a:t> </a:t>
            </a:r>
            <a:r>
              <a:rPr lang="en-US" dirty="0" err="1"/>
              <a:t>ir</a:t>
            </a:r>
            <a:r>
              <a:rPr lang="en-US" dirty="0"/>
              <a:t> </a:t>
            </a:r>
            <a:r>
              <a:rPr lang="lt-LT" dirty="0"/>
              <a:t>įjungsimemaitinimą</a:t>
            </a:r>
            <a:endParaRPr lang="en-LT" dirty="0"/>
          </a:p>
          <a:p>
            <a:pPr marL="514350" lvl="0" indent="-514350">
              <a:buFont typeface="+mj-lt"/>
              <a:buAutoNum type="alphaLcParenR"/>
            </a:pPr>
            <a:r>
              <a:rPr lang="en-LT" dirty="0"/>
              <a:t>Kai Išlydytą elektrolitą prijungsime prie nuolatinės </a:t>
            </a:r>
            <a:r>
              <a:rPr lang="en-US" dirty="0" err="1"/>
              <a:t>elektros</a:t>
            </a:r>
            <a:r>
              <a:rPr lang="en-US" dirty="0"/>
              <a:t> </a:t>
            </a:r>
            <a:r>
              <a:rPr lang="en-US" dirty="0" err="1"/>
              <a:t>srovės</a:t>
            </a:r>
            <a:r>
              <a:rPr lang="en-LT" dirty="0"/>
              <a:t> šaltinio polių</a:t>
            </a:r>
          </a:p>
          <a:p>
            <a:pPr marL="0" lvl="0" indent="0">
              <a:buNone/>
            </a:pPr>
            <a:r>
              <a:rPr lang="en-US" dirty="0"/>
              <a:t>c)</a:t>
            </a:r>
            <a:r>
              <a:rPr lang="lt-LT" dirty="0"/>
              <a:t> Kai elektrolizei naudosime skystą izoliatorių – mineralinį aliejų</a:t>
            </a:r>
            <a:endParaRPr lang="en-LT" dirty="0"/>
          </a:p>
          <a:p>
            <a:endParaRPr lang="en-LT" dirty="0"/>
          </a:p>
        </p:txBody>
      </p:sp>
    </p:spTree>
    <p:extLst>
      <p:ext uri="{BB962C8B-B14F-4D97-AF65-F5344CB8AC3E}">
        <p14:creationId xmlns:p14="http://schemas.microsoft.com/office/powerpoint/2010/main" val="41878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4" end="4"/>
                                            </p:txEl>
                                          </p:spTgt>
                                        </p:tgtEl>
                                        <p:attrNameLst>
                                          <p:attrName>r</p:attrName>
                                        </p:attrNameLst>
                                      </p:cBhvr>
                                    </p:animRot>
                                    <p:animRot by="-240000">
                                      <p:cBhvr>
                                        <p:cTn id="7" dur="200" fill="hold">
                                          <p:stCondLst>
                                            <p:cond delay="200"/>
                                          </p:stCondLst>
                                        </p:cTn>
                                        <p:tgtEl>
                                          <p:spTgt spid="3">
                                            <p:txEl>
                                              <p:pRg st="4" end="4"/>
                                            </p:txEl>
                                          </p:spTgt>
                                        </p:tgtEl>
                                        <p:attrNameLst>
                                          <p:attrName>r</p:attrName>
                                        </p:attrNameLst>
                                      </p:cBhvr>
                                    </p:animRot>
                                    <p:animRot by="240000">
                                      <p:cBhvr>
                                        <p:cTn id="8" dur="200" fill="hold">
                                          <p:stCondLst>
                                            <p:cond delay="400"/>
                                          </p:stCondLst>
                                        </p:cTn>
                                        <p:tgtEl>
                                          <p:spTgt spid="3">
                                            <p:txEl>
                                              <p:pRg st="4" end="4"/>
                                            </p:txEl>
                                          </p:spTgt>
                                        </p:tgtEl>
                                        <p:attrNameLst>
                                          <p:attrName>r</p:attrName>
                                        </p:attrNameLst>
                                      </p:cBhvr>
                                    </p:animRot>
                                    <p:animRot by="-240000">
                                      <p:cBhvr>
                                        <p:cTn id="9" dur="200" fill="hold">
                                          <p:stCondLst>
                                            <p:cond delay="600"/>
                                          </p:stCondLst>
                                        </p:cTn>
                                        <p:tgtEl>
                                          <p:spTgt spid="3">
                                            <p:txEl>
                                              <p:pRg st="4" end="4"/>
                                            </p:txEl>
                                          </p:spTgt>
                                        </p:tgtEl>
                                        <p:attrNameLst>
                                          <p:attrName>r</p:attrName>
                                        </p:attrNameLst>
                                      </p:cBhvr>
                                    </p:animRot>
                                    <p:animRot by="120000">
                                      <p:cBhvr>
                                        <p:cTn id="10" dur="200" fill="hold">
                                          <p:stCondLst>
                                            <p:cond delay="800"/>
                                          </p:stCondLst>
                                        </p:cTn>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2DA61-B931-2C47-A07B-62226920018A}"/>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87080DE5-ED20-474A-82CA-5C808C8FA3D7}"/>
              </a:ext>
            </a:extLst>
          </p:cNvPr>
          <p:cNvSpPr>
            <a:spLocks noGrp="1"/>
          </p:cNvSpPr>
          <p:nvPr>
            <p:ph idx="1"/>
          </p:nvPr>
        </p:nvSpPr>
        <p:spPr/>
        <p:txBody>
          <a:bodyPr/>
          <a:lstStyle/>
          <a:p>
            <a:pPr marL="0" indent="0">
              <a:buNone/>
            </a:pPr>
            <a:r>
              <a:rPr lang="en-US" dirty="0"/>
              <a:t>7.</a:t>
            </a:r>
            <a:r>
              <a:rPr lang="lt-LT" dirty="0"/>
              <a:t> </a:t>
            </a:r>
            <a:r>
              <a:rPr lang="en-US" dirty="0" err="1"/>
              <a:t>Elektrolizės</a:t>
            </a:r>
            <a:r>
              <a:rPr lang="en-US" dirty="0"/>
              <a:t> </a:t>
            </a:r>
            <a:r>
              <a:rPr lang="en-US" dirty="0" err="1"/>
              <a:t>metu</a:t>
            </a:r>
            <a:r>
              <a:rPr lang="en-US" dirty="0"/>
              <a:t> </a:t>
            </a:r>
            <a:r>
              <a:rPr lang="en-US" dirty="0" err="1"/>
              <a:t>teigiam</a:t>
            </a:r>
            <a:r>
              <a:rPr lang="lt-LT" dirty="0"/>
              <a:t>ams</a:t>
            </a:r>
            <a:r>
              <a:rPr lang="en-US" dirty="0"/>
              <a:t> </a:t>
            </a:r>
            <a:r>
              <a:rPr lang="en-US" dirty="0" err="1"/>
              <a:t>jonams</a:t>
            </a:r>
            <a:r>
              <a:rPr lang="en-US" dirty="0"/>
              <a:t> </a:t>
            </a:r>
            <a:r>
              <a:rPr lang="en-US" dirty="0" err="1"/>
              <a:t>paslinkus</a:t>
            </a:r>
            <a:r>
              <a:rPr lang="en-US" dirty="0"/>
              <a:t> link </a:t>
            </a:r>
            <a:r>
              <a:rPr lang="en-US" dirty="0" err="1"/>
              <a:t>neigiamo</a:t>
            </a:r>
            <a:r>
              <a:rPr lang="en-US" dirty="0"/>
              <a:t> </a:t>
            </a:r>
            <a:r>
              <a:rPr lang="en-US" dirty="0" err="1"/>
              <a:t>elektrodo</a:t>
            </a:r>
            <a:r>
              <a:rPr lang="en-US" dirty="0"/>
              <a:t> </a:t>
            </a:r>
            <a:r>
              <a:rPr lang="en-US" dirty="0" err="1"/>
              <a:t>ir</a:t>
            </a:r>
            <a:r>
              <a:rPr lang="en-US" dirty="0"/>
              <a:t> </a:t>
            </a:r>
            <a:r>
              <a:rPr lang="en-US" dirty="0" err="1"/>
              <a:t>prijungus</a:t>
            </a:r>
            <a:r>
              <a:rPr lang="en-US" dirty="0"/>
              <a:t> </a:t>
            </a:r>
            <a:r>
              <a:rPr lang="en-US" dirty="0" err="1"/>
              <a:t>elektronus</a:t>
            </a:r>
            <a:r>
              <a:rPr lang="lt-LT" dirty="0"/>
              <a:t> jie</a:t>
            </a:r>
            <a:r>
              <a:rPr lang="en-US" dirty="0"/>
              <a:t>?</a:t>
            </a:r>
          </a:p>
          <a:p>
            <a:pPr marL="0" indent="0">
              <a:buNone/>
            </a:pPr>
            <a:endParaRPr lang="en-LT" dirty="0"/>
          </a:p>
          <a:p>
            <a:pPr marL="0" indent="0">
              <a:buNone/>
            </a:pPr>
            <a:r>
              <a:rPr lang="en-US" dirty="0"/>
              <a:t>a)</a:t>
            </a:r>
            <a:r>
              <a:rPr lang="en-US" dirty="0" err="1"/>
              <a:t>Redukuojasi</a:t>
            </a:r>
            <a:endParaRPr lang="en-LT" dirty="0"/>
          </a:p>
          <a:p>
            <a:pPr marL="0" indent="0">
              <a:buNone/>
            </a:pPr>
            <a:r>
              <a:rPr lang="en-US" dirty="0"/>
              <a:t>b)</a:t>
            </a:r>
            <a:r>
              <a:rPr lang="en-US" dirty="0" err="1"/>
              <a:t>Dauginasi</a:t>
            </a:r>
            <a:endParaRPr lang="en-LT" dirty="0"/>
          </a:p>
          <a:p>
            <a:pPr marL="0" indent="0">
              <a:buNone/>
            </a:pPr>
            <a:r>
              <a:rPr lang="en-US" dirty="0"/>
              <a:t>c)</a:t>
            </a:r>
            <a:r>
              <a:rPr lang="en-US" dirty="0" err="1"/>
              <a:t>Nekinta</a:t>
            </a:r>
            <a:endParaRPr lang="en-LT" dirty="0"/>
          </a:p>
          <a:p>
            <a:endParaRPr lang="en-LT" dirty="0"/>
          </a:p>
        </p:txBody>
      </p:sp>
    </p:spTree>
    <p:extLst>
      <p:ext uri="{BB962C8B-B14F-4D97-AF65-F5344CB8AC3E}">
        <p14:creationId xmlns:p14="http://schemas.microsoft.com/office/powerpoint/2010/main" val="289401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2" end="2"/>
                                            </p:txEl>
                                          </p:spTgt>
                                        </p:tgtEl>
                                        <p:attrNameLst>
                                          <p:attrName>r</p:attrName>
                                        </p:attrNameLst>
                                      </p:cBhvr>
                                    </p:animRot>
                                    <p:animRot by="-240000">
                                      <p:cBhvr>
                                        <p:cTn id="7" dur="200" fill="hold">
                                          <p:stCondLst>
                                            <p:cond delay="200"/>
                                          </p:stCondLst>
                                        </p:cTn>
                                        <p:tgtEl>
                                          <p:spTgt spid="3">
                                            <p:txEl>
                                              <p:pRg st="2" end="2"/>
                                            </p:txEl>
                                          </p:spTgt>
                                        </p:tgtEl>
                                        <p:attrNameLst>
                                          <p:attrName>r</p:attrName>
                                        </p:attrNameLst>
                                      </p:cBhvr>
                                    </p:animRot>
                                    <p:animRot by="240000">
                                      <p:cBhvr>
                                        <p:cTn id="8" dur="200" fill="hold">
                                          <p:stCondLst>
                                            <p:cond delay="400"/>
                                          </p:stCondLst>
                                        </p:cTn>
                                        <p:tgtEl>
                                          <p:spTgt spid="3">
                                            <p:txEl>
                                              <p:pRg st="2" end="2"/>
                                            </p:txEl>
                                          </p:spTgt>
                                        </p:tgtEl>
                                        <p:attrNameLst>
                                          <p:attrName>r</p:attrName>
                                        </p:attrNameLst>
                                      </p:cBhvr>
                                    </p:animRot>
                                    <p:animRot by="-240000">
                                      <p:cBhvr>
                                        <p:cTn id="9" dur="200" fill="hold">
                                          <p:stCondLst>
                                            <p:cond delay="600"/>
                                          </p:stCondLst>
                                        </p:cTn>
                                        <p:tgtEl>
                                          <p:spTgt spid="3">
                                            <p:txEl>
                                              <p:pRg st="2" end="2"/>
                                            </p:txEl>
                                          </p:spTgt>
                                        </p:tgtEl>
                                        <p:attrNameLst>
                                          <p:attrName>r</p:attrName>
                                        </p:attrNameLst>
                                      </p:cBhvr>
                                    </p:animRot>
                                    <p:animRot by="120000">
                                      <p:cBhvr>
                                        <p:cTn id="10"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E8373-3457-1248-8330-4C832E41CFA4}"/>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12E0AE74-951D-2942-954B-0EEB9E2A98AA}"/>
              </a:ext>
            </a:extLst>
          </p:cNvPr>
          <p:cNvSpPr>
            <a:spLocks noGrp="1"/>
          </p:cNvSpPr>
          <p:nvPr>
            <p:ph idx="1"/>
          </p:nvPr>
        </p:nvSpPr>
        <p:spPr/>
        <p:txBody>
          <a:bodyPr/>
          <a:lstStyle/>
          <a:p>
            <a:pPr marL="0" indent="0">
              <a:buNone/>
            </a:pPr>
            <a:r>
              <a:rPr lang="en-US" dirty="0"/>
              <a:t>8.Kuris </a:t>
            </a:r>
            <a:r>
              <a:rPr lang="en-US" dirty="0" err="1"/>
              <a:t>elektrolizės</a:t>
            </a:r>
            <a:r>
              <a:rPr lang="en-US" dirty="0"/>
              <a:t> </a:t>
            </a:r>
            <a:r>
              <a:rPr lang="en-US" dirty="0" err="1"/>
              <a:t>veikimo</a:t>
            </a:r>
            <a:r>
              <a:rPr lang="en-US" dirty="0"/>
              <a:t> </a:t>
            </a:r>
            <a:r>
              <a:rPr lang="en-US" dirty="0" err="1"/>
              <a:t>principas</a:t>
            </a:r>
            <a:r>
              <a:rPr lang="en-US" dirty="0"/>
              <a:t> </a:t>
            </a:r>
            <a:r>
              <a:rPr lang="en-US" dirty="0" err="1"/>
              <a:t>yra</a:t>
            </a:r>
            <a:r>
              <a:rPr lang="en-US" dirty="0"/>
              <a:t> </a:t>
            </a:r>
            <a:r>
              <a:rPr lang="en-US" dirty="0" err="1"/>
              <a:t>teisingas</a:t>
            </a:r>
            <a:r>
              <a:rPr lang="en-US" dirty="0"/>
              <a:t>?</a:t>
            </a:r>
          </a:p>
          <a:p>
            <a:pPr marL="0" indent="0">
              <a:buNone/>
            </a:pPr>
            <a:endParaRPr lang="en-LT" dirty="0"/>
          </a:p>
          <a:p>
            <a:pPr marL="0" indent="0">
              <a:buNone/>
            </a:pPr>
            <a:r>
              <a:rPr lang="en-US" dirty="0"/>
              <a:t>a)</a:t>
            </a:r>
            <a:r>
              <a:rPr lang="en-US" dirty="0" err="1"/>
              <a:t>Elektrolizės</a:t>
            </a:r>
            <a:r>
              <a:rPr lang="en-US" dirty="0"/>
              <a:t> </a:t>
            </a:r>
            <a:r>
              <a:rPr lang="en-US" dirty="0" err="1"/>
              <a:t>metu</a:t>
            </a:r>
            <a:r>
              <a:rPr lang="en-US" dirty="0"/>
              <a:t> </a:t>
            </a:r>
            <a:r>
              <a:rPr lang="en-US" dirty="0" err="1"/>
              <a:t>anodo</a:t>
            </a:r>
            <a:r>
              <a:rPr lang="en-US" dirty="0"/>
              <a:t> </a:t>
            </a:r>
            <a:r>
              <a:rPr lang="en-US" dirty="0" err="1"/>
              <a:t>metalas</a:t>
            </a:r>
            <a:r>
              <a:rPr lang="en-US" dirty="0"/>
              <a:t> </a:t>
            </a:r>
            <a:r>
              <a:rPr lang="en-US" dirty="0" err="1"/>
              <a:t>netirpsta</a:t>
            </a:r>
            <a:r>
              <a:rPr lang="en-US" dirty="0"/>
              <a:t>, </a:t>
            </a:r>
            <a:r>
              <a:rPr lang="en-US" dirty="0" err="1"/>
              <a:t>oksiduojasi</a:t>
            </a:r>
            <a:r>
              <a:rPr lang="en-US" dirty="0"/>
              <a:t> </a:t>
            </a:r>
            <a:r>
              <a:rPr lang="en-US" dirty="0" err="1"/>
              <a:t>ir</a:t>
            </a:r>
            <a:r>
              <a:rPr lang="en-US" dirty="0"/>
              <a:t> </a:t>
            </a:r>
            <a:r>
              <a:rPr lang="en-US" dirty="0" err="1"/>
              <a:t>į</a:t>
            </a:r>
            <a:r>
              <a:rPr lang="en-US" dirty="0"/>
              <a:t> </a:t>
            </a:r>
            <a:r>
              <a:rPr lang="en-US" dirty="0" err="1"/>
              <a:t>tirpala</a:t>
            </a:r>
            <a:r>
              <a:rPr lang="en-US" dirty="0"/>
              <a:t> </a:t>
            </a:r>
            <a:r>
              <a:rPr lang="en-US" dirty="0" err="1"/>
              <a:t>pereina</a:t>
            </a:r>
            <a:r>
              <a:rPr lang="en-US" dirty="0"/>
              <a:t> </a:t>
            </a:r>
            <a:r>
              <a:rPr lang="en-US" dirty="0" err="1"/>
              <a:t>jonai</a:t>
            </a:r>
            <a:endParaRPr lang="en-LT" dirty="0"/>
          </a:p>
          <a:p>
            <a:pPr marL="0" indent="0">
              <a:buNone/>
            </a:pPr>
            <a:r>
              <a:rPr lang="en-US" dirty="0"/>
              <a:t>b) </a:t>
            </a:r>
            <a:r>
              <a:rPr lang="en-LT" dirty="0"/>
              <a:t>Elektrolizės metu anodo metalas tirpsta, oksiduojasi ir į tirpalą pereina jonai.</a:t>
            </a:r>
          </a:p>
          <a:p>
            <a:pPr marL="0" indent="0">
              <a:buNone/>
            </a:pPr>
            <a:r>
              <a:rPr lang="en-US" dirty="0"/>
              <a:t>c)</a:t>
            </a:r>
            <a:r>
              <a:rPr lang="en-US" dirty="0" err="1"/>
              <a:t>Elektrolizės</a:t>
            </a:r>
            <a:r>
              <a:rPr lang="en-US" dirty="0"/>
              <a:t> </a:t>
            </a:r>
            <a:r>
              <a:rPr lang="en-US" dirty="0" err="1"/>
              <a:t>metu</a:t>
            </a:r>
            <a:r>
              <a:rPr lang="en-US" dirty="0"/>
              <a:t> </a:t>
            </a:r>
            <a:r>
              <a:rPr lang="en-US" dirty="0" err="1"/>
              <a:t>anodo</a:t>
            </a:r>
            <a:r>
              <a:rPr lang="en-US" dirty="0"/>
              <a:t> </a:t>
            </a:r>
            <a:r>
              <a:rPr lang="en-US" dirty="0" err="1"/>
              <a:t>metalas</a:t>
            </a:r>
            <a:r>
              <a:rPr lang="en-US" dirty="0"/>
              <a:t> </a:t>
            </a:r>
            <a:r>
              <a:rPr lang="en-US" dirty="0" err="1"/>
              <a:t>tirpsta</a:t>
            </a:r>
            <a:r>
              <a:rPr lang="en-US" dirty="0"/>
              <a:t>, </a:t>
            </a:r>
            <a:r>
              <a:rPr lang="en-US" dirty="0" err="1"/>
              <a:t>nesioksiduoja</a:t>
            </a:r>
            <a:r>
              <a:rPr lang="en-US" dirty="0"/>
              <a:t> </a:t>
            </a:r>
            <a:r>
              <a:rPr lang="en-US" dirty="0" err="1"/>
              <a:t>ir</a:t>
            </a:r>
            <a:r>
              <a:rPr lang="en-US" dirty="0"/>
              <a:t> į </a:t>
            </a:r>
            <a:r>
              <a:rPr lang="en-US" dirty="0" err="1"/>
              <a:t>tirpala</a:t>
            </a:r>
            <a:r>
              <a:rPr lang="en-US" dirty="0"/>
              <a:t> </a:t>
            </a:r>
            <a:r>
              <a:rPr lang="en-US" dirty="0" err="1"/>
              <a:t>nepereina</a:t>
            </a:r>
            <a:r>
              <a:rPr lang="en-US" dirty="0"/>
              <a:t> </a:t>
            </a:r>
            <a:r>
              <a:rPr lang="en-US" dirty="0" err="1"/>
              <a:t>jonai</a:t>
            </a:r>
            <a:endParaRPr lang="en-LT" dirty="0"/>
          </a:p>
          <a:p>
            <a:endParaRPr lang="en-LT" dirty="0"/>
          </a:p>
        </p:txBody>
      </p:sp>
    </p:spTree>
    <p:extLst>
      <p:ext uri="{BB962C8B-B14F-4D97-AF65-F5344CB8AC3E}">
        <p14:creationId xmlns:p14="http://schemas.microsoft.com/office/powerpoint/2010/main" val="362238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3" end="3"/>
                                            </p:txEl>
                                          </p:spTgt>
                                        </p:tgtEl>
                                        <p:attrNameLst>
                                          <p:attrName>r</p:attrName>
                                        </p:attrNameLst>
                                      </p:cBhvr>
                                    </p:animRot>
                                    <p:animRot by="-240000">
                                      <p:cBhvr>
                                        <p:cTn id="7" dur="200" fill="hold">
                                          <p:stCondLst>
                                            <p:cond delay="200"/>
                                          </p:stCondLst>
                                        </p:cTn>
                                        <p:tgtEl>
                                          <p:spTgt spid="3">
                                            <p:txEl>
                                              <p:pRg st="3" end="3"/>
                                            </p:txEl>
                                          </p:spTgt>
                                        </p:tgtEl>
                                        <p:attrNameLst>
                                          <p:attrName>r</p:attrName>
                                        </p:attrNameLst>
                                      </p:cBhvr>
                                    </p:animRot>
                                    <p:animRot by="240000">
                                      <p:cBhvr>
                                        <p:cTn id="8" dur="200" fill="hold">
                                          <p:stCondLst>
                                            <p:cond delay="400"/>
                                          </p:stCondLst>
                                        </p:cTn>
                                        <p:tgtEl>
                                          <p:spTgt spid="3">
                                            <p:txEl>
                                              <p:pRg st="3" end="3"/>
                                            </p:txEl>
                                          </p:spTgt>
                                        </p:tgtEl>
                                        <p:attrNameLst>
                                          <p:attrName>r</p:attrName>
                                        </p:attrNameLst>
                                      </p:cBhvr>
                                    </p:animRot>
                                    <p:animRot by="-240000">
                                      <p:cBhvr>
                                        <p:cTn id="9" dur="200" fill="hold">
                                          <p:stCondLst>
                                            <p:cond delay="600"/>
                                          </p:stCondLst>
                                        </p:cTn>
                                        <p:tgtEl>
                                          <p:spTgt spid="3">
                                            <p:txEl>
                                              <p:pRg st="3" end="3"/>
                                            </p:txEl>
                                          </p:spTgt>
                                        </p:tgtEl>
                                        <p:attrNameLst>
                                          <p:attrName>r</p:attrName>
                                        </p:attrNameLst>
                                      </p:cBhvr>
                                    </p:animRot>
                                    <p:animRot by="120000">
                                      <p:cBhvr>
                                        <p:cTn id="10"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B7E8E-F27A-8F4E-846D-E3F810BF4AD0}"/>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07DBDB95-15BC-7346-8339-AEA718E9AEE1}"/>
              </a:ext>
            </a:extLst>
          </p:cNvPr>
          <p:cNvSpPr>
            <a:spLocks noGrp="1"/>
          </p:cNvSpPr>
          <p:nvPr>
            <p:ph idx="1"/>
          </p:nvPr>
        </p:nvSpPr>
        <p:spPr/>
        <p:txBody>
          <a:bodyPr/>
          <a:lstStyle/>
          <a:p>
            <a:pPr marL="0" indent="0">
              <a:buNone/>
            </a:pPr>
            <a:r>
              <a:rPr lang="en-US" dirty="0"/>
              <a:t>9.Kokie </a:t>
            </a:r>
            <a:r>
              <a:rPr lang="en-US" dirty="0" err="1"/>
              <a:t>gali</a:t>
            </a:r>
            <a:r>
              <a:rPr lang="en-US" dirty="0"/>
              <a:t> </a:t>
            </a:r>
            <a:r>
              <a:rPr lang="en-US" dirty="0" err="1"/>
              <a:t>buti</a:t>
            </a:r>
            <a:r>
              <a:rPr lang="en-US" dirty="0"/>
              <a:t> </a:t>
            </a:r>
            <a:r>
              <a:rPr lang="en-US" dirty="0" err="1"/>
              <a:t>vartojami</a:t>
            </a:r>
            <a:r>
              <a:rPr lang="en-US" dirty="0"/>
              <a:t> </a:t>
            </a:r>
            <a:r>
              <a:rPr lang="en-US" dirty="0" err="1"/>
              <a:t>anodai</a:t>
            </a:r>
            <a:r>
              <a:rPr lang="en-US" dirty="0"/>
              <a:t> </a:t>
            </a:r>
            <a:r>
              <a:rPr lang="en-US" dirty="0" err="1"/>
              <a:t>elektrolizės</a:t>
            </a:r>
            <a:r>
              <a:rPr lang="en-US" dirty="0"/>
              <a:t> </a:t>
            </a:r>
            <a:r>
              <a:rPr lang="en-US" dirty="0" err="1"/>
              <a:t>metu</a:t>
            </a:r>
            <a:r>
              <a:rPr lang="en-US" dirty="0"/>
              <a:t>?</a:t>
            </a:r>
          </a:p>
          <a:p>
            <a:pPr marL="0" indent="0">
              <a:buNone/>
            </a:pPr>
            <a:endParaRPr lang="en-LT" dirty="0"/>
          </a:p>
          <a:p>
            <a:pPr marL="0" indent="0">
              <a:buNone/>
            </a:pPr>
            <a:r>
              <a:rPr lang="en-US" dirty="0"/>
              <a:t>a)</a:t>
            </a:r>
            <a:r>
              <a:rPr lang="en-US" dirty="0" err="1"/>
              <a:t>Tirpieji</a:t>
            </a:r>
            <a:endParaRPr lang="en-LT" dirty="0"/>
          </a:p>
          <a:p>
            <a:pPr marL="0" indent="0">
              <a:buNone/>
            </a:pPr>
            <a:r>
              <a:rPr lang="en-US" dirty="0"/>
              <a:t>b)</a:t>
            </a:r>
            <a:r>
              <a:rPr lang="en-US" dirty="0" err="1"/>
              <a:t>Netirpieji</a:t>
            </a:r>
            <a:endParaRPr lang="en-LT" dirty="0"/>
          </a:p>
          <a:p>
            <a:pPr marL="0" indent="0">
              <a:buNone/>
            </a:pPr>
            <a:r>
              <a:rPr lang="en-US" dirty="0"/>
              <a:t>c)</a:t>
            </a:r>
            <a:r>
              <a:rPr lang="en-US" dirty="0" err="1"/>
              <a:t>Visi</a:t>
            </a:r>
            <a:r>
              <a:rPr lang="en-US" dirty="0"/>
              <a:t> </a:t>
            </a:r>
            <a:r>
              <a:rPr lang="en-US" dirty="0" err="1"/>
              <a:t>atsakymai</a:t>
            </a:r>
            <a:r>
              <a:rPr lang="en-US" dirty="0"/>
              <a:t> </a:t>
            </a:r>
            <a:r>
              <a:rPr lang="en-US" dirty="0" err="1"/>
              <a:t>teisingi</a:t>
            </a:r>
            <a:endParaRPr lang="en-LT" dirty="0"/>
          </a:p>
          <a:p>
            <a:endParaRPr lang="en-LT" dirty="0"/>
          </a:p>
        </p:txBody>
      </p:sp>
    </p:spTree>
    <p:extLst>
      <p:ext uri="{BB962C8B-B14F-4D97-AF65-F5344CB8AC3E}">
        <p14:creationId xmlns:p14="http://schemas.microsoft.com/office/powerpoint/2010/main" val="216912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4" end="4"/>
                                            </p:txEl>
                                          </p:spTgt>
                                        </p:tgtEl>
                                        <p:attrNameLst>
                                          <p:attrName>r</p:attrName>
                                        </p:attrNameLst>
                                      </p:cBhvr>
                                    </p:animRot>
                                    <p:animRot by="-240000">
                                      <p:cBhvr>
                                        <p:cTn id="7" dur="200" fill="hold">
                                          <p:stCondLst>
                                            <p:cond delay="200"/>
                                          </p:stCondLst>
                                        </p:cTn>
                                        <p:tgtEl>
                                          <p:spTgt spid="3">
                                            <p:txEl>
                                              <p:pRg st="4" end="4"/>
                                            </p:txEl>
                                          </p:spTgt>
                                        </p:tgtEl>
                                        <p:attrNameLst>
                                          <p:attrName>r</p:attrName>
                                        </p:attrNameLst>
                                      </p:cBhvr>
                                    </p:animRot>
                                    <p:animRot by="240000">
                                      <p:cBhvr>
                                        <p:cTn id="8" dur="200" fill="hold">
                                          <p:stCondLst>
                                            <p:cond delay="400"/>
                                          </p:stCondLst>
                                        </p:cTn>
                                        <p:tgtEl>
                                          <p:spTgt spid="3">
                                            <p:txEl>
                                              <p:pRg st="4" end="4"/>
                                            </p:txEl>
                                          </p:spTgt>
                                        </p:tgtEl>
                                        <p:attrNameLst>
                                          <p:attrName>r</p:attrName>
                                        </p:attrNameLst>
                                      </p:cBhvr>
                                    </p:animRot>
                                    <p:animRot by="-240000">
                                      <p:cBhvr>
                                        <p:cTn id="9" dur="200" fill="hold">
                                          <p:stCondLst>
                                            <p:cond delay="600"/>
                                          </p:stCondLst>
                                        </p:cTn>
                                        <p:tgtEl>
                                          <p:spTgt spid="3">
                                            <p:txEl>
                                              <p:pRg st="4" end="4"/>
                                            </p:txEl>
                                          </p:spTgt>
                                        </p:tgtEl>
                                        <p:attrNameLst>
                                          <p:attrName>r</p:attrName>
                                        </p:attrNameLst>
                                      </p:cBhvr>
                                    </p:animRot>
                                    <p:animRot by="120000">
                                      <p:cBhvr>
                                        <p:cTn id="10" dur="200" fill="hold">
                                          <p:stCondLst>
                                            <p:cond delay="800"/>
                                          </p:stCondLst>
                                        </p:cTn>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B7E8E-F27A-8F4E-846D-E3F810BF4AD0}"/>
              </a:ext>
            </a:extLst>
          </p:cNvPr>
          <p:cNvSpPr>
            <a:spLocks noGrp="1"/>
          </p:cNvSpPr>
          <p:nvPr>
            <p:ph type="title"/>
          </p:nvPr>
        </p:nvSpPr>
        <p:spPr/>
        <p:txBody>
          <a:bodyPr/>
          <a:lstStyle/>
          <a:p>
            <a:r>
              <a:rPr lang="en-LT" dirty="0"/>
              <a:t>Klausimai</a:t>
            </a:r>
          </a:p>
        </p:txBody>
      </p:sp>
      <p:sp>
        <p:nvSpPr>
          <p:cNvPr id="3" name="Content Placeholder 2">
            <a:extLst>
              <a:ext uri="{FF2B5EF4-FFF2-40B4-BE49-F238E27FC236}">
                <a16:creationId xmlns:a16="http://schemas.microsoft.com/office/drawing/2014/main" id="{07DBDB95-15BC-7346-8339-AEA718E9AEE1}"/>
              </a:ext>
            </a:extLst>
          </p:cNvPr>
          <p:cNvSpPr>
            <a:spLocks noGrp="1"/>
          </p:cNvSpPr>
          <p:nvPr>
            <p:ph idx="1"/>
          </p:nvPr>
        </p:nvSpPr>
        <p:spPr/>
        <p:txBody>
          <a:bodyPr/>
          <a:lstStyle/>
          <a:p>
            <a:pPr marL="0" indent="0">
              <a:buNone/>
            </a:pPr>
            <a:r>
              <a:rPr lang="en-US" dirty="0"/>
              <a:t>10. </a:t>
            </a:r>
            <a:r>
              <a:rPr lang="lt-LT" dirty="0"/>
              <a:t>Elektrolizės teoriją 1806 metais paskelbė</a:t>
            </a:r>
            <a:r>
              <a:rPr lang="en-US" dirty="0"/>
              <a:t>?</a:t>
            </a:r>
            <a:endParaRPr lang="lt-LT" dirty="0"/>
          </a:p>
          <a:p>
            <a:pPr marL="0" indent="0">
              <a:buNone/>
            </a:pPr>
            <a:endParaRPr lang="en-US" dirty="0"/>
          </a:p>
          <a:p>
            <a:pPr marL="514350" indent="-514350">
              <a:buAutoNum type="alphaLcParenR"/>
            </a:pPr>
            <a:r>
              <a:rPr lang="lt-LT" dirty="0"/>
              <a:t>Albertas Einšteinas</a:t>
            </a:r>
          </a:p>
          <a:p>
            <a:pPr marL="514350" indent="-514350">
              <a:buFont typeface="Arial" panose="020B0604020202020204" pitchFamily="34" charset="0"/>
              <a:buAutoNum type="alphaLcParenR"/>
            </a:pPr>
            <a:r>
              <a:rPr lang="lt-LT" dirty="0"/>
              <a:t>Teodoras Grotusas</a:t>
            </a:r>
          </a:p>
          <a:p>
            <a:pPr marL="514350" indent="-514350">
              <a:buFont typeface="Arial" panose="020B0604020202020204" pitchFamily="34" charset="0"/>
              <a:buAutoNum type="alphaLcParenR"/>
            </a:pPr>
            <a:r>
              <a:rPr lang="lt-LT" dirty="0"/>
              <a:t>Archimedas</a:t>
            </a:r>
          </a:p>
          <a:p>
            <a:pPr marL="514350" indent="-514350">
              <a:buAutoNum type="alphaLcParenR"/>
            </a:pPr>
            <a:endParaRPr lang="lt-LT" dirty="0"/>
          </a:p>
        </p:txBody>
      </p:sp>
    </p:spTree>
    <p:extLst>
      <p:ext uri="{BB962C8B-B14F-4D97-AF65-F5344CB8AC3E}">
        <p14:creationId xmlns:p14="http://schemas.microsoft.com/office/powerpoint/2010/main" val="35744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3" end="3"/>
                                            </p:txEl>
                                          </p:spTgt>
                                        </p:tgtEl>
                                        <p:attrNameLst>
                                          <p:attrName>r</p:attrName>
                                        </p:attrNameLst>
                                      </p:cBhvr>
                                    </p:animRot>
                                    <p:animRot by="-240000">
                                      <p:cBhvr>
                                        <p:cTn id="7" dur="200" fill="hold">
                                          <p:stCondLst>
                                            <p:cond delay="200"/>
                                          </p:stCondLst>
                                        </p:cTn>
                                        <p:tgtEl>
                                          <p:spTgt spid="3">
                                            <p:txEl>
                                              <p:pRg st="3" end="3"/>
                                            </p:txEl>
                                          </p:spTgt>
                                        </p:tgtEl>
                                        <p:attrNameLst>
                                          <p:attrName>r</p:attrName>
                                        </p:attrNameLst>
                                      </p:cBhvr>
                                    </p:animRot>
                                    <p:animRot by="240000">
                                      <p:cBhvr>
                                        <p:cTn id="8" dur="200" fill="hold">
                                          <p:stCondLst>
                                            <p:cond delay="400"/>
                                          </p:stCondLst>
                                        </p:cTn>
                                        <p:tgtEl>
                                          <p:spTgt spid="3">
                                            <p:txEl>
                                              <p:pRg st="3" end="3"/>
                                            </p:txEl>
                                          </p:spTgt>
                                        </p:tgtEl>
                                        <p:attrNameLst>
                                          <p:attrName>r</p:attrName>
                                        </p:attrNameLst>
                                      </p:cBhvr>
                                    </p:animRot>
                                    <p:animRot by="-240000">
                                      <p:cBhvr>
                                        <p:cTn id="9" dur="200" fill="hold">
                                          <p:stCondLst>
                                            <p:cond delay="600"/>
                                          </p:stCondLst>
                                        </p:cTn>
                                        <p:tgtEl>
                                          <p:spTgt spid="3">
                                            <p:txEl>
                                              <p:pRg st="3" end="3"/>
                                            </p:txEl>
                                          </p:spTgt>
                                        </p:tgtEl>
                                        <p:attrNameLst>
                                          <p:attrName>r</p:attrName>
                                        </p:attrNameLst>
                                      </p:cBhvr>
                                    </p:animRot>
                                    <p:animRot by="120000">
                                      <p:cBhvr>
                                        <p:cTn id="10" dur="200" fill="hold">
                                          <p:stCondLst>
                                            <p:cond delay="80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41686A-7E01-4793-B316-0F67FF688BB1}"/>
              </a:ext>
            </a:extLst>
          </p:cNvPr>
          <p:cNvSpPr>
            <a:spLocks noGrp="1"/>
          </p:cNvSpPr>
          <p:nvPr>
            <p:ph type="title"/>
          </p:nvPr>
        </p:nvSpPr>
        <p:spPr>
          <a:xfrm>
            <a:off x="686834" y="1153572"/>
            <a:ext cx="3200400" cy="4461163"/>
          </a:xfrm>
        </p:spPr>
        <p:txBody>
          <a:bodyPr>
            <a:normAutofit/>
          </a:bodyPr>
          <a:lstStyle/>
          <a:p>
            <a:r>
              <a:rPr lang="lt-LT" dirty="0">
                <a:solidFill>
                  <a:srgbClr val="FFFFFF"/>
                </a:solidFill>
              </a:rPr>
              <a:t>Šaltiniai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0370D58-C31B-4EF1-9275-ED240FDACC93}"/>
              </a:ext>
            </a:extLst>
          </p:cNvPr>
          <p:cNvSpPr>
            <a:spLocks noGrp="1"/>
          </p:cNvSpPr>
          <p:nvPr>
            <p:ph idx="1"/>
          </p:nvPr>
        </p:nvSpPr>
        <p:spPr>
          <a:xfrm>
            <a:off x="4447308" y="591344"/>
            <a:ext cx="6906491" cy="5585619"/>
          </a:xfrm>
        </p:spPr>
        <p:txBody>
          <a:bodyPr anchor="ctr">
            <a:normAutofit/>
          </a:bodyPr>
          <a:lstStyle/>
          <a:p>
            <a:r>
              <a:rPr lang="lt-LT" u="sng" dirty="0">
                <a:hlinkClick r:id="rId2"/>
              </a:rPr>
              <a:t>https://lit.thehouseofchronic.com/4155764-hydrogen-burner-device-principle-of-operation-how-to-do-it-yourself</a:t>
            </a:r>
            <a:endParaRPr lang="lt-LT" dirty="0"/>
          </a:p>
          <a:p>
            <a:r>
              <a:rPr lang="lt-LT" u="sng" dirty="0">
                <a:hlinkClick r:id="rId3"/>
              </a:rPr>
              <a:t>http://m.technologijos.lt/cat/129/article/S-75670</a:t>
            </a:r>
            <a:endParaRPr lang="lt-LT" dirty="0">
              <a:hlinkClick r:id="rId4"/>
            </a:endParaRPr>
          </a:p>
          <a:p>
            <a:r>
              <a:rPr lang="lt-LT" dirty="0">
                <a:hlinkClick r:id="rId4"/>
              </a:rPr>
              <a:t>https://lt.wikipedia.org/wiki/Elektroliz%C4%97</a:t>
            </a:r>
            <a:endParaRPr lang="lt-LT" dirty="0"/>
          </a:p>
        </p:txBody>
      </p:sp>
    </p:spTree>
    <p:extLst>
      <p:ext uri="{BB962C8B-B14F-4D97-AF65-F5344CB8AC3E}">
        <p14:creationId xmlns:p14="http://schemas.microsoft.com/office/powerpoint/2010/main" val="215281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1868</TotalTime>
  <Words>1033</Words>
  <Application>Microsoft Office PowerPoint</Application>
  <PresentationFormat>Widescreen</PresentationFormat>
  <Paragraphs>158</Paragraphs>
  <Slides>33</Slides>
  <Notes>5</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Cambria Math</vt:lpstr>
      <vt:lpstr>Office Theme</vt:lpstr>
      <vt:lpstr>Vandenilio generatorius</vt:lpstr>
      <vt:lpstr>Įvadas</vt:lpstr>
      <vt:lpstr>Tikslas</vt:lpstr>
      <vt:lpstr>Hipotezė</vt:lpstr>
      <vt:lpstr>Teorija</vt:lpstr>
      <vt:lpstr>Šaltinių analizė</vt:lpstr>
      <vt:lpstr>Priemonės</vt:lpstr>
      <vt:lpstr>Eiga</vt:lpstr>
      <vt:lpstr>Plastikinės talpos gamyba</vt:lpstr>
      <vt:lpstr>Plastikinės tarpinės</vt:lpstr>
      <vt:lpstr>Skylutės dangtyje</vt:lpstr>
      <vt:lpstr>Elektrolizės elemento konstravimas</vt:lpstr>
      <vt:lpstr>Elektrolizės elemento konstravimas</vt:lpstr>
      <vt:lpstr> Burbuliatorius</vt:lpstr>
      <vt:lpstr> Degiklis</vt:lpstr>
      <vt:lpstr> Maitinimas</vt:lpstr>
      <vt:lpstr>Eksperimentinė dalis</vt:lpstr>
      <vt:lpstr>Eksperimentinė dalis 2</vt:lpstr>
      <vt:lpstr>Išvados </vt:lpstr>
      <vt:lpstr>Užduotys</vt:lpstr>
      <vt:lpstr>1. Sprendimas</vt:lpstr>
      <vt:lpstr>2. Sprendimas</vt:lpstr>
      <vt:lpstr>Klausimai</vt:lpstr>
      <vt:lpstr>Klausimai</vt:lpstr>
      <vt:lpstr>Klausimai</vt:lpstr>
      <vt:lpstr>Klausimai</vt:lpstr>
      <vt:lpstr>Klausimai</vt:lpstr>
      <vt:lpstr>Klausimai</vt:lpstr>
      <vt:lpstr>Klausimai</vt:lpstr>
      <vt:lpstr>Klausimai</vt:lpstr>
      <vt:lpstr>Klausimai</vt:lpstr>
      <vt:lpstr>Klausimai</vt:lpstr>
      <vt:lpstr>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Vandenilio generatorius</dc:title>
  <dc:creator>Edvardas Ališanka</dc:creator>
  <cp:lastModifiedBy>Edvardas Ališanka</cp:lastModifiedBy>
  <cp:revision>31</cp:revision>
  <dcterms:created xsi:type="dcterms:W3CDTF">2021-03-17T19:11:45Z</dcterms:created>
  <dcterms:modified xsi:type="dcterms:W3CDTF">2023-04-26T21:40:02Z</dcterms:modified>
</cp:coreProperties>
</file>