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sldIdLst>
    <p:sldId id="256" r:id="rId2"/>
    <p:sldId id="277" r:id="rId3"/>
    <p:sldId id="272" r:id="rId4"/>
    <p:sldId id="273" r:id="rId5"/>
    <p:sldId id="274" r:id="rId6"/>
    <p:sldId id="275" r:id="rId7"/>
    <p:sldId id="286" r:id="rId8"/>
    <p:sldId id="276" r:id="rId9"/>
    <p:sldId id="279" r:id="rId10"/>
    <p:sldId id="280" r:id="rId11"/>
    <p:sldId id="306" r:id="rId12"/>
    <p:sldId id="307" r:id="rId13"/>
    <p:sldId id="308" r:id="rId14"/>
    <p:sldId id="309" r:id="rId15"/>
    <p:sldId id="292" r:id="rId16"/>
    <p:sldId id="311" r:id="rId17"/>
    <p:sldId id="281" r:id="rId18"/>
    <p:sldId id="282" r:id="rId19"/>
    <p:sldId id="284" r:id="rId20"/>
    <p:sldId id="283" r:id="rId21"/>
    <p:sldId id="285" r:id="rId22"/>
    <p:sldId id="304" r:id="rId23"/>
    <p:sldId id="267" r:id="rId24"/>
    <p:sldId id="258" r:id="rId25"/>
    <p:sldId id="259" r:id="rId26"/>
    <p:sldId id="263" r:id="rId27"/>
    <p:sldId id="264" r:id="rId28"/>
    <p:sldId id="265" r:id="rId29"/>
    <p:sldId id="266" r:id="rId30"/>
    <p:sldId id="268" r:id="rId31"/>
    <p:sldId id="269" r:id="rId32"/>
    <p:sldId id="270" r:id="rId33"/>
    <p:sldId id="271" r:id="rId34"/>
    <p:sldId id="310" r:id="rId35"/>
    <p:sldId id="295" r:id="rId36"/>
    <p:sldId id="289" r:id="rId37"/>
    <p:sldId id="290" r:id="rId38"/>
    <p:sldId id="293" r:id="rId39"/>
    <p:sldId id="294" r:id="rId40"/>
    <p:sldId id="305" r:id="rId41"/>
    <p:sldId id="296" r:id="rId42"/>
    <p:sldId id="313" r:id="rId43"/>
    <p:sldId id="314" r:id="rId44"/>
    <p:sldId id="315" r:id="rId45"/>
    <p:sldId id="316" r:id="rId46"/>
    <p:sldId id="312" r:id="rId47"/>
    <p:sldId id="317" r:id="rId48"/>
    <p:sldId id="297" r:id="rId49"/>
    <p:sldId id="298" r:id="rId50"/>
    <p:sldId id="318" r:id="rId51"/>
    <p:sldId id="278"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11383A-2DA4-5FD0-AECE-C85A8F7F995C}" v="317" dt="2023-05-09T19:43:15.776"/>
    <p1510:client id="{4CFA87BB-54BF-1C34-5C0B-DB6A1F5C225D}" v="828" dt="2023-05-09T19:24:13.147"/>
    <p1510:client id="{4D1E6A8F-C564-4245-A265-4D084E13080F}" v="1" dt="2023-05-09T17:49:55.817"/>
    <p1510:client id="{5CC668AC-3327-92E6-52E1-5AA4DD8B03E4}" v="389" dt="2023-05-09T12:34:30.217"/>
    <p1510:client id="{7423A78F-9C2E-1337-FD2C-AA18FE68976F}" v="605" dt="2023-05-08T20:57:50.230"/>
    <p1510:client id="{8900B5F7-FFF9-1256-3FD2-E6130F611B11}" v="27" dt="2023-05-09T13:51:51.952"/>
    <p1510:client id="{B63E4003-AE1D-98B1-683A-D21097F82B16}" v="1402" dt="2023-05-09T21:37:40.481"/>
    <p1510:client id="{DCDA76C3-2A06-6308-955A-CA86B6140319}" v="332" dt="2023-05-10T05:31:54.858"/>
    <p1510:client id="{E17F469C-9624-7640-8570-FCBCC9669B31}" v="917" dt="2023-05-09T19:23:44.570"/>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Vidutinis stilius 2 – paryškinima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6D9F66E-5EB9-4882-86FB-DCBF35E3C3E4}" styleName="Vidutinis stilius 4 – paryškinima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B4B98B0-60AC-42C2-AFA5-B58CD77FA1E5}" styleName="Šviesus stilius 1 – paryškinima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Vidutinis stilius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Vidutinis stilius 2 – paryškinima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Vidutinis stilius 4 – paryškinima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FD0F851-EC5A-4D38-B0AD-8093EC10F338}" styleName="Šviesus stilius 1 – paryškinima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Šviesus stilius 3 – paryškinima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Šviesus stilius 1 – paryškinima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09T17:49:57.517"/>
    </inkml:context>
    <inkml:brush xml:id="br0">
      <inkml:brushProperty name="width" value="0.05292" units="cm"/>
      <inkml:brushProperty name="height" value="0.05292" units="cm"/>
      <inkml:brushProperty name="color" value="#FF0000"/>
    </inkml:brush>
  </inkml:definitions>
  <inkml:trace contextRef="#ctx0" brushRef="#br0">27488 6949 24575,'0'0'0</inkml:trace>
  <inkml:trace contextRef="#ctx0" brushRef="#br0" timeOffset="1">25273 8117 24575,'0'0'0</inkml:trace>
  <inkml:trace contextRef="#ctx0" brushRef="#br0" timeOffset="2">10929 9285 24575,'0'0'0</inkml:trace>
  <inkml:trace contextRef="#ctx0" brushRef="#br0" timeOffset="3">17068 16234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8C3DD-B8DD-4C13-8B12-3EE70C5F80B3}" type="datetimeFigureOut">
              <a:rPr lang="lt-LT" smtClean="0"/>
              <a:t>2023-05-10</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E8240C-AF1F-42F0-A6E6-EE1730BF9030}" type="slidenum">
              <a:rPr lang="lt-LT" smtClean="0"/>
              <a:t>‹#›</a:t>
            </a:fld>
            <a:endParaRPr lang="lt-LT"/>
          </a:p>
        </p:txBody>
      </p:sp>
    </p:spTree>
    <p:extLst>
      <p:ext uri="{BB962C8B-B14F-4D97-AF65-F5344CB8AC3E}">
        <p14:creationId xmlns:p14="http://schemas.microsoft.com/office/powerpoint/2010/main" val="2593941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T"/>
          </a:p>
        </p:txBody>
      </p:sp>
      <p:sp>
        <p:nvSpPr>
          <p:cNvPr id="4" name="Slide Number Placeholder 3"/>
          <p:cNvSpPr>
            <a:spLocks noGrp="1"/>
          </p:cNvSpPr>
          <p:nvPr>
            <p:ph type="sldNum" sz="quarter" idx="5"/>
          </p:nvPr>
        </p:nvSpPr>
        <p:spPr/>
        <p:txBody>
          <a:bodyPr/>
          <a:lstStyle/>
          <a:p>
            <a:fld id="{8DE8240C-AF1F-42F0-A6E6-EE1730BF9030}" type="slidenum">
              <a:rPr lang="lt-LT" smtClean="0"/>
              <a:t>22</a:t>
            </a:fld>
            <a:endParaRPr lang="lt-LT"/>
          </a:p>
        </p:txBody>
      </p:sp>
    </p:spTree>
    <p:extLst>
      <p:ext uri="{BB962C8B-B14F-4D97-AF65-F5344CB8AC3E}">
        <p14:creationId xmlns:p14="http://schemas.microsoft.com/office/powerpoint/2010/main" val="181081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5"/>
          </p:nvPr>
        </p:nvSpPr>
        <p:spPr/>
        <p:txBody>
          <a:bodyPr/>
          <a:lstStyle/>
          <a:p>
            <a:fld id="{8DE8240C-AF1F-42F0-A6E6-EE1730BF9030}" type="slidenum">
              <a:rPr lang="lt-LT" smtClean="0"/>
              <a:t>32</a:t>
            </a:fld>
            <a:endParaRPr lang="lt-LT"/>
          </a:p>
        </p:txBody>
      </p:sp>
    </p:spTree>
    <p:extLst>
      <p:ext uri="{BB962C8B-B14F-4D97-AF65-F5344CB8AC3E}">
        <p14:creationId xmlns:p14="http://schemas.microsoft.com/office/powerpoint/2010/main" val="3337148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0434737-0B3F-4BCF-24D3-BAFD161E8206}"/>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D5A6AD9E-D453-E73A-5946-A3732C822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106E05DA-82C0-8D8B-1D1A-BF9CFD3E24E8}"/>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EF7D196B-D4E5-0C91-10C8-718B85214147}"/>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C8B48CB-2809-5C42-F9BA-230922E0BEA0}"/>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1399199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25F4377-8874-4923-BB56-51FAA8602142}"/>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A61564DB-ABFA-3E69-90BC-F590D555BB68}"/>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23019251-E9DE-1021-9080-34679D9C9219}"/>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65F90225-D058-E4CF-C6C8-8418934777DD}"/>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08B48C7-F6DE-69C3-51BF-AFBF92FBCF72}"/>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358975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50C0356-069D-B30E-2242-1AF110CFED74}"/>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12F08FB1-CA3E-5260-7054-FF3F49F3B2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A8456142-4EB4-467F-9E2D-87EC01ED861E}"/>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7BF46A2E-DCF8-38F4-84B3-CE31E2F8555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8E07CF4-D7C5-213E-78B5-E649C29BBB55}"/>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1196325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99F6202-A7C8-C8A8-F4D9-0B9A5A5E5112}"/>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5EBB1E7B-0D2B-AAF5-33F3-7B8DF6BD4637}"/>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7A5C13E2-3224-8BEC-E5DE-ABBB35B8E37C}"/>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A49B82E9-AA6C-E9A9-09FB-6B73DD275C1E}"/>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6" name="Poraštės vietos rezervavimo ženklas 5">
            <a:extLst>
              <a:ext uri="{FF2B5EF4-FFF2-40B4-BE49-F238E27FC236}">
                <a16:creationId xmlns:a16="http://schemas.microsoft.com/office/drawing/2014/main" id="{9813C76F-6FEE-0D31-7FC6-F2F90396439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45D5028D-1C19-1D66-DE5F-36E54AFCDA77}"/>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2434127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74E62C-8ACF-0A99-2BB6-4383D237F45D}"/>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A8E6CA26-5A67-827F-42CE-169B351FED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EC8DF277-CCF2-3FAE-8E70-50B23D3F0FA4}"/>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BD8C35C2-0932-2C59-66D0-97DE7FC03C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DEBED581-7C65-DA55-8428-872046023E6A}"/>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C1AA7EBC-C9DC-221F-DB11-7C42D974F9C5}"/>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8" name="Poraštės vietos rezervavimo ženklas 7">
            <a:extLst>
              <a:ext uri="{FF2B5EF4-FFF2-40B4-BE49-F238E27FC236}">
                <a16:creationId xmlns:a16="http://schemas.microsoft.com/office/drawing/2014/main" id="{107B4EF4-3215-0AEE-1757-B251444C599E}"/>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2E76238C-EFA5-DAE3-6187-AAC676CED9AC}"/>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3381649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9D60026-4989-FC0F-5031-18D04177FD8D}"/>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F3945974-CED6-1879-874E-F4B435B7D21D}"/>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4" name="Poraštės vietos rezervavimo ženklas 3">
            <a:extLst>
              <a:ext uri="{FF2B5EF4-FFF2-40B4-BE49-F238E27FC236}">
                <a16:creationId xmlns:a16="http://schemas.microsoft.com/office/drawing/2014/main" id="{BBB487C2-747B-CA87-FE39-8C41683ADE93}"/>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51984644-A301-89D7-E9CD-130B76D20192}"/>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827770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711101C8-93F6-FCA0-0EA8-34CA926996FF}"/>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3" name="Poraštės vietos rezervavimo ženklas 2">
            <a:extLst>
              <a:ext uri="{FF2B5EF4-FFF2-40B4-BE49-F238E27FC236}">
                <a16:creationId xmlns:a16="http://schemas.microsoft.com/office/drawing/2014/main" id="{B4CDEFB4-2FDE-A605-437A-454F57D77F4F}"/>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A0DE02B0-B91C-6DD1-4368-73978C369476}"/>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389154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08BE816-0E95-8D61-7A74-9F3DCB70926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0BE0670A-CB80-A957-3739-027060AB5B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B4534CEF-FDAF-46C9-AA15-2AAA363B2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8146F609-63B7-BB04-2415-A176DFE9B3DE}"/>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6" name="Poraštės vietos rezervavimo ženklas 5">
            <a:extLst>
              <a:ext uri="{FF2B5EF4-FFF2-40B4-BE49-F238E27FC236}">
                <a16:creationId xmlns:a16="http://schemas.microsoft.com/office/drawing/2014/main" id="{0080F1F5-E2E0-225F-83D7-86670C5AB9F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92F03E4A-C9E3-6F16-674B-59BEC82340D0}"/>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3513014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BCE4C57-0382-4545-34EF-ABFE4071251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5581A754-59D7-FC6C-C886-1D14B497ED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AEF6A35E-A4FD-155B-0D09-6EC9801EF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1CE5B97A-6D6B-BE2C-2CC7-E5DE256B5713}"/>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6" name="Poraštės vietos rezervavimo ženklas 5">
            <a:extLst>
              <a:ext uri="{FF2B5EF4-FFF2-40B4-BE49-F238E27FC236}">
                <a16:creationId xmlns:a16="http://schemas.microsoft.com/office/drawing/2014/main" id="{0A8CD23C-92A5-40EE-A587-E8EFEC55D65D}"/>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940DA7B3-A9CC-5B3C-7838-931AA13EBB4A}"/>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152967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F64C3A7-CDF0-20AD-C5C9-E877A1E42CDD}"/>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1F7D03ED-44AB-3A8E-7F68-8B787B8874D3}"/>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373B8660-18D1-DD1B-5A35-B323B2EA507F}"/>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F541184A-81F4-15BC-96A4-6178F744A7D6}"/>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493E942-2BD6-FB91-9A77-7B7678904AF9}"/>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273345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A8571D57-6EAC-83D2-3779-3250B1A81CAD}"/>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8572471D-7368-0D6A-4C84-D585A17FF307}"/>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E5E115B1-152C-ED27-5F9C-48E40419272F}"/>
              </a:ext>
            </a:extLst>
          </p:cNvPr>
          <p:cNvSpPr>
            <a:spLocks noGrp="1"/>
          </p:cNvSpPr>
          <p:nvPr>
            <p:ph type="dt" sz="half" idx="10"/>
          </p:nvPr>
        </p:nvSpPr>
        <p:spPr/>
        <p:txBody>
          <a:body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5EEE0CF2-09C8-1089-65A5-34A504A0205E}"/>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9494AB83-5574-6194-78B8-E8E609178CEF}"/>
              </a:ext>
            </a:extLst>
          </p:cNvPr>
          <p:cNvSpPr>
            <a:spLocks noGrp="1"/>
          </p:cNvSpPr>
          <p:nvPr>
            <p:ph type="sldNum" sz="quarter" idx="12"/>
          </p:nvPr>
        </p:nvSpPr>
        <p:spPr/>
        <p:txBody>
          <a:bodyPr/>
          <a:lstStyle/>
          <a:p>
            <a:fld id="{DC99591D-6464-436D-B724-11EA5EEC6F8B}" type="slidenum">
              <a:rPr lang="lt-LT" smtClean="0"/>
              <a:t>‹#›</a:t>
            </a:fld>
            <a:endParaRPr lang="lt-LT"/>
          </a:p>
        </p:txBody>
      </p:sp>
    </p:spTree>
    <p:extLst>
      <p:ext uri="{BB962C8B-B14F-4D97-AF65-F5344CB8AC3E}">
        <p14:creationId xmlns:p14="http://schemas.microsoft.com/office/powerpoint/2010/main" val="3346673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82981796-54C5-ED67-0C60-63830219D1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B1537365-02D8-9B1C-B07D-14DFACA26B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D8D2A050-6826-60C8-CA0E-B612B72123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28C79-86F6-4B30-9A15-303A13186B74}" type="datetimeFigureOut">
              <a:rPr lang="lt-LT" smtClean="0"/>
              <a:t>2023-05-10</a:t>
            </a:fld>
            <a:endParaRPr lang="lt-LT"/>
          </a:p>
        </p:txBody>
      </p:sp>
      <p:sp>
        <p:nvSpPr>
          <p:cNvPr id="5" name="Poraštės vietos rezervavimo ženklas 4">
            <a:extLst>
              <a:ext uri="{FF2B5EF4-FFF2-40B4-BE49-F238E27FC236}">
                <a16:creationId xmlns:a16="http://schemas.microsoft.com/office/drawing/2014/main" id="{B42706AB-66BF-212D-5E51-5791F529C1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AD43D1CA-0161-57C3-A17A-7D68AAD3BA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99591D-6464-436D-B724-11EA5EEC6F8B}" type="slidenum">
              <a:rPr lang="lt-LT" smtClean="0"/>
              <a:t>‹#›</a:t>
            </a:fld>
            <a:endParaRPr lang="lt-LT"/>
          </a:p>
        </p:txBody>
      </p:sp>
    </p:spTree>
    <p:extLst>
      <p:ext uri="{BB962C8B-B14F-4D97-AF65-F5344CB8AC3E}">
        <p14:creationId xmlns:p14="http://schemas.microsoft.com/office/powerpoint/2010/main" val="2733543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3.xml"/><Relationship Id="rId7" Type="http://schemas.openxmlformats.org/officeDocument/2006/relationships/slide" Target="slide3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38.xml"/><Relationship Id="rId5" Type="http://schemas.openxmlformats.org/officeDocument/2006/relationships/slide" Target="slide36.xml"/><Relationship Id="rId4" Type="http://schemas.openxmlformats.org/officeDocument/2006/relationships/slide" Target="slide23.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gamta5-6.mkp.emokykla.lt/lt/mo/demonstracijos/sviesos_spektras/" TargetMode="Externa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3" Type="http://schemas.openxmlformats.org/officeDocument/2006/relationships/hyperlink" Target="https://gamta5-6.mkp.emokykla.lt/lt/mo/demonstracijos/sviesos_skaidymas_i_spektra/" TargetMode="External"/><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38.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5.jpeg"/><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53.png"/><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image" Target="../media/image62.png"/><Relationship Id="rId7" Type="http://schemas.openxmlformats.org/officeDocument/2006/relationships/image" Target="../media/image53.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slide" Target="slide34.xml"/><Relationship Id="rId9" Type="http://schemas.openxmlformats.org/officeDocument/2006/relationships/image" Target="../media/image630.png"/></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slide" Target="slide2.xml"/><Relationship Id="rId5" Type="http://schemas.openxmlformats.org/officeDocument/2006/relationships/image" Target="../media/image70.pn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hyperlink" Target="https://www.vascak.cz/data/android/physicsatschool/template.php?s=opt_hranol&amp;l=en" TargetMode="External"/></Relationships>
</file>

<file path=ppt/slides/_rels/slide4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slide" Target="slide2.xml"/><Relationship Id="rId7" Type="http://schemas.openxmlformats.org/officeDocument/2006/relationships/image" Target="../media/image7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hyperlink" Target="https://phet.colorado.edu/sims/html/color-vision/latest/color-vision_en.html"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slide" Target="slide2.xml"/><Relationship Id="rId7" Type="http://schemas.openxmlformats.org/officeDocument/2006/relationships/image" Target="../media/image8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hyperlink" Target="https://phet.colorado.edu/sims/html/color-vision/latest/color-vision_en.html" TargetMode="External"/></Relationships>
</file>

<file path=ppt/slides/_rels/slide4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4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5.jpeg"/><Relationship Id="rId4" Type="http://schemas.openxmlformats.org/officeDocument/2006/relationships/slide" Target="slide2.xml"/></Relationships>
</file>

<file path=ppt/slides/_rels/slide49.xml.rels><?xml version="1.0" encoding="UTF-8" standalone="yes"?>
<Relationships xmlns="http://schemas.openxmlformats.org/package/2006/relationships"><Relationship Id="rId3" Type="http://schemas.openxmlformats.org/officeDocument/2006/relationships/image" Target="../media/image86.jpeg"/><Relationship Id="rId7" Type="http://schemas.openxmlformats.org/officeDocument/2006/relationships/image" Target="../media/image89.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slide" Target="slide2.xml"/></Relationships>
</file>

<file path=ppt/slides/_rels/slide50.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93.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51.xml.rels><?xml version="1.0" encoding="UTF-8" standalone="yes"?>
<Relationships xmlns="http://schemas.openxmlformats.org/package/2006/relationships"><Relationship Id="rId3" Type="http://schemas.openxmlformats.org/officeDocument/2006/relationships/hyperlink" Target="https://lt.wikipedia.org/wiki/Mira%C5%BEas" TargetMode="External"/><Relationship Id="rId2" Type="http://schemas.openxmlformats.org/officeDocument/2006/relationships/hyperlink" Target="http://fotonas.su.lt/studdarbai/sviesa/index.htm" TargetMode="Externa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hyperlink" Target="https://www.vedlys.smm.lt/5-8_klasiu_priemoniu_sarasas.php" TargetMode="External"/><Relationship Id="rId4" Type="http://schemas.openxmlformats.org/officeDocument/2006/relationships/hyperlink" Target="https://lt.wikipedia.org/wiki/Vaivoryk%C5%A1t%C4%9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8B70-32B5-4C56-B13E-0022E6E00EF0}"/>
              </a:ext>
            </a:extLst>
          </p:cNvPr>
          <p:cNvSpPr>
            <a:spLocks noGrp="1"/>
          </p:cNvSpPr>
          <p:nvPr>
            <p:ph type="ctrTitle"/>
          </p:nvPr>
        </p:nvSpPr>
        <p:spPr>
          <a:xfrm>
            <a:off x="1524000" y="1244283"/>
            <a:ext cx="9144000" cy="2387600"/>
          </a:xfrm>
        </p:spPr>
        <p:txBody>
          <a:bodyPr/>
          <a:lstStyle/>
          <a:p>
            <a:r>
              <a:rPr lang="lt-LT" b="1">
                <a:latin typeface="Century"/>
                <a:ea typeface="Cambria Math"/>
              </a:rPr>
              <a:t>Šviesos savybės</a:t>
            </a:r>
            <a:endParaRPr lang="lt-LT" b="1">
              <a:latin typeface="Century" panose="02040604050505020304" pitchFamily="18" charset="0"/>
              <a:ea typeface="Cambria Math" panose="02040503050406030204" pitchFamily="18" charset="0"/>
            </a:endParaRPr>
          </a:p>
        </p:txBody>
      </p:sp>
      <p:sp>
        <p:nvSpPr>
          <p:cNvPr id="3" name="Subtitle 2">
            <a:extLst>
              <a:ext uri="{FF2B5EF4-FFF2-40B4-BE49-F238E27FC236}">
                <a16:creationId xmlns:a16="http://schemas.microsoft.com/office/drawing/2014/main" id="{FE487006-7035-423B-AC13-E6FB500C4C96}"/>
              </a:ext>
            </a:extLst>
          </p:cNvPr>
          <p:cNvSpPr>
            <a:spLocks noGrp="1"/>
          </p:cNvSpPr>
          <p:nvPr>
            <p:ph type="subTitle" idx="1"/>
          </p:nvPr>
        </p:nvSpPr>
        <p:spPr>
          <a:xfrm>
            <a:off x="3081020" y="3627952"/>
            <a:ext cx="6029960" cy="1275719"/>
          </a:xfrm>
        </p:spPr>
        <p:txBody>
          <a:bodyPr vert="horz" lIns="91440" tIns="45720" rIns="91440" bIns="45720" rtlCol="0" anchor="t">
            <a:normAutofit fontScale="92500" lnSpcReduction="20000"/>
          </a:bodyPr>
          <a:lstStyle/>
          <a:p>
            <a:endParaRPr lang="lt-LT">
              <a:latin typeface="Century"/>
            </a:endParaRPr>
          </a:p>
          <a:p>
            <a:r>
              <a:rPr lang="lt-LT">
                <a:latin typeface="Century"/>
              </a:rPr>
              <a:t>Palangos Vlado Jurgučio progimnazijos 7 klasės mokinės Urtė </a:t>
            </a:r>
            <a:r>
              <a:rPr lang="lt-LT" err="1">
                <a:latin typeface="Century"/>
              </a:rPr>
              <a:t>Raišytė</a:t>
            </a:r>
            <a:r>
              <a:rPr lang="lt-LT">
                <a:latin typeface="Century"/>
              </a:rPr>
              <a:t>, </a:t>
            </a:r>
            <a:r>
              <a:rPr lang="lt-LT" err="1">
                <a:latin typeface="Century"/>
              </a:rPr>
              <a:t>Eva</a:t>
            </a:r>
            <a:r>
              <a:rPr lang="lt-LT">
                <a:latin typeface="Century"/>
              </a:rPr>
              <a:t> </a:t>
            </a:r>
            <a:r>
              <a:rPr lang="en-US" err="1">
                <a:latin typeface="Century"/>
              </a:rPr>
              <a:t>Giedraitė</a:t>
            </a:r>
            <a:r>
              <a:rPr lang="lt-LT">
                <a:latin typeface="Century"/>
              </a:rPr>
              <a:t>, mokytoja Saulė </a:t>
            </a:r>
            <a:r>
              <a:rPr lang="lt-LT" err="1">
                <a:latin typeface="Century"/>
              </a:rPr>
              <a:t>Paulikienė</a:t>
            </a:r>
            <a:endParaRPr lang="lt-LT">
              <a:latin typeface="Century"/>
            </a:endParaRPr>
          </a:p>
        </p:txBody>
      </p:sp>
      <p:sp>
        <p:nvSpPr>
          <p:cNvPr id="4" name="Stačiakampis 3">
            <a:extLst>
              <a:ext uri="{FF2B5EF4-FFF2-40B4-BE49-F238E27FC236}">
                <a16:creationId xmlns:a16="http://schemas.microsoft.com/office/drawing/2014/main" id="{0390E54C-3D63-C58C-4DB2-3BC0A113DBEE}"/>
              </a:ext>
            </a:extLst>
          </p:cNvPr>
          <p:cNvSpPr/>
          <p:nvPr/>
        </p:nvSpPr>
        <p:spPr>
          <a:xfrm>
            <a:off x="2479903" y="1793273"/>
            <a:ext cx="7447854" cy="3954731"/>
          </a:xfrm>
          <a:prstGeom prst="rect">
            <a:avLst/>
          </a:prstGeom>
          <a:noFill/>
          <a:ln w="57150"/>
          <a:effectLst>
            <a:glow rad="1397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5842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9000" b="-9000"/>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51ABB5F-AAA7-E4C1-B669-C0F395C86248}"/>
              </a:ext>
            </a:extLst>
          </p:cNvPr>
          <p:cNvSpPr>
            <a:spLocks noGrp="1"/>
          </p:cNvSpPr>
          <p:nvPr>
            <p:ph type="title"/>
          </p:nvPr>
        </p:nvSpPr>
        <p:spPr>
          <a:xfrm>
            <a:off x="584200" y="365125"/>
            <a:ext cx="2823714" cy="1339940"/>
          </a:xfrm>
        </p:spPr>
        <p:txBody>
          <a:bodyPr/>
          <a:lstStyle/>
          <a:p>
            <a:r>
              <a:rPr lang="lt-LT" b="1">
                <a:latin typeface="Times New Roman"/>
                <a:cs typeface="Times New Roman"/>
              </a:rPr>
              <a:t>TURINYS</a:t>
            </a:r>
            <a:endParaRPr lang="en-GB" b="1">
              <a:latin typeface="Times New Roman"/>
              <a:cs typeface="Times New Roman"/>
            </a:endParaRPr>
          </a:p>
        </p:txBody>
      </p:sp>
      <p:sp>
        <p:nvSpPr>
          <p:cNvPr id="3" name="Turinio vietos rezervavimo ženklas 2">
            <a:extLst>
              <a:ext uri="{FF2B5EF4-FFF2-40B4-BE49-F238E27FC236}">
                <a16:creationId xmlns:a16="http://schemas.microsoft.com/office/drawing/2014/main" id="{FCAAF433-6B0A-2FCF-D809-DCA9CB14E32C}"/>
              </a:ext>
            </a:extLst>
          </p:cNvPr>
          <p:cNvSpPr>
            <a:spLocks noGrp="1"/>
          </p:cNvSpPr>
          <p:nvPr>
            <p:ph idx="1"/>
          </p:nvPr>
        </p:nvSpPr>
        <p:spPr>
          <a:xfrm>
            <a:off x="767080" y="1978025"/>
            <a:ext cx="3973902" cy="4351338"/>
          </a:xfrm>
        </p:spPr>
        <p:txBody>
          <a:bodyPr vert="horz" lIns="91440" tIns="45720" rIns="91440" bIns="45720" rtlCol="0" anchor="t">
            <a:normAutofit/>
          </a:bodyPr>
          <a:lstStyle/>
          <a:p>
            <a:pPr marL="0" indent="0" algn="just">
              <a:buNone/>
            </a:pPr>
            <a:r>
              <a:rPr lang="lt-LT" sz="4000" b="1" i="1">
                <a:solidFill>
                  <a:srgbClr val="002060"/>
                </a:solidFill>
                <a:latin typeface="Times New Roman"/>
                <a:cs typeface="Times New Roman"/>
              </a:rPr>
              <a:t>1.</a:t>
            </a:r>
            <a:r>
              <a:rPr lang="en-US" sz="4000" b="1" i="1">
                <a:solidFill>
                  <a:srgbClr val="002060"/>
                </a:solidFill>
                <a:latin typeface="Times New Roman"/>
                <a:cs typeface="Times New Roman"/>
              </a:rPr>
              <a:t> </a:t>
            </a:r>
            <a:r>
              <a:rPr lang="lt-LT" sz="4000" b="1" i="1">
                <a:solidFill>
                  <a:srgbClr val="002060"/>
                </a:solidFill>
                <a:latin typeface="Times New Roman"/>
                <a:cs typeface="Times New Roman"/>
                <a:hlinkClick r:id="rId3" action="ppaction://hlinksldjump">
                  <a:extLst>
                    <a:ext uri="{A12FA001-AC4F-418D-AE19-62706E023703}">
                      <ahyp:hlinkClr xmlns:ahyp="http://schemas.microsoft.com/office/drawing/2018/hyperlinkcolor" val="tx"/>
                    </a:ext>
                  </a:extLst>
                </a:hlinkClick>
              </a:rPr>
              <a:t>Teorija</a:t>
            </a:r>
            <a:endParaRPr lang="lt-LT" sz="4000" b="1" i="1">
              <a:solidFill>
                <a:srgbClr val="002060"/>
              </a:solidFill>
              <a:latin typeface="Times New Roman"/>
              <a:cs typeface="Times New Roman"/>
            </a:endParaRPr>
          </a:p>
          <a:p>
            <a:pPr marL="0" indent="0" algn="just">
              <a:buNone/>
            </a:pPr>
            <a:r>
              <a:rPr lang="en-US" sz="4000" b="1" i="1">
                <a:solidFill>
                  <a:srgbClr val="002060"/>
                </a:solidFill>
                <a:latin typeface="Times New Roman"/>
                <a:cs typeface="Times New Roman"/>
              </a:rPr>
              <a:t>2. </a:t>
            </a:r>
            <a:r>
              <a:rPr lang="en-US" sz="4000" b="1" i="1" err="1">
                <a:solidFill>
                  <a:srgbClr val="002060"/>
                </a:solidFill>
                <a:latin typeface="Times New Roman"/>
                <a:cs typeface="Times New Roman"/>
                <a:hlinkClick r:id="rId4" action="ppaction://hlinksldjump">
                  <a:extLst>
                    <a:ext uri="{A12FA001-AC4F-418D-AE19-62706E023703}">
                      <ahyp:hlinkClr xmlns:ahyp="http://schemas.microsoft.com/office/drawing/2018/hyperlinkcolor" val="tx"/>
                    </a:ext>
                  </a:extLst>
                </a:hlinkClick>
              </a:rPr>
              <a:t>Testas</a:t>
            </a:r>
            <a:endParaRPr lang="lt-LT" sz="4000" b="1" i="1">
              <a:solidFill>
                <a:srgbClr val="002060"/>
              </a:solidFill>
              <a:latin typeface="Times New Roman"/>
              <a:cs typeface="Times New Roman"/>
            </a:endParaRPr>
          </a:p>
          <a:p>
            <a:pPr marL="0" indent="0" algn="just">
              <a:buNone/>
            </a:pPr>
            <a:r>
              <a:rPr lang="en-US" sz="4000" b="1" i="1">
                <a:solidFill>
                  <a:srgbClr val="002060"/>
                </a:solidFill>
                <a:latin typeface="Times New Roman"/>
                <a:cs typeface="Times New Roman"/>
              </a:rPr>
              <a:t>3. </a:t>
            </a:r>
            <a:r>
              <a:rPr lang="en-US" sz="4000" b="1" i="1">
                <a:solidFill>
                  <a:srgbClr val="002060"/>
                </a:solidFill>
                <a:latin typeface="Times New Roman"/>
                <a:cs typeface="Times New Roman"/>
                <a:hlinkClick r:id="rId5" action="ppaction://hlinksldjump">
                  <a:extLst>
                    <a:ext uri="{A12FA001-AC4F-418D-AE19-62706E023703}">
                      <ahyp:hlinkClr xmlns:ahyp="http://schemas.microsoft.com/office/drawing/2018/hyperlinkcolor" val="tx"/>
                    </a:ext>
                  </a:extLst>
                </a:hlinkClick>
              </a:rPr>
              <a:t>U</a:t>
            </a:r>
            <a:r>
              <a:rPr lang="lt-LT" sz="4000" b="1" i="1" err="1">
                <a:solidFill>
                  <a:srgbClr val="002060"/>
                </a:solidFill>
                <a:latin typeface="Times New Roman"/>
                <a:cs typeface="Times New Roman"/>
                <a:hlinkClick r:id="rId5" action="ppaction://hlinksldjump">
                  <a:extLst>
                    <a:ext uri="{A12FA001-AC4F-418D-AE19-62706E023703}">
                      <ahyp:hlinkClr xmlns:ahyp="http://schemas.microsoft.com/office/drawing/2018/hyperlinkcolor" val="tx"/>
                    </a:ext>
                  </a:extLst>
                </a:hlinkClick>
              </a:rPr>
              <a:t>žduotys</a:t>
            </a:r>
            <a:endParaRPr lang="lt-LT" sz="4000" b="1" i="1">
              <a:solidFill>
                <a:srgbClr val="002060"/>
              </a:solidFill>
              <a:latin typeface="Times New Roman"/>
              <a:cs typeface="Times New Roman"/>
            </a:endParaRPr>
          </a:p>
          <a:p>
            <a:pPr marL="0" indent="0" algn="just">
              <a:buNone/>
            </a:pPr>
            <a:r>
              <a:rPr lang="lt-LT" sz="4000" b="1" i="1">
                <a:solidFill>
                  <a:srgbClr val="002060"/>
                </a:solidFill>
                <a:latin typeface="Times New Roman"/>
                <a:cs typeface="Times New Roman"/>
              </a:rPr>
              <a:t>4. </a:t>
            </a:r>
            <a:r>
              <a:rPr lang="lt-LT" sz="4000" b="1" i="1">
                <a:solidFill>
                  <a:srgbClr val="002060"/>
                </a:solidFill>
                <a:latin typeface="Times New Roman"/>
                <a:cs typeface="Times New Roman"/>
                <a:hlinkClick r:id="rId6" action="ppaction://hlinksldjump">
                  <a:extLst>
                    <a:ext uri="{A12FA001-AC4F-418D-AE19-62706E023703}">
                      <ahyp:hlinkClr xmlns:ahyp="http://schemas.microsoft.com/office/drawing/2018/hyperlinkcolor" val="tx"/>
                    </a:ext>
                  </a:extLst>
                </a:hlinkClick>
              </a:rPr>
              <a:t>Atsakymai</a:t>
            </a:r>
            <a:endParaRPr lang="lt-LT" sz="4000" b="1" i="1">
              <a:solidFill>
                <a:srgbClr val="002060"/>
              </a:solidFill>
              <a:latin typeface="Times New Roman"/>
              <a:cs typeface="Times New Roman"/>
            </a:endParaRPr>
          </a:p>
          <a:p>
            <a:pPr marL="0" indent="0" algn="just">
              <a:buNone/>
            </a:pPr>
            <a:r>
              <a:rPr lang="lt-LT" sz="4000" b="1" i="1">
                <a:solidFill>
                  <a:srgbClr val="002060"/>
                </a:solidFill>
                <a:latin typeface="Times New Roman"/>
                <a:cs typeface="Times New Roman"/>
              </a:rPr>
              <a:t>5. </a:t>
            </a:r>
            <a:r>
              <a:rPr lang="lt-LT" sz="4000" b="1" i="1">
                <a:solidFill>
                  <a:srgbClr val="002060"/>
                </a:solidFill>
                <a:latin typeface="Times New Roman"/>
                <a:cs typeface="Times New Roman"/>
                <a:hlinkClick r:id="rId7" action="ppaction://hlinksldjump">
                  <a:extLst>
                    <a:ext uri="{A12FA001-AC4F-418D-AE19-62706E023703}">
                      <ahyp:hlinkClr xmlns:ahyp="http://schemas.microsoft.com/office/drawing/2018/hyperlinkcolor" val="tx"/>
                    </a:ext>
                  </a:extLst>
                </a:hlinkClick>
              </a:rPr>
              <a:t>Eksperimentai</a:t>
            </a:r>
            <a:endParaRPr lang="en-GB" sz="4000" b="1" i="1">
              <a:solidFill>
                <a:srgbClr val="002060"/>
              </a:solidFill>
              <a:latin typeface="Times New Roman"/>
              <a:cs typeface="Times New Roman"/>
            </a:endParaRPr>
          </a:p>
        </p:txBody>
      </p:sp>
      <p:pic>
        <p:nvPicPr>
          <p:cNvPr id="7" name="Paveikslėlis 6">
            <a:extLst>
              <a:ext uri="{FF2B5EF4-FFF2-40B4-BE49-F238E27FC236}">
                <a16:creationId xmlns:a16="http://schemas.microsoft.com/office/drawing/2014/main" id="{AC95934B-695C-41A2-6264-41CD9E6AC91F}"/>
              </a:ext>
            </a:extLst>
          </p:cNvPr>
          <p:cNvPicPr>
            <a:picLocks noChangeAspect="1"/>
          </p:cNvPicPr>
          <p:nvPr/>
        </p:nvPicPr>
        <p:blipFill>
          <a:blip r:embed="rId8"/>
          <a:stretch>
            <a:fillRect/>
          </a:stretch>
        </p:blipFill>
        <p:spPr>
          <a:xfrm>
            <a:off x="5842000" y="59018"/>
            <a:ext cx="5838726" cy="2919363"/>
          </a:xfrm>
          <a:prstGeom prst="rect">
            <a:avLst/>
          </a:prstGeom>
        </p:spPr>
      </p:pic>
      <p:sp>
        <p:nvSpPr>
          <p:cNvPr id="8" name="Debesis 7">
            <a:extLst>
              <a:ext uri="{FF2B5EF4-FFF2-40B4-BE49-F238E27FC236}">
                <a16:creationId xmlns:a16="http://schemas.microsoft.com/office/drawing/2014/main" id="{358CCB35-1F47-A699-8F95-DBDF50B1C543}"/>
              </a:ext>
            </a:extLst>
          </p:cNvPr>
          <p:cNvSpPr/>
          <p:nvPr/>
        </p:nvSpPr>
        <p:spPr>
          <a:xfrm>
            <a:off x="5519783" y="2840351"/>
            <a:ext cx="1952171" cy="16129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aveikslėlis 4">
            <a:extLst>
              <a:ext uri="{FF2B5EF4-FFF2-40B4-BE49-F238E27FC236}">
                <a16:creationId xmlns:a16="http://schemas.microsoft.com/office/drawing/2014/main" id="{B7B68575-F0DD-01B7-FD04-56E5DE49FCBF}"/>
              </a:ext>
            </a:extLst>
          </p:cNvPr>
          <p:cNvPicPr>
            <a:picLocks noChangeAspect="1"/>
          </p:cNvPicPr>
          <p:nvPr/>
        </p:nvPicPr>
        <p:blipFill>
          <a:blip r:embed="rId8"/>
          <a:stretch>
            <a:fillRect/>
          </a:stretch>
        </p:blipFill>
        <p:spPr>
          <a:xfrm>
            <a:off x="7471954" y="2074978"/>
            <a:ext cx="4833257" cy="2990427"/>
          </a:xfrm>
          <a:prstGeom prst="rect">
            <a:avLst/>
          </a:prstGeom>
        </p:spPr>
      </p:pic>
      <p:sp>
        <p:nvSpPr>
          <p:cNvPr id="9" name="Debesis 8">
            <a:extLst>
              <a:ext uri="{FF2B5EF4-FFF2-40B4-BE49-F238E27FC236}">
                <a16:creationId xmlns:a16="http://schemas.microsoft.com/office/drawing/2014/main" id="{C6DBC938-FCBD-3D9E-E35A-015D873DFE58}"/>
              </a:ext>
            </a:extLst>
          </p:cNvPr>
          <p:cNvSpPr/>
          <p:nvPr/>
        </p:nvSpPr>
        <p:spPr>
          <a:xfrm>
            <a:off x="6833373" y="4258955"/>
            <a:ext cx="1952171" cy="161290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aveikslėlis 9">
            <a:extLst>
              <a:ext uri="{FF2B5EF4-FFF2-40B4-BE49-F238E27FC236}">
                <a16:creationId xmlns:a16="http://schemas.microsoft.com/office/drawing/2014/main" id="{650557BF-D373-6F6E-D37C-BF08813EDDB3}"/>
              </a:ext>
            </a:extLst>
          </p:cNvPr>
          <p:cNvPicPr>
            <a:picLocks noChangeAspect="1"/>
          </p:cNvPicPr>
          <p:nvPr/>
        </p:nvPicPr>
        <p:blipFill>
          <a:blip r:embed="rId9"/>
          <a:stretch>
            <a:fillRect/>
          </a:stretch>
        </p:blipFill>
        <p:spPr>
          <a:xfrm>
            <a:off x="10930575" y="4510537"/>
            <a:ext cx="1981372" cy="1633870"/>
          </a:xfrm>
          <a:prstGeom prst="rect">
            <a:avLst/>
          </a:prstGeom>
        </p:spPr>
      </p:pic>
    </p:spTree>
    <p:extLst>
      <p:ext uri="{BB962C8B-B14F-4D97-AF65-F5344CB8AC3E}">
        <p14:creationId xmlns:p14="http://schemas.microsoft.com/office/powerpoint/2010/main" val="1421542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28694-3412-4FE7-A2A7-ECD284366DA4}"/>
              </a:ext>
            </a:extLst>
          </p:cNvPr>
          <p:cNvSpPr>
            <a:spLocks noGrp="1"/>
          </p:cNvSpPr>
          <p:nvPr>
            <p:ph type="title"/>
          </p:nvPr>
        </p:nvSpPr>
        <p:spPr>
          <a:xfrm>
            <a:off x="1772728" y="652461"/>
            <a:ext cx="9221638" cy="1296809"/>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lgn="ctr"/>
            <a:r>
              <a:rPr lang="lt-LT" b="1">
                <a:latin typeface="Century"/>
              </a:rPr>
              <a:t>T</a:t>
            </a:r>
            <a:r>
              <a:rPr lang="lt-LT" b="1">
                <a:latin typeface="Times New Roman"/>
                <a:cs typeface="Times New Roman"/>
              </a:rPr>
              <a:t>EORIJA</a:t>
            </a:r>
          </a:p>
        </p:txBody>
      </p:sp>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2181860" y="2579215"/>
            <a:ext cx="7828280" cy="4920616"/>
          </a:xfrm>
        </p:spPr>
        <p:txBody>
          <a:bodyPr vert="horz" lIns="91440" tIns="45720" rIns="91440" bIns="45720" rtlCol="0" anchor="t">
            <a:normAutofit/>
          </a:bodyPr>
          <a:lstStyle/>
          <a:p>
            <a:pPr marL="0" indent="0" algn="just">
              <a:buNone/>
            </a:pPr>
            <a:r>
              <a:rPr lang="lt-LT" sz="4000" b="1">
                <a:latin typeface="Times New Roman"/>
                <a:cs typeface="Times New Roman"/>
              </a:rPr>
              <a:t>Šviesos savybės:</a:t>
            </a:r>
            <a:r>
              <a:rPr lang="lt-LT" sz="4000">
                <a:latin typeface="Times New Roman"/>
                <a:cs typeface="Times New Roman"/>
              </a:rPr>
              <a:t> vaivorykštė, plonų plėvelių spalvos, baltos šviesos išsiskaidymas trikampėje prizmėje, miražas „šlapias“ asfaltas karštą dieną. </a:t>
            </a:r>
            <a:endParaRPr lang="en-US" sz="4000"/>
          </a:p>
          <a:p>
            <a:pPr algn="ctr"/>
            <a:endParaRPr lang="lt-LT"/>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upė 9">
            <a:extLst>
              <a:ext uri="{FF2B5EF4-FFF2-40B4-BE49-F238E27FC236}">
                <a16:creationId xmlns:a16="http://schemas.microsoft.com/office/drawing/2014/main" id="{0B39B9C4-7BE2-0FCC-9233-26FD74F80219}"/>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9581ED2-57C1-13FF-60BE-CC4B0E0DE255}"/>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0DE73DB5-3C69-8596-922D-3696861D755F}"/>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8668C7AA-AEC6-B943-0A78-D2BC0A45700A}"/>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2" name="Picture 12">
            <a:extLst>
              <a:ext uri="{FF2B5EF4-FFF2-40B4-BE49-F238E27FC236}">
                <a16:creationId xmlns:a16="http://schemas.microsoft.com/office/drawing/2014/main" id="{66D63205-8C07-DA8D-A44D-DDE4B79D4E66}"/>
              </a:ext>
            </a:extLst>
          </p:cNvPr>
          <p:cNvPicPr>
            <a:picLocks noChangeAspect="1"/>
          </p:cNvPicPr>
          <p:nvPr/>
        </p:nvPicPr>
        <p:blipFill>
          <a:blip r:embed="rId4"/>
          <a:stretch>
            <a:fillRect/>
          </a:stretch>
        </p:blipFill>
        <p:spPr>
          <a:xfrm>
            <a:off x="1436318" y="449198"/>
            <a:ext cx="2315226" cy="1512861"/>
          </a:xfrm>
          <a:prstGeom prst="rect">
            <a:avLst/>
          </a:prstGeom>
        </p:spPr>
      </p:pic>
    </p:spTree>
    <p:extLst>
      <p:ext uri="{BB962C8B-B14F-4D97-AF65-F5344CB8AC3E}">
        <p14:creationId xmlns:p14="http://schemas.microsoft.com/office/powerpoint/2010/main" val="4200393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28694-3412-4FE7-A2A7-ECD284366DA4}"/>
              </a:ext>
            </a:extLst>
          </p:cNvPr>
          <p:cNvSpPr>
            <a:spLocks noGrp="1"/>
          </p:cNvSpPr>
          <p:nvPr>
            <p:ph type="title"/>
          </p:nvPr>
        </p:nvSpPr>
        <p:spPr>
          <a:xfrm>
            <a:off x="737559" y="117722"/>
            <a:ext cx="10515600" cy="1325563"/>
          </a:xfrm>
        </p:spPr>
        <p:txBody>
          <a:bodyPr/>
          <a:lstStyle/>
          <a:p>
            <a:pPr algn="ctr"/>
            <a:r>
              <a:rPr lang="lt-LT" sz="3600" b="1">
                <a:latin typeface="Times New Roman"/>
                <a:cs typeface="Times New Roman"/>
              </a:rPr>
              <a:t>Baltos šviesos išsiskaidymas trikampėje prizmėje</a:t>
            </a:r>
            <a:endParaRPr lang="en-US" b="1">
              <a:latin typeface="Times New Roman"/>
              <a:cs typeface="Times New Roman"/>
            </a:endParaRPr>
          </a:p>
        </p:txBody>
      </p:sp>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744126" y="1836551"/>
            <a:ext cx="4162053" cy="1240012"/>
          </a:xfrm>
          <a:solidFill>
            <a:schemeClr val="accent5">
              <a:lumMod val="40000"/>
              <a:lumOff val="60000"/>
            </a:schemeClr>
          </a:solidFill>
          <a:ln>
            <a:solidFill>
              <a:srgbClr val="4472C4"/>
            </a:solidFill>
          </a:ln>
        </p:spPr>
        <p:txBody>
          <a:bodyPr vert="horz" lIns="91440" tIns="45720" rIns="91440" bIns="45720" rtlCol="0" anchor="t">
            <a:normAutofit lnSpcReduction="10000"/>
          </a:bodyPr>
          <a:lstStyle/>
          <a:p>
            <a:pPr marL="0" indent="0" algn="just">
              <a:buNone/>
            </a:pPr>
            <a:r>
              <a:rPr lang="lt-LT">
                <a:latin typeface="Times New Roman"/>
                <a:cs typeface="Times New Roman"/>
              </a:rPr>
              <a:t>Balta šviesa yra</a:t>
            </a:r>
            <a:r>
              <a:rPr lang="lt-LT" b="1">
                <a:latin typeface="Times New Roman"/>
                <a:cs typeface="Times New Roman"/>
              </a:rPr>
              <a:t> sudėtinė</a:t>
            </a:r>
            <a:r>
              <a:rPr lang="lt-LT">
                <a:latin typeface="Times New Roman"/>
                <a:cs typeface="Times New Roman"/>
              </a:rPr>
              <a:t>, sudaryta iš 7 skirtingų spalvų</a:t>
            </a:r>
            <a:endParaRPr lang="en-US">
              <a:cs typeface="Calibri" panose="020F0502020204030204"/>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upė 9">
            <a:extLst>
              <a:ext uri="{FF2B5EF4-FFF2-40B4-BE49-F238E27FC236}">
                <a16:creationId xmlns:a16="http://schemas.microsoft.com/office/drawing/2014/main" id="{6308F3A2-C4E0-E2D9-7328-387435D24E41}"/>
              </a:ext>
            </a:extLst>
          </p:cNvPr>
          <p:cNvGrpSpPr/>
          <p:nvPr/>
        </p:nvGrpSpPr>
        <p:grpSpPr>
          <a:xfrm>
            <a:off x="10172088" y="6205539"/>
            <a:ext cx="1666853" cy="521082"/>
            <a:chOff x="9316457" y="6074979"/>
            <a:chExt cx="2160841" cy="651642"/>
          </a:xfrm>
        </p:grpSpPr>
        <p:sp>
          <p:nvSpPr>
            <p:cNvPr id="11" name="Veiksmo mygtukas: Eiti į pagrindinį 10">
              <a:hlinkClick r:id="rId3" action="ppaction://hlinksldjump" highlightClick="1"/>
              <a:extLst>
                <a:ext uri="{FF2B5EF4-FFF2-40B4-BE49-F238E27FC236}">
                  <a16:creationId xmlns:a16="http://schemas.microsoft.com/office/drawing/2014/main" id="{308AD1ED-F862-6153-D3F9-2BA04113FAB7}"/>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Eiti pirmyn arba Paskesnis 11">
              <a:hlinkClick r:id="" action="ppaction://hlinkshowjump?jump=nextslide" highlightClick="1"/>
              <a:extLst>
                <a:ext uri="{FF2B5EF4-FFF2-40B4-BE49-F238E27FC236}">
                  <a16:creationId xmlns:a16="http://schemas.microsoft.com/office/drawing/2014/main" id="{30B8EACD-817E-7A3C-BBBC-5FA11063B44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Veiksmo mygtukas: Grįžti atgal arba Ankstesnis 12">
              <a:hlinkClick r:id="" action="ppaction://hlinkshowjump?jump=previousslide" highlightClick="1"/>
              <a:extLst>
                <a:ext uri="{FF2B5EF4-FFF2-40B4-BE49-F238E27FC236}">
                  <a16:creationId xmlns:a16="http://schemas.microsoft.com/office/drawing/2014/main" id="{6B3C9291-30D7-7817-6C48-734C91BE1381}"/>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8" name="Picture 8">
            <a:extLst>
              <a:ext uri="{FF2B5EF4-FFF2-40B4-BE49-F238E27FC236}">
                <a16:creationId xmlns:a16="http://schemas.microsoft.com/office/drawing/2014/main" id="{B508C390-E926-E1F5-266A-51283A1302F0}"/>
              </a:ext>
            </a:extLst>
          </p:cNvPr>
          <p:cNvPicPr>
            <a:picLocks noChangeAspect="1"/>
          </p:cNvPicPr>
          <p:nvPr/>
        </p:nvPicPr>
        <p:blipFill>
          <a:blip r:embed="rId4"/>
          <a:stretch>
            <a:fillRect/>
          </a:stretch>
        </p:blipFill>
        <p:spPr>
          <a:xfrm>
            <a:off x="1316967" y="3500065"/>
            <a:ext cx="4698517" cy="2762094"/>
          </a:xfrm>
          <a:prstGeom prst="rect">
            <a:avLst/>
          </a:prstGeom>
        </p:spPr>
      </p:pic>
      <p:sp>
        <p:nvSpPr>
          <p:cNvPr id="9" name="TextBox 8">
            <a:extLst>
              <a:ext uri="{FF2B5EF4-FFF2-40B4-BE49-F238E27FC236}">
                <a16:creationId xmlns:a16="http://schemas.microsoft.com/office/drawing/2014/main" id="{F2E030D5-EDAD-642D-F256-50C0C2B6430A}"/>
              </a:ext>
            </a:extLst>
          </p:cNvPr>
          <p:cNvSpPr txBox="1"/>
          <p:nvPr/>
        </p:nvSpPr>
        <p:spPr>
          <a:xfrm>
            <a:off x="5055081" y="1547004"/>
            <a:ext cx="6970141" cy="1815882"/>
          </a:xfrm>
          <a:prstGeom prst="rect">
            <a:avLst/>
          </a:prstGeom>
          <a:solidFill>
            <a:schemeClr val="accent5">
              <a:lumMod val="40000"/>
              <a:lumOff val="6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cs typeface="Times New Roman"/>
              </a:rPr>
              <a:t>Kirsdami dviejų skaidriųjų medžiagų ribą, skirtingų spalvų spinduliai lūžta nevienodai: stipriausiai - </a:t>
            </a:r>
            <a:r>
              <a:rPr lang="lt-LT" sz="2800" b="1">
                <a:solidFill>
                  <a:srgbClr val="7030A0"/>
                </a:solidFill>
                <a:latin typeface="Times New Roman"/>
                <a:cs typeface="Times New Roman"/>
              </a:rPr>
              <a:t>violetiniai</a:t>
            </a:r>
            <a:r>
              <a:rPr lang="lt-LT" sz="2800">
                <a:latin typeface="Times New Roman"/>
                <a:cs typeface="Times New Roman"/>
              </a:rPr>
              <a:t>, silpniausiai - </a:t>
            </a:r>
            <a:r>
              <a:rPr lang="lt-LT" sz="2800" b="1">
                <a:solidFill>
                  <a:srgbClr val="FF0000"/>
                </a:solidFill>
                <a:latin typeface="Times New Roman"/>
                <a:cs typeface="Times New Roman"/>
              </a:rPr>
              <a:t>raudoni</a:t>
            </a:r>
            <a:r>
              <a:rPr lang="en-US" sz="2800">
                <a:latin typeface="Times New Roman"/>
                <a:cs typeface="Times New Roman"/>
              </a:rPr>
              <a:t>. </a:t>
            </a:r>
          </a:p>
        </p:txBody>
      </p:sp>
      <p:pic>
        <p:nvPicPr>
          <p:cNvPr id="15" name="Picture 15">
            <a:extLst>
              <a:ext uri="{FF2B5EF4-FFF2-40B4-BE49-F238E27FC236}">
                <a16:creationId xmlns:a16="http://schemas.microsoft.com/office/drawing/2014/main" id="{C9D7A93F-E1E4-D36C-E187-F33F9300D24B}"/>
              </a:ext>
            </a:extLst>
          </p:cNvPr>
          <p:cNvPicPr>
            <a:picLocks noChangeAspect="1"/>
          </p:cNvPicPr>
          <p:nvPr/>
        </p:nvPicPr>
        <p:blipFill>
          <a:blip r:embed="rId5"/>
          <a:stretch>
            <a:fillRect/>
          </a:stretch>
        </p:blipFill>
        <p:spPr>
          <a:xfrm>
            <a:off x="6176514" y="3497583"/>
            <a:ext cx="5101085" cy="2767059"/>
          </a:xfrm>
          <a:prstGeom prst="rect">
            <a:avLst/>
          </a:prstGeom>
          <a:ln>
            <a:solidFill>
              <a:srgbClr val="4472C4"/>
            </a:solidFill>
          </a:ln>
        </p:spPr>
      </p:pic>
    </p:spTree>
    <p:extLst>
      <p:ext uri="{BB962C8B-B14F-4D97-AF65-F5344CB8AC3E}">
        <p14:creationId xmlns:p14="http://schemas.microsoft.com/office/powerpoint/2010/main" val="959253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801634" y="255042"/>
            <a:ext cx="4075790" cy="1585069"/>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a:latin typeface="Times New Roman"/>
                <a:cs typeface="Times New Roman"/>
              </a:rPr>
              <a:t>Prizmė spalvų nesukuria, tik išskirsto skirtingų spalvų spindulius.</a:t>
            </a:r>
            <a:endParaRPr lang="en-US"/>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upė 9">
            <a:extLst>
              <a:ext uri="{FF2B5EF4-FFF2-40B4-BE49-F238E27FC236}">
                <a16:creationId xmlns:a16="http://schemas.microsoft.com/office/drawing/2014/main" id="{440A6B19-D8C8-2D00-0DE2-4A521B3EFEE2}"/>
              </a:ext>
            </a:extLst>
          </p:cNvPr>
          <p:cNvGrpSpPr/>
          <p:nvPr/>
        </p:nvGrpSpPr>
        <p:grpSpPr>
          <a:xfrm>
            <a:off x="10172088" y="6205539"/>
            <a:ext cx="1666853" cy="521082"/>
            <a:chOff x="9316457" y="6074979"/>
            <a:chExt cx="2160841" cy="651642"/>
          </a:xfrm>
        </p:grpSpPr>
        <p:sp>
          <p:nvSpPr>
            <p:cNvPr id="11" name="Veiksmo mygtukas: Eiti į pagrindinį 10">
              <a:hlinkClick r:id="rId3" action="ppaction://hlinksldjump" highlightClick="1"/>
              <a:extLst>
                <a:ext uri="{FF2B5EF4-FFF2-40B4-BE49-F238E27FC236}">
                  <a16:creationId xmlns:a16="http://schemas.microsoft.com/office/drawing/2014/main" id="{BA0B1082-633B-0701-BB78-8DA78B0E25E2}"/>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Eiti pirmyn arba Paskesnis 11">
              <a:hlinkClick r:id="" action="ppaction://hlinkshowjump?jump=nextslide" highlightClick="1"/>
              <a:extLst>
                <a:ext uri="{FF2B5EF4-FFF2-40B4-BE49-F238E27FC236}">
                  <a16:creationId xmlns:a16="http://schemas.microsoft.com/office/drawing/2014/main" id="{AEBB7899-0DD4-29DC-A753-AFE8620DB2ED}"/>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Veiksmo mygtukas: Grįžti atgal arba Ankstesnis 12">
              <a:hlinkClick r:id="" action="ppaction://hlinkshowjump?jump=previousslide" highlightClick="1"/>
              <a:extLst>
                <a:ext uri="{FF2B5EF4-FFF2-40B4-BE49-F238E27FC236}">
                  <a16:creationId xmlns:a16="http://schemas.microsoft.com/office/drawing/2014/main" id="{7357BF64-3B6C-22D6-92B3-FFDF3A6AE877}"/>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5" name="Picture 6">
            <a:extLst>
              <a:ext uri="{FF2B5EF4-FFF2-40B4-BE49-F238E27FC236}">
                <a16:creationId xmlns:a16="http://schemas.microsoft.com/office/drawing/2014/main" id="{BF553B69-5F89-7A7D-ECD4-2B98B3F91061}"/>
              </a:ext>
            </a:extLst>
          </p:cNvPr>
          <p:cNvPicPr>
            <a:picLocks noChangeAspect="1"/>
          </p:cNvPicPr>
          <p:nvPr/>
        </p:nvPicPr>
        <p:blipFill>
          <a:blip r:embed="rId4"/>
          <a:stretch>
            <a:fillRect/>
          </a:stretch>
        </p:blipFill>
        <p:spPr>
          <a:xfrm>
            <a:off x="794169" y="2172982"/>
            <a:ext cx="4076340" cy="2701505"/>
          </a:xfrm>
          <a:prstGeom prst="rect">
            <a:avLst/>
          </a:prstGeom>
        </p:spPr>
      </p:pic>
      <p:sp>
        <p:nvSpPr>
          <p:cNvPr id="7" name="TextBox 6">
            <a:extLst>
              <a:ext uri="{FF2B5EF4-FFF2-40B4-BE49-F238E27FC236}">
                <a16:creationId xmlns:a16="http://schemas.microsoft.com/office/drawing/2014/main" id="{74E56A59-6E4D-279E-7A56-E8AFE2826EC7}"/>
              </a:ext>
            </a:extLst>
          </p:cNvPr>
          <p:cNvSpPr txBox="1"/>
          <p:nvPr/>
        </p:nvSpPr>
        <p:spPr>
          <a:xfrm>
            <a:off x="6003985" y="1144438"/>
            <a:ext cx="5834332" cy="2246769"/>
          </a:xfrm>
          <a:prstGeom prst="rect">
            <a:avLst/>
          </a:prstGeom>
          <a:solidFill>
            <a:schemeClr val="accent5">
              <a:lumMod val="40000"/>
              <a:lumOff val="6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cs typeface="Times New Roman"/>
              </a:rPr>
              <a:t>Jei septynių spektro spalvų spinduliai kris į vieną balto ekrano tašką, jame matysime baltą šviesą. Taigi, suliejus visų spalvų spektro spindulius, vėl gaunama balta šviesa.</a:t>
            </a:r>
          </a:p>
        </p:txBody>
      </p:sp>
      <p:pic>
        <p:nvPicPr>
          <p:cNvPr id="8" name="Picture 8">
            <a:extLst>
              <a:ext uri="{FF2B5EF4-FFF2-40B4-BE49-F238E27FC236}">
                <a16:creationId xmlns:a16="http://schemas.microsoft.com/office/drawing/2014/main" id="{CDA0772A-08EF-4FB0-BF26-2F2D34B77845}"/>
              </a:ext>
            </a:extLst>
          </p:cNvPr>
          <p:cNvPicPr>
            <a:picLocks noChangeAspect="1"/>
          </p:cNvPicPr>
          <p:nvPr/>
        </p:nvPicPr>
        <p:blipFill>
          <a:blip r:embed="rId5"/>
          <a:stretch>
            <a:fillRect/>
          </a:stretch>
        </p:blipFill>
        <p:spPr>
          <a:xfrm>
            <a:off x="6003985" y="3859174"/>
            <a:ext cx="5834332" cy="2345805"/>
          </a:xfrm>
          <a:prstGeom prst="rect">
            <a:avLst/>
          </a:prstGeom>
          <a:ln>
            <a:solidFill>
              <a:srgbClr val="4472C4"/>
            </a:solidFill>
          </a:ln>
        </p:spPr>
      </p:pic>
      <p:sp>
        <p:nvSpPr>
          <p:cNvPr id="9" name="Content Placeholder 2">
            <a:extLst>
              <a:ext uri="{FF2B5EF4-FFF2-40B4-BE49-F238E27FC236}">
                <a16:creationId xmlns:a16="http://schemas.microsoft.com/office/drawing/2014/main" id="{47357AAD-34B6-0E6A-E2E1-8E670B7CF6F5}"/>
              </a:ext>
            </a:extLst>
          </p:cNvPr>
          <p:cNvSpPr txBox="1">
            <a:spLocks/>
          </p:cNvSpPr>
          <p:nvPr/>
        </p:nvSpPr>
        <p:spPr>
          <a:xfrm>
            <a:off x="794702" y="5039118"/>
            <a:ext cx="4075790" cy="1585069"/>
          </a:xfrm>
          <a:prstGeom prst="rect">
            <a:avLst/>
          </a:prstGeom>
          <a:solidFill>
            <a:schemeClr val="accent5">
              <a:lumMod val="40000"/>
              <a:lumOff val="60000"/>
            </a:schemeClr>
          </a:solidFill>
          <a:ln>
            <a:solidFill>
              <a:srgbClr val="4472C4"/>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t-LT">
                <a:latin typeface="Times New Roman"/>
                <a:cs typeface="Times New Roman"/>
              </a:rPr>
              <a:t>Baltos šviesos skaidymas į spektrą vadinamas </a:t>
            </a:r>
            <a:r>
              <a:rPr lang="lt-LT" b="1">
                <a:latin typeface="Times New Roman"/>
                <a:cs typeface="Times New Roman"/>
              </a:rPr>
              <a:t>dispersija.</a:t>
            </a:r>
            <a:endParaRPr lang="en-US" b="1"/>
          </a:p>
        </p:txBody>
      </p:sp>
    </p:spTree>
    <p:extLst>
      <p:ext uri="{BB962C8B-B14F-4D97-AF65-F5344CB8AC3E}">
        <p14:creationId xmlns:p14="http://schemas.microsoft.com/office/powerpoint/2010/main" val="3968825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758501" y="441948"/>
            <a:ext cx="11020053" cy="1139372"/>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sz="3200">
                <a:latin typeface="Times New Roman"/>
                <a:cs typeface="Times New Roman"/>
              </a:rPr>
              <a:t>Skirtingos spalvos spindulių sklidimo greitis medžiagoje </a:t>
            </a:r>
            <a:r>
              <a:rPr lang="lt-LT" sz="3200" b="1">
                <a:latin typeface="Times New Roman"/>
                <a:cs typeface="Times New Roman"/>
              </a:rPr>
              <a:t>nevienodas </a:t>
            </a:r>
            <a:r>
              <a:rPr lang="lt-LT" sz="3200">
                <a:latin typeface="Times New Roman"/>
                <a:cs typeface="Times New Roman"/>
              </a:rPr>
              <a:t>(</a:t>
            </a:r>
            <a:r>
              <a:rPr lang="lt-LT" sz="3200">
                <a:solidFill>
                  <a:srgbClr val="FF0000"/>
                </a:solidFill>
                <a:latin typeface="Times New Roman"/>
                <a:cs typeface="Times New Roman"/>
              </a:rPr>
              <a:t>raudonieji</a:t>
            </a:r>
            <a:r>
              <a:rPr lang="lt-LT" sz="3200">
                <a:latin typeface="Times New Roman"/>
                <a:cs typeface="Times New Roman"/>
              </a:rPr>
              <a:t> spinduliai sklinda greičiau už </a:t>
            </a:r>
            <a:r>
              <a:rPr lang="lt-LT" sz="3200">
                <a:solidFill>
                  <a:srgbClr val="7030A0"/>
                </a:solidFill>
                <a:latin typeface="Times New Roman"/>
                <a:cs typeface="Times New Roman"/>
              </a:rPr>
              <a:t>violetinius</a:t>
            </a:r>
            <a:r>
              <a:rPr lang="lt-LT" sz="3200">
                <a:latin typeface="Times New Roman"/>
                <a:cs typeface="Times New Roman"/>
              </a:rPr>
              <a:t>).</a:t>
            </a:r>
            <a:endParaRPr lang="en-US" sz="3200">
              <a:latin typeface="Times New Roman"/>
              <a:cs typeface="Times New Roman"/>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9A53F73D-1069-DC05-4E60-48FE8CE3B7D3}"/>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10EE0C35-96E0-376D-B0F0-4D16337B2DD9}"/>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18557B91-FA93-DBEB-5920-BD09F6592914}"/>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C73673D-2FFA-33A8-C593-7EE97EA427C8}"/>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Picture 10">
            <a:extLst>
              <a:ext uri="{FF2B5EF4-FFF2-40B4-BE49-F238E27FC236}">
                <a16:creationId xmlns:a16="http://schemas.microsoft.com/office/drawing/2014/main" id="{36788D95-E681-308B-F51A-7D163F03B298}"/>
              </a:ext>
            </a:extLst>
          </p:cNvPr>
          <p:cNvPicPr>
            <a:picLocks noChangeAspect="1"/>
          </p:cNvPicPr>
          <p:nvPr/>
        </p:nvPicPr>
        <p:blipFill>
          <a:blip r:embed="rId4"/>
          <a:stretch>
            <a:fillRect/>
          </a:stretch>
        </p:blipFill>
        <p:spPr>
          <a:xfrm>
            <a:off x="2987635" y="1756127"/>
            <a:ext cx="5978104" cy="3727991"/>
          </a:xfrm>
          <a:prstGeom prst="rect">
            <a:avLst/>
          </a:prstGeom>
        </p:spPr>
      </p:pic>
      <p:sp>
        <p:nvSpPr>
          <p:cNvPr id="11" name="TextBox 10">
            <a:extLst>
              <a:ext uri="{FF2B5EF4-FFF2-40B4-BE49-F238E27FC236}">
                <a16:creationId xmlns:a16="http://schemas.microsoft.com/office/drawing/2014/main" id="{88B75082-B293-9B60-42C2-4FBCC6890C66}"/>
              </a:ext>
            </a:extLst>
          </p:cNvPr>
          <p:cNvSpPr txBox="1"/>
          <p:nvPr/>
        </p:nvSpPr>
        <p:spPr>
          <a:xfrm>
            <a:off x="928778" y="5673304"/>
            <a:ext cx="1033444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hlinkClick r:id="rId5"/>
              </a:rPr>
              <a:t>https://gamta5-6.mkp.emokykla.lt/lt/mo/demonstracijos/sviesos_spektras/</a:t>
            </a:r>
            <a:endParaRPr lang="en-US"/>
          </a:p>
          <a:p>
            <a:pPr algn="ctr"/>
            <a:endParaRPr lang="en-US">
              <a:cs typeface="Calibri"/>
            </a:endParaRPr>
          </a:p>
        </p:txBody>
      </p:sp>
    </p:spTree>
    <p:extLst>
      <p:ext uri="{BB962C8B-B14F-4D97-AF65-F5344CB8AC3E}">
        <p14:creationId xmlns:p14="http://schemas.microsoft.com/office/powerpoint/2010/main" val="2237563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772879" y="528211"/>
            <a:ext cx="11020053" cy="521146"/>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sz="2400">
                <a:ea typeface="+mn-lt"/>
                <a:cs typeface="+mn-lt"/>
                <a:hlinkClick r:id="rId3"/>
              </a:rPr>
              <a:t>h</a:t>
            </a:r>
            <a:r>
              <a:rPr lang="lt-LT" sz="2400">
                <a:latin typeface="Times New Roman"/>
                <a:ea typeface="+mn-lt"/>
                <a:cs typeface="+mn-lt"/>
                <a:hlinkClick r:id="rId3"/>
              </a:rPr>
              <a:t>ttps://gamta5-6.mkp.emokykla.lt/lt/mo/demonstracijos/sviesos_skaidymas_i_spektra/</a:t>
            </a:r>
            <a:endParaRPr lang="en-US" sz="2400">
              <a:latin typeface="Times New Roman"/>
              <a:ea typeface="+mn-lt"/>
              <a:cs typeface="+mn-lt"/>
            </a:endParaRPr>
          </a:p>
          <a:p>
            <a:pPr marL="0" indent="0" algn="just">
              <a:buNone/>
            </a:pPr>
            <a:endParaRPr lang="lt-LT">
              <a:cs typeface="Calibri"/>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9A53F73D-1069-DC05-4E60-48FE8CE3B7D3}"/>
              </a:ext>
            </a:extLst>
          </p:cNvPr>
          <p:cNvGrpSpPr/>
          <p:nvPr/>
        </p:nvGrpSpPr>
        <p:grpSpPr>
          <a:xfrm>
            <a:off x="10172088" y="6205539"/>
            <a:ext cx="1666853" cy="521082"/>
            <a:chOff x="9316457" y="6074979"/>
            <a:chExt cx="2160841" cy="651642"/>
          </a:xfrm>
        </p:grpSpPr>
        <p:sp>
          <p:nvSpPr>
            <p:cNvPr id="7" name="Veiksmo mygtukas: Eiti į pagrindinį 6">
              <a:hlinkClick r:id="rId4" action="ppaction://hlinksldjump" highlightClick="1"/>
              <a:extLst>
                <a:ext uri="{FF2B5EF4-FFF2-40B4-BE49-F238E27FC236}">
                  <a16:creationId xmlns:a16="http://schemas.microsoft.com/office/drawing/2014/main" id="{10EE0C35-96E0-376D-B0F0-4D16337B2DD9}"/>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18557B91-FA93-DBEB-5920-BD09F6592914}"/>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C73673D-2FFA-33A8-C593-7EE97EA427C8}"/>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 name="Picture 10">
            <a:extLst>
              <a:ext uri="{FF2B5EF4-FFF2-40B4-BE49-F238E27FC236}">
                <a16:creationId xmlns:a16="http://schemas.microsoft.com/office/drawing/2014/main" id="{1289420F-02E4-2CC8-1C4A-B389E554F47F}"/>
              </a:ext>
            </a:extLst>
          </p:cNvPr>
          <p:cNvPicPr>
            <a:picLocks noChangeAspect="1"/>
          </p:cNvPicPr>
          <p:nvPr/>
        </p:nvPicPr>
        <p:blipFill>
          <a:blip r:embed="rId5"/>
          <a:stretch>
            <a:fillRect/>
          </a:stretch>
        </p:blipFill>
        <p:spPr>
          <a:xfrm>
            <a:off x="698740" y="2702269"/>
            <a:ext cx="3404558" cy="2546141"/>
          </a:xfrm>
          <a:prstGeom prst="rect">
            <a:avLst/>
          </a:prstGeom>
          <a:ln>
            <a:solidFill>
              <a:srgbClr val="4472C4"/>
            </a:solidFill>
          </a:ln>
        </p:spPr>
      </p:pic>
      <p:pic>
        <p:nvPicPr>
          <p:cNvPr id="11" name="Picture 11">
            <a:extLst>
              <a:ext uri="{FF2B5EF4-FFF2-40B4-BE49-F238E27FC236}">
                <a16:creationId xmlns:a16="http://schemas.microsoft.com/office/drawing/2014/main" id="{2C1708F3-1587-1D0F-18F3-BC0C2E586504}"/>
              </a:ext>
            </a:extLst>
          </p:cNvPr>
          <p:cNvPicPr>
            <a:picLocks noChangeAspect="1"/>
          </p:cNvPicPr>
          <p:nvPr/>
        </p:nvPicPr>
        <p:blipFill>
          <a:blip r:embed="rId6"/>
          <a:stretch>
            <a:fillRect/>
          </a:stretch>
        </p:blipFill>
        <p:spPr>
          <a:xfrm>
            <a:off x="4523118" y="2695470"/>
            <a:ext cx="3519576" cy="2530984"/>
          </a:xfrm>
          <a:prstGeom prst="rect">
            <a:avLst/>
          </a:prstGeom>
          <a:ln>
            <a:solidFill>
              <a:srgbClr val="4472C4"/>
            </a:solidFill>
          </a:ln>
        </p:spPr>
      </p:pic>
      <p:pic>
        <p:nvPicPr>
          <p:cNvPr id="12" name="Picture 12">
            <a:extLst>
              <a:ext uri="{FF2B5EF4-FFF2-40B4-BE49-F238E27FC236}">
                <a16:creationId xmlns:a16="http://schemas.microsoft.com/office/drawing/2014/main" id="{83D6D9D8-CD3E-ADCD-A3E9-FE24ED664BBE}"/>
              </a:ext>
            </a:extLst>
          </p:cNvPr>
          <p:cNvPicPr>
            <a:picLocks noChangeAspect="1"/>
          </p:cNvPicPr>
          <p:nvPr/>
        </p:nvPicPr>
        <p:blipFill>
          <a:blip r:embed="rId7"/>
          <a:stretch>
            <a:fillRect/>
          </a:stretch>
        </p:blipFill>
        <p:spPr>
          <a:xfrm>
            <a:off x="8361872" y="2694044"/>
            <a:ext cx="3519577" cy="2591346"/>
          </a:xfrm>
          <a:prstGeom prst="rect">
            <a:avLst/>
          </a:prstGeom>
          <a:ln>
            <a:solidFill>
              <a:srgbClr val="4472C4"/>
            </a:solidFill>
          </a:ln>
        </p:spPr>
      </p:pic>
      <p:sp>
        <p:nvSpPr>
          <p:cNvPr id="14" name="Content Placeholder 2">
            <a:extLst>
              <a:ext uri="{FF2B5EF4-FFF2-40B4-BE49-F238E27FC236}">
                <a16:creationId xmlns:a16="http://schemas.microsoft.com/office/drawing/2014/main" id="{E6BDF83C-B50B-28B1-73FA-F0F0C7F11B95}"/>
              </a:ext>
            </a:extLst>
          </p:cNvPr>
          <p:cNvSpPr txBox="1">
            <a:spLocks/>
          </p:cNvSpPr>
          <p:nvPr/>
        </p:nvSpPr>
        <p:spPr>
          <a:xfrm>
            <a:off x="3541958" y="1830801"/>
            <a:ext cx="5096582" cy="521146"/>
          </a:xfrm>
          <a:prstGeom prst="rect">
            <a:avLst/>
          </a:prstGeom>
          <a:solidFill>
            <a:schemeClr val="accent5">
              <a:lumMod val="40000"/>
              <a:lumOff val="60000"/>
            </a:schemeClr>
          </a:solidFill>
          <a:ln>
            <a:solidFill>
              <a:srgbClr val="4472C4"/>
            </a:solidFill>
          </a:ln>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t-LT" sz="2400">
                <a:latin typeface="Times New Roman"/>
                <a:ea typeface="+mn-lt"/>
                <a:cs typeface="+mn-lt"/>
              </a:rPr>
              <a:t>Bandymas, kuriuo galima gauti spektrą.</a:t>
            </a:r>
            <a:endParaRPr lang="en-US">
              <a:latin typeface="Times New Roman"/>
              <a:cs typeface="Times New Roman"/>
            </a:endParaRPr>
          </a:p>
          <a:p>
            <a:pPr marL="0" indent="0" algn="just">
              <a:buFont typeface="Arial" panose="020B0604020202020204" pitchFamily="34" charset="0"/>
              <a:buNone/>
            </a:pPr>
            <a:endParaRPr lang="lt-LT">
              <a:cs typeface="Calibri"/>
            </a:endParaRPr>
          </a:p>
        </p:txBody>
      </p:sp>
      <p:sp>
        <p:nvSpPr>
          <p:cNvPr id="10" name="Arrow: Down 9">
            <a:extLst>
              <a:ext uri="{FF2B5EF4-FFF2-40B4-BE49-F238E27FC236}">
                <a16:creationId xmlns:a16="http://schemas.microsoft.com/office/drawing/2014/main" id="{61E8CBF8-0B41-0A3D-4761-B743C0D0D60F}"/>
              </a:ext>
            </a:extLst>
          </p:cNvPr>
          <p:cNvSpPr/>
          <p:nvPr/>
        </p:nvSpPr>
        <p:spPr>
          <a:xfrm>
            <a:off x="5882640" y="1163416"/>
            <a:ext cx="215660" cy="6182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328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28694-3412-4FE7-A2A7-ECD284366DA4}"/>
              </a:ext>
            </a:extLst>
          </p:cNvPr>
          <p:cNvSpPr>
            <a:spLocks noGrp="1"/>
          </p:cNvSpPr>
          <p:nvPr>
            <p:ph type="title"/>
          </p:nvPr>
        </p:nvSpPr>
        <p:spPr>
          <a:xfrm>
            <a:off x="823823" y="304628"/>
            <a:ext cx="10515600" cy="1095526"/>
          </a:xfrm>
        </p:spPr>
        <p:txBody>
          <a:bodyPr>
            <a:normAutofit/>
          </a:bodyPr>
          <a:lstStyle/>
          <a:p>
            <a:pPr algn="ctr"/>
            <a:r>
              <a:rPr lang="lt-LT" sz="3600" b="1">
                <a:latin typeface="Times New Roman"/>
                <a:cs typeface="Times New Roman"/>
              </a:rPr>
              <a:t>Vaivorykštė </a:t>
            </a:r>
            <a:endParaRPr lang="en-US" sz="3600" b="1">
              <a:latin typeface="Times New Roman"/>
              <a:cs typeface="Times New Roman"/>
            </a:endParaRPr>
          </a:p>
        </p:txBody>
      </p:sp>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916653" y="1218325"/>
            <a:ext cx="10861902" cy="1009975"/>
          </a:xfrm>
        </p:spPr>
        <p:txBody>
          <a:bodyPr vert="horz" lIns="91440" tIns="45720" rIns="91440" bIns="45720" rtlCol="0" anchor="t">
            <a:normAutofit/>
          </a:bodyPr>
          <a:lstStyle/>
          <a:p>
            <a:pPr marL="0" indent="0" algn="just">
              <a:buNone/>
            </a:pPr>
            <a:r>
              <a:rPr lang="lt-LT">
                <a:latin typeface="Times New Roman"/>
                <a:cs typeface="Times New Roman"/>
              </a:rPr>
              <a:t>Saulės spinduliams apšvietus lietaus lašelius, danguje galime išvysti įvairiaspalvį lanką - vaivorykštę. </a:t>
            </a:r>
            <a:endParaRPr lang="en-US">
              <a:latin typeface="Times New Roman"/>
              <a:cs typeface="Times New Roman"/>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Picture 10">
            <a:extLst>
              <a:ext uri="{FF2B5EF4-FFF2-40B4-BE49-F238E27FC236}">
                <a16:creationId xmlns:a16="http://schemas.microsoft.com/office/drawing/2014/main" id="{33537905-857A-B2D3-DF1F-2DE573FFE635}"/>
              </a:ext>
            </a:extLst>
          </p:cNvPr>
          <p:cNvPicPr>
            <a:picLocks noChangeAspect="1"/>
          </p:cNvPicPr>
          <p:nvPr/>
        </p:nvPicPr>
        <p:blipFill>
          <a:blip r:embed="rId4"/>
          <a:stretch>
            <a:fillRect/>
          </a:stretch>
        </p:blipFill>
        <p:spPr>
          <a:xfrm>
            <a:off x="669985" y="2448250"/>
            <a:ext cx="3289539" cy="3255462"/>
          </a:xfrm>
          <a:prstGeom prst="rect">
            <a:avLst/>
          </a:prstGeom>
          <a:ln>
            <a:solidFill>
              <a:srgbClr val="4472C4"/>
            </a:solidFill>
          </a:ln>
        </p:spPr>
      </p:pic>
      <p:pic>
        <p:nvPicPr>
          <p:cNvPr id="11" name="Picture 11">
            <a:extLst>
              <a:ext uri="{FF2B5EF4-FFF2-40B4-BE49-F238E27FC236}">
                <a16:creationId xmlns:a16="http://schemas.microsoft.com/office/drawing/2014/main" id="{342A6ED1-13FF-7440-41C5-3A9846B23500}"/>
              </a:ext>
            </a:extLst>
          </p:cNvPr>
          <p:cNvPicPr>
            <a:picLocks noChangeAspect="1"/>
          </p:cNvPicPr>
          <p:nvPr/>
        </p:nvPicPr>
        <p:blipFill>
          <a:blip r:embed="rId5"/>
          <a:stretch>
            <a:fillRect/>
          </a:stretch>
        </p:blipFill>
        <p:spPr>
          <a:xfrm>
            <a:off x="4139601" y="2442264"/>
            <a:ext cx="4991099" cy="3267433"/>
          </a:xfrm>
          <a:prstGeom prst="rect">
            <a:avLst/>
          </a:prstGeom>
        </p:spPr>
      </p:pic>
      <p:sp>
        <p:nvSpPr>
          <p:cNvPr id="12" name="TextBox 11">
            <a:extLst>
              <a:ext uri="{FF2B5EF4-FFF2-40B4-BE49-F238E27FC236}">
                <a16:creationId xmlns:a16="http://schemas.microsoft.com/office/drawing/2014/main" id="{6F42D2B3-F76C-2A3C-3781-4EFB12E0E344}"/>
              </a:ext>
            </a:extLst>
          </p:cNvPr>
          <p:cNvSpPr txBox="1"/>
          <p:nvPr/>
        </p:nvSpPr>
        <p:spPr>
          <a:xfrm>
            <a:off x="9382664" y="4825040"/>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i="1">
                <a:latin typeface="Times New Roman"/>
                <a:cs typeface="Times New Roman"/>
              </a:rPr>
              <a:t>Vaivorykštę sudaro septynios spalvos.</a:t>
            </a:r>
            <a:endParaRPr lang="lt-LT" i="1">
              <a:cs typeface="Calibri"/>
            </a:endParaRPr>
          </a:p>
        </p:txBody>
      </p:sp>
    </p:spTree>
    <p:extLst>
      <p:ext uri="{BB962C8B-B14F-4D97-AF65-F5344CB8AC3E}">
        <p14:creationId xmlns:p14="http://schemas.microsoft.com/office/powerpoint/2010/main" val="3989289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816011" y="715117"/>
            <a:ext cx="11063185" cy="1009975"/>
          </a:xfrm>
        </p:spPr>
        <p:txBody>
          <a:bodyPr vert="horz" lIns="91440" tIns="45720" rIns="91440" bIns="45720" rtlCol="0" anchor="t">
            <a:normAutofit/>
          </a:bodyPr>
          <a:lstStyle/>
          <a:p>
            <a:pPr marL="0" indent="0" algn="just">
              <a:buNone/>
            </a:pPr>
            <a:r>
              <a:rPr lang="lt-LT">
                <a:latin typeface="Times New Roman"/>
                <a:cs typeface="Times New Roman"/>
              </a:rPr>
              <a:t>Vaivorykštė atsiranda, kai šviesos spinduliai lūžta lietaus lašuose priešingoje dangaus pusėje, negu yra saulė.</a:t>
            </a: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6F42D2B3-F76C-2A3C-3781-4EFB12E0E344}"/>
              </a:ext>
            </a:extLst>
          </p:cNvPr>
          <p:cNvSpPr txBox="1"/>
          <p:nvPr/>
        </p:nvSpPr>
        <p:spPr>
          <a:xfrm>
            <a:off x="7237924" y="2145744"/>
            <a:ext cx="4468483" cy="2677656"/>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cs typeface="Times New Roman"/>
              </a:rPr>
              <a:t>Spalvos išsidėsčiusios tokia pat tvarka kaip ir baltos šviesos spektre, raudona spalva išorinėje lanko pusėje, o violetinė spalva vidinėje lanko dalyje.</a:t>
            </a:r>
          </a:p>
        </p:txBody>
      </p:sp>
      <p:pic>
        <p:nvPicPr>
          <p:cNvPr id="15" name="Picture 15">
            <a:extLst>
              <a:ext uri="{FF2B5EF4-FFF2-40B4-BE49-F238E27FC236}">
                <a16:creationId xmlns:a16="http://schemas.microsoft.com/office/drawing/2014/main" id="{311BFFD4-AFE8-6C8E-6BD5-5EA115016549}"/>
              </a:ext>
            </a:extLst>
          </p:cNvPr>
          <p:cNvPicPr>
            <a:picLocks noChangeAspect="1"/>
          </p:cNvPicPr>
          <p:nvPr/>
        </p:nvPicPr>
        <p:blipFill>
          <a:blip r:embed="rId4"/>
          <a:stretch>
            <a:fillRect/>
          </a:stretch>
        </p:blipFill>
        <p:spPr>
          <a:xfrm>
            <a:off x="928779" y="2140840"/>
            <a:ext cx="5776820" cy="4330358"/>
          </a:xfrm>
          <a:prstGeom prst="rect">
            <a:avLst/>
          </a:prstGeom>
        </p:spPr>
      </p:pic>
    </p:spTree>
    <p:extLst>
      <p:ext uri="{BB962C8B-B14F-4D97-AF65-F5344CB8AC3E}">
        <p14:creationId xmlns:p14="http://schemas.microsoft.com/office/powerpoint/2010/main" val="4279380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672238" y="384438"/>
            <a:ext cx="11336353" cy="1498805"/>
          </a:xfrm>
        </p:spPr>
        <p:txBody>
          <a:bodyPr vert="horz" lIns="91440" tIns="45720" rIns="91440" bIns="45720" rtlCol="0" anchor="t">
            <a:normAutofit/>
          </a:bodyPr>
          <a:lstStyle/>
          <a:p>
            <a:pPr marL="0" indent="0" algn="just">
              <a:buNone/>
            </a:pPr>
            <a:r>
              <a:rPr lang="lt-LT">
                <a:latin typeface="Times New Roman"/>
                <a:cs typeface="Times New Roman"/>
              </a:rPr>
              <a:t>Lašas gali pasiųsti į akį daug šviesos tik tuo atveju, kada kampas tarp spindulio, einančio iš lašo į akį ir, spindulio, einančio nuo Saulės į lašą, lygus apie 42°. </a:t>
            </a:r>
            <a:endParaRPr lang="en-US"/>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Picture 15">
            <a:extLst>
              <a:ext uri="{FF2B5EF4-FFF2-40B4-BE49-F238E27FC236}">
                <a16:creationId xmlns:a16="http://schemas.microsoft.com/office/drawing/2014/main" id="{81CCD2D7-DB03-72BA-310E-6918081EEB43}"/>
              </a:ext>
            </a:extLst>
          </p:cNvPr>
          <p:cNvPicPr>
            <a:picLocks noChangeAspect="1"/>
          </p:cNvPicPr>
          <p:nvPr/>
        </p:nvPicPr>
        <p:blipFill>
          <a:blip r:embed="rId4"/>
          <a:stretch>
            <a:fillRect/>
          </a:stretch>
        </p:blipFill>
        <p:spPr>
          <a:xfrm>
            <a:off x="885647" y="2296755"/>
            <a:ext cx="5819955" cy="3831623"/>
          </a:xfrm>
          <a:prstGeom prst="rect">
            <a:avLst/>
          </a:prstGeom>
          <a:ln>
            <a:solidFill>
              <a:srgbClr val="4472C4"/>
            </a:solidFill>
          </a:ln>
        </p:spPr>
      </p:pic>
      <p:pic>
        <p:nvPicPr>
          <p:cNvPr id="16" name="Picture 16">
            <a:extLst>
              <a:ext uri="{FF2B5EF4-FFF2-40B4-BE49-F238E27FC236}">
                <a16:creationId xmlns:a16="http://schemas.microsoft.com/office/drawing/2014/main" id="{9A8BE4AD-BE0D-D247-9A1A-48552A3E308E}"/>
              </a:ext>
            </a:extLst>
          </p:cNvPr>
          <p:cNvPicPr>
            <a:picLocks noChangeAspect="1"/>
          </p:cNvPicPr>
          <p:nvPr/>
        </p:nvPicPr>
        <p:blipFill>
          <a:blip r:embed="rId5"/>
          <a:stretch>
            <a:fillRect/>
          </a:stretch>
        </p:blipFill>
        <p:spPr>
          <a:xfrm>
            <a:off x="7296870" y="2246461"/>
            <a:ext cx="4844450" cy="3860320"/>
          </a:xfrm>
          <a:prstGeom prst="rect">
            <a:avLst/>
          </a:prstGeom>
        </p:spPr>
      </p:pic>
    </p:spTree>
    <p:extLst>
      <p:ext uri="{BB962C8B-B14F-4D97-AF65-F5344CB8AC3E}">
        <p14:creationId xmlns:p14="http://schemas.microsoft.com/office/powerpoint/2010/main" val="1729962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826449" y="614673"/>
            <a:ext cx="10991297" cy="1498805"/>
          </a:xfrm>
        </p:spPr>
        <p:txBody>
          <a:bodyPr vert="horz" lIns="91440" tIns="45720" rIns="91440" bIns="45720" rtlCol="0" anchor="t">
            <a:normAutofit/>
          </a:bodyPr>
          <a:lstStyle/>
          <a:p>
            <a:pPr marL="0" indent="0" algn="just">
              <a:buNone/>
            </a:pPr>
            <a:r>
              <a:rPr lang="lt-LT">
                <a:solidFill>
                  <a:srgbClr val="202122"/>
                </a:solidFill>
                <a:latin typeface="Times New Roman"/>
                <a:ea typeface="+mn-lt"/>
                <a:cs typeface="+mn-lt"/>
              </a:rPr>
              <a:t>Dvigubos vaivorykštės atveju matomas antras, ne toks ryškus lankas, kurio spalvų linijos išsidėsčiusios atvirkštine tvarka.</a:t>
            </a:r>
            <a:endParaRPr lang="en-US">
              <a:latin typeface="Times New Roman"/>
              <a:cs typeface="Times New Roman"/>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 name="Picture 9">
            <a:extLst>
              <a:ext uri="{FF2B5EF4-FFF2-40B4-BE49-F238E27FC236}">
                <a16:creationId xmlns:a16="http://schemas.microsoft.com/office/drawing/2014/main" id="{D9BFCDF1-2729-9524-65C8-1EB283773112}"/>
              </a:ext>
            </a:extLst>
          </p:cNvPr>
          <p:cNvPicPr>
            <a:picLocks noChangeAspect="1"/>
          </p:cNvPicPr>
          <p:nvPr/>
        </p:nvPicPr>
        <p:blipFill>
          <a:blip r:embed="rId4"/>
          <a:stretch>
            <a:fillRect/>
          </a:stretch>
        </p:blipFill>
        <p:spPr>
          <a:xfrm>
            <a:off x="933504" y="1596542"/>
            <a:ext cx="8212898" cy="4667787"/>
          </a:xfrm>
          <a:prstGeom prst="rect">
            <a:avLst/>
          </a:prstGeom>
          <a:ln>
            <a:solidFill>
              <a:srgbClr val="4472C4"/>
            </a:solidFill>
          </a:ln>
        </p:spPr>
      </p:pic>
    </p:spTree>
    <p:extLst>
      <p:ext uri="{BB962C8B-B14F-4D97-AF65-F5344CB8AC3E}">
        <p14:creationId xmlns:p14="http://schemas.microsoft.com/office/powerpoint/2010/main" val="1286903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844766" y="326929"/>
            <a:ext cx="10991297" cy="1498805"/>
          </a:xfrm>
          <a:ln>
            <a:solidFill>
              <a:srgbClr val="4472C4"/>
            </a:solidFill>
          </a:ln>
        </p:spPr>
        <p:txBody>
          <a:bodyPr vert="horz" lIns="91440" tIns="45720" rIns="91440" bIns="45720" rtlCol="0" anchor="t">
            <a:noAutofit/>
          </a:bodyPr>
          <a:lstStyle/>
          <a:p>
            <a:pPr marL="0" indent="0" algn="just">
              <a:buNone/>
            </a:pPr>
            <a:r>
              <a:rPr lang="lt-LT">
                <a:latin typeface="Times New Roman"/>
                <a:ea typeface="+mn-lt"/>
                <a:cs typeface="+mn-lt"/>
              </a:rPr>
              <a:t>Labai retais atvejais panašų reiškinį, vadinamą </a:t>
            </a:r>
            <a:r>
              <a:rPr lang="lt-LT" b="1">
                <a:latin typeface="Times New Roman"/>
                <a:ea typeface="+mn-lt"/>
                <a:cs typeface="+mn-lt"/>
              </a:rPr>
              <a:t>mėnulio vaivorykšte</a:t>
            </a:r>
            <a:r>
              <a:rPr lang="lt-LT">
                <a:latin typeface="Times New Roman"/>
                <a:ea typeface="+mn-lt"/>
                <a:cs typeface="+mn-lt"/>
              </a:rPr>
              <a:t>, galima stebėti ir naktį, ryškiai šviečiant mėnuliui, tačiau dėl žmogaus regėjimo savybių (sunkiau išskiriamos spalvos, kai šviesa neryški) ji dažniausiai atrodo balta.</a:t>
            </a:r>
            <a:endParaRPr lang="lt-LT" baseline="30000">
              <a:latin typeface="Times New Roman"/>
              <a:cs typeface="Calibri"/>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 name="Picture 9">
            <a:extLst>
              <a:ext uri="{FF2B5EF4-FFF2-40B4-BE49-F238E27FC236}">
                <a16:creationId xmlns:a16="http://schemas.microsoft.com/office/drawing/2014/main" id="{32561D72-58E5-2E2D-8C7F-B5D6E103CC4A}"/>
              </a:ext>
            </a:extLst>
          </p:cNvPr>
          <p:cNvPicPr>
            <a:picLocks noChangeAspect="1"/>
          </p:cNvPicPr>
          <p:nvPr/>
        </p:nvPicPr>
        <p:blipFill>
          <a:blip r:embed="rId4"/>
          <a:stretch>
            <a:fillRect/>
          </a:stretch>
        </p:blipFill>
        <p:spPr>
          <a:xfrm>
            <a:off x="2135688" y="2056006"/>
            <a:ext cx="7576158" cy="4416123"/>
          </a:xfrm>
          <a:prstGeom prst="rect">
            <a:avLst/>
          </a:prstGeom>
        </p:spPr>
      </p:pic>
    </p:spTree>
    <p:extLst>
      <p:ext uri="{BB962C8B-B14F-4D97-AF65-F5344CB8AC3E}">
        <p14:creationId xmlns:p14="http://schemas.microsoft.com/office/powerpoint/2010/main" val="2981084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844766" y="326929"/>
            <a:ext cx="10991297" cy="726367"/>
          </a:xfrm>
          <a:solidFill>
            <a:schemeClr val="accent1">
              <a:lumMod val="20000"/>
              <a:lumOff val="80000"/>
            </a:schemeClr>
          </a:solidFill>
          <a:ln>
            <a:solidFill>
              <a:srgbClr val="4472C4"/>
            </a:solidFill>
          </a:ln>
        </p:spPr>
        <p:txBody>
          <a:bodyPr vert="horz" lIns="91440" tIns="45720" rIns="91440" bIns="45720" rtlCol="0" anchor="t">
            <a:noAutofit/>
          </a:bodyPr>
          <a:lstStyle/>
          <a:p>
            <a:pPr algn="just">
              <a:buNone/>
            </a:pPr>
            <a:r>
              <a:rPr lang="lt-LT" b="1">
                <a:latin typeface="Times New Roman"/>
                <a:ea typeface="+mn-lt"/>
                <a:cs typeface="Times New Roman"/>
              </a:rPr>
              <a:t>Spalva</a:t>
            </a:r>
            <a:r>
              <a:rPr lang="lt-LT">
                <a:latin typeface="Times New Roman"/>
                <a:ea typeface="+mn-lt"/>
                <a:cs typeface="Times New Roman"/>
              </a:rPr>
              <a:t> – tai daiktų savybė, suvokiame, kaip regėjimo pojūtis. </a:t>
            </a:r>
            <a:endParaRPr lang="en-US"/>
          </a:p>
          <a:p>
            <a:pPr marL="0" indent="0" algn="just">
              <a:buNone/>
            </a:pPr>
            <a:endParaRPr lang="lt-LT">
              <a:latin typeface="Times New Roman"/>
              <a:cs typeface="Calibri"/>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0" name="Picture 10">
            <a:extLst>
              <a:ext uri="{FF2B5EF4-FFF2-40B4-BE49-F238E27FC236}">
                <a16:creationId xmlns:a16="http://schemas.microsoft.com/office/drawing/2014/main" id="{BE4D2AB9-AAA9-6C43-D5B2-C1751AE2D176}"/>
              </a:ext>
            </a:extLst>
          </p:cNvPr>
          <p:cNvPicPr>
            <a:picLocks noChangeAspect="1"/>
          </p:cNvPicPr>
          <p:nvPr/>
        </p:nvPicPr>
        <p:blipFill>
          <a:blip r:embed="rId4"/>
          <a:stretch>
            <a:fillRect/>
          </a:stretch>
        </p:blipFill>
        <p:spPr>
          <a:xfrm>
            <a:off x="5461585" y="1251445"/>
            <a:ext cx="3744494" cy="3391627"/>
          </a:xfrm>
          <a:prstGeom prst="rect">
            <a:avLst/>
          </a:prstGeom>
          <a:ln>
            <a:solidFill>
              <a:srgbClr val="4472C4"/>
            </a:solidFill>
          </a:ln>
        </p:spPr>
      </p:pic>
      <p:pic>
        <p:nvPicPr>
          <p:cNvPr id="11" name="Picture 11">
            <a:extLst>
              <a:ext uri="{FF2B5EF4-FFF2-40B4-BE49-F238E27FC236}">
                <a16:creationId xmlns:a16="http://schemas.microsoft.com/office/drawing/2014/main" id="{D3265E73-18A8-CAB5-4AD1-E09A985CF3A3}"/>
              </a:ext>
            </a:extLst>
          </p:cNvPr>
          <p:cNvPicPr>
            <a:picLocks noChangeAspect="1"/>
          </p:cNvPicPr>
          <p:nvPr/>
        </p:nvPicPr>
        <p:blipFill>
          <a:blip r:embed="rId5"/>
          <a:stretch>
            <a:fillRect/>
          </a:stretch>
        </p:blipFill>
        <p:spPr>
          <a:xfrm>
            <a:off x="842316" y="1249411"/>
            <a:ext cx="4339875" cy="3396487"/>
          </a:xfrm>
          <a:prstGeom prst="rect">
            <a:avLst/>
          </a:prstGeom>
          <a:ln>
            <a:solidFill>
              <a:srgbClr val="4472C4"/>
            </a:solidFill>
          </a:ln>
        </p:spPr>
      </p:pic>
      <p:sp>
        <p:nvSpPr>
          <p:cNvPr id="13" name="Content Placeholder 2">
            <a:extLst>
              <a:ext uri="{FF2B5EF4-FFF2-40B4-BE49-F238E27FC236}">
                <a16:creationId xmlns:a16="http://schemas.microsoft.com/office/drawing/2014/main" id="{C664C6F9-7BAB-71B3-2C21-10C23C6EA83B}"/>
              </a:ext>
            </a:extLst>
          </p:cNvPr>
          <p:cNvSpPr txBox="1">
            <a:spLocks/>
          </p:cNvSpPr>
          <p:nvPr/>
        </p:nvSpPr>
        <p:spPr>
          <a:xfrm>
            <a:off x="849650" y="4999531"/>
            <a:ext cx="10988343" cy="1085012"/>
          </a:xfrm>
          <a:prstGeom prst="rect">
            <a:avLst/>
          </a:prstGeom>
          <a:solidFill>
            <a:schemeClr val="accent1">
              <a:lumMod val="20000"/>
              <a:lumOff val="80000"/>
            </a:schemeClr>
          </a:solidFill>
          <a:ln>
            <a:solidFill>
              <a:srgbClr val="4472C4"/>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None/>
            </a:pPr>
            <a:r>
              <a:rPr lang="lt-LT">
                <a:solidFill>
                  <a:srgbClr val="FF0000"/>
                </a:solidFill>
                <a:latin typeface="Times New Roman"/>
                <a:ea typeface="+mn-lt"/>
                <a:cs typeface="Times New Roman"/>
              </a:rPr>
              <a:t>Raudonos</a:t>
            </a:r>
            <a:r>
              <a:rPr lang="lt-LT">
                <a:latin typeface="Times New Roman"/>
                <a:ea typeface="+mn-lt"/>
                <a:cs typeface="Times New Roman"/>
              </a:rPr>
              <a:t> spalvos dažnis yra </a:t>
            </a:r>
            <a:r>
              <a:rPr lang="lt-LT" b="1">
                <a:latin typeface="Times New Roman"/>
                <a:ea typeface="+mn-lt"/>
                <a:cs typeface="Times New Roman"/>
              </a:rPr>
              <a:t>mažiausias</a:t>
            </a:r>
            <a:r>
              <a:rPr lang="lt-LT">
                <a:latin typeface="Times New Roman"/>
                <a:ea typeface="+mn-lt"/>
                <a:cs typeface="Times New Roman"/>
              </a:rPr>
              <a:t>, o </a:t>
            </a:r>
            <a:r>
              <a:rPr lang="lt-LT">
                <a:solidFill>
                  <a:srgbClr val="7030A0"/>
                </a:solidFill>
                <a:latin typeface="Times New Roman"/>
                <a:ea typeface="+mn-lt"/>
                <a:cs typeface="Times New Roman"/>
              </a:rPr>
              <a:t>violetinės</a:t>
            </a:r>
            <a:r>
              <a:rPr lang="lt-LT">
                <a:latin typeface="Times New Roman"/>
                <a:ea typeface="+mn-lt"/>
                <a:cs typeface="Times New Roman"/>
              </a:rPr>
              <a:t> - </a:t>
            </a:r>
            <a:r>
              <a:rPr lang="lt-LT" b="1">
                <a:latin typeface="Times New Roman"/>
                <a:ea typeface="+mn-lt"/>
                <a:cs typeface="Times New Roman"/>
              </a:rPr>
              <a:t>didžiausias</a:t>
            </a:r>
            <a:r>
              <a:rPr lang="lt-LT">
                <a:latin typeface="Times New Roman"/>
                <a:ea typeface="+mn-lt"/>
                <a:cs typeface="Times New Roman"/>
              </a:rPr>
              <a:t>.</a:t>
            </a:r>
          </a:p>
          <a:p>
            <a:pPr algn="just">
              <a:buNone/>
            </a:pPr>
            <a:r>
              <a:rPr lang="lt-LT">
                <a:latin typeface="Times New Roman"/>
                <a:cs typeface="Times New Roman"/>
              </a:rPr>
              <a:t>Šviesos dažnis pereinant iš vienos terpės į kitą nesikeičia.</a:t>
            </a:r>
          </a:p>
          <a:p>
            <a:pPr marL="0" indent="0" algn="just">
              <a:buFont typeface="Arial" panose="020B0604020202020204" pitchFamily="34" charset="0"/>
              <a:buNone/>
            </a:pPr>
            <a:endParaRPr lang="lt-LT">
              <a:latin typeface="Times New Roman"/>
              <a:cs typeface="Calibri"/>
            </a:endParaRPr>
          </a:p>
        </p:txBody>
      </p:sp>
      <p:pic>
        <p:nvPicPr>
          <p:cNvPr id="2" name="Picture 11">
            <a:extLst>
              <a:ext uri="{FF2B5EF4-FFF2-40B4-BE49-F238E27FC236}">
                <a16:creationId xmlns:a16="http://schemas.microsoft.com/office/drawing/2014/main" id="{0B2FD05D-4883-9CAC-EB4A-44EE32316179}"/>
              </a:ext>
            </a:extLst>
          </p:cNvPr>
          <p:cNvPicPr>
            <a:picLocks noChangeAspect="1"/>
          </p:cNvPicPr>
          <p:nvPr/>
        </p:nvPicPr>
        <p:blipFill>
          <a:blip r:embed="rId6"/>
          <a:stretch>
            <a:fillRect/>
          </a:stretch>
        </p:blipFill>
        <p:spPr>
          <a:xfrm>
            <a:off x="9336748" y="1838864"/>
            <a:ext cx="2475601" cy="2490158"/>
          </a:xfrm>
          <a:prstGeom prst="rect">
            <a:avLst/>
          </a:prstGeom>
          <a:ln>
            <a:solidFill>
              <a:srgbClr val="4472C4"/>
            </a:solidFill>
          </a:ln>
        </p:spPr>
      </p:pic>
    </p:spTree>
    <p:extLst>
      <p:ext uri="{BB962C8B-B14F-4D97-AF65-F5344CB8AC3E}">
        <p14:creationId xmlns:p14="http://schemas.microsoft.com/office/powerpoint/2010/main" val="91889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7674011" y="1074551"/>
            <a:ext cx="4248317" cy="1589008"/>
          </a:xfrm>
          <a:solidFill>
            <a:schemeClr val="accent1">
              <a:lumMod val="20000"/>
              <a:lumOff val="80000"/>
            </a:schemeClr>
          </a:solidFill>
          <a:ln>
            <a:solidFill>
              <a:srgbClr val="4472C4"/>
            </a:solidFill>
          </a:ln>
        </p:spPr>
        <p:txBody>
          <a:bodyPr vert="horz" lIns="91440" tIns="45720" rIns="91440" bIns="45720" rtlCol="0" anchor="t">
            <a:noAutofit/>
          </a:bodyPr>
          <a:lstStyle/>
          <a:p>
            <a:pPr algn="just">
              <a:buFont typeface="Wingdings" panose="020B0604020202020204" pitchFamily="34" charset="0"/>
              <a:buChar char="Ø"/>
            </a:pPr>
            <a:r>
              <a:rPr lang="lt-LT">
                <a:latin typeface="Times New Roman"/>
                <a:ea typeface="+mn-lt"/>
                <a:cs typeface="Times New Roman"/>
              </a:rPr>
              <a:t>Neskaidrūs kūnai yra tokios spalvos, kokios spalvos spindulius jie atspindi.</a:t>
            </a:r>
            <a:endParaRPr lang="en-US">
              <a:cs typeface="Calibri" panose="020F0502020204030204"/>
            </a:endParaRPr>
          </a:p>
          <a:p>
            <a:pPr algn="just">
              <a:buNone/>
            </a:pPr>
            <a:endParaRPr lang="lt-LT">
              <a:latin typeface="Times New Roman"/>
              <a:cs typeface="Times New Roman"/>
            </a:endParaRPr>
          </a:p>
          <a:p>
            <a:pPr marL="0" indent="0" algn="just">
              <a:buNone/>
            </a:pPr>
            <a:endParaRPr lang="lt-LT">
              <a:latin typeface="Times New Roman"/>
              <a:cs typeface="Calibri"/>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Content Placeholder 2">
            <a:extLst>
              <a:ext uri="{FF2B5EF4-FFF2-40B4-BE49-F238E27FC236}">
                <a16:creationId xmlns:a16="http://schemas.microsoft.com/office/drawing/2014/main" id="{F1CB0777-3CBB-0EA0-E333-38F7BE259247}"/>
              </a:ext>
            </a:extLst>
          </p:cNvPr>
          <p:cNvSpPr txBox="1">
            <a:spLocks/>
          </p:cNvSpPr>
          <p:nvPr/>
        </p:nvSpPr>
        <p:spPr>
          <a:xfrm>
            <a:off x="6239781" y="4134329"/>
            <a:ext cx="5484769" cy="1797972"/>
          </a:xfrm>
          <a:prstGeom prst="rect">
            <a:avLst/>
          </a:prstGeom>
          <a:solidFill>
            <a:schemeClr val="accent1">
              <a:lumMod val="20000"/>
              <a:lumOff val="80000"/>
            </a:schemeClr>
          </a:solidFill>
          <a:ln>
            <a:solidFill>
              <a:srgbClr val="4472C4"/>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20B0604020202020204" pitchFamily="34" charset="0"/>
              <a:buChar char="Ø"/>
            </a:pPr>
            <a:r>
              <a:rPr lang="lt-LT">
                <a:latin typeface="Times New Roman"/>
                <a:ea typeface="+mn-lt"/>
                <a:cs typeface="Times New Roman"/>
              </a:rPr>
              <a:t>Skaidrūs kūnai praleidžia tokios spalvos spindulius, kokios jie patys spalvos yra.</a:t>
            </a:r>
            <a:br>
              <a:rPr lang="lt-LT" sz="2000">
                <a:latin typeface="Times New Roman"/>
                <a:ea typeface="+mn-lt"/>
                <a:cs typeface="Times New Roman"/>
              </a:rPr>
            </a:br>
            <a:r>
              <a:rPr lang="lt-LT" sz="2000">
                <a:latin typeface="Times New Roman"/>
                <a:ea typeface="+mn-lt"/>
                <a:cs typeface="Times New Roman"/>
              </a:rPr>
              <a:t> </a:t>
            </a:r>
            <a:endParaRPr lang="en-US" sz="2000">
              <a:latin typeface="Times New Roman"/>
              <a:cs typeface="Calibri"/>
            </a:endParaRPr>
          </a:p>
          <a:p>
            <a:pPr algn="just">
              <a:buFont typeface="Arial" panose="020B0604020202020204" pitchFamily="34" charset="0"/>
              <a:buNone/>
            </a:pPr>
            <a:endParaRPr lang="lt-LT" sz="2000">
              <a:latin typeface="Times New Roman"/>
              <a:cs typeface="Times New Roman"/>
            </a:endParaRPr>
          </a:p>
          <a:p>
            <a:pPr marL="0" indent="0" algn="just">
              <a:buFont typeface="Arial" panose="020B0604020202020204" pitchFamily="34" charset="0"/>
              <a:buNone/>
            </a:pPr>
            <a:endParaRPr lang="lt-LT">
              <a:latin typeface="Times New Roman"/>
              <a:cs typeface="Calibri"/>
            </a:endParaRPr>
          </a:p>
        </p:txBody>
      </p:sp>
      <p:pic>
        <p:nvPicPr>
          <p:cNvPr id="14" name="Picture 14">
            <a:extLst>
              <a:ext uri="{FF2B5EF4-FFF2-40B4-BE49-F238E27FC236}">
                <a16:creationId xmlns:a16="http://schemas.microsoft.com/office/drawing/2014/main" id="{9FEBDC7C-5693-7E3B-B5E2-123C3F4431C8}"/>
              </a:ext>
            </a:extLst>
          </p:cNvPr>
          <p:cNvPicPr>
            <a:picLocks noChangeAspect="1"/>
          </p:cNvPicPr>
          <p:nvPr/>
        </p:nvPicPr>
        <p:blipFill>
          <a:blip r:embed="rId4"/>
          <a:stretch>
            <a:fillRect/>
          </a:stretch>
        </p:blipFill>
        <p:spPr>
          <a:xfrm>
            <a:off x="939019" y="527005"/>
            <a:ext cx="6366293" cy="2692180"/>
          </a:xfrm>
          <a:prstGeom prst="rect">
            <a:avLst/>
          </a:prstGeom>
          <a:ln>
            <a:solidFill>
              <a:srgbClr val="4472C4"/>
            </a:solidFill>
          </a:ln>
        </p:spPr>
      </p:pic>
      <p:pic>
        <p:nvPicPr>
          <p:cNvPr id="15" name="Picture 15">
            <a:extLst>
              <a:ext uri="{FF2B5EF4-FFF2-40B4-BE49-F238E27FC236}">
                <a16:creationId xmlns:a16="http://schemas.microsoft.com/office/drawing/2014/main" id="{3E9AE9AA-20B3-A6D3-C96C-73D3F22DB9F1}"/>
              </a:ext>
            </a:extLst>
          </p:cNvPr>
          <p:cNvPicPr>
            <a:picLocks noChangeAspect="1"/>
          </p:cNvPicPr>
          <p:nvPr/>
        </p:nvPicPr>
        <p:blipFill>
          <a:blip r:embed="rId5"/>
          <a:stretch>
            <a:fillRect/>
          </a:stretch>
        </p:blipFill>
        <p:spPr>
          <a:xfrm>
            <a:off x="936064" y="3725418"/>
            <a:ext cx="5162338" cy="2848079"/>
          </a:xfrm>
          <a:prstGeom prst="rect">
            <a:avLst/>
          </a:prstGeom>
          <a:ln>
            <a:solidFill>
              <a:srgbClr val="4472C4"/>
            </a:solidFill>
          </a:ln>
        </p:spPr>
      </p:pic>
      <p:sp>
        <p:nvSpPr>
          <p:cNvPr id="16" name="Rectangle 15">
            <a:extLst>
              <a:ext uri="{FF2B5EF4-FFF2-40B4-BE49-F238E27FC236}">
                <a16:creationId xmlns:a16="http://schemas.microsoft.com/office/drawing/2014/main" id="{46C252DB-7802-4A19-1B1A-787EB43AAB70}"/>
              </a:ext>
            </a:extLst>
          </p:cNvPr>
          <p:cNvSpPr/>
          <p:nvPr/>
        </p:nvSpPr>
        <p:spPr>
          <a:xfrm>
            <a:off x="4632069" y="5295151"/>
            <a:ext cx="1408586" cy="4569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0678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2212626" y="337602"/>
            <a:ext cx="7778261" cy="4984646"/>
          </a:xfrm>
          <a:solidFill>
            <a:schemeClr val="accent5">
              <a:lumMod val="40000"/>
              <a:lumOff val="60000"/>
            </a:schemeClr>
          </a:solidFill>
          <a:ln>
            <a:solidFill>
              <a:srgbClr val="4472C4"/>
            </a:solidFill>
          </a:ln>
        </p:spPr>
        <p:txBody>
          <a:bodyPr vert="horz" lIns="91440" tIns="45720" rIns="91440" bIns="45720" rtlCol="0" anchor="t">
            <a:normAutofit fontScale="92500" lnSpcReduction="20000"/>
          </a:bodyPr>
          <a:lstStyle/>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a:t>
            </a:r>
            <a:r>
              <a:rPr lang="lt-LT" sz="2000">
                <a:solidFill>
                  <a:srgbClr val="00B050"/>
                </a:solidFill>
                <a:latin typeface="Times New Roman"/>
                <a:ea typeface="+mn-lt"/>
                <a:cs typeface="+mn-lt"/>
              </a:rPr>
              <a:t> </a:t>
            </a:r>
            <a:r>
              <a:rPr lang="lt-LT" sz="2000" b="1">
                <a:solidFill>
                  <a:srgbClr val="00B050"/>
                </a:solidFill>
                <a:latin typeface="Times New Roman"/>
                <a:ea typeface="+mn-lt"/>
                <a:cs typeface="+mn-lt"/>
              </a:rPr>
              <a:t>ŽALIĄ</a:t>
            </a:r>
            <a:r>
              <a:rPr lang="lt-LT" sz="2000">
                <a:solidFill>
                  <a:srgbClr val="00B050"/>
                </a:solidFill>
                <a:latin typeface="Times New Roman"/>
                <a:ea typeface="+mn-lt"/>
                <a:cs typeface="+mn-lt"/>
              </a:rPr>
              <a:t> </a:t>
            </a:r>
            <a:r>
              <a:rPr lang="lt-LT" sz="2000">
                <a:latin typeface="Times New Roman"/>
                <a:ea typeface="+mn-lt"/>
                <a:cs typeface="+mn-lt"/>
              </a:rPr>
              <a:t>filtrą, bus </a:t>
            </a:r>
            <a:r>
              <a:rPr lang="lt-LT" sz="2000" b="1">
                <a:latin typeface="Times New Roman"/>
                <a:ea typeface="+mn-lt"/>
                <a:cs typeface="+mn-lt"/>
              </a:rPr>
              <a:t>JUODAS</a:t>
            </a:r>
            <a:endParaRPr lang="en-US" sz="2000">
              <a:latin typeface="Times New Roman"/>
              <a:cs typeface="Times New Roman"/>
            </a:endParaRPr>
          </a:p>
          <a:p>
            <a:pPr marL="0" indent="0">
              <a:buNone/>
            </a:pPr>
            <a:endParaRPr lang="lt-LT" sz="2000" b="1">
              <a:solidFill>
                <a:srgbClr val="00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a:t>
            </a:r>
            <a:r>
              <a:rPr lang="lt-LT" sz="2000" b="1">
                <a:solidFill>
                  <a:srgbClr val="002060"/>
                </a:solidFill>
                <a:latin typeface="Times New Roman"/>
                <a:ea typeface="+mn-lt"/>
                <a:cs typeface="+mn-lt"/>
              </a:rPr>
              <a:t>MĖLYNĄ</a:t>
            </a:r>
            <a:r>
              <a:rPr lang="lt-LT" sz="2000">
                <a:latin typeface="Times New Roman"/>
                <a:ea typeface="+mn-lt"/>
                <a:cs typeface="+mn-lt"/>
              </a:rPr>
              <a:t> filtrą, bus </a:t>
            </a:r>
            <a:r>
              <a:rPr lang="lt-LT" sz="2000" b="1">
                <a:latin typeface="Times New Roman"/>
                <a:ea typeface="+mn-lt"/>
                <a:cs typeface="+mn-lt"/>
              </a:rPr>
              <a:t>JUODAS.</a:t>
            </a:r>
          </a:p>
          <a:p>
            <a:pPr marL="0" indent="0">
              <a:buNone/>
            </a:pPr>
            <a:endParaRPr lang="lt-LT" sz="2000" b="1">
              <a:solidFill>
                <a:srgbClr val="00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a:t>
            </a:r>
            <a:r>
              <a:rPr lang="lt-LT" sz="2000" b="1">
                <a:solidFill>
                  <a:srgbClr val="FF0000"/>
                </a:solidFill>
                <a:latin typeface="Times New Roman"/>
                <a:ea typeface="+mn-lt"/>
                <a:cs typeface="+mn-lt"/>
              </a:rPr>
              <a:t>RAUDONĄ </a:t>
            </a:r>
            <a:r>
              <a:rPr lang="lt-LT" sz="2000">
                <a:latin typeface="Times New Roman"/>
                <a:ea typeface="+mn-lt"/>
                <a:cs typeface="+mn-lt"/>
              </a:rPr>
              <a:t>filtrą, bus </a:t>
            </a:r>
            <a:r>
              <a:rPr lang="lt-LT" sz="2000" b="1">
                <a:solidFill>
                  <a:srgbClr val="FF0000"/>
                </a:solidFill>
                <a:latin typeface="Times New Roman"/>
                <a:ea typeface="+mn-lt"/>
                <a:cs typeface="+mn-lt"/>
              </a:rPr>
              <a:t>RAUDONAS.</a:t>
            </a:r>
          </a:p>
          <a:p>
            <a:pPr marL="0" indent="0">
              <a:buNone/>
            </a:pPr>
            <a:endParaRPr lang="lt-LT" sz="2000" b="1">
              <a:solidFill>
                <a:srgbClr val="FF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BESPALVĮ filtrą, bus </a:t>
            </a:r>
            <a:r>
              <a:rPr lang="lt-LT" sz="2000" b="1">
                <a:solidFill>
                  <a:srgbClr val="FF0000"/>
                </a:solidFill>
                <a:latin typeface="Times New Roman"/>
                <a:ea typeface="+mn-lt"/>
                <a:cs typeface="+mn-lt"/>
              </a:rPr>
              <a:t>RAUDONAS</a:t>
            </a:r>
            <a:r>
              <a:rPr lang="lt-LT" sz="2000">
                <a:latin typeface="Times New Roman"/>
                <a:ea typeface="+mn-lt"/>
                <a:cs typeface="+mn-lt"/>
              </a:rPr>
              <a:t>.</a:t>
            </a:r>
          </a:p>
          <a:p>
            <a:pPr marL="0" indent="0">
              <a:buNone/>
            </a:pPr>
            <a:endParaRPr lang="lt-LT" sz="2000">
              <a:solidFill>
                <a:srgbClr val="000000"/>
              </a:solidFill>
              <a:latin typeface="Times New Roman"/>
              <a:ea typeface="+mn-lt"/>
              <a:cs typeface="+mn-lt"/>
            </a:endParaRPr>
          </a:p>
          <a:p>
            <a:pPr marL="0" indent="0">
              <a:buNone/>
            </a:pPr>
            <a:r>
              <a:rPr lang="lt-LT" sz="2000" b="1">
                <a:solidFill>
                  <a:schemeClr val="bg1"/>
                </a:solidFill>
                <a:latin typeface="Times New Roman"/>
                <a:ea typeface="+mn-lt"/>
                <a:cs typeface="+mn-lt"/>
              </a:rPr>
              <a:t>BALTAS</a:t>
            </a:r>
            <a:r>
              <a:rPr lang="lt-LT" sz="2000">
                <a:latin typeface="Times New Roman"/>
                <a:ea typeface="+mn-lt"/>
                <a:cs typeface="+mn-lt"/>
              </a:rPr>
              <a:t> spindulys, praėjęs pro</a:t>
            </a:r>
            <a:r>
              <a:rPr lang="lt-LT" sz="2000" b="1">
                <a:solidFill>
                  <a:srgbClr val="FF0000"/>
                </a:solidFill>
                <a:latin typeface="Times New Roman"/>
                <a:ea typeface="+mn-lt"/>
                <a:cs typeface="+mn-lt"/>
              </a:rPr>
              <a:t> RAUDONĄ </a:t>
            </a:r>
            <a:r>
              <a:rPr lang="lt-LT" sz="2000">
                <a:latin typeface="Times New Roman"/>
                <a:ea typeface="+mn-lt"/>
                <a:cs typeface="+mn-lt"/>
              </a:rPr>
              <a:t>filtrą, bus </a:t>
            </a:r>
            <a:r>
              <a:rPr lang="lt-LT" sz="2000" b="1">
                <a:solidFill>
                  <a:srgbClr val="FF0000"/>
                </a:solidFill>
                <a:latin typeface="Times New Roman"/>
                <a:ea typeface="+mn-lt"/>
                <a:cs typeface="+mn-lt"/>
              </a:rPr>
              <a:t>RAUDONAS.</a:t>
            </a:r>
          </a:p>
          <a:p>
            <a:pPr marL="0" indent="0">
              <a:buNone/>
            </a:pPr>
            <a:endParaRPr lang="lt-LT" sz="2000" b="1">
              <a:solidFill>
                <a:srgbClr val="FF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a:t>
            </a:r>
            <a:r>
              <a:rPr lang="lt-LT" sz="2000" b="1">
                <a:solidFill>
                  <a:srgbClr val="0070C0"/>
                </a:solidFill>
                <a:latin typeface="Times New Roman"/>
                <a:ea typeface="+mn-lt"/>
                <a:cs typeface="+mn-lt"/>
              </a:rPr>
              <a:t>ŽYDRĄ</a:t>
            </a:r>
            <a:r>
              <a:rPr lang="lt-LT" sz="2000">
                <a:latin typeface="Times New Roman"/>
                <a:ea typeface="+mn-lt"/>
                <a:cs typeface="+mn-lt"/>
              </a:rPr>
              <a:t> filtrą, bus </a:t>
            </a:r>
            <a:r>
              <a:rPr lang="lt-LT" sz="2000" b="1">
                <a:latin typeface="Times New Roman"/>
                <a:ea typeface="+mn-lt"/>
                <a:cs typeface="+mn-lt"/>
              </a:rPr>
              <a:t>JUODAS.</a:t>
            </a:r>
          </a:p>
          <a:p>
            <a:pPr marL="0" indent="0">
              <a:buNone/>
            </a:pPr>
            <a:endParaRPr lang="lt-LT" sz="2000" b="1">
              <a:solidFill>
                <a:srgbClr val="00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a:t>
            </a:r>
            <a:r>
              <a:rPr lang="lt-LT" sz="2000" b="1">
                <a:solidFill>
                  <a:srgbClr val="FFFF00"/>
                </a:solidFill>
                <a:latin typeface="Times New Roman"/>
                <a:ea typeface="+mn-lt"/>
                <a:cs typeface="+mn-lt"/>
              </a:rPr>
              <a:t>GELTONĄ</a:t>
            </a:r>
            <a:r>
              <a:rPr lang="lt-LT" sz="2000">
                <a:latin typeface="Times New Roman"/>
                <a:ea typeface="+mn-lt"/>
                <a:cs typeface="+mn-lt"/>
              </a:rPr>
              <a:t> filtrą, bus </a:t>
            </a:r>
            <a:r>
              <a:rPr lang="lt-LT" sz="2000" b="1">
                <a:solidFill>
                  <a:srgbClr val="FF0000"/>
                </a:solidFill>
                <a:latin typeface="Times New Roman"/>
                <a:ea typeface="+mn-lt"/>
                <a:cs typeface="+mn-lt"/>
              </a:rPr>
              <a:t>RAUDONAS.</a:t>
            </a:r>
          </a:p>
          <a:p>
            <a:pPr marL="0" indent="0">
              <a:buNone/>
            </a:pPr>
            <a:endParaRPr lang="lt-LT" sz="2000" b="1">
              <a:solidFill>
                <a:srgbClr val="FF0000"/>
              </a:solidFill>
              <a:latin typeface="Times New Roman"/>
              <a:ea typeface="+mn-lt"/>
              <a:cs typeface="+mn-lt"/>
            </a:endParaRPr>
          </a:p>
          <a:p>
            <a:pPr marL="0" indent="0">
              <a:buNone/>
            </a:pPr>
            <a:r>
              <a:rPr lang="lt-LT" sz="2000" b="1">
                <a:solidFill>
                  <a:srgbClr val="FF0000"/>
                </a:solidFill>
                <a:latin typeface="Times New Roman"/>
                <a:ea typeface="+mn-lt"/>
                <a:cs typeface="+mn-lt"/>
              </a:rPr>
              <a:t>RAUDONAS</a:t>
            </a:r>
            <a:r>
              <a:rPr lang="lt-LT" sz="2000">
                <a:latin typeface="Times New Roman"/>
                <a:ea typeface="+mn-lt"/>
                <a:cs typeface="+mn-lt"/>
              </a:rPr>
              <a:t> spindulys, praėjęs pro </a:t>
            </a:r>
            <a:r>
              <a:rPr lang="lt-LT" sz="2000" b="1">
                <a:solidFill>
                  <a:srgbClr val="7030A0"/>
                </a:solidFill>
                <a:latin typeface="Times New Roman"/>
                <a:ea typeface="+mn-lt"/>
                <a:cs typeface="+mn-lt"/>
              </a:rPr>
              <a:t>VIOLETINĮ</a:t>
            </a:r>
            <a:r>
              <a:rPr lang="lt-LT" sz="2000">
                <a:latin typeface="Times New Roman"/>
                <a:ea typeface="+mn-lt"/>
                <a:cs typeface="+mn-lt"/>
              </a:rPr>
              <a:t> filtrą, bus </a:t>
            </a:r>
            <a:r>
              <a:rPr lang="lt-LT" sz="2000" b="1">
                <a:solidFill>
                  <a:srgbClr val="FF0000"/>
                </a:solidFill>
                <a:latin typeface="Times New Roman"/>
                <a:ea typeface="+mn-lt"/>
                <a:cs typeface="+mn-lt"/>
              </a:rPr>
              <a:t>RAUDONAS</a:t>
            </a:r>
          </a:p>
          <a:p>
            <a:pPr marL="0" indent="0">
              <a:buNone/>
            </a:pPr>
            <a:endParaRPr lang="en-US" sz="2000">
              <a:ea typeface="+mn-lt"/>
              <a:cs typeface="+mn-lt"/>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 name="Picture 9">
            <a:extLst>
              <a:ext uri="{FF2B5EF4-FFF2-40B4-BE49-F238E27FC236}">
                <a16:creationId xmlns:a16="http://schemas.microsoft.com/office/drawing/2014/main" id="{CB03D00B-B140-6923-1ABB-FE92414F406C}"/>
              </a:ext>
            </a:extLst>
          </p:cNvPr>
          <p:cNvPicPr>
            <a:picLocks noChangeAspect="1"/>
          </p:cNvPicPr>
          <p:nvPr/>
        </p:nvPicPr>
        <p:blipFill>
          <a:blip r:embed="rId4"/>
          <a:stretch>
            <a:fillRect/>
          </a:stretch>
        </p:blipFill>
        <p:spPr>
          <a:xfrm>
            <a:off x="4333455" y="5557982"/>
            <a:ext cx="3515637" cy="1006121"/>
          </a:xfrm>
          <a:prstGeom prst="rect">
            <a:avLst/>
          </a:prstGeom>
          <a:ln>
            <a:solidFill>
              <a:srgbClr val="4472C4"/>
            </a:solidFill>
          </a:ln>
        </p:spPr>
      </p:pic>
    </p:spTree>
    <p:extLst>
      <p:ext uri="{BB962C8B-B14F-4D97-AF65-F5344CB8AC3E}">
        <p14:creationId xmlns:p14="http://schemas.microsoft.com/office/powerpoint/2010/main" val="1798932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Content Placeholder 10">
            <a:extLst>
              <a:ext uri="{FF2B5EF4-FFF2-40B4-BE49-F238E27FC236}">
                <a16:creationId xmlns:a16="http://schemas.microsoft.com/office/drawing/2014/main" id="{15CF32FD-6E3D-C719-D429-8D2682530A64}"/>
              </a:ext>
            </a:extLst>
          </p:cNvPr>
          <p:cNvSpPr>
            <a:spLocks noGrp="1"/>
          </p:cNvSpPr>
          <p:nvPr>
            <p:ph idx="1"/>
          </p:nvPr>
        </p:nvSpPr>
        <p:spPr>
          <a:xfrm>
            <a:off x="838200" y="272870"/>
            <a:ext cx="10515600" cy="785754"/>
          </a:xfrm>
        </p:spPr>
        <p:txBody>
          <a:bodyPr vert="horz" lIns="91440" tIns="45720" rIns="91440" bIns="45720" rtlCol="0" anchor="t">
            <a:normAutofit lnSpcReduction="10000"/>
          </a:bodyPr>
          <a:lstStyle/>
          <a:p>
            <a:pPr marL="0" indent="0" algn="just">
              <a:buNone/>
            </a:pPr>
            <a:r>
              <a:rPr lang="en-US" b="1" err="1">
                <a:solidFill>
                  <a:srgbClr val="FF0000"/>
                </a:solidFill>
                <a:latin typeface="Times New Roman"/>
                <a:cs typeface="Times New Roman"/>
              </a:rPr>
              <a:t>Raudona</a:t>
            </a:r>
            <a:r>
              <a:rPr lang="en-US" dirty="0">
                <a:latin typeface="Times New Roman"/>
                <a:cs typeface="Times New Roman"/>
              </a:rPr>
              <a:t>, </a:t>
            </a:r>
            <a:r>
              <a:rPr lang="en-US" b="1" err="1">
                <a:solidFill>
                  <a:schemeClr val="accent6">
                    <a:lumMod val="75000"/>
                  </a:schemeClr>
                </a:solidFill>
                <a:latin typeface="Times New Roman"/>
                <a:cs typeface="Times New Roman"/>
              </a:rPr>
              <a:t>žalia</a:t>
            </a:r>
            <a:r>
              <a:rPr lang="en-US" dirty="0">
                <a:latin typeface="Times New Roman"/>
                <a:cs typeface="Times New Roman"/>
              </a:rPr>
              <a:t> </a:t>
            </a:r>
            <a:r>
              <a:rPr lang="en-US" err="1">
                <a:latin typeface="Times New Roman"/>
                <a:cs typeface="Times New Roman"/>
              </a:rPr>
              <a:t>ir</a:t>
            </a:r>
            <a:r>
              <a:rPr lang="en-US" dirty="0">
                <a:latin typeface="Times New Roman"/>
                <a:cs typeface="Times New Roman"/>
              </a:rPr>
              <a:t> </a:t>
            </a:r>
            <a:r>
              <a:rPr lang="en-US" b="1" err="1">
                <a:solidFill>
                  <a:schemeClr val="accent1"/>
                </a:solidFill>
                <a:latin typeface="Times New Roman"/>
                <a:cs typeface="Times New Roman"/>
              </a:rPr>
              <a:t>mėlyna</a:t>
            </a:r>
            <a:r>
              <a:rPr lang="en-US" dirty="0">
                <a:latin typeface="Times New Roman"/>
                <a:cs typeface="Times New Roman"/>
              </a:rPr>
              <a:t> </a:t>
            </a:r>
            <a:r>
              <a:rPr lang="en-US" err="1">
                <a:latin typeface="Times New Roman"/>
                <a:cs typeface="Times New Roman"/>
              </a:rPr>
              <a:t>šviesos</a:t>
            </a:r>
            <a:r>
              <a:rPr lang="en-US" dirty="0">
                <a:latin typeface="Times New Roman"/>
                <a:cs typeface="Times New Roman"/>
              </a:rPr>
              <a:t> </a:t>
            </a:r>
            <a:r>
              <a:rPr lang="en-US" err="1">
                <a:latin typeface="Times New Roman"/>
                <a:cs typeface="Times New Roman"/>
              </a:rPr>
              <a:t>spalvos</a:t>
            </a:r>
            <a:r>
              <a:rPr lang="en-US" dirty="0">
                <a:latin typeface="Times New Roman"/>
                <a:cs typeface="Times New Roman"/>
              </a:rPr>
              <a:t> </a:t>
            </a:r>
            <a:r>
              <a:rPr lang="en-US" err="1">
                <a:latin typeface="Times New Roman"/>
                <a:cs typeface="Times New Roman"/>
              </a:rPr>
              <a:t>vadinamos</a:t>
            </a:r>
            <a:r>
              <a:rPr lang="en-US" dirty="0">
                <a:latin typeface="Times New Roman"/>
                <a:cs typeface="Times New Roman"/>
              </a:rPr>
              <a:t> </a:t>
            </a:r>
            <a:r>
              <a:rPr lang="en-US" u="sng" err="1">
                <a:latin typeface="Times New Roman"/>
                <a:cs typeface="Times New Roman"/>
              </a:rPr>
              <a:t>pagrindinėmis</a:t>
            </a:r>
            <a:r>
              <a:rPr lang="en-US" u="sng" dirty="0">
                <a:latin typeface="Times New Roman"/>
                <a:cs typeface="Times New Roman"/>
              </a:rPr>
              <a:t> </a:t>
            </a:r>
            <a:r>
              <a:rPr lang="en-US" u="sng" err="1">
                <a:latin typeface="Times New Roman"/>
                <a:cs typeface="Times New Roman"/>
              </a:rPr>
              <a:t>spalvomis</a:t>
            </a:r>
            <a:r>
              <a:rPr lang="en-US" dirty="0">
                <a:latin typeface="Times New Roman"/>
                <a:cs typeface="Times New Roman"/>
              </a:rPr>
              <a:t>.</a:t>
            </a:r>
            <a:endParaRPr lang="en-US">
              <a:latin typeface="Times New Roman"/>
              <a:ea typeface="Calibri" panose="020F0502020204030204"/>
              <a:cs typeface="Calibri" panose="020F0502020204030204"/>
            </a:endParaRPr>
          </a:p>
          <a:p>
            <a:pPr algn="just"/>
            <a:endParaRPr lang="en-US" dirty="0">
              <a:ea typeface="Calibri"/>
              <a:cs typeface="Calibri"/>
            </a:endParaRPr>
          </a:p>
        </p:txBody>
      </p:sp>
      <p:pic>
        <p:nvPicPr>
          <p:cNvPr id="12" name="Picture 12">
            <a:extLst>
              <a:ext uri="{FF2B5EF4-FFF2-40B4-BE49-F238E27FC236}">
                <a16:creationId xmlns:a16="http://schemas.microsoft.com/office/drawing/2014/main" id="{5865FBEC-0796-1317-055F-E1E20AC89DA7}"/>
              </a:ext>
            </a:extLst>
          </p:cNvPr>
          <p:cNvPicPr>
            <a:picLocks noChangeAspect="1"/>
          </p:cNvPicPr>
          <p:nvPr/>
        </p:nvPicPr>
        <p:blipFill>
          <a:blip r:embed="rId4"/>
          <a:stretch>
            <a:fillRect/>
          </a:stretch>
        </p:blipFill>
        <p:spPr>
          <a:xfrm>
            <a:off x="1273834" y="1453551"/>
            <a:ext cx="4152181" cy="4152181"/>
          </a:xfrm>
          <a:prstGeom prst="rect">
            <a:avLst/>
          </a:prstGeom>
          <a:ln>
            <a:solidFill>
              <a:srgbClr val="4472C4"/>
            </a:solidFill>
          </a:ln>
        </p:spPr>
      </p:pic>
      <p:pic>
        <p:nvPicPr>
          <p:cNvPr id="13" name="Picture 13">
            <a:extLst>
              <a:ext uri="{FF2B5EF4-FFF2-40B4-BE49-F238E27FC236}">
                <a16:creationId xmlns:a16="http://schemas.microsoft.com/office/drawing/2014/main" id="{0952D12D-BD4B-FB31-8C2B-680C20F298D6}"/>
              </a:ext>
            </a:extLst>
          </p:cNvPr>
          <p:cNvPicPr>
            <a:picLocks noChangeAspect="1"/>
          </p:cNvPicPr>
          <p:nvPr/>
        </p:nvPicPr>
        <p:blipFill>
          <a:blip r:embed="rId5"/>
          <a:stretch>
            <a:fillRect/>
          </a:stretch>
        </p:blipFill>
        <p:spPr>
          <a:xfrm>
            <a:off x="6104627" y="1455973"/>
            <a:ext cx="5460520" cy="31553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76980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28694-3412-4FE7-A2A7-ECD284366DA4}"/>
              </a:ext>
            </a:extLst>
          </p:cNvPr>
          <p:cNvSpPr>
            <a:spLocks noGrp="1"/>
          </p:cNvSpPr>
          <p:nvPr>
            <p:ph type="title"/>
          </p:nvPr>
        </p:nvSpPr>
        <p:spPr>
          <a:xfrm>
            <a:off x="910087" y="-83560"/>
            <a:ext cx="10515600" cy="1095526"/>
          </a:xfrm>
        </p:spPr>
        <p:txBody>
          <a:bodyPr/>
          <a:lstStyle/>
          <a:p>
            <a:pPr algn="ctr"/>
            <a:r>
              <a:rPr lang="lt-LT" sz="3600" b="1">
                <a:latin typeface="Times New Roman"/>
                <a:cs typeface="Times New Roman"/>
              </a:rPr>
              <a:t>Plonų plėvelių spalvos </a:t>
            </a:r>
            <a:endParaRPr lang="en-US" b="1">
              <a:latin typeface="Times New Roman"/>
              <a:cs typeface="Times New Roman"/>
            </a:endParaRPr>
          </a:p>
        </p:txBody>
      </p:sp>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758502" y="1002665"/>
            <a:ext cx="11149448" cy="1009975"/>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a:latin typeface="Times New Roman"/>
                <a:ea typeface="+mn-lt"/>
                <a:cs typeface="+mn-lt"/>
              </a:rPr>
              <a:t>Šviesos spinduliai praeidami per ploną plėvelę atsispindi nuo vieno ir kito jos paviršiaus. Todėl matome vaivorykštę.</a:t>
            </a:r>
            <a:endParaRPr lang="en-US">
              <a:latin typeface="Times New Roman"/>
              <a:ea typeface="+mn-lt"/>
              <a:cs typeface="+mn-lt"/>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4">
            <a:extLst>
              <a:ext uri="{FF2B5EF4-FFF2-40B4-BE49-F238E27FC236}">
                <a16:creationId xmlns:a16="http://schemas.microsoft.com/office/drawing/2014/main" id="{17FB56F9-BCCC-8A4D-3BD5-EEF1D71D03AF}"/>
              </a:ext>
            </a:extLst>
          </p:cNvPr>
          <p:cNvPicPr>
            <a:picLocks noChangeAspect="1"/>
          </p:cNvPicPr>
          <p:nvPr/>
        </p:nvPicPr>
        <p:blipFill>
          <a:blip r:embed="rId4"/>
          <a:stretch>
            <a:fillRect/>
          </a:stretch>
        </p:blipFill>
        <p:spPr>
          <a:xfrm>
            <a:off x="756249" y="2317296"/>
            <a:ext cx="4583501" cy="3589257"/>
          </a:xfrm>
          <a:prstGeom prst="rect">
            <a:avLst/>
          </a:prstGeom>
          <a:ln>
            <a:solidFill>
              <a:srgbClr val="4472C4"/>
            </a:solidFill>
          </a:ln>
        </p:spPr>
      </p:pic>
      <p:pic>
        <p:nvPicPr>
          <p:cNvPr id="15" name="Picture 15">
            <a:extLst>
              <a:ext uri="{FF2B5EF4-FFF2-40B4-BE49-F238E27FC236}">
                <a16:creationId xmlns:a16="http://schemas.microsoft.com/office/drawing/2014/main" id="{FFFECD89-2F80-AB35-7FE0-9C0160562301}"/>
              </a:ext>
            </a:extLst>
          </p:cNvPr>
          <p:cNvPicPr>
            <a:picLocks noChangeAspect="1"/>
          </p:cNvPicPr>
          <p:nvPr/>
        </p:nvPicPr>
        <p:blipFill>
          <a:blip r:embed="rId5"/>
          <a:stretch>
            <a:fillRect/>
          </a:stretch>
        </p:blipFill>
        <p:spPr>
          <a:xfrm>
            <a:off x="5414514" y="2317725"/>
            <a:ext cx="3706483" cy="3588399"/>
          </a:xfrm>
          <a:prstGeom prst="rect">
            <a:avLst/>
          </a:prstGeom>
          <a:ln>
            <a:solidFill>
              <a:srgbClr val="4472C4"/>
            </a:solidFill>
          </a:ln>
        </p:spPr>
      </p:pic>
      <p:pic>
        <p:nvPicPr>
          <p:cNvPr id="16" name="Picture 16">
            <a:extLst>
              <a:ext uri="{FF2B5EF4-FFF2-40B4-BE49-F238E27FC236}">
                <a16:creationId xmlns:a16="http://schemas.microsoft.com/office/drawing/2014/main" id="{6B7F8287-8AF4-CA73-28CE-07FA4F2BF649}"/>
              </a:ext>
            </a:extLst>
          </p:cNvPr>
          <p:cNvPicPr>
            <a:picLocks noChangeAspect="1"/>
          </p:cNvPicPr>
          <p:nvPr/>
        </p:nvPicPr>
        <p:blipFill>
          <a:blip r:embed="rId6"/>
          <a:stretch>
            <a:fillRect/>
          </a:stretch>
        </p:blipFill>
        <p:spPr>
          <a:xfrm>
            <a:off x="9167004" y="2832557"/>
            <a:ext cx="2886973" cy="2285563"/>
          </a:xfrm>
          <a:prstGeom prst="rect">
            <a:avLst/>
          </a:prstGeom>
        </p:spPr>
      </p:pic>
    </p:spTree>
    <p:extLst>
      <p:ext uri="{BB962C8B-B14F-4D97-AF65-F5344CB8AC3E}">
        <p14:creationId xmlns:p14="http://schemas.microsoft.com/office/powerpoint/2010/main" val="1259039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5977483" y="1390854"/>
            <a:ext cx="6016733" cy="1009975"/>
          </a:xfrm>
          <a:solidFill>
            <a:schemeClr val="accent5">
              <a:lumMod val="40000"/>
              <a:lumOff val="60000"/>
            </a:schemeClr>
          </a:solidFill>
          <a:ln>
            <a:solidFill>
              <a:srgbClr val="4472C4"/>
            </a:solidFill>
          </a:ln>
        </p:spPr>
        <p:txBody>
          <a:bodyPr vert="horz" lIns="91440" tIns="45720" rIns="91440" bIns="45720" rtlCol="0" anchor="t">
            <a:normAutofit fontScale="92500" lnSpcReduction="20000"/>
          </a:bodyPr>
          <a:lstStyle/>
          <a:p>
            <a:pPr marL="0" indent="0" algn="just">
              <a:buNone/>
            </a:pPr>
            <a:r>
              <a:rPr lang="lt-LT">
                <a:latin typeface="Times New Roman"/>
                <a:cs typeface="Times New Roman"/>
              </a:rPr>
              <a:t>Apšvietus muilo plėvelę, į mūsų akis patenka šviesa, kurios dalis atsispindi nuo vieno plėvelės paviršiaus, dalis - nuo kito.</a:t>
            </a:r>
            <a:endParaRPr lang="en-US">
              <a:latin typeface="Times New Roman"/>
              <a:cs typeface="Times New Roman"/>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6F42D2B3-F76C-2A3C-3781-4EFB12E0E344}"/>
              </a:ext>
            </a:extLst>
          </p:cNvPr>
          <p:cNvSpPr txBox="1"/>
          <p:nvPr/>
        </p:nvSpPr>
        <p:spPr>
          <a:xfrm>
            <a:off x="5975230" y="4321833"/>
            <a:ext cx="6136256" cy="1815882"/>
          </a:xfrm>
          <a:prstGeom prst="rect">
            <a:avLst/>
          </a:prstGeom>
          <a:solidFill>
            <a:schemeClr val="accent5">
              <a:lumMod val="40000"/>
              <a:lumOff val="6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cs typeface="Times New Roman"/>
              </a:rPr>
              <a:t>Muilo plėvelė žėri vaivorykštės spalvomis. Žiūrėdami į ją pro vienspalvę skaidrią plėvelę (filtrą), matytume tamsias ir šviesias juostas.</a:t>
            </a:r>
            <a:endParaRPr lang="en-US"/>
          </a:p>
        </p:txBody>
      </p:sp>
      <p:pic>
        <p:nvPicPr>
          <p:cNvPr id="16" name="Picture 16">
            <a:extLst>
              <a:ext uri="{FF2B5EF4-FFF2-40B4-BE49-F238E27FC236}">
                <a16:creationId xmlns:a16="http://schemas.microsoft.com/office/drawing/2014/main" id="{2BD97443-BEB1-1D91-F08A-7F9A4747337A}"/>
              </a:ext>
            </a:extLst>
          </p:cNvPr>
          <p:cNvPicPr>
            <a:picLocks noChangeAspect="1"/>
          </p:cNvPicPr>
          <p:nvPr/>
        </p:nvPicPr>
        <p:blipFill>
          <a:blip r:embed="rId4"/>
          <a:stretch>
            <a:fillRect/>
          </a:stretch>
        </p:blipFill>
        <p:spPr>
          <a:xfrm>
            <a:off x="785004" y="278931"/>
            <a:ext cx="5014821" cy="3367154"/>
          </a:xfrm>
          <a:prstGeom prst="rect">
            <a:avLst/>
          </a:prstGeom>
          <a:ln>
            <a:solidFill>
              <a:srgbClr val="4472C4"/>
            </a:solidFill>
          </a:ln>
        </p:spPr>
      </p:pic>
      <p:pic>
        <p:nvPicPr>
          <p:cNvPr id="17" name="Picture 17">
            <a:extLst>
              <a:ext uri="{FF2B5EF4-FFF2-40B4-BE49-F238E27FC236}">
                <a16:creationId xmlns:a16="http://schemas.microsoft.com/office/drawing/2014/main" id="{6CB4EDAA-F2EB-D8E9-D908-C0F1A9D03EFE}"/>
              </a:ext>
            </a:extLst>
          </p:cNvPr>
          <p:cNvPicPr>
            <a:picLocks noChangeAspect="1"/>
          </p:cNvPicPr>
          <p:nvPr/>
        </p:nvPicPr>
        <p:blipFill>
          <a:blip r:embed="rId5"/>
          <a:stretch>
            <a:fillRect/>
          </a:stretch>
        </p:blipFill>
        <p:spPr>
          <a:xfrm>
            <a:off x="785004" y="3878003"/>
            <a:ext cx="5014822" cy="2710711"/>
          </a:xfrm>
          <a:prstGeom prst="rect">
            <a:avLst/>
          </a:prstGeom>
        </p:spPr>
      </p:pic>
    </p:spTree>
    <p:extLst>
      <p:ext uri="{BB962C8B-B14F-4D97-AF65-F5344CB8AC3E}">
        <p14:creationId xmlns:p14="http://schemas.microsoft.com/office/powerpoint/2010/main" val="346631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614727" y="1865306"/>
            <a:ext cx="11480129" cy="1009975"/>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b="1">
                <a:latin typeface="Times New Roman"/>
                <a:ea typeface="+mn-lt"/>
                <a:cs typeface="+mn-lt"/>
              </a:rPr>
              <a:t>Miražas</a:t>
            </a:r>
            <a:r>
              <a:rPr lang="lt-LT">
                <a:latin typeface="Times New Roman"/>
                <a:ea typeface="+mn-lt"/>
                <a:cs typeface="+mn-lt"/>
              </a:rPr>
              <a:t> – optinis gamtos fenomenas, kai dėl šviesos lūžimo yra matomas vaizdas, iš tiesų esantis kitoje vietoje.</a:t>
            </a:r>
            <a:endParaRPr lang="en-US">
              <a:latin typeface="Times New Roman"/>
              <a:ea typeface="+mn-lt"/>
              <a:cs typeface="+mn-lt"/>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6F42D2B3-F76C-2A3C-3781-4EFB12E0E344}"/>
              </a:ext>
            </a:extLst>
          </p:cNvPr>
          <p:cNvSpPr txBox="1"/>
          <p:nvPr/>
        </p:nvSpPr>
        <p:spPr>
          <a:xfrm>
            <a:off x="6535947" y="3717983"/>
            <a:ext cx="5029200" cy="2246769"/>
          </a:xfrm>
          <a:prstGeom prst="rect">
            <a:avLst/>
          </a:prstGeom>
          <a:solidFill>
            <a:schemeClr val="accent5">
              <a:lumMod val="40000"/>
              <a:lumOff val="6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ea typeface="+mn-lt"/>
                <a:cs typeface="+mn-lt"/>
              </a:rPr>
              <a:t>Miražai susidaro dėl skirtingos temperatūros oro sluoksnių susidarymo, nes šaltame ir karštame ore spindulių lūžio rodiklis skiriasi.</a:t>
            </a:r>
            <a:endParaRPr lang="en-US" sz="2800">
              <a:latin typeface="Times New Roman"/>
              <a:ea typeface="+mn-lt"/>
              <a:cs typeface="+mn-lt"/>
            </a:endParaRPr>
          </a:p>
        </p:txBody>
      </p:sp>
      <p:sp>
        <p:nvSpPr>
          <p:cNvPr id="2" name="TextBox 1">
            <a:extLst>
              <a:ext uri="{FF2B5EF4-FFF2-40B4-BE49-F238E27FC236}">
                <a16:creationId xmlns:a16="http://schemas.microsoft.com/office/drawing/2014/main" id="{60F92F41-CD92-AAC2-94FB-C5C1055B2C71}"/>
              </a:ext>
            </a:extLst>
          </p:cNvPr>
          <p:cNvSpPr txBox="1"/>
          <p:nvPr/>
        </p:nvSpPr>
        <p:spPr>
          <a:xfrm>
            <a:off x="1935193" y="368060"/>
            <a:ext cx="945742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3600" b="1">
                <a:latin typeface="Times New Roman"/>
                <a:cs typeface="Times New Roman"/>
              </a:rPr>
              <a:t>Miražas „šlapias“ asfaltas karštą dieną</a:t>
            </a:r>
            <a:endParaRPr lang="en-US" b="1">
              <a:latin typeface="Times New Roman"/>
              <a:cs typeface="Times New Roman"/>
            </a:endParaRPr>
          </a:p>
        </p:txBody>
      </p:sp>
      <p:pic>
        <p:nvPicPr>
          <p:cNvPr id="13" name="Picture 9">
            <a:extLst>
              <a:ext uri="{FF2B5EF4-FFF2-40B4-BE49-F238E27FC236}">
                <a16:creationId xmlns:a16="http://schemas.microsoft.com/office/drawing/2014/main" id="{75CD1AE9-CC04-68D7-CA07-992152FAF62E}"/>
              </a:ext>
            </a:extLst>
          </p:cNvPr>
          <p:cNvPicPr>
            <a:picLocks noChangeAspect="1"/>
          </p:cNvPicPr>
          <p:nvPr/>
        </p:nvPicPr>
        <p:blipFill>
          <a:blip r:embed="rId4"/>
          <a:stretch>
            <a:fillRect/>
          </a:stretch>
        </p:blipFill>
        <p:spPr>
          <a:xfrm>
            <a:off x="1216325" y="3131427"/>
            <a:ext cx="5144218" cy="3600015"/>
          </a:xfrm>
          <a:prstGeom prst="rect">
            <a:avLst/>
          </a:prstGeom>
          <a:ln>
            <a:solidFill>
              <a:srgbClr val="4472C4"/>
            </a:solidFill>
          </a:ln>
        </p:spPr>
      </p:pic>
    </p:spTree>
    <p:extLst>
      <p:ext uri="{BB962C8B-B14F-4D97-AF65-F5344CB8AC3E}">
        <p14:creationId xmlns:p14="http://schemas.microsoft.com/office/powerpoint/2010/main" val="4026207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557218" y="585721"/>
            <a:ext cx="11480129" cy="1009975"/>
          </a:xfrm>
          <a:solidFill>
            <a:schemeClr val="accent5">
              <a:lumMod val="40000"/>
              <a:lumOff val="60000"/>
            </a:schemeClr>
          </a:solidFill>
          <a:ln>
            <a:solidFill>
              <a:srgbClr val="4472C4"/>
            </a:solidFill>
          </a:ln>
        </p:spPr>
        <p:txBody>
          <a:bodyPr vert="horz" lIns="91440" tIns="45720" rIns="91440" bIns="45720" rtlCol="0" anchor="t">
            <a:normAutofit fontScale="92500"/>
          </a:bodyPr>
          <a:lstStyle/>
          <a:p>
            <a:pPr marL="0" indent="0" algn="just">
              <a:buNone/>
            </a:pPr>
            <a:r>
              <a:rPr lang="lt-LT">
                <a:latin typeface="Times New Roman"/>
                <a:ea typeface="+mn-lt"/>
                <a:cs typeface="+mn-lt"/>
              </a:rPr>
              <a:t>Dėl skirtingo lūžio rodiklio dažniausiai iš dangaus atėjusiems šviesos spinduliams kirtus staigią ribą tarp šalto ir karšto oro, jie užlinksta link kirstos ribos.</a:t>
            </a:r>
            <a:endParaRPr lang="en-US">
              <a:latin typeface="Times New Roman"/>
              <a:ea typeface="+mn-lt"/>
              <a:cs typeface="+mn-lt"/>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6F42D2B3-F76C-2A3C-3781-4EFB12E0E344}"/>
              </a:ext>
            </a:extLst>
          </p:cNvPr>
          <p:cNvSpPr txBox="1"/>
          <p:nvPr/>
        </p:nvSpPr>
        <p:spPr>
          <a:xfrm>
            <a:off x="5845834" y="1906436"/>
            <a:ext cx="6136256" cy="3539430"/>
          </a:xfrm>
          <a:prstGeom prst="rect">
            <a:avLst/>
          </a:prstGeom>
          <a:solidFill>
            <a:schemeClr val="accent5">
              <a:lumMod val="40000"/>
              <a:lumOff val="60000"/>
            </a:schemeClr>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a:latin typeface="Times New Roman"/>
                <a:ea typeface="+mn-lt"/>
                <a:cs typeface="+mn-lt"/>
              </a:rPr>
              <a:t>Pavyzdžiui, jei prie pat įkaitinto asfalto esantis oras yra smarkiai karštesnis už truputį aukščiau esantį orą, šviesos spinduliai išlinks į viršų, sudarydami apatinį miražą. Jei prie žemės esantis oras yra šaltesnis už aukščiau esantį orą, šviesos spinduliai išlinks į apačią, sudarydami viršutinį miražą. </a:t>
            </a:r>
            <a:endParaRPr lang="en-US" sz="2800">
              <a:latin typeface="Times New Roman"/>
              <a:cs typeface="Times New Roman"/>
            </a:endParaRPr>
          </a:p>
        </p:txBody>
      </p:sp>
      <p:pic>
        <p:nvPicPr>
          <p:cNvPr id="11" name="Picture 12">
            <a:extLst>
              <a:ext uri="{FF2B5EF4-FFF2-40B4-BE49-F238E27FC236}">
                <a16:creationId xmlns:a16="http://schemas.microsoft.com/office/drawing/2014/main" id="{9A0ABA3F-C6BF-9AEE-3024-8AF46BBE2275}"/>
              </a:ext>
            </a:extLst>
          </p:cNvPr>
          <p:cNvPicPr>
            <a:picLocks noChangeAspect="1"/>
          </p:cNvPicPr>
          <p:nvPr/>
        </p:nvPicPr>
        <p:blipFill>
          <a:blip r:embed="rId4"/>
          <a:stretch>
            <a:fillRect/>
          </a:stretch>
        </p:blipFill>
        <p:spPr>
          <a:xfrm>
            <a:off x="554966" y="1906670"/>
            <a:ext cx="5043576" cy="3375341"/>
          </a:xfrm>
          <a:prstGeom prst="rect">
            <a:avLst/>
          </a:prstGeom>
          <a:ln>
            <a:solidFill>
              <a:srgbClr val="4472C4"/>
            </a:solidFill>
          </a:ln>
        </p:spPr>
      </p:pic>
    </p:spTree>
    <p:extLst>
      <p:ext uri="{BB962C8B-B14F-4D97-AF65-F5344CB8AC3E}">
        <p14:creationId xmlns:p14="http://schemas.microsoft.com/office/powerpoint/2010/main" val="1242004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77E857-77F5-4252-AFC4-5C73C423E2C2}"/>
              </a:ext>
            </a:extLst>
          </p:cNvPr>
          <p:cNvSpPr>
            <a:spLocks noGrp="1"/>
          </p:cNvSpPr>
          <p:nvPr>
            <p:ph idx="1"/>
          </p:nvPr>
        </p:nvSpPr>
        <p:spPr>
          <a:xfrm>
            <a:off x="557218" y="312551"/>
            <a:ext cx="11480129" cy="2764012"/>
          </a:xfrm>
          <a:solidFill>
            <a:schemeClr val="accent5">
              <a:lumMod val="40000"/>
              <a:lumOff val="60000"/>
            </a:schemeClr>
          </a:solidFill>
          <a:ln>
            <a:solidFill>
              <a:srgbClr val="4472C4"/>
            </a:solidFill>
          </a:ln>
        </p:spPr>
        <p:txBody>
          <a:bodyPr vert="horz" lIns="91440" tIns="45720" rIns="91440" bIns="45720" rtlCol="0" anchor="t">
            <a:normAutofit/>
          </a:bodyPr>
          <a:lstStyle/>
          <a:p>
            <a:pPr marL="0" indent="0" algn="just">
              <a:buNone/>
            </a:pPr>
            <a:r>
              <a:rPr lang="lt-LT">
                <a:latin typeface="Times New Roman"/>
                <a:ea typeface="+mn-lt"/>
                <a:cs typeface="+mn-lt"/>
              </a:rPr>
              <a:t>Kai spindulys pasiekia žiūrėtojo akį, smegenys interpretuoja vaizdą kaip atėjusį tobulai tiesia linija, kaip yra įprasta, nors iš tikro spindulio kelias į akį buvo išlinkęs. Dėl šios priežasties, jei šviesos spindulys ateina iš dangaus, ant žemės matomas dangaus atspindys. Šį vaizdą žiūrėtojas gali neteisingai interpretuoti kaip dangų atspindinčio vandens vaizdą, nes tai yra dažniau pasitaikantis ir smegenims suprantamesnis atvejis</a:t>
            </a:r>
            <a:r>
              <a:rPr lang="lt-LT">
                <a:ea typeface="+mn-lt"/>
                <a:cs typeface="+mn-lt"/>
              </a:rPr>
              <a:t>.</a:t>
            </a:r>
            <a:endParaRPr lang="en-US">
              <a:ea typeface="+mn-lt"/>
              <a:cs typeface="+mn-lt"/>
            </a:endParaRPr>
          </a:p>
        </p:txBody>
      </p:sp>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8729871D-9503-6AED-47CC-E50A5F36A4C9}"/>
              </a:ext>
            </a:extLst>
          </p:cNvPr>
          <p:cNvPicPr>
            <a:picLocks noChangeAspect="1"/>
          </p:cNvPicPr>
          <p:nvPr/>
        </p:nvPicPr>
        <p:blipFill>
          <a:blip r:embed="rId4"/>
          <a:stretch>
            <a:fillRect/>
          </a:stretch>
        </p:blipFill>
        <p:spPr>
          <a:xfrm>
            <a:off x="2725948" y="3224058"/>
            <a:ext cx="7142669" cy="3486638"/>
          </a:xfrm>
          <a:prstGeom prst="rect">
            <a:avLst/>
          </a:prstGeom>
        </p:spPr>
      </p:pic>
    </p:spTree>
    <p:extLst>
      <p:ext uri="{BB962C8B-B14F-4D97-AF65-F5344CB8AC3E}">
        <p14:creationId xmlns:p14="http://schemas.microsoft.com/office/powerpoint/2010/main" val="3733326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A07BC61-088A-608D-7AD5-190555084672}"/>
              </a:ext>
            </a:extLst>
          </p:cNvPr>
          <p:cNvSpPr>
            <a:spLocks noGrp="1"/>
          </p:cNvSpPr>
          <p:nvPr>
            <p:ph type="title"/>
          </p:nvPr>
        </p:nvSpPr>
        <p:spPr>
          <a:xfrm>
            <a:off x="838200" y="5691"/>
            <a:ext cx="10515600" cy="1325563"/>
          </a:xfrm>
        </p:spPr>
        <p:txBody>
          <a:bodyPr/>
          <a:lstStyle/>
          <a:p>
            <a:pPr algn="ctr"/>
            <a:r>
              <a:rPr lang="lt-LT" b="1">
                <a:latin typeface="Times New Roman"/>
                <a:cs typeface="Times New Roman"/>
              </a:rPr>
              <a:t>Įdomūs faktai</a:t>
            </a:r>
            <a:endParaRPr lang="en-GB" b="1">
              <a:latin typeface="Times New Roman"/>
              <a:cs typeface="Times New Roman"/>
            </a:endParaRPr>
          </a:p>
        </p:txBody>
      </p:sp>
      <p:pic>
        <p:nvPicPr>
          <p:cNvPr id="11" name="83326E5B-43C2-45CA-8474-CE25F4B0341C.mov">
            <a:hlinkClick r:id="" action="ppaction://media"/>
            <a:extLst>
              <a:ext uri="{FF2B5EF4-FFF2-40B4-BE49-F238E27FC236}">
                <a16:creationId xmlns:a16="http://schemas.microsoft.com/office/drawing/2014/main" id="{800D10D1-6C69-C082-A86E-DF4275E15C5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1971675" y="1134074"/>
            <a:ext cx="8734425" cy="4913313"/>
          </a:xfrm>
        </p:spPr>
      </p:pic>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7"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355061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665"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4" name="Pavadinimas 3">
            <a:extLst>
              <a:ext uri="{FF2B5EF4-FFF2-40B4-BE49-F238E27FC236}">
                <a16:creationId xmlns:a16="http://schemas.microsoft.com/office/drawing/2014/main" id="{0DF4C22F-9CAF-F3EE-C168-57E862BF5E33}"/>
              </a:ext>
            </a:extLst>
          </p:cNvPr>
          <p:cNvSpPr>
            <a:spLocks noGrp="1"/>
          </p:cNvSpPr>
          <p:nvPr>
            <p:ph type="ctrTitle"/>
          </p:nvPr>
        </p:nvSpPr>
        <p:spPr>
          <a:xfrm>
            <a:off x="1404594" y="2328420"/>
            <a:ext cx="9263406" cy="2294379"/>
          </a:xfrm>
          <a:solidFill>
            <a:schemeClr val="bg1"/>
          </a:solidFill>
          <a:effectLst>
            <a:glow rad="228600">
              <a:schemeClr val="accent1">
                <a:satMod val="175000"/>
                <a:alpha val="40000"/>
              </a:schemeClr>
            </a:glow>
            <a:softEdge rad="635000"/>
          </a:effectLst>
        </p:spPr>
        <p:txBody>
          <a:bodyPr anchor="ctr">
            <a:normAutofit/>
          </a:bodyPr>
          <a:lstStyle/>
          <a:p>
            <a:pPr>
              <a:lnSpc>
                <a:spcPct val="150000"/>
              </a:lnSpc>
            </a:pPr>
            <a:r>
              <a:rPr lang="lt-LT" sz="6600" b="1">
                <a:solidFill>
                  <a:srgbClr val="0070C0"/>
                </a:solidFill>
                <a:latin typeface="Century" panose="02040604050505020304" pitchFamily="18" charset="0"/>
              </a:rPr>
              <a:t>Pasitikrinkite</a:t>
            </a:r>
            <a:r>
              <a:rPr lang="en-US" sz="6600" b="1">
                <a:solidFill>
                  <a:srgbClr val="0070C0"/>
                </a:solidFill>
                <a:latin typeface="Century" panose="02040604050505020304" pitchFamily="18" charset="0"/>
              </a:rPr>
              <a:t>!</a:t>
            </a:r>
            <a:endParaRPr lang="lt-LT" sz="6600" b="1">
              <a:solidFill>
                <a:srgbClr val="0070C0"/>
              </a:solidFill>
              <a:latin typeface="Century" panose="02040604050505020304" pitchFamily="18" charset="0"/>
            </a:endParaRPr>
          </a:p>
        </p:txBody>
      </p:sp>
      <p:grpSp>
        <p:nvGrpSpPr>
          <p:cNvPr id="2" name="Grupė 1">
            <a:extLst>
              <a:ext uri="{FF2B5EF4-FFF2-40B4-BE49-F238E27FC236}">
                <a16:creationId xmlns:a16="http://schemas.microsoft.com/office/drawing/2014/main" id="{E80739AF-1C94-B0FF-EF9A-54B02154C416}"/>
              </a:ext>
            </a:extLst>
          </p:cNvPr>
          <p:cNvGrpSpPr/>
          <p:nvPr/>
        </p:nvGrpSpPr>
        <p:grpSpPr>
          <a:xfrm>
            <a:off x="10172088" y="6205539"/>
            <a:ext cx="1666853" cy="521082"/>
            <a:chOff x="9316457" y="6074979"/>
            <a:chExt cx="2160841" cy="651642"/>
          </a:xfrm>
        </p:grpSpPr>
        <p:sp>
          <p:nvSpPr>
            <p:cNvPr id="3" name="Veiksmo mygtukas: Eiti į pagrindinį 2">
              <a:hlinkClick r:id="rId3" action="ppaction://hlinksldjump" highlightClick="1"/>
              <a:extLst>
                <a:ext uri="{FF2B5EF4-FFF2-40B4-BE49-F238E27FC236}">
                  <a16:creationId xmlns:a16="http://schemas.microsoft.com/office/drawing/2014/main" id="{B441766D-4537-4FD1-8FAB-4BED462682FC}"/>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CCFFFF41-93BC-E60A-1094-2CF34D79E0B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Grįžti atgal arba Ankstesnis 6">
              <a:hlinkClick r:id="" action="ppaction://hlinkshowjump?jump=previousslide" highlightClick="1"/>
              <a:extLst>
                <a:ext uri="{FF2B5EF4-FFF2-40B4-BE49-F238E27FC236}">
                  <a16:creationId xmlns:a16="http://schemas.microsoft.com/office/drawing/2014/main" id="{1F8BF66D-D47D-2039-4E6A-CEDFD0424A7E}"/>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4800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1000"/>
            <a:lum/>
          </a:blip>
          <a:srcRect/>
          <a:stretch>
            <a:fillRect t="-7000" b="-7000"/>
          </a:stretch>
        </a:blipFill>
        <a:effectLst/>
      </p:bgPr>
    </p:bg>
    <p:spTree>
      <p:nvGrpSpPr>
        <p:cNvPr id="1" name=""/>
        <p:cNvGrpSpPr/>
        <p:nvPr/>
      </p:nvGrpSpPr>
      <p:grpSpPr>
        <a:xfrm>
          <a:off x="0" y="0"/>
          <a:ext cx="0" cy="0"/>
          <a:chOff x="0" y="0"/>
          <a:chExt cx="0" cy="0"/>
        </a:xfrm>
      </p:grpSpPr>
      <p:sp>
        <p:nvSpPr>
          <p:cNvPr id="5" name="Stačiakampis: suapvalinti kampai 4">
            <a:extLst>
              <a:ext uri="{FF2B5EF4-FFF2-40B4-BE49-F238E27FC236}">
                <a16:creationId xmlns:a16="http://schemas.microsoft.com/office/drawing/2014/main" id="{642695E6-C674-9E7E-DBC8-21122BE760E8}"/>
              </a:ext>
            </a:extLst>
          </p:cNvPr>
          <p:cNvSpPr/>
          <p:nvPr/>
        </p:nvSpPr>
        <p:spPr>
          <a:xfrm>
            <a:off x="530773" y="1366345"/>
            <a:ext cx="10841420" cy="1765738"/>
          </a:xfrm>
          <a:prstGeom prst="round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F16C0FED-EF8D-B3E1-4731-A4BFE05BD14A}"/>
              </a:ext>
            </a:extLst>
          </p:cNvPr>
          <p:cNvSpPr>
            <a:spLocks noGrp="1"/>
          </p:cNvSpPr>
          <p:nvPr>
            <p:ph idx="1"/>
          </p:nvPr>
        </p:nvSpPr>
        <p:spPr>
          <a:xfrm>
            <a:off x="575392" y="1661933"/>
            <a:ext cx="10515600" cy="4351338"/>
          </a:xfrm>
        </p:spPr>
        <p:txBody>
          <a:bodyPr/>
          <a:lstStyle/>
          <a:p>
            <a:pPr marL="514350" indent="-514350">
              <a:buAutoNum type="arabicPeriod"/>
            </a:pPr>
            <a:r>
              <a:rPr lang="en-US" b="1" i="1" err="1">
                <a:latin typeface="Century" panose="02040604050505020304" pitchFamily="18" charset="0"/>
              </a:rPr>
              <a:t>Baltos</a:t>
            </a:r>
            <a:r>
              <a:rPr lang="en-US" b="1" i="1">
                <a:latin typeface="Century" panose="02040604050505020304" pitchFamily="18" charset="0"/>
              </a:rPr>
              <a:t> </a:t>
            </a:r>
            <a:r>
              <a:rPr lang="en-US" b="1" i="1" err="1">
                <a:latin typeface="Century" panose="02040604050505020304" pitchFamily="18" charset="0"/>
              </a:rPr>
              <a:t>spalvos</a:t>
            </a:r>
            <a:r>
              <a:rPr lang="en-US" b="1" i="1">
                <a:latin typeface="Century" panose="02040604050505020304" pitchFamily="18" charset="0"/>
              </a:rPr>
              <a:t> </a:t>
            </a:r>
            <a:r>
              <a:rPr lang="lt-LT" b="1" i="1">
                <a:latin typeface="Century" panose="02040604050505020304" pitchFamily="18" charset="0"/>
              </a:rPr>
              <a:t>šviesos spindulys krinta į trikampę stiklinę prizmę, kuri yra priešais baltą ekraną. Kas atsitinka su šviesa?</a:t>
            </a:r>
          </a:p>
          <a:p>
            <a:pPr marL="0" indent="0">
              <a:buNone/>
            </a:pPr>
            <a:endParaRPr lang="lt-LT" b="1" i="1"/>
          </a:p>
          <a:p>
            <a:pPr marL="514350" indent="-514350">
              <a:buAutoNum type="alphaUcPeriod"/>
            </a:pPr>
            <a:r>
              <a:rPr lang="lt-LT">
                <a:latin typeface="Century" panose="02040604050505020304" pitchFamily="18" charset="0"/>
              </a:rPr>
              <a:t>Šviesa keičia kryptį, kai patenka į prizmę.</a:t>
            </a:r>
          </a:p>
          <a:p>
            <a:pPr marL="514350" indent="-514350">
              <a:buAutoNum type="alphaUcPeriod"/>
            </a:pPr>
            <a:r>
              <a:rPr lang="lt-LT">
                <a:latin typeface="Century" panose="02040604050505020304" pitchFamily="18" charset="0"/>
              </a:rPr>
              <a:t>Šviesa išsisklaido, kai patenka į prizmę.</a:t>
            </a:r>
          </a:p>
          <a:p>
            <a:pPr marL="514350" indent="-514350">
              <a:buAutoNum type="alphaUcPeriod"/>
            </a:pPr>
            <a:r>
              <a:rPr lang="lt-LT">
                <a:latin typeface="Century" panose="02040604050505020304" pitchFamily="18" charset="0"/>
              </a:rPr>
              <a:t>Išsklaidyta šviesa sudaro spalvų spektrą ekrane.</a:t>
            </a:r>
          </a:p>
          <a:p>
            <a:pPr marL="514350" indent="-514350">
              <a:buAutoNum type="alphaUcPeriod"/>
            </a:pPr>
            <a:r>
              <a:rPr lang="lt-LT">
                <a:latin typeface="Century" panose="02040604050505020304" pitchFamily="18" charset="0"/>
              </a:rPr>
              <a:t>Atsitinka visa tai, kas paminėta ankščiau.</a:t>
            </a:r>
          </a:p>
        </p:txBody>
      </p:sp>
      <p:sp>
        <p:nvSpPr>
          <p:cNvPr id="6" name="Stačiakampis 5">
            <a:extLst>
              <a:ext uri="{FF2B5EF4-FFF2-40B4-BE49-F238E27FC236}">
                <a16:creationId xmlns:a16="http://schemas.microsoft.com/office/drawing/2014/main" id="{4198BF31-06EF-D3B3-F9C2-9CD77FE9268C}"/>
              </a:ext>
            </a:extLst>
          </p:cNvPr>
          <p:cNvSpPr/>
          <p:nvPr/>
        </p:nvSpPr>
        <p:spPr>
          <a:xfrm>
            <a:off x="304800" y="237067"/>
            <a:ext cx="11548533" cy="6375399"/>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upė 6">
            <a:extLst>
              <a:ext uri="{FF2B5EF4-FFF2-40B4-BE49-F238E27FC236}">
                <a16:creationId xmlns:a16="http://schemas.microsoft.com/office/drawing/2014/main" id="{E8DF4ABC-5B62-9635-874B-09DFF61D39BA}"/>
              </a:ext>
            </a:extLst>
          </p:cNvPr>
          <p:cNvGrpSpPr/>
          <p:nvPr/>
        </p:nvGrpSpPr>
        <p:grpSpPr>
          <a:xfrm>
            <a:off x="10172088" y="6205539"/>
            <a:ext cx="1666853" cy="521082"/>
            <a:chOff x="9316457" y="6074979"/>
            <a:chExt cx="2160841" cy="651642"/>
          </a:xfrm>
        </p:grpSpPr>
        <p:sp>
          <p:nvSpPr>
            <p:cNvPr id="8" name="Veiksmo mygtukas: Eiti į pagrindinį 7">
              <a:hlinkClick r:id="rId3" action="ppaction://hlinksldjump" highlightClick="1"/>
              <a:extLst>
                <a:ext uri="{FF2B5EF4-FFF2-40B4-BE49-F238E27FC236}">
                  <a16:creationId xmlns:a16="http://schemas.microsoft.com/office/drawing/2014/main" id="{328660D9-E401-AAFE-7ECD-965C49D97A4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FBE09902-57AA-830E-BA12-F9013FC1840F}"/>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Grįžti atgal arba Ankstesnis 9">
              <a:hlinkClick r:id="" action="ppaction://hlinkshowjump?jump=previousslide" highlightClick="1"/>
              <a:extLst>
                <a:ext uri="{FF2B5EF4-FFF2-40B4-BE49-F238E27FC236}">
                  <a16:creationId xmlns:a16="http://schemas.microsoft.com/office/drawing/2014/main" id="{F4BA74AA-0442-5B66-E480-0F50193BECB8}"/>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466037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t="-6000" b="-6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A356BFB6-0164-DFF5-0F82-3D4DD7E5E0AA}"/>
              </a:ext>
            </a:extLst>
          </p:cNvPr>
          <p:cNvSpPr/>
          <p:nvPr/>
        </p:nvSpPr>
        <p:spPr>
          <a:xfrm>
            <a:off x="6177031" y="1559472"/>
            <a:ext cx="5425409" cy="3739055"/>
          </a:xfrm>
          <a:prstGeom prst="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13A27828-48BE-C27D-90A5-26180D46FB31}"/>
              </a:ext>
            </a:extLst>
          </p:cNvPr>
          <p:cNvSpPr>
            <a:spLocks noGrp="1"/>
          </p:cNvSpPr>
          <p:nvPr>
            <p:ph type="title"/>
          </p:nvPr>
        </p:nvSpPr>
        <p:spPr>
          <a:xfrm>
            <a:off x="589560" y="856180"/>
            <a:ext cx="4560584" cy="1128068"/>
          </a:xfrm>
        </p:spPr>
        <p:txBody>
          <a:bodyPr anchor="ctr">
            <a:normAutofit/>
          </a:bodyPr>
          <a:lstStyle/>
          <a:p>
            <a:endParaRPr lang="lt-LT" sz="4000"/>
          </a:p>
        </p:txBody>
      </p:sp>
      <p:sp>
        <p:nvSpPr>
          <p:cNvPr id="3" name="Turinio vietos rezervavimo ženklas 2">
            <a:extLst>
              <a:ext uri="{FF2B5EF4-FFF2-40B4-BE49-F238E27FC236}">
                <a16:creationId xmlns:a16="http://schemas.microsoft.com/office/drawing/2014/main" id="{C72B3BCB-CA08-DA7F-0C82-BE356010A023}"/>
              </a:ext>
            </a:extLst>
          </p:cNvPr>
          <p:cNvSpPr>
            <a:spLocks noGrp="1"/>
          </p:cNvSpPr>
          <p:nvPr>
            <p:ph idx="1"/>
          </p:nvPr>
        </p:nvSpPr>
        <p:spPr>
          <a:xfrm>
            <a:off x="6410780" y="982509"/>
            <a:ext cx="4730186" cy="4892980"/>
          </a:xfrm>
          <a:effectLst>
            <a:softEdge rad="31750"/>
          </a:effectLst>
        </p:spPr>
        <p:txBody>
          <a:bodyPr anchor="ctr">
            <a:normAutofit/>
          </a:bodyPr>
          <a:lstStyle/>
          <a:p>
            <a:pPr marL="0" indent="0" algn="just">
              <a:buNone/>
            </a:pPr>
            <a:r>
              <a:rPr lang="lt-LT" sz="2400" b="1">
                <a:latin typeface="Century" panose="02040604050505020304" pitchFamily="18" charset="0"/>
              </a:rPr>
              <a:t>2. </a:t>
            </a:r>
            <a:r>
              <a:rPr lang="lt-LT" sz="2400" b="1" i="1">
                <a:latin typeface="Century" panose="02040604050505020304" pitchFamily="18" charset="0"/>
              </a:rPr>
              <a:t>Paveiksle pavaizduotos raudonos, violetinės ir žalios spalvos bangos. Kurioje eilutėje bangų spalvos įvardytos teisingai?</a:t>
            </a:r>
            <a:endParaRPr lang="en-US"/>
          </a:p>
          <a:p>
            <a:pPr marL="514350" indent="-514350">
              <a:buAutoNum type="alphaUcPeriod"/>
            </a:pPr>
            <a:r>
              <a:rPr lang="lt-LT" sz="2400">
                <a:latin typeface="Century"/>
              </a:rPr>
              <a:t>Violetinės, žalios, raudonos.</a:t>
            </a:r>
          </a:p>
          <a:p>
            <a:pPr marL="514350" indent="-514350">
              <a:buAutoNum type="alphaUcPeriod"/>
            </a:pPr>
            <a:r>
              <a:rPr lang="lt-LT" sz="2400">
                <a:latin typeface="Century"/>
              </a:rPr>
              <a:t>Raudonos, violetinės, žalios.</a:t>
            </a:r>
          </a:p>
          <a:p>
            <a:pPr marL="514350" indent="-514350">
              <a:buAutoNum type="alphaUcPeriod"/>
            </a:pPr>
            <a:r>
              <a:rPr lang="lt-LT" sz="2400">
                <a:latin typeface="Century"/>
              </a:rPr>
              <a:t>Žalios, raudonos, violetinės.</a:t>
            </a:r>
          </a:p>
          <a:p>
            <a:pPr marL="514350" indent="-514350">
              <a:buAutoNum type="alphaUcPeriod"/>
            </a:pPr>
            <a:r>
              <a:rPr lang="lt-LT" sz="2400">
                <a:latin typeface="Century"/>
              </a:rPr>
              <a:t>Violetinės, raudonos, žalios.</a:t>
            </a:r>
          </a:p>
        </p:txBody>
      </p:sp>
      <p:pic>
        <p:nvPicPr>
          <p:cNvPr id="2050" name="Picture 2" descr="Image">
            <a:extLst>
              <a:ext uri="{FF2B5EF4-FFF2-40B4-BE49-F238E27FC236}">
                <a16:creationId xmlns:a16="http://schemas.microsoft.com/office/drawing/2014/main" id="{3F0172C2-3B4F-256E-0D5B-4B282D37FA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55" r="4609" b="1"/>
          <a:stretch/>
        </p:blipFill>
        <p:spPr bwMode="auto">
          <a:xfrm>
            <a:off x="589560" y="742524"/>
            <a:ext cx="5425410" cy="52592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Stačiakampis 5">
            <a:extLst>
              <a:ext uri="{FF2B5EF4-FFF2-40B4-BE49-F238E27FC236}">
                <a16:creationId xmlns:a16="http://schemas.microsoft.com/office/drawing/2014/main" id="{FB04D140-D1E7-D5B2-7919-65A9BC6173AC}"/>
              </a:ext>
            </a:extLst>
          </p:cNvPr>
          <p:cNvSpPr/>
          <p:nvPr/>
        </p:nvSpPr>
        <p:spPr>
          <a:xfrm>
            <a:off x="304800" y="237067"/>
            <a:ext cx="11548533" cy="6375399"/>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upė 6">
            <a:extLst>
              <a:ext uri="{FF2B5EF4-FFF2-40B4-BE49-F238E27FC236}">
                <a16:creationId xmlns:a16="http://schemas.microsoft.com/office/drawing/2014/main" id="{95A38793-6EDA-C1B4-F01E-93EF63839BA8}"/>
              </a:ext>
            </a:extLst>
          </p:cNvPr>
          <p:cNvGrpSpPr/>
          <p:nvPr/>
        </p:nvGrpSpPr>
        <p:grpSpPr>
          <a:xfrm>
            <a:off x="10172088" y="6205539"/>
            <a:ext cx="1666853" cy="521082"/>
            <a:chOff x="9316457" y="6074979"/>
            <a:chExt cx="2160841" cy="651642"/>
          </a:xfrm>
        </p:grpSpPr>
        <p:sp>
          <p:nvSpPr>
            <p:cNvPr id="8" name="Veiksmo mygtukas: Eiti į pagrindinį 7">
              <a:hlinkClick r:id="rId4" action="ppaction://hlinksldjump" highlightClick="1"/>
              <a:extLst>
                <a:ext uri="{FF2B5EF4-FFF2-40B4-BE49-F238E27FC236}">
                  <a16:creationId xmlns:a16="http://schemas.microsoft.com/office/drawing/2014/main" id="{71448329-FC72-8EB9-16F7-25A1756F18A5}"/>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3B1E1E06-E8A5-13C6-616D-5F495B1CF88B}"/>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Grįžti atgal arba Ankstesnis 9">
              <a:hlinkClick r:id="" action="ppaction://hlinkshowjump?jump=previousslide" highlightClick="1"/>
              <a:extLst>
                <a:ext uri="{FF2B5EF4-FFF2-40B4-BE49-F238E27FC236}">
                  <a16:creationId xmlns:a16="http://schemas.microsoft.com/office/drawing/2014/main" id="{58B5F19C-0752-B404-A856-91B6E07C8901}"/>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73555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8F2573EE-1FA5-95DA-C911-8B0BBD6A04E6}"/>
              </a:ext>
            </a:extLst>
          </p:cNvPr>
          <p:cNvSpPr/>
          <p:nvPr/>
        </p:nvSpPr>
        <p:spPr>
          <a:xfrm>
            <a:off x="320662" y="771327"/>
            <a:ext cx="8202137" cy="1246246"/>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2" name="Pavadinimas 1">
            <a:extLst>
              <a:ext uri="{FF2B5EF4-FFF2-40B4-BE49-F238E27FC236}">
                <a16:creationId xmlns:a16="http://schemas.microsoft.com/office/drawing/2014/main" id="{B47EC653-2C27-55E1-77DF-BEC112CAC16A}"/>
              </a:ext>
            </a:extLst>
          </p:cNvPr>
          <p:cNvSpPr>
            <a:spLocks noGrp="1"/>
          </p:cNvSpPr>
          <p:nvPr>
            <p:ph type="title"/>
          </p:nvPr>
        </p:nvSpPr>
        <p:spPr>
          <a:xfrm>
            <a:off x="363794" y="1709670"/>
            <a:ext cx="8121445" cy="147485"/>
          </a:xfrm>
        </p:spPr>
        <p:txBody>
          <a:bodyPr>
            <a:normAutofit fontScale="90000"/>
          </a:bodyPr>
          <a:lstStyle/>
          <a:p>
            <a:r>
              <a:rPr lang="lt-LT" b="1" i="1">
                <a:latin typeface="Century" panose="02040604050505020304" pitchFamily="18" charset="0"/>
              </a:rPr>
              <a:t>3. Kaip išsidėsto spalvos 1 ir 2 ekrane?</a:t>
            </a:r>
            <a:br>
              <a:rPr lang="lt-LT" b="1" i="1"/>
            </a:br>
            <a:endParaRPr lang="lt-LT" b="1" i="1"/>
          </a:p>
        </p:txBody>
      </p:sp>
      <p:pic>
        <p:nvPicPr>
          <p:cNvPr id="5" name="Turinio vietos rezervavimo ženklas 4">
            <a:extLst>
              <a:ext uri="{FF2B5EF4-FFF2-40B4-BE49-F238E27FC236}">
                <a16:creationId xmlns:a16="http://schemas.microsoft.com/office/drawing/2014/main" id="{046001BA-11D5-54B9-13EC-C5202DDB7B43}"/>
              </a:ext>
            </a:extLst>
          </p:cNvPr>
          <p:cNvPicPr>
            <a:picLocks noGrp="1" noChangeAspect="1"/>
          </p:cNvPicPr>
          <p:nvPr>
            <p:ph idx="1"/>
          </p:nvPr>
        </p:nvPicPr>
        <p:blipFill>
          <a:blip r:embed="rId3"/>
          <a:stretch>
            <a:fillRect/>
          </a:stretch>
        </p:blipFill>
        <p:spPr>
          <a:xfrm>
            <a:off x="5561641" y="2396421"/>
            <a:ext cx="5842000" cy="3238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aveikslėlis 5">
            <a:extLst>
              <a:ext uri="{FF2B5EF4-FFF2-40B4-BE49-F238E27FC236}">
                <a16:creationId xmlns:a16="http://schemas.microsoft.com/office/drawing/2014/main" id="{B0E51993-4654-1D5A-A2F6-A8DD1C35CF77}"/>
              </a:ext>
            </a:extLst>
          </p:cNvPr>
          <p:cNvPicPr>
            <a:picLocks noChangeAspect="1"/>
          </p:cNvPicPr>
          <p:nvPr/>
        </p:nvPicPr>
        <p:blipFill>
          <a:blip r:embed="rId4"/>
          <a:stretch>
            <a:fillRect/>
          </a:stretch>
        </p:blipFill>
        <p:spPr>
          <a:xfrm>
            <a:off x="669631" y="2324202"/>
            <a:ext cx="4365114" cy="36762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Stačiakampis 2">
            <a:extLst>
              <a:ext uri="{FF2B5EF4-FFF2-40B4-BE49-F238E27FC236}">
                <a16:creationId xmlns:a16="http://schemas.microsoft.com/office/drawing/2014/main" id="{7BA18DB3-40D4-7CD2-DA15-114E2D557232}"/>
              </a:ext>
            </a:extLst>
          </p:cNvPr>
          <p:cNvSpPr/>
          <p:nvPr/>
        </p:nvSpPr>
        <p:spPr>
          <a:xfrm>
            <a:off x="304800" y="237067"/>
            <a:ext cx="11548533" cy="6375399"/>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upė 3">
            <a:extLst>
              <a:ext uri="{FF2B5EF4-FFF2-40B4-BE49-F238E27FC236}">
                <a16:creationId xmlns:a16="http://schemas.microsoft.com/office/drawing/2014/main" id="{879D2699-3358-B51D-0BCB-B6FEC294A443}"/>
              </a:ext>
            </a:extLst>
          </p:cNvPr>
          <p:cNvGrpSpPr/>
          <p:nvPr/>
        </p:nvGrpSpPr>
        <p:grpSpPr>
          <a:xfrm>
            <a:off x="10172088" y="6205539"/>
            <a:ext cx="1666853" cy="521082"/>
            <a:chOff x="9316457" y="6074979"/>
            <a:chExt cx="2160841" cy="651642"/>
          </a:xfrm>
        </p:grpSpPr>
        <p:sp>
          <p:nvSpPr>
            <p:cNvPr id="8" name="Veiksmo mygtukas: Eiti į pagrindinį 7">
              <a:hlinkClick r:id="rId5" action="ppaction://hlinksldjump" highlightClick="1"/>
              <a:extLst>
                <a:ext uri="{FF2B5EF4-FFF2-40B4-BE49-F238E27FC236}">
                  <a16:creationId xmlns:a16="http://schemas.microsoft.com/office/drawing/2014/main" id="{22E2CC0E-2346-F2AB-2F5F-FF922645FE65}"/>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465A8C6E-A456-F618-C625-ED62729E5110}"/>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Grįžti atgal arba Ankstesnis 9">
              <a:hlinkClick r:id="" action="ppaction://hlinkshowjump?jump=previousslide" highlightClick="1"/>
              <a:extLst>
                <a:ext uri="{FF2B5EF4-FFF2-40B4-BE49-F238E27FC236}">
                  <a16:creationId xmlns:a16="http://schemas.microsoft.com/office/drawing/2014/main" id="{B6F9246B-91CE-C0A9-589A-60F76204EDDE}"/>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1424215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a:stretch>
        </a:blipFill>
        <a:effectLst/>
      </p:bgPr>
    </p:bg>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BAA0653B-9610-5D19-AD08-7396CFA5A845}"/>
              </a:ext>
            </a:extLst>
          </p:cNvPr>
          <p:cNvSpPr/>
          <p:nvPr/>
        </p:nvSpPr>
        <p:spPr>
          <a:xfrm>
            <a:off x="458122" y="1123156"/>
            <a:ext cx="10990006" cy="1643871"/>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2" name="Pavadinimas 1">
            <a:extLst>
              <a:ext uri="{FF2B5EF4-FFF2-40B4-BE49-F238E27FC236}">
                <a16:creationId xmlns:a16="http://schemas.microsoft.com/office/drawing/2014/main" id="{9D073FBE-9927-80E7-4CAC-A6F394D93809}"/>
              </a:ext>
            </a:extLst>
          </p:cNvPr>
          <p:cNvSpPr>
            <a:spLocks noGrp="1"/>
          </p:cNvSpPr>
          <p:nvPr>
            <p:ph type="title"/>
          </p:nvPr>
        </p:nvSpPr>
        <p:spPr>
          <a:xfrm>
            <a:off x="6810732" y="3298825"/>
            <a:ext cx="4543068" cy="443655"/>
          </a:xfrm>
        </p:spPr>
        <p:txBody>
          <a:bodyPr>
            <a:normAutofit fontScale="90000"/>
          </a:bodyPr>
          <a:lstStyle/>
          <a:p>
            <a:endParaRPr lang="lt-LT"/>
          </a:p>
        </p:txBody>
      </p:sp>
      <p:sp>
        <p:nvSpPr>
          <p:cNvPr id="3" name="Turinio vietos rezervavimo ženklas 2">
            <a:extLst>
              <a:ext uri="{FF2B5EF4-FFF2-40B4-BE49-F238E27FC236}">
                <a16:creationId xmlns:a16="http://schemas.microsoft.com/office/drawing/2014/main" id="{DE88133C-1DAE-CF09-BCFA-50B2BFEC87FA}"/>
              </a:ext>
            </a:extLst>
          </p:cNvPr>
          <p:cNvSpPr>
            <a:spLocks noGrp="1"/>
          </p:cNvSpPr>
          <p:nvPr>
            <p:ph idx="1"/>
          </p:nvPr>
        </p:nvSpPr>
        <p:spPr>
          <a:xfrm>
            <a:off x="695325" y="1566811"/>
            <a:ext cx="10515600" cy="4351338"/>
          </a:xfrm>
        </p:spPr>
        <p:txBody>
          <a:bodyPr/>
          <a:lstStyle/>
          <a:p>
            <a:pPr marL="0" indent="0">
              <a:buNone/>
            </a:pPr>
            <a:r>
              <a:rPr lang="en-US" b="1" i="1">
                <a:latin typeface="Century" panose="02040604050505020304" pitchFamily="18" charset="0"/>
              </a:rPr>
              <a:t>4. </a:t>
            </a:r>
            <a:r>
              <a:rPr lang="lt-LT" b="1" i="1">
                <a:latin typeface="Century" panose="02040604050505020304" pitchFamily="18" charset="0"/>
              </a:rPr>
              <a:t>Baltos šviesos spindulys keliauja pro prizmes taip, kaip parodyta paveiksle. Ką matysime ekrane?</a:t>
            </a:r>
          </a:p>
          <a:p>
            <a:pPr marL="0" indent="0">
              <a:buNone/>
            </a:pPr>
            <a:endParaRPr lang="lt-LT" b="1" i="1">
              <a:latin typeface="Century" panose="02040604050505020304" pitchFamily="18" charset="0"/>
            </a:endParaRPr>
          </a:p>
          <a:p>
            <a:pPr marL="0" indent="0">
              <a:buNone/>
            </a:pPr>
            <a:r>
              <a:rPr lang="lt-LT">
                <a:latin typeface="Century" panose="02040604050505020304" pitchFamily="18" charset="0"/>
              </a:rPr>
              <a:t>A Raudoną dėmę.</a:t>
            </a:r>
          </a:p>
          <a:p>
            <a:pPr marL="0" indent="0">
              <a:buNone/>
            </a:pPr>
            <a:r>
              <a:rPr lang="lt-LT">
                <a:latin typeface="Century" panose="02040604050505020304" pitchFamily="18" charset="0"/>
              </a:rPr>
              <a:t>B Violetinę dėmę.</a:t>
            </a:r>
          </a:p>
          <a:p>
            <a:pPr marL="0" indent="0">
              <a:buNone/>
            </a:pPr>
            <a:r>
              <a:rPr lang="lt-LT">
                <a:latin typeface="Century" panose="02040604050505020304" pitchFamily="18" charset="0"/>
              </a:rPr>
              <a:t>C Baltą dėmę.</a:t>
            </a:r>
          </a:p>
          <a:p>
            <a:pPr marL="0" indent="0">
              <a:buNone/>
            </a:pPr>
            <a:r>
              <a:rPr lang="lt-LT">
                <a:latin typeface="Century" panose="02040604050505020304" pitchFamily="18" charset="0"/>
              </a:rPr>
              <a:t>D Nieko nematysime.                   </a:t>
            </a:r>
          </a:p>
        </p:txBody>
      </p:sp>
      <p:pic>
        <p:nvPicPr>
          <p:cNvPr id="3078" name="Picture 6" descr="Image">
            <a:extLst>
              <a:ext uri="{FF2B5EF4-FFF2-40B4-BE49-F238E27FC236}">
                <a16:creationId xmlns:a16="http://schemas.microsoft.com/office/drawing/2014/main" id="{A498BB9F-F0A2-3F47-210B-93A002A790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943" y="3057470"/>
            <a:ext cx="5267325" cy="2860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aveikslėlis 5">
            <a:extLst>
              <a:ext uri="{FF2B5EF4-FFF2-40B4-BE49-F238E27FC236}">
                <a16:creationId xmlns:a16="http://schemas.microsoft.com/office/drawing/2014/main" id="{57187017-93C3-5F69-F922-01A99BCB5D18}"/>
              </a:ext>
            </a:extLst>
          </p:cNvPr>
          <p:cNvPicPr>
            <a:picLocks noChangeAspect="1"/>
          </p:cNvPicPr>
          <p:nvPr/>
        </p:nvPicPr>
        <p:blipFill>
          <a:blip r:embed="rId4"/>
          <a:stretch>
            <a:fillRect/>
          </a:stretch>
        </p:blipFill>
        <p:spPr>
          <a:xfrm>
            <a:off x="304298" y="222226"/>
            <a:ext cx="11583404" cy="6413548"/>
          </a:xfrm>
          <a:prstGeom prst="rect">
            <a:avLst/>
          </a:prstGeom>
        </p:spPr>
      </p:pic>
      <p:grpSp>
        <p:nvGrpSpPr>
          <p:cNvPr id="7" name="Grupė 6">
            <a:extLst>
              <a:ext uri="{FF2B5EF4-FFF2-40B4-BE49-F238E27FC236}">
                <a16:creationId xmlns:a16="http://schemas.microsoft.com/office/drawing/2014/main" id="{C6CEBB14-7A3C-B77F-5005-9C0A03EFC899}"/>
              </a:ext>
            </a:extLst>
          </p:cNvPr>
          <p:cNvGrpSpPr/>
          <p:nvPr/>
        </p:nvGrpSpPr>
        <p:grpSpPr>
          <a:xfrm>
            <a:off x="10172088" y="6205539"/>
            <a:ext cx="1666853" cy="521082"/>
            <a:chOff x="9316457" y="6074979"/>
            <a:chExt cx="2160841" cy="651642"/>
          </a:xfrm>
        </p:grpSpPr>
        <p:sp>
          <p:nvSpPr>
            <p:cNvPr id="8" name="Veiksmo mygtukas: Eiti į pagrindinį 7">
              <a:hlinkClick r:id="rId5" action="ppaction://hlinksldjump" highlightClick="1"/>
              <a:extLst>
                <a:ext uri="{FF2B5EF4-FFF2-40B4-BE49-F238E27FC236}">
                  <a16:creationId xmlns:a16="http://schemas.microsoft.com/office/drawing/2014/main" id="{BC3F6846-D7A4-2D76-8E87-8E85946DB2C4}"/>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61CD6761-D704-CC92-F20B-3E59320D9729}"/>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Grįžti atgal arba Ankstesnis 9">
              <a:hlinkClick r:id="" action="ppaction://hlinkshowjump?jump=previousslide" highlightClick="1"/>
              <a:extLst>
                <a:ext uri="{FF2B5EF4-FFF2-40B4-BE49-F238E27FC236}">
                  <a16:creationId xmlns:a16="http://schemas.microsoft.com/office/drawing/2014/main" id="{3949E021-A7C5-22EF-8EE9-7D067F11EC62}"/>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072755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11000" b="-11000"/>
          </a:stretch>
        </a:blipFill>
        <a:effectLst/>
      </p:bgPr>
    </p:bg>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3E47AA96-11EB-3589-C6D6-62AD7A9C55E0}"/>
              </a:ext>
            </a:extLst>
          </p:cNvPr>
          <p:cNvSpPr/>
          <p:nvPr/>
        </p:nvSpPr>
        <p:spPr>
          <a:xfrm>
            <a:off x="488069" y="885008"/>
            <a:ext cx="10863882" cy="1325562"/>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3F0F2D94-4B5C-7560-9862-CE7D9C227F9A}"/>
              </a:ext>
            </a:extLst>
          </p:cNvPr>
          <p:cNvSpPr>
            <a:spLocks noGrp="1"/>
          </p:cNvSpPr>
          <p:nvPr>
            <p:ph idx="1"/>
          </p:nvPr>
        </p:nvSpPr>
        <p:spPr>
          <a:xfrm>
            <a:off x="603682" y="1172546"/>
            <a:ext cx="10901039" cy="4512908"/>
          </a:xfrm>
        </p:spPr>
        <p:txBody>
          <a:bodyPr/>
          <a:lstStyle/>
          <a:p>
            <a:pPr marL="0" indent="0">
              <a:buNone/>
            </a:pPr>
            <a:r>
              <a:rPr lang="en-US" b="1" i="1">
                <a:latin typeface="Century" panose="02040604050505020304" pitchFamily="18" charset="0"/>
              </a:rPr>
              <a:t>5.</a:t>
            </a:r>
            <a:r>
              <a:rPr lang="lt-LT" b="1" i="1">
                <a:latin typeface="Century" panose="02040604050505020304" pitchFamily="18" charset="0"/>
              </a:rPr>
              <a:t>Kaip atrodys raudonas obuolys ir žalia kriaušė mėlynoje šviesoje?</a:t>
            </a:r>
          </a:p>
        </p:txBody>
      </p:sp>
      <p:graphicFrame>
        <p:nvGraphicFramePr>
          <p:cNvPr id="4" name="Lentelė 4">
            <a:extLst>
              <a:ext uri="{FF2B5EF4-FFF2-40B4-BE49-F238E27FC236}">
                <a16:creationId xmlns:a16="http://schemas.microsoft.com/office/drawing/2014/main" id="{5950EC68-962E-E03F-B6A9-99E522B01EEB}"/>
              </a:ext>
            </a:extLst>
          </p:cNvPr>
          <p:cNvGraphicFramePr>
            <a:graphicFrameLocks noGrp="1"/>
          </p:cNvGraphicFramePr>
          <p:nvPr>
            <p:extLst>
              <p:ext uri="{D42A27DB-BD31-4B8C-83A1-F6EECF244321}">
                <p14:modId xmlns:p14="http://schemas.microsoft.com/office/powerpoint/2010/main" val="3697151580"/>
              </p:ext>
            </p:extLst>
          </p:nvPr>
        </p:nvGraphicFramePr>
        <p:xfrm>
          <a:off x="488069" y="3392779"/>
          <a:ext cx="6343657" cy="2699443"/>
        </p:xfrm>
        <a:graphic>
          <a:graphicData uri="http://schemas.openxmlformats.org/drawingml/2006/table">
            <a:tbl>
              <a:tblPr firstRow="1" bandRow="1">
                <a:tableStyleId>{5FD0F851-EC5A-4D38-B0AD-8093EC10F338}</a:tableStyleId>
              </a:tblPr>
              <a:tblGrid>
                <a:gridCol w="2041568">
                  <a:extLst>
                    <a:ext uri="{9D8B030D-6E8A-4147-A177-3AD203B41FA5}">
                      <a16:colId xmlns:a16="http://schemas.microsoft.com/office/drawing/2014/main" val="384106325"/>
                    </a:ext>
                  </a:extLst>
                </a:gridCol>
                <a:gridCol w="2213127">
                  <a:extLst>
                    <a:ext uri="{9D8B030D-6E8A-4147-A177-3AD203B41FA5}">
                      <a16:colId xmlns:a16="http://schemas.microsoft.com/office/drawing/2014/main" val="1124632729"/>
                    </a:ext>
                  </a:extLst>
                </a:gridCol>
                <a:gridCol w="2088962">
                  <a:extLst>
                    <a:ext uri="{9D8B030D-6E8A-4147-A177-3AD203B41FA5}">
                      <a16:colId xmlns:a16="http://schemas.microsoft.com/office/drawing/2014/main" val="2122101978"/>
                    </a:ext>
                  </a:extLst>
                </a:gridCol>
              </a:tblGrid>
              <a:tr h="565132">
                <a:tc>
                  <a:txBody>
                    <a:bodyPr/>
                    <a:lstStyle/>
                    <a:p>
                      <a:endParaRPr lang="lt-LT">
                        <a:latin typeface="Century" panose="02040604050505020304" pitchFamily="18"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Obuolys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Kriaušė</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1691750152"/>
                  </a:ext>
                </a:extLst>
              </a:tr>
              <a:tr h="496791">
                <a:tc>
                  <a:txBody>
                    <a:bodyPr/>
                    <a:lstStyle/>
                    <a:p>
                      <a:pPr algn="ctr"/>
                      <a:r>
                        <a:rPr lang="lt-LT" b="1">
                          <a:latin typeface="Century"/>
                        </a:rPr>
                        <a:t>A</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Raudonas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žalia</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3151286812"/>
                  </a:ext>
                </a:extLst>
              </a:tr>
              <a:tr h="545840">
                <a:tc>
                  <a:txBody>
                    <a:bodyPr/>
                    <a:lstStyle/>
                    <a:p>
                      <a:pPr algn="ctr"/>
                      <a:r>
                        <a:rPr lang="lt-LT" b="1">
                          <a:latin typeface="Century"/>
                        </a:rPr>
                        <a:t>B</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juodas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juoda</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1987712572"/>
                  </a:ext>
                </a:extLst>
              </a:tr>
              <a:tr h="545840">
                <a:tc>
                  <a:txBody>
                    <a:bodyPr/>
                    <a:lstStyle/>
                    <a:p>
                      <a:pPr algn="ctr"/>
                      <a:r>
                        <a:rPr lang="lt-LT" b="1">
                          <a:latin typeface="Century"/>
                        </a:rPr>
                        <a:t>C</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mėlynas</a:t>
                      </a:r>
                      <a:endParaRPr lang="lt-LT">
                        <a:latin typeface="Century" panose="02040604050505020304" pitchFamily="18"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mėlyna</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1356807258"/>
                  </a:ext>
                </a:extLst>
              </a:tr>
              <a:tr h="545840">
                <a:tc>
                  <a:txBody>
                    <a:bodyPr/>
                    <a:lstStyle/>
                    <a:p>
                      <a:pPr algn="ctr"/>
                      <a:r>
                        <a:rPr lang="lt-LT" b="1">
                          <a:latin typeface="Century"/>
                        </a:rPr>
                        <a:t>D  </a:t>
                      </a:r>
                      <a:endParaRPr lang="lt-LT" b="1">
                        <a:latin typeface="Century" panose="02040604050505020304" pitchFamily="18" charset="0"/>
                      </a:endParaRP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juodas</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tc>
                  <a:txBody>
                    <a:bodyPr/>
                    <a:lstStyle/>
                    <a:p>
                      <a:pPr algn="ctr"/>
                      <a:r>
                        <a:rPr lang="lt-LT">
                          <a:latin typeface="Century"/>
                        </a:rPr>
                        <a:t>mėlyna</a:t>
                      </a:r>
                    </a:p>
                  </a:txBody>
                  <a:tcPr>
                    <a:lnL w="12700">
                      <a:solidFill>
                        <a:schemeClr val="tx1"/>
                      </a:solidFill>
                    </a:lnL>
                    <a:lnR w="12700">
                      <a:solidFill>
                        <a:schemeClr val="tx1"/>
                      </a:solidFill>
                    </a:lnR>
                    <a:lnT w="12700">
                      <a:solidFill>
                        <a:schemeClr val="tx1"/>
                      </a:solidFill>
                    </a:lnT>
                    <a:lnB w="12700">
                      <a:solidFill>
                        <a:schemeClr val="tx1"/>
                      </a:solidFill>
                    </a:lnB>
                    <a:solidFill>
                      <a:schemeClr val="accent1">
                        <a:lumMod val="20000"/>
                        <a:lumOff val="80000"/>
                      </a:schemeClr>
                    </a:solidFill>
                  </a:tcPr>
                </a:tc>
                <a:extLst>
                  <a:ext uri="{0D108BD9-81ED-4DB2-BD59-A6C34878D82A}">
                    <a16:rowId xmlns:a16="http://schemas.microsoft.com/office/drawing/2014/main" val="1783373391"/>
                  </a:ext>
                </a:extLst>
              </a:tr>
            </a:tbl>
          </a:graphicData>
        </a:graphic>
      </p:graphicFrame>
      <p:pic>
        <p:nvPicPr>
          <p:cNvPr id="1026" name="Picture 2" descr="Image">
            <a:extLst>
              <a:ext uri="{FF2B5EF4-FFF2-40B4-BE49-F238E27FC236}">
                <a16:creationId xmlns:a16="http://schemas.microsoft.com/office/drawing/2014/main" id="{BF2EA338-4F64-DCE8-EBF1-8CE38B364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7096" y="2392580"/>
            <a:ext cx="3813543" cy="36996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aveikslėlis 5">
            <a:extLst>
              <a:ext uri="{FF2B5EF4-FFF2-40B4-BE49-F238E27FC236}">
                <a16:creationId xmlns:a16="http://schemas.microsoft.com/office/drawing/2014/main" id="{EC3B39A2-B302-39B6-D577-6671D432857C}"/>
              </a:ext>
            </a:extLst>
          </p:cNvPr>
          <p:cNvPicPr>
            <a:picLocks noChangeAspect="1"/>
          </p:cNvPicPr>
          <p:nvPr/>
        </p:nvPicPr>
        <p:blipFill>
          <a:blip r:embed="rId4"/>
          <a:stretch>
            <a:fillRect/>
          </a:stretch>
        </p:blipFill>
        <p:spPr>
          <a:xfrm>
            <a:off x="261165" y="437885"/>
            <a:ext cx="11583404" cy="6413548"/>
          </a:xfrm>
          <a:prstGeom prst="rect">
            <a:avLst/>
          </a:prstGeom>
        </p:spPr>
      </p:pic>
      <p:grpSp>
        <p:nvGrpSpPr>
          <p:cNvPr id="8" name="Grupė 7">
            <a:extLst>
              <a:ext uri="{FF2B5EF4-FFF2-40B4-BE49-F238E27FC236}">
                <a16:creationId xmlns:a16="http://schemas.microsoft.com/office/drawing/2014/main" id="{CF48C514-8EA3-EEBA-B2C8-B4EFAFA3D9A1}"/>
              </a:ext>
            </a:extLst>
          </p:cNvPr>
          <p:cNvGrpSpPr/>
          <p:nvPr/>
        </p:nvGrpSpPr>
        <p:grpSpPr>
          <a:xfrm>
            <a:off x="10172088" y="6205539"/>
            <a:ext cx="1666853" cy="521082"/>
            <a:chOff x="9316457" y="6074979"/>
            <a:chExt cx="2160841" cy="651642"/>
          </a:xfrm>
        </p:grpSpPr>
        <p:sp>
          <p:nvSpPr>
            <p:cNvPr id="9" name="Veiksmo mygtukas: Eiti į pagrindinį 8">
              <a:hlinkClick r:id="rId5" action="ppaction://hlinksldjump" highlightClick="1"/>
              <a:extLst>
                <a:ext uri="{FF2B5EF4-FFF2-40B4-BE49-F238E27FC236}">
                  <a16:creationId xmlns:a16="http://schemas.microsoft.com/office/drawing/2014/main" id="{DB631F11-C426-4FF8-6630-BD30D18E0F70}"/>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200FC361-04DA-E7D4-808C-B66E7DE076A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Grįžti atgal arba Ankstesnis 10">
              <a:hlinkClick r:id="" action="ppaction://hlinkshowjump?jump=previousslide" highlightClick="1"/>
              <a:extLst>
                <a:ext uri="{FF2B5EF4-FFF2-40B4-BE49-F238E27FC236}">
                  <a16:creationId xmlns:a16="http://schemas.microsoft.com/office/drawing/2014/main" id="{1485D5D8-9330-E572-2166-55E35941628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93312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01EC1B24-46B7-D86B-895C-D760A86875A2}"/>
              </a:ext>
            </a:extLst>
          </p:cNvPr>
          <p:cNvSpPr/>
          <p:nvPr/>
        </p:nvSpPr>
        <p:spPr>
          <a:xfrm>
            <a:off x="819807" y="2554014"/>
            <a:ext cx="7672552" cy="3142593"/>
          </a:xfrm>
          <a:prstGeom prst="rect">
            <a:avLst/>
          </a:prstGeom>
          <a:solidFill>
            <a:schemeClr val="bg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aveikslėlis 2">
            <a:extLst>
              <a:ext uri="{FF2B5EF4-FFF2-40B4-BE49-F238E27FC236}">
                <a16:creationId xmlns:a16="http://schemas.microsoft.com/office/drawing/2014/main" id="{48A88D7C-8584-C1BE-4398-263E397AF7E0}"/>
              </a:ext>
            </a:extLst>
          </p:cNvPr>
          <p:cNvPicPr>
            <a:picLocks noChangeAspect="1"/>
          </p:cNvPicPr>
          <p:nvPr/>
        </p:nvPicPr>
        <p:blipFill>
          <a:blip r:embed="rId3"/>
          <a:stretch>
            <a:fillRect/>
          </a:stretch>
        </p:blipFill>
        <p:spPr>
          <a:xfrm>
            <a:off x="634153" y="856643"/>
            <a:ext cx="9449420" cy="1445123"/>
          </a:xfrm>
          <a:prstGeom prst="rect">
            <a:avLst/>
          </a:prstGeom>
        </p:spPr>
      </p:pic>
      <p:sp>
        <p:nvSpPr>
          <p:cNvPr id="2" name="Pavadinimas 1">
            <a:extLst>
              <a:ext uri="{FF2B5EF4-FFF2-40B4-BE49-F238E27FC236}">
                <a16:creationId xmlns:a16="http://schemas.microsoft.com/office/drawing/2014/main" id="{C1ECA726-FAFB-4A2C-1532-0B8B180CD1CE}"/>
              </a:ext>
            </a:extLst>
          </p:cNvPr>
          <p:cNvSpPr>
            <a:spLocks noGrp="1"/>
          </p:cNvSpPr>
          <p:nvPr>
            <p:ph type="title"/>
          </p:nvPr>
        </p:nvSpPr>
        <p:spPr>
          <a:xfrm>
            <a:off x="962225" y="1251225"/>
            <a:ext cx="8399421" cy="667639"/>
          </a:xfrm>
        </p:spPr>
        <p:txBody>
          <a:bodyPr>
            <a:noAutofit/>
          </a:bodyPr>
          <a:lstStyle/>
          <a:p>
            <a:r>
              <a:rPr lang="en-US" sz="3600" b="1" i="1">
                <a:latin typeface="Century" panose="02040604050505020304" pitchFamily="18" charset="0"/>
              </a:rPr>
              <a:t>6. </a:t>
            </a:r>
            <a:r>
              <a:rPr lang="lt-LT" sz="3600" b="1" i="1">
                <a:latin typeface="Century" panose="02040604050505020304" pitchFamily="18" charset="0"/>
              </a:rPr>
              <a:t>Kaip atrodys raudonas obuolys ir žalia kriaušė žalioje šviesoje?</a:t>
            </a:r>
          </a:p>
        </p:txBody>
      </p:sp>
      <p:graphicFrame>
        <p:nvGraphicFramePr>
          <p:cNvPr id="4" name="Lentelė 4">
            <a:extLst>
              <a:ext uri="{FF2B5EF4-FFF2-40B4-BE49-F238E27FC236}">
                <a16:creationId xmlns:a16="http://schemas.microsoft.com/office/drawing/2014/main" id="{72B9D437-A8A6-DBC2-F2E0-95DDC7EB1D80}"/>
              </a:ext>
            </a:extLst>
          </p:cNvPr>
          <p:cNvGraphicFramePr>
            <a:graphicFrameLocks noGrp="1"/>
          </p:cNvGraphicFramePr>
          <p:nvPr>
            <p:ph idx="1"/>
            <p:extLst>
              <p:ext uri="{D42A27DB-BD31-4B8C-83A1-F6EECF244321}">
                <p14:modId xmlns:p14="http://schemas.microsoft.com/office/powerpoint/2010/main" val="3116290977"/>
              </p:ext>
            </p:extLst>
          </p:nvPr>
        </p:nvGraphicFramePr>
        <p:xfrm>
          <a:off x="962225" y="2821859"/>
          <a:ext cx="7354528" cy="2647265"/>
        </p:xfrm>
        <a:graphic>
          <a:graphicData uri="http://schemas.openxmlformats.org/drawingml/2006/table">
            <a:tbl>
              <a:tblPr firstRow="1" bandRow="1">
                <a:tableStyleId>{5FD0F851-EC5A-4D38-B0AD-8093EC10F338}</a:tableStyleId>
              </a:tblPr>
              <a:tblGrid>
                <a:gridCol w="2451509">
                  <a:extLst>
                    <a:ext uri="{9D8B030D-6E8A-4147-A177-3AD203B41FA5}">
                      <a16:colId xmlns:a16="http://schemas.microsoft.com/office/drawing/2014/main" val="3529994278"/>
                    </a:ext>
                  </a:extLst>
                </a:gridCol>
                <a:gridCol w="2383115">
                  <a:extLst>
                    <a:ext uri="{9D8B030D-6E8A-4147-A177-3AD203B41FA5}">
                      <a16:colId xmlns:a16="http://schemas.microsoft.com/office/drawing/2014/main" val="479189863"/>
                    </a:ext>
                  </a:extLst>
                </a:gridCol>
                <a:gridCol w="2519904">
                  <a:extLst>
                    <a:ext uri="{9D8B030D-6E8A-4147-A177-3AD203B41FA5}">
                      <a16:colId xmlns:a16="http://schemas.microsoft.com/office/drawing/2014/main" val="3194975067"/>
                    </a:ext>
                  </a:extLst>
                </a:gridCol>
              </a:tblGrid>
              <a:tr h="529453">
                <a:tc>
                  <a:txBody>
                    <a:bodyPr/>
                    <a:lstStyle/>
                    <a:p>
                      <a:endParaRPr lang="lt-LT">
                        <a:latin typeface="Century" panose="02040604050505020304" pitchFamily="18" charset="0"/>
                      </a:endParaRPr>
                    </a:p>
                  </a:txBody>
                  <a:tcPr/>
                </a:tc>
                <a:tc>
                  <a:txBody>
                    <a:bodyPr/>
                    <a:lstStyle/>
                    <a:p>
                      <a:pPr algn="ctr"/>
                      <a:r>
                        <a:rPr lang="en-US" err="1">
                          <a:latin typeface="Century" panose="02040604050505020304" pitchFamily="18" charset="0"/>
                        </a:rPr>
                        <a:t>Obuolys</a:t>
                      </a:r>
                      <a:endParaRPr lang="lt-LT">
                        <a:latin typeface="Century" panose="02040604050505020304" pitchFamily="18" charset="0"/>
                      </a:endParaRPr>
                    </a:p>
                  </a:txBody>
                  <a:tcPr/>
                </a:tc>
                <a:tc>
                  <a:txBody>
                    <a:bodyPr/>
                    <a:lstStyle/>
                    <a:p>
                      <a:pPr algn="ctr"/>
                      <a:r>
                        <a:rPr lang="en-US" err="1">
                          <a:latin typeface="Century" panose="02040604050505020304" pitchFamily="18" charset="0"/>
                        </a:rPr>
                        <a:t>Kriau</a:t>
                      </a:r>
                      <a:r>
                        <a:rPr lang="lt-LT" err="1">
                          <a:latin typeface="Century" panose="02040604050505020304" pitchFamily="18" charset="0"/>
                        </a:rPr>
                        <a:t>šė</a:t>
                      </a:r>
                      <a:endParaRPr lang="lt-LT">
                        <a:latin typeface="Century" panose="02040604050505020304" pitchFamily="18" charset="0"/>
                      </a:endParaRPr>
                    </a:p>
                  </a:txBody>
                  <a:tcPr/>
                </a:tc>
                <a:extLst>
                  <a:ext uri="{0D108BD9-81ED-4DB2-BD59-A6C34878D82A}">
                    <a16:rowId xmlns:a16="http://schemas.microsoft.com/office/drawing/2014/main" val="310031953"/>
                  </a:ext>
                </a:extLst>
              </a:tr>
              <a:tr h="529453">
                <a:tc>
                  <a:txBody>
                    <a:bodyPr/>
                    <a:lstStyle/>
                    <a:p>
                      <a:pPr algn="ctr"/>
                      <a:r>
                        <a:rPr lang="en-US" b="1">
                          <a:latin typeface="Century" panose="02040604050505020304" pitchFamily="18" charset="0"/>
                        </a:rPr>
                        <a:t>A</a:t>
                      </a:r>
                      <a:endParaRPr lang="lt-LT" b="1">
                        <a:latin typeface="Century" panose="02040604050505020304" pitchFamily="18" charset="0"/>
                      </a:endParaRPr>
                    </a:p>
                  </a:txBody>
                  <a:tcPr/>
                </a:tc>
                <a:tc>
                  <a:txBody>
                    <a:bodyPr/>
                    <a:lstStyle/>
                    <a:p>
                      <a:pPr algn="ctr"/>
                      <a:r>
                        <a:rPr lang="lt-LT">
                          <a:latin typeface="Century" panose="02040604050505020304" pitchFamily="18" charset="0"/>
                        </a:rPr>
                        <a:t>raudonas</a:t>
                      </a:r>
                    </a:p>
                  </a:txBody>
                  <a:tcPr/>
                </a:tc>
                <a:tc>
                  <a:txBody>
                    <a:bodyPr/>
                    <a:lstStyle/>
                    <a:p>
                      <a:pPr algn="ctr"/>
                      <a:r>
                        <a:rPr lang="lt-LT">
                          <a:latin typeface="Century" panose="02040604050505020304" pitchFamily="18" charset="0"/>
                        </a:rPr>
                        <a:t>žalia</a:t>
                      </a:r>
                    </a:p>
                  </a:txBody>
                  <a:tcPr/>
                </a:tc>
                <a:extLst>
                  <a:ext uri="{0D108BD9-81ED-4DB2-BD59-A6C34878D82A}">
                    <a16:rowId xmlns:a16="http://schemas.microsoft.com/office/drawing/2014/main" val="196279100"/>
                  </a:ext>
                </a:extLst>
              </a:tr>
              <a:tr h="529453">
                <a:tc>
                  <a:txBody>
                    <a:bodyPr/>
                    <a:lstStyle/>
                    <a:p>
                      <a:pPr algn="ctr"/>
                      <a:r>
                        <a:rPr lang="en-US" b="1">
                          <a:latin typeface="Century" panose="02040604050505020304" pitchFamily="18" charset="0"/>
                        </a:rPr>
                        <a:t>B</a:t>
                      </a:r>
                      <a:endParaRPr lang="lt-LT" b="1">
                        <a:latin typeface="Century" panose="02040604050505020304" pitchFamily="18" charset="0"/>
                      </a:endParaRPr>
                    </a:p>
                  </a:txBody>
                  <a:tcPr/>
                </a:tc>
                <a:tc>
                  <a:txBody>
                    <a:bodyPr/>
                    <a:lstStyle/>
                    <a:p>
                      <a:pPr algn="ctr"/>
                      <a:r>
                        <a:rPr lang="lt-LT">
                          <a:latin typeface="Century" panose="02040604050505020304" pitchFamily="18" charset="0"/>
                        </a:rPr>
                        <a:t>žalias</a:t>
                      </a:r>
                    </a:p>
                  </a:txBody>
                  <a:tcPr/>
                </a:tc>
                <a:tc>
                  <a:txBody>
                    <a:bodyPr/>
                    <a:lstStyle/>
                    <a:p>
                      <a:pPr algn="ctr"/>
                      <a:r>
                        <a:rPr lang="lt-LT">
                          <a:latin typeface="Century" panose="02040604050505020304" pitchFamily="18" charset="0"/>
                        </a:rPr>
                        <a:t>žalia</a:t>
                      </a:r>
                    </a:p>
                  </a:txBody>
                  <a:tcPr/>
                </a:tc>
                <a:extLst>
                  <a:ext uri="{0D108BD9-81ED-4DB2-BD59-A6C34878D82A}">
                    <a16:rowId xmlns:a16="http://schemas.microsoft.com/office/drawing/2014/main" val="3562048805"/>
                  </a:ext>
                </a:extLst>
              </a:tr>
              <a:tr h="529453">
                <a:tc>
                  <a:txBody>
                    <a:bodyPr/>
                    <a:lstStyle/>
                    <a:p>
                      <a:pPr algn="ctr"/>
                      <a:r>
                        <a:rPr lang="en-US" b="1">
                          <a:latin typeface="Century" panose="02040604050505020304" pitchFamily="18" charset="0"/>
                        </a:rPr>
                        <a:t>C</a:t>
                      </a:r>
                      <a:endParaRPr lang="lt-LT" b="1">
                        <a:latin typeface="Century" panose="02040604050505020304" pitchFamily="18" charset="0"/>
                      </a:endParaRPr>
                    </a:p>
                  </a:txBody>
                  <a:tcPr/>
                </a:tc>
                <a:tc>
                  <a:txBody>
                    <a:bodyPr/>
                    <a:lstStyle/>
                    <a:p>
                      <a:pPr algn="ctr"/>
                      <a:r>
                        <a:rPr lang="lt-LT">
                          <a:latin typeface="Century" panose="02040604050505020304" pitchFamily="18" charset="0"/>
                        </a:rPr>
                        <a:t>juodas</a:t>
                      </a:r>
                    </a:p>
                  </a:txBody>
                  <a:tcPr/>
                </a:tc>
                <a:tc>
                  <a:txBody>
                    <a:bodyPr/>
                    <a:lstStyle/>
                    <a:p>
                      <a:pPr algn="ctr"/>
                      <a:r>
                        <a:rPr lang="lt-LT">
                          <a:latin typeface="Century" panose="02040604050505020304" pitchFamily="18" charset="0"/>
                        </a:rPr>
                        <a:t>žalia</a:t>
                      </a:r>
                    </a:p>
                  </a:txBody>
                  <a:tcPr/>
                </a:tc>
                <a:extLst>
                  <a:ext uri="{0D108BD9-81ED-4DB2-BD59-A6C34878D82A}">
                    <a16:rowId xmlns:a16="http://schemas.microsoft.com/office/drawing/2014/main" val="1938330880"/>
                  </a:ext>
                </a:extLst>
              </a:tr>
              <a:tr h="529453">
                <a:tc>
                  <a:txBody>
                    <a:bodyPr/>
                    <a:lstStyle/>
                    <a:p>
                      <a:pPr algn="ctr"/>
                      <a:r>
                        <a:rPr lang="en-US" b="1">
                          <a:latin typeface="Century" panose="02040604050505020304" pitchFamily="18" charset="0"/>
                        </a:rPr>
                        <a:t>D</a:t>
                      </a:r>
                      <a:endParaRPr lang="lt-LT" b="1">
                        <a:latin typeface="Century" panose="02040604050505020304" pitchFamily="18" charset="0"/>
                      </a:endParaRPr>
                    </a:p>
                  </a:txBody>
                  <a:tcPr/>
                </a:tc>
                <a:tc>
                  <a:txBody>
                    <a:bodyPr/>
                    <a:lstStyle/>
                    <a:p>
                      <a:pPr algn="ctr"/>
                      <a:r>
                        <a:rPr lang="lt-LT">
                          <a:latin typeface="Century" panose="02040604050505020304" pitchFamily="18" charset="0"/>
                        </a:rPr>
                        <a:t>žalias</a:t>
                      </a:r>
                    </a:p>
                  </a:txBody>
                  <a:tcPr/>
                </a:tc>
                <a:tc>
                  <a:txBody>
                    <a:bodyPr/>
                    <a:lstStyle/>
                    <a:p>
                      <a:pPr algn="ctr"/>
                      <a:r>
                        <a:rPr lang="lt-LT">
                          <a:latin typeface="Century" panose="02040604050505020304" pitchFamily="18" charset="0"/>
                        </a:rPr>
                        <a:t>juoda</a:t>
                      </a:r>
                    </a:p>
                  </a:txBody>
                  <a:tcPr/>
                </a:tc>
                <a:extLst>
                  <a:ext uri="{0D108BD9-81ED-4DB2-BD59-A6C34878D82A}">
                    <a16:rowId xmlns:a16="http://schemas.microsoft.com/office/drawing/2014/main" val="58780719"/>
                  </a:ext>
                </a:extLst>
              </a:tr>
            </a:tbl>
          </a:graphicData>
        </a:graphic>
      </p:graphicFrame>
      <p:pic>
        <p:nvPicPr>
          <p:cNvPr id="5" name="Paveikslėlis 4">
            <a:extLst>
              <a:ext uri="{FF2B5EF4-FFF2-40B4-BE49-F238E27FC236}">
                <a16:creationId xmlns:a16="http://schemas.microsoft.com/office/drawing/2014/main" id="{EF8C0E23-2F1A-65D0-380B-6D157C8E9938}"/>
              </a:ext>
            </a:extLst>
          </p:cNvPr>
          <p:cNvPicPr>
            <a:picLocks noChangeAspect="1"/>
          </p:cNvPicPr>
          <p:nvPr/>
        </p:nvPicPr>
        <p:blipFill>
          <a:blip r:embed="rId4"/>
          <a:stretch>
            <a:fillRect/>
          </a:stretch>
        </p:blipFill>
        <p:spPr>
          <a:xfrm>
            <a:off x="304298" y="219178"/>
            <a:ext cx="11583404" cy="6419644"/>
          </a:xfrm>
          <a:prstGeom prst="rect">
            <a:avLst/>
          </a:prstGeom>
        </p:spPr>
      </p:pic>
      <p:grpSp>
        <p:nvGrpSpPr>
          <p:cNvPr id="7" name="Grupė 6">
            <a:extLst>
              <a:ext uri="{FF2B5EF4-FFF2-40B4-BE49-F238E27FC236}">
                <a16:creationId xmlns:a16="http://schemas.microsoft.com/office/drawing/2014/main" id="{5728ECD3-FB57-D2E9-ED04-ABFE31FAC771}"/>
              </a:ext>
            </a:extLst>
          </p:cNvPr>
          <p:cNvGrpSpPr/>
          <p:nvPr/>
        </p:nvGrpSpPr>
        <p:grpSpPr>
          <a:xfrm>
            <a:off x="10172088" y="6205539"/>
            <a:ext cx="1666853" cy="521082"/>
            <a:chOff x="9316457" y="6074979"/>
            <a:chExt cx="2160841" cy="651642"/>
          </a:xfrm>
        </p:grpSpPr>
        <p:sp>
          <p:nvSpPr>
            <p:cNvPr id="8" name="Veiksmo mygtukas: Eiti į pagrindinį 7">
              <a:hlinkClick r:id="rId5" action="ppaction://hlinksldjump" highlightClick="1"/>
              <a:extLst>
                <a:ext uri="{FF2B5EF4-FFF2-40B4-BE49-F238E27FC236}">
                  <a16:creationId xmlns:a16="http://schemas.microsoft.com/office/drawing/2014/main" id="{DF6CFD05-5D95-A20A-61A4-926927C2D4F3}"/>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Eiti pirmyn arba Paskesnis 8">
              <a:hlinkClick r:id="" action="ppaction://hlinkshowjump?jump=nextslide" highlightClick="1"/>
              <a:extLst>
                <a:ext uri="{FF2B5EF4-FFF2-40B4-BE49-F238E27FC236}">
                  <a16:creationId xmlns:a16="http://schemas.microsoft.com/office/drawing/2014/main" id="{776CA703-59E0-2DAC-2D9E-0FF01D6F0FB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Grįžti atgal arba Ankstesnis 9">
              <a:hlinkClick r:id="" action="ppaction://hlinkshowjump?jump=previousslide" highlightClick="1"/>
              <a:extLst>
                <a:ext uri="{FF2B5EF4-FFF2-40B4-BE49-F238E27FC236}">
                  <a16:creationId xmlns:a16="http://schemas.microsoft.com/office/drawing/2014/main" id="{1C98D43D-CB2E-61B8-27A6-0CBC73F02CD7}"/>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758021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1000" b="-1000"/>
          </a:stretch>
        </a:blipFill>
        <a:effectLst/>
      </p:bgPr>
    </p:bg>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F43DC86F-97EC-A890-1509-9CEB933F8D58}"/>
              </a:ext>
            </a:extLst>
          </p:cNvPr>
          <p:cNvSpPr/>
          <p:nvPr/>
        </p:nvSpPr>
        <p:spPr>
          <a:xfrm>
            <a:off x="566413" y="414048"/>
            <a:ext cx="11059542" cy="1949987"/>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pic>
        <p:nvPicPr>
          <p:cNvPr id="6" name="Paveikslėlis 5">
            <a:extLst>
              <a:ext uri="{FF2B5EF4-FFF2-40B4-BE49-F238E27FC236}">
                <a16:creationId xmlns:a16="http://schemas.microsoft.com/office/drawing/2014/main" id="{F634860D-86E7-C155-4880-0A305555981A}"/>
              </a:ext>
            </a:extLst>
          </p:cNvPr>
          <p:cNvPicPr>
            <a:picLocks noChangeAspect="1"/>
          </p:cNvPicPr>
          <p:nvPr/>
        </p:nvPicPr>
        <p:blipFill>
          <a:blip r:embed="rId3"/>
          <a:stretch>
            <a:fillRect/>
          </a:stretch>
        </p:blipFill>
        <p:spPr>
          <a:xfrm>
            <a:off x="305480" y="218981"/>
            <a:ext cx="11583404" cy="6419644"/>
          </a:xfrm>
          <a:prstGeom prst="rect">
            <a:avLst/>
          </a:prstGeom>
        </p:spPr>
      </p:pic>
      <p:sp>
        <p:nvSpPr>
          <p:cNvPr id="3" name="Turinio vietos rezervavimo ženklas 2">
            <a:extLst>
              <a:ext uri="{FF2B5EF4-FFF2-40B4-BE49-F238E27FC236}">
                <a16:creationId xmlns:a16="http://schemas.microsoft.com/office/drawing/2014/main" id="{CEB0F4EB-5C54-69C1-8EDA-1D235A9FCEB4}"/>
              </a:ext>
            </a:extLst>
          </p:cNvPr>
          <p:cNvSpPr>
            <a:spLocks noGrp="1"/>
          </p:cNvSpPr>
          <p:nvPr>
            <p:ph idx="1"/>
          </p:nvPr>
        </p:nvSpPr>
        <p:spPr>
          <a:xfrm>
            <a:off x="737558" y="631861"/>
            <a:ext cx="10446774" cy="4820110"/>
          </a:xfrm>
        </p:spPr>
        <p:txBody>
          <a:bodyPr vert="horz" lIns="91440" tIns="45720" rIns="91440" bIns="45720" rtlCol="0" anchor="t">
            <a:normAutofit/>
          </a:bodyPr>
          <a:lstStyle/>
          <a:p>
            <a:pPr marL="0" indent="0">
              <a:buNone/>
            </a:pPr>
            <a:r>
              <a:rPr lang="en-US" b="1" dirty="0">
                <a:latin typeface="Century"/>
              </a:rPr>
              <a:t>7</a:t>
            </a:r>
            <a:r>
              <a:rPr lang="en-US" b="1" i="1" dirty="0">
                <a:latin typeface="Century"/>
              </a:rPr>
              <a:t>. </a:t>
            </a:r>
            <a:r>
              <a:rPr lang="en-US" b="1" i="1" dirty="0" err="1">
                <a:latin typeface="Century"/>
              </a:rPr>
              <a:t>Kuriame</a:t>
            </a:r>
            <a:r>
              <a:rPr lang="en-US" b="1" i="1" dirty="0">
                <a:latin typeface="Century"/>
              </a:rPr>
              <a:t> </a:t>
            </a:r>
            <a:r>
              <a:rPr lang="en-US" b="1" i="1" dirty="0" err="1">
                <a:latin typeface="Century"/>
              </a:rPr>
              <a:t>iš</a:t>
            </a:r>
            <a:r>
              <a:rPr lang="en-US" b="1" i="1" dirty="0">
                <a:latin typeface="Century"/>
              </a:rPr>
              <a:t> </a:t>
            </a:r>
            <a:r>
              <a:rPr lang="en-US" b="1" i="1" dirty="0" err="1">
                <a:latin typeface="Century"/>
              </a:rPr>
              <a:t>toliau</a:t>
            </a:r>
            <a:r>
              <a:rPr lang="en-US" b="1" i="1" dirty="0">
                <a:latin typeface="Century"/>
              </a:rPr>
              <a:t> </a:t>
            </a:r>
            <a:r>
              <a:rPr lang="en-US" b="1" i="1" dirty="0" err="1">
                <a:latin typeface="Century"/>
              </a:rPr>
              <a:t>pateiktųnbrėžinų</a:t>
            </a:r>
            <a:r>
              <a:rPr lang="en-US" b="1" i="1" dirty="0">
                <a:latin typeface="Century"/>
              </a:rPr>
              <a:t> </a:t>
            </a:r>
            <a:r>
              <a:rPr lang="en-US" b="1" i="1" dirty="0" err="1">
                <a:latin typeface="Century"/>
              </a:rPr>
              <a:t>teisngai</a:t>
            </a:r>
            <a:r>
              <a:rPr lang="en-US" b="1" i="1" dirty="0">
                <a:latin typeface="Century"/>
              </a:rPr>
              <a:t> </a:t>
            </a:r>
            <a:r>
              <a:rPr lang="en-US" b="1" i="1" dirty="0" err="1">
                <a:latin typeface="Century"/>
              </a:rPr>
              <a:t>pavaizduota</a:t>
            </a:r>
            <a:r>
              <a:rPr lang="en-US" b="1" i="1" dirty="0">
                <a:latin typeface="Century"/>
              </a:rPr>
              <a:t> </a:t>
            </a:r>
            <a:r>
              <a:rPr lang="en-US" b="1" i="1" dirty="0" err="1">
                <a:latin typeface="Century"/>
              </a:rPr>
              <a:t>baltos</a:t>
            </a:r>
            <a:r>
              <a:rPr lang="en-US" b="1" i="1" dirty="0">
                <a:latin typeface="Century"/>
              </a:rPr>
              <a:t> </a:t>
            </a:r>
            <a:r>
              <a:rPr lang="en-US" b="1" i="1" dirty="0" err="1">
                <a:latin typeface="Century"/>
              </a:rPr>
              <a:t>šviesos</a:t>
            </a:r>
            <a:r>
              <a:rPr lang="en-US" b="1" i="1" dirty="0">
                <a:latin typeface="Century"/>
              </a:rPr>
              <a:t> </a:t>
            </a:r>
            <a:r>
              <a:rPr lang="en-US" b="1" i="1" dirty="0" err="1">
                <a:latin typeface="Century"/>
              </a:rPr>
              <a:t>spindulių</a:t>
            </a:r>
            <a:r>
              <a:rPr lang="en-US" b="1" i="1" dirty="0">
                <a:latin typeface="Century"/>
              </a:rPr>
              <a:t> </a:t>
            </a:r>
            <a:r>
              <a:rPr lang="en-US" b="1" i="1" dirty="0" err="1">
                <a:latin typeface="Century"/>
              </a:rPr>
              <a:t>eiga</a:t>
            </a:r>
            <a:r>
              <a:rPr lang="en-US" b="1" i="1" dirty="0">
                <a:latin typeface="Century"/>
              </a:rPr>
              <a:t> </a:t>
            </a:r>
            <a:r>
              <a:rPr lang="en-US" b="1" i="1" dirty="0" err="1">
                <a:latin typeface="Century"/>
              </a:rPr>
              <a:t>prizmėje</a:t>
            </a:r>
            <a:r>
              <a:rPr lang="en-US" b="1" i="1" dirty="0">
                <a:latin typeface="Century"/>
              </a:rPr>
              <a:t>?</a:t>
            </a:r>
            <a:endParaRPr lang="lt-LT" b="1" i="1" dirty="0">
              <a:latin typeface="Century"/>
            </a:endParaRPr>
          </a:p>
          <a:p>
            <a:pPr marL="0" indent="0">
              <a:buNone/>
            </a:pPr>
            <a:r>
              <a:rPr lang="lt-LT" b="1" i="1" dirty="0">
                <a:latin typeface="Century"/>
              </a:rPr>
              <a:t>A.1 B.2 C.3 D.4</a:t>
            </a:r>
          </a:p>
        </p:txBody>
      </p:sp>
      <p:grpSp>
        <p:nvGrpSpPr>
          <p:cNvPr id="8" name="Grupė 7">
            <a:extLst>
              <a:ext uri="{FF2B5EF4-FFF2-40B4-BE49-F238E27FC236}">
                <a16:creationId xmlns:a16="http://schemas.microsoft.com/office/drawing/2014/main" id="{0E33F9BF-278A-DFAC-CAD1-F59DD97EF3C2}"/>
              </a:ext>
            </a:extLst>
          </p:cNvPr>
          <p:cNvGrpSpPr/>
          <p:nvPr/>
        </p:nvGrpSpPr>
        <p:grpSpPr>
          <a:xfrm>
            <a:off x="10172088" y="6205539"/>
            <a:ext cx="1666853" cy="521082"/>
            <a:chOff x="9316457" y="6074979"/>
            <a:chExt cx="2160841" cy="651642"/>
          </a:xfrm>
        </p:grpSpPr>
        <p:sp>
          <p:nvSpPr>
            <p:cNvPr id="9" name="Veiksmo mygtukas: Eiti į pagrindinį 8">
              <a:hlinkClick r:id="rId4" action="ppaction://hlinksldjump" highlightClick="1"/>
              <a:extLst>
                <a:ext uri="{FF2B5EF4-FFF2-40B4-BE49-F238E27FC236}">
                  <a16:creationId xmlns:a16="http://schemas.microsoft.com/office/drawing/2014/main" id="{852C8F2C-607E-7325-4C3B-4ABD483643F0}"/>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C96D21F2-76AC-F2EF-5EF8-F0A88AEBC6B7}"/>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Grįžti atgal arba Ankstesnis 10">
              <a:hlinkClick r:id="" action="ppaction://hlinkshowjump?jump=previousslide" highlightClick="1"/>
              <a:extLst>
                <a:ext uri="{FF2B5EF4-FFF2-40B4-BE49-F238E27FC236}">
                  <a16:creationId xmlns:a16="http://schemas.microsoft.com/office/drawing/2014/main" id="{A2F78773-D899-162A-E7DF-959B1CE5DA93}"/>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a:extLst>
              <a:ext uri="{FF2B5EF4-FFF2-40B4-BE49-F238E27FC236}">
                <a16:creationId xmlns:a16="http://schemas.microsoft.com/office/drawing/2014/main" id="{691423F7-6C51-9B70-7AC3-3DD54FB981D5}"/>
              </a:ext>
            </a:extLst>
          </p:cNvPr>
          <p:cNvGrpSpPr/>
          <p:nvPr/>
        </p:nvGrpSpPr>
        <p:grpSpPr>
          <a:xfrm>
            <a:off x="556787" y="2668538"/>
            <a:ext cx="10804536" cy="2706624"/>
            <a:chOff x="3554" y="2355387"/>
            <a:chExt cx="10804536" cy="2706624"/>
          </a:xfrm>
        </p:grpSpPr>
        <p:sp>
          <p:nvSpPr>
            <p:cNvPr id="7" name="Stačiakampis 6">
              <a:extLst>
                <a:ext uri="{FF2B5EF4-FFF2-40B4-BE49-F238E27FC236}">
                  <a16:creationId xmlns:a16="http://schemas.microsoft.com/office/drawing/2014/main" id="{9A6FE11B-71EB-A0EE-7C86-1364428E3718}"/>
                </a:ext>
              </a:extLst>
            </p:cNvPr>
            <p:cNvSpPr/>
            <p:nvPr/>
          </p:nvSpPr>
          <p:spPr>
            <a:xfrm>
              <a:off x="3554" y="2355387"/>
              <a:ext cx="10804536" cy="2706624"/>
            </a:xfrm>
            <a:prstGeom prst="rect">
              <a:avLst/>
            </a:prstGeom>
            <a:solidFill>
              <a:schemeClr val="bg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1">
              <a:extLst>
                <a:ext uri="{FF2B5EF4-FFF2-40B4-BE49-F238E27FC236}">
                  <a16:creationId xmlns:a16="http://schemas.microsoft.com/office/drawing/2014/main" id="{2BFCC9CF-0948-A388-4E5E-4F6ECCFFB67D}"/>
                </a:ext>
              </a:extLst>
            </p:cNvPr>
            <p:cNvPicPr>
              <a:picLocks noChangeAspect="1"/>
            </p:cNvPicPr>
            <p:nvPr/>
          </p:nvPicPr>
          <p:blipFill>
            <a:blip r:embed="rId5"/>
            <a:stretch>
              <a:fillRect/>
            </a:stretch>
          </p:blipFill>
          <p:spPr>
            <a:xfrm>
              <a:off x="319414" y="2721228"/>
              <a:ext cx="10185747" cy="1979216"/>
            </a:xfrm>
            <a:prstGeom prst="rect">
              <a:avLst/>
            </a:prstGeom>
          </p:spPr>
        </p:pic>
      </p:grpSp>
    </p:spTree>
    <p:extLst>
      <p:ext uri="{BB962C8B-B14F-4D97-AF65-F5344CB8AC3E}">
        <p14:creationId xmlns:p14="http://schemas.microsoft.com/office/powerpoint/2010/main" val="16138655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9000" b="-9000"/>
          </a:stretch>
        </a:blipFill>
        <a:effectLst/>
      </p:bgPr>
    </p:bg>
    <p:spTree>
      <p:nvGrpSpPr>
        <p:cNvPr id="1" name=""/>
        <p:cNvGrpSpPr/>
        <p:nvPr/>
      </p:nvGrpSpPr>
      <p:grpSpPr>
        <a:xfrm>
          <a:off x="0" y="0"/>
          <a:ext cx="0" cy="0"/>
          <a:chOff x="0" y="0"/>
          <a:chExt cx="0" cy="0"/>
        </a:xfrm>
      </p:grpSpPr>
      <p:sp>
        <p:nvSpPr>
          <p:cNvPr id="6" name="Stačiakampis: suapvalinti kampai 5">
            <a:extLst>
              <a:ext uri="{FF2B5EF4-FFF2-40B4-BE49-F238E27FC236}">
                <a16:creationId xmlns:a16="http://schemas.microsoft.com/office/drawing/2014/main" id="{945F2659-96AC-1110-120C-F29CB5B34F5D}"/>
              </a:ext>
            </a:extLst>
          </p:cNvPr>
          <p:cNvSpPr/>
          <p:nvPr/>
        </p:nvSpPr>
        <p:spPr>
          <a:xfrm>
            <a:off x="520335" y="426893"/>
            <a:ext cx="10841420" cy="1765738"/>
          </a:xfrm>
          <a:prstGeom prst="round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urinio vietos rezervavimo ženklas 2">
            <a:extLst>
              <a:ext uri="{FF2B5EF4-FFF2-40B4-BE49-F238E27FC236}">
                <a16:creationId xmlns:a16="http://schemas.microsoft.com/office/drawing/2014/main" id="{67494D37-CEBE-113C-EFA0-5D7D9D8EB802}"/>
              </a:ext>
            </a:extLst>
          </p:cNvPr>
          <p:cNvSpPr>
            <a:spLocks noGrp="1"/>
          </p:cNvSpPr>
          <p:nvPr>
            <p:ph idx="1"/>
          </p:nvPr>
        </p:nvSpPr>
        <p:spPr>
          <a:xfrm>
            <a:off x="838200" y="989951"/>
            <a:ext cx="10515600" cy="478709"/>
          </a:xfrm>
        </p:spPr>
        <p:txBody>
          <a:bodyPr vert="horz" lIns="91440" tIns="45720" rIns="91440" bIns="45720" rtlCol="0" anchor="t">
            <a:normAutofit/>
          </a:bodyPr>
          <a:lstStyle/>
          <a:p>
            <a:pPr marL="0" indent="0">
              <a:buNone/>
            </a:pPr>
            <a:r>
              <a:rPr lang="lt-LT" b="1" i="1" dirty="0"/>
              <a:t>8</a:t>
            </a:r>
            <a:r>
              <a:rPr lang="lt-LT" b="1" i="1" dirty="0">
                <a:latin typeface="Century"/>
              </a:rPr>
              <a:t>. Palyginkite raudonos ir violetinės šviesos greitį vakuume.</a:t>
            </a:r>
            <a:endParaRPr lang="lt-LT" b="1" i="1" dirty="0">
              <a:latin typeface="Century" panose="02040604050505020304" pitchFamily="18" charset="0"/>
            </a:endParaRPr>
          </a:p>
          <a:p>
            <a:pPr marL="0" indent="0">
              <a:buNone/>
            </a:pPr>
            <a:endParaRPr lang="lt-LT" b="1" i="1"/>
          </a:p>
        </p:txBody>
      </p:sp>
      <p:pic>
        <p:nvPicPr>
          <p:cNvPr id="7" name="Paveikslėlis 6">
            <a:extLst>
              <a:ext uri="{FF2B5EF4-FFF2-40B4-BE49-F238E27FC236}">
                <a16:creationId xmlns:a16="http://schemas.microsoft.com/office/drawing/2014/main" id="{61F64ED7-5E7E-3D50-6A7B-07568E017141}"/>
              </a:ext>
            </a:extLst>
          </p:cNvPr>
          <p:cNvPicPr>
            <a:picLocks noChangeAspect="1"/>
          </p:cNvPicPr>
          <p:nvPr/>
        </p:nvPicPr>
        <p:blipFill>
          <a:blip r:embed="rId3"/>
          <a:stretch>
            <a:fillRect/>
          </a:stretch>
        </p:blipFill>
        <p:spPr>
          <a:xfrm>
            <a:off x="158162" y="146110"/>
            <a:ext cx="11875677" cy="6565781"/>
          </a:xfrm>
          <a:prstGeom prst="rect">
            <a:avLst/>
          </a:prstGeom>
        </p:spPr>
      </p:pic>
      <p:grpSp>
        <p:nvGrpSpPr>
          <p:cNvPr id="8" name="Grupė 7">
            <a:extLst>
              <a:ext uri="{FF2B5EF4-FFF2-40B4-BE49-F238E27FC236}">
                <a16:creationId xmlns:a16="http://schemas.microsoft.com/office/drawing/2014/main" id="{1204ED7F-77D5-AE72-723E-E28B75EC56D5}"/>
              </a:ext>
            </a:extLst>
          </p:cNvPr>
          <p:cNvGrpSpPr/>
          <p:nvPr/>
        </p:nvGrpSpPr>
        <p:grpSpPr>
          <a:xfrm>
            <a:off x="10172088" y="6205539"/>
            <a:ext cx="1666853" cy="521082"/>
            <a:chOff x="9316457" y="6074979"/>
            <a:chExt cx="2160841" cy="651642"/>
          </a:xfrm>
        </p:grpSpPr>
        <p:sp>
          <p:nvSpPr>
            <p:cNvPr id="9" name="Veiksmo mygtukas: Eiti į pagrindinį 8">
              <a:hlinkClick r:id="rId4" action="ppaction://hlinksldjump" highlightClick="1"/>
              <a:extLst>
                <a:ext uri="{FF2B5EF4-FFF2-40B4-BE49-F238E27FC236}">
                  <a16:creationId xmlns:a16="http://schemas.microsoft.com/office/drawing/2014/main" id="{356A22AC-B36D-FDF3-D37B-55F02DC8C27C}"/>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Veiksmo mygtukas: Eiti pirmyn arba Paskesnis 9">
              <a:hlinkClick r:id="" action="ppaction://hlinkshowjump?jump=nextslide" highlightClick="1"/>
              <a:extLst>
                <a:ext uri="{FF2B5EF4-FFF2-40B4-BE49-F238E27FC236}">
                  <a16:creationId xmlns:a16="http://schemas.microsoft.com/office/drawing/2014/main" id="{91C4D6DA-0D0E-23A2-2DFE-E0851BDDA375}"/>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Grįžti atgal arba Ankstesnis 10">
              <a:hlinkClick r:id="" action="ppaction://hlinkshowjump?jump=previousslide" highlightClick="1"/>
              <a:extLst>
                <a:ext uri="{FF2B5EF4-FFF2-40B4-BE49-F238E27FC236}">
                  <a16:creationId xmlns:a16="http://schemas.microsoft.com/office/drawing/2014/main" id="{28F066E6-E259-B575-9024-528B3D4528B7}"/>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Stačiakampis: suapvalinti kampai 5">
            <a:extLst>
              <a:ext uri="{FF2B5EF4-FFF2-40B4-BE49-F238E27FC236}">
                <a16:creationId xmlns:a16="http://schemas.microsoft.com/office/drawing/2014/main" id="{91C58FDC-0265-BB9B-C557-DC6BDBF5E9F2}"/>
              </a:ext>
            </a:extLst>
          </p:cNvPr>
          <p:cNvSpPr/>
          <p:nvPr/>
        </p:nvSpPr>
        <p:spPr>
          <a:xfrm>
            <a:off x="520335" y="2921659"/>
            <a:ext cx="10841420" cy="2433792"/>
          </a:xfrm>
          <a:prstGeom prst="round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FC8EE47-8F90-3B9F-D1F5-F53174EFE2DB}"/>
              </a:ext>
            </a:extLst>
          </p:cNvPr>
          <p:cNvSpPr txBox="1"/>
          <p:nvPr/>
        </p:nvSpPr>
        <p:spPr>
          <a:xfrm>
            <a:off x="1114294" y="3168041"/>
            <a:ext cx="912051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lphaUcPeriod"/>
            </a:pPr>
            <a:r>
              <a:rPr lang="en-US" sz="2800" dirty="0">
                <a:cs typeface="Calibri"/>
              </a:rPr>
              <a:t>v </a:t>
            </a:r>
            <a:r>
              <a:rPr lang="en-US" sz="2000" dirty="0" err="1">
                <a:cs typeface="Calibri"/>
              </a:rPr>
              <a:t>raud</a:t>
            </a:r>
            <a:r>
              <a:rPr lang="en-US" sz="2800" dirty="0">
                <a:cs typeface="Calibri"/>
              </a:rPr>
              <a:t>. &gt; v </a:t>
            </a:r>
            <a:r>
              <a:rPr lang="en-US" sz="2000" dirty="0">
                <a:cs typeface="Calibri"/>
              </a:rPr>
              <a:t>viol</a:t>
            </a:r>
            <a:r>
              <a:rPr lang="en-US" dirty="0">
                <a:cs typeface="Calibri"/>
              </a:rPr>
              <a:t>. </a:t>
            </a:r>
            <a:endParaRPr lang="en-US" dirty="0"/>
          </a:p>
          <a:p>
            <a:pPr marL="342900" indent="-342900">
              <a:buAutoNum type="alphaUcPeriod"/>
            </a:pPr>
            <a:r>
              <a:rPr lang="en-US" sz="2800" dirty="0">
                <a:cs typeface="Calibri"/>
              </a:rPr>
              <a:t>v </a:t>
            </a:r>
            <a:r>
              <a:rPr lang="en-US" sz="2000" err="1">
                <a:cs typeface="Calibri"/>
              </a:rPr>
              <a:t>raud</a:t>
            </a:r>
            <a:r>
              <a:rPr lang="en-US" sz="2800" dirty="0">
                <a:cs typeface="Calibri"/>
              </a:rPr>
              <a:t>. &lt; v </a:t>
            </a:r>
            <a:r>
              <a:rPr lang="en-US" sz="2000" dirty="0">
                <a:cs typeface="Calibri"/>
              </a:rPr>
              <a:t>viol</a:t>
            </a:r>
            <a:r>
              <a:rPr lang="en-US" dirty="0">
                <a:cs typeface="Calibri"/>
              </a:rPr>
              <a:t>. </a:t>
            </a:r>
          </a:p>
          <a:p>
            <a:pPr marL="342900" indent="-342900">
              <a:buAutoNum type="alphaUcPeriod"/>
            </a:pPr>
            <a:r>
              <a:rPr lang="en-US" sz="2800" dirty="0">
                <a:cs typeface="Calibri"/>
              </a:rPr>
              <a:t>v </a:t>
            </a:r>
            <a:r>
              <a:rPr lang="en-US" sz="2000" dirty="0" err="1">
                <a:cs typeface="Calibri"/>
              </a:rPr>
              <a:t>raud</a:t>
            </a:r>
            <a:r>
              <a:rPr lang="en-US" sz="2800" dirty="0">
                <a:cs typeface="Calibri"/>
              </a:rPr>
              <a:t>. = v </a:t>
            </a:r>
            <a:r>
              <a:rPr lang="en-US" sz="2000" dirty="0">
                <a:cs typeface="Calibri"/>
              </a:rPr>
              <a:t>viol</a:t>
            </a:r>
            <a:r>
              <a:rPr lang="en-US" dirty="0">
                <a:cs typeface="Calibri"/>
              </a:rPr>
              <a:t>. </a:t>
            </a:r>
          </a:p>
          <a:p>
            <a:pPr marL="342900" indent="-342900">
              <a:buAutoNum type="alphaUcPeriod"/>
            </a:pPr>
            <a:r>
              <a:rPr lang="en-US" sz="2800" dirty="0" err="1">
                <a:cs typeface="Calibri"/>
              </a:rPr>
              <a:t>Teisingas</a:t>
            </a:r>
            <a:r>
              <a:rPr lang="en-US" sz="2800" dirty="0">
                <a:cs typeface="Calibri"/>
              </a:rPr>
              <a:t> </a:t>
            </a:r>
            <a:r>
              <a:rPr lang="en-US" sz="2800" dirty="0" err="1">
                <a:cs typeface="Calibri"/>
              </a:rPr>
              <a:t>atsakymas</a:t>
            </a:r>
            <a:r>
              <a:rPr lang="en-US" sz="2800" dirty="0">
                <a:cs typeface="Calibri"/>
              </a:rPr>
              <a:t> </a:t>
            </a:r>
            <a:r>
              <a:rPr lang="en-US" sz="2800" dirty="0" err="1">
                <a:cs typeface="Calibri"/>
              </a:rPr>
              <a:t>nepateiktas</a:t>
            </a:r>
          </a:p>
        </p:txBody>
      </p:sp>
    </p:spTree>
    <p:extLst>
      <p:ext uri="{BB962C8B-B14F-4D97-AF65-F5344CB8AC3E}">
        <p14:creationId xmlns:p14="http://schemas.microsoft.com/office/powerpoint/2010/main" val="39123606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l="-4000" r="-4000"/>
          </a:stretch>
        </a:blipFill>
        <a:effectLst/>
      </p:bgPr>
    </p:bg>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E42361E2-8E2B-AD98-63A1-6F2604AD0151}"/>
              </a:ext>
            </a:extLst>
          </p:cNvPr>
          <p:cNvSpPr/>
          <p:nvPr/>
        </p:nvSpPr>
        <p:spPr>
          <a:xfrm>
            <a:off x="537891" y="3477800"/>
            <a:ext cx="8175185" cy="2814750"/>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6" name="Stačiakampis 5">
            <a:extLst>
              <a:ext uri="{FF2B5EF4-FFF2-40B4-BE49-F238E27FC236}">
                <a16:creationId xmlns:a16="http://schemas.microsoft.com/office/drawing/2014/main" id="{FBDB0EB2-8CF7-FC56-D9E9-CC3E332A3FA9}"/>
              </a:ext>
            </a:extLst>
          </p:cNvPr>
          <p:cNvSpPr/>
          <p:nvPr/>
        </p:nvSpPr>
        <p:spPr>
          <a:xfrm>
            <a:off x="183801" y="678244"/>
            <a:ext cx="6834351" cy="2599228"/>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AAEE9938-98E8-9D51-0CB6-9490E4752EBD}"/>
              </a:ext>
            </a:extLst>
          </p:cNvPr>
          <p:cNvSpPr>
            <a:spLocks noGrp="1"/>
          </p:cNvSpPr>
          <p:nvPr>
            <p:ph idx="1"/>
          </p:nvPr>
        </p:nvSpPr>
        <p:spPr>
          <a:xfrm>
            <a:off x="281152" y="801933"/>
            <a:ext cx="6918435" cy="3051174"/>
          </a:xfrm>
        </p:spPr>
        <p:txBody>
          <a:bodyPr/>
          <a:lstStyle/>
          <a:p>
            <a:pPr marL="0" indent="0">
              <a:buNone/>
            </a:pPr>
            <a:r>
              <a:rPr lang="lt-LT" b="1">
                <a:latin typeface="Century" panose="02040604050505020304" pitchFamily="18" charset="0"/>
              </a:rPr>
              <a:t>9</a:t>
            </a:r>
            <a:r>
              <a:rPr lang="lt-LT" b="1" i="1">
                <a:latin typeface="Century" panose="02040604050505020304" pitchFamily="18" charset="0"/>
              </a:rPr>
              <a:t>. Raudonos, žalios ir mėlynos šviesos spinduliai keliauja pro geltoną filtrą, o paskui - pro purpurinį filtrą taip, kaip parodyta paveiksle. Kokios spalvos spinduliai pateks į 1 ir 2 zoną?</a:t>
            </a:r>
          </a:p>
        </p:txBody>
      </p:sp>
      <p:graphicFrame>
        <p:nvGraphicFramePr>
          <p:cNvPr id="4" name="Lentelė 4">
            <a:extLst>
              <a:ext uri="{FF2B5EF4-FFF2-40B4-BE49-F238E27FC236}">
                <a16:creationId xmlns:a16="http://schemas.microsoft.com/office/drawing/2014/main" id="{39A1CC10-FEB8-4EB4-C384-EA0B7E7333B6}"/>
              </a:ext>
            </a:extLst>
          </p:cNvPr>
          <p:cNvGraphicFramePr>
            <a:graphicFrameLocks noGrp="1"/>
          </p:cNvGraphicFramePr>
          <p:nvPr>
            <p:extLst>
              <p:ext uri="{D42A27DB-BD31-4B8C-83A1-F6EECF244321}">
                <p14:modId xmlns:p14="http://schemas.microsoft.com/office/powerpoint/2010/main" val="3730712539"/>
              </p:ext>
            </p:extLst>
          </p:nvPr>
        </p:nvGraphicFramePr>
        <p:xfrm>
          <a:off x="644648" y="3674746"/>
          <a:ext cx="7961670" cy="2420858"/>
        </p:xfrm>
        <a:graphic>
          <a:graphicData uri="http://schemas.openxmlformats.org/drawingml/2006/table">
            <a:tbl>
              <a:tblPr firstRow="1" bandRow="1">
                <a:tableStyleId>{BDBED569-4797-4DF1-A0F4-6AAB3CD982D8}</a:tableStyleId>
              </a:tblPr>
              <a:tblGrid>
                <a:gridCol w="2653890">
                  <a:extLst>
                    <a:ext uri="{9D8B030D-6E8A-4147-A177-3AD203B41FA5}">
                      <a16:colId xmlns:a16="http://schemas.microsoft.com/office/drawing/2014/main" val="2679557655"/>
                    </a:ext>
                  </a:extLst>
                </a:gridCol>
                <a:gridCol w="2653890">
                  <a:extLst>
                    <a:ext uri="{9D8B030D-6E8A-4147-A177-3AD203B41FA5}">
                      <a16:colId xmlns:a16="http://schemas.microsoft.com/office/drawing/2014/main" val="2012466968"/>
                    </a:ext>
                  </a:extLst>
                </a:gridCol>
                <a:gridCol w="2653890">
                  <a:extLst>
                    <a:ext uri="{9D8B030D-6E8A-4147-A177-3AD203B41FA5}">
                      <a16:colId xmlns:a16="http://schemas.microsoft.com/office/drawing/2014/main" val="3365636829"/>
                    </a:ext>
                  </a:extLst>
                </a:gridCol>
              </a:tblGrid>
              <a:tr h="247005">
                <a:tc>
                  <a:txBody>
                    <a:bodyPr/>
                    <a:lstStyle/>
                    <a:p>
                      <a:pPr algn="ctr"/>
                      <a:endParaRPr lang="lt-LT">
                        <a:latin typeface="Century" panose="02040604050505020304" pitchFamily="18" charset="0"/>
                      </a:endParaRPr>
                    </a:p>
                  </a:txBody>
                  <a:tcPr/>
                </a:tc>
                <a:tc>
                  <a:txBody>
                    <a:bodyPr/>
                    <a:lstStyle/>
                    <a:p>
                      <a:pPr algn="ctr"/>
                      <a:r>
                        <a:rPr lang="lt-LT">
                          <a:latin typeface="Century" panose="02040604050505020304" pitchFamily="18" charset="0"/>
                        </a:rPr>
                        <a:t>1</a:t>
                      </a:r>
                    </a:p>
                  </a:txBody>
                  <a:tcPr/>
                </a:tc>
                <a:tc>
                  <a:txBody>
                    <a:bodyPr/>
                    <a:lstStyle/>
                    <a:p>
                      <a:pPr algn="ctr"/>
                      <a:r>
                        <a:rPr lang="lt-LT">
                          <a:latin typeface="Century" panose="02040604050505020304" pitchFamily="18" charset="0"/>
                        </a:rPr>
                        <a:t>2</a:t>
                      </a:r>
                    </a:p>
                  </a:txBody>
                  <a:tcPr/>
                </a:tc>
                <a:extLst>
                  <a:ext uri="{0D108BD9-81ED-4DB2-BD59-A6C34878D82A}">
                    <a16:rowId xmlns:a16="http://schemas.microsoft.com/office/drawing/2014/main" val="1420228848"/>
                  </a:ext>
                </a:extLst>
              </a:tr>
              <a:tr h="454584">
                <a:tc>
                  <a:txBody>
                    <a:bodyPr/>
                    <a:lstStyle/>
                    <a:p>
                      <a:pPr algn="ctr"/>
                      <a:r>
                        <a:rPr lang="lt-LT" b="1">
                          <a:latin typeface="Century" panose="02040604050505020304" pitchFamily="18" charset="0"/>
                        </a:rPr>
                        <a:t>A</a:t>
                      </a:r>
                    </a:p>
                  </a:txBody>
                  <a:tcPr/>
                </a:tc>
                <a:tc>
                  <a:txBody>
                    <a:bodyPr/>
                    <a:lstStyle/>
                    <a:p>
                      <a:pPr algn="ctr"/>
                      <a:r>
                        <a:rPr lang="lt-LT">
                          <a:latin typeface="Century" panose="02040604050505020304" pitchFamily="18" charset="0"/>
                        </a:rPr>
                        <a:t>raudoni</a:t>
                      </a:r>
                    </a:p>
                  </a:txBody>
                  <a:tcPr/>
                </a:tc>
                <a:tc>
                  <a:txBody>
                    <a:bodyPr/>
                    <a:lstStyle/>
                    <a:p>
                      <a:pPr algn="ctr"/>
                      <a:r>
                        <a:rPr lang="lt-LT">
                          <a:latin typeface="Century" panose="02040604050505020304" pitchFamily="18" charset="0"/>
                        </a:rPr>
                        <a:t>raudoni</a:t>
                      </a:r>
                    </a:p>
                  </a:txBody>
                  <a:tcPr/>
                </a:tc>
                <a:extLst>
                  <a:ext uri="{0D108BD9-81ED-4DB2-BD59-A6C34878D82A}">
                    <a16:rowId xmlns:a16="http://schemas.microsoft.com/office/drawing/2014/main" val="1185802271"/>
                  </a:ext>
                </a:extLst>
              </a:tr>
              <a:tr h="454584">
                <a:tc>
                  <a:txBody>
                    <a:bodyPr/>
                    <a:lstStyle/>
                    <a:p>
                      <a:pPr algn="ctr"/>
                      <a:r>
                        <a:rPr lang="lt-LT" b="1">
                          <a:latin typeface="Century" panose="02040604050505020304" pitchFamily="18" charset="0"/>
                        </a:rPr>
                        <a:t>B</a:t>
                      </a:r>
                    </a:p>
                  </a:txBody>
                  <a:tcPr/>
                </a:tc>
                <a:tc>
                  <a:txBody>
                    <a:bodyPr/>
                    <a:lstStyle/>
                    <a:p>
                      <a:pPr algn="ctr"/>
                      <a:r>
                        <a:rPr lang="lt-LT">
                          <a:latin typeface="Century" panose="02040604050505020304" pitchFamily="18" charset="0"/>
                        </a:rPr>
                        <a:t>raudoni, žali</a:t>
                      </a:r>
                    </a:p>
                  </a:txBody>
                  <a:tcPr/>
                </a:tc>
                <a:tc>
                  <a:txBody>
                    <a:bodyPr/>
                    <a:lstStyle/>
                    <a:p>
                      <a:pPr algn="ctr"/>
                      <a:r>
                        <a:rPr lang="lt-LT">
                          <a:latin typeface="Century" panose="02040604050505020304" pitchFamily="18" charset="0"/>
                        </a:rPr>
                        <a:t>raudoni</a:t>
                      </a:r>
                    </a:p>
                  </a:txBody>
                  <a:tcPr/>
                </a:tc>
                <a:extLst>
                  <a:ext uri="{0D108BD9-81ED-4DB2-BD59-A6C34878D82A}">
                    <a16:rowId xmlns:a16="http://schemas.microsoft.com/office/drawing/2014/main" val="199366486"/>
                  </a:ext>
                </a:extLst>
              </a:tr>
              <a:tr h="691346">
                <a:tc>
                  <a:txBody>
                    <a:bodyPr/>
                    <a:lstStyle/>
                    <a:p>
                      <a:pPr algn="ctr"/>
                      <a:r>
                        <a:rPr lang="lt-LT" b="1">
                          <a:latin typeface="Century" panose="02040604050505020304" pitchFamily="18" charset="0"/>
                        </a:rPr>
                        <a:t>C</a:t>
                      </a:r>
                    </a:p>
                  </a:txBody>
                  <a:tcPr/>
                </a:tc>
                <a:tc>
                  <a:txBody>
                    <a:bodyPr/>
                    <a:lstStyle/>
                    <a:p>
                      <a:pPr algn="ctr"/>
                      <a:r>
                        <a:rPr lang="lt-LT">
                          <a:latin typeface="Century" panose="02040604050505020304" pitchFamily="18" charset="0"/>
                        </a:rPr>
                        <a:t>žali</a:t>
                      </a:r>
                    </a:p>
                  </a:txBody>
                  <a:tcPr/>
                </a:tc>
                <a:tc>
                  <a:txBody>
                    <a:bodyPr/>
                    <a:lstStyle/>
                    <a:p>
                      <a:pPr algn="ctr"/>
                      <a:r>
                        <a:rPr lang="lt-LT">
                          <a:latin typeface="Century" panose="02040604050505020304" pitchFamily="18" charset="0"/>
                        </a:rPr>
                        <a:t>šviesos spinduliai nepraeis</a:t>
                      </a:r>
                    </a:p>
                  </a:txBody>
                  <a:tcPr/>
                </a:tc>
                <a:extLst>
                  <a:ext uri="{0D108BD9-81ED-4DB2-BD59-A6C34878D82A}">
                    <a16:rowId xmlns:a16="http://schemas.microsoft.com/office/drawing/2014/main" val="3939515346"/>
                  </a:ext>
                </a:extLst>
              </a:tr>
              <a:tr h="454584">
                <a:tc>
                  <a:txBody>
                    <a:bodyPr/>
                    <a:lstStyle/>
                    <a:p>
                      <a:pPr algn="ctr"/>
                      <a:r>
                        <a:rPr lang="lt-LT" b="1">
                          <a:latin typeface="Century" panose="02040604050505020304" pitchFamily="18" charset="0"/>
                        </a:rPr>
                        <a:t>D</a:t>
                      </a:r>
                    </a:p>
                  </a:txBody>
                  <a:tcPr/>
                </a:tc>
                <a:tc>
                  <a:txBody>
                    <a:bodyPr/>
                    <a:lstStyle/>
                    <a:p>
                      <a:pPr algn="ctr"/>
                      <a:r>
                        <a:rPr lang="lt-LT">
                          <a:latin typeface="Century" panose="02040604050505020304" pitchFamily="18" charset="0"/>
                        </a:rPr>
                        <a:t>mėlyni</a:t>
                      </a:r>
                    </a:p>
                  </a:txBody>
                  <a:tcPr/>
                </a:tc>
                <a:tc>
                  <a:txBody>
                    <a:bodyPr/>
                    <a:lstStyle/>
                    <a:p>
                      <a:pPr algn="ctr"/>
                      <a:r>
                        <a:rPr lang="lt-LT">
                          <a:latin typeface="Century" panose="02040604050505020304" pitchFamily="18" charset="0"/>
                        </a:rPr>
                        <a:t>raudoni</a:t>
                      </a:r>
                    </a:p>
                  </a:txBody>
                  <a:tcPr/>
                </a:tc>
                <a:extLst>
                  <a:ext uri="{0D108BD9-81ED-4DB2-BD59-A6C34878D82A}">
                    <a16:rowId xmlns:a16="http://schemas.microsoft.com/office/drawing/2014/main" val="1731842291"/>
                  </a:ext>
                </a:extLst>
              </a:tr>
            </a:tbl>
          </a:graphicData>
        </a:graphic>
      </p:graphicFrame>
      <p:pic>
        <p:nvPicPr>
          <p:cNvPr id="3074" name="Picture 2" descr="Image">
            <a:extLst>
              <a:ext uri="{FF2B5EF4-FFF2-40B4-BE49-F238E27FC236}">
                <a16:creationId xmlns:a16="http://schemas.microsoft.com/office/drawing/2014/main" id="{576C70AE-935C-7153-4258-D160476415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0981" y="565451"/>
            <a:ext cx="4589564" cy="25992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aveikslėlis 12">
            <a:extLst>
              <a:ext uri="{FF2B5EF4-FFF2-40B4-BE49-F238E27FC236}">
                <a16:creationId xmlns:a16="http://schemas.microsoft.com/office/drawing/2014/main" id="{F678EDCD-06BE-6D8F-153B-E753501FA1A8}"/>
              </a:ext>
            </a:extLst>
          </p:cNvPr>
          <p:cNvPicPr>
            <a:picLocks noChangeAspect="1"/>
          </p:cNvPicPr>
          <p:nvPr/>
        </p:nvPicPr>
        <p:blipFill>
          <a:blip r:embed="rId5"/>
          <a:stretch>
            <a:fillRect/>
          </a:stretch>
        </p:blipFill>
        <p:spPr>
          <a:xfrm>
            <a:off x="206947" y="185787"/>
            <a:ext cx="11703901" cy="6486425"/>
          </a:xfrm>
          <a:prstGeom prst="rect">
            <a:avLst/>
          </a:prstGeom>
        </p:spPr>
      </p:pic>
      <p:grpSp>
        <p:nvGrpSpPr>
          <p:cNvPr id="9" name="Grupė 8">
            <a:extLst>
              <a:ext uri="{FF2B5EF4-FFF2-40B4-BE49-F238E27FC236}">
                <a16:creationId xmlns:a16="http://schemas.microsoft.com/office/drawing/2014/main" id="{F8C5A295-1B87-1018-0016-EC519C0400B1}"/>
              </a:ext>
            </a:extLst>
          </p:cNvPr>
          <p:cNvGrpSpPr/>
          <p:nvPr/>
        </p:nvGrpSpPr>
        <p:grpSpPr>
          <a:xfrm>
            <a:off x="10172088" y="6205539"/>
            <a:ext cx="1666853" cy="521082"/>
            <a:chOff x="9316457" y="6074979"/>
            <a:chExt cx="2160841" cy="651642"/>
          </a:xfrm>
        </p:grpSpPr>
        <p:sp>
          <p:nvSpPr>
            <p:cNvPr id="10" name="Veiksmo mygtukas: Eiti į pagrindinį 9">
              <a:hlinkClick r:id="rId6" action="ppaction://hlinksldjump" highlightClick="1"/>
              <a:extLst>
                <a:ext uri="{FF2B5EF4-FFF2-40B4-BE49-F238E27FC236}">
                  <a16:creationId xmlns:a16="http://schemas.microsoft.com/office/drawing/2014/main" id="{8FA5DC97-E660-BC78-3B0A-A7577C68FA85}"/>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Veiksmo mygtukas: Eiti pirmyn arba Paskesnis 10">
              <a:hlinkClick r:id="" action="ppaction://hlinkshowjump?jump=nextslide" highlightClick="1"/>
              <a:extLst>
                <a:ext uri="{FF2B5EF4-FFF2-40B4-BE49-F238E27FC236}">
                  <a16:creationId xmlns:a16="http://schemas.microsoft.com/office/drawing/2014/main" id="{3A1C2477-8EF1-ABB3-46AF-1098CF991B98}"/>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Veiksmo mygtukas: Grįžti atgal arba Ankstesnis 11">
              <a:hlinkClick r:id="" action="ppaction://hlinkshowjump?jump=previousslide" highlightClick="1"/>
              <a:extLst>
                <a:ext uri="{FF2B5EF4-FFF2-40B4-BE49-F238E27FC236}">
                  <a16:creationId xmlns:a16="http://schemas.microsoft.com/office/drawing/2014/main" id="{0B49830D-99ED-443D-482B-B3621387EC02}"/>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766255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88C36625-29D2-8F0D-B1E5-FAF36A35B171}"/>
              </a:ext>
            </a:extLst>
          </p:cNvPr>
          <p:cNvSpPr/>
          <p:nvPr/>
        </p:nvSpPr>
        <p:spPr>
          <a:xfrm>
            <a:off x="375745" y="1434614"/>
            <a:ext cx="9661634" cy="1140422"/>
          </a:xfrm>
          <a:prstGeom prst="rect">
            <a:avLst/>
          </a:prstGeom>
          <a:effectLst>
            <a:softEdge rad="63500"/>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6DB53E99-C329-FD0D-9634-DD5091070284}"/>
              </a:ext>
            </a:extLst>
          </p:cNvPr>
          <p:cNvSpPr>
            <a:spLocks noGrp="1"/>
          </p:cNvSpPr>
          <p:nvPr>
            <p:ph idx="1"/>
          </p:nvPr>
        </p:nvSpPr>
        <p:spPr>
          <a:xfrm>
            <a:off x="375745" y="1815114"/>
            <a:ext cx="10515600" cy="4351338"/>
          </a:xfrm>
        </p:spPr>
        <p:txBody>
          <a:bodyPr/>
          <a:lstStyle/>
          <a:p>
            <a:pPr marL="0" indent="0">
              <a:buNone/>
            </a:pPr>
            <a:r>
              <a:rPr lang="lt-LT" b="1" i="1">
                <a:latin typeface="Century" panose="02040604050505020304" pitchFamily="18" charset="0"/>
              </a:rPr>
              <a:t>10. Kokios fizikinės klaidos padarytos šiame piešinyje?</a:t>
            </a:r>
          </a:p>
          <a:p>
            <a:pPr marL="0" indent="0">
              <a:buNone/>
            </a:pPr>
            <a:endParaRPr lang="lt-LT">
              <a:latin typeface="Century" panose="02040604050505020304" pitchFamily="18" charset="0"/>
            </a:endParaRPr>
          </a:p>
          <a:p>
            <a:pPr marL="0" indent="0">
              <a:buNone/>
            </a:pPr>
            <a:r>
              <a:rPr lang="lt-LT">
                <a:latin typeface="Century" panose="02040604050505020304" pitchFamily="18" charset="0"/>
              </a:rPr>
              <a:t>A Sumaišytos vaivorykštės spalvos.</a:t>
            </a:r>
          </a:p>
          <a:p>
            <a:pPr marL="0" indent="0">
              <a:buNone/>
            </a:pPr>
            <a:r>
              <a:rPr lang="lt-LT">
                <a:latin typeface="Century" panose="02040604050505020304" pitchFamily="18" charset="0"/>
              </a:rPr>
              <a:t>B Nelyja lietus.</a:t>
            </a:r>
          </a:p>
          <a:p>
            <a:pPr marL="0" indent="0">
              <a:buNone/>
            </a:pPr>
            <a:r>
              <a:rPr lang="lt-LT">
                <a:latin typeface="Century" panose="02040604050505020304" pitchFamily="18" charset="0"/>
              </a:rPr>
              <a:t>C Saulė yra toje pačioje stebėtojo pusėje.</a:t>
            </a:r>
          </a:p>
          <a:p>
            <a:pPr marL="0" indent="0">
              <a:buNone/>
            </a:pPr>
            <a:r>
              <a:rPr lang="lt-LT">
                <a:latin typeface="Century" panose="02040604050505020304" pitchFamily="18" charset="0"/>
              </a:rPr>
              <a:t>D Visi aukščiau išvardyti faktai.</a:t>
            </a:r>
          </a:p>
        </p:txBody>
      </p:sp>
      <p:pic>
        <p:nvPicPr>
          <p:cNvPr id="5122" name="Picture 2" descr="Image">
            <a:extLst>
              <a:ext uri="{FF2B5EF4-FFF2-40B4-BE49-F238E27FC236}">
                <a16:creationId xmlns:a16="http://schemas.microsoft.com/office/drawing/2014/main" id="{0D8E8911-1E4A-3125-ACA0-33D7685CF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3104" y="3682888"/>
            <a:ext cx="4158362" cy="2451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aveikslėlis 4">
            <a:extLst>
              <a:ext uri="{FF2B5EF4-FFF2-40B4-BE49-F238E27FC236}">
                <a16:creationId xmlns:a16="http://schemas.microsoft.com/office/drawing/2014/main" id="{079A0435-B2F8-CDA7-7937-9A3301329C3C}"/>
              </a:ext>
            </a:extLst>
          </p:cNvPr>
          <p:cNvPicPr>
            <a:picLocks noChangeAspect="1"/>
          </p:cNvPicPr>
          <p:nvPr/>
        </p:nvPicPr>
        <p:blipFill>
          <a:blip r:embed="rId4"/>
          <a:stretch>
            <a:fillRect/>
          </a:stretch>
        </p:blipFill>
        <p:spPr>
          <a:xfrm>
            <a:off x="377366" y="229616"/>
            <a:ext cx="11666911" cy="6492712"/>
          </a:xfrm>
          <a:prstGeom prst="rect">
            <a:avLst/>
          </a:prstGeom>
        </p:spPr>
      </p:pic>
      <p:grpSp>
        <p:nvGrpSpPr>
          <p:cNvPr id="6" name="Grupė 5">
            <a:extLst>
              <a:ext uri="{FF2B5EF4-FFF2-40B4-BE49-F238E27FC236}">
                <a16:creationId xmlns:a16="http://schemas.microsoft.com/office/drawing/2014/main" id="{642EAA42-4378-395B-489D-52E4E02DA4E1}"/>
              </a:ext>
            </a:extLst>
          </p:cNvPr>
          <p:cNvGrpSpPr/>
          <p:nvPr/>
        </p:nvGrpSpPr>
        <p:grpSpPr>
          <a:xfrm>
            <a:off x="10172088" y="6205539"/>
            <a:ext cx="1666853" cy="521082"/>
            <a:chOff x="9316457" y="6074979"/>
            <a:chExt cx="2160841" cy="651642"/>
          </a:xfrm>
        </p:grpSpPr>
        <p:sp>
          <p:nvSpPr>
            <p:cNvPr id="7" name="Veiksmo mygtukas: Eiti į pagrindinį 6">
              <a:hlinkClick r:id="rId5" action="ppaction://hlinksldjump" highlightClick="1"/>
              <a:extLst>
                <a:ext uri="{FF2B5EF4-FFF2-40B4-BE49-F238E27FC236}">
                  <a16:creationId xmlns:a16="http://schemas.microsoft.com/office/drawing/2014/main" id="{39386C2F-6F8F-9D7B-76C8-25E68DF935F7}"/>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2C99CD8E-DDE3-8106-6515-11CCD86996A1}"/>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1D1266C9-E6B2-F65E-3327-9E01A11F6C18}"/>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13569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4000" r="-4000"/>
          </a:stretch>
        </a:blip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F17478B-5FAF-AD2B-3AD6-DC4DA26F0CB6}"/>
              </a:ext>
            </a:extLst>
          </p:cNvPr>
          <p:cNvSpPr>
            <a:spLocks noGrp="1"/>
          </p:cNvSpPr>
          <p:nvPr>
            <p:ph type="title"/>
          </p:nvPr>
        </p:nvSpPr>
        <p:spPr/>
        <p:txBody>
          <a:bodyPr/>
          <a:lstStyle/>
          <a:p>
            <a:pPr algn="ctr"/>
            <a:r>
              <a:rPr lang="lt-LT" b="1">
                <a:latin typeface="Century" panose="02040604050505020304" pitchFamily="18" charset="0"/>
              </a:rPr>
              <a:t>11. Paspauskite ant taisyklingai išdėstytų spalvų vaivorykštės</a:t>
            </a:r>
            <a:endParaRPr lang="en-GB" b="1">
              <a:latin typeface="Century" panose="02040604050505020304" pitchFamily="18" charset="0"/>
            </a:endParaRPr>
          </a:p>
        </p:txBody>
      </p:sp>
      <p:pic>
        <p:nvPicPr>
          <p:cNvPr id="4" name="Turinio vietos rezervavimo ženklas 3">
            <a:hlinkClick r:id="" action="ppaction://hlinkshowjump?jump=nextslide"/>
            <a:extLst>
              <a:ext uri="{FF2B5EF4-FFF2-40B4-BE49-F238E27FC236}">
                <a16:creationId xmlns:a16="http://schemas.microsoft.com/office/drawing/2014/main" id="{70B5F7B1-4012-D0AD-9BF0-4B6CF339D12F}"/>
              </a:ext>
            </a:extLst>
          </p:cNvPr>
          <p:cNvPicPr>
            <a:picLocks noGrp="1" noChangeAspect="1"/>
          </p:cNvPicPr>
          <p:nvPr>
            <p:ph idx="1"/>
          </p:nvPr>
        </p:nvPicPr>
        <p:blipFill>
          <a:blip r:embed="rId3"/>
          <a:stretch>
            <a:fillRect/>
          </a:stretch>
        </p:blipFill>
        <p:spPr>
          <a:xfrm>
            <a:off x="703447" y="2024443"/>
            <a:ext cx="4675086" cy="1907987"/>
          </a:xfrm>
          <a:prstGeom prst="rect">
            <a:avLst/>
          </a:prstGeom>
        </p:spPr>
      </p:pic>
      <p:pic>
        <p:nvPicPr>
          <p:cNvPr id="7" name="Paveikslėlis 6">
            <a:hlinkClick r:id="rId4" action="ppaction://hlinksldjump"/>
            <a:extLst>
              <a:ext uri="{FF2B5EF4-FFF2-40B4-BE49-F238E27FC236}">
                <a16:creationId xmlns:a16="http://schemas.microsoft.com/office/drawing/2014/main" id="{8A3C8DCA-7247-7EB3-8E34-5048F87E550A}"/>
              </a:ext>
            </a:extLst>
          </p:cNvPr>
          <p:cNvPicPr>
            <a:picLocks noChangeAspect="1"/>
          </p:cNvPicPr>
          <p:nvPr/>
        </p:nvPicPr>
        <p:blipFill rotWithShape="1">
          <a:blip r:embed="rId5">
            <a:extLst>
              <a:ext uri="{28A0092B-C50C-407E-A947-70E740481C1C}">
                <a14:useLocalDpi xmlns:a14="http://schemas.microsoft.com/office/drawing/2010/main" val="0"/>
              </a:ext>
            </a:extLst>
          </a:blip>
          <a:srcRect l="6730" t="30542" r="13911" b="12517"/>
          <a:stretch/>
        </p:blipFill>
        <p:spPr>
          <a:xfrm>
            <a:off x="7082881" y="2013859"/>
            <a:ext cx="4493303" cy="1907988"/>
          </a:xfrm>
          <a:prstGeom prst="rect">
            <a:avLst/>
          </a:prstGeom>
        </p:spPr>
      </p:pic>
      <p:pic>
        <p:nvPicPr>
          <p:cNvPr id="8" name="Paveikslėlis 7">
            <a:hlinkClick r:id="rId4" action="ppaction://hlinksldjump"/>
            <a:extLst>
              <a:ext uri="{FF2B5EF4-FFF2-40B4-BE49-F238E27FC236}">
                <a16:creationId xmlns:a16="http://schemas.microsoft.com/office/drawing/2014/main" id="{63CB0404-4FED-CE38-6555-0A73C6A7CE2B}"/>
              </a:ext>
            </a:extLst>
          </p:cNvPr>
          <p:cNvPicPr>
            <a:picLocks noChangeAspect="1"/>
          </p:cNvPicPr>
          <p:nvPr/>
        </p:nvPicPr>
        <p:blipFill rotWithShape="1">
          <a:blip r:embed="rId6"/>
          <a:srcRect b="14914"/>
          <a:stretch/>
        </p:blipFill>
        <p:spPr>
          <a:xfrm>
            <a:off x="3154174" y="4469159"/>
            <a:ext cx="5494972" cy="1907987"/>
          </a:xfrm>
          <a:prstGeom prst="rect">
            <a:avLst/>
          </a:prstGeom>
        </p:spPr>
      </p:pic>
      <p:sp>
        <p:nvSpPr>
          <p:cNvPr id="9" name="TextBox 8">
            <a:extLst>
              <a:ext uri="{FF2B5EF4-FFF2-40B4-BE49-F238E27FC236}">
                <a16:creationId xmlns:a16="http://schemas.microsoft.com/office/drawing/2014/main" id="{3B7AA01B-2738-62A5-CE37-54F015E67773}"/>
              </a:ext>
            </a:extLst>
          </p:cNvPr>
          <p:cNvSpPr txBox="1"/>
          <p:nvPr/>
        </p:nvSpPr>
        <p:spPr>
          <a:xfrm>
            <a:off x="2725849" y="3932430"/>
            <a:ext cx="856649" cy="523220"/>
          </a:xfrm>
          <a:prstGeom prst="rect">
            <a:avLst/>
          </a:prstGeom>
          <a:noFill/>
        </p:spPr>
        <p:txBody>
          <a:bodyPr wrap="square" rtlCol="0">
            <a:spAutoFit/>
          </a:bodyPr>
          <a:lstStyle/>
          <a:p>
            <a:r>
              <a:rPr lang="lt-LT" sz="2800" b="1"/>
              <a:t>A</a:t>
            </a:r>
            <a:endParaRPr lang="en-GB" sz="2800" b="1"/>
          </a:p>
        </p:txBody>
      </p:sp>
      <p:sp>
        <p:nvSpPr>
          <p:cNvPr id="10" name="TextBox 9">
            <a:extLst>
              <a:ext uri="{FF2B5EF4-FFF2-40B4-BE49-F238E27FC236}">
                <a16:creationId xmlns:a16="http://schemas.microsoft.com/office/drawing/2014/main" id="{89BD2466-9BA6-7EC8-FC73-2D2A24CC41A5}"/>
              </a:ext>
            </a:extLst>
          </p:cNvPr>
          <p:cNvSpPr txBox="1"/>
          <p:nvPr/>
        </p:nvSpPr>
        <p:spPr>
          <a:xfrm>
            <a:off x="9043782" y="4009374"/>
            <a:ext cx="856649" cy="523220"/>
          </a:xfrm>
          <a:prstGeom prst="rect">
            <a:avLst/>
          </a:prstGeom>
          <a:noFill/>
        </p:spPr>
        <p:txBody>
          <a:bodyPr wrap="square" rtlCol="0">
            <a:spAutoFit/>
          </a:bodyPr>
          <a:lstStyle/>
          <a:p>
            <a:r>
              <a:rPr lang="lt-LT" sz="2800" b="1"/>
              <a:t>B</a:t>
            </a:r>
            <a:endParaRPr lang="en-GB" sz="2800" b="1"/>
          </a:p>
        </p:txBody>
      </p:sp>
      <p:sp>
        <p:nvSpPr>
          <p:cNvPr id="11" name="TextBox 10">
            <a:extLst>
              <a:ext uri="{FF2B5EF4-FFF2-40B4-BE49-F238E27FC236}">
                <a16:creationId xmlns:a16="http://schemas.microsoft.com/office/drawing/2014/main" id="{63E68598-AFB2-1ABC-626E-A13268EBC7D2}"/>
              </a:ext>
            </a:extLst>
          </p:cNvPr>
          <p:cNvSpPr txBox="1"/>
          <p:nvPr/>
        </p:nvSpPr>
        <p:spPr>
          <a:xfrm>
            <a:off x="5691739" y="6372968"/>
            <a:ext cx="808522" cy="523220"/>
          </a:xfrm>
          <a:prstGeom prst="rect">
            <a:avLst/>
          </a:prstGeom>
          <a:noFill/>
        </p:spPr>
        <p:txBody>
          <a:bodyPr wrap="square" rtlCol="0">
            <a:spAutoFit/>
          </a:bodyPr>
          <a:lstStyle/>
          <a:p>
            <a:r>
              <a:rPr lang="lt-LT" sz="2800" b="1"/>
              <a:t>C</a:t>
            </a:r>
            <a:endParaRPr lang="en-GB" sz="2800" b="1"/>
          </a:p>
        </p:txBody>
      </p:sp>
      <p:pic>
        <p:nvPicPr>
          <p:cNvPr id="12" name="Paveikslėlis 11">
            <a:extLst>
              <a:ext uri="{FF2B5EF4-FFF2-40B4-BE49-F238E27FC236}">
                <a16:creationId xmlns:a16="http://schemas.microsoft.com/office/drawing/2014/main" id="{F4A73552-2F2C-7782-3E1D-C34F782BC26E}"/>
              </a:ext>
            </a:extLst>
          </p:cNvPr>
          <p:cNvPicPr>
            <a:picLocks noChangeAspect="1"/>
          </p:cNvPicPr>
          <p:nvPr/>
        </p:nvPicPr>
        <p:blipFill>
          <a:blip r:embed="rId7"/>
          <a:stretch>
            <a:fillRect/>
          </a:stretch>
        </p:blipFill>
        <p:spPr>
          <a:xfrm>
            <a:off x="271533" y="144950"/>
            <a:ext cx="11666911" cy="6492712"/>
          </a:xfrm>
          <a:prstGeom prst="rect">
            <a:avLst/>
          </a:prstGeom>
        </p:spPr>
      </p:pic>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F9E399A6-8269-07AC-6BD6-E3C1A5417BF4}"/>
                  </a:ext>
                </a:extLst>
              </p14:cNvPr>
              <p14:cNvContentPartPr/>
              <p14:nvPr/>
            </p14:nvContentPartPr>
            <p14:xfrm>
              <a:off x="3934440" y="2501640"/>
              <a:ext cx="5961600" cy="3342960"/>
            </p14:xfrm>
          </p:contentPart>
        </mc:Choice>
        <mc:Fallback xmlns="">
          <p:pic>
            <p:nvPicPr>
              <p:cNvPr id="3" name="Ink 2">
                <a:extLst>
                  <a:ext uri="{FF2B5EF4-FFF2-40B4-BE49-F238E27FC236}">
                    <a16:creationId xmlns:a16="http://schemas.microsoft.com/office/drawing/2014/main" id="{F9E399A6-8269-07AC-6BD6-E3C1A5417BF4}"/>
                  </a:ext>
                </a:extLst>
              </p:cNvPr>
              <p:cNvPicPr/>
              <p:nvPr/>
            </p:nvPicPr>
            <p:blipFill>
              <a:blip r:embed="rId9"/>
              <a:stretch>
                <a:fillRect/>
              </a:stretch>
            </p:blipFill>
            <p:spPr>
              <a:xfrm>
                <a:off x="3925080" y="2492280"/>
                <a:ext cx="5980320" cy="3361680"/>
              </a:xfrm>
              <a:prstGeom prst="rect">
                <a:avLst/>
              </a:prstGeom>
            </p:spPr>
          </p:pic>
        </mc:Fallback>
      </mc:AlternateContent>
    </p:spTree>
    <p:extLst>
      <p:ext uri="{BB962C8B-B14F-4D97-AF65-F5344CB8AC3E}">
        <p14:creationId xmlns:p14="http://schemas.microsoft.com/office/powerpoint/2010/main" val="4438060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4000"/>
            <a:lum/>
          </a:blip>
          <a:srcRect/>
          <a:stretch>
            <a:fillRect t="-9000" b="-9000"/>
          </a:stretch>
        </a:blipFill>
        <a:effectLst/>
      </p:bgPr>
    </p:bg>
    <p:spTree>
      <p:nvGrpSpPr>
        <p:cNvPr id="1" name=""/>
        <p:cNvGrpSpPr/>
        <p:nvPr/>
      </p:nvGrpSpPr>
      <p:grpSpPr>
        <a:xfrm>
          <a:off x="0" y="0"/>
          <a:ext cx="0" cy="0"/>
          <a:chOff x="0" y="0"/>
          <a:chExt cx="0" cy="0"/>
        </a:xfrm>
      </p:grpSpPr>
      <p:sp>
        <p:nvSpPr>
          <p:cNvPr id="9" name="Stačiakampis: suapvalinti kampai 8">
            <a:extLst>
              <a:ext uri="{FF2B5EF4-FFF2-40B4-BE49-F238E27FC236}">
                <a16:creationId xmlns:a16="http://schemas.microsoft.com/office/drawing/2014/main" id="{471638C8-B6D6-31A5-ED32-C4D22B05D0AA}"/>
              </a:ext>
            </a:extLst>
          </p:cNvPr>
          <p:cNvSpPr/>
          <p:nvPr/>
        </p:nvSpPr>
        <p:spPr>
          <a:xfrm>
            <a:off x="484472" y="1403352"/>
            <a:ext cx="11223056" cy="4802187"/>
          </a:xfrm>
          <a:prstGeom prst="roundRect">
            <a:avLst/>
          </a:prstGeom>
          <a:solidFill>
            <a:schemeClr val="accent3">
              <a:lumMod val="60000"/>
              <a:lumOff val="4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D3F886E8-7DEE-835E-2C1F-4F33A6663EDD}"/>
              </a:ext>
            </a:extLst>
          </p:cNvPr>
          <p:cNvSpPr>
            <a:spLocks noGrp="1"/>
          </p:cNvSpPr>
          <p:nvPr>
            <p:ph type="title"/>
          </p:nvPr>
        </p:nvSpPr>
        <p:spPr/>
        <p:txBody>
          <a:bodyPr/>
          <a:lstStyle/>
          <a:p>
            <a:pPr algn="ctr"/>
            <a:r>
              <a:rPr lang="lt-LT" b="1">
                <a:latin typeface="Century" panose="02040604050505020304" pitchFamily="18" charset="0"/>
              </a:rPr>
              <a:t>Testo atsakymai</a:t>
            </a:r>
          </a:p>
        </p:txBody>
      </p:sp>
      <p:sp>
        <p:nvSpPr>
          <p:cNvPr id="3" name="Turinio vietos rezervavimo ženklas 2">
            <a:extLst>
              <a:ext uri="{FF2B5EF4-FFF2-40B4-BE49-F238E27FC236}">
                <a16:creationId xmlns:a16="http://schemas.microsoft.com/office/drawing/2014/main" id="{7F8E72B6-C533-E996-B425-5A4242145335}"/>
              </a:ext>
            </a:extLst>
          </p:cNvPr>
          <p:cNvSpPr>
            <a:spLocks noGrp="1"/>
          </p:cNvSpPr>
          <p:nvPr>
            <p:ph idx="1"/>
          </p:nvPr>
        </p:nvSpPr>
        <p:spPr/>
        <p:txBody>
          <a:bodyPr vert="horz" lIns="91440" tIns="45720" rIns="91440" bIns="45720" rtlCol="0" anchor="t">
            <a:normAutofit fontScale="85000" lnSpcReduction="20000"/>
          </a:bodyPr>
          <a:lstStyle/>
          <a:p>
            <a:pPr marL="0" indent="0">
              <a:buNone/>
            </a:pPr>
            <a:r>
              <a:rPr lang="lt-LT" b="1" dirty="0"/>
              <a:t>1.C</a:t>
            </a:r>
            <a:endParaRPr lang="lt-LT" b="1" dirty="0">
              <a:ea typeface="Calibri"/>
              <a:cs typeface="Calibri"/>
            </a:endParaRPr>
          </a:p>
          <a:p>
            <a:pPr marL="0" indent="0">
              <a:buNone/>
            </a:pPr>
            <a:r>
              <a:rPr lang="lt-LT" b="1" dirty="0"/>
              <a:t>2. D</a:t>
            </a:r>
            <a:endParaRPr lang="lt-LT" b="1" dirty="0">
              <a:ea typeface="Calibri"/>
              <a:cs typeface="Calibri"/>
            </a:endParaRPr>
          </a:p>
          <a:p>
            <a:pPr marL="0" indent="0">
              <a:buNone/>
            </a:pPr>
            <a:r>
              <a:rPr lang="lt-LT" b="1" dirty="0"/>
              <a:t>3. A</a:t>
            </a:r>
            <a:endParaRPr lang="lt-LT" b="1" dirty="0">
              <a:ea typeface="Calibri"/>
              <a:cs typeface="Calibri"/>
            </a:endParaRPr>
          </a:p>
          <a:p>
            <a:pPr marL="0" indent="0">
              <a:buNone/>
            </a:pPr>
            <a:r>
              <a:rPr lang="lt-LT" b="1" dirty="0"/>
              <a:t>4. C</a:t>
            </a:r>
            <a:endParaRPr lang="lt-LT" b="1" dirty="0">
              <a:ea typeface="Calibri"/>
              <a:cs typeface="Calibri"/>
            </a:endParaRPr>
          </a:p>
          <a:p>
            <a:pPr marL="0" indent="0">
              <a:buNone/>
            </a:pPr>
            <a:r>
              <a:rPr lang="lt-LT" b="1" dirty="0"/>
              <a:t>5. B</a:t>
            </a:r>
            <a:endParaRPr lang="lt-LT" b="1" dirty="0">
              <a:ea typeface="Calibri"/>
              <a:cs typeface="Calibri"/>
            </a:endParaRPr>
          </a:p>
          <a:p>
            <a:pPr marL="0" indent="0">
              <a:buNone/>
            </a:pPr>
            <a:r>
              <a:rPr lang="lt-LT" b="1" dirty="0"/>
              <a:t>6. C</a:t>
            </a:r>
            <a:endParaRPr lang="lt-LT" b="1" dirty="0">
              <a:ea typeface="Calibri"/>
              <a:cs typeface="Calibri"/>
            </a:endParaRPr>
          </a:p>
          <a:p>
            <a:pPr marL="0" indent="0">
              <a:buNone/>
            </a:pPr>
            <a:r>
              <a:rPr lang="lt-LT" b="1" dirty="0"/>
              <a:t>7. C</a:t>
            </a:r>
            <a:endParaRPr lang="lt-LT" b="1" dirty="0">
              <a:ea typeface="Calibri"/>
              <a:cs typeface="Calibri"/>
            </a:endParaRPr>
          </a:p>
          <a:p>
            <a:pPr marL="0" indent="0">
              <a:buNone/>
            </a:pPr>
            <a:r>
              <a:rPr lang="lt-LT" b="1" dirty="0"/>
              <a:t>8. C</a:t>
            </a:r>
            <a:endParaRPr lang="lt-LT" b="1" dirty="0">
              <a:ea typeface="Calibri"/>
              <a:cs typeface="Calibri"/>
            </a:endParaRPr>
          </a:p>
          <a:p>
            <a:pPr marL="0" indent="0">
              <a:buNone/>
            </a:pPr>
            <a:r>
              <a:rPr lang="lt-LT" b="1" dirty="0"/>
              <a:t>9. C</a:t>
            </a:r>
            <a:endParaRPr lang="lt-LT" b="1" dirty="0">
              <a:ea typeface="Calibri"/>
              <a:cs typeface="Calibri"/>
            </a:endParaRPr>
          </a:p>
          <a:p>
            <a:pPr marL="0" indent="0">
              <a:buNone/>
            </a:pPr>
            <a:r>
              <a:rPr lang="lt-LT" b="1" dirty="0"/>
              <a:t>10. D</a:t>
            </a:r>
            <a:endParaRPr lang="lt-LT" b="1" dirty="0">
              <a:ea typeface="Calibri"/>
              <a:cs typeface="Calibri"/>
            </a:endParaRPr>
          </a:p>
          <a:p>
            <a:pPr marL="0" indent="0">
              <a:buNone/>
            </a:pPr>
            <a:r>
              <a:rPr lang="lt-LT" b="1" dirty="0"/>
              <a:t>11. A</a:t>
            </a:r>
            <a:endParaRPr lang="lt-LT" b="1" dirty="0">
              <a:ea typeface="Calibri"/>
              <a:cs typeface="Calibri"/>
            </a:endParaRPr>
          </a:p>
        </p:txBody>
      </p:sp>
      <p:grpSp>
        <p:nvGrpSpPr>
          <p:cNvPr id="5" name="Grupė 4">
            <a:extLst>
              <a:ext uri="{FF2B5EF4-FFF2-40B4-BE49-F238E27FC236}">
                <a16:creationId xmlns:a16="http://schemas.microsoft.com/office/drawing/2014/main" id="{47F0D9CD-3647-59F6-B3E0-E9CEB5237876}"/>
              </a:ext>
            </a:extLst>
          </p:cNvPr>
          <p:cNvGrpSpPr/>
          <p:nvPr/>
        </p:nvGrpSpPr>
        <p:grpSpPr>
          <a:xfrm>
            <a:off x="10172093" y="6205539"/>
            <a:ext cx="1666854" cy="521082"/>
            <a:chOff x="9316457" y="6074979"/>
            <a:chExt cx="2160841" cy="651642"/>
          </a:xfrm>
        </p:grpSpPr>
        <p:sp>
          <p:nvSpPr>
            <p:cNvPr id="6" name="Veiksmo mygtukas: Eiti į pagrindinį 5">
              <a:hlinkClick r:id="rId3" action="ppaction://hlinksldjump" highlightClick="1"/>
              <a:extLst>
                <a:ext uri="{FF2B5EF4-FFF2-40B4-BE49-F238E27FC236}">
                  <a16:creationId xmlns:a16="http://schemas.microsoft.com/office/drawing/2014/main" id="{38896FAB-8AA8-8D71-7B14-4979C5AB72C1}"/>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4B8C5613-F7B6-045D-D646-E4DBAFAE0216}"/>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Grįžti atgal arba Ankstesnis 7">
              <a:hlinkClick r:id="" action="ppaction://hlinkshowjump?jump=previousslide" highlightClick="1"/>
              <a:extLst>
                <a:ext uri="{FF2B5EF4-FFF2-40B4-BE49-F238E27FC236}">
                  <a16:creationId xmlns:a16="http://schemas.microsoft.com/office/drawing/2014/main" id="{53AFBCC4-7554-2066-8A8C-77F1B36CF8D9}"/>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41403353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80F2CF7-2A48-E0D8-EF5E-9EDA40812C7F}"/>
              </a:ext>
            </a:extLst>
          </p:cNvPr>
          <p:cNvSpPr>
            <a:spLocks noGrp="1"/>
          </p:cNvSpPr>
          <p:nvPr>
            <p:ph type="title"/>
          </p:nvPr>
        </p:nvSpPr>
        <p:spPr>
          <a:xfrm>
            <a:off x="630936" y="640080"/>
            <a:ext cx="4818888" cy="1481328"/>
          </a:xfrm>
        </p:spPr>
        <p:txBody>
          <a:bodyPr anchor="b">
            <a:normAutofit/>
          </a:bodyPr>
          <a:lstStyle/>
          <a:p>
            <a:r>
              <a:rPr lang="en-US" sz="5000" b="1">
                <a:latin typeface="Century" panose="02040604050505020304" pitchFamily="18" charset="0"/>
              </a:rPr>
              <a:t>U</a:t>
            </a:r>
            <a:r>
              <a:rPr lang="lt-LT" sz="5000" b="1" err="1">
                <a:latin typeface="Century" panose="02040604050505020304" pitchFamily="18" charset="0"/>
              </a:rPr>
              <a:t>ždavinys</a:t>
            </a:r>
            <a:r>
              <a:rPr lang="lt-LT" sz="5000" b="1">
                <a:latin typeface="Century" panose="02040604050505020304" pitchFamily="18" charset="0"/>
              </a:rPr>
              <a:t> nr.1</a:t>
            </a:r>
          </a:p>
        </p:txBody>
      </p:sp>
      <p:sp>
        <p:nvSpPr>
          <p:cNvPr id="4" name="Rectangle 1">
            <a:extLst>
              <a:ext uri="{FF2B5EF4-FFF2-40B4-BE49-F238E27FC236}">
                <a16:creationId xmlns:a16="http://schemas.microsoft.com/office/drawing/2014/main" id="{9920AB72-EADE-D7BB-6800-543D4C1DDD23}"/>
              </a:ext>
            </a:extLst>
          </p:cNvPr>
          <p:cNvSpPr>
            <a:spLocks noGrp="1" noChangeArrowheads="1"/>
          </p:cNvSpPr>
          <p:nvPr>
            <p:ph idx="1"/>
          </p:nvPr>
        </p:nvSpPr>
        <p:spPr bwMode="auto">
          <a:xfrm>
            <a:off x="630936" y="2660904"/>
            <a:ext cx="4818888" cy="354787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marL="0" indent="0" eaLnBrk="0" fontAlgn="base" hangingPunct="0">
              <a:spcBef>
                <a:spcPct val="0"/>
              </a:spcBef>
              <a:spcAft>
                <a:spcPts val="600"/>
              </a:spcAft>
              <a:buNone/>
            </a:pPr>
            <a:r>
              <a:rPr lang="lt-LT" altLang="lt-LT" sz="2200" b="1" dirty="0">
                <a:latin typeface="Century"/>
              </a:rPr>
              <a:t>Lygiakraštę</a:t>
            </a:r>
            <a:r>
              <a:rPr kumimoji="0" lang="lt-LT" altLang="lt-LT" sz="2200" b="1" i="0" u="none" strike="noStrike" cap="none" normalizeH="0" baseline="0" dirty="0">
                <a:ln>
                  <a:noFill/>
                </a:ln>
                <a:effectLst/>
                <a:latin typeface="Century"/>
              </a:rPr>
              <a:t> stiklinę trikampę prizmę krinta trys baltos šviesos spinduliai (5.7 pav.). Šviesos greitis </a:t>
            </a:r>
            <a:r>
              <a:rPr lang="lt-LT" altLang="lt-LT" sz="2200" b="1" dirty="0">
                <a:latin typeface="Century"/>
              </a:rPr>
              <a:t>vakuume - 300</a:t>
            </a:r>
            <a:r>
              <a:rPr kumimoji="0" lang="lt-LT" altLang="lt-LT" sz="2200" b="1" i="0" u="none" strike="noStrike" cap="none" normalizeH="0" baseline="0" dirty="0">
                <a:ln>
                  <a:noFill/>
                </a:ln>
                <a:effectLst/>
                <a:latin typeface="Century"/>
              </a:rPr>
              <a:t> 000 km/s. Nurodykite, kuriam šviesos spinduliui sklindant per prizmę balta šviesa </a:t>
            </a:r>
            <a:r>
              <a:rPr lang="lt-LT" altLang="lt-LT" sz="2200" b="1" dirty="0">
                <a:latin typeface="Century"/>
              </a:rPr>
              <a:t>neišsiskaidys</a:t>
            </a:r>
            <a:r>
              <a:rPr kumimoji="0" lang="lt-LT" altLang="lt-LT" sz="2200" b="1" i="0" u="none" strike="noStrike" cap="none" normalizeH="0" baseline="0" dirty="0">
                <a:ln>
                  <a:noFill/>
                </a:ln>
                <a:effectLst/>
                <a:latin typeface="Century"/>
              </a:rPr>
              <a:t> į spektrą. Atsakymą pagrįskite. Sąsiuvinyje </a:t>
            </a:r>
            <a:r>
              <a:rPr lang="lt-LT" altLang="lt-LT" sz="2200" b="1" dirty="0">
                <a:latin typeface="Century"/>
              </a:rPr>
              <a:t>nubraižykite</a:t>
            </a:r>
            <a:r>
              <a:rPr kumimoji="0" lang="lt-LT" altLang="lt-LT" sz="2200" b="1" i="0" u="none" strike="noStrike" cap="none" normalizeH="0" baseline="0" dirty="0">
                <a:ln>
                  <a:noFill/>
                </a:ln>
                <a:effectLst/>
                <a:latin typeface="Century"/>
              </a:rPr>
              <a:t> tolesnę to spindulio eigą prizmėje.</a:t>
            </a:r>
            <a:endParaRPr lang="en-US">
              <a:cs typeface="Calibri" panose="020F0502020204030204"/>
            </a:endParaRPr>
          </a:p>
        </p:txBody>
      </p:sp>
      <p:pic>
        <p:nvPicPr>
          <p:cNvPr id="1027" name="Picture 3" descr="Image">
            <a:extLst>
              <a:ext uri="{FF2B5EF4-FFF2-40B4-BE49-F238E27FC236}">
                <a16:creationId xmlns:a16="http://schemas.microsoft.com/office/drawing/2014/main" id="{C7ECDED8-76BF-CE1D-1E88-04CEBFA6E8F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9048" y="1033878"/>
            <a:ext cx="5458968" cy="47902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Stačiakampis 4">
            <a:extLst>
              <a:ext uri="{FF2B5EF4-FFF2-40B4-BE49-F238E27FC236}">
                <a16:creationId xmlns:a16="http://schemas.microsoft.com/office/drawing/2014/main" id="{B8D47494-D5DE-EBC8-8777-3D3C6DFB3062}"/>
              </a:ext>
            </a:extLst>
          </p:cNvPr>
          <p:cNvSpPr/>
          <p:nvPr/>
        </p:nvSpPr>
        <p:spPr>
          <a:xfrm>
            <a:off x="594350" y="2320291"/>
            <a:ext cx="3406149" cy="14096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effectLst>
                <a:glow rad="139700">
                  <a:schemeClr val="accent1">
                    <a:satMod val="175000"/>
                    <a:alpha val="40000"/>
                  </a:schemeClr>
                </a:glow>
              </a:effectLst>
            </a:endParaRPr>
          </a:p>
        </p:txBody>
      </p:sp>
      <p:grpSp>
        <p:nvGrpSpPr>
          <p:cNvPr id="6" name="Grupė 5">
            <a:extLst>
              <a:ext uri="{FF2B5EF4-FFF2-40B4-BE49-F238E27FC236}">
                <a16:creationId xmlns:a16="http://schemas.microsoft.com/office/drawing/2014/main" id="{FE594E1F-208C-D1B7-2AE1-0C8AF6C63C84}"/>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21DFD2FC-599F-AE3A-0DE8-98D11D5C1C27}"/>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176B423D-F6D1-1CC8-EDD8-1355B0386C23}"/>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7C7D1F2C-D7FD-D135-9EFE-84F4FC3C7BCE}"/>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69140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D656F07-6312-20B1-1AEC-2BA1F0E607A8}"/>
              </a:ext>
            </a:extLst>
          </p:cNvPr>
          <p:cNvSpPr>
            <a:spLocks noGrp="1"/>
          </p:cNvSpPr>
          <p:nvPr>
            <p:ph type="title"/>
          </p:nvPr>
        </p:nvSpPr>
        <p:spPr>
          <a:xfrm>
            <a:off x="5297762" y="329184"/>
            <a:ext cx="6251110" cy="1783080"/>
          </a:xfrm>
        </p:spPr>
        <p:txBody>
          <a:bodyPr anchor="b">
            <a:normAutofit/>
          </a:bodyPr>
          <a:lstStyle/>
          <a:p>
            <a:r>
              <a:rPr lang="lt-LT" sz="5400" b="1">
                <a:latin typeface="Century" panose="02040604050505020304" pitchFamily="18" charset="0"/>
              </a:rPr>
              <a:t>Uždavinys nr.2</a:t>
            </a:r>
          </a:p>
        </p:txBody>
      </p:sp>
      <p:sp>
        <p:nvSpPr>
          <p:cNvPr id="3" name="Turinio vietos rezervavimo ženklas 2">
            <a:extLst>
              <a:ext uri="{FF2B5EF4-FFF2-40B4-BE49-F238E27FC236}">
                <a16:creationId xmlns:a16="http://schemas.microsoft.com/office/drawing/2014/main" id="{4BD4727A-AB84-3B36-3432-1612485D6215}"/>
              </a:ext>
            </a:extLst>
          </p:cNvPr>
          <p:cNvSpPr>
            <a:spLocks noGrp="1"/>
          </p:cNvSpPr>
          <p:nvPr>
            <p:ph idx="1"/>
          </p:nvPr>
        </p:nvSpPr>
        <p:spPr>
          <a:xfrm>
            <a:off x="5297762" y="2706624"/>
            <a:ext cx="6261548" cy="3692630"/>
          </a:xfrm>
        </p:spPr>
        <p:txBody>
          <a:bodyPr vert="horz" lIns="91440" tIns="45720" rIns="91440" bIns="45720" rtlCol="0" anchor="t">
            <a:normAutofit fontScale="92500" lnSpcReduction="10000"/>
          </a:bodyPr>
          <a:lstStyle/>
          <a:p>
            <a:pPr marL="0" indent="0">
              <a:buNone/>
            </a:pPr>
            <a:r>
              <a:rPr lang="lt-LT" sz="2000" b="1" dirty="0">
                <a:latin typeface="Century"/>
              </a:rPr>
              <a:t>5.8 pav. pavaizduotas į prizmės sienelę krintantis baltos šviesos spindulys. Prizme gaunamas baltos šviesos spektras. Persibraižykite brėžinį ir atlikite užduotis.</a:t>
            </a:r>
          </a:p>
          <a:p>
            <a:pPr marL="514350" indent="-514350">
              <a:buAutoNum type="arabicPeriod"/>
            </a:pPr>
            <a:r>
              <a:rPr lang="lt-LT" sz="2000" b="1" dirty="0">
                <a:latin typeface="Century"/>
              </a:rPr>
              <a:t>Pažymėkite baltos šviesos spindulio kritimo į prizmę kampą. </a:t>
            </a:r>
            <a:endParaRPr lang="lt-LT" sz="2000" b="1">
              <a:latin typeface="Century" panose="02040604050505020304" pitchFamily="18" charset="0"/>
            </a:endParaRPr>
          </a:p>
          <a:p>
            <a:pPr marL="514350" indent="-514350">
              <a:buAutoNum type="arabicPeriod"/>
            </a:pPr>
            <a:r>
              <a:rPr lang="lt-LT" sz="2000" b="1" dirty="0">
                <a:latin typeface="Century"/>
              </a:rPr>
              <a:t> Nubraižykite tolesnę baltos šviesos spindulio eigą per prizmę ir už jos. </a:t>
            </a:r>
            <a:endParaRPr lang="lt-LT" sz="2000" b="1">
              <a:latin typeface="Century" panose="02040604050505020304" pitchFamily="18" charset="0"/>
            </a:endParaRPr>
          </a:p>
          <a:p>
            <a:pPr marL="514350" indent="-514350">
              <a:buAutoNum type="arabicPeriod"/>
            </a:pPr>
            <a:r>
              <a:rPr lang="lt-LT" sz="2000" b="1" dirty="0">
                <a:latin typeface="Century"/>
              </a:rPr>
              <a:t> Brėžinyje pažymėkite, kuris spindulys yra raudonos(R), o kuris - geltonos (G) spalvos. </a:t>
            </a:r>
            <a:endParaRPr lang="lt-LT" sz="2000" b="1">
              <a:latin typeface="Century" panose="02040604050505020304" pitchFamily="18" charset="0"/>
            </a:endParaRPr>
          </a:p>
          <a:p>
            <a:pPr marL="514350" indent="-514350">
              <a:buAutoNum type="arabicPeriod"/>
            </a:pPr>
            <a:r>
              <a:rPr lang="lt-LT" sz="2000" b="1" dirty="0">
                <a:latin typeface="Century"/>
              </a:rPr>
              <a:t>4. Apskaičiuokite, kokia prizmės stiklo lūžio rodiklio vertė esant raudonai šviesai, jei jos greitis prizmėje - 171 428 571 m/s. </a:t>
            </a:r>
            <a:endParaRPr lang="lt-LT" sz="2000" b="1">
              <a:latin typeface="Century" panose="02040604050505020304" pitchFamily="18" charset="0"/>
            </a:endParaRPr>
          </a:p>
        </p:txBody>
      </p:sp>
      <p:pic>
        <p:nvPicPr>
          <p:cNvPr id="2050" name="Picture 2" descr="Image">
            <a:extLst>
              <a:ext uri="{FF2B5EF4-FFF2-40B4-BE49-F238E27FC236}">
                <a16:creationId xmlns:a16="http://schemas.microsoft.com/office/drawing/2014/main" id="{0A788E83-87C7-157B-BB5C-5401216E3D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4845"/>
          <a:stretch/>
        </p:blipFill>
        <p:spPr bwMode="auto">
          <a:xfrm>
            <a:off x="1" y="10"/>
            <a:ext cx="4657344" cy="68579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Stačiakampis 3">
            <a:extLst>
              <a:ext uri="{FF2B5EF4-FFF2-40B4-BE49-F238E27FC236}">
                <a16:creationId xmlns:a16="http://schemas.microsoft.com/office/drawing/2014/main" id="{F7BFC0D8-C8CC-36D4-04CC-6C7DE869946F}"/>
              </a:ext>
            </a:extLst>
          </p:cNvPr>
          <p:cNvSpPr/>
          <p:nvPr/>
        </p:nvSpPr>
        <p:spPr>
          <a:xfrm>
            <a:off x="5232400" y="2306319"/>
            <a:ext cx="6316302" cy="135129"/>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nvGrpSpPr>
          <p:cNvPr id="5" name="Grupė 4">
            <a:extLst>
              <a:ext uri="{FF2B5EF4-FFF2-40B4-BE49-F238E27FC236}">
                <a16:creationId xmlns:a16="http://schemas.microsoft.com/office/drawing/2014/main" id="{C27F5902-FD44-CD2C-FCE3-806D48465052}"/>
              </a:ext>
            </a:extLst>
          </p:cNvPr>
          <p:cNvGrpSpPr/>
          <p:nvPr/>
        </p:nvGrpSpPr>
        <p:grpSpPr>
          <a:xfrm>
            <a:off x="10172088" y="6205539"/>
            <a:ext cx="1666853" cy="521082"/>
            <a:chOff x="9316457" y="6074979"/>
            <a:chExt cx="2160841" cy="651642"/>
          </a:xfrm>
        </p:grpSpPr>
        <p:sp>
          <p:nvSpPr>
            <p:cNvPr id="6" name="Veiksmo mygtukas: Eiti į pagrindinį 5">
              <a:hlinkClick r:id="rId3" action="ppaction://hlinksldjump" highlightClick="1"/>
              <a:extLst>
                <a:ext uri="{FF2B5EF4-FFF2-40B4-BE49-F238E27FC236}">
                  <a16:creationId xmlns:a16="http://schemas.microsoft.com/office/drawing/2014/main" id="{E791FD71-A62A-A7D0-ED94-4B91641D2364}"/>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Veiksmo mygtukas: Eiti pirmyn arba Paskesnis 6">
              <a:hlinkClick r:id="" action="ppaction://hlinkshowjump?jump=nextslide" highlightClick="1"/>
              <a:extLst>
                <a:ext uri="{FF2B5EF4-FFF2-40B4-BE49-F238E27FC236}">
                  <a16:creationId xmlns:a16="http://schemas.microsoft.com/office/drawing/2014/main" id="{4591CA5A-64C5-4797-3C81-8F9D883E9360}"/>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A8405851-F37F-7B94-6D9A-27435716B5ED}"/>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223724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4000"/>
            <a:lum/>
          </a:blip>
          <a:srcRect/>
          <a:stretch>
            <a:fillRect t="-39000" b="-39000"/>
          </a:stretch>
        </a:blipFill>
        <a:effectLst/>
      </p:bgPr>
    </p:bg>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DC444D62-FF7C-6703-3136-035BDFAC9C31}"/>
              </a:ext>
            </a:extLst>
          </p:cNvPr>
          <p:cNvSpPr/>
          <p:nvPr/>
        </p:nvSpPr>
        <p:spPr>
          <a:xfrm>
            <a:off x="465667" y="635000"/>
            <a:ext cx="5342466" cy="320886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avadinimas 1">
            <a:extLst>
              <a:ext uri="{FF2B5EF4-FFF2-40B4-BE49-F238E27FC236}">
                <a16:creationId xmlns:a16="http://schemas.microsoft.com/office/drawing/2014/main" id="{AAF83AF6-0166-6F50-221A-FC1E86B3FDBD}"/>
              </a:ext>
            </a:extLst>
          </p:cNvPr>
          <p:cNvSpPr>
            <a:spLocks noGrp="1"/>
          </p:cNvSpPr>
          <p:nvPr>
            <p:ph type="title"/>
          </p:nvPr>
        </p:nvSpPr>
        <p:spPr>
          <a:xfrm>
            <a:off x="838200" y="365125"/>
            <a:ext cx="10515600" cy="1306443"/>
          </a:xfrm>
        </p:spPr>
        <p:txBody>
          <a:bodyPr>
            <a:normAutofit/>
          </a:bodyPr>
          <a:lstStyle/>
          <a:p>
            <a:r>
              <a:rPr lang="lt-LT" sz="4000" b="1">
                <a:latin typeface="Century" panose="02040604050505020304" pitchFamily="18" charset="0"/>
              </a:rPr>
              <a:t>ATSAKYMAI</a:t>
            </a:r>
            <a:r>
              <a:rPr lang="en-US" sz="4000" b="1">
                <a:latin typeface="Century" panose="02040604050505020304" pitchFamily="18" charset="0"/>
              </a:rPr>
              <a:t>!</a:t>
            </a:r>
            <a:endParaRPr lang="lt-LT" sz="4000" b="1">
              <a:latin typeface="Century" panose="02040604050505020304" pitchFamily="18" charset="0"/>
            </a:endParaRPr>
          </a:p>
        </p:txBody>
      </p:sp>
      <p:sp>
        <p:nvSpPr>
          <p:cNvPr id="3" name="Turinio vietos rezervavimo ženklas 2">
            <a:extLst>
              <a:ext uri="{FF2B5EF4-FFF2-40B4-BE49-F238E27FC236}">
                <a16:creationId xmlns:a16="http://schemas.microsoft.com/office/drawing/2014/main" id="{D893FBFD-87A7-AB62-5A6B-8D87A37E9BB8}"/>
              </a:ext>
            </a:extLst>
          </p:cNvPr>
          <p:cNvSpPr>
            <a:spLocks noGrp="1"/>
          </p:cNvSpPr>
          <p:nvPr>
            <p:ph idx="1"/>
          </p:nvPr>
        </p:nvSpPr>
        <p:spPr>
          <a:xfrm>
            <a:off x="838200" y="1825625"/>
            <a:ext cx="4152774" cy="4303464"/>
          </a:xfrm>
        </p:spPr>
        <p:txBody>
          <a:bodyPr vert="horz" lIns="91440" tIns="45720" rIns="91440" bIns="45720" rtlCol="0" anchor="t">
            <a:normAutofit/>
          </a:bodyPr>
          <a:lstStyle/>
          <a:p>
            <a:pPr marL="0" indent="0">
              <a:buNone/>
            </a:pPr>
            <a:r>
              <a:rPr lang="lt-LT" sz="2000" b="1">
                <a:latin typeface="Century"/>
              </a:rPr>
              <a:t>1 UŽDUOTIS</a:t>
            </a:r>
          </a:p>
          <a:p>
            <a:pPr marL="0" indent="0">
              <a:buNone/>
            </a:pPr>
            <a:r>
              <a:rPr lang="lt-LT" sz="2000" b="1">
                <a:latin typeface="Century"/>
              </a:rPr>
              <a:t>2 Spindulys. Spindulys krinta statmenai į prizmės sienelę. Dėl to visų ilgių bangos nekeičia savo sklidimo krypties. </a:t>
            </a:r>
            <a:endParaRPr lang="lt-LT" sz="2000" b="1">
              <a:latin typeface="Century" panose="02040604050505020304" pitchFamily="18" charset="0"/>
            </a:endParaRPr>
          </a:p>
          <a:p>
            <a:pPr marL="0" indent="0">
              <a:buNone/>
            </a:pPr>
            <a:endParaRPr lang="lt-LT" sz="2000"/>
          </a:p>
        </p:txBody>
      </p:sp>
      <p:pic>
        <p:nvPicPr>
          <p:cNvPr id="4098" name="Picture 2" descr="Image">
            <a:extLst>
              <a:ext uri="{FF2B5EF4-FFF2-40B4-BE49-F238E27FC236}">
                <a16:creationId xmlns:a16="http://schemas.microsoft.com/office/drawing/2014/main" id="{809440E2-5BE7-A67E-4D13-593D6C0BD1D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68" r="2" b="2"/>
          <a:stretch/>
        </p:blipFill>
        <p:spPr bwMode="auto">
          <a:xfrm>
            <a:off x="5183500" y="1904282"/>
            <a:ext cx="6170299" cy="4224808"/>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upė 3">
            <a:extLst>
              <a:ext uri="{FF2B5EF4-FFF2-40B4-BE49-F238E27FC236}">
                <a16:creationId xmlns:a16="http://schemas.microsoft.com/office/drawing/2014/main" id="{945BC6D9-29AF-CC2A-79FE-7E5974335A3B}"/>
              </a:ext>
            </a:extLst>
          </p:cNvPr>
          <p:cNvGrpSpPr/>
          <p:nvPr/>
        </p:nvGrpSpPr>
        <p:grpSpPr>
          <a:xfrm>
            <a:off x="10172093" y="6205539"/>
            <a:ext cx="1666854" cy="521082"/>
            <a:chOff x="9316457" y="6074979"/>
            <a:chExt cx="2160841" cy="651642"/>
          </a:xfrm>
        </p:grpSpPr>
        <p:sp>
          <p:nvSpPr>
            <p:cNvPr id="5" name="Veiksmo mygtukas: Eiti į pagrindinį 4">
              <a:hlinkClick r:id="rId4" action="ppaction://hlinksldjump" highlightClick="1"/>
              <a:extLst>
                <a:ext uri="{FF2B5EF4-FFF2-40B4-BE49-F238E27FC236}">
                  <a16:creationId xmlns:a16="http://schemas.microsoft.com/office/drawing/2014/main" id="{96E30C6E-4D35-BF07-7589-4101327E3159}"/>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Veiksmo mygtukas: Eiti pirmyn arba Paskesnis 5">
              <a:hlinkClick r:id="" action="ppaction://hlinkshowjump?jump=nextslide" highlightClick="1"/>
              <a:extLst>
                <a:ext uri="{FF2B5EF4-FFF2-40B4-BE49-F238E27FC236}">
                  <a16:creationId xmlns:a16="http://schemas.microsoft.com/office/drawing/2014/main" id="{58DC6021-9FAF-58B9-C67C-A304E02C5FAC}"/>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Veiksmo mygtukas: Grįžti atgal arba Ankstesnis 6">
              <a:hlinkClick r:id="" action="ppaction://hlinkshowjump?jump=previousslide" highlightClick="1"/>
              <a:extLst>
                <a:ext uri="{FF2B5EF4-FFF2-40B4-BE49-F238E27FC236}">
                  <a16:creationId xmlns:a16="http://schemas.microsoft.com/office/drawing/2014/main" id="{2EFAF7BE-5B91-25F4-8275-341E22489097}"/>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878595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4000"/>
            <a:lum/>
          </a:blip>
          <a:srcRect/>
          <a:stretch>
            <a:fillRect t="-39000" b="-39000"/>
          </a:stretch>
        </a:blipFill>
        <a:effectLst/>
      </p:bgPr>
    </p:bg>
    <p:spTree>
      <p:nvGrpSpPr>
        <p:cNvPr id="1" name=""/>
        <p:cNvGrpSpPr/>
        <p:nvPr/>
      </p:nvGrpSpPr>
      <p:grpSpPr>
        <a:xfrm>
          <a:off x="0" y="0"/>
          <a:ext cx="0" cy="0"/>
          <a:chOff x="0" y="0"/>
          <a:chExt cx="0" cy="0"/>
        </a:xfrm>
      </p:grpSpPr>
      <p:sp>
        <p:nvSpPr>
          <p:cNvPr id="11" name="Stačiakampis 10">
            <a:extLst>
              <a:ext uri="{FF2B5EF4-FFF2-40B4-BE49-F238E27FC236}">
                <a16:creationId xmlns:a16="http://schemas.microsoft.com/office/drawing/2014/main" id="{08207395-4F9B-AB53-C33A-9335E916C013}"/>
              </a:ext>
            </a:extLst>
          </p:cNvPr>
          <p:cNvSpPr/>
          <p:nvPr/>
        </p:nvSpPr>
        <p:spPr>
          <a:xfrm>
            <a:off x="838200" y="1408217"/>
            <a:ext cx="9454019" cy="5057863"/>
          </a:xfrm>
          <a:prstGeom prst="rect">
            <a:avLst/>
          </a:prstGeom>
          <a:solidFill>
            <a:schemeClr val="accent3">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aveikslėlis 12">
            <a:extLst>
              <a:ext uri="{FF2B5EF4-FFF2-40B4-BE49-F238E27FC236}">
                <a16:creationId xmlns:a16="http://schemas.microsoft.com/office/drawing/2014/main" id="{BFEC242B-6612-A383-8F41-EB1ECC0E4997}"/>
              </a:ext>
            </a:extLst>
          </p:cNvPr>
          <p:cNvPicPr>
            <a:picLocks noChangeAspect="1"/>
          </p:cNvPicPr>
          <p:nvPr/>
        </p:nvPicPr>
        <p:blipFill>
          <a:blip r:embed="rId3"/>
          <a:stretch>
            <a:fillRect/>
          </a:stretch>
        </p:blipFill>
        <p:spPr>
          <a:xfrm>
            <a:off x="262544" y="131379"/>
            <a:ext cx="11666911" cy="6492712"/>
          </a:xfrm>
          <a:prstGeom prst="rect">
            <a:avLst/>
          </a:prstGeom>
        </p:spPr>
      </p:pic>
      <p:sp>
        <p:nvSpPr>
          <p:cNvPr id="3" name="Turinio vietos rezervavimo ženklas 2">
            <a:extLst>
              <a:ext uri="{FF2B5EF4-FFF2-40B4-BE49-F238E27FC236}">
                <a16:creationId xmlns:a16="http://schemas.microsoft.com/office/drawing/2014/main" id="{96B53647-7EC8-BB10-396C-749FA364B746}"/>
              </a:ext>
            </a:extLst>
          </p:cNvPr>
          <p:cNvSpPr>
            <a:spLocks noGrp="1"/>
          </p:cNvSpPr>
          <p:nvPr>
            <p:ph idx="1"/>
          </p:nvPr>
        </p:nvSpPr>
        <p:spPr>
          <a:xfrm>
            <a:off x="461378" y="1977708"/>
            <a:ext cx="11201400" cy="2069326"/>
          </a:xfrm>
        </p:spPr>
        <p:txBody>
          <a:bodyPr>
            <a:normAutofit/>
          </a:bodyPr>
          <a:lstStyle/>
          <a:p>
            <a:pPr marL="0" indent="0">
              <a:buNone/>
            </a:pPr>
            <a:r>
              <a:rPr lang="lt-LT" sz="4400" b="1">
                <a:latin typeface="Century" panose="02040604050505020304" pitchFamily="18" charset="0"/>
              </a:rPr>
              <a:t>        </a:t>
            </a:r>
            <a:r>
              <a:rPr lang="en-US" sz="4400" b="1">
                <a:latin typeface="Century" panose="02040604050505020304" pitchFamily="18" charset="0"/>
              </a:rPr>
              <a:t>2.1</a:t>
            </a:r>
            <a:r>
              <a:rPr lang="lt-LT" sz="4400" b="1">
                <a:latin typeface="Century" panose="02040604050505020304" pitchFamily="18" charset="0"/>
              </a:rPr>
              <a:t>, 2.2, </a:t>
            </a:r>
          </a:p>
          <a:p>
            <a:pPr marL="0" indent="0">
              <a:buNone/>
            </a:pPr>
            <a:r>
              <a:rPr lang="lt-LT" sz="4400" b="1">
                <a:latin typeface="Century" panose="02040604050505020304" pitchFamily="18" charset="0"/>
              </a:rPr>
              <a:t>        2.3 uždavinys</a:t>
            </a:r>
          </a:p>
        </p:txBody>
      </p:sp>
      <p:sp>
        <p:nvSpPr>
          <p:cNvPr id="4" name="Lygiašonis trikampis 3">
            <a:extLst>
              <a:ext uri="{FF2B5EF4-FFF2-40B4-BE49-F238E27FC236}">
                <a16:creationId xmlns:a16="http://schemas.microsoft.com/office/drawing/2014/main" id="{D133600E-4C2A-078E-F7BA-635218631016}"/>
              </a:ext>
            </a:extLst>
          </p:cNvPr>
          <p:cNvSpPr/>
          <p:nvPr/>
        </p:nvSpPr>
        <p:spPr>
          <a:xfrm rot="19743832">
            <a:off x="5569001" y="1662542"/>
            <a:ext cx="2576448" cy="2220606"/>
          </a:xfrm>
          <a:prstGeom prst="triangl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6" name="Tiesioji rodyklės jungtis 5">
            <a:extLst>
              <a:ext uri="{FF2B5EF4-FFF2-40B4-BE49-F238E27FC236}">
                <a16:creationId xmlns:a16="http://schemas.microsoft.com/office/drawing/2014/main" id="{171BBD98-07DB-F79E-EEAF-F283CD4D8E48}"/>
              </a:ext>
            </a:extLst>
          </p:cNvPr>
          <p:cNvCxnSpPr>
            <a:cxnSpLocks/>
          </p:cNvCxnSpPr>
          <p:nvPr/>
        </p:nvCxnSpPr>
        <p:spPr>
          <a:xfrm>
            <a:off x="7770757" y="1574165"/>
            <a:ext cx="30698" cy="9220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Tiesioji jungtis 9">
            <a:extLst>
              <a:ext uri="{FF2B5EF4-FFF2-40B4-BE49-F238E27FC236}">
                <a16:creationId xmlns:a16="http://schemas.microsoft.com/office/drawing/2014/main" id="{F356A145-68F7-55B5-5341-AA22057E6152}"/>
              </a:ext>
            </a:extLst>
          </p:cNvPr>
          <p:cNvCxnSpPr>
            <a:cxnSpLocks/>
          </p:cNvCxnSpPr>
          <p:nvPr/>
        </p:nvCxnSpPr>
        <p:spPr>
          <a:xfrm flipV="1">
            <a:off x="6715432" y="1574165"/>
            <a:ext cx="1905885" cy="261437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Tiesioji jungtis 14">
            <a:extLst>
              <a:ext uri="{FF2B5EF4-FFF2-40B4-BE49-F238E27FC236}">
                <a16:creationId xmlns:a16="http://schemas.microsoft.com/office/drawing/2014/main" id="{97C1F103-CFCF-C828-BA24-E18D11C29055}"/>
              </a:ext>
            </a:extLst>
          </p:cNvPr>
          <p:cNvCxnSpPr/>
          <p:nvPr/>
        </p:nvCxnSpPr>
        <p:spPr>
          <a:xfrm>
            <a:off x="7801455" y="2483802"/>
            <a:ext cx="0" cy="19843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2" name="Stačiakampis 21">
            <a:extLst>
              <a:ext uri="{FF2B5EF4-FFF2-40B4-BE49-F238E27FC236}">
                <a16:creationId xmlns:a16="http://schemas.microsoft.com/office/drawing/2014/main" id="{766BD2C2-9D73-10AD-396C-B11E51EDB862}"/>
              </a:ext>
            </a:extLst>
          </p:cNvPr>
          <p:cNvSpPr/>
          <p:nvPr/>
        </p:nvSpPr>
        <p:spPr>
          <a:xfrm rot="2013414">
            <a:off x="7785098" y="2719142"/>
            <a:ext cx="208276" cy="198438"/>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4" name="Lankas 23">
            <a:extLst>
              <a:ext uri="{FF2B5EF4-FFF2-40B4-BE49-F238E27FC236}">
                <a16:creationId xmlns:a16="http://schemas.microsoft.com/office/drawing/2014/main" id="{2974FB76-A5EE-42CA-8E96-6CFDC18801A0}"/>
              </a:ext>
            </a:extLst>
          </p:cNvPr>
          <p:cNvSpPr/>
          <p:nvPr/>
        </p:nvSpPr>
        <p:spPr>
          <a:xfrm rot="20355964">
            <a:off x="7764260" y="2131671"/>
            <a:ext cx="343329" cy="453248"/>
          </a:xfrm>
          <a:prstGeom prst="arc">
            <a:avLst>
              <a:gd name="adj1" fmla="val 15215558"/>
              <a:gd name="adj2" fmla="val 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ln w="38100">
                <a:solidFill>
                  <a:schemeClr val="tx1"/>
                </a:solidFill>
              </a:ln>
            </a:endParaRPr>
          </a:p>
        </p:txBody>
      </p:sp>
      <p:cxnSp>
        <p:nvCxnSpPr>
          <p:cNvPr id="26" name="Tiesioji jungtis 25">
            <a:extLst>
              <a:ext uri="{FF2B5EF4-FFF2-40B4-BE49-F238E27FC236}">
                <a16:creationId xmlns:a16="http://schemas.microsoft.com/office/drawing/2014/main" id="{2DF1857C-CC6E-8005-7E39-9230F3384C4C}"/>
              </a:ext>
            </a:extLst>
          </p:cNvPr>
          <p:cNvCxnSpPr>
            <a:cxnSpLocks/>
            <a:stCxn id="22" idx="1"/>
            <a:endCxn id="4" idx="3"/>
          </p:cNvCxnSpPr>
          <p:nvPr/>
        </p:nvCxnSpPr>
        <p:spPr>
          <a:xfrm flipH="1">
            <a:off x="7428012" y="2760797"/>
            <a:ext cx="374442" cy="96440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4" name="Tiesioji jungtis 33">
            <a:extLst>
              <a:ext uri="{FF2B5EF4-FFF2-40B4-BE49-F238E27FC236}">
                <a16:creationId xmlns:a16="http://schemas.microsoft.com/office/drawing/2014/main" id="{F57A817A-E104-FAC5-B0A5-2EB84024294C}"/>
              </a:ext>
            </a:extLst>
          </p:cNvPr>
          <p:cNvCxnSpPr>
            <a:cxnSpLocks/>
            <a:stCxn id="4" idx="3"/>
          </p:cNvCxnSpPr>
          <p:nvPr/>
        </p:nvCxnSpPr>
        <p:spPr>
          <a:xfrm>
            <a:off x="7428012" y="3725197"/>
            <a:ext cx="15754" cy="89132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39" name="Tiesioji jungtis 38">
            <a:extLst>
              <a:ext uri="{FF2B5EF4-FFF2-40B4-BE49-F238E27FC236}">
                <a16:creationId xmlns:a16="http://schemas.microsoft.com/office/drawing/2014/main" id="{9CEAF635-89DE-B2C8-E3F5-102D8236E228}"/>
              </a:ext>
            </a:extLst>
          </p:cNvPr>
          <p:cNvCxnSpPr>
            <a:cxnSpLocks/>
          </p:cNvCxnSpPr>
          <p:nvPr/>
        </p:nvCxnSpPr>
        <p:spPr>
          <a:xfrm flipH="1">
            <a:off x="6715432" y="3088389"/>
            <a:ext cx="1261419" cy="157304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6" name="Lankas 45">
            <a:extLst>
              <a:ext uri="{FF2B5EF4-FFF2-40B4-BE49-F238E27FC236}">
                <a16:creationId xmlns:a16="http://schemas.microsoft.com/office/drawing/2014/main" id="{39547B5D-B930-B986-8B1D-745927E58384}"/>
              </a:ext>
            </a:extLst>
          </p:cNvPr>
          <p:cNvSpPr/>
          <p:nvPr/>
        </p:nvSpPr>
        <p:spPr>
          <a:xfrm rot="9279258">
            <a:off x="7129260" y="3790942"/>
            <a:ext cx="343329" cy="453248"/>
          </a:xfrm>
          <a:prstGeom prst="arc">
            <a:avLst>
              <a:gd name="adj1" fmla="val 15215558"/>
              <a:gd name="adj2" fmla="val 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lt-LT">
              <a:ln w="38100">
                <a:solidFill>
                  <a:schemeClr val="tx1"/>
                </a:solidFill>
              </a:ln>
            </a:endParaRPr>
          </a:p>
        </p:txBody>
      </p:sp>
      <p:cxnSp>
        <p:nvCxnSpPr>
          <p:cNvPr id="49" name="Tiesioji jungtis 48">
            <a:extLst>
              <a:ext uri="{FF2B5EF4-FFF2-40B4-BE49-F238E27FC236}">
                <a16:creationId xmlns:a16="http://schemas.microsoft.com/office/drawing/2014/main" id="{328C1E53-A996-5C46-72FD-6DD13C82EF9A}"/>
              </a:ext>
            </a:extLst>
          </p:cNvPr>
          <p:cNvCxnSpPr>
            <a:cxnSpLocks/>
            <a:endCxn id="4" idx="3"/>
          </p:cNvCxnSpPr>
          <p:nvPr/>
        </p:nvCxnSpPr>
        <p:spPr>
          <a:xfrm flipH="1">
            <a:off x="7428012" y="2729338"/>
            <a:ext cx="342745" cy="9958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Tiesioji jungtis 51">
            <a:extLst>
              <a:ext uri="{FF2B5EF4-FFF2-40B4-BE49-F238E27FC236}">
                <a16:creationId xmlns:a16="http://schemas.microsoft.com/office/drawing/2014/main" id="{937F0EDA-CEA8-C868-7CA6-91C92DB90F75}"/>
              </a:ext>
            </a:extLst>
          </p:cNvPr>
          <p:cNvCxnSpPr>
            <a:cxnSpLocks/>
          </p:cNvCxnSpPr>
          <p:nvPr/>
        </p:nvCxnSpPr>
        <p:spPr>
          <a:xfrm>
            <a:off x="7422658" y="3710196"/>
            <a:ext cx="21108" cy="91818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Tiesioji jungtis 56">
            <a:extLst>
              <a:ext uri="{FF2B5EF4-FFF2-40B4-BE49-F238E27FC236}">
                <a16:creationId xmlns:a16="http://schemas.microsoft.com/office/drawing/2014/main" id="{5B408029-BDBF-D3E6-A2A3-B365A8F49FA1}"/>
              </a:ext>
            </a:extLst>
          </p:cNvPr>
          <p:cNvCxnSpPr>
            <a:cxnSpLocks/>
          </p:cNvCxnSpPr>
          <p:nvPr/>
        </p:nvCxnSpPr>
        <p:spPr>
          <a:xfrm flipH="1">
            <a:off x="7300924" y="2760797"/>
            <a:ext cx="414988" cy="999205"/>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2" name="Tiesioji jungtis 61">
            <a:extLst>
              <a:ext uri="{FF2B5EF4-FFF2-40B4-BE49-F238E27FC236}">
                <a16:creationId xmlns:a16="http://schemas.microsoft.com/office/drawing/2014/main" id="{AA79613F-D184-D219-5CE1-773F14D26864}"/>
              </a:ext>
            </a:extLst>
          </p:cNvPr>
          <p:cNvCxnSpPr>
            <a:cxnSpLocks/>
          </p:cNvCxnSpPr>
          <p:nvPr/>
        </p:nvCxnSpPr>
        <p:spPr>
          <a:xfrm>
            <a:off x="7321938" y="3660509"/>
            <a:ext cx="0" cy="1000925"/>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E8078960-A3DC-1C3F-323E-BC2197795FB4}"/>
              </a:ext>
            </a:extLst>
          </p:cNvPr>
          <p:cNvSpPr txBox="1"/>
          <p:nvPr/>
        </p:nvSpPr>
        <p:spPr>
          <a:xfrm>
            <a:off x="1109326" y="4911412"/>
            <a:ext cx="7193845" cy="1200329"/>
          </a:xfrm>
          <a:prstGeom prst="rect">
            <a:avLst/>
          </a:prstGeom>
          <a:noFill/>
        </p:spPr>
        <p:txBody>
          <a:bodyPr wrap="square" rtlCol="0">
            <a:spAutoFit/>
          </a:bodyPr>
          <a:lstStyle/>
          <a:p>
            <a:r>
              <a:rPr lang="lt-LT" sz="2400" b="1"/>
              <a:t>2.4 Stiklo lūžio rodiklis</a:t>
            </a:r>
            <a:r>
              <a:rPr lang="en-US" sz="2400" b="1"/>
              <a:t> =</a:t>
            </a:r>
            <a:r>
              <a:rPr lang="lt-LT" sz="2400" b="1"/>
              <a:t> šviesos greitis vakuume:  šviesos greitis stikle</a:t>
            </a:r>
          </a:p>
          <a:p>
            <a:r>
              <a:rPr lang="lt-LT" sz="2400" b="1"/>
              <a:t> Stiklo lūžis rodiklis </a:t>
            </a:r>
            <a:r>
              <a:rPr lang="en-US" sz="2400" b="1"/>
              <a:t>=</a:t>
            </a:r>
            <a:r>
              <a:rPr lang="lt-LT" sz="2400" b="1"/>
              <a:t> 300 000 000: 171 428 571</a:t>
            </a:r>
          </a:p>
        </p:txBody>
      </p:sp>
      <p:grpSp>
        <p:nvGrpSpPr>
          <p:cNvPr id="5" name="Grupė 4">
            <a:extLst>
              <a:ext uri="{FF2B5EF4-FFF2-40B4-BE49-F238E27FC236}">
                <a16:creationId xmlns:a16="http://schemas.microsoft.com/office/drawing/2014/main" id="{485643F4-63E4-412E-ECD0-AD8911F27238}"/>
              </a:ext>
            </a:extLst>
          </p:cNvPr>
          <p:cNvGrpSpPr/>
          <p:nvPr/>
        </p:nvGrpSpPr>
        <p:grpSpPr>
          <a:xfrm>
            <a:off x="10172093" y="6205539"/>
            <a:ext cx="1666854" cy="521082"/>
            <a:chOff x="9316457" y="6074979"/>
            <a:chExt cx="2160841" cy="651642"/>
          </a:xfrm>
        </p:grpSpPr>
        <p:sp>
          <p:nvSpPr>
            <p:cNvPr id="7" name="Veiksmo mygtukas: Eiti į pagrindinį 6">
              <a:hlinkClick r:id="rId4" action="ppaction://hlinksldjump" highlightClick="1"/>
              <a:extLst>
                <a:ext uri="{FF2B5EF4-FFF2-40B4-BE49-F238E27FC236}">
                  <a16:creationId xmlns:a16="http://schemas.microsoft.com/office/drawing/2014/main" id="{EAD6448D-4D39-776B-48A8-9D47CAE59195}"/>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0FC9EF37-0D4D-A623-4FEB-A0784E7CE2F0}"/>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731721DC-F717-5D65-5FBC-006E61BFE782}"/>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357002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10" name="Pavadinimas 9">
            <a:extLst>
              <a:ext uri="{FF2B5EF4-FFF2-40B4-BE49-F238E27FC236}">
                <a16:creationId xmlns:a16="http://schemas.microsoft.com/office/drawing/2014/main" id="{0F3D6270-FE70-164A-5E1E-E2EC85285E65}"/>
              </a:ext>
            </a:extLst>
          </p:cNvPr>
          <p:cNvSpPr>
            <a:spLocks noGrp="1"/>
          </p:cNvSpPr>
          <p:nvPr>
            <p:ph type="title"/>
          </p:nvPr>
        </p:nvSpPr>
        <p:spPr>
          <a:xfrm>
            <a:off x="788240" y="340683"/>
            <a:ext cx="10515600" cy="1325563"/>
          </a:xfrm>
        </p:spPr>
        <p:txBody>
          <a:bodyPr>
            <a:normAutofit/>
          </a:bodyPr>
          <a:lstStyle/>
          <a:p>
            <a:pPr algn="just"/>
            <a:r>
              <a:rPr lang="lt-LT" b="1">
                <a:latin typeface="Century"/>
              </a:rPr>
              <a:t>                     Eksperimentai </a:t>
            </a:r>
            <a:endParaRPr lang="lt-LT" b="1">
              <a:latin typeface="Century" panose="02040604050505020304" pitchFamily="18" charset="0"/>
            </a:endParaRPr>
          </a:p>
        </p:txBody>
      </p:sp>
      <p:pic>
        <p:nvPicPr>
          <p:cNvPr id="2" name="Video (2)">
            <a:hlinkClick r:id="" action="ppaction://media"/>
            <a:extLst>
              <a:ext uri="{FF2B5EF4-FFF2-40B4-BE49-F238E27FC236}">
                <a16:creationId xmlns:a16="http://schemas.microsoft.com/office/drawing/2014/main" id="{777DCEFF-7450-5E51-FEAE-1C2A6289642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371399" y="1772444"/>
            <a:ext cx="7723187" cy="4351338"/>
          </a:xfrm>
        </p:spPr>
      </p:pic>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6"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TextBox 2">
            <a:extLst>
              <a:ext uri="{FF2B5EF4-FFF2-40B4-BE49-F238E27FC236}">
                <a16:creationId xmlns:a16="http://schemas.microsoft.com/office/drawing/2014/main" id="{8D152841-0EC2-F880-3088-002EE26D3C6C}"/>
              </a:ext>
            </a:extLst>
          </p:cNvPr>
          <p:cNvSpPr txBox="1"/>
          <p:nvPr/>
        </p:nvSpPr>
        <p:spPr>
          <a:xfrm>
            <a:off x="9060873" y="1003465"/>
            <a:ext cx="184731" cy="369332"/>
          </a:xfrm>
          <a:prstGeom prst="rect">
            <a:avLst/>
          </a:prstGeom>
          <a:noFill/>
        </p:spPr>
        <p:txBody>
          <a:bodyPr wrap="none" rtlCol="0">
            <a:spAutoFit/>
          </a:bodyPr>
          <a:lstStyle/>
          <a:p>
            <a:endParaRPr lang="en-LT"/>
          </a:p>
        </p:txBody>
      </p:sp>
      <p:sp>
        <p:nvSpPr>
          <p:cNvPr id="11" name="TextBox 10">
            <a:extLst>
              <a:ext uri="{FF2B5EF4-FFF2-40B4-BE49-F238E27FC236}">
                <a16:creationId xmlns:a16="http://schemas.microsoft.com/office/drawing/2014/main" id="{39DD4C84-2A95-142D-B13F-3425EF7554C5}"/>
              </a:ext>
            </a:extLst>
          </p:cNvPr>
          <p:cNvSpPr txBox="1"/>
          <p:nvPr/>
        </p:nvSpPr>
        <p:spPr>
          <a:xfrm>
            <a:off x="10408612" y="1853513"/>
            <a:ext cx="184731" cy="646331"/>
          </a:xfrm>
          <a:prstGeom prst="rect">
            <a:avLst/>
          </a:prstGeom>
          <a:noFill/>
        </p:spPr>
        <p:txBody>
          <a:bodyPr wrap="none" rtlCol="0">
            <a:spAutoFit/>
          </a:bodyPr>
          <a:lstStyle/>
          <a:p>
            <a:endParaRPr lang="en-GB"/>
          </a:p>
          <a:p>
            <a:endParaRPr lang="en-LT"/>
          </a:p>
        </p:txBody>
      </p:sp>
      <p:sp>
        <p:nvSpPr>
          <p:cNvPr id="14" name="TextBox 13">
            <a:extLst>
              <a:ext uri="{FF2B5EF4-FFF2-40B4-BE49-F238E27FC236}">
                <a16:creationId xmlns:a16="http://schemas.microsoft.com/office/drawing/2014/main" id="{02711263-54B8-B967-01C7-9BE9D50F2D21}"/>
              </a:ext>
            </a:extLst>
          </p:cNvPr>
          <p:cNvSpPr txBox="1"/>
          <p:nvPr/>
        </p:nvSpPr>
        <p:spPr>
          <a:xfrm>
            <a:off x="9933709" y="825335"/>
            <a:ext cx="184731" cy="369332"/>
          </a:xfrm>
          <a:prstGeom prst="rect">
            <a:avLst/>
          </a:prstGeom>
          <a:noFill/>
        </p:spPr>
        <p:txBody>
          <a:bodyPr wrap="none" rtlCol="0">
            <a:spAutoFit/>
          </a:bodyPr>
          <a:lstStyle/>
          <a:p>
            <a:endParaRPr lang="en-LT"/>
          </a:p>
        </p:txBody>
      </p:sp>
    </p:spTree>
    <p:extLst>
      <p:ext uri="{BB962C8B-B14F-4D97-AF65-F5344CB8AC3E}">
        <p14:creationId xmlns:p14="http://schemas.microsoft.com/office/powerpoint/2010/main" val="306953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35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F83CC90F-C97B-74DA-46E0-750406DB8B07}"/>
              </a:ext>
            </a:extLst>
          </p:cNvPr>
          <p:cNvSpPr txBox="1"/>
          <p:nvPr/>
        </p:nvSpPr>
        <p:spPr>
          <a:xfrm>
            <a:off x="1981737" y="61646"/>
            <a:ext cx="4709494" cy="646331"/>
          </a:xfrm>
          <a:prstGeom prst="rect">
            <a:avLst/>
          </a:prstGeom>
          <a:noFill/>
        </p:spPr>
        <p:txBody>
          <a:bodyPr wrap="none" lIns="91440" tIns="45720" rIns="91440" bIns="45720" rtlCol="0" anchor="t">
            <a:spAutoFit/>
          </a:bodyPr>
          <a:lstStyle/>
          <a:p>
            <a:r>
              <a:rPr lang="lt-LT" sz="3600" dirty="0">
                <a:latin typeface="Times New Roman"/>
                <a:cs typeface="Times New Roman"/>
              </a:rPr>
              <a:t>Virtualūs eksperimentai:</a:t>
            </a:r>
          </a:p>
        </p:txBody>
      </p:sp>
      <p:sp>
        <p:nvSpPr>
          <p:cNvPr id="11" name="Content Placeholder 10">
            <a:extLst>
              <a:ext uri="{FF2B5EF4-FFF2-40B4-BE49-F238E27FC236}">
                <a16:creationId xmlns:a16="http://schemas.microsoft.com/office/drawing/2014/main" id="{9AAC75B5-CD63-5035-7693-FAD2E524AE42}"/>
              </a:ext>
            </a:extLst>
          </p:cNvPr>
          <p:cNvSpPr>
            <a:spLocks noGrp="1"/>
          </p:cNvSpPr>
          <p:nvPr>
            <p:ph idx="1"/>
          </p:nvPr>
        </p:nvSpPr>
        <p:spPr>
          <a:xfrm>
            <a:off x="723181" y="962984"/>
            <a:ext cx="10515600" cy="397565"/>
          </a:xfrm>
        </p:spPr>
        <p:txBody>
          <a:bodyPr vert="horz" lIns="91440" tIns="45720" rIns="91440" bIns="45720" rtlCol="0" anchor="t">
            <a:normAutofit fontScale="92500" lnSpcReduction="20000"/>
          </a:bodyPr>
          <a:lstStyle/>
          <a:p>
            <a:pPr marL="0" indent="0">
              <a:buNone/>
            </a:pPr>
            <a:r>
              <a:rPr lang="en-US" b="1" err="1">
                <a:latin typeface="Times New Roman"/>
                <a:ea typeface="Calibri" panose="020F0502020204030204"/>
                <a:cs typeface="Calibri" panose="020F0502020204030204"/>
              </a:rPr>
              <a:t>Bandymas</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su</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stikline</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prizme</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ir</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balta</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šviesa</a:t>
            </a:r>
            <a:r>
              <a:rPr lang="en-US" b="1" dirty="0">
                <a:latin typeface="Times New Roman"/>
                <a:ea typeface="Calibri" panose="020F0502020204030204"/>
                <a:cs typeface="Calibri" panose="020F0502020204030204"/>
              </a:rPr>
              <a:t>.</a:t>
            </a:r>
            <a:r>
              <a:rPr lang="en-US" dirty="0">
                <a:ea typeface="Calibri" panose="020F0502020204030204"/>
                <a:cs typeface="Calibri" panose="020F0502020204030204"/>
              </a:rPr>
              <a:t> </a:t>
            </a:r>
            <a:endParaRPr lang="en-US"/>
          </a:p>
        </p:txBody>
      </p:sp>
      <p:sp>
        <p:nvSpPr>
          <p:cNvPr id="12" name="TextBox 11">
            <a:extLst>
              <a:ext uri="{FF2B5EF4-FFF2-40B4-BE49-F238E27FC236}">
                <a16:creationId xmlns:a16="http://schemas.microsoft.com/office/drawing/2014/main" id="{0A6EA792-E156-1CB4-C5FA-7C710FA743F0}"/>
              </a:ext>
            </a:extLst>
          </p:cNvPr>
          <p:cNvSpPr txBox="1"/>
          <p:nvPr/>
        </p:nvSpPr>
        <p:spPr>
          <a:xfrm>
            <a:off x="986288" y="1431985"/>
            <a:ext cx="1027693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hlinkClick r:id="rId4"/>
              </a:rPr>
              <a:t>https://www.vascak.cz/data/android/physicsatschool/template.php?s=opt_hranol&amp;l=en</a:t>
            </a:r>
            <a:endParaRPr lang="en-US"/>
          </a:p>
          <a:p>
            <a:endParaRPr lang="en-US" dirty="0">
              <a:ea typeface="Calibri"/>
              <a:cs typeface="Calibri"/>
            </a:endParaRPr>
          </a:p>
        </p:txBody>
      </p:sp>
      <p:sp>
        <p:nvSpPr>
          <p:cNvPr id="13" name="TextBox 12">
            <a:extLst>
              <a:ext uri="{FF2B5EF4-FFF2-40B4-BE49-F238E27FC236}">
                <a16:creationId xmlns:a16="http://schemas.microsoft.com/office/drawing/2014/main" id="{FE7BD66E-062D-597D-0864-1DC28B0DD061}"/>
              </a:ext>
            </a:extLst>
          </p:cNvPr>
          <p:cNvSpPr txBox="1"/>
          <p:nvPr/>
        </p:nvSpPr>
        <p:spPr>
          <a:xfrm>
            <a:off x="4724400" y="320040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latin typeface="Times New Roman"/>
              <a:ea typeface="Calibri"/>
              <a:cs typeface="Calibri"/>
            </a:endParaRPr>
          </a:p>
        </p:txBody>
      </p:sp>
      <p:sp>
        <p:nvSpPr>
          <p:cNvPr id="14" name="TextBox 13">
            <a:extLst>
              <a:ext uri="{FF2B5EF4-FFF2-40B4-BE49-F238E27FC236}">
                <a16:creationId xmlns:a16="http://schemas.microsoft.com/office/drawing/2014/main" id="{9B26DB64-1D52-C9F5-C615-26A5F78907AD}"/>
              </a:ext>
            </a:extLst>
          </p:cNvPr>
          <p:cNvSpPr txBox="1"/>
          <p:nvPr/>
        </p:nvSpPr>
        <p:spPr>
          <a:xfrm>
            <a:off x="828136" y="2193985"/>
            <a:ext cx="1070825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lgn="just">
              <a:buAutoNum type="arabicPeriod"/>
            </a:pPr>
            <a:r>
              <a:rPr lang="en-US" sz="2600" dirty="0" err="1">
                <a:latin typeface="Times New Roman"/>
              </a:rPr>
              <a:t>Krintant</a:t>
            </a:r>
            <a:r>
              <a:rPr lang="en-US" sz="2600" dirty="0">
                <a:latin typeface="Times New Roman"/>
              </a:rPr>
              <a:t> </a:t>
            </a:r>
            <a:r>
              <a:rPr lang="en-US" sz="2600" dirty="0" err="1">
                <a:latin typeface="Times New Roman"/>
              </a:rPr>
              <a:t>baltai</a:t>
            </a:r>
            <a:r>
              <a:rPr lang="en-US" sz="2600" dirty="0">
                <a:latin typeface="Times New Roman"/>
              </a:rPr>
              <a:t> </a:t>
            </a:r>
            <a:r>
              <a:rPr lang="en-US" sz="2600" dirty="0" err="1">
                <a:latin typeface="Times New Roman"/>
              </a:rPr>
              <a:t>šviesai</a:t>
            </a:r>
            <a:r>
              <a:rPr lang="en-US" sz="2600" dirty="0">
                <a:latin typeface="Times New Roman"/>
              </a:rPr>
              <a:t> į </a:t>
            </a:r>
            <a:r>
              <a:rPr lang="en-US" sz="2600" dirty="0" err="1">
                <a:latin typeface="Times New Roman"/>
              </a:rPr>
              <a:t>statmenai</a:t>
            </a:r>
            <a:r>
              <a:rPr lang="en-US" sz="2600" dirty="0">
                <a:latin typeface="Times New Roman"/>
              </a:rPr>
              <a:t> </a:t>
            </a:r>
            <a:r>
              <a:rPr lang="en-US" sz="2600" dirty="0" err="1">
                <a:latin typeface="Times New Roman"/>
              </a:rPr>
              <a:t>prizmę</a:t>
            </a:r>
            <a:r>
              <a:rPr lang="en-US" sz="2600" dirty="0">
                <a:latin typeface="Times New Roman"/>
              </a:rPr>
              <a:t>- </a:t>
            </a:r>
            <a:r>
              <a:rPr lang="en-US" sz="2600" dirty="0" err="1">
                <a:latin typeface="Times New Roman"/>
              </a:rPr>
              <a:t>spektras</a:t>
            </a:r>
            <a:r>
              <a:rPr lang="en-US" sz="2600" dirty="0">
                <a:latin typeface="Times New Roman"/>
              </a:rPr>
              <a:t> </a:t>
            </a:r>
            <a:r>
              <a:rPr lang="en-US" sz="2600" dirty="0" err="1">
                <a:latin typeface="Times New Roman"/>
              </a:rPr>
              <a:t>nesusidaro</a:t>
            </a:r>
            <a:r>
              <a:rPr lang="en-US" sz="2600" dirty="0">
                <a:latin typeface="Times New Roman"/>
              </a:rPr>
              <a:t> (</a:t>
            </a:r>
            <a:r>
              <a:rPr lang="en-US" sz="2600" dirty="0" err="1">
                <a:latin typeface="Times New Roman"/>
              </a:rPr>
              <a:t>šviesa</a:t>
            </a:r>
            <a:r>
              <a:rPr lang="en-US" sz="2600" dirty="0">
                <a:latin typeface="Times New Roman"/>
              </a:rPr>
              <a:t> </a:t>
            </a:r>
            <a:r>
              <a:rPr lang="en-US" sz="2600" dirty="0" err="1">
                <a:latin typeface="Times New Roman"/>
              </a:rPr>
              <a:t>nelūžta</a:t>
            </a:r>
            <a:r>
              <a:rPr lang="en-US" sz="2600" dirty="0">
                <a:latin typeface="Times New Roman"/>
              </a:rPr>
              <a:t>).</a:t>
            </a:r>
            <a:endParaRPr lang="en-US" sz="2600" dirty="0">
              <a:latin typeface="Times New Roman"/>
              <a:cs typeface="Times New Roman"/>
            </a:endParaRPr>
          </a:p>
        </p:txBody>
      </p:sp>
      <p:pic>
        <p:nvPicPr>
          <p:cNvPr id="15" name="Picture 15">
            <a:extLst>
              <a:ext uri="{FF2B5EF4-FFF2-40B4-BE49-F238E27FC236}">
                <a16:creationId xmlns:a16="http://schemas.microsoft.com/office/drawing/2014/main" id="{07B44306-DCCD-C513-102E-6C51556793EC}"/>
              </a:ext>
            </a:extLst>
          </p:cNvPr>
          <p:cNvPicPr>
            <a:picLocks noChangeAspect="1"/>
          </p:cNvPicPr>
          <p:nvPr/>
        </p:nvPicPr>
        <p:blipFill>
          <a:blip r:embed="rId5"/>
          <a:stretch>
            <a:fillRect/>
          </a:stretch>
        </p:blipFill>
        <p:spPr>
          <a:xfrm>
            <a:off x="3099758" y="2925335"/>
            <a:ext cx="6395048" cy="3925930"/>
          </a:xfrm>
          <a:prstGeom prst="rect">
            <a:avLst/>
          </a:prstGeom>
          <a:ln>
            <a:solidFill>
              <a:srgbClr val="4472C4"/>
            </a:solidFill>
          </a:ln>
        </p:spPr>
      </p:pic>
    </p:spTree>
    <p:extLst>
      <p:ext uri="{BB962C8B-B14F-4D97-AF65-F5344CB8AC3E}">
        <p14:creationId xmlns:p14="http://schemas.microsoft.com/office/powerpoint/2010/main" val="2664947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FE7BD66E-062D-597D-0864-1DC28B0DD061}"/>
              </a:ext>
            </a:extLst>
          </p:cNvPr>
          <p:cNvSpPr txBox="1"/>
          <p:nvPr/>
        </p:nvSpPr>
        <p:spPr>
          <a:xfrm>
            <a:off x="4724400" y="320040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latin typeface="Times New Roman"/>
              <a:ea typeface="Calibri"/>
              <a:cs typeface="Calibri"/>
            </a:endParaRPr>
          </a:p>
        </p:txBody>
      </p:sp>
      <p:sp>
        <p:nvSpPr>
          <p:cNvPr id="14" name="TextBox 13">
            <a:extLst>
              <a:ext uri="{FF2B5EF4-FFF2-40B4-BE49-F238E27FC236}">
                <a16:creationId xmlns:a16="http://schemas.microsoft.com/office/drawing/2014/main" id="{9B26DB64-1D52-C9F5-C615-26A5F78907AD}"/>
              </a:ext>
            </a:extLst>
          </p:cNvPr>
          <p:cNvSpPr txBox="1"/>
          <p:nvPr/>
        </p:nvSpPr>
        <p:spPr>
          <a:xfrm>
            <a:off x="943155" y="368061"/>
            <a:ext cx="10708256"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dirty="0">
                <a:latin typeface="Times New Roman"/>
              </a:rPr>
              <a:t>2. </a:t>
            </a:r>
            <a:r>
              <a:rPr lang="en-US" sz="2600" dirty="0" err="1">
                <a:latin typeface="Times New Roman"/>
              </a:rPr>
              <a:t>Krintant</a:t>
            </a:r>
            <a:r>
              <a:rPr lang="en-US" sz="2600" dirty="0">
                <a:latin typeface="Times New Roman"/>
              </a:rPr>
              <a:t> </a:t>
            </a:r>
            <a:r>
              <a:rPr lang="en-US" sz="2600" dirty="0" err="1">
                <a:latin typeface="Times New Roman"/>
              </a:rPr>
              <a:t>baltai</a:t>
            </a:r>
            <a:r>
              <a:rPr lang="en-US" sz="2600" dirty="0">
                <a:latin typeface="Times New Roman"/>
              </a:rPr>
              <a:t> </a:t>
            </a:r>
            <a:r>
              <a:rPr lang="en-US" sz="2600" dirty="0" err="1">
                <a:latin typeface="Times New Roman"/>
              </a:rPr>
              <a:t>šviesai</a:t>
            </a:r>
            <a:r>
              <a:rPr lang="en-US" sz="2600" dirty="0">
                <a:latin typeface="Times New Roman"/>
              </a:rPr>
              <a:t> į  </a:t>
            </a:r>
            <a:r>
              <a:rPr lang="en-US" sz="2600" dirty="0" err="1">
                <a:latin typeface="Times New Roman"/>
              </a:rPr>
              <a:t>prizmę</a:t>
            </a:r>
            <a:r>
              <a:rPr lang="en-US" sz="2600" dirty="0">
                <a:latin typeface="Times New Roman"/>
              </a:rPr>
              <a:t>- </a:t>
            </a:r>
            <a:r>
              <a:rPr lang="en-US" sz="2600" dirty="0" err="1">
                <a:latin typeface="Times New Roman"/>
              </a:rPr>
              <a:t>spektras</a:t>
            </a:r>
            <a:r>
              <a:rPr lang="en-US" sz="2600" dirty="0">
                <a:latin typeface="Times New Roman"/>
              </a:rPr>
              <a:t> </a:t>
            </a:r>
            <a:r>
              <a:rPr lang="en-US" sz="2600" dirty="0" err="1">
                <a:latin typeface="Times New Roman"/>
              </a:rPr>
              <a:t>susidaro</a:t>
            </a:r>
            <a:r>
              <a:rPr lang="en-US" sz="2600" dirty="0">
                <a:latin typeface="Times New Roman"/>
              </a:rPr>
              <a:t> (</a:t>
            </a:r>
            <a:r>
              <a:rPr lang="en-US" sz="2600" dirty="0" err="1">
                <a:latin typeface="Times New Roman"/>
              </a:rPr>
              <a:t>viršutinė</a:t>
            </a:r>
            <a:r>
              <a:rPr lang="en-US" sz="2600" dirty="0">
                <a:latin typeface="Times New Roman"/>
              </a:rPr>
              <a:t> </a:t>
            </a:r>
            <a:r>
              <a:rPr lang="en-US" sz="2600" dirty="0" err="1">
                <a:latin typeface="Times New Roman"/>
              </a:rPr>
              <a:t>violetinė</a:t>
            </a:r>
            <a:r>
              <a:rPr lang="en-US" sz="2600" dirty="0">
                <a:latin typeface="Times New Roman"/>
              </a:rPr>
              <a:t>).</a:t>
            </a:r>
            <a:endParaRPr lang="en-US" sz="2600" dirty="0">
              <a:latin typeface="Times New Roman"/>
              <a:cs typeface="Times New Roman"/>
            </a:endParaRPr>
          </a:p>
        </p:txBody>
      </p:sp>
      <p:pic>
        <p:nvPicPr>
          <p:cNvPr id="16" name="Picture 16">
            <a:extLst>
              <a:ext uri="{FF2B5EF4-FFF2-40B4-BE49-F238E27FC236}">
                <a16:creationId xmlns:a16="http://schemas.microsoft.com/office/drawing/2014/main" id="{2A32EF84-358F-355D-C844-4C50CA55FF8A}"/>
              </a:ext>
            </a:extLst>
          </p:cNvPr>
          <p:cNvPicPr>
            <a:picLocks noChangeAspect="1"/>
          </p:cNvPicPr>
          <p:nvPr/>
        </p:nvPicPr>
        <p:blipFill>
          <a:blip r:embed="rId4"/>
          <a:stretch>
            <a:fillRect/>
          </a:stretch>
        </p:blipFill>
        <p:spPr>
          <a:xfrm>
            <a:off x="1762665" y="1063508"/>
            <a:ext cx="8781690" cy="5320459"/>
          </a:xfrm>
          <a:prstGeom prst="rect">
            <a:avLst/>
          </a:prstGeom>
          <a:ln>
            <a:solidFill>
              <a:srgbClr val="4472C4"/>
            </a:solidFill>
          </a:ln>
        </p:spPr>
      </p:pic>
    </p:spTree>
    <p:extLst>
      <p:ext uri="{BB962C8B-B14F-4D97-AF65-F5344CB8AC3E}">
        <p14:creationId xmlns:p14="http://schemas.microsoft.com/office/powerpoint/2010/main" val="560478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TextBox 12">
            <a:extLst>
              <a:ext uri="{FF2B5EF4-FFF2-40B4-BE49-F238E27FC236}">
                <a16:creationId xmlns:a16="http://schemas.microsoft.com/office/drawing/2014/main" id="{FE7BD66E-062D-597D-0864-1DC28B0DD061}"/>
              </a:ext>
            </a:extLst>
          </p:cNvPr>
          <p:cNvSpPr txBox="1"/>
          <p:nvPr/>
        </p:nvSpPr>
        <p:spPr>
          <a:xfrm>
            <a:off x="4724400" y="320040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latin typeface="Times New Roman"/>
              <a:ea typeface="Calibri"/>
              <a:cs typeface="Calibri"/>
            </a:endParaRPr>
          </a:p>
        </p:txBody>
      </p:sp>
      <p:sp>
        <p:nvSpPr>
          <p:cNvPr id="14" name="TextBox 13">
            <a:extLst>
              <a:ext uri="{FF2B5EF4-FFF2-40B4-BE49-F238E27FC236}">
                <a16:creationId xmlns:a16="http://schemas.microsoft.com/office/drawing/2014/main" id="{9B26DB64-1D52-C9F5-C615-26A5F78907AD}"/>
              </a:ext>
            </a:extLst>
          </p:cNvPr>
          <p:cNvSpPr txBox="1"/>
          <p:nvPr/>
        </p:nvSpPr>
        <p:spPr>
          <a:xfrm>
            <a:off x="943155" y="368061"/>
            <a:ext cx="10708256"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dirty="0">
                <a:latin typeface="Times New Roman"/>
              </a:rPr>
              <a:t>3. </a:t>
            </a:r>
            <a:r>
              <a:rPr lang="en-US" sz="2600" dirty="0" err="1">
                <a:latin typeface="Times New Roman"/>
              </a:rPr>
              <a:t>Krintant</a:t>
            </a:r>
            <a:r>
              <a:rPr lang="en-US" sz="2600" dirty="0">
                <a:latin typeface="Times New Roman"/>
              </a:rPr>
              <a:t> </a:t>
            </a:r>
            <a:r>
              <a:rPr lang="en-US" sz="2600" dirty="0" err="1">
                <a:latin typeface="Times New Roman"/>
              </a:rPr>
              <a:t>baltai</a:t>
            </a:r>
            <a:r>
              <a:rPr lang="en-US" sz="2600" dirty="0">
                <a:latin typeface="Times New Roman"/>
              </a:rPr>
              <a:t> </a:t>
            </a:r>
            <a:r>
              <a:rPr lang="en-US" sz="2600" dirty="0" err="1">
                <a:latin typeface="Times New Roman"/>
              </a:rPr>
              <a:t>šviesai</a:t>
            </a:r>
            <a:r>
              <a:rPr lang="en-US" sz="2600" dirty="0">
                <a:latin typeface="Times New Roman"/>
              </a:rPr>
              <a:t> į  </a:t>
            </a:r>
            <a:r>
              <a:rPr lang="en-US" sz="2600" dirty="0" err="1">
                <a:latin typeface="Times New Roman"/>
              </a:rPr>
              <a:t>prizmę</a:t>
            </a:r>
            <a:r>
              <a:rPr lang="en-US" sz="2600" dirty="0">
                <a:latin typeface="Times New Roman"/>
              </a:rPr>
              <a:t>- </a:t>
            </a:r>
            <a:r>
              <a:rPr lang="en-US" sz="2600" dirty="0" err="1">
                <a:latin typeface="Times New Roman"/>
              </a:rPr>
              <a:t>spektras</a:t>
            </a:r>
            <a:r>
              <a:rPr lang="en-US" sz="2600" dirty="0">
                <a:latin typeface="Times New Roman"/>
              </a:rPr>
              <a:t> </a:t>
            </a:r>
            <a:r>
              <a:rPr lang="en-US" sz="2600" dirty="0" err="1">
                <a:latin typeface="Times New Roman"/>
              </a:rPr>
              <a:t>susidaro</a:t>
            </a:r>
            <a:r>
              <a:rPr lang="en-US" sz="2600" dirty="0">
                <a:latin typeface="Times New Roman"/>
              </a:rPr>
              <a:t> (</a:t>
            </a:r>
            <a:r>
              <a:rPr lang="en-US" sz="2600" dirty="0" err="1">
                <a:latin typeface="Times New Roman"/>
              </a:rPr>
              <a:t>viršutinė</a:t>
            </a:r>
            <a:r>
              <a:rPr lang="en-US" sz="2600" dirty="0">
                <a:latin typeface="Times New Roman"/>
              </a:rPr>
              <a:t> </a:t>
            </a:r>
            <a:r>
              <a:rPr lang="en-US" sz="2600" dirty="0" err="1">
                <a:latin typeface="Times New Roman"/>
              </a:rPr>
              <a:t>raudona</a:t>
            </a:r>
            <a:r>
              <a:rPr lang="en-US" sz="2600" dirty="0">
                <a:latin typeface="Times New Roman"/>
              </a:rPr>
              <a:t>).</a:t>
            </a:r>
            <a:endParaRPr lang="en-US" sz="2600" dirty="0">
              <a:latin typeface="Times New Roman"/>
              <a:cs typeface="Times New Roman"/>
            </a:endParaRPr>
          </a:p>
        </p:txBody>
      </p:sp>
      <p:pic>
        <p:nvPicPr>
          <p:cNvPr id="2" name="Picture 2">
            <a:extLst>
              <a:ext uri="{FF2B5EF4-FFF2-40B4-BE49-F238E27FC236}">
                <a16:creationId xmlns:a16="http://schemas.microsoft.com/office/drawing/2014/main" id="{7B990B91-A67A-511E-DA8C-242CBF45155C}"/>
              </a:ext>
            </a:extLst>
          </p:cNvPr>
          <p:cNvPicPr>
            <a:picLocks noChangeAspect="1"/>
          </p:cNvPicPr>
          <p:nvPr/>
        </p:nvPicPr>
        <p:blipFill>
          <a:blip r:embed="rId4"/>
          <a:stretch>
            <a:fillRect/>
          </a:stretch>
        </p:blipFill>
        <p:spPr>
          <a:xfrm>
            <a:off x="1561382" y="1002703"/>
            <a:ext cx="8810444" cy="5212026"/>
          </a:xfrm>
          <a:prstGeom prst="rect">
            <a:avLst/>
          </a:prstGeom>
          <a:ln>
            <a:solidFill>
              <a:srgbClr val="4472C4"/>
            </a:solidFill>
          </a:ln>
        </p:spPr>
      </p:pic>
    </p:spTree>
    <p:extLst>
      <p:ext uri="{BB962C8B-B14F-4D97-AF65-F5344CB8AC3E}">
        <p14:creationId xmlns:p14="http://schemas.microsoft.com/office/powerpoint/2010/main" val="35476496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Content Placeholder 10">
            <a:extLst>
              <a:ext uri="{FF2B5EF4-FFF2-40B4-BE49-F238E27FC236}">
                <a16:creationId xmlns:a16="http://schemas.microsoft.com/office/drawing/2014/main" id="{9AAC75B5-CD63-5035-7693-FAD2E524AE42}"/>
              </a:ext>
            </a:extLst>
          </p:cNvPr>
          <p:cNvSpPr>
            <a:spLocks noGrp="1"/>
          </p:cNvSpPr>
          <p:nvPr>
            <p:ph idx="1"/>
          </p:nvPr>
        </p:nvSpPr>
        <p:spPr>
          <a:xfrm>
            <a:off x="823822" y="344758"/>
            <a:ext cx="10515600" cy="397565"/>
          </a:xfrm>
        </p:spPr>
        <p:txBody>
          <a:bodyPr vert="horz" lIns="91440" tIns="45720" rIns="91440" bIns="45720" rtlCol="0" anchor="t">
            <a:normAutofit fontScale="92500" lnSpcReduction="20000"/>
          </a:bodyPr>
          <a:lstStyle/>
          <a:p>
            <a:pPr marL="0" indent="0">
              <a:buNone/>
            </a:pPr>
            <a:r>
              <a:rPr lang="en-US" b="1" dirty="0" err="1">
                <a:latin typeface="Times New Roman"/>
                <a:ea typeface="Calibri" panose="020F0502020204030204"/>
                <a:cs typeface="Calibri" panose="020F0502020204030204"/>
              </a:rPr>
              <a:t>Bandymas</a:t>
            </a:r>
            <a:r>
              <a:rPr lang="en-US" b="1" dirty="0">
                <a:latin typeface="Times New Roman"/>
                <a:ea typeface="Calibri" panose="020F0502020204030204"/>
                <a:cs typeface="Calibri" panose="020F0502020204030204"/>
              </a:rPr>
              <a:t> </a:t>
            </a:r>
            <a:r>
              <a:rPr lang="en-US" b="1" dirty="0" err="1">
                <a:latin typeface="Times New Roman"/>
                <a:ea typeface="Calibri" panose="020F0502020204030204"/>
                <a:cs typeface="Calibri" panose="020F0502020204030204"/>
              </a:rPr>
              <a:t>su</a:t>
            </a:r>
            <a:r>
              <a:rPr lang="en-US" b="1" dirty="0">
                <a:latin typeface="Times New Roman"/>
                <a:ea typeface="Calibri" panose="020F0502020204030204"/>
                <a:cs typeface="Calibri" panose="020F0502020204030204"/>
              </a:rPr>
              <a:t> </a:t>
            </a:r>
            <a:r>
              <a:rPr lang="en-US" b="1" dirty="0" err="1">
                <a:latin typeface="Times New Roman"/>
                <a:ea typeface="Calibri" panose="020F0502020204030204"/>
                <a:cs typeface="Calibri" panose="020F0502020204030204"/>
              </a:rPr>
              <a:t>šviesos</a:t>
            </a:r>
            <a:r>
              <a:rPr lang="en-US" b="1" dirty="0">
                <a:latin typeface="Times New Roman"/>
                <a:ea typeface="Calibri" panose="020F0502020204030204"/>
                <a:cs typeface="Calibri" panose="020F0502020204030204"/>
              </a:rPr>
              <a:t> </a:t>
            </a:r>
            <a:r>
              <a:rPr lang="en-US" b="1" dirty="0" err="1">
                <a:latin typeface="Times New Roman"/>
                <a:ea typeface="Calibri" panose="020F0502020204030204"/>
                <a:cs typeface="Calibri" panose="020F0502020204030204"/>
              </a:rPr>
              <a:t>spalvomis</a:t>
            </a:r>
            <a:r>
              <a:rPr lang="en-US" b="1" dirty="0">
                <a:latin typeface="Times New Roman"/>
                <a:ea typeface="Calibri" panose="020F0502020204030204"/>
                <a:cs typeface="Calibri" panose="020F0502020204030204"/>
              </a:rPr>
              <a:t>.</a:t>
            </a:r>
            <a:r>
              <a:rPr lang="en-US" dirty="0">
                <a:ea typeface="Calibri" panose="020F0502020204030204"/>
                <a:cs typeface="Calibri" panose="020F0502020204030204"/>
              </a:rPr>
              <a:t> </a:t>
            </a:r>
            <a:endParaRPr lang="en-US" dirty="0"/>
          </a:p>
        </p:txBody>
      </p:sp>
      <p:sp>
        <p:nvSpPr>
          <p:cNvPr id="12" name="TextBox 11">
            <a:extLst>
              <a:ext uri="{FF2B5EF4-FFF2-40B4-BE49-F238E27FC236}">
                <a16:creationId xmlns:a16="http://schemas.microsoft.com/office/drawing/2014/main" id="{0A6EA792-E156-1CB4-C5FA-7C710FA743F0}"/>
              </a:ext>
            </a:extLst>
          </p:cNvPr>
          <p:cNvSpPr txBox="1"/>
          <p:nvPr/>
        </p:nvSpPr>
        <p:spPr>
          <a:xfrm>
            <a:off x="612477" y="799381"/>
            <a:ext cx="102769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hlinkClick r:id="rId4"/>
              </a:rPr>
              <a:t>https://phet.colorado.edu/sims/html/color-vision/latest/color-vision_en.html</a:t>
            </a:r>
            <a:endParaRPr lang="en-US">
              <a:ea typeface="Calibri" panose="020F0502020204030204"/>
              <a:cs typeface="Calibri" panose="020F0502020204030204"/>
            </a:endParaRPr>
          </a:p>
          <a:p>
            <a:endParaRPr lang="en-US" dirty="0">
              <a:ea typeface="Calibri"/>
              <a:cs typeface="Calibri"/>
            </a:endParaRPr>
          </a:p>
          <a:p>
            <a:endParaRPr lang="en-US" dirty="0">
              <a:ea typeface="Calibri"/>
              <a:cs typeface="Calibri"/>
            </a:endParaRPr>
          </a:p>
        </p:txBody>
      </p:sp>
      <p:sp>
        <p:nvSpPr>
          <p:cNvPr id="13" name="TextBox 12">
            <a:extLst>
              <a:ext uri="{FF2B5EF4-FFF2-40B4-BE49-F238E27FC236}">
                <a16:creationId xmlns:a16="http://schemas.microsoft.com/office/drawing/2014/main" id="{FE7BD66E-062D-597D-0864-1DC28B0DD061}"/>
              </a:ext>
            </a:extLst>
          </p:cNvPr>
          <p:cNvSpPr txBox="1"/>
          <p:nvPr/>
        </p:nvSpPr>
        <p:spPr>
          <a:xfrm>
            <a:off x="4724400" y="320040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latin typeface="Times New Roman"/>
              <a:ea typeface="Calibri"/>
              <a:cs typeface="Calibri"/>
            </a:endParaRPr>
          </a:p>
        </p:txBody>
      </p:sp>
      <p:sp>
        <p:nvSpPr>
          <p:cNvPr id="14" name="TextBox 13">
            <a:extLst>
              <a:ext uri="{FF2B5EF4-FFF2-40B4-BE49-F238E27FC236}">
                <a16:creationId xmlns:a16="http://schemas.microsoft.com/office/drawing/2014/main" id="{9B26DB64-1D52-C9F5-C615-26A5F78907AD}"/>
              </a:ext>
            </a:extLst>
          </p:cNvPr>
          <p:cNvSpPr txBox="1"/>
          <p:nvPr/>
        </p:nvSpPr>
        <p:spPr>
          <a:xfrm>
            <a:off x="741872" y="1431985"/>
            <a:ext cx="4137804" cy="9069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lgn="just">
              <a:buAutoNum type="arabicPeriod"/>
            </a:pPr>
            <a:r>
              <a:rPr lang="en-US" sz="2600" dirty="0" err="1">
                <a:latin typeface="Times New Roman"/>
              </a:rPr>
              <a:t>Baltą</a:t>
            </a:r>
            <a:r>
              <a:rPr lang="en-US" sz="2600" dirty="0">
                <a:latin typeface="Times New Roman"/>
              </a:rPr>
              <a:t> </a:t>
            </a:r>
            <a:r>
              <a:rPr lang="en-US" sz="2600" dirty="0" err="1">
                <a:latin typeface="Times New Roman"/>
              </a:rPr>
              <a:t>spalvą</a:t>
            </a:r>
            <a:r>
              <a:rPr lang="en-US" sz="2600" dirty="0">
                <a:latin typeface="Times New Roman"/>
              </a:rPr>
              <a:t> </a:t>
            </a:r>
            <a:r>
              <a:rPr lang="en-US" sz="2600" dirty="0" err="1">
                <a:latin typeface="Times New Roman"/>
              </a:rPr>
              <a:t>galima</a:t>
            </a:r>
            <a:r>
              <a:rPr lang="en-US" sz="2600" dirty="0">
                <a:latin typeface="Times New Roman"/>
              </a:rPr>
              <a:t> </a:t>
            </a:r>
            <a:r>
              <a:rPr lang="en-US" sz="2600" dirty="0" err="1">
                <a:latin typeface="Times New Roman"/>
              </a:rPr>
              <a:t>gauti</a:t>
            </a:r>
            <a:r>
              <a:rPr lang="en-US" sz="2600" dirty="0">
                <a:latin typeface="Times New Roman"/>
              </a:rPr>
              <a:t> </a:t>
            </a:r>
            <a:r>
              <a:rPr lang="en-US" sz="2600" dirty="0" err="1">
                <a:latin typeface="Times New Roman"/>
              </a:rPr>
              <a:t>iš</a:t>
            </a:r>
            <a:r>
              <a:rPr lang="en-US" sz="2600" dirty="0">
                <a:latin typeface="Times New Roman"/>
              </a:rPr>
              <a:t> 3 </a:t>
            </a:r>
            <a:r>
              <a:rPr lang="en-US" sz="2600" dirty="0" err="1">
                <a:latin typeface="Times New Roman"/>
              </a:rPr>
              <a:t>pagrindinių</a:t>
            </a:r>
            <a:r>
              <a:rPr lang="en-US" sz="2600" dirty="0">
                <a:latin typeface="Times New Roman"/>
              </a:rPr>
              <a:t> </a:t>
            </a:r>
            <a:r>
              <a:rPr lang="en-US" sz="2600" dirty="0" err="1">
                <a:latin typeface="Times New Roman"/>
              </a:rPr>
              <a:t>spalvų</a:t>
            </a:r>
            <a:r>
              <a:rPr lang="en-US" sz="2600" dirty="0">
                <a:latin typeface="Times New Roman"/>
              </a:rPr>
              <a:t>.</a:t>
            </a:r>
            <a:endParaRPr lang="en-US" sz="2600" dirty="0">
              <a:latin typeface="Times New Roman"/>
              <a:cs typeface="Times New Roman"/>
            </a:endParaRPr>
          </a:p>
        </p:txBody>
      </p:sp>
      <p:pic>
        <p:nvPicPr>
          <p:cNvPr id="2" name="Picture 2">
            <a:extLst>
              <a:ext uri="{FF2B5EF4-FFF2-40B4-BE49-F238E27FC236}">
                <a16:creationId xmlns:a16="http://schemas.microsoft.com/office/drawing/2014/main" id="{6AFE85F7-8A0D-19F8-D8AC-6B2A967E5E5C}"/>
              </a:ext>
            </a:extLst>
          </p:cNvPr>
          <p:cNvPicPr>
            <a:picLocks noChangeAspect="1"/>
          </p:cNvPicPr>
          <p:nvPr/>
        </p:nvPicPr>
        <p:blipFill>
          <a:blip r:embed="rId5"/>
          <a:stretch>
            <a:fillRect/>
          </a:stretch>
        </p:blipFill>
        <p:spPr>
          <a:xfrm>
            <a:off x="1374475" y="2344160"/>
            <a:ext cx="3160142" cy="1709604"/>
          </a:xfrm>
          <a:prstGeom prst="rect">
            <a:avLst/>
          </a:prstGeom>
        </p:spPr>
      </p:pic>
      <p:sp>
        <p:nvSpPr>
          <p:cNvPr id="3" name="TextBox 2">
            <a:extLst>
              <a:ext uri="{FF2B5EF4-FFF2-40B4-BE49-F238E27FC236}">
                <a16:creationId xmlns:a16="http://schemas.microsoft.com/office/drawing/2014/main" id="{0949CC1E-407E-7F34-D47B-33464517FB20}"/>
              </a:ext>
            </a:extLst>
          </p:cNvPr>
          <p:cNvSpPr txBox="1"/>
          <p:nvPr/>
        </p:nvSpPr>
        <p:spPr>
          <a:xfrm>
            <a:off x="957532" y="4048664"/>
            <a:ext cx="405154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dirty="0">
                <a:latin typeface="Times New Roman"/>
                <a:cs typeface="Times New Roman"/>
              </a:rPr>
              <a:t>2. </a:t>
            </a:r>
            <a:r>
              <a:rPr lang="en-US" sz="2600" dirty="0" err="1">
                <a:latin typeface="Times New Roman"/>
                <a:cs typeface="Times New Roman"/>
              </a:rPr>
              <a:t>Raudona+žalia</a:t>
            </a:r>
            <a:r>
              <a:rPr lang="en-US" sz="2600" dirty="0">
                <a:latin typeface="Times New Roman"/>
                <a:cs typeface="Times New Roman"/>
              </a:rPr>
              <a:t>=</a:t>
            </a:r>
            <a:r>
              <a:rPr lang="en-US" sz="2600" dirty="0" err="1">
                <a:latin typeface="Times New Roman"/>
                <a:cs typeface="Times New Roman"/>
              </a:rPr>
              <a:t>geltona</a:t>
            </a:r>
          </a:p>
        </p:txBody>
      </p:sp>
      <p:pic>
        <p:nvPicPr>
          <p:cNvPr id="16" name="Picture 16">
            <a:extLst>
              <a:ext uri="{FF2B5EF4-FFF2-40B4-BE49-F238E27FC236}">
                <a16:creationId xmlns:a16="http://schemas.microsoft.com/office/drawing/2014/main" id="{A443458B-E2AD-281C-5D31-D3B83FBD7082}"/>
              </a:ext>
            </a:extLst>
          </p:cNvPr>
          <p:cNvPicPr>
            <a:picLocks noChangeAspect="1"/>
          </p:cNvPicPr>
          <p:nvPr/>
        </p:nvPicPr>
        <p:blipFill>
          <a:blip r:embed="rId6"/>
          <a:stretch>
            <a:fillRect/>
          </a:stretch>
        </p:blipFill>
        <p:spPr>
          <a:xfrm>
            <a:off x="1302589" y="4713371"/>
            <a:ext cx="3232030" cy="2017636"/>
          </a:xfrm>
          <a:prstGeom prst="rect">
            <a:avLst/>
          </a:prstGeom>
        </p:spPr>
      </p:pic>
      <p:sp>
        <p:nvSpPr>
          <p:cNvPr id="18" name="TextBox 17">
            <a:extLst>
              <a:ext uri="{FF2B5EF4-FFF2-40B4-BE49-F238E27FC236}">
                <a16:creationId xmlns:a16="http://schemas.microsoft.com/office/drawing/2014/main" id="{EDCA7FD0-3D7F-18E3-4B9F-CDEEF3F9BD1D}"/>
              </a:ext>
            </a:extLst>
          </p:cNvPr>
          <p:cNvSpPr txBox="1"/>
          <p:nvPr/>
        </p:nvSpPr>
        <p:spPr>
          <a:xfrm>
            <a:off x="6291532" y="1431985"/>
            <a:ext cx="534550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dirty="0">
                <a:latin typeface="Times New Roman"/>
                <a:cs typeface="Times New Roman"/>
              </a:rPr>
              <a:t>3. </a:t>
            </a:r>
            <a:r>
              <a:rPr lang="en-US" sz="2600" dirty="0" err="1">
                <a:latin typeface="Times New Roman"/>
                <a:cs typeface="Times New Roman"/>
              </a:rPr>
              <a:t>Raudona+mėlyna</a:t>
            </a:r>
            <a:r>
              <a:rPr lang="en-US" sz="2600" dirty="0">
                <a:latin typeface="Times New Roman"/>
                <a:cs typeface="Times New Roman"/>
              </a:rPr>
              <a:t>=</a:t>
            </a:r>
            <a:r>
              <a:rPr lang="en-US" sz="2600" dirty="0" err="1">
                <a:latin typeface="Times New Roman"/>
                <a:cs typeface="Times New Roman"/>
              </a:rPr>
              <a:t>violetinė</a:t>
            </a:r>
            <a:endParaRPr lang="en-US" dirty="0" err="1"/>
          </a:p>
        </p:txBody>
      </p:sp>
      <p:pic>
        <p:nvPicPr>
          <p:cNvPr id="19" name="Picture 19">
            <a:extLst>
              <a:ext uri="{FF2B5EF4-FFF2-40B4-BE49-F238E27FC236}">
                <a16:creationId xmlns:a16="http://schemas.microsoft.com/office/drawing/2014/main" id="{4CD334FA-AC11-CB12-28A2-E9938A067439}"/>
              </a:ext>
            </a:extLst>
          </p:cNvPr>
          <p:cNvPicPr>
            <a:picLocks noChangeAspect="1"/>
          </p:cNvPicPr>
          <p:nvPr/>
        </p:nvPicPr>
        <p:blipFill>
          <a:blip r:embed="rId7"/>
          <a:stretch>
            <a:fillRect/>
          </a:stretch>
        </p:blipFill>
        <p:spPr>
          <a:xfrm>
            <a:off x="6809117" y="2116864"/>
            <a:ext cx="3260784" cy="1919782"/>
          </a:xfrm>
          <a:prstGeom prst="rect">
            <a:avLst/>
          </a:prstGeom>
        </p:spPr>
      </p:pic>
      <p:sp>
        <p:nvSpPr>
          <p:cNvPr id="21" name="TextBox 20">
            <a:extLst>
              <a:ext uri="{FF2B5EF4-FFF2-40B4-BE49-F238E27FC236}">
                <a16:creationId xmlns:a16="http://schemas.microsoft.com/office/drawing/2014/main" id="{1C2653D2-C33F-6490-3A2D-8229746D2452}"/>
              </a:ext>
            </a:extLst>
          </p:cNvPr>
          <p:cNvSpPr txBox="1"/>
          <p:nvPr/>
        </p:nvSpPr>
        <p:spPr>
          <a:xfrm>
            <a:off x="6492815" y="4149305"/>
            <a:ext cx="534550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dirty="0">
                <a:latin typeface="Times New Roman"/>
                <a:cs typeface="Times New Roman"/>
              </a:rPr>
              <a:t>4. </a:t>
            </a:r>
            <a:r>
              <a:rPr lang="en-US" sz="2600">
                <a:latin typeface="Times New Roman"/>
                <a:cs typeface="Times New Roman"/>
              </a:rPr>
              <a:t>Žalia+mėlyna=žydra</a:t>
            </a:r>
            <a:endParaRPr lang="en-US"/>
          </a:p>
        </p:txBody>
      </p:sp>
      <p:pic>
        <p:nvPicPr>
          <p:cNvPr id="22" name="Picture 22">
            <a:extLst>
              <a:ext uri="{FF2B5EF4-FFF2-40B4-BE49-F238E27FC236}">
                <a16:creationId xmlns:a16="http://schemas.microsoft.com/office/drawing/2014/main" id="{8B1A50D6-BAA6-F5DE-4130-414C5A01EAE4}"/>
              </a:ext>
            </a:extLst>
          </p:cNvPr>
          <p:cNvPicPr>
            <a:picLocks noChangeAspect="1"/>
          </p:cNvPicPr>
          <p:nvPr/>
        </p:nvPicPr>
        <p:blipFill>
          <a:blip r:embed="rId8"/>
          <a:stretch>
            <a:fillRect/>
          </a:stretch>
        </p:blipFill>
        <p:spPr>
          <a:xfrm>
            <a:off x="6952891" y="4713394"/>
            <a:ext cx="3174520" cy="1945704"/>
          </a:xfrm>
          <a:prstGeom prst="rect">
            <a:avLst/>
          </a:prstGeom>
        </p:spPr>
      </p:pic>
    </p:spTree>
    <p:extLst>
      <p:ext uri="{BB962C8B-B14F-4D97-AF65-F5344CB8AC3E}">
        <p14:creationId xmlns:p14="http://schemas.microsoft.com/office/powerpoint/2010/main" val="3744549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1" name="Content Placeholder 10">
            <a:extLst>
              <a:ext uri="{FF2B5EF4-FFF2-40B4-BE49-F238E27FC236}">
                <a16:creationId xmlns:a16="http://schemas.microsoft.com/office/drawing/2014/main" id="{9AAC75B5-CD63-5035-7693-FAD2E524AE42}"/>
              </a:ext>
            </a:extLst>
          </p:cNvPr>
          <p:cNvSpPr>
            <a:spLocks noGrp="1"/>
          </p:cNvSpPr>
          <p:nvPr>
            <p:ph idx="1"/>
          </p:nvPr>
        </p:nvSpPr>
        <p:spPr>
          <a:xfrm>
            <a:off x="823822" y="85966"/>
            <a:ext cx="10932543" cy="656357"/>
          </a:xfrm>
        </p:spPr>
        <p:txBody>
          <a:bodyPr vert="horz" lIns="91440" tIns="45720" rIns="91440" bIns="45720" rtlCol="0" anchor="t">
            <a:normAutofit/>
          </a:bodyPr>
          <a:lstStyle/>
          <a:p>
            <a:pPr marL="0" indent="0">
              <a:buNone/>
            </a:pPr>
            <a:r>
              <a:rPr lang="en-US" b="1" err="1">
                <a:latin typeface="Times New Roman"/>
                <a:ea typeface="Calibri" panose="020F0502020204030204"/>
                <a:cs typeface="Calibri" panose="020F0502020204030204"/>
              </a:rPr>
              <a:t>Bandymas</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su</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šviesa</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ir</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spalvotais</a:t>
            </a:r>
            <a:r>
              <a:rPr lang="en-US" b="1" dirty="0">
                <a:latin typeface="Times New Roman"/>
                <a:ea typeface="Calibri" panose="020F0502020204030204"/>
                <a:cs typeface="Calibri" panose="020F0502020204030204"/>
              </a:rPr>
              <a:t> </a:t>
            </a:r>
            <a:r>
              <a:rPr lang="en-US" b="1" err="1">
                <a:latin typeface="Times New Roman"/>
                <a:ea typeface="Calibri" panose="020F0502020204030204"/>
                <a:cs typeface="Calibri" panose="020F0502020204030204"/>
              </a:rPr>
              <a:t>filtrais</a:t>
            </a:r>
            <a:r>
              <a:rPr lang="en-US" b="1" dirty="0">
                <a:latin typeface="Times New Roman"/>
                <a:ea typeface="Calibri" panose="020F0502020204030204"/>
                <a:cs typeface="Calibri" panose="020F0502020204030204"/>
              </a:rPr>
              <a:t>.</a:t>
            </a:r>
            <a:r>
              <a:rPr lang="en-US" dirty="0">
                <a:latin typeface="Times New Roman"/>
                <a:ea typeface="Calibri" panose="020F0502020204030204"/>
                <a:cs typeface="Calibri" panose="020F0502020204030204"/>
              </a:rPr>
              <a:t> (</a:t>
            </a:r>
            <a:r>
              <a:rPr lang="en-US" err="1">
                <a:latin typeface="Times New Roman"/>
                <a:ea typeface="Calibri" panose="020F0502020204030204"/>
                <a:cs typeface="Calibri" panose="020F0502020204030204"/>
              </a:rPr>
              <a:t>Patikrinimas</a:t>
            </a:r>
            <a:r>
              <a:rPr lang="en-US" dirty="0">
                <a:latin typeface="Times New Roman"/>
                <a:ea typeface="Calibri" panose="020F0502020204030204"/>
                <a:cs typeface="Calibri" panose="020F0502020204030204"/>
              </a:rPr>
              <a:t> testo 9 </a:t>
            </a:r>
            <a:r>
              <a:rPr lang="en-US" err="1">
                <a:latin typeface="Times New Roman"/>
                <a:ea typeface="Calibri" panose="020F0502020204030204"/>
                <a:cs typeface="Calibri" panose="020F0502020204030204"/>
              </a:rPr>
              <a:t>klausimą</a:t>
            </a:r>
            <a:r>
              <a:rPr lang="en-US" dirty="0">
                <a:latin typeface="Times New Roman"/>
                <a:ea typeface="Calibri" panose="020F0502020204030204"/>
                <a:cs typeface="Calibri" panose="020F0502020204030204"/>
              </a:rPr>
              <a:t>)</a:t>
            </a:r>
            <a:endParaRPr lang="en-US" dirty="0">
              <a:latin typeface="Times New Roman"/>
            </a:endParaRPr>
          </a:p>
        </p:txBody>
      </p:sp>
      <p:sp>
        <p:nvSpPr>
          <p:cNvPr id="12" name="TextBox 11">
            <a:extLst>
              <a:ext uri="{FF2B5EF4-FFF2-40B4-BE49-F238E27FC236}">
                <a16:creationId xmlns:a16="http://schemas.microsoft.com/office/drawing/2014/main" id="{0A6EA792-E156-1CB4-C5FA-7C710FA743F0}"/>
              </a:ext>
            </a:extLst>
          </p:cNvPr>
          <p:cNvSpPr txBox="1"/>
          <p:nvPr/>
        </p:nvSpPr>
        <p:spPr>
          <a:xfrm>
            <a:off x="612477" y="799381"/>
            <a:ext cx="102769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hlinkClick r:id="rId4"/>
              </a:rPr>
              <a:t>https://phet.colorado.edu/sims/html/color-vision/latest/color-vision_en.html</a:t>
            </a:r>
            <a:endParaRPr lang="en-US">
              <a:ea typeface="Calibri" panose="020F0502020204030204"/>
              <a:cs typeface="Calibri" panose="020F0502020204030204"/>
            </a:endParaRPr>
          </a:p>
          <a:p>
            <a:endParaRPr lang="en-US" dirty="0">
              <a:ea typeface="Calibri"/>
              <a:cs typeface="Calibri"/>
            </a:endParaRPr>
          </a:p>
          <a:p>
            <a:endParaRPr lang="en-US" dirty="0">
              <a:ea typeface="Calibri"/>
              <a:cs typeface="Calibri"/>
            </a:endParaRPr>
          </a:p>
        </p:txBody>
      </p:sp>
      <p:sp>
        <p:nvSpPr>
          <p:cNvPr id="13" name="TextBox 12">
            <a:extLst>
              <a:ext uri="{FF2B5EF4-FFF2-40B4-BE49-F238E27FC236}">
                <a16:creationId xmlns:a16="http://schemas.microsoft.com/office/drawing/2014/main" id="{FE7BD66E-062D-597D-0864-1DC28B0DD061}"/>
              </a:ext>
            </a:extLst>
          </p:cNvPr>
          <p:cNvSpPr txBox="1"/>
          <p:nvPr/>
        </p:nvSpPr>
        <p:spPr>
          <a:xfrm>
            <a:off x="4724400" y="3200400"/>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dirty="0">
              <a:latin typeface="Times New Roman"/>
              <a:ea typeface="Calibri"/>
              <a:cs typeface="Calibri"/>
            </a:endParaRPr>
          </a:p>
        </p:txBody>
      </p:sp>
      <p:sp>
        <p:nvSpPr>
          <p:cNvPr id="14" name="TextBox 13">
            <a:extLst>
              <a:ext uri="{FF2B5EF4-FFF2-40B4-BE49-F238E27FC236}">
                <a16:creationId xmlns:a16="http://schemas.microsoft.com/office/drawing/2014/main" id="{9B26DB64-1D52-C9F5-C615-26A5F78907AD}"/>
              </a:ext>
            </a:extLst>
          </p:cNvPr>
          <p:cNvSpPr txBox="1"/>
          <p:nvPr/>
        </p:nvSpPr>
        <p:spPr>
          <a:xfrm>
            <a:off x="741872" y="1431985"/>
            <a:ext cx="4137804"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lgn="just">
              <a:buAutoNum type="arabicPeriod"/>
            </a:pPr>
            <a:r>
              <a:rPr lang="en-US" sz="2600" dirty="0" err="1">
                <a:latin typeface="Times New Roman"/>
              </a:rPr>
              <a:t>Paėmus</a:t>
            </a:r>
            <a:r>
              <a:rPr lang="en-US" sz="2600" dirty="0">
                <a:latin typeface="Times New Roman"/>
              </a:rPr>
              <a:t> </a:t>
            </a:r>
            <a:r>
              <a:rPr lang="en-US" sz="2600" dirty="0" err="1">
                <a:latin typeface="Times New Roman"/>
              </a:rPr>
              <a:t>geltoną</a:t>
            </a:r>
            <a:r>
              <a:rPr lang="en-US" sz="2600" dirty="0">
                <a:latin typeface="Times New Roman"/>
              </a:rPr>
              <a:t> </a:t>
            </a:r>
            <a:r>
              <a:rPr lang="en-US" sz="2600" dirty="0" err="1">
                <a:latin typeface="Times New Roman"/>
              </a:rPr>
              <a:t>filtrą</a:t>
            </a:r>
            <a:r>
              <a:rPr lang="en-US" sz="2600" dirty="0">
                <a:latin typeface="Times New Roman"/>
              </a:rPr>
              <a:t> </a:t>
            </a:r>
            <a:r>
              <a:rPr lang="en-US" sz="2600" dirty="0" err="1">
                <a:latin typeface="Times New Roman"/>
              </a:rPr>
              <a:t>ir</a:t>
            </a:r>
            <a:r>
              <a:rPr lang="en-US" sz="2600" dirty="0">
                <a:latin typeface="Times New Roman"/>
              </a:rPr>
              <a:t> </a:t>
            </a:r>
            <a:r>
              <a:rPr lang="en-US" sz="2600" dirty="0" err="1">
                <a:latin typeface="Times New Roman"/>
              </a:rPr>
              <a:t>leidome</a:t>
            </a:r>
            <a:r>
              <a:rPr lang="en-US" sz="2600" dirty="0">
                <a:latin typeface="Times New Roman"/>
              </a:rPr>
              <a:t> </a:t>
            </a:r>
            <a:r>
              <a:rPr lang="en-US" sz="2600" dirty="0" err="1">
                <a:latin typeface="Times New Roman"/>
              </a:rPr>
              <a:t>mėlyną</a:t>
            </a:r>
            <a:r>
              <a:rPr lang="en-US" sz="2600" dirty="0">
                <a:latin typeface="Times New Roman"/>
              </a:rPr>
              <a:t> </a:t>
            </a:r>
            <a:r>
              <a:rPr lang="en-US" sz="2600" dirty="0" err="1">
                <a:latin typeface="Times New Roman"/>
              </a:rPr>
              <a:t>šviesą</a:t>
            </a:r>
            <a:r>
              <a:rPr lang="en-US" sz="2600" dirty="0">
                <a:latin typeface="Times New Roman"/>
              </a:rPr>
              <a:t>.</a:t>
            </a:r>
            <a:endParaRPr lang="en-US" sz="2600" dirty="0">
              <a:latin typeface="Times New Roman"/>
              <a:cs typeface="Times New Roman"/>
            </a:endParaRPr>
          </a:p>
        </p:txBody>
      </p:sp>
      <p:sp>
        <p:nvSpPr>
          <p:cNvPr id="3" name="TextBox 2">
            <a:extLst>
              <a:ext uri="{FF2B5EF4-FFF2-40B4-BE49-F238E27FC236}">
                <a16:creationId xmlns:a16="http://schemas.microsoft.com/office/drawing/2014/main" id="{0949CC1E-407E-7F34-D47B-33464517FB20}"/>
              </a:ext>
            </a:extLst>
          </p:cNvPr>
          <p:cNvSpPr txBox="1"/>
          <p:nvPr/>
        </p:nvSpPr>
        <p:spPr>
          <a:xfrm>
            <a:off x="914400" y="4149306"/>
            <a:ext cx="4051540"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dirty="0">
                <a:latin typeface="Times New Roman"/>
                <a:cs typeface="Times New Roman"/>
              </a:rPr>
              <a:t>2. </a:t>
            </a:r>
            <a:r>
              <a:rPr lang="en-US" sz="2600" dirty="0" err="1">
                <a:latin typeface="Times New Roman"/>
                <a:cs typeface="Times New Roman"/>
              </a:rPr>
              <a:t>Paėmus</a:t>
            </a:r>
            <a:r>
              <a:rPr lang="en-US" sz="2600" dirty="0">
                <a:latin typeface="Times New Roman"/>
                <a:cs typeface="Times New Roman"/>
              </a:rPr>
              <a:t> </a:t>
            </a:r>
            <a:r>
              <a:rPr lang="en-US" sz="2600" dirty="0" err="1">
                <a:latin typeface="Times New Roman"/>
                <a:cs typeface="Times New Roman"/>
              </a:rPr>
              <a:t>geltoną</a:t>
            </a:r>
            <a:r>
              <a:rPr lang="en-US" sz="2600" dirty="0">
                <a:latin typeface="Times New Roman"/>
                <a:cs typeface="Times New Roman"/>
              </a:rPr>
              <a:t> </a:t>
            </a:r>
            <a:r>
              <a:rPr lang="en-US" sz="2600" dirty="0" err="1">
                <a:latin typeface="Times New Roman"/>
                <a:cs typeface="Times New Roman"/>
              </a:rPr>
              <a:t>filtrą</a:t>
            </a:r>
            <a:r>
              <a:rPr lang="en-US" sz="2600" dirty="0">
                <a:latin typeface="Times New Roman"/>
                <a:cs typeface="Times New Roman"/>
              </a:rPr>
              <a:t> </a:t>
            </a:r>
            <a:r>
              <a:rPr lang="en-US" sz="2600" dirty="0" err="1">
                <a:latin typeface="Times New Roman"/>
                <a:cs typeface="Times New Roman"/>
              </a:rPr>
              <a:t>ir</a:t>
            </a:r>
            <a:r>
              <a:rPr lang="en-US" sz="2600" dirty="0">
                <a:latin typeface="Times New Roman"/>
                <a:cs typeface="Times New Roman"/>
              </a:rPr>
              <a:t> </a:t>
            </a:r>
            <a:r>
              <a:rPr lang="en-US" sz="2600" dirty="0" err="1">
                <a:latin typeface="Times New Roman"/>
                <a:cs typeface="Times New Roman"/>
              </a:rPr>
              <a:t>leidome</a:t>
            </a:r>
            <a:r>
              <a:rPr lang="en-US" sz="2600" dirty="0">
                <a:latin typeface="Times New Roman"/>
                <a:cs typeface="Times New Roman"/>
              </a:rPr>
              <a:t> </a:t>
            </a:r>
            <a:r>
              <a:rPr lang="en-US" sz="2600" dirty="0" err="1">
                <a:latin typeface="Times New Roman"/>
                <a:cs typeface="Times New Roman"/>
              </a:rPr>
              <a:t>raudoną</a:t>
            </a:r>
            <a:r>
              <a:rPr lang="en-US" sz="2600" dirty="0">
                <a:latin typeface="Times New Roman"/>
                <a:cs typeface="Times New Roman"/>
              </a:rPr>
              <a:t> </a:t>
            </a:r>
            <a:r>
              <a:rPr lang="en-US" sz="2600" dirty="0" err="1">
                <a:latin typeface="Times New Roman"/>
                <a:cs typeface="Times New Roman"/>
              </a:rPr>
              <a:t>šviesą</a:t>
            </a:r>
            <a:r>
              <a:rPr lang="en-US" sz="2600" dirty="0">
                <a:latin typeface="Times New Roman"/>
                <a:cs typeface="Times New Roman"/>
              </a:rPr>
              <a:t>.</a:t>
            </a:r>
            <a:endParaRPr lang="en-US" dirty="0"/>
          </a:p>
        </p:txBody>
      </p:sp>
      <p:sp>
        <p:nvSpPr>
          <p:cNvPr id="18" name="TextBox 17">
            <a:extLst>
              <a:ext uri="{FF2B5EF4-FFF2-40B4-BE49-F238E27FC236}">
                <a16:creationId xmlns:a16="http://schemas.microsoft.com/office/drawing/2014/main" id="{EDCA7FD0-3D7F-18E3-4B9F-CDEEF3F9BD1D}"/>
              </a:ext>
            </a:extLst>
          </p:cNvPr>
          <p:cNvSpPr txBox="1"/>
          <p:nvPr/>
        </p:nvSpPr>
        <p:spPr>
          <a:xfrm>
            <a:off x="6291532" y="1431985"/>
            <a:ext cx="534550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dirty="0">
                <a:latin typeface="Times New Roman"/>
                <a:cs typeface="Times New Roman"/>
              </a:rPr>
              <a:t>3. </a:t>
            </a:r>
            <a:r>
              <a:rPr lang="en-US" sz="2600" dirty="0" err="1">
                <a:latin typeface="Times New Roman"/>
                <a:cs typeface="Times New Roman"/>
              </a:rPr>
              <a:t>Paėmus</a:t>
            </a:r>
            <a:r>
              <a:rPr lang="en-US" sz="2600" dirty="0">
                <a:latin typeface="Times New Roman"/>
                <a:cs typeface="Times New Roman"/>
              </a:rPr>
              <a:t> </a:t>
            </a:r>
            <a:r>
              <a:rPr lang="en-US" sz="2600" dirty="0" err="1">
                <a:latin typeface="Times New Roman"/>
                <a:cs typeface="Times New Roman"/>
              </a:rPr>
              <a:t>geltoną</a:t>
            </a:r>
            <a:r>
              <a:rPr lang="en-US" sz="2600" dirty="0">
                <a:latin typeface="Times New Roman"/>
                <a:cs typeface="Times New Roman"/>
              </a:rPr>
              <a:t> </a:t>
            </a:r>
            <a:r>
              <a:rPr lang="en-US" sz="2600" dirty="0" err="1">
                <a:latin typeface="Times New Roman"/>
                <a:cs typeface="Times New Roman"/>
              </a:rPr>
              <a:t>filtrą</a:t>
            </a:r>
            <a:r>
              <a:rPr lang="en-US" sz="2600" dirty="0">
                <a:latin typeface="Times New Roman"/>
                <a:cs typeface="Times New Roman"/>
              </a:rPr>
              <a:t> </a:t>
            </a:r>
            <a:r>
              <a:rPr lang="en-US" sz="2600" dirty="0" err="1">
                <a:latin typeface="Times New Roman"/>
                <a:cs typeface="Times New Roman"/>
              </a:rPr>
              <a:t>ir</a:t>
            </a:r>
            <a:r>
              <a:rPr lang="en-US" sz="2600" dirty="0">
                <a:latin typeface="Times New Roman"/>
                <a:cs typeface="Times New Roman"/>
              </a:rPr>
              <a:t> </a:t>
            </a:r>
            <a:r>
              <a:rPr lang="en-US" sz="2600" dirty="0" err="1">
                <a:latin typeface="Times New Roman"/>
                <a:cs typeface="Times New Roman"/>
              </a:rPr>
              <a:t>leidome</a:t>
            </a:r>
            <a:r>
              <a:rPr lang="en-US" sz="2600" dirty="0">
                <a:latin typeface="Times New Roman"/>
                <a:cs typeface="Times New Roman"/>
              </a:rPr>
              <a:t> </a:t>
            </a:r>
            <a:r>
              <a:rPr lang="en-US" sz="2600" dirty="0" err="1">
                <a:latin typeface="Times New Roman"/>
                <a:cs typeface="Times New Roman"/>
              </a:rPr>
              <a:t>žalią</a:t>
            </a:r>
            <a:r>
              <a:rPr lang="en-US" sz="2600" dirty="0">
                <a:latin typeface="Times New Roman"/>
                <a:cs typeface="Times New Roman"/>
              </a:rPr>
              <a:t> </a:t>
            </a:r>
            <a:r>
              <a:rPr lang="en-US" sz="2600" dirty="0" err="1">
                <a:latin typeface="Times New Roman"/>
                <a:cs typeface="Times New Roman"/>
              </a:rPr>
              <a:t>šviesą</a:t>
            </a:r>
            <a:r>
              <a:rPr lang="en-US" sz="2600" dirty="0">
                <a:latin typeface="Times New Roman"/>
                <a:cs typeface="Times New Roman"/>
              </a:rPr>
              <a:t>. </a:t>
            </a:r>
            <a:r>
              <a:rPr lang="en-US" sz="2600" dirty="0" err="1">
                <a:latin typeface="Times New Roman"/>
                <a:cs typeface="Times New Roman"/>
              </a:rPr>
              <a:t>Praleidžia</a:t>
            </a:r>
            <a:r>
              <a:rPr lang="en-US" sz="2600" dirty="0">
                <a:latin typeface="Times New Roman"/>
                <a:cs typeface="Times New Roman"/>
              </a:rPr>
              <a:t> </a:t>
            </a:r>
            <a:r>
              <a:rPr lang="en-US" sz="2600" dirty="0" err="1">
                <a:latin typeface="Times New Roman"/>
                <a:cs typeface="Times New Roman"/>
              </a:rPr>
              <a:t>žalią</a:t>
            </a:r>
            <a:r>
              <a:rPr lang="en-US" sz="2600" dirty="0">
                <a:latin typeface="Times New Roman"/>
                <a:cs typeface="Times New Roman"/>
              </a:rPr>
              <a:t> </a:t>
            </a:r>
            <a:r>
              <a:rPr lang="en-US" sz="2600" dirty="0" err="1">
                <a:latin typeface="Times New Roman"/>
                <a:cs typeface="Times New Roman"/>
              </a:rPr>
              <a:t>šviesą</a:t>
            </a:r>
            <a:r>
              <a:rPr lang="en-US" sz="2600" dirty="0">
                <a:latin typeface="Times New Roman"/>
                <a:cs typeface="Times New Roman"/>
              </a:rPr>
              <a:t>.</a:t>
            </a:r>
          </a:p>
        </p:txBody>
      </p:sp>
      <p:sp>
        <p:nvSpPr>
          <p:cNvPr id="21" name="TextBox 20">
            <a:extLst>
              <a:ext uri="{FF2B5EF4-FFF2-40B4-BE49-F238E27FC236}">
                <a16:creationId xmlns:a16="http://schemas.microsoft.com/office/drawing/2014/main" id="{1C2653D2-C33F-6490-3A2D-8229746D2452}"/>
              </a:ext>
            </a:extLst>
          </p:cNvPr>
          <p:cNvSpPr txBox="1"/>
          <p:nvPr/>
        </p:nvSpPr>
        <p:spPr>
          <a:xfrm>
            <a:off x="6291532" y="4249946"/>
            <a:ext cx="534550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dirty="0">
                <a:latin typeface="Times New Roman"/>
                <a:cs typeface="Times New Roman"/>
              </a:rPr>
              <a:t>4. </a:t>
            </a:r>
            <a:r>
              <a:rPr lang="en-US" sz="2600" dirty="0" err="1">
                <a:latin typeface="Times New Roman"/>
                <a:cs typeface="Times New Roman"/>
              </a:rPr>
              <a:t>Paėmus</a:t>
            </a:r>
            <a:r>
              <a:rPr lang="en-US" sz="2600" dirty="0">
                <a:latin typeface="Times New Roman"/>
                <a:cs typeface="Times New Roman"/>
              </a:rPr>
              <a:t> </a:t>
            </a:r>
            <a:r>
              <a:rPr lang="en-US" sz="2600" dirty="0" err="1">
                <a:latin typeface="Times New Roman"/>
                <a:cs typeface="Times New Roman"/>
              </a:rPr>
              <a:t>violetinį</a:t>
            </a:r>
            <a:r>
              <a:rPr lang="en-US" sz="2600" dirty="0">
                <a:latin typeface="Times New Roman"/>
                <a:cs typeface="Times New Roman"/>
              </a:rPr>
              <a:t> </a:t>
            </a:r>
            <a:r>
              <a:rPr lang="en-US" sz="2600" dirty="0" err="1">
                <a:latin typeface="Times New Roman"/>
                <a:cs typeface="Times New Roman"/>
              </a:rPr>
              <a:t>filtrą</a:t>
            </a:r>
            <a:r>
              <a:rPr lang="en-US" sz="2600" dirty="0">
                <a:latin typeface="Times New Roman"/>
                <a:cs typeface="Times New Roman"/>
              </a:rPr>
              <a:t> </a:t>
            </a:r>
            <a:r>
              <a:rPr lang="en-US" sz="2600" dirty="0" err="1">
                <a:latin typeface="Times New Roman"/>
                <a:cs typeface="Times New Roman"/>
              </a:rPr>
              <a:t>ir</a:t>
            </a:r>
            <a:r>
              <a:rPr lang="en-US" sz="2600" dirty="0">
                <a:latin typeface="Times New Roman"/>
                <a:cs typeface="Times New Roman"/>
              </a:rPr>
              <a:t> </a:t>
            </a:r>
            <a:r>
              <a:rPr lang="en-US" sz="2600" dirty="0" err="1">
                <a:latin typeface="Times New Roman"/>
                <a:cs typeface="Times New Roman"/>
              </a:rPr>
              <a:t>leidome</a:t>
            </a:r>
            <a:r>
              <a:rPr lang="en-US" sz="2600" dirty="0">
                <a:latin typeface="Times New Roman"/>
                <a:cs typeface="Times New Roman"/>
              </a:rPr>
              <a:t> </a:t>
            </a:r>
            <a:r>
              <a:rPr lang="en-US" sz="2600" dirty="0" err="1">
                <a:latin typeface="Times New Roman"/>
                <a:cs typeface="Times New Roman"/>
              </a:rPr>
              <a:t>žalią</a:t>
            </a:r>
            <a:r>
              <a:rPr lang="en-US" sz="2600" dirty="0">
                <a:latin typeface="Times New Roman"/>
                <a:cs typeface="Times New Roman"/>
              </a:rPr>
              <a:t> </a:t>
            </a:r>
            <a:r>
              <a:rPr lang="en-US" sz="2600" dirty="0" err="1">
                <a:latin typeface="Times New Roman"/>
                <a:cs typeface="Times New Roman"/>
              </a:rPr>
              <a:t>šviesą</a:t>
            </a:r>
            <a:r>
              <a:rPr lang="en-US" sz="2600" dirty="0">
                <a:latin typeface="Times New Roman"/>
                <a:cs typeface="Times New Roman"/>
              </a:rPr>
              <a:t>.</a:t>
            </a:r>
          </a:p>
        </p:txBody>
      </p:sp>
      <p:pic>
        <p:nvPicPr>
          <p:cNvPr id="10" name="Picture 14">
            <a:extLst>
              <a:ext uri="{FF2B5EF4-FFF2-40B4-BE49-F238E27FC236}">
                <a16:creationId xmlns:a16="http://schemas.microsoft.com/office/drawing/2014/main" id="{6513BB17-CF8E-B4FC-3BE3-2E61D5B709DC}"/>
              </a:ext>
            </a:extLst>
          </p:cNvPr>
          <p:cNvPicPr>
            <a:picLocks noChangeAspect="1"/>
          </p:cNvPicPr>
          <p:nvPr/>
        </p:nvPicPr>
        <p:blipFill>
          <a:blip r:embed="rId5"/>
          <a:stretch>
            <a:fillRect/>
          </a:stretch>
        </p:blipFill>
        <p:spPr>
          <a:xfrm>
            <a:off x="1360098" y="2487289"/>
            <a:ext cx="3318294" cy="1567120"/>
          </a:xfrm>
          <a:prstGeom prst="rect">
            <a:avLst/>
          </a:prstGeom>
        </p:spPr>
      </p:pic>
      <p:pic>
        <p:nvPicPr>
          <p:cNvPr id="15" name="Picture 16">
            <a:extLst>
              <a:ext uri="{FF2B5EF4-FFF2-40B4-BE49-F238E27FC236}">
                <a16:creationId xmlns:a16="http://schemas.microsoft.com/office/drawing/2014/main" id="{A9AEBFD4-85BE-CDFD-6C45-D4AC94258828}"/>
              </a:ext>
            </a:extLst>
          </p:cNvPr>
          <p:cNvPicPr>
            <a:picLocks noChangeAspect="1"/>
          </p:cNvPicPr>
          <p:nvPr/>
        </p:nvPicPr>
        <p:blipFill>
          <a:blip r:embed="rId6"/>
          <a:stretch>
            <a:fillRect/>
          </a:stretch>
        </p:blipFill>
        <p:spPr>
          <a:xfrm>
            <a:off x="1446362" y="5227423"/>
            <a:ext cx="3332671" cy="1550248"/>
          </a:xfrm>
          <a:prstGeom prst="rect">
            <a:avLst/>
          </a:prstGeom>
        </p:spPr>
      </p:pic>
      <p:pic>
        <p:nvPicPr>
          <p:cNvPr id="17" name="Picture 19">
            <a:extLst>
              <a:ext uri="{FF2B5EF4-FFF2-40B4-BE49-F238E27FC236}">
                <a16:creationId xmlns:a16="http://schemas.microsoft.com/office/drawing/2014/main" id="{39027C0E-E51D-B8F2-82AB-05DC2FCB97F6}"/>
              </a:ext>
            </a:extLst>
          </p:cNvPr>
          <p:cNvPicPr>
            <a:picLocks noChangeAspect="1"/>
          </p:cNvPicPr>
          <p:nvPr/>
        </p:nvPicPr>
        <p:blipFill>
          <a:blip r:embed="rId7"/>
          <a:stretch>
            <a:fillRect/>
          </a:stretch>
        </p:blipFill>
        <p:spPr>
          <a:xfrm>
            <a:off x="6492815" y="2367073"/>
            <a:ext cx="3749615" cy="1793174"/>
          </a:xfrm>
          <a:prstGeom prst="rect">
            <a:avLst/>
          </a:prstGeom>
        </p:spPr>
      </p:pic>
      <p:pic>
        <p:nvPicPr>
          <p:cNvPr id="20" name="Picture 22">
            <a:extLst>
              <a:ext uri="{FF2B5EF4-FFF2-40B4-BE49-F238E27FC236}">
                <a16:creationId xmlns:a16="http://schemas.microsoft.com/office/drawing/2014/main" id="{660B7C7B-BA3F-5B50-D82E-CA2F27FE085E}"/>
              </a:ext>
            </a:extLst>
          </p:cNvPr>
          <p:cNvPicPr>
            <a:picLocks noChangeAspect="1"/>
          </p:cNvPicPr>
          <p:nvPr/>
        </p:nvPicPr>
        <p:blipFill>
          <a:blip r:embed="rId8"/>
          <a:stretch>
            <a:fillRect/>
          </a:stretch>
        </p:blipFill>
        <p:spPr>
          <a:xfrm>
            <a:off x="6492815" y="5227952"/>
            <a:ext cx="3605841" cy="1635454"/>
          </a:xfrm>
          <a:prstGeom prst="rect">
            <a:avLst/>
          </a:prstGeom>
        </p:spPr>
      </p:pic>
    </p:spTree>
    <p:extLst>
      <p:ext uri="{BB962C8B-B14F-4D97-AF65-F5344CB8AC3E}">
        <p14:creationId xmlns:p14="http://schemas.microsoft.com/office/powerpoint/2010/main" val="15426177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F83CC90F-C97B-74DA-46E0-750406DB8B07}"/>
              </a:ext>
            </a:extLst>
          </p:cNvPr>
          <p:cNvSpPr txBox="1"/>
          <p:nvPr/>
        </p:nvSpPr>
        <p:spPr>
          <a:xfrm>
            <a:off x="917813" y="205420"/>
            <a:ext cx="10155152" cy="646331"/>
          </a:xfrm>
          <a:prstGeom prst="rect">
            <a:avLst/>
          </a:prstGeom>
          <a:noFill/>
        </p:spPr>
        <p:txBody>
          <a:bodyPr wrap="none" lIns="91440" tIns="45720" rIns="91440" bIns="45720" rtlCol="0" anchor="t">
            <a:spAutoFit/>
          </a:bodyPr>
          <a:lstStyle/>
          <a:p>
            <a:r>
              <a:rPr lang="en-LT" sz="3600" err="1">
                <a:latin typeface="Times New Roman"/>
                <a:cs typeface="Times New Roman"/>
              </a:rPr>
              <a:t>Tyrinėjimui</a:t>
            </a:r>
            <a:r>
              <a:rPr lang="en-LT" sz="3600" dirty="0">
                <a:latin typeface="Times New Roman"/>
                <a:cs typeface="Times New Roman"/>
              </a:rPr>
              <a:t> </a:t>
            </a:r>
            <a:r>
              <a:rPr lang="en-LT" sz="3600" err="1">
                <a:latin typeface="Times New Roman"/>
                <a:cs typeface="Times New Roman"/>
              </a:rPr>
              <a:t>naudojamas</a:t>
            </a:r>
            <a:r>
              <a:rPr lang="en-LT" sz="3600" dirty="0">
                <a:latin typeface="Times New Roman"/>
                <a:cs typeface="Times New Roman"/>
              </a:rPr>
              <a:t> </a:t>
            </a:r>
            <a:r>
              <a:rPr lang="en-US" sz="3600" err="1">
                <a:latin typeface="Times New Roman"/>
                <a:ea typeface="+mn-lt"/>
                <a:cs typeface="+mn-lt"/>
              </a:rPr>
              <a:t>geometrinės</a:t>
            </a:r>
            <a:r>
              <a:rPr lang="en-US" sz="3600" dirty="0">
                <a:latin typeface="Times New Roman"/>
                <a:ea typeface="+mn-lt"/>
                <a:cs typeface="+mn-lt"/>
              </a:rPr>
              <a:t> </a:t>
            </a:r>
            <a:r>
              <a:rPr lang="en-US" sz="3600" err="1">
                <a:latin typeface="Times New Roman"/>
                <a:ea typeface="+mn-lt"/>
                <a:cs typeface="+mn-lt"/>
              </a:rPr>
              <a:t>optikos</a:t>
            </a:r>
            <a:r>
              <a:rPr lang="en-US" sz="3600" dirty="0">
                <a:latin typeface="Times New Roman"/>
                <a:ea typeface="+mn-lt"/>
                <a:cs typeface="+mn-lt"/>
              </a:rPr>
              <a:t> </a:t>
            </a:r>
            <a:r>
              <a:rPr lang="en-US" sz="3600" err="1">
                <a:latin typeface="Times New Roman"/>
                <a:ea typeface="+mn-lt"/>
                <a:cs typeface="+mn-lt"/>
              </a:rPr>
              <a:t>rinkinys</a:t>
            </a:r>
            <a:endParaRPr lang="en-US" sz="3600" err="1">
              <a:latin typeface="Times New Roman"/>
              <a:cs typeface="Times New Roman"/>
            </a:endParaRPr>
          </a:p>
        </p:txBody>
      </p:sp>
      <p:pic>
        <p:nvPicPr>
          <p:cNvPr id="12" name="Picture 12">
            <a:extLst>
              <a:ext uri="{FF2B5EF4-FFF2-40B4-BE49-F238E27FC236}">
                <a16:creationId xmlns:a16="http://schemas.microsoft.com/office/drawing/2014/main" id="{903A4112-853C-07DC-3BE9-493A37E16CF6}"/>
              </a:ext>
            </a:extLst>
          </p:cNvPr>
          <p:cNvPicPr>
            <a:picLocks noChangeAspect="1"/>
          </p:cNvPicPr>
          <p:nvPr/>
        </p:nvPicPr>
        <p:blipFill>
          <a:blip r:embed="rId4"/>
          <a:stretch>
            <a:fillRect/>
          </a:stretch>
        </p:blipFill>
        <p:spPr>
          <a:xfrm>
            <a:off x="2797834" y="1075729"/>
            <a:ext cx="6596332" cy="5655448"/>
          </a:xfrm>
          <a:prstGeom prst="rect">
            <a:avLst/>
          </a:prstGeom>
        </p:spPr>
      </p:pic>
    </p:spTree>
    <p:extLst>
      <p:ext uri="{BB962C8B-B14F-4D97-AF65-F5344CB8AC3E}">
        <p14:creationId xmlns:p14="http://schemas.microsoft.com/office/powerpoint/2010/main" val="3352697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4236D893-3498-829D-924F-69D4D28181A3}"/>
              </a:ext>
            </a:extLst>
          </p:cNvPr>
          <p:cNvPicPr>
            <a:picLocks noGrp="1" noChangeAspect="1"/>
          </p:cNvPicPr>
          <p:nvPr>
            <p:ph idx="1"/>
          </p:nvPr>
        </p:nvPicPr>
        <p:blipFill>
          <a:blip r:embed="rId3"/>
          <a:stretch>
            <a:fillRect/>
          </a:stretch>
        </p:blipFill>
        <p:spPr>
          <a:xfrm>
            <a:off x="3093930" y="1975558"/>
            <a:ext cx="5862180" cy="32256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4"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F83CC90F-C97B-74DA-46E0-750406DB8B07}"/>
              </a:ext>
            </a:extLst>
          </p:cNvPr>
          <p:cNvSpPr txBox="1"/>
          <p:nvPr/>
        </p:nvSpPr>
        <p:spPr>
          <a:xfrm>
            <a:off x="2125511" y="622363"/>
            <a:ext cx="8121262" cy="646331"/>
          </a:xfrm>
          <a:prstGeom prst="rect">
            <a:avLst/>
          </a:prstGeom>
          <a:noFill/>
        </p:spPr>
        <p:txBody>
          <a:bodyPr wrap="none" lIns="91440" tIns="45720" rIns="91440" bIns="45720" rtlCol="0" anchor="t">
            <a:spAutoFit/>
          </a:bodyPr>
          <a:lstStyle/>
          <a:p>
            <a:r>
              <a:rPr lang="en-LT" sz="3600" err="1">
                <a:latin typeface="Century"/>
              </a:rPr>
              <a:t>Tyrimui</a:t>
            </a:r>
            <a:r>
              <a:rPr lang="en-LT" sz="3600" dirty="0">
                <a:latin typeface="Century"/>
              </a:rPr>
              <a:t> </a:t>
            </a:r>
            <a:r>
              <a:rPr lang="en-LT" sz="3600" err="1">
                <a:latin typeface="Century"/>
              </a:rPr>
              <a:t>pasirinkome</a:t>
            </a:r>
            <a:r>
              <a:rPr lang="en-LT" sz="3600" dirty="0">
                <a:latin typeface="Century"/>
              </a:rPr>
              <a:t> </a:t>
            </a:r>
            <a:r>
              <a:rPr lang="en-LT" sz="3600" err="1">
                <a:latin typeface="Century"/>
              </a:rPr>
              <a:t>šias</a:t>
            </a:r>
            <a:r>
              <a:rPr lang="en-LT" sz="3600">
                <a:latin typeface="Century"/>
              </a:rPr>
              <a:t> priemones:</a:t>
            </a:r>
            <a:endParaRPr lang="en-US" sz="3600">
              <a:latin typeface="Century" panose="02040604050505020304" pitchFamily="18" charset="0"/>
            </a:endParaRPr>
          </a:p>
        </p:txBody>
      </p:sp>
    </p:spTree>
    <p:extLst>
      <p:ext uri="{BB962C8B-B14F-4D97-AF65-F5344CB8AC3E}">
        <p14:creationId xmlns:p14="http://schemas.microsoft.com/office/powerpoint/2010/main" val="2303024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37B5F601-F0F6-0FEA-2306-8BF16FDC167A}"/>
              </a:ext>
            </a:extLst>
          </p:cNvPr>
          <p:cNvPicPr>
            <a:picLocks noGrp="1" noChangeAspect="1"/>
          </p:cNvPicPr>
          <p:nvPr>
            <p:ph idx="1"/>
          </p:nvPr>
        </p:nvPicPr>
        <p:blipFill>
          <a:blip r:embed="rId3"/>
          <a:stretch>
            <a:fillRect/>
          </a:stretch>
        </p:blipFill>
        <p:spPr>
          <a:xfrm>
            <a:off x="4678948" y="387215"/>
            <a:ext cx="3209557" cy="5886095"/>
          </a:xfrm>
          <a:solidFill>
            <a:schemeClr val="accent5">
              <a:lumMod val="40000"/>
              <a:lumOff val="60000"/>
            </a:schemeClr>
          </a:solidFill>
          <a:ln>
            <a:solidFill>
              <a:srgbClr val="4472C4"/>
            </a:solidFill>
          </a:ln>
        </p:spPr>
      </p:pic>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4"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0" name="Picture 10">
            <a:extLst>
              <a:ext uri="{FF2B5EF4-FFF2-40B4-BE49-F238E27FC236}">
                <a16:creationId xmlns:a16="http://schemas.microsoft.com/office/drawing/2014/main" id="{33FFE8E6-2217-8556-8E82-8E0D8D5BFBDC}"/>
              </a:ext>
            </a:extLst>
          </p:cNvPr>
          <p:cNvPicPr>
            <a:picLocks noChangeAspect="1"/>
          </p:cNvPicPr>
          <p:nvPr/>
        </p:nvPicPr>
        <p:blipFill>
          <a:blip r:embed="rId5"/>
          <a:stretch>
            <a:fillRect/>
          </a:stretch>
        </p:blipFill>
        <p:spPr>
          <a:xfrm>
            <a:off x="8219543" y="393207"/>
            <a:ext cx="3341454" cy="5829298"/>
          </a:xfrm>
          <a:prstGeom prst="rect">
            <a:avLst/>
          </a:prstGeom>
        </p:spPr>
      </p:pic>
      <p:sp>
        <p:nvSpPr>
          <p:cNvPr id="11" name="TextBox 10">
            <a:extLst>
              <a:ext uri="{FF2B5EF4-FFF2-40B4-BE49-F238E27FC236}">
                <a16:creationId xmlns:a16="http://schemas.microsoft.com/office/drawing/2014/main" id="{D0C17C61-22E9-61FA-2E1D-C12B5E77C4DB}"/>
              </a:ext>
            </a:extLst>
          </p:cNvPr>
          <p:cNvSpPr txBox="1"/>
          <p:nvPr/>
        </p:nvSpPr>
        <p:spPr>
          <a:xfrm>
            <a:off x="971909" y="382438"/>
            <a:ext cx="3188898" cy="2677656"/>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dirty="0">
                <a:latin typeface="Times New Roman"/>
                <a:cs typeface="Times New Roman"/>
              </a:rPr>
              <a:t>Padėjus baltos šviesos kelyje spalvotus filtrus, ekrane gavome mėlyną arba žalią vaizdą.</a:t>
            </a:r>
            <a:endParaRPr lang="en-US"/>
          </a:p>
        </p:txBody>
      </p:sp>
      <p:sp>
        <p:nvSpPr>
          <p:cNvPr id="12" name="TextBox 11">
            <a:extLst>
              <a:ext uri="{FF2B5EF4-FFF2-40B4-BE49-F238E27FC236}">
                <a16:creationId xmlns:a16="http://schemas.microsoft.com/office/drawing/2014/main" id="{1AED5F3E-EFD2-A724-1530-A3C059BA0F73}"/>
              </a:ext>
            </a:extLst>
          </p:cNvPr>
          <p:cNvSpPr txBox="1"/>
          <p:nvPr/>
        </p:nvSpPr>
        <p:spPr>
          <a:xfrm>
            <a:off x="1029418" y="3372928"/>
            <a:ext cx="3188898" cy="2677656"/>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dirty="0">
                <a:latin typeface="Times New Roman"/>
                <a:cs typeface="Times New Roman"/>
              </a:rPr>
              <a:t>Įsitikinome, kad skaidrūs kūnai praleidžia tos spalvos spindulius, kokios spalvos yra skaidrus kūnas.</a:t>
            </a:r>
            <a:endParaRPr lang="en-US" dirty="0"/>
          </a:p>
        </p:txBody>
      </p:sp>
    </p:spTree>
    <p:extLst>
      <p:ext uri="{BB962C8B-B14F-4D97-AF65-F5344CB8AC3E}">
        <p14:creationId xmlns:p14="http://schemas.microsoft.com/office/powerpoint/2010/main" val="5288344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pic>
        <p:nvPicPr>
          <p:cNvPr id="2" name="Picture 9">
            <a:extLst>
              <a:ext uri="{FF2B5EF4-FFF2-40B4-BE49-F238E27FC236}">
                <a16:creationId xmlns:a16="http://schemas.microsoft.com/office/drawing/2014/main" id="{1E2603A4-72E2-26BE-6A88-13047417FFB1}"/>
              </a:ext>
            </a:extLst>
          </p:cNvPr>
          <p:cNvPicPr>
            <a:picLocks noGrp="1" noChangeAspect="1"/>
          </p:cNvPicPr>
          <p:nvPr>
            <p:ph idx="1"/>
          </p:nvPr>
        </p:nvPicPr>
        <p:blipFill>
          <a:blip r:embed="rId3"/>
          <a:stretch>
            <a:fillRect/>
          </a:stretch>
        </p:blipFill>
        <p:spPr>
          <a:xfrm>
            <a:off x="970614" y="333428"/>
            <a:ext cx="2073009" cy="2764012"/>
          </a:xfrm>
          <a:solidFill>
            <a:schemeClr val="accent5">
              <a:lumMod val="40000"/>
              <a:lumOff val="60000"/>
            </a:schemeClr>
          </a:solidFill>
          <a:ln>
            <a:solidFill>
              <a:srgbClr val="4472C4"/>
            </a:solidFill>
          </a:ln>
        </p:spPr>
      </p:pic>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4"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0" name="Picture 10">
            <a:extLst>
              <a:ext uri="{FF2B5EF4-FFF2-40B4-BE49-F238E27FC236}">
                <a16:creationId xmlns:a16="http://schemas.microsoft.com/office/drawing/2014/main" id="{28E04E96-BE3D-6A0F-C29D-A618C8DE1734}"/>
              </a:ext>
            </a:extLst>
          </p:cNvPr>
          <p:cNvPicPr>
            <a:picLocks noChangeAspect="1"/>
          </p:cNvPicPr>
          <p:nvPr/>
        </p:nvPicPr>
        <p:blipFill>
          <a:blip r:embed="rId5"/>
          <a:stretch>
            <a:fillRect/>
          </a:stretch>
        </p:blipFill>
        <p:spPr>
          <a:xfrm>
            <a:off x="3477886" y="338173"/>
            <a:ext cx="2082540" cy="2766281"/>
          </a:xfrm>
          <a:prstGeom prst="rect">
            <a:avLst/>
          </a:prstGeom>
        </p:spPr>
      </p:pic>
      <p:sp>
        <p:nvSpPr>
          <p:cNvPr id="3" name="TextBox 2">
            <a:extLst>
              <a:ext uri="{FF2B5EF4-FFF2-40B4-BE49-F238E27FC236}">
                <a16:creationId xmlns:a16="http://schemas.microsoft.com/office/drawing/2014/main" id="{F0A41403-785B-6080-F918-2F0998E79EE1}"/>
              </a:ext>
            </a:extLst>
          </p:cNvPr>
          <p:cNvSpPr txBox="1"/>
          <p:nvPr/>
        </p:nvSpPr>
        <p:spPr>
          <a:xfrm>
            <a:off x="5888967" y="1532627"/>
            <a:ext cx="594935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dirty="0">
                <a:latin typeface="Times New Roman"/>
              </a:rPr>
              <a:t>Šio tyrimo metu naudojome baltos šviesos prožektorių ir  įvairias priemones: stiklinę prizmę, difrakcinę gardelę pavyko gauti šviesos spektrą.</a:t>
            </a:r>
            <a:endParaRPr lang="en-US" sz="2800" dirty="0">
              <a:latin typeface="Times New Roman"/>
              <a:cs typeface="Times New Roman"/>
            </a:endParaRPr>
          </a:p>
        </p:txBody>
      </p:sp>
      <p:pic>
        <p:nvPicPr>
          <p:cNvPr id="16" name="Picture 11">
            <a:extLst>
              <a:ext uri="{FF2B5EF4-FFF2-40B4-BE49-F238E27FC236}">
                <a16:creationId xmlns:a16="http://schemas.microsoft.com/office/drawing/2014/main" id="{145E66C2-3526-EDB3-C1C5-B1E91251D4F5}"/>
              </a:ext>
            </a:extLst>
          </p:cNvPr>
          <p:cNvPicPr>
            <a:picLocks noChangeAspect="1"/>
          </p:cNvPicPr>
          <p:nvPr/>
        </p:nvPicPr>
        <p:blipFill>
          <a:blip r:embed="rId6"/>
          <a:stretch>
            <a:fillRect/>
          </a:stretch>
        </p:blipFill>
        <p:spPr>
          <a:xfrm>
            <a:off x="1138040" y="3700199"/>
            <a:ext cx="3621616" cy="2702983"/>
          </a:xfrm>
          <a:prstGeom prst="rect">
            <a:avLst/>
          </a:prstGeom>
        </p:spPr>
      </p:pic>
      <p:pic>
        <p:nvPicPr>
          <p:cNvPr id="18" name="Picture 12">
            <a:extLst>
              <a:ext uri="{FF2B5EF4-FFF2-40B4-BE49-F238E27FC236}">
                <a16:creationId xmlns:a16="http://schemas.microsoft.com/office/drawing/2014/main" id="{E05FB173-C40A-65B9-05B6-EA959816D98B}"/>
              </a:ext>
            </a:extLst>
          </p:cNvPr>
          <p:cNvPicPr>
            <a:picLocks noChangeAspect="1"/>
          </p:cNvPicPr>
          <p:nvPr/>
        </p:nvPicPr>
        <p:blipFill>
          <a:blip r:embed="rId7"/>
          <a:stretch>
            <a:fillRect/>
          </a:stretch>
        </p:blipFill>
        <p:spPr>
          <a:xfrm>
            <a:off x="5556039" y="3697444"/>
            <a:ext cx="3632200" cy="2702983"/>
          </a:xfrm>
          <a:prstGeom prst="rect">
            <a:avLst/>
          </a:prstGeom>
        </p:spPr>
      </p:pic>
      <p:sp>
        <p:nvSpPr>
          <p:cNvPr id="19" name="TextBox 18">
            <a:extLst>
              <a:ext uri="{FF2B5EF4-FFF2-40B4-BE49-F238E27FC236}">
                <a16:creationId xmlns:a16="http://schemas.microsoft.com/office/drawing/2014/main" id="{B5FEBB77-850A-9D98-08C8-44E9AD69B013}"/>
              </a:ext>
            </a:extLst>
          </p:cNvPr>
          <p:cNvSpPr txBox="1"/>
          <p:nvPr/>
        </p:nvSpPr>
        <p:spPr>
          <a:xfrm>
            <a:off x="5946476" y="339306"/>
            <a:ext cx="5891841"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err="1">
                <a:latin typeface="Times New Roman"/>
                <a:cs typeface="Times New Roman"/>
              </a:rPr>
              <a:t>Tyrimo</a:t>
            </a:r>
            <a:r>
              <a:rPr lang="en-US" sz="2800" dirty="0">
                <a:latin typeface="Times New Roman"/>
                <a:cs typeface="Times New Roman"/>
              </a:rPr>
              <a:t> </a:t>
            </a:r>
            <a:r>
              <a:rPr lang="en-US" sz="2800" dirty="0" err="1">
                <a:latin typeface="Times New Roman"/>
                <a:cs typeface="Times New Roman"/>
              </a:rPr>
              <a:t>tikslas</a:t>
            </a:r>
            <a:r>
              <a:rPr lang="en-US" sz="2800" dirty="0">
                <a:latin typeface="Times New Roman"/>
                <a:cs typeface="Times New Roman"/>
              </a:rPr>
              <a:t>: </a:t>
            </a:r>
            <a:r>
              <a:rPr lang="en-US" sz="2800" dirty="0" err="1">
                <a:latin typeface="Times New Roman"/>
                <a:cs typeface="Times New Roman"/>
              </a:rPr>
              <a:t>praktiškai</a:t>
            </a:r>
            <a:r>
              <a:rPr lang="en-US" sz="2800" dirty="0">
                <a:latin typeface="Times New Roman"/>
                <a:cs typeface="Times New Roman"/>
              </a:rPr>
              <a:t> </a:t>
            </a:r>
            <a:r>
              <a:rPr lang="en-US" sz="2800" dirty="0" err="1">
                <a:latin typeface="Times New Roman"/>
                <a:cs typeface="Times New Roman"/>
              </a:rPr>
              <a:t>nustatyti</a:t>
            </a:r>
            <a:r>
              <a:rPr lang="en-US" sz="2800" dirty="0">
                <a:latin typeface="Times New Roman"/>
                <a:cs typeface="Times New Roman"/>
              </a:rPr>
              <a:t>, </a:t>
            </a:r>
            <a:r>
              <a:rPr lang="en-US" sz="2800" dirty="0" err="1">
                <a:latin typeface="Times New Roman"/>
                <a:cs typeface="Times New Roman"/>
              </a:rPr>
              <a:t>kad</a:t>
            </a:r>
            <a:r>
              <a:rPr lang="en-US" sz="2800" dirty="0">
                <a:latin typeface="Times New Roman"/>
                <a:cs typeface="Times New Roman"/>
              </a:rPr>
              <a:t> </a:t>
            </a:r>
            <a:r>
              <a:rPr lang="en-US" sz="2800" dirty="0" err="1">
                <a:latin typeface="Times New Roman"/>
                <a:cs typeface="Times New Roman"/>
              </a:rPr>
              <a:t>balta</a:t>
            </a:r>
            <a:r>
              <a:rPr lang="en-US" sz="2800" dirty="0">
                <a:latin typeface="Times New Roman"/>
                <a:cs typeface="Times New Roman"/>
              </a:rPr>
              <a:t> </a:t>
            </a:r>
            <a:r>
              <a:rPr lang="en-US" sz="2800" dirty="0" err="1">
                <a:latin typeface="Times New Roman"/>
                <a:cs typeface="Times New Roman"/>
              </a:rPr>
              <a:t>šviesa</a:t>
            </a:r>
            <a:r>
              <a:rPr lang="en-US" sz="2800" dirty="0">
                <a:latin typeface="Times New Roman"/>
                <a:cs typeface="Times New Roman"/>
              </a:rPr>
              <a:t> </a:t>
            </a:r>
            <a:r>
              <a:rPr lang="en-US" sz="2800" dirty="0" err="1">
                <a:latin typeface="Times New Roman"/>
                <a:cs typeface="Times New Roman"/>
              </a:rPr>
              <a:t>yra</a:t>
            </a:r>
            <a:r>
              <a:rPr lang="en-US" sz="2800" dirty="0">
                <a:latin typeface="Times New Roman"/>
                <a:cs typeface="Times New Roman"/>
              </a:rPr>
              <a:t> </a:t>
            </a:r>
            <a:r>
              <a:rPr lang="en-US" sz="2800" dirty="0" err="1">
                <a:latin typeface="Times New Roman"/>
                <a:cs typeface="Times New Roman"/>
              </a:rPr>
              <a:t>sudėtinė</a:t>
            </a:r>
            <a:r>
              <a:rPr lang="en-US" sz="2800" dirty="0">
                <a:latin typeface="Times New Roman"/>
                <a:cs typeface="Times New Roman"/>
              </a:rPr>
              <a:t>,</a:t>
            </a:r>
          </a:p>
        </p:txBody>
      </p:sp>
    </p:spTree>
    <p:extLst>
      <p:ext uri="{BB962C8B-B14F-4D97-AF65-F5344CB8AC3E}">
        <p14:creationId xmlns:p14="http://schemas.microsoft.com/office/powerpoint/2010/main" val="40573386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t="-17000" b="-17000"/>
          </a:stretch>
        </a:blipFill>
        <a:effectLst/>
      </p:bgPr>
    </p:bg>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4C013BB-5139-CA67-C214-85012587316D}"/>
              </a:ext>
            </a:extLst>
          </p:cNvPr>
          <p:cNvSpPr/>
          <p:nvPr/>
        </p:nvSpPr>
        <p:spPr>
          <a:xfrm>
            <a:off x="-58769" y="0"/>
            <a:ext cx="332038"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tačiakampis 5">
            <a:extLst>
              <a:ext uri="{FF2B5EF4-FFF2-40B4-BE49-F238E27FC236}">
                <a16:creationId xmlns:a16="http://schemas.microsoft.com/office/drawing/2014/main" id="{60689BB6-C0BA-4C45-9F01-C1C55C1AD2BC}"/>
              </a:ext>
            </a:extLst>
          </p:cNvPr>
          <p:cNvSpPr/>
          <p:nvPr/>
        </p:nvSpPr>
        <p:spPr>
          <a:xfrm flipH="1">
            <a:off x="353059" y="0"/>
            <a:ext cx="119907"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upė 4">
            <a:extLst>
              <a:ext uri="{FF2B5EF4-FFF2-40B4-BE49-F238E27FC236}">
                <a16:creationId xmlns:a16="http://schemas.microsoft.com/office/drawing/2014/main" id="{2ECACBF8-9319-6136-E22F-A8CAE79269FA}"/>
              </a:ext>
            </a:extLst>
          </p:cNvPr>
          <p:cNvGrpSpPr/>
          <p:nvPr/>
        </p:nvGrpSpPr>
        <p:grpSpPr>
          <a:xfrm>
            <a:off x="10172088" y="6205539"/>
            <a:ext cx="1666853" cy="521082"/>
            <a:chOff x="9316457" y="6074979"/>
            <a:chExt cx="2160841" cy="651642"/>
          </a:xfrm>
        </p:grpSpPr>
        <p:sp>
          <p:nvSpPr>
            <p:cNvPr id="7" name="Veiksmo mygtukas: Eiti į pagrindinį 6">
              <a:hlinkClick r:id="rId3" action="ppaction://hlinksldjump" highlightClick="1"/>
              <a:extLst>
                <a:ext uri="{FF2B5EF4-FFF2-40B4-BE49-F238E27FC236}">
                  <a16:creationId xmlns:a16="http://schemas.microsoft.com/office/drawing/2014/main" id="{E3BAD5F2-95F9-EAB2-6232-E2C77DC9E6F6}"/>
                </a:ext>
              </a:extLst>
            </p:cNvPr>
            <p:cNvSpPr/>
            <p:nvPr/>
          </p:nvSpPr>
          <p:spPr>
            <a:xfrm>
              <a:off x="10089931" y="6074979"/>
              <a:ext cx="693683" cy="651642"/>
            </a:xfrm>
            <a:prstGeom prst="actionButtonHom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Veiksmo mygtukas: Eiti pirmyn arba Paskesnis 7">
              <a:hlinkClick r:id="" action="ppaction://hlinkshowjump?jump=nextslide" highlightClick="1"/>
              <a:extLst>
                <a:ext uri="{FF2B5EF4-FFF2-40B4-BE49-F238E27FC236}">
                  <a16:creationId xmlns:a16="http://schemas.microsoft.com/office/drawing/2014/main" id="{8348D1CC-3C0E-64AE-22C4-8F2EB2FE7CE2}"/>
                </a:ext>
              </a:extLst>
            </p:cNvPr>
            <p:cNvSpPr/>
            <p:nvPr/>
          </p:nvSpPr>
          <p:spPr>
            <a:xfrm>
              <a:off x="10863406" y="6074979"/>
              <a:ext cx="613892" cy="651642"/>
            </a:xfrm>
            <a:prstGeom prst="actionButtonForwardNex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Veiksmo mygtukas: Grįžti atgal arba Ankstesnis 8">
              <a:hlinkClick r:id="" action="ppaction://hlinkshowjump?jump=previousslide" highlightClick="1"/>
              <a:extLst>
                <a:ext uri="{FF2B5EF4-FFF2-40B4-BE49-F238E27FC236}">
                  <a16:creationId xmlns:a16="http://schemas.microsoft.com/office/drawing/2014/main" id="{D14BB0FA-DB5F-C92E-C9F8-EE3A904EAC2B}"/>
                </a:ext>
              </a:extLst>
            </p:cNvPr>
            <p:cNvSpPr/>
            <p:nvPr/>
          </p:nvSpPr>
          <p:spPr>
            <a:xfrm>
              <a:off x="9316457" y="6074979"/>
              <a:ext cx="693683" cy="651642"/>
            </a:xfrm>
            <a:prstGeom prst="actionButtonBackPrevious">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2" name="Picture 12">
            <a:extLst>
              <a:ext uri="{FF2B5EF4-FFF2-40B4-BE49-F238E27FC236}">
                <a16:creationId xmlns:a16="http://schemas.microsoft.com/office/drawing/2014/main" id="{0AC8139F-66C7-3A34-CED1-0A737CB30DC5}"/>
              </a:ext>
            </a:extLst>
          </p:cNvPr>
          <p:cNvPicPr>
            <a:picLocks noChangeAspect="1"/>
          </p:cNvPicPr>
          <p:nvPr/>
        </p:nvPicPr>
        <p:blipFill>
          <a:blip r:embed="rId4"/>
          <a:stretch>
            <a:fillRect/>
          </a:stretch>
        </p:blipFill>
        <p:spPr>
          <a:xfrm>
            <a:off x="589038" y="163645"/>
            <a:ext cx="3131388" cy="3341299"/>
          </a:xfrm>
          <a:prstGeom prst="rect">
            <a:avLst/>
          </a:prstGeom>
        </p:spPr>
      </p:pic>
      <p:pic>
        <p:nvPicPr>
          <p:cNvPr id="13" name="Picture 13">
            <a:extLst>
              <a:ext uri="{FF2B5EF4-FFF2-40B4-BE49-F238E27FC236}">
                <a16:creationId xmlns:a16="http://schemas.microsoft.com/office/drawing/2014/main" id="{74E3DC7C-253C-C3B1-C923-25E3581E9EBC}"/>
              </a:ext>
            </a:extLst>
          </p:cNvPr>
          <p:cNvPicPr>
            <a:picLocks noChangeAspect="1"/>
          </p:cNvPicPr>
          <p:nvPr/>
        </p:nvPicPr>
        <p:blipFill>
          <a:blip r:embed="rId5"/>
          <a:stretch>
            <a:fillRect/>
          </a:stretch>
        </p:blipFill>
        <p:spPr>
          <a:xfrm>
            <a:off x="4697899" y="3816046"/>
            <a:ext cx="3633998" cy="2749710"/>
          </a:xfrm>
          <a:prstGeom prst="rect">
            <a:avLst/>
          </a:prstGeom>
        </p:spPr>
      </p:pic>
      <p:pic>
        <p:nvPicPr>
          <p:cNvPr id="14" name="Picture 14">
            <a:extLst>
              <a:ext uri="{FF2B5EF4-FFF2-40B4-BE49-F238E27FC236}">
                <a16:creationId xmlns:a16="http://schemas.microsoft.com/office/drawing/2014/main" id="{294DC189-6BDD-03B6-3D71-56B67487CF69}"/>
              </a:ext>
            </a:extLst>
          </p:cNvPr>
          <p:cNvPicPr>
            <a:picLocks noChangeAspect="1"/>
          </p:cNvPicPr>
          <p:nvPr/>
        </p:nvPicPr>
        <p:blipFill>
          <a:blip r:embed="rId6"/>
          <a:stretch>
            <a:fillRect/>
          </a:stretch>
        </p:blipFill>
        <p:spPr>
          <a:xfrm>
            <a:off x="820595" y="3811231"/>
            <a:ext cx="3716866" cy="2755900"/>
          </a:xfrm>
          <a:prstGeom prst="rect">
            <a:avLst/>
          </a:prstGeom>
        </p:spPr>
      </p:pic>
      <p:sp>
        <p:nvSpPr>
          <p:cNvPr id="16" name="TextBox 15">
            <a:extLst>
              <a:ext uri="{FF2B5EF4-FFF2-40B4-BE49-F238E27FC236}">
                <a16:creationId xmlns:a16="http://schemas.microsoft.com/office/drawing/2014/main" id="{BD990507-5455-1F5E-D63F-64974EE4FF26}"/>
              </a:ext>
            </a:extLst>
          </p:cNvPr>
          <p:cNvSpPr txBox="1"/>
          <p:nvPr/>
        </p:nvSpPr>
        <p:spPr>
          <a:xfrm>
            <a:off x="8692552" y="296174"/>
            <a:ext cx="3145765"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dirty="0">
                <a:latin typeface="Times New Roman"/>
              </a:rPr>
              <a:t>Šio tyrimo metu naudojome raudoną lazeriuką  ir  įvairias priemones: difrakcinę gardelę pavyko gauti </a:t>
            </a:r>
            <a:r>
              <a:rPr lang="lt-LT" sz="2800">
                <a:latin typeface="Times New Roman"/>
              </a:rPr>
              <a:t>šviesos </a:t>
            </a:r>
            <a:r>
              <a:rPr lang="lt-LT" sz="2800" dirty="0">
                <a:latin typeface="Times New Roman"/>
              </a:rPr>
              <a:t>vaizdą.</a:t>
            </a:r>
            <a:r>
              <a:rPr lang="en-US" sz="2800" dirty="0">
                <a:latin typeface="Times New Roman"/>
              </a:rPr>
              <a:t>​</a:t>
            </a:r>
          </a:p>
        </p:txBody>
      </p:sp>
      <p:pic>
        <p:nvPicPr>
          <p:cNvPr id="18" name="Picture 10">
            <a:extLst>
              <a:ext uri="{FF2B5EF4-FFF2-40B4-BE49-F238E27FC236}">
                <a16:creationId xmlns:a16="http://schemas.microsoft.com/office/drawing/2014/main" id="{9D1E798D-A6DC-B07E-3F0E-526B45B42E4B}"/>
              </a:ext>
            </a:extLst>
          </p:cNvPr>
          <p:cNvPicPr>
            <a:picLocks noChangeAspect="1"/>
          </p:cNvPicPr>
          <p:nvPr/>
        </p:nvPicPr>
        <p:blipFill>
          <a:blip r:embed="rId7"/>
          <a:stretch>
            <a:fillRect/>
          </a:stretch>
        </p:blipFill>
        <p:spPr>
          <a:xfrm>
            <a:off x="4054876" y="169655"/>
            <a:ext cx="4068712" cy="3269690"/>
          </a:xfrm>
          <a:prstGeom prst="rect">
            <a:avLst/>
          </a:prstGeom>
        </p:spPr>
      </p:pic>
    </p:spTree>
    <p:extLst>
      <p:ext uri="{BB962C8B-B14F-4D97-AF65-F5344CB8AC3E}">
        <p14:creationId xmlns:p14="http://schemas.microsoft.com/office/powerpoint/2010/main" val="37767747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A55B-D381-1302-6694-F09C90AE59D0}"/>
              </a:ext>
            </a:extLst>
          </p:cNvPr>
          <p:cNvSpPr>
            <a:spLocks noGrp="1"/>
          </p:cNvSpPr>
          <p:nvPr>
            <p:ph type="title"/>
          </p:nvPr>
        </p:nvSpPr>
        <p:spPr/>
        <p:txBody>
          <a:bodyPr/>
          <a:lstStyle/>
          <a:p>
            <a:r>
              <a:rPr lang="en-US" err="1">
                <a:cs typeface="Calibri Light"/>
              </a:rPr>
              <a:t>Naudota</a:t>
            </a:r>
            <a:r>
              <a:rPr lang="en-US">
                <a:cs typeface="Calibri Light"/>
              </a:rPr>
              <a:t> </a:t>
            </a:r>
            <a:r>
              <a:rPr lang="en-US" err="1">
                <a:cs typeface="Calibri Light"/>
              </a:rPr>
              <a:t>literatūra</a:t>
            </a:r>
            <a:r>
              <a:rPr lang="en-US">
                <a:cs typeface="Calibri Light"/>
              </a:rPr>
              <a:t>:</a:t>
            </a:r>
            <a:endParaRPr lang="en-US"/>
          </a:p>
        </p:txBody>
      </p:sp>
      <p:sp>
        <p:nvSpPr>
          <p:cNvPr id="3" name="Content Placeholder 2">
            <a:extLst>
              <a:ext uri="{FF2B5EF4-FFF2-40B4-BE49-F238E27FC236}">
                <a16:creationId xmlns:a16="http://schemas.microsoft.com/office/drawing/2014/main" id="{CEF0BCDD-6462-183A-BCF5-6F2B4615E3C9}"/>
              </a:ext>
            </a:extLst>
          </p:cNvPr>
          <p:cNvSpPr>
            <a:spLocks noGrp="1"/>
          </p:cNvSpPr>
          <p:nvPr>
            <p:ph idx="1"/>
          </p:nvPr>
        </p:nvSpPr>
        <p:spPr/>
        <p:txBody>
          <a:bodyPr vert="horz" lIns="91440" tIns="45720" rIns="91440" bIns="45720" rtlCol="0" anchor="t">
            <a:normAutofit/>
          </a:bodyPr>
          <a:lstStyle/>
          <a:p>
            <a:r>
              <a:rPr lang="en-US" dirty="0">
                <a:ea typeface="+mn-lt"/>
                <a:cs typeface="+mn-lt"/>
                <a:hlinkClick r:id="rId2"/>
              </a:rPr>
              <a:t>http://fotonas.su.lt/studdarbai/sviesa/index.htm</a:t>
            </a:r>
            <a:endParaRPr lang="en-US" dirty="0">
              <a:ea typeface="+mn-lt"/>
              <a:cs typeface="+mn-lt"/>
            </a:endParaRPr>
          </a:p>
          <a:p>
            <a:r>
              <a:rPr lang="en-US" dirty="0">
                <a:ea typeface="+mn-lt"/>
                <a:cs typeface="+mn-lt"/>
                <a:hlinkClick r:id="rId3"/>
              </a:rPr>
              <a:t>https://lt.wikipedia.org/wiki/Mira%C5%BEas</a:t>
            </a:r>
            <a:endParaRPr lang="lt-LT" dirty="0">
              <a:ea typeface="+mn-lt"/>
              <a:cs typeface="+mn-lt"/>
            </a:endParaRPr>
          </a:p>
          <a:p>
            <a:r>
              <a:rPr lang="en-US" dirty="0">
                <a:ea typeface="+mn-lt"/>
                <a:cs typeface="+mn-lt"/>
                <a:hlinkClick r:id="rId4"/>
              </a:rPr>
              <a:t>https://lt.wikipedia.org/wiki/Vaivoryk%C5%A1t%C4%97</a:t>
            </a:r>
            <a:endParaRPr lang="en-US" dirty="0">
              <a:latin typeface="Calibri"/>
              <a:ea typeface="+mn-lt"/>
              <a:cs typeface="+mn-lt"/>
            </a:endParaRPr>
          </a:p>
          <a:p>
            <a:r>
              <a:rPr lang="lt-LT" dirty="0">
                <a:latin typeface="Century"/>
                <a:ea typeface="+mn-lt"/>
                <a:cs typeface="+mn-lt"/>
              </a:rPr>
              <a:t>Greita pagalba mokiniui 7 klasei fizikos užduotys </a:t>
            </a:r>
            <a:r>
              <a:rPr lang="lt-LT" dirty="0" err="1">
                <a:latin typeface="Century"/>
                <a:ea typeface="+mn-lt"/>
                <a:cs typeface="+mn-lt"/>
              </a:rPr>
              <a:t>Rigonda</a:t>
            </a:r>
            <a:r>
              <a:rPr lang="lt-LT" dirty="0">
                <a:latin typeface="Century"/>
                <a:ea typeface="+mn-lt"/>
                <a:cs typeface="+mn-lt"/>
              </a:rPr>
              <a:t> </a:t>
            </a:r>
            <a:r>
              <a:rPr lang="lt-LT" dirty="0" err="1">
                <a:latin typeface="Century"/>
                <a:ea typeface="+mn-lt"/>
                <a:cs typeface="+mn-lt"/>
              </a:rPr>
              <a:t>Skorulskienė</a:t>
            </a:r>
            <a:endParaRPr lang="lt-LT">
              <a:latin typeface="Century"/>
              <a:ea typeface="+mn-lt"/>
              <a:cs typeface="+mn-lt"/>
            </a:endParaRPr>
          </a:p>
          <a:p>
            <a:r>
              <a:rPr lang="lt-LT" dirty="0">
                <a:ea typeface="+mn-lt"/>
                <a:cs typeface="+mn-lt"/>
                <a:hlinkClick r:id="rId5"/>
              </a:rPr>
              <a:t>https://www.vedlys.smm.lt/5-8_klasiu_priemoniu_sarasas.php</a:t>
            </a:r>
            <a:endParaRPr lang="lt-LT" dirty="0">
              <a:latin typeface="Century"/>
              <a:ea typeface="Calibri"/>
              <a:cs typeface="Calibri"/>
            </a:endParaRPr>
          </a:p>
          <a:p>
            <a:endParaRPr lang="lt-LT" dirty="0">
              <a:ea typeface="Calibri" panose="020F0502020204030204"/>
              <a:cs typeface="Calibri"/>
            </a:endParaRPr>
          </a:p>
          <a:p>
            <a:pPr marL="0" indent="0">
              <a:buNone/>
            </a:pPr>
            <a:endParaRPr lang="en-US">
              <a:ea typeface="Calibri" panose="020F0502020204030204"/>
              <a:cs typeface="Calibri"/>
            </a:endParaRPr>
          </a:p>
          <a:p>
            <a:endParaRPr lang="en-US">
              <a:ea typeface="Calibri" panose="020F0502020204030204"/>
              <a:cs typeface="Calibri"/>
            </a:endParaRPr>
          </a:p>
          <a:p>
            <a:endParaRPr lang="en-US">
              <a:ea typeface="Calibri" panose="020F0502020204030204"/>
              <a:cs typeface="Calibri"/>
            </a:endParaRPr>
          </a:p>
        </p:txBody>
      </p:sp>
      <p:pic>
        <p:nvPicPr>
          <p:cNvPr id="4" name="Picture 4">
            <a:extLst>
              <a:ext uri="{FF2B5EF4-FFF2-40B4-BE49-F238E27FC236}">
                <a16:creationId xmlns:a16="http://schemas.microsoft.com/office/drawing/2014/main" id="{B3D89B7D-8F83-4104-C975-74A4EAE3044C}"/>
              </a:ext>
            </a:extLst>
          </p:cNvPr>
          <p:cNvPicPr>
            <a:picLocks noChangeAspect="1"/>
          </p:cNvPicPr>
          <p:nvPr/>
        </p:nvPicPr>
        <p:blipFill>
          <a:blip r:embed="rId6"/>
          <a:stretch>
            <a:fillRect/>
          </a:stretch>
        </p:blipFill>
        <p:spPr>
          <a:xfrm>
            <a:off x="9114167" y="141887"/>
            <a:ext cx="2561327" cy="1570907"/>
          </a:xfrm>
          <a:prstGeom prst="rect">
            <a:avLst/>
          </a:prstGeom>
        </p:spPr>
      </p:pic>
    </p:spTree>
    <p:extLst>
      <p:ext uri="{BB962C8B-B14F-4D97-AF65-F5344CB8AC3E}">
        <p14:creationId xmlns:p14="http://schemas.microsoft.com/office/powerpoint/2010/main" val="267121650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1748</Words>
  <Application>Microsoft Office PowerPoint</Application>
  <PresentationFormat>Plačiaekranė</PresentationFormat>
  <Paragraphs>205</Paragraphs>
  <Slides>51</Slides>
  <Notes>2</Notes>
  <HiddenSlides>0</HiddenSlides>
  <MMClips>2</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51</vt:i4>
      </vt:variant>
    </vt:vector>
  </HeadingPairs>
  <TitlesOfParts>
    <vt:vector size="58" baseType="lpstr">
      <vt:lpstr>Arial</vt:lpstr>
      <vt:lpstr>Calibri</vt:lpstr>
      <vt:lpstr>Calibri Light</vt:lpstr>
      <vt:lpstr>Century</vt:lpstr>
      <vt:lpstr>Times New Roman</vt:lpstr>
      <vt:lpstr>Wingdings</vt:lpstr>
      <vt:lpstr>„Office“ tema</vt:lpstr>
      <vt:lpstr>Šviesos savybės</vt:lpstr>
      <vt:lpstr>TURINYS</vt:lpstr>
      <vt:lpstr>TEORIJA</vt:lpstr>
      <vt:lpstr>Baltos šviesos išsiskaidymas trikampėje prizmėje</vt:lpstr>
      <vt:lpstr>„PowerPoint“ pateiktis</vt:lpstr>
      <vt:lpstr>„PowerPoint“ pateiktis</vt:lpstr>
      <vt:lpstr>„PowerPoint“ pateiktis</vt:lpstr>
      <vt:lpstr>Vaivorykštė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Plonų plėvelių spalvos </vt:lpstr>
      <vt:lpstr>„PowerPoint“ pateiktis</vt:lpstr>
      <vt:lpstr>„PowerPoint“ pateiktis</vt:lpstr>
      <vt:lpstr>„PowerPoint“ pateiktis</vt:lpstr>
      <vt:lpstr>„PowerPoint“ pateiktis</vt:lpstr>
      <vt:lpstr>Įdomūs faktai</vt:lpstr>
      <vt:lpstr>Pasitikrinkite!</vt:lpstr>
      <vt:lpstr>„PowerPoint“ pateiktis</vt:lpstr>
      <vt:lpstr>„PowerPoint“ pateiktis</vt:lpstr>
      <vt:lpstr>3. Kaip išsidėsto spalvos 1 ir 2 ekrane? </vt:lpstr>
      <vt:lpstr>„PowerPoint“ pateiktis</vt:lpstr>
      <vt:lpstr>„PowerPoint“ pateiktis</vt:lpstr>
      <vt:lpstr>6. Kaip atrodys raudonas obuolys ir žalia kriaušė žalioje šviesoje?</vt:lpstr>
      <vt:lpstr>„PowerPoint“ pateiktis</vt:lpstr>
      <vt:lpstr>„PowerPoint“ pateiktis</vt:lpstr>
      <vt:lpstr>„PowerPoint“ pateiktis</vt:lpstr>
      <vt:lpstr>„PowerPoint“ pateiktis</vt:lpstr>
      <vt:lpstr>11. Paspauskite ant taisyklingai išdėstytų spalvų vaivorykštės</vt:lpstr>
      <vt:lpstr>Testo atsakymai</vt:lpstr>
      <vt:lpstr>Uždavinys nr.1</vt:lpstr>
      <vt:lpstr>Uždavinys nr.2</vt:lpstr>
      <vt:lpstr>ATSAKYMAI!</vt:lpstr>
      <vt:lpstr>„PowerPoint“ pateiktis</vt:lpstr>
      <vt:lpstr>                     Eksperimentai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Naudota literatūra: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Šviesos savybės</dc:title>
  <dc:creator>Gabija Paulikaite</dc:creator>
  <cp:lastModifiedBy>SAULĖ PAULIKIENĖ</cp:lastModifiedBy>
  <cp:revision>513</cp:revision>
  <dcterms:created xsi:type="dcterms:W3CDTF">2023-05-07T19:37:52Z</dcterms:created>
  <dcterms:modified xsi:type="dcterms:W3CDTF">2023-05-10T05:40:55Z</dcterms:modified>
</cp:coreProperties>
</file>