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2" r:id="rId1"/>
  </p:sldMasterIdLst>
  <p:sldIdLst>
    <p:sldId id="256" r:id="rId2"/>
    <p:sldId id="269" r:id="rId3"/>
    <p:sldId id="257" r:id="rId4"/>
    <p:sldId id="271" r:id="rId5"/>
    <p:sldId id="272" r:id="rId6"/>
    <p:sldId id="273" r:id="rId7"/>
    <p:sldId id="279" r:id="rId8"/>
    <p:sldId id="275" r:id="rId9"/>
    <p:sldId id="270" r:id="rId10"/>
    <p:sldId id="277" r:id="rId11"/>
    <p:sldId id="278" r:id="rId12"/>
    <p:sldId id="298" r:id="rId13"/>
    <p:sldId id="299" r:id="rId14"/>
    <p:sldId id="30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7" r:id="rId31"/>
    <p:sldId id="301" r:id="rId32"/>
    <p:sldId id="302" r:id="rId33"/>
    <p:sldId id="307" r:id="rId34"/>
    <p:sldId id="303" r:id="rId35"/>
    <p:sldId id="304" r:id="rId36"/>
    <p:sldId id="305" r:id="rId37"/>
    <p:sldId id="306" r:id="rId38"/>
    <p:sldId id="29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78" y="5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Lapas1!$A$2</c:f>
              <c:strCache>
                <c:ptCount val="1"/>
                <c:pt idx="0">
                  <c:v>Laisvalaikis</c:v>
                </c:pt>
              </c:strCache>
            </c:strRef>
          </c:tx>
          <c:spPr>
            <a:solidFill>
              <a:srgbClr val="FF0000"/>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Lapas1!$B$2:$H$2</c:f>
              <c:numCache>
                <c:formatCode>General</c:formatCode>
                <c:ptCount val="7"/>
                <c:pt idx="0">
                  <c:v>60</c:v>
                </c:pt>
                <c:pt idx="1">
                  <c:v>60</c:v>
                </c:pt>
                <c:pt idx="2">
                  <c:v>60</c:v>
                </c:pt>
                <c:pt idx="3">
                  <c:v>120</c:v>
                </c:pt>
                <c:pt idx="4">
                  <c:v>300</c:v>
                </c:pt>
                <c:pt idx="5">
                  <c:v>300</c:v>
                </c:pt>
                <c:pt idx="6">
                  <c:v>460</c:v>
                </c:pt>
              </c:numCache>
            </c:numRef>
          </c:val>
          <c:extLst>
            <c:ext xmlns:c16="http://schemas.microsoft.com/office/drawing/2014/chart" uri="{C3380CC4-5D6E-409C-BE32-E72D297353CC}">
              <c16:uniqueId val="{00000000-547D-4558-ADAC-EF38CC1C1F0B}"/>
            </c:ext>
          </c:extLst>
        </c:ser>
        <c:ser>
          <c:idx val="1"/>
          <c:order val="1"/>
          <c:tx>
            <c:strRef>
              <c:f>Lapas1!$A$3</c:f>
              <c:strCache>
                <c:ptCount val="1"/>
                <c:pt idx="0">
                  <c:v>Būreliai</c:v>
                </c:pt>
              </c:strCache>
            </c:strRef>
          </c:tx>
          <c:spPr>
            <a:solidFill>
              <a:schemeClr val="accent2"/>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Lapas1!$B$3:$H$3</c:f>
              <c:numCache>
                <c:formatCode>General</c:formatCode>
                <c:ptCount val="7"/>
                <c:pt idx="0">
                  <c:v>60</c:v>
                </c:pt>
                <c:pt idx="1">
                  <c:v>60</c:v>
                </c:pt>
                <c:pt idx="2">
                  <c:v>120</c:v>
                </c:pt>
                <c:pt idx="3">
                  <c:v>60</c:v>
                </c:pt>
                <c:pt idx="4">
                  <c:v>60</c:v>
                </c:pt>
              </c:numCache>
            </c:numRef>
          </c:val>
          <c:extLst>
            <c:ext xmlns:c16="http://schemas.microsoft.com/office/drawing/2014/chart" uri="{C3380CC4-5D6E-409C-BE32-E72D297353CC}">
              <c16:uniqueId val="{00000001-547D-4558-ADAC-EF38CC1C1F0B}"/>
            </c:ext>
          </c:extLst>
        </c:ser>
        <c:ser>
          <c:idx val="2"/>
          <c:order val="2"/>
          <c:tx>
            <c:strRef>
              <c:f>Lapas1!$A$4</c:f>
              <c:strCache>
                <c:ptCount val="1"/>
                <c:pt idx="0">
                  <c:v>Namų darbai</c:v>
                </c:pt>
              </c:strCache>
            </c:strRef>
          </c:tx>
          <c:spPr>
            <a:solidFill>
              <a:schemeClr val="accent3"/>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Lapas1!$B$4:$H$4</c:f>
              <c:numCache>
                <c:formatCode>General</c:formatCode>
                <c:ptCount val="7"/>
                <c:pt idx="0">
                  <c:v>60</c:v>
                </c:pt>
                <c:pt idx="1">
                  <c:v>120</c:v>
                </c:pt>
                <c:pt idx="2">
                  <c:v>60</c:v>
                </c:pt>
                <c:pt idx="3">
                  <c:v>60</c:v>
                </c:pt>
                <c:pt idx="6">
                  <c:v>90</c:v>
                </c:pt>
              </c:numCache>
            </c:numRef>
          </c:val>
          <c:extLst>
            <c:ext xmlns:c16="http://schemas.microsoft.com/office/drawing/2014/chart" uri="{C3380CC4-5D6E-409C-BE32-E72D297353CC}">
              <c16:uniqueId val="{00000002-547D-4558-ADAC-EF38CC1C1F0B}"/>
            </c:ext>
          </c:extLst>
        </c:ser>
        <c:ser>
          <c:idx val="3"/>
          <c:order val="3"/>
          <c:tx>
            <c:strRef>
              <c:f>Lapas1!$A$5</c:f>
              <c:strCache>
                <c:ptCount val="1"/>
                <c:pt idx="0">
                  <c:v>Mokykla</c:v>
                </c:pt>
              </c:strCache>
            </c:strRef>
          </c:tx>
          <c:spPr>
            <a:solidFill>
              <a:schemeClr val="accent4"/>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Lapas1!$B$5:$H$5</c:f>
              <c:numCache>
                <c:formatCode>General</c:formatCode>
                <c:ptCount val="7"/>
                <c:pt idx="0">
                  <c:v>360</c:v>
                </c:pt>
                <c:pt idx="1">
                  <c:v>360</c:v>
                </c:pt>
                <c:pt idx="2">
                  <c:v>390</c:v>
                </c:pt>
                <c:pt idx="3">
                  <c:v>390</c:v>
                </c:pt>
                <c:pt idx="4">
                  <c:v>330</c:v>
                </c:pt>
              </c:numCache>
            </c:numRef>
          </c:val>
          <c:extLst>
            <c:ext xmlns:c16="http://schemas.microsoft.com/office/drawing/2014/chart" uri="{C3380CC4-5D6E-409C-BE32-E72D297353CC}">
              <c16:uniqueId val="{00000007-547D-4558-ADAC-EF38CC1C1F0B}"/>
            </c:ext>
          </c:extLst>
        </c:ser>
        <c:ser>
          <c:idx val="4"/>
          <c:order val="4"/>
          <c:tx>
            <c:strRef>
              <c:f>Lapas1!$A$6</c:f>
              <c:strCache>
                <c:ptCount val="1"/>
                <c:pt idx="0">
                  <c:v>Telefonas</c:v>
                </c:pt>
              </c:strCache>
            </c:strRef>
          </c:tx>
          <c:spPr>
            <a:solidFill>
              <a:schemeClr val="accent5"/>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Lapas1!$B$6:$H$6</c:f>
              <c:numCache>
                <c:formatCode>General</c:formatCode>
                <c:ptCount val="7"/>
                <c:pt idx="0">
                  <c:v>200</c:v>
                </c:pt>
                <c:pt idx="1">
                  <c:v>120</c:v>
                </c:pt>
                <c:pt idx="2">
                  <c:v>100</c:v>
                </c:pt>
                <c:pt idx="3">
                  <c:v>120</c:v>
                </c:pt>
                <c:pt idx="4">
                  <c:v>120</c:v>
                </c:pt>
                <c:pt idx="5">
                  <c:v>130</c:v>
                </c:pt>
                <c:pt idx="6">
                  <c:v>120</c:v>
                </c:pt>
              </c:numCache>
            </c:numRef>
          </c:val>
          <c:extLst>
            <c:ext xmlns:c16="http://schemas.microsoft.com/office/drawing/2014/chart" uri="{C3380CC4-5D6E-409C-BE32-E72D297353CC}">
              <c16:uniqueId val="{00000008-547D-4558-ADAC-EF38CC1C1F0B}"/>
            </c:ext>
          </c:extLst>
        </c:ser>
        <c:ser>
          <c:idx val="5"/>
          <c:order val="5"/>
          <c:tx>
            <c:strRef>
              <c:f>Lapas1!$A$7</c:f>
              <c:strCache>
                <c:ptCount val="1"/>
                <c:pt idx="0">
                  <c:v>Kompiuteris</c:v>
                </c:pt>
              </c:strCache>
            </c:strRef>
          </c:tx>
          <c:spPr>
            <a:solidFill>
              <a:schemeClr val="accent6"/>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Lapas1!$B$7:$H$7</c:f>
              <c:numCache>
                <c:formatCode>General</c:formatCode>
                <c:ptCount val="7"/>
                <c:pt idx="0">
                  <c:v>100</c:v>
                </c:pt>
                <c:pt idx="1">
                  <c:v>60</c:v>
                </c:pt>
                <c:pt idx="2">
                  <c:v>50</c:v>
                </c:pt>
                <c:pt idx="3">
                  <c:v>60</c:v>
                </c:pt>
                <c:pt idx="4">
                  <c:v>180</c:v>
                </c:pt>
                <c:pt idx="5">
                  <c:v>350</c:v>
                </c:pt>
                <c:pt idx="6">
                  <c:v>210</c:v>
                </c:pt>
              </c:numCache>
            </c:numRef>
          </c:val>
          <c:extLst>
            <c:ext xmlns:c16="http://schemas.microsoft.com/office/drawing/2014/chart" uri="{C3380CC4-5D6E-409C-BE32-E72D297353CC}">
              <c16:uniqueId val="{00000009-547D-4558-ADAC-EF38CC1C1F0B}"/>
            </c:ext>
          </c:extLst>
        </c:ser>
        <c:ser>
          <c:idx val="6"/>
          <c:order val="6"/>
          <c:tx>
            <c:strRef>
              <c:f>Lapas1!$A$8</c:f>
              <c:strCache>
                <c:ptCount val="1"/>
                <c:pt idx="0">
                  <c:v>Draugai</c:v>
                </c:pt>
              </c:strCache>
            </c:strRef>
          </c:tx>
          <c:spPr>
            <a:solidFill>
              <a:schemeClr val="accent1">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Lapas1!$B$8:$H$8</c:f>
              <c:numCache>
                <c:formatCode>General</c:formatCode>
                <c:ptCount val="7"/>
                <c:pt idx="1">
                  <c:v>60</c:v>
                </c:pt>
                <c:pt idx="2">
                  <c:v>60</c:v>
                </c:pt>
                <c:pt idx="3">
                  <c:v>30</c:v>
                </c:pt>
                <c:pt idx="4">
                  <c:v>60</c:v>
                </c:pt>
                <c:pt idx="5">
                  <c:v>60</c:v>
                </c:pt>
              </c:numCache>
            </c:numRef>
          </c:val>
          <c:extLst>
            <c:ext xmlns:c16="http://schemas.microsoft.com/office/drawing/2014/chart" uri="{C3380CC4-5D6E-409C-BE32-E72D297353CC}">
              <c16:uniqueId val="{0000000A-547D-4558-ADAC-EF38CC1C1F0B}"/>
            </c:ext>
          </c:extLst>
        </c:ser>
        <c:ser>
          <c:idx val="7"/>
          <c:order val="7"/>
          <c:tx>
            <c:strRef>
              <c:f>Lapas1!$A$9</c:f>
              <c:strCache>
                <c:ptCount val="1"/>
                <c:pt idx="0">
                  <c:v>Televizorius</c:v>
                </c:pt>
              </c:strCache>
            </c:strRef>
          </c:tx>
          <c:spPr>
            <a:solidFill>
              <a:schemeClr val="accent2">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Lapas1!$B$9:$H$9</c:f>
              <c:numCache>
                <c:formatCode>General</c:formatCode>
                <c:ptCount val="7"/>
                <c:pt idx="0">
                  <c:v>20</c:v>
                </c:pt>
                <c:pt idx="1">
                  <c:v>60</c:v>
                </c:pt>
                <c:pt idx="2">
                  <c:v>60</c:v>
                </c:pt>
                <c:pt idx="3">
                  <c:v>40</c:v>
                </c:pt>
              </c:numCache>
            </c:numRef>
          </c:val>
          <c:extLst>
            <c:ext xmlns:c16="http://schemas.microsoft.com/office/drawing/2014/chart" uri="{C3380CC4-5D6E-409C-BE32-E72D297353CC}">
              <c16:uniqueId val="{0000000B-547D-4558-ADAC-EF38CC1C1F0B}"/>
            </c:ext>
          </c:extLst>
        </c:ser>
        <c:ser>
          <c:idx val="8"/>
          <c:order val="8"/>
          <c:tx>
            <c:strRef>
              <c:f>Lapas1!$A$10</c:f>
              <c:strCache>
                <c:ptCount val="1"/>
                <c:pt idx="0">
                  <c:v>Higiena</c:v>
                </c:pt>
              </c:strCache>
            </c:strRef>
          </c:tx>
          <c:spPr>
            <a:solidFill>
              <a:schemeClr val="accent3">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Lapas1!$B$10:$H$10</c:f>
              <c:numCache>
                <c:formatCode>General</c:formatCode>
                <c:ptCount val="7"/>
                <c:pt idx="0">
                  <c:v>10</c:v>
                </c:pt>
                <c:pt idx="1">
                  <c:v>10</c:v>
                </c:pt>
                <c:pt idx="2">
                  <c:v>20</c:v>
                </c:pt>
                <c:pt idx="3">
                  <c:v>10</c:v>
                </c:pt>
                <c:pt idx="4">
                  <c:v>10</c:v>
                </c:pt>
                <c:pt idx="5">
                  <c:v>30</c:v>
                </c:pt>
                <c:pt idx="6">
                  <c:v>20</c:v>
                </c:pt>
              </c:numCache>
            </c:numRef>
          </c:val>
          <c:extLst>
            <c:ext xmlns:c16="http://schemas.microsoft.com/office/drawing/2014/chart" uri="{C3380CC4-5D6E-409C-BE32-E72D297353CC}">
              <c16:uniqueId val="{0000000C-547D-4558-ADAC-EF38CC1C1F0B}"/>
            </c:ext>
          </c:extLst>
        </c:ser>
        <c:ser>
          <c:idx val="9"/>
          <c:order val="9"/>
          <c:tx>
            <c:strRef>
              <c:f>Lapas1!$A$11</c:f>
              <c:strCache>
                <c:ptCount val="1"/>
                <c:pt idx="0">
                  <c:v>Miegas</c:v>
                </c:pt>
              </c:strCache>
            </c:strRef>
          </c:tx>
          <c:spPr>
            <a:solidFill>
              <a:schemeClr val="tx1"/>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Lapas1!$B$11:$H$11</c:f>
              <c:numCache>
                <c:formatCode>General</c:formatCode>
                <c:ptCount val="7"/>
                <c:pt idx="0">
                  <c:v>570</c:v>
                </c:pt>
                <c:pt idx="1">
                  <c:v>530</c:v>
                </c:pt>
                <c:pt idx="2">
                  <c:v>520</c:v>
                </c:pt>
                <c:pt idx="3">
                  <c:v>550</c:v>
                </c:pt>
                <c:pt idx="4">
                  <c:v>380</c:v>
                </c:pt>
                <c:pt idx="5">
                  <c:v>570</c:v>
                </c:pt>
                <c:pt idx="6">
                  <c:v>540</c:v>
                </c:pt>
              </c:numCache>
            </c:numRef>
          </c:val>
          <c:extLst>
            <c:ext xmlns:c16="http://schemas.microsoft.com/office/drawing/2014/chart" uri="{C3380CC4-5D6E-409C-BE32-E72D297353CC}">
              <c16:uniqueId val="{0000000D-547D-4558-ADAC-EF38CC1C1F0B}"/>
            </c:ext>
          </c:extLst>
        </c:ser>
        <c:dLbls>
          <c:showLegendKey val="0"/>
          <c:showVal val="0"/>
          <c:showCatName val="0"/>
          <c:showSerName val="0"/>
          <c:showPercent val="0"/>
          <c:showBubbleSize val="0"/>
        </c:dLbls>
        <c:gapWidth val="219"/>
        <c:overlap val="-27"/>
        <c:axId val="600424128"/>
        <c:axId val="600425376"/>
      </c:barChart>
      <c:catAx>
        <c:axId val="60042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lt-LT"/>
          </a:p>
        </c:txPr>
        <c:crossAx val="600425376"/>
        <c:crosses val="autoZero"/>
        <c:auto val="1"/>
        <c:lblAlgn val="ctr"/>
        <c:lblOffset val="100"/>
        <c:noMultiLvlLbl val="0"/>
      </c:catAx>
      <c:valAx>
        <c:axId val="600425376"/>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lt-LT"/>
          </a:p>
        </c:txPr>
        <c:crossAx val="600424128"/>
        <c:crosses val="autoZero"/>
        <c:crossBetween val="between"/>
      </c:valAx>
      <c:spPr>
        <a:noFill/>
        <a:ln>
          <a:noFill/>
        </a:ln>
        <a:effectLst/>
      </c:spPr>
    </c:plotArea>
    <c:legend>
      <c:legendPos val="b"/>
      <c:layout>
        <c:manualLayout>
          <c:xMode val="edge"/>
          <c:yMode val="edge"/>
          <c:x val="3.5935206944596655E-2"/>
          <c:y val="0.94074361916475602"/>
          <c:w val="0.91112820066134592"/>
          <c:h val="5.9256380835243948E-2"/>
        </c:manualLayout>
      </c:layout>
      <c:overlay val="0"/>
      <c:spPr>
        <a:noFill/>
        <a:ln>
          <a:noFill/>
        </a:ln>
        <a:effectLst/>
      </c:spPr>
      <c:txPr>
        <a:bodyPr rot="0" spcFirstLastPara="1" vertOverflow="ellipsis" vert="horz" wrap="square" anchor="ctr" anchorCtr="1"/>
        <a:lstStyle/>
        <a:p>
          <a:pPr>
            <a:defRPr sz="1197" b="1" i="1" u="none" strike="noStrike" kern="1200" baseline="0">
              <a:ln>
                <a:noFill/>
              </a:ln>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Lapas1!$B$1</c:f>
              <c:strCache>
                <c:ptCount val="1"/>
                <c:pt idx="0">
                  <c:v>Stulpelis1</c:v>
                </c:pt>
              </c:strCache>
            </c:strRef>
          </c:tx>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12-7806-4C9F-A0C8-C982E37BBBB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1-7806-4C9F-A0C8-C982E37BBBB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0-7806-4C9F-A0C8-C982E37BBBB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F-7806-4C9F-A0C8-C982E37BBBBA}"/>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E-7806-4C9F-A0C8-C982E37BBBBA}"/>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D-7806-4C9F-A0C8-C982E37BBBBA}"/>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C-7806-4C9F-A0C8-C982E37BBBBA}"/>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B-7806-4C9F-A0C8-C982E37BBBBA}"/>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A-7806-4C9F-A0C8-C982E37BBBBA}"/>
              </c:ext>
            </c:extLst>
          </c:dPt>
          <c:dPt>
            <c:idx val="9"/>
            <c:bubble3D val="0"/>
            <c:spPr>
              <a:solidFill>
                <a:schemeClr val="tx1"/>
              </a:solidFill>
              <a:ln w="25400">
                <a:solidFill>
                  <a:schemeClr val="lt1"/>
                </a:solidFill>
              </a:ln>
              <a:effectLst/>
              <a:sp3d contourW="25400">
                <a:contourClr>
                  <a:schemeClr val="lt1"/>
                </a:contourClr>
              </a:sp3d>
            </c:spPr>
            <c:extLst>
              <c:ext xmlns:c16="http://schemas.microsoft.com/office/drawing/2014/chart" uri="{C3380CC4-5D6E-409C-BE32-E72D297353CC}">
                <c16:uniqueId val="{00000013-7806-4C9F-A0C8-C982E37BBBBA}"/>
              </c:ext>
            </c:extLst>
          </c:dPt>
          <c:dLbls>
            <c:dLbl>
              <c:idx val="0"/>
              <c:layout>
                <c:manualLayout>
                  <c:x val="-2.3798166830708661E-2"/>
                  <c:y val="-4.0340733246756078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0172"/>
                        <a:gd name="adj2" fmla="val 51993"/>
                        <a:gd name="adj3" fmla="val 115104"/>
                        <a:gd name="adj4" fmla="val 11867"/>
                      </a:avLst>
                    </a:prstGeom>
                    <a:noFill/>
                    <a:ln>
                      <a:noFill/>
                    </a:ln>
                  </c15:spPr>
                </c:ext>
                <c:ext xmlns:c16="http://schemas.microsoft.com/office/drawing/2014/chart" uri="{C3380CC4-5D6E-409C-BE32-E72D297353CC}">
                  <c16:uniqueId val="{00000012-7806-4C9F-A0C8-C982E37BBBBA}"/>
                </c:ext>
              </c:extLst>
            </c:dLbl>
            <c:dLbl>
              <c:idx val="1"/>
              <c:layout>
                <c:manualLayout>
                  <c:x val="2.5638471948818898E-2"/>
                  <c:y val="-7.1627763802425942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98858"/>
                        <a:gd name="adj2" fmla="val -1470"/>
                        <a:gd name="adj3" fmla="val 144790"/>
                        <a:gd name="adj4" fmla="val -33761"/>
                      </a:avLst>
                    </a:prstGeom>
                    <a:noFill/>
                    <a:ln>
                      <a:noFill/>
                    </a:ln>
                  </c15:spPr>
                </c:ext>
                <c:ext xmlns:c16="http://schemas.microsoft.com/office/drawing/2014/chart" uri="{C3380CC4-5D6E-409C-BE32-E72D297353CC}">
                  <c16:uniqueId val="{00000011-7806-4C9F-A0C8-C982E37BBBBA}"/>
                </c:ext>
              </c:extLst>
            </c:dLbl>
            <c:dLbl>
              <c:idx val="2"/>
              <c:layout>
                <c:manualLayout>
                  <c:x val="-3.6958661417334292E-4"/>
                  <c:y val="-2.2763347517018483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50268"/>
                        <a:gd name="adj2" fmla="val 1235"/>
                        <a:gd name="adj3" fmla="val 86848"/>
                        <a:gd name="adj4" fmla="val -3105"/>
                      </a:avLst>
                    </a:prstGeom>
                    <a:noFill/>
                    <a:ln>
                      <a:noFill/>
                    </a:ln>
                  </c15:spPr>
                </c:ext>
                <c:ext xmlns:c16="http://schemas.microsoft.com/office/drawing/2014/chart" uri="{C3380CC4-5D6E-409C-BE32-E72D297353CC}">
                  <c16:uniqueId val="{00000010-7806-4C9F-A0C8-C982E37BBBBA}"/>
                </c:ext>
              </c:extLst>
            </c:dLbl>
            <c:dLbl>
              <c:idx val="3"/>
              <c:layout>
                <c:manualLayout>
                  <c:x val="-2.4781988188976378E-2"/>
                  <c:y val="0.10292586719206025"/>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1455"/>
                        <a:gd name="adj2" fmla="val 51289"/>
                        <a:gd name="adj3" fmla="val -153229"/>
                        <a:gd name="adj4" fmla="val 38973"/>
                      </a:avLst>
                    </a:prstGeom>
                    <a:noFill/>
                    <a:ln>
                      <a:noFill/>
                    </a:ln>
                  </c15:spPr>
                </c:ext>
                <c:ext xmlns:c16="http://schemas.microsoft.com/office/drawing/2014/chart" uri="{C3380CC4-5D6E-409C-BE32-E72D297353CC}">
                  <c16:uniqueId val="{0000000F-7806-4C9F-A0C8-C982E37BBBBA}"/>
                </c:ext>
              </c:extLst>
            </c:dLbl>
            <c:dLbl>
              <c:idx val="4"/>
              <c:layout>
                <c:manualLayout>
                  <c:x val="-6.2080401082677164E-2"/>
                  <c:y val="4.3414551955305615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678"/>
                        <a:gd name="adj2" fmla="val 52965"/>
                        <a:gd name="adj3" fmla="val -146567"/>
                        <a:gd name="adj4" fmla="val 43599"/>
                      </a:avLst>
                    </a:prstGeom>
                    <a:noFill/>
                    <a:ln>
                      <a:noFill/>
                    </a:ln>
                  </c15:spPr>
                </c:ext>
                <c:ext xmlns:c16="http://schemas.microsoft.com/office/drawing/2014/chart" uri="{C3380CC4-5D6E-409C-BE32-E72D297353CC}">
                  <c16:uniqueId val="{0000000E-7806-4C9F-A0C8-C982E37BBBBA}"/>
                </c:ext>
              </c:extLst>
            </c:dLbl>
            <c:dLbl>
              <c:idx val="5"/>
              <c:layout>
                <c:manualLayout>
                  <c:x val="0.14017876476377952"/>
                  <c:y val="2.2710013366756068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8828"/>
                        <a:gd name="adj2" fmla="val 49038"/>
                        <a:gd name="adj3" fmla="val -145135"/>
                        <a:gd name="adj4" fmla="val 19639"/>
                      </a:avLst>
                    </a:prstGeom>
                    <a:noFill/>
                    <a:ln>
                      <a:noFill/>
                    </a:ln>
                  </c15:spPr>
                </c:ext>
                <c:ext xmlns:c16="http://schemas.microsoft.com/office/drawing/2014/chart" uri="{C3380CC4-5D6E-409C-BE32-E72D297353CC}">
                  <c16:uniqueId val="{0000000D-7806-4C9F-A0C8-C982E37BBBBA}"/>
                </c:ext>
              </c:extLst>
            </c:dLbl>
            <c:dLbl>
              <c:idx val="6"/>
              <c:layout>
                <c:manualLayout>
                  <c:x val="7.0242249015748007E-2"/>
                  <c:y val="4.9574554036998224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3575"/>
                        <a:gd name="adj2" fmla="val 49262"/>
                        <a:gd name="adj3" fmla="val -155289"/>
                        <a:gd name="adj4" fmla="val 42982"/>
                      </a:avLst>
                    </a:prstGeom>
                    <a:noFill/>
                    <a:ln>
                      <a:noFill/>
                    </a:ln>
                  </c15:spPr>
                </c:ext>
                <c:ext xmlns:c16="http://schemas.microsoft.com/office/drawing/2014/chart" uri="{C3380CC4-5D6E-409C-BE32-E72D297353CC}">
                  <c16:uniqueId val="{0000000C-7806-4C9F-A0C8-C982E37BBBBA}"/>
                </c:ext>
              </c:extLst>
            </c:dLbl>
            <c:dLbl>
              <c:idx val="7"/>
              <c:layout>
                <c:manualLayout>
                  <c:x val="2.3722502460629923E-2"/>
                  <c:y val="0.11612468527776296"/>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6202"/>
                        <a:gd name="adj2" fmla="val 53375"/>
                        <a:gd name="adj3" fmla="val -183642"/>
                        <a:gd name="adj4" fmla="val 82701"/>
                      </a:avLst>
                    </a:prstGeom>
                    <a:noFill/>
                    <a:ln>
                      <a:noFill/>
                    </a:ln>
                  </c15:spPr>
                </c:ext>
                <c:ext xmlns:c16="http://schemas.microsoft.com/office/drawing/2014/chart" uri="{C3380CC4-5D6E-409C-BE32-E72D297353CC}">
                  <c16:uniqueId val="{0000000B-7806-4C9F-A0C8-C982E37BBBBA}"/>
                </c:ext>
              </c:extLst>
            </c:dLbl>
            <c:dLbl>
              <c:idx val="8"/>
              <c:layout>
                <c:manualLayout>
                  <c:x val="-2.5249200295275592E-2"/>
                  <c:y val="5.6238000969611159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141"/>
                        <a:gd name="adj2" fmla="val 52273"/>
                        <a:gd name="adj3" fmla="val -121709"/>
                        <a:gd name="adj4" fmla="val 104259"/>
                      </a:avLst>
                    </a:prstGeom>
                    <a:noFill/>
                    <a:ln>
                      <a:noFill/>
                    </a:ln>
                  </c15:spPr>
                </c:ext>
                <c:ext xmlns:c16="http://schemas.microsoft.com/office/drawing/2014/chart" uri="{C3380CC4-5D6E-409C-BE32-E72D297353CC}">
                  <c16:uniqueId val="{0000000A-7806-4C9F-A0C8-C982E37BBBBA}"/>
                </c:ext>
              </c:extLst>
            </c:dLbl>
            <c:dLbl>
              <c:idx val="9"/>
              <c:layout>
                <c:manualLayout>
                  <c:x val="6.6286909448818904E-2"/>
                  <c:y val="-0.12050380656349616"/>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2798"/>
                        <a:gd name="adj2" fmla="val 48939"/>
                        <a:gd name="adj3" fmla="val 167798"/>
                        <a:gd name="adj4" fmla="val 51253"/>
                      </a:avLst>
                    </a:prstGeom>
                    <a:noFill/>
                    <a:ln>
                      <a:noFill/>
                    </a:ln>
                  </c15:spPr>
                </c:ext>
                <c:ext xmlns:c16="http://schemas.microsoft.com/office/drawing/2014/chart" uri="{C3380CC4-5D6E-409C-BE32-E72D297353CC}">
                  <c16:uniqueId val="{00000013-7806-4C9F-A0C8-C982E37BBBBA}"/>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borderCallout1">
                    <a:avLst/>
                  </a:prstGeom>
                  <a:noFill/>
                  <a:ln>
                    <a:noFill/>
                  </a:ln>
                </c15:spPr>
              </c:ext>
            </c:extLst>
          </c:dLbls>
          <c:cat>
            <c:strRef>
              <c:f>Lapas1!$A$2:$A$11</c:f>
              <c:strCache>
                <c:ptCount val="10"/>
                <c:pt idx="0">
                  <c:v>Laisvalaikis</c:v>
                </c:pt>
                <c:pt idx="1">
                  <c:v>Būreliai</c:v>
                </c:pt>
                <c:pt idx="2">
                  <c:v>Namų darbai</c:v>
                </c:pt>
                <c:pt idx="3">
                  <c:v>Mokykla</c:v>
                </c:pt>
                <c:pt idx="4">
                  <c:v>Telefonas</c:v>
                </c:pt>
                <c:pt idx="5">
                  <c:v>Kompiuteris</c:v>
                </c:pt>
                <c:pt idx="6">
                  <c:v>Draugai</c:v>
                </c:pt>
                <c:pt idx="7">
                  <c:v>Televizorius</c:v>
                </c:pt>
                <c:pt idx="8">
                  <c:v>Higiena</c:v>
                </c:pt>
                <c:pt idx="9">
                  <c:v>Miegas</c:v>
                </c:pt>
              </c:strCache>
            </c:strRef>
          </c:cat>
          <c:val>
            <c:numRef>
              <c:f>Lapas1!$B$2:$B$11</c:f>
              <c:numCache>
                <c:formatCode>0</c:formatCode>
                <c:ptCount val="10"/>
                <c:pt idx="0">
                  <c:v>128.57142857142858</c:v>
                </c:pt>
                <c:pt idx="1">
                  <c:v>82</c:v>
                </c:pt>
                <c:pt idx="2">
                  <c:v>108</c:v>
                </c:pt>
                <c:pt idx="3">
                  <c:v>358</c:v>
                </c:pt>
                <c:pt idx="4">
                  <c:v>161.42857142857142</c:v>
                </c:pt>
                <c:pt idx="5">
                  <c:v>85.714285714285708</c:v>
                </c:pt>
                <c:pt idx="6">
                  <c:v>68</c:v>
                </c:pt>
                <c:pt idx="7">
                  <c:v>100</c:v>
                </c:pt>
                <c:pt idx="8">
                  <c:v>18.571428571428573</c:v>
                </c:pt>
                <c:pt idx="9">
                  <c:v>520</c:v>
                </c:pt>
              </c:numCache>
            </c:numRef>
          </c:val>
          <c:extLst>
            <c:ext xmlns:c16="http://schemas.microsoft.com/office/drawing/2014/chart" uri="{C3380CC4-5D6E-409C-BE32-E72D297353CC}">
              <c16:uniqueId val="{00000000-7806-4C9F-A0C8-C982E37BBBBA}"/>
            </c:ext>
          </c:extLst>
        </c:ser>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Lapas1!$A$2</c:f>
              <c:strCache>
                <c:ptCount val="1"/>
                <c:pt idx="0">
                  <c:v>Laisvalaikis</c:v>
                </c:pt>
              </c:strCache>
            </c:strRef>
          </c:tx>
          <c:spPr>
            <a:solidFill>
              <a:srgbClr val="FF0000"/>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Lapas1!$B$2:$H$2</c:f>
              <c:numCache>
                <c:formatCode>General</c:formatCode>
                <c:ptCount val="7"/>
                <c:pt idx="0">
                  <c:v>30</c:v>
                </c:pt>
                <c:pt idx="1">
                  <c:v>90</c:v>
                </c:pt>
                <c:pt idx="2">
                  <c:v>40</c:v>
                </c:pt>
                <c:pt idx="3">
                  <c:v>90</c:v>
                </c:pt>
                <c:pt idx="4">
                  <c:v>180</c:v>
                </c:pt>
                <c:pt idx="5">
                  <c:v>220</c:v>
                </c:pt>
                <c:pt idx="6">
                  <c:v>250</c:v>
                </c:pt>
              </c:numCache>
            </c:numRef>
          </c:val>
          <c:extLst>
            <c:ext xmlns:c16="http://schemas.microsoft.com/office/drawing/2014/chart" uri="{C3380CC4-5D6E-409C-BE32-E72D297353CC}">
              <c16:uniqueId val="{00000000-547D-4558-ADAC-EF38CC1C1F0B}"/>
            </c:ext>
          </c:extLst>
        </c:ser>
        <c:ser>
          <c:idx val="1"/>
          <c:order val="1"/>
          <c:tx>
            <c:strRef>
              <c:f>Lapas1!$A$3</c:f>
              <c:strCache>
                <c:ptCount val="1"/>
                <c:pt idx="0">
                  <c:v>Būreliai</c:v>
                </c:pt>
              </c:strCache>
            </c:strRef>
          </c:tx>
          <c:spPr>
            <a:solidFill>
              <a:schemeClr val="accent2"/>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Lapas1!$B$3:$H$3</c:f>
              <c:numCache>
                <c:formatCode>General</c:formatCode>
                <c:ptCount val="7"/>
                <c:pt idx="0">
                  <c:v>60</c:v>
                </c:pt>
                <c:pt idx="1">
                  <c:v>60</c:v>
                </c:pt>
                <c:pt idx="2">
                  <c:v>120</c:v>
                </c:pt>
                <c:pt idx="3">
                  <c:v>50</c:v>
                </c:pt>
                <c:pt idx="4">
                  <c:v>120</c:v>
                </c:pt>
              </c:numCache>
            </c:numRef>
          </c:val>
          <c:extLst>
            <c:ext xmlns:c16="http://schemas.microsoft.com/office/drawing/2014/chart" uri="{C3380CC4-5D6E-409C-BE32-E72D297353CC}">
              <c16:uniqueId val="{00000001-547D-4558-ADAC-EF38CC1C1F0B}"/>
            </c:ext>
          </c:extLst>
        </c:ser>
        <c:ser>
          <c:idx val="2"/>
          <c:order val="2"/>
          <c:tx>
            <c:strRef>
              <c:f>Lapas1!$A$4</c:f>
              <c:strCache>
                <c:ptCount val="1"/>
                <c:pt idx="0">
                  <c:v>Namų darbai</c:v>
                </c:pt>
              </c:strCache>
            </c:strRef>
          </c:tx>
          <c:spPr>
            <a:solidFill>
              <a:schemeClr val="accent3"/>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Lapas1!$B$4:$H$4</c:f>
              <c:numCache>
                <c:formatCode>General</c:formatCode>
                <c:ptCount val="7"/>
                <c:pt idx="0">
                  <c:v>150</c:v>
                </c:pt>
                <c:pt idx="1">
                  <c:v>90</c:v>
                </c:pt>
                <c:pt idx="2">
                  <c:v>60</c:v>
                </c:pt>
                <c:pt idx="3">
                  <c:v>120</c:v>
                </c:pt>
                <c:pt idx="6">
                  <c:v>120</c:v>
                </c:pt>
              </c:numCache>
            </c:numRef>
          </c:val>
          <c:extLst>
            <c:ext xmlns:c16="http://schemas.microsoft.com/office/drawing/2014/chart" uri="{C3380CC4-5D6E-409C-BE32-E72D297353CC}">
              <c16:uniqueId val="{00000002-547D-4558-ADAC-EF38CC1C1F0B}"/>
            </c:ext>
          </c:extLst>
        </c:ser>
        <c:ser>
          <c:idx val="3"/>
          <c:order val="3"/>
          <c:tx>
            <c:strRef>
              <c:f>Lapas1!$A$5</c:f>
              <c:strCache>
                <c:ptCount val="1"/>
                <c:pt idx="0">
                  <c:v>Mokykla</c:v>
                </c:pt>
              </c:strCache>
            </c:strRef>
          </c:tx>
          <c:spPr>
            <a:solidFill>
              <a:schemeClr val="accent4"/>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Lapas1!$B$5:$H$5</c:f>
              <c:numCache>
                <c:formatCode>General</c:formatCode>
                <c:ptCount val="7"/>
                <c:pt idx="0">
                  <c:v>350</c:v>
                </c:pt>
                <c:pt idx="1">
                  <c:v>380</c:v>
                </c:pt>
                <c:pt idx="2">
                  <c:v>360</c:v>
                </c:pt>
                <c:pt idx="3">
                  <c:v>360</c:v>
                </c:pt>
                <c:pt idx="4">
                  <c:v>340</c:v>
                </c:pt>
              </c:numCache>
            </c:numRef>
          </c:val>
          <c:extLst>
            <c:ext xmlns:c16="http://schemas.microsoft.com/office/drawing/2014/chart" uri="{C3380CC4-5D6E-409C-BE32-E72D297353CC}">
              <c16:uniqueId val="{00000007-547D-4558-ADAC-EF38CC1C1F0B}"/>
            </c:ext>
          </c:extLst>
        </c:ser>
        <c:ser>
          <c:idx val="4"/>
          <c:order val="4"/>
          <c:tx>
            <c:strRef>
              <c:f>Lapas1!$A$6</c:f>
              <c:strCache>
                <c:ptCount val="1"/>
                <c:pt idx="0">
                  <c:v>Telefonas</c:v>
                </c:pt>
              </c:strCache>
            </c:strRef>
          </c:tx>
          <c:spPr>
            <a:solidFill>
              <a:schemeClr val="accent5"/>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Lapas1!$B$6:$H$6</c:f>
              <c:numCache>
                <c:formatCode>General</c:formatCode>
                <c:ptCount val="7"/>
                <c:pt idx="0">
                  <c:v>150</c:v>
                </c:pt>
                <c:pt idx="1">
                  <c:v>90</c:v>
                </c:pt>
                <c:pt idx="2">
                  <c:v>120</c:v>
                </c:pt>
                <c:pt idx="3">
                  <c:v>80</c:v>
                </c:pt>
                <c:pt idx="4">
                  <c:v>150</c:v>
                </c:pt>
                <c:pt idx="5">
                  <c:v>300</c:v>
                </c:pt>
                <c:pt idx="6">
                  <c:v>240</c:v>
                </c:pt>
              </c:numCache>
            </c:numRef>
          </c:val>
          <c:extLst>
            <c:ext xmlns:c16="http://schemas.microsoft.com/office/drawing/2014/chart" uri="{C3380CC4-5D6E-409C-BE32-E72D297353CC}">
              <c16:uniqueId val="{00000008-547D-4558-ADAC-EF38CC1C1F0B}"/>
            </c:ext>
          </c:extLst>
        </c:ser>
        <c:ser>
          <c:idx val="5"/>
          <c:order val="5"/>
          <c:tx>
            <c:strRef>
              <c:f>Lapas1!$A$7</c:f>
              <c:strCache>
                <c:ptCount val="1"/>
                <c:pt idx="0">
                  <c:v>Kompiuteris</c:v>
                </c:pt>
              </c:strCache>
            </c:strRef>
          </c:tx>
          <c:spPr>
            <a:solidFill>
              <a:schemeClr val="accent6"/>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Lapas1!$B$7:$H$7</c:f>
              <c:numCache>
                <c:formatCode>General</c:formatCode>
                <c:ptCount val="7"/>
                <c:pt idx="0">
                  <c:v>60</c:v>
                </c:pt>
                <c:pt idx="1">
                  <c:v>70</c:v>
                </c:pt>
                <c:pt idx="2">
                  <c:v>60</c:v>
                </c:pt>
                <c:pt idx="3">
                  <c:v>60</c:v>
                </c:pt>
                <c:pt idx="4">
                  <c:v>100</c:v>
                </c:pt>
                <c:pt idx="5">
                  <c:v>130</c:v>
                </c:pt>
                <c:pt idx="6">
                  <c:v>120</c:v>
                </c:pt>
              </c:numCache>
            </c:numRef>
          </c:val>
          <c:extLst>
            <c:ext xmlns:c16="http://schemas.microsoft.com/office/drawing/2014/chart" uri="{C3380CC4-5D6E-409C-BE32-E72D297353CC}">
              <c16:uniqueId val="{00000009-547D-4558-ADAC-EF38CC1C1F0B}"/>
            </c:ext>
          </c:extLst>
        </c:ser>
        <c:ser>
          <c:idx val="6"/>
          <c:order val="6"/>
          <c:tx>
            <c:strRef>
              <c:f>Lapas1!$A$8</c:f>
              <c:strCache>
                <c:ptCount val="1"/>
                <c:pt idx="0">
                  <c:v>Draugai</c:v>
                </c:pt>
              </c:strCache>
            </c:strRef>
          </c:tx>
          <c:spPr>
            <a:solidFill>
              <a:schemeClr val="accent1">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Lapas1!$B$8:$H$8</c:f>
              <c:numCache>
                <c:formatCode>General</c:formatCode>
                <c:ptCount val="7"/>
                <c:pt idx="0">
                  <c:v>60</c:v>
                </c:pt>
                <c:pt idx="1">
                  <c:v>30</c:v>
                </c:pt>
                <c:pt idx="4">
                  <c:v>90</c:v>
                </c:pt>
                <c:pt idx="5">
                  <c:v>100</c:v>
                </c:pt>
                <c:pt idx="6">
                  <c:v>60</c:v>
                </c:pt>
              </c:numCache>
            </c:numRef>
          </c:val>
          <c:extLst>
            <c:ext xmlns:c16="http://schemas.microsoft.com/office/drawing/2014/chart" uri="{C3380CC4-5D6E-409C-BE32-E72D297353CC}">
              <c16:uniqueId val="{0000000A-547D-4558-ADAC-EF38CC1C1F0B}"/>
            </c:ext>
          </c:extLst>
        </c:ser>
        <c:ser>
          <c:idx val="7"/>
          <c:order val="7"/>
          <c:tx>
            <c:strRef>
              <c:f>Lapas1!$A$9</c:f>
              <c:strCache>
                <c:ptCount val="1"/>
                <c:pt idx="0">
                  <c:v>Televizorius</c:v>
                </c:pt>
              </c:strCache>
            </c:strRef>
          </c:tx>
          <c:spPr>
            <a:solidFill>
              <a:schemeClr val="accent2">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Lapas1!$B$9:$H$9</c:f>
              <c:numCache>
                <c:formatCode>General</c:formatCode>
                <c:ptCount val="7"/>
                <c:pt idx="0">
                  <c:v>120</c:v>
                </c:pt>
                <c:pt idx="1">
                  <c:v>90</c:v>
                </c:pt>
                <c:pt idx="2">
                  <c:v>110</c:v>
                </c:pt>
                <c:pt idx="3">
                  <c:v>100</c:v>
                </c:pt>
                <c:pt idx="5">
                  <c:v>60</c:v>
                </c:pt>
                <c:pt idx="6">
                  <c:v>120</c:v>
                </c:pt>
              </c:numCache>
            </c:numRef>
          </c:val>
          <c:extLst>
            <c:ext xmlns:c16="http://schemas.microsoft.com/office/drawing/2014/chart" uri="{C3380CC4-5D6E-409C-BE32-E72D297353CC}">
              <c16:uniqueId val="{0000000B-547D-4558-ADAC-EF38CC1C1F0B}"/>
            </c:ext>
          </c:extLst>
        </c:ser>
        <c:ser>
          <c:idx val="8"/>
          <c:order val="8"/>
          <c:tx>
            <c:strRef>
              <c:f>Lapas1!$A$10</c:f>
              <c:strCache>
                <c:ptCount val="1"/>
                <c:pt idx="0">
                  <c:v>Higiena</c:v>
                </c:pt>
              </c:strCache>
            </c:strRef>
          </c:tx>
          <c:spPr>
            <a:solidFill>
              <a:schemeClr val="accent3">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Lapas1!$B$10:$H$10</c:f>
              <c:numCache>
                <c:formatCode>General</c:formatCode>
                <c:ptCount val="7"/>
                <c:pt idx="0">
                  <c:v>10</c:v>
                </c:pt>
                <c:pt idx="1">
                  <c:v>20</c:v>
                </c:pt>
                <c:pt idx="2">
                  <c:v>10</c:v>
                </c:pt>
                <c:pt idx="3">
                  <c:v>20</c:v>
                </c:pt>
                <c:pt idx="4">
                  <c:v>10</c:v>
                </c:pt>
                <c:pt idx="5">
                  <c:v>30</c:v>
                </c:pt>
                <c:pt idx="6">
                  <c:v>30</c:v>
                </c:pt>
              </c:numCache>
            </c:numRef>
          </c:val>
          <c:extLst>
            <c:ext xmlns:c16="http://schemas.microsoft.com/office/drawing/2014/chart" uri="{C3380CC4-5D6E-409C-BE32-E72D297353CC}">
              <c16:uniqueId val="{0000000C-547D-4558-ADAC-EF38CC1C1F0B}"/>
            </c:ext>
          </c:extLst>
        </c:ser>
        <c:ser>
          <c:idx val="9"/>
          <c:order val="9"/>
          <c:tx>
            <c:strRef>
              <c:f>Lapas1!$A$11</c:f>
              <c:strCache>
                <c:ptCount val="1"/>
                <c:pt idx="0">
                  <c:v>Miegas</c:v>
                </c:pt>
              </c:strCache>
            </c:strRef>
          </c:tx>
          <c:spPr>
            <a:solidFill>
              <a:schemeClr val="tx1"/>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Lapas1!$B$11:$H$11</c:f>
              <c:numCache>
                <c:formatCode>General</c:formatCode>
                <c:ptCount val="7"/>
                <c:pt idx="0">
                  <c:v>450</c:v>
                </c:pt>
                <c:pt idx="1">
                  <c:v>520</c:v>
                </c:pt>
                <c:pt idx="2">
                  <c:v>560</c:v>
                </c:pt>
                <c:pt idx="3">
                  <c:v>560</c:v>
                </c:pt>
                <c:pt idx="4">
                  <c:v>450</c:v>
                </c:pt>
                <c:pt idx="5">
                  <c:v>600</c:v>
                </c:pt>
                <c:pt idx="6">
                  <c:v>500</c:v>
                </c:pt>
              </c:numCache>
            </c:numRef>
          </c:val>
          <c:extLst>
            <c:ext xmlns:c16="http://schemas.microsoft.com/office/drawing/2014/chart" uri="{C3380CC4-5D6E-409C-BE32-E72D297353CC}">
              <c16:uniqueId val="{0000000D-547D-4558-ADAC-EF38CC1C1F0B}"/>
            </c:ext>
          </c:extLst>
        </c:ser>
        <c:dLbls>
          <c:showLegendKey val="0"/>
          <c:showVal val="0"/>
          <c:showCatName val="0"/>
          <c:showSerName val="0"/>
          <c:showPercent val="0"/>
          <c:showBubbleSize val="0"/>
        </c:dLbls>
        <c:gapWidth val="219"/>
        <c:overlap val="-27"/>
        <c:axId val="600424128"/>
        <c:axId val="600425376"/>
      </c:barChart>
      <c:catAx>
        <c:axId val="60042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lt-LT"/>
          </a:p>
        </c:txPr>
        <c:crossAx val="600425376"/>
        <c:crosses val="autoZero"/>
        <c:auto val="1"/>
        <c:lblAlgn val="ctr"/>
        <c:lblOffset val="100"/>
        <c:noMultiLvlLbl val="0"/>
      </c:catAx>
      <c:valAx>
        <c:axId val="600425376"/>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lt-LT"/>
          </a:p>
        </c:txPr>
        <c:crossAx val="600424128"/>
        <c:crosses val="autoZero"/>
        <c:crossBetween val="between"/>
      </c:valAx>
      <c:spPr>
        <a:noFill/>
        <a:ln>
          <a:noFill/>
        </a:ln>
        <a:effectLst/>
      </c:spPr>
    </c:plotArea>
    <c:legend>
      <c:legendPos val="b"/>
      <c:layout>
        <c:manualLayout>
          <c:xMode val="edge"/>
          <c:yMode val="edge"/>
          <c:x val="3.5935206944596655E-2"/>
          <c:y val="0.94074361916475602"/>
          <c:w val="0.91112820066134592"/>
          <c:h val="5.9256380835243948E-2"/>
        </c:manualLayout>
      </c:layout>
      <c:overlay val="0"/>
      <c:spPr>
        <a:noFill/>
        <a:ln>
          <a:noFill/>
        </a:ln>
        <a:effectLst/>
      </c:spPr>
      <c:txPr>
        <a:bodyPr rot="0" spcFirstLastPara="1" vertOverflow="ellipsis" vert="horz" wrap="square" anchor="ctr" anchorCtr="1"/>
        <a:lstStyle/>
        <a:p>
          <a:pPr>
            <a:defRPr sz="1197" b="1" i="1" u="none" strike="noStrike" kern="1200" baseline="0">
              <a:solidFill>
                <a:schemeClr val="tx1">
                  <a:lumMod val="65000"/>
                  <a:lumOff val="35000"/>
                </a:schemeClr>
              </a:solidFill>
              <a:effectLst/>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Lapas1!$B$1</c:f>
              <c:strCache>
                <c:ptCount val="1"/>
                <c:pt idx="0">
                  <c:v>Stulpelis1</c:v>
                </c:pt>
              </c:strCache>
            </c:strRef>
          </c:tx>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12-7806-4C9F-A0C8-C982E37BBBB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1-7806-4C9F-A0C8-C982E37BBBB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0-7806-4C9F-A0C8-C982E37BBBB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F-7806-4C9F-A0C8-C982E37BBBBA}"/>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E-7806-4C9F-A0C8-C982E37BBBBA}"/>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D-7806-4C9F-A0C8-C982E37BBBBA}"/>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C-7806-4C9F-A0C8-C982E37BBBBA}"/>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B-7806-4C9F-A0C8-C982E37BBBBA}"/>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A-7806-4C9F-A0C8-C982E37BBBBA}"/>
              </c:ext>
            </c:extLst>
          </c:dPt>
          <c:dPt>
            <c:idx val="9"/>
            <c:bubble3D val="0"/>
            <c:spPr>
              <a:solidFill>
                <a:schemeClr val="tx1"/>
              </a:solidFill>
              <a:ln w="25400">
                <a:solidFill>
                  <a:schemeClr val="lt1"/>
                </a:solidFill>
              </a:ln>
              <a:effectLst/>
              <a:sp3d contourW="25400">
                <a:contourClr>
                  <a:schemeClr val="lt1"/>
                </a:contourClr>
              </a:sp3d>
            </c:spPr>
            <c:extLst>
              <c:ext xmlns:c16="http://schemas.microsoft.com/office/drawing/2014/chart" uri="{C3380CC4-5D6E-409C-BE32-E72D297353CC}">
                <c16:uniqueId val="{00000013-7806-4C9F-A0C8-C982E37BBBBA}"/>
              </c:ext>
            </c:extLst>
          </c:dPt>
          <c:dLbls>
            <c:dLbl>
              <c:idx val="0"/>
              <c:layout>
                <c:manualLayout>
                  <c:x val="-2.3798166830708661E-2"/>
                  <c:y val="-4.0340733246756078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0172"/>
                        <a:gd name="adj2" fmla="val 51993"/>
                        <a:gd name="adj3" fmla="val 115104"/>
                        <a:gd name="adj4" fmla="val 11867"/>
                      </a:avLst>
                    </a:prstGeom>
                    <a:noFill/>
                    <a:ln>
                      <a:noFill/>
                    </a:ln>
                  </c15:spPr>
                </c:ext>
                <c:ext xmlns:c16="http://schemas.microsoft.com/office/drawing/2014/chart" uri="{C3380CC4-5D6E-409C-BE32-E72D297353CC}">
                  <c16:uniqueId val="{00000012-7806-4C9F-A0C8-C982E37BBBBA}"/>
                </c:ext>
              </c:extLst>
            </c:dLbl>
            <c:dLbl>
              <c:idx val="1"/>
              <c:layout>
                <c:manualLayout>
                  <c:x val="2.5638471948818898E-2"/>
                  <c:y val="-7.1627763802425942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98858"/>
                        <a:gd name="adj2" fmla="val -1470"/>
                        <a:gd name="adj3" fmla="val 144790"/>
                        <a:gd name="adj4" fmla="val -33761"/>
                      </a:avLst>
                    </a:prstGeom>
                    <a:noFill/>
                    <a:ln>
                      <a:noFill/>
                    </a:ln>
                  </c15:spPr>
                </c:ext>
                <c:ext xmlns:c16="http://schemas.microsoft.com/office/drawing/2014/chart" uri="{C3380CC4-5D6E-409C-BE32-E72D297353CC}">
                  <c16:uniqueId val="{00000011-7806-4C9F-A0C8-C982E37BBBBA}"/>
                </c:ext>
              </c:extLst>
            </c:dLbl>
            <c:dLbl>
              <c:idx val="2"/>
              <c:layout>
                <c:manualLayout>
                  <c:x val="-3.6958661417322837E-4"/>
                  <c:y val="-1.1044598237906133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50268"/>
                        <a:gd name="adj2" fmla="val 1235"/>
                        <a:gd name="adj3" fmla="val 90788"/>
                        <a:gd name="adj4" fmla="val -38985"/>
                      </a:avLst>
                    </a:prstGeom>
                    <a:noFill/>
                    <a:ln>
                      <a:noFill/>
                    </a:ln>
                  </c15:spPr>
                </c:ext>
                <c:ext xmlns:c16="http://schemas.microsoft.com/office/drawing/2014/chart" uri="{C3380CC4-5D6E-409C-BE32-E72D297353CC}">
                  <c16:uniqueId val="{00000010-7806-4C9F-A0C8-C982E37BBBBA}"/>
                </c:ext>
              </c:extLst>
            </c:dLbl>
            <c:dLbl>
              <c:idx val="3"/>
              <c:layout>
                <c:manualLayout>
                  <c:x val="-2.4781988188976378E-2"/>
                  <c:y val="0.10292586719206025"/>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1455"/>
                        <a:gd name="adj2" fmla="val 51289"/>
                        <a:gd name="adj3" fmla="val -147976"/>
                        <a:gd name="adj4" fmla="val -24157"/>
                      </a:avLst>
                    </a:prstGeom>
                    <a:noFill/>
                    <a:ln>
                      <a:noFill/>
                    </a:ln>
                  </c15:spPr>
                </c:ext>
                <c:ext xmlns:c16="http://schemas.microsoft.com/office/drawing/2014/chart" uri="{C3380CC4-5D6E-409C-BE32-E72D297353CC}">
                  <c16:uniqueId val="{0000000F-7806-4C9F-A0C8-C982E37BBBBA}"/>
                </c:ext>
              </c:extLst>
            </c:dLbl>
            <c:dLbl>
              <c:idx val="4"/>
              <c:layout>
                <c:manualLayout>
                  <c:x val="-6.2080401082677164E-2"/>
                  <c:y val="4.3414551955305615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678"/>
                        <a:gd name="adj2" fmla="val 52965"/>
                        <a:gd name="adj3" fmla="val -146567"/>
                        <a:gd name="adj4" fmla="val 43599"/>
                      </a:avLst>
                    </a:prstGeom>
                    <a:noFill/>
                    <a:ln>
                      <a:noFill/>
                    </a:ln>
                  </c15:spPr>
                </c:ext>
                <c:ext xmlns:c16="http://schemas.microsoft.com/office/drawing/2014/chart" uri="{C3380CC4-5D6E-409C-BE32-E72D297353CC}">
                  <c16:uniqueId val="{0000000E-7806-4C9F-A0C8-C982E37BBBBA}"/>
                </c:ext>
              </c:extLst>
            </c:dLbl>
            <c:dLbl>
              <c:idx val="5"/>
              <c:layout>
                <c:manualLayout>
                  <c:x val="6.0491264763779529E-2"/>
                  <c:y val="1.5678763799288644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8828"/>
                        <a:gd name="adj2" fmla="val 49038"/>
                        <a:gd name="adj3" fmla="val -134629"/>
                        <a:gd name="adj4" fmla="val 68086"/>
                      </a:avLst>
                    </a:prstGeom>
                    <a:noFill/>
                    <a:ln>
                      <a:noFill/>
                    </a:ln>
                  </c15:spPr>
                </c:ext>
                <c:ext xmlns:c16="http://schemas.microsoft.com/office/drawing/2014/chart" uri="{C3380CC4-5D6E-409C-BE32-E72D297353CC}">
                  <c16:uniqueId val="{0000000D-7806-4C9F-A0C8-C982E37BBBBA}"/>
                </c:ext>
              </c:extLst>
            </c:dLbl>
            <c:dLbl>
              <c:idx val="6"/>
              <c:layout>
                <c:manualLayout>
                  <c:x val="6.1797490157480244E-3"/>
                  <c:y val="0.10816830043256026"/>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3575"/>
                        <a:gd name="adj2" fmla="val 49262"/>
                        <a:gd name="adj3" fmla="val -71241"/>
                        <a:gd name="adj4" fmla="val 126934"/>
                      </a:avLst>
                    </a:prstGeom>
                    <a:noFill/>
                    <a:ln>
                      <a:noFill/>
                    </a:ln>
                  </c15:spPr>
                </c:ext>
                <c:ext xmlns:c16="http://schemas.microsoft.com/office/drawing/2014/chart" uri="{C3380CC4-5D6E-409C-BE32-E72D297353CC}">
                  <c16:uniqueId val="{0000000C-7806-4C9F-A0C8-C982E37BBBBA}"/>
                </c:ext>
              </c:extLst>
            </c:dLbl>
            <c:dLbl>
              <c:idx val="7"/>
              <c:layout>
                <c:manualLayout>
                  <c:x val="2.8506397637795278E-4"/>
                  <c:y val="2.4718440900686374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6202"/>
                        <a:gd name="adj2" fmla="val 53375"/>
                        <a:gd name="adj3" fmla="val -119293"/>
                        <a:gd name="adj4" fmla="val 96635"/>
                      </a:avLst>
                    </a:prstGeom>
                    <a:noFill/>
                    <a:ln>
                      <a:noFill/>
                    </a:ln>
                  </c15:spPr>
                </c:ext>
                <c:ext xmlns:c16="http://schemas.microsoft.com/office/drawing/2014/chart" uri="{C3380CC4-5D6E-409C-BE32-E72D297353CC}">
                  <c16:uniqueId val="{0000000B-7806-4C9F-A0C8-C982E37BBBBA}"/>
                </c:ext>
              </c:extLst>
            </c:dLbl>
            <c:dLbl>
              <c:idx val="8"/>
              <c:layout>
                <c:manualLayout>
                  <c:x val="0"/>
                  <c:y val="-0.26954322898971278"/>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0173"/>
                        <a:gd name="adj2" fmla="val 49293"/>
                        <a:gd name="adj3" fmla="val 154074"/>
                        <a:gd name="adj4" fmla="val 87369"/>
                      </a:avLst>
                    </a:prstGeom>
                    <a:noFill/>
                    <a:ln>
                      <a:noFill/>
                    </a:ln>
                  </c15:spPr>
                </c:ext>
                <c:ext xmlns:c16="http://schemas.microsoft.com/office/drawing/2014/chart" uri="{C3380CC4-5D6E-409C-BE32-E72D297353CC}">
                  <c16:uniqueId val="{0000000A-7806-4C9F-A0C8-C982E37BBBBA}"/>
                </c:ext>
              </c:extLst>
            </c:dLbl>
            <c:dLbl>
              <c:idx val="9"/>
              <c:layout>
                <c:manualLayout>
                  <c:x val="3.9724409448818901E-2"/>
                  <c:y val="-7.0273002566867457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2798"/>
                        <a:gd name="adj2" fmla="val 48939"/>
                        <a:gd name="adj3" fmla="val 128400"/>
                        <a:gd name="adj4" fmla="val 76244"/>
                      </a:avLst>
                    </a:prstGeom>
                    <a:noFill/>
                    <a:ln>
                      <a:noFill/>
                    </a:ln>
                  </c15:spPr>
                </c:ext>
                <c:ext xmlns:c16="http://schemas.microsoft.com/office/drawing/2014/chart" uri="{C3380CC4-5D6E-409C-BE32-E72D297353CC}">
                  <c16:uniqueId val="{00000013-7806-4C9F-A0C8-C982E37BBBBA}"/>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borderCallout1">
                    <a:avLst/>
                  </a:prstGeom>
                  <a:noFill/>
                  <a:ln>
                    <a:noFill/>
                  </a:ln>
                </c15:spPr>
              </c:ext>
            </c:extLst>
          </c:dLbls>
          <c:cat>
            <c:strRef>
              <c:f>Lapas1!$A$2:$A$11</c:f>
              <c:strCache>
                <c:ptCount val="10"/>
                <c:pt idx="0">
                  <c:v>Laisvalaikis</c:v>
                </c:pt>
                <c:pt idx="1">
                  <c:v>Būreliai</c:v>
                </c:pt>
                <c:pt idx="2">
                  <c:v>Namų darbai</c:v>
                </c:pt>
                <c:pt idx="3">
                  <c:v>Mokykla</c:v>
                </c:pt>
                <c:pt idx="4">
                  <c:v>Telefonas</c:v>
                </c:pt>
                <c:pt idx="5">
                  <c:v>Kompiuteris</c:v>
                </c:pt>
                <c:pt idx="6">
                  <c:v>Draugai</c:v>
                </c:pt>
                <c:pt idx="7">
                  <c:v>Televizorius</c:v>
                </c:pt>
                <c:pt idx="8">
                  <c:v>Higiena</c:v>
                </c:pt>
                <c:pt idx="9">
                  <c:v>Miegas</c:v>
                </c:pt>
              </c:strCache>
            </c:strRef>
          </c:cat>
          <c:val>
            <c:numRef>
              <c:f>Lapas1!$B$2:$B$11</c:f>
              <c:numCache>
                <c:formatCode>0</c:formatCode>
                <c:ptCount val="10"/>
                <c:pt idx="0">
                  <c:v>182.85714285714286</c:v>
                </c:pt>
                <c:pt idx="1">
                  <c:v>72</c:v>
                </c:pt>
                <c:pt idx="2">
                  <c:v>102</c:v>
                </c:pt>
                <c:pt idx="3">
                  <c:v>384</c:v>
                </c:pt>
                <c:pt idx="4">
                  <c:v>238.57142857142858</c:v>
                </c:pt>
                <c:pt idx="5">
                  <c:v>138.57142857142858</c:v>
                </c:pt>
                <c:pt idx="6">
                  <c:v>92.857142857142861</c:v>
                </c:pt>
                <c:pt idx="7">
                  <c:v>92.857142857142861</c:v>
                </c:pt>
                <c:pt idx="8">
                  <c:v>20</c:v>
                </c:pt>
                <c:pt idx="9">
                  <c:v>510</c:v>
                </c:pt>
              </c:numCache>
            </c:numRef>
          </c:val>
          <c:extLst>
            <c:ext xmlns:c16="http://schemas.microsoft.com/office/drawing/2014/chart" uri="{C3380CC4-5D6E-409C-BE32-E72D297353CC}">
              <c16:uniqueId val="{00000000-7806-4C9F-A0C8-C982E37BBBBA}"/>
            </c:ext>
          </c:extLst>
        </c:ser>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Lapas1!$A$2</c:f>
              <c:strCache>
                <c:ptCount val="1"/>
                <c:pt idx="0">
                  <c:v>Laisvalaikis</c:v>
                </c:pt>
              </c:strCache>
            </c:strRef>
          </c:tx>
          <c:spPr>
            <a:solidFill>
              <a:srgbClr val="FF0000"/>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Lapas1!$B$2:$H$2</c:f>
              <c:numCache>
                <c:formatCode>General</c:formatCode>
                <c:ptCount val="7"/>
                <c:pt idx="0">
                  <c:v>150</c:v>
                </c:pt>
                <c:pt idx="1">
                  <c:v>110</c:v>
                </c:pt>
                <c:pt idx="2">
                  <c:v>160</c:v>
                </c:pt>
                <c:pt idx="3">
                  <c:v>200</c:v>
                </c:pt>
                <c:pt idx="4">
                  <c:v>120</c:v>
                </c:pt>
                <c:pt idx="5">
                  <c:v>240</c:v>
                </c:pt>
                <c:pt idx="6">
                  <c:v>300</c:v>
                </c:pt>
              </c:numCache>
            </c:numRef>
          </c:val>
          <c:extLst>
            <c:ext xmlns:c16="http://schemas.microsoft.com/office/drawing/2014/chart" uri="{C3380CC4-5D6E-409C-BE32-E72D297353CC}">
              <c16:uniqueId val="{00000000-547D-4558-ADAC-EF38CC1C1F0B}"/>
            </c:ext>
          </c:extLst>
        </c:ser>
        <c:ser>
          <c:idx val="1"/>
          <c:order val="1"/>
          <c:tx>
            <c:strRef>
              <c:f>Lapas1!$A$3</c:f>
              <c:strCache>
                <c:ptCount val="1"/>
                <c:pt idx="0">
                  <c:v>Būreliai</c:v>
                </c:pt>
              </c:strCache>
            </c:strRef>
          </c:tx>
          <c:spPr>
            <a:solidFill>
              <a:schemeClr val="accent2"/>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Lapas1!$B$3:$H$3</c:f>
              <c:numCache>
                <c:formatCode>General</c:formatCode>
                <c:ptCount val="7"/>
                <c:pt idx="0">
                  <c:v>60</c:v>
                </c:pt>
                <c:pt idx="1">
                  <c:v>120</c:v>
                </c:pt>
                <c:pt idx="2">
                  <c:v>60</c:v>
                </c:pt>
                <c:pt idx="3">
                  <c:v>60</c:v>
                </c:pt>
                <c:pt idx="4">
                  <c:v>60</c:v>
                </c:pt>
              </c:numCache>
            </c:numRef>
          </c:val>
          <c:extLst>
            <c:ext xmlns:c16="http://schemas.microsoft.com/office/drawing/2014/chart" uri="{C3380CC4-5D6E-409C-BE32-E72D297353CC}">
              <c16:uniqueId val="{00000001-547D-4558-ADAC-EF38CC1C1F0B}"/>
            </c:ext>
          </c:extLst>
        </c:ser>
        <c:ser>
          <c:idx val="2"/>
          <c:order val="2"/>
          <c:tx>
            <c:strRef>
              <c:f>Lapas1!$A$4</c:f>
              <c:strCache>
                <c:ptCount val="1"/>
                <c:pt idx="0">
                  <c:v>Namų darbai</c:v>
                </c:pt>
              </c:strCache>
            </c:strRef>
          </c:tx>
          <c:spPr>
            <a:solidFill>
              <a:schemeClr val="accent3"/>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Lapas1!$B$4:$H$4</c:f>
              <c:numCache>
                <c:formatCode>General</c:formatCode>
                <c:ptCount val="7"/>
                <c:pt idx="0">
                  <c:v>120</c:v>
                </c:pt>
                <c:pt idx="1">
                  <c:v>60</c:v>
                </c:pt>
                <c:pt idx="2">
                  <c:v>90</c:v>
                </c:pt>
                <c:pt idx="3">
                  <c:v>120</c:v>
                </c:pt>
                <c:pt idx="6">
                  <c:v>120</c:v>
                </c:pt>
              </c:numCache>
            </c:numRef>
          </c:val>
          <c:extLst>
            <c:ext xmlns:c16="http://schemas.microsoft.com/office/drawing/2014/chart" uri="{C3380CC4-5D6E-409C-BE32-E72D297353CC}">
              <c16:uniqueId val="{00000002-547D-4558-ADAC-EF38CC1C1F0B}"/>
            </c:ext>
          </c:extLst>
        </c:ser>
        <c:ser>
          <c:idx val="3"/>
          <c:order val="3"/>
          <c:tx>
            <c:strRef>
              <c:f>Lapas1!$A$5</c:f>
              <c:strCache>
                <c:ptCount val="1"/>
                <c:pt idx="0">
                  <c:v>Mokykla</c:v>
                </c:pt>
              </c:strCache>
            </c:strRef>
          </c:tx>
          <c:spPr>
            <a:solidFill>
              <a:schemeClr val="accent4"/>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Lapas1!$B$5:$H$5</c:f>
              <c:numCache>
                <c:formatCode>General</c:formatCode>
                <c:ptCount val="7"/>
                <c:pt idx="0">
                  <c:v>390</c:v>
                </c:pt>
                <c:pt idx="1">
                  <c:v>390</c:v>
                </c:pt>
                <c:pt idx="2">
                  <c:v>390</c:v>
                </c:pt>
                <c:pt idx="3">
                  <c:v>390</c:v>
                </c:pt>
                <c:pt idx="4">
                  <c:v>360</c:v>
                </c:pt>
              </c:numCache>
            </c:numRef>
          </c:val>
          <c:extLst>
            <c:ext xmlns:c16="http://schemas.microsoft.com/office/drawing/2014/chart" uri="{C3380CC4-5D6E-409C-BE32-E72D297353CC}">
              <c16:uniqueId val="{00000007-547D-4558-ADAC-EF38CC1C1F0B}"/>
            </c:ext>
          </c:extLst>
        </c:ser>
        <c:ser>
          <c:idx val="4"/>
          <c:order val="4"/>
          <c:tx>
            <c:strRef>
              <c:f>Lapas1!$A$6</c:f>
              <c:strCache>
                <c:ptCount val="1"/>
                <c:pt idx="0">
                  <c:v>Telefonas</c:v>
                </c:pt>
              </c:strCache>
            </c:strRef>
          </c:tx>
          <c:spPr>
            <a:solidFill>
              <a:schemeClr val="accent5"/>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Lapas1!$B$6:$H$6</c:f>
              <c:numCache>
                <c:formatCode>General</c:formatCode>
                <c:ptCount val="7"/>
                <c:pt idx="0">
                  <c:v>180</c:v>
                </c:pt>
                <c:pt idx="1">
                  <c:v>240</c:v>
                </c:pt>
                <c:pt idx="2">
                  <c:v>120</c:v>
                </c:pt>
                <c:pt idx="3">
                  <c:v>220</c:v>
                </c:pt>
                <c:pt idx="4">
                  <c:v>290</c:v>
                </c:pt>
                <c:pt idx="5">
                  <c:v>320</c:v>
                </c:pt>
                <c:pt idx="6">
                  <c:v>300</c:v>
                </c:pt>
              </c:numCache>
            </c:numRef>
          </c:val>
          <c:extLst>
            <c:ext xmlns:c16="http://schemas.microsoft.com/office/drawing/2014/chart" uri="{C3380CC4-5D6E-409C-BE32-E72D297353CC}">
              <c16:uniqueId val="{00000008-547D-4558-ADAC-EF38CC1C1F0B}"/>
            </c:ext>
          </c:extLst>
        </c:ser>
        <c:ser>
          <c:idx val="5"/>
          <c:order val="5"/>
          <c:tx>
            <c:strRef>
              <c:f>Lapas1!$A$7</c:f>
              <c:strCache>
                <c:ptCount val="1"/>
                <c:pt idx="0">
                  <c:v>Kompiuteris</c:v>
                </c:pt>
              </c:strCache>
            </c:strRef>
          </c:tx>
          <c:spPr>
            <a:solidFill>
              <a:schemeClr val="accent6"/>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Lapas1!$B$7:$H$7</c:f>
              <c:numCache>
                <c:formatCode>General</c:formatCode>
                <c:ptCount val="7"/>
                <c:pt idx="0">
                  <c:v>90</c:v>
                </c:pt>
                <c:pt idx="1">
                  <c:v>60</c:v>
                </c:pt>
                <c:pt idx="2">
                  <c:v>100</c:v>
                </c:pt>
                <c:pt idx="3">
                  <c:v>120</c:v>
                </c:pt>
                <c:pt idx="4">
                  <c:v>120</c:v>
                </c:pt>
                <c:pt idx="5">
                  <c:v>240</c:v>
                </c:pt>
                <c:pt idx="6">
                  <c:v>240</c:v>
                </c:pt>
              </c:numCache>
            </c:numRef>
          </c:val>
          <c:extLst>
            <c:ext xmlns:c16="http://schemas.microsoft.com/office/drawing/2014/chart" uri="{C3380CC4-5D6E-409C-BE32-E72D297353CC}">
              <c16:uniqueId val="{00000009-547D-4558-ADAC-EF38CC1C1F0B}"/>
            </c:ext>
          </c:extLst>
        </c:ser>
        <c:ser>
          <c:idx val="6"/>
          <c:order val="6"/>
          <c:tx>
            <c:strRef>
              <c:f>Lapas1!$A$8</c:f>
              <c:strCache>
                <c:ptCount val="1"/>
                <c:pt idx="0">
                  <c:v>Draugai</c:v>
                </c:pt>
              </c:strCache>
            </c:strRef>
          </c:tx>
          <c:spPr>
            <a:solidFill>
              <a:schemeClr val="accent1">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Lapas1!$B$8:$H$8</c:f>
              <c:numCache>
                <c:formatCode>General</c:formatCode>
                <c:ptCount val="7"/>
                <c:pt idx="0">
                  <c:v>60</c:v>
                </c:pt>
                <c:pt idx="1">
                  <c:v>30</c:v>
                </c:pt>
                <c:pt idx="2">
                  <c:v>120</c:v>
                </c:pt>
                <c:pt idx="3">
                  <c:v>40</c:v>
                </c:pt>
                <c:pt idx="4">
                  <c:v>120</c:v>
                </c:pt>
                <c:pt idx="5">
                  <c:v>180</c:v>
                </c:pt>
                <c:pt idx="6">
                  <c:v>100</c:v>
                </c:pt>
              </c:numCache>
            </c:numRef>
          </c:val>
          <c:extLst>
            <c:ext xmlns:c16="http://schemas.microsoft.com/office/drawing/2014/chart" uri="{C3380CC4-5D6E-409C-BE32-E72D297353CC}">
              <c16:uniqueId val="{0000000A-547D-4558-ADAC-EF38CC1C1F0B}"/>
            </c:ext>
          </c:extLst>
        </c:ser>
        <c:ser>
          <c:idx val="7"/>
          <c:order val="7"/>
          <c:tx>
            <c:strRef>
              <c:f>Lapas1!$A$9</c:f>
              <c:strCache>
                <c:ptCount val="1"/>
                <c:pt idx="0">
                  <c:v>Televizorius</c:v>
                </c:pt>
              </c:strCache>
            </c:strRef>
          </c:tx>
          <c:spPr>
            <a:solidFill>
              <a:schemeClr val="accent2">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Lapas1!$B$9:$H$9</c:f>
              <c:numCache>
                <c:formatCode>General</c:formatCode>
                <c:ptCount val="7"/>
                <c:pt idx="0">
                  <c:v>60</c:v>
                </c:pt>
                <c:pt idx="1">
                  <c:v>100</c:v>
                </c:pt>
                <c:pt idx="2">
                  <c:v>60</c:v>
                </c:pt>
                <c:pt idx="3">
                  <c:v>40</c:v>
                </c:pt>
                <c:pt idx="4">
                  <c:v>120</c:v>
                </c:pt>
                <c:pt idx="5">
                  <c:v>150</c:v>
                </c:pt>
                <c:pt idx="6">
                  <c:v>120</c:v>
                </c:pt>
              </c:numCache>
            </c:numRef>
          </c:val>
          <c:extLst>
            <c:ext xmlns:c16="http://schemas.microsoft.com/office/drawing/2014/chart" uri="{C3380CC4-5D6E-409C-BE32-E72D297353CC}">
              <c16:uniqueId val="{0000000B-547D-4558-ADAC-EF38CC1C1F0B}"/>
            </c:ext>
          </c:extLst>
        </c:ser>
        <c:ser>
          <c:idx val="8"/>
          <c:order val="8"/>
          <c:tx>
            <c:strRef>
              <c:f>Lapas1!$A$10</c:f>
              <c:strCache>
                <c:ptCount val="1"/>
                <c:pt idx="0">
                  <c:v>Higiena</c:v>
                </c:pt>
              </c:strCache>
            </c:strRef>
          </c:tx>
          <c:spPr>
            <a:solidFill>
              <a:schemeClr val="accent3">
                <a:lumMod val="60000"/>
              </a:schemeClr>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Lapas1!$B$10:$H$10</c:f>
              <c:numCache>
                <c:formatCode>General</c:formatCode>
                <c:ptCount val="7"/>
                <c:pt idx="0">
                  <c:v>10</c:v>
                </c:pt>
                <c:pt idx="1">
                  <c:v>20</c:v>
                </c:pt>
                <c:pt idx="2">
                  <c:v>20</c:v>
                </c:pt>
                <c:pt idx="3">
                  <c:v>10</c:v>
                </c:pt>
                <c:pt idx="4">
                  <c:v>10</c:v>
                </c:pt>
                <c:pt idx="5">
                  <c:v>40</c:v>
                </c:pt>
                <c:pt idx="6">
                  <c:v>30</c:v>
                </c:pt>
              </c:numCache>
            </c:numRef>
          </c:val>
          <c:extLst>
            <c:ext xmlns:c16="http://schemas.microsoft.com/office/drawing/2014/chart" uri="{C3380CC4-5D6E-409C-BE32-E72D297353CC}">
              <c16:uniqueId val="{0000000C-547D-4558-ADAC-EF38CC1C1F0B}"/>
            </c:ext>
          </c:extLst>
        </c:ser>
        <c:ser>
          <c:idx val="9"/>
          <c:order val="9"/>
          <c:tx>
            <c:strRef>
              <c:f>Lapas1!$A$11</c:f>
              <c:strCache>
                <c:ptCount val="1"/>
                <c:pt idx="0">
                  <c:v>Miegas</c:v>
                </c:pt>
              </c:strCache>
            </c:strRef>
          </c:tx>
          <c:spPr>
            <a:solidFill>
              <a:schemeClr val="tx1"/>
            </a:solidFill>
            <a:ln>
              <a:noFill/>
            </a:ln>
            <a:effectLst/>
          </c:spPr>
          <c:invertIfNegative val="0"/>
          <c:cat>
            <c:strRef>
              <c:f>Lapas1!$B$1:$H$1</c:f>
              <c:strCache>
                <c:ptCount val="7"/>
                <c:pt idx="0">
                  <c:v>Pirmadienis</c:v>
                </c:pt>
                <c:pt idx="1">
                  <c:v>Antradienis</c:v>
                </c:pt>
                <c:pt idx="2">
                  <c:v>Trečiadienis</c:v>
                </c:pt>
                <c:pt idx="3">
                  <c:v>Ketvirtadienis</c:v>
                </c:pt>
                <c:pt idx="4">
                  <c:v>Penktadienis</c:v>
                </c:pt>
                <c:pt idx="5">
                  <c:v>Šeštadienis</c:v>
                </c:pt>
                <c:pt idx="6">
                  <c:v>Sekmadienis</c:v>
                </c:pt>
              </c:strCache>
            </c:strRef>
          </c:cat>
          <c:val>
            <c:numRef>
              <c:f>Lapas1!$B$11:$H$11</c:f>
              <c:numCache>
                <c:formatCode>General</c:formatCode>
                <c:ptCount val="7"/>
                <c:pt idx="0">
                  <c:v>530</c:v>
                </c:pt>
                <c:pt idx="1">
                  <c:v>540</c:v>
                </c:pt>
                <c:pt idx="2">
                  <c:v>540</c:v>
                </c:pt>
                <c:pt idx="3">
                  <c:v>500</c:v>
                </c:pt>
                <c:pt idx="4">
                  <c:v>420</c:v>
                </c:pt>
                <c:pt idx="5">
                  <c:v>510</c:v>
                </c:pt>
                <c:pt idx="6">
                  <c:v>530</c:v>
                </c:pt>
              </c:numCache>
            </c:numRef>
          </c:val>
          <c:extLst>
            <c:ext xmlns:c16="http://schemas.microsoft.com/office/drawing/2014/chart" uri="{C3380CC4-5D6E-409C-BE32-E72D297353CC}">
              <c16:uniqueId val="{0000000D-547D-4558-ADAC-EF38CC1C1F0B}"/>
            </c:ext>
          </c:extLst>
        </c:ser>
        <c:dLbls>
          <c:showLegendKey val="0"/>
          <c:showVal val="0"/>
          <c:showCatName val="0"/>
          <c:showSerName val="0"/>
          <c:showPercent val="0"/>
          <c:showBubbleSize val="0"/>
        </c:dLbls>
        <c:gapWidth val="219"/>
        <c:overlap val="-27"/>
        <c:axId val="600424128"/>
        <c:axId val="600425376"/>
      </c:barChart>
      <c:catAx>
        <c:axId val="60042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lt-LT"/>
          </a:p>
        </c:txPr>
        <c:crossAx val="600425376"/>
        <c:crosses val="autoZero"/>
        <c:auto val="1"/>
        <c:lblAlgn val="ctr"/>
        <c:lblOffset val="100"/>
        <c:noMultiLvlLbl val="0"/>
      </c:catAx>
      <c:valAx>
        <c:axId val="600425376"/>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lt-LT"/>
          </a:p>
        </c:txPr>
        <c:crossAx val="600424128"/>
        <c:crosses val="autoZero"/>
        <c:crossBetween val="between"/>
      </c:valAx>
      <c:spPr>
        <a:noFill/>
        <a:ln>
          <a:noFill/>
        </a:ln>
        <a:effectLst/>
      </c:spPr>
    </c:plotArea>
    <c:legend>
      <c:legendPos val="b"/>
      <c:layout>
        <c:manualLayout>
          <c:xMode val="edge"/>
          <c:yMode val="edge"/>
          <c:x val="3.5935206944596655E-2"/>
          <c:y val="0.94074361916475602"/>
          <c:w val="0.91112820066134592"/>
          <c:h val="5.9256380835243948E-2"/>
        </c:manualLayout>
      </c:layout>
      <c:overlay val="0"/>
      <c:spPr>
        <a:noFill/>
        <a:ln>
          <a:noFill/>
        </a:ln>
        <a:effectLst/>
      </c:spPr>
      <c:txPr>
        <a:bodyPr rot="0" spcFirstLastPara="1" vertOverflow="ellipsis" vert="horz" wrap="square" anchor="ctr" anchorCtr="1"/>
        <a:lstStyle/>
        <a:p>
          <a:pPr>
            <a:defRPr sz="1197" b="1" i="1"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Lapas1!$B$1</c:f>
              <c:strCache>
                <c:ptCount val="1"/>
                <c:pt idx="0">
                  <c:v>Stulpelis1</c:v>
                </c:pt>
              </c:strCache>
            </c:strRef>
          </c:tx>
          <c:dPt>
            <c:idx val="0"/>
            <c:bubble3D val="0"/>
            <c:spPr>
              <a:solidFill>
                <a:srgbClr val="FF0000"/>
              </a:solidFill>
              <a:ln w="25400">
                <a:solidFill>
                  <a:schemeClr val="lt1"/>
                </a:solidFill>
              </a:ln>
              <a:effectLst/>
              <a:sp3d contourW="25400">
                <a:contourClr>
                  <a:schemeClr val="lt1"/>
                </a:contourClr>
              </a:sp3d>
            </c:spPr>
            <c:extLst>
              <c:ext xmlns:c16="http://schemas.microsoft.com/office/drawing/2014/chart" uri="{C3380CC4-5D6E-409C-BE32-E72D297353CC}">
                <c16:uniqueId val="{00000012-7806-4C9F-A0C8-C982E37BBBBA}"/>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1-7806-4C9F-A0C8-C982E37BBBBA}"/>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0-7806-4C9F-A0C8-C982E37BBBBA}"/>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F-7806-4C9F-A0C8-C982E37BBBBA}"/>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E-7806-4C9F-A0C8-C982E37BBBBA}"/>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D-7806-4C9F-A0C8-C982E37BBBBA}"/>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C-7806-4C9F-A0C8-C982E37BBBBA}"/>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B-7806-4C9F-A0C8-C982E37BBBBA}"/>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A-7806-4C9F-A0C8-C982E37BBBBA}"/>
              </c:ext>
            </c:extLst>
          </c:dPt>
          <c:dPt>
            <c:idx val="9"/>
            <c:bubble3D val="0"/>
            <c:spPr>
              <a:solidFill>
                <a:schemeClr val="tx1"/>
              </a:solidFill>
              <a:ln w="25400">
                <a:solidFill>
                  <a:schemeClr val="lt1"/>
                </a:solidFill>
              </a:ln>
              <a:effectLst/>
              <a:sp3d contourW="25400">
                <a:contourClr>
                  <a:schemeClr val="lt1"/>
                </a:contourClr>
              </a:sp3d>
            </c:spPr>
            <c:extLst>
              <c:ext xmlns:c16="http://schemas.microsoft.com/office/drawing/2014/chart" uri="{C3380CC4-5D6E-409C-BE32-E72D297353CC}">
                <c16:uniqueId val="{00000013-7806-4C9F-A0C8-C982E37BBBBA}"/>
              </c:ext>
            </c:extLst>
          </c:dPt>
          <c:dLbls>
            <c:dLbl>
              <c:idx val="0"/>
              <c:layout>
                <c:manualLayout>
                  <c:x val="-2.3798166830708661E-2"/>
                  <c:y val="-4.0340733246756078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0172"/>
                        <a:gd name="adj2" fmla="val 51993"/>
                        <a:gd name="adj3" fmla="val 161068"/>
                        <a:gd name="adj4" fmla="val 79"/>
                      </a:avLst>
                    </a:prstGeom>
                    <a:noFill/>
                    <a:ln>
                      <a:noFill/>
                    </a:ln>
                  </c15:spPr>
                </c:ext>
                <c:ext xmlns:c16="http://schemas.microsoft.com/office/drawing/2014/chart" uri="{C3380CC4-5D6E-409C-BE32-E72D297353CC}">
                  <c16:uniqueId val="{00000012-7806-4C9F-A0C8-C982E37BBBBA}"/>
                </c:ext>
              </c:extLst>
            </c:dLbl>
            <c:dLbl>
              <c:idx val="1"/>
              <c:layout>
                <c:manualLayout>
                  <c:x val="2.5638533464566814E-2"/>
                  <c:y val="-0.10912776149558553"/>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98858"/>
                        <a:gd name="adj2" fmla="val -1470"/>
                        <a:gd name="adj3" fmla="val 168429"/>
                        <a:gd name="adj4" fmla="val -64156"/>
                      </a:avLst>
                    </a:prstGeom>
                    <a:noFill/>
                    <a:ln>
                      <a:noFill/>
                    </a:ln>
                  </c15:spPr>
                </c:ext>
                <c:ext xmlns:c16="http://schemas.microsoft.com/office/drawing/2014/chart" uri="{C3380CC4-5D6E-409C-BE32-E72D297353CC}">
                  <c16:uniqueId val="{00000011-7806-4C9F-A0C8-C982E37BBBBA}"/>
                </c:ext>
              </c:extLst>
            </c:dLbl>
            <c:dLbl>
              <c:idx val="2"/>
              <c:layout>
                <c:manualLayout>
                  <c:x val="-3.6958661417334292E-4"/>
                  <c:y val="-2.2763347517018483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50268"/>
                        <a:gd name="adj2" fmla="val 1235"/>
                        <a:gd name="adj3" fmla="val 86848"/>
                        <a:gd name="adj4" fmla="val -3105"/>
                      </a:avLst>
                    </a:prstGeom>
                    <a:noFill/>
                    <a:ln>
                      <a:noFill/>
                    </a:ln>
                  </c15:spPr>
                </c:ext>
                <c:ext xmlns:c16="http://schemas.microsoft.com/office/drawing/2014/chart" uri="{C3380CC4-5D6E-409C-BE32-E72D297353CC}">
                  <c16:uniqueId val="{00000010-7806-4C9F-A0C8-C982E37BBBBA}"/>
                </c:ext>
              </c:extLst>
            </c:dLbl>
            <c:dLbl>
              <c:idx val="3"/>
              <c:layout>
                <c:manualLayout>
                  <c:x val="-2.4781988188976378E-2"/>
                  <c:y val="0.10292586719206025"/>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1455"/>
                        <a:gd name="adj2" fmla="val 51289"/>
                        <a:gd name="adj3" fmla="val -150602"/>
                        <a:gd name="adj4" fmla="val -25910"/>
                      </a:avLst>
                    </a:prstGeom>
                    <a:noFill/>
                    <a:ln>
                      <a:noFill/>
                    </a:ln>
                  </c15:spPr>
                </c:ext>
                <c:ext xmlns:c16="http://schemas.microsoft.com/office/drawing/2014/chart" uri="{C3380CC4-5D6E-409C-BE32-E72D297353CC}">
                  <c16:uniqueId val="{0000000F-7806-4C9F-A0C8-C982E37BBBBA}"/>
                </c:ext>
              </c:extLst>
            </c:dLbl>
            <c:dLbl>
              <c:idx val="4"/>
              <c:layout>
                <c:manualLayout>
                  <c:x val="-6.2080401082677164E-2"/>
                  <c:y val="4.3414551955305615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678"/>
                        <a:gd name="adj2" fmla="val 52965"/>
                        <a:gd name="adj3" fmla="val -192531"/>
                        <a:gd name="adj4" fmla="val 42792"/>
                      </a:avLst>
                    </a:prstGeom>
                    <a:noFill/>
                    <a:ln>
                      <a:noFill/>
                    </a:ln>
                  </c15:spPr>
                </c:ext>
                <c:ext xmlns:c16="http://schemas.microsoft.com/office/drawing/2014/chart" uri="{C3380CC4-5D6E-409C-BE32-E72D297353CC}">
                  <c16:uniqueId val="{0000000E-7806-4C9F-A0C8-C982E37BBBBA}"/>
                </c:ext>
              </c:extLst>
            </c:dLbl>
            <c:dLbl>
              <c:idx val="5"/>
              <c:layout>
                <c:manualLayout>
                  <c:x val="0.11049126476377948"/>
                  <c:y val="2.2710013366755894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8828"/>
                        <a:gd name="adj2" fmla="val 49038"/>
                        <a:gd name="adj3" fmla="val -184533"/>
                        <a:gd name="adj4" fmla="val 57249"/>
                      </a:avLst>
                    </a:prstGeom>
                    <a:noFill/>
                    <a:ln>
                      <a:noFill/>
                    </a:ln>
                  </c15:spPr>
                </c:ext>
                <c:ext xmlns:c16="http://schemas.microsoft.com/office/drawing/2014/chart" uri="{C3380CC4-5D6E-409C-BE32-E72D297353CC}">
                  <c16:uniqueId val="{0000000D-7806-4C9F-A0C8-C982E37BBBBA}"/>
                </c:ext>
              </c:extLst>
            </c:dLbl>
            <c:dLbl>
              <c:idx val="6"/>
              <c:layout>
                <c:manualLayout>
                  <c:x val="6.0867249015748005E-2"/>
                  <c:y val="0.12691829927914006"/>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3575"/>
                        <a:gd name="adj2" fmla="val 49262"/>
                        <a:gd name="adj3" fmla="val -215698"/>
                        <a:gd name="adj4" fmla="val 81054"/>
                      </a:avLst>
                    </a:prstGeom>
                    <a:noFill/>
                    <a:ln>
                      <a:noFill/>
                    </a:ln>
                  </c15:spPr>
                </c:ext>
                <c:ext xmlns:c16="http://schemas.microsoft.com/office/drawing/2014/chart" uri="{C3380CC4-5D6E-409C-BE32-E72D297353CC}">
                  <c16:uniqueId val="{0000000C-7806-4C9F-A0C8-C982E37BBBBA}"/>
                </c:ext>
              </c:extLst>
            </c:dLbl>
            <c:dLbl>
              <c:idx val="7"/>
              <c:layout>
                <c:manualLayout>
                  <c:x val="3.410063976377953E-3"/>
                  <c:y val="4.8155939458911293E-2"/>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6202"/>
                        <a:gd name="adj2" fmla="val 53375"/>
                        <a:gd name="adj3" fmla="val -129799"/>
                        <a:gd name="adj4" fmla="val 96635"/>
                      </a:avLst>
                    </a:prstGeom>
                    <a:noFill/>
                    <a:ln>
                      <a:noFill/>
                    </a:ln>
                  </c15:spPr>
                </c:ext>
                <c:ext xmlns:c16="http://schemas.microsoft.com/office/drawing/2014/chart" uri="{C3380CC4-5D6E-409C-BE32-E72D297353CC}">
                  <c16:uniqueId val="{0000000B-7806-4C9F-A0C8-C982E37BBBBA}"/>
                </c:ext>
              </c:extLst>
            </c:dLbl>
            <c:dLbl>
              <c:idx val="8"/>
              <c:layout>
                <c:manualLayout>
                  <c:x val="0"/>
                  <c:y val="-0.34219947452020955"/>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5425"/>
                        <a:gd name="adj2" fmla="val 48299"/>
                        <a:gd name="adj3" fmla="val 236809"/>
                        <a:gd name="adj4" fmla="val 108233"/>
                      </a:avLst>
                    </a:prstGeom>
                    <a:noFill/>
                    <a:ln>
                      <a:noFill/>
                    </a:ln>
                  </c15:spPr>
                </c:ext>
                <c:ext xmlns:c16="http://schemas.microsoft.com/office/drawing/2014/chart" uri="{C3380CC4-5D6E-409C-BE32-E72D297353CC}">
                  <c16:uniqueId val="{0000000A-7806-4C9F-A0C8-C982E37BBBBA}"/>
                </c:ext>
              </c:extLst>
            </c:dLbl>
            <c:dLbl>
              <c:idx val="9"/>
              <c:layout>
                <c:manualLayout>
                  <c:x val="6.6286909448818904E-2"/>
                  <c:y val="-0.12050380656349616"/>
                </c:manualLayout>
              </c:layout>
              <c:spPr>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borderCallout1">
                      <a:avLst>
                        <a:gd name="adj1" fmla="val 102798"/>
                        <a:gd name="adj2" fmla="val 48939"/>
                        <a:gd name="adj3" fmla="val 179617"/>
                        <a:gd name="adj4" fmla="val 112690"/>
                      </a:avLst>
                    </a:prstGeom>
                    <a:noFill/>
                    <a:ln>
                      <a:noFill/>
                    </a:ln>
                  </c15:spPr>
                </c:ext>
                <c:ext xmlns:c16="http://schemas.microsoft.com/office/drawing/2014/chart" uri="{C3380CC4-5D6E-409C-BE32-E72D297353CC}">
                  <c16:uniqueId val="{00000013-7806-4C9F-A0C8-C982E37BBBBA}"/>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lt-LT"/>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borderCallout1">
                    <a:avLst/>
                  </a:prstGeom>
                  <a:noFill/>
                  <a:ln>
                    <a:noFill/>
                  </a:ln>
                </c15:spPr>
              </c:ext>
            </c:extLst>
          </c:dLbls>
          <c:cat>
            <c:strRef>
              <c:f>Lapas1!$A$2:$A$11</c:f>
              <c:strCache>
                <c:ptCount val="10"/>
                <c:pt idx="0">
                  <c:v>Laisvalaikis</c:v>
                </c:pt>
                <c:pt idx="1">
                  <c:v>Būreliai</c:v>
                </c:pt>
                <c:pt idx="2">
                  <c:v>Namų darbai</c:v>
                </c:pt>
                <c:pt idx="3">
                  <c:v>Mokykla</c:v>
                </c:pt>
                <c:pt idx="4">
                  <c:v>Telefonas</c:v>
                </c:pt>
                <c:pt idx="5">
                  <c:v>Kompiuteris</c:v>
                </c:pt>
                <c:pt idx="6">
                  <c:v>Draugai</c:v>
                </c:pt>
                <c:pt idx="7">
                  <c:v>Televizorius</c:v>
                </c:pt>
                <c:pt idx="8">
                  <c:v>Higiena</c:v>
                </c:pt>
                <c:pt idx="9">
                  <c:v>Miegas</c:v>
                </c:pt>
              </c:strCache>
            </c:strRef>
          </c:cat>
          <c:val>
            <c:numRef>
              <c:f>Lapas1!$B$2:$B$11</c:f>
              <c:numCache>
                <c:formatCode>0</c:formatCode>
                <c:ptCount val="10"/>
                <c:pt idx="0">
                  <c:v>194.28571428571428</c:v>
                </c:pt>
                <c:pt idx="1">
                  <c:v>72</c:v>
                </c:pt>
                <c:pt idx="2">
                  <c:v>78</c:v>
                </c:pt>
                <c:pt idx="3">
                  <c:v>366</c:v>
                </c:pt>
                <c:pt idx="4">
                  <c:v>130</c:v>
                </c:pt>
                <c:pt idx="5">
                  <c:v>144.28571428571428</c:v>
                </c:pt>
                <c:pt idx="6">
                  <c:v>54</c:v>
                </c:pt>
                <c:pt idx="7">
                  <c:v>45</c:v>
                </c:pt>
                <c:pt idx="8">
                  <c:v>15.714285714285714</c:v>
                </c:pt>
                <c:pt idx="9">
                  <c:v>522.85714285714289</c:v>
                </c:pt>
              </c:numCache>
            </c:numRef>
          </c:val>
          <c:extLst>
            <c:ext xmlns:c16="http://schemas.microsoft.com/office/drawing/2014/chart" uri="{C3380CC4-5D6E-409C-BE32-E72D297353CC}">
              <c16:uniqueId val="{00000000-7806-4C9F-A0C8-C982E37BBBBA}"/>
            </c:ext>
          </c:extLst>
        </c:ser>
        <c:dLbls>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Lapas1!$A$2</c:f>
              <c:strCache>
                <c:ptCount val="1"/>
                <c:pt idx="0">
                  <c:v>7a</c:v>
                </c:pt>
              </c:strCache>
            </c:strRef>
          </c:tx>
          <c:spPr>
            <a:solidFill>
              <a:srgbClr val="FF0000"/>
            </a:solidFill>
            <a:ln>
              <a:noFill/>
            </a:ln>
            <a:effectLst/>
          </c:spPr>
          <c:invertIfNegative val="0"/>
          <c:dLbls>
            <c:dLbl>
              <c:idx val="0"/>
              <c:layout>
                <c:manualLayout>
                  <c:x val="-3.1250000000000002E-3"/>
                  <c:y val="0.11147948485478736"/>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12-49AE-902C-9E4925C18ACD}"/>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Lapas1!$B$2</c:f>
              <c:numCache>
                <c:formatCode>General</c:formatCode>
                <c:ptCount val="1"/>
                <c:pt idx="0">
                  <c:v>161</c:v>
                </c:pt>
              </c:numCache>
            </c:numRef>
          </c:val>
          <c:extLst>
            <c:ext xmlns:c16="http://schemas.microsoft.com/office/drawing/2014/chart" uri="{C3380CC4-5D6E-409C-BE32-E72D297353CC}">
              <c16:uniqueId val="{00000000-37C6-46AD-A276-F3C620CC982A}"/>
            </c:ext>
          </c:extLst>
        </c:ser>
        <c:ser>
          <c:idx val="1"/>
          <c:order val="1"/>
          <c:tx>
            <c:strRef>
              <c:f>Lapas1!$A$3</c:f>
              <c:strCache>
                <c:ptCount val="1"/>
                <c:pt idx="0">
                  <c:v>7b</c:v>
                </c:pt>
              </c:strCache>
            </c:strRef>
          </c:tx>
          <c:spPr>
            <a:solidFill>
              <a:srgbClr val="0070C0"/>
            </a:solidFill>
            <a:ln>
              <a:noFill/>
            </a:ln>
            <a:effectLst/>
          </c:spPr>
          <c:invertIfNegative val="0"/>
          <c:dLbls>
            <c:dLbl>
              <c:idx val="0"/>
              <c:layout>
                <c:manualLayout>
                  <c:x val="0"/>
                  <c:y val="0.11147948485478736"/>
                </c:manualLayout>
              </c:layout>
              <c:tx>
                <c:rich>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fld id="{59FADEFD-B727-4ACD-91B7-22A16EC03402}" type="VALUE">
                      <a:rPr lang="en-US" sz="2400" b="1" i="0" u="none" strike="noStrike" kern="1200" baseline="0">
                        <a:solidFill>
                          <a:schemeClr val="bg1"/>
                        </a:solidFill>
                        <a:latin typeface="+mn-lt"/>
                        <a:ea typeface="+mn-ea"/>
                        <a:cs typeface="+mn-cs"/>
                      </a:rPr>
                      <a:pPr>
                        <a:defRPr sz="2400" b="1"/>
                      </a:pPr>
                      <a:t>[REIKŠMĖ]</a:t>
                    </a:fld>
                    <a:endParaRPr lang="lt-LT"/>
                  </a:p>
                </c:rich>
              </c:tx>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812-49AE-902C-9E4925C18AC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Lapas1!$B$3</c:f>
              <c:numCache>
                <c:formatCode>General</c:formatCode>
                <c:ptCount val="1"/>
                <c:pt idx="0">
                  <c:v>239</c:v>
                </c:pt>
              </c:numCache>
            </c:numRef>
          </c:val>
          <c:extLst>
            <c:ext xmlns:c16="http://schemas.microsoft.com/office/drawing/2014/chart" uri="{C3380CC4-5D6E-409C-BE32-E72D297353CC}">
              <c16:uniqueId val="{00000003-37C6-46AD-A276-F3C620CC982A}"/>
            </c:ext>
          </c:extLst>
        </c:ser>
        <c:ser>
          <c:idx val="2"/>
          <c:order val="2"/>
          <c:tx>
            <c:strRef>
              <c:f>Lapas1!$A$4</c:f>
              <c:strCache>
                <c:ptCount val="1"/>
                <c:pt idx="0">
                  <c:v>7c</c:v>
                </c:pt>
              </c:strCache>
            </c:strRef>
          </c:tx>
          <c:spPr>
            <a:solidFill>
              <a:srgbClr val="00B050"/>
            </a:solidFill>
            <a:ln>
              <a:noFill/>
            </a:ln>
            <a:effectLst/>
          </c:spPr>
          <c:invertIfNegative val="0"/>
          <c:dLbls>
            <c:dLbl>
              <c:idx val="0"/>
              <c:layout>
                <c:manualLayout>
                  <c:x val="1.5625000000000001E-3"/>
                  <c:y val="0.11830475943773353"/>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12-49AE-902C-9E4925C18ACD}"/>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Lapas1!$B$4</c:f>
              <c:numCache>
                <c:formatCode>General</c:formatCode>
                <c:ptCount val="1"/>
                <c:pt idx="0">
                  <c:v>130</c:v>
                </c:pt>
              </c:numCache>
            </c:numRef>
          </c:val>
          <c:extLst>
            <c:ext xmlns:c16="http://schemas.microsoft.com/office/drawing/2014/chart" uri="{C3380CC4-5D6E-409C-BE32-E72D297353CC}">
              <c16:uniqueId val="{00000004-37C6-46AD-A276-F3C620CC982A}"/>
            </c:ext>
          </c:extLst>
        </c:ser>
        <c:dLbls>
          <c:showLegendKey val="0"/>
          <c:showVal val="0"/>
          <c:showCatName val="0"/>
          <c:showSerName val="0"/>
          <c:showPercent val="0"/>
          <c:showBubbleSize val="0"/>
        </c:dLbls>
        <c:gapWidth val="219"/>
        <c:overlap val="-27"/>
        <c:axId val="639278624"/>
        <c:axId val="639270304"/>
      </c:barChart>
      <c:catAx>
        <c:axId val="6392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639270304"/>
        <c:crosses val="autoZero"/>
        <c:auto val="1"/>
        <c:lblAlgn val="ctr"/>
        <c:lblOffset val="100"/>
        <c:noMultiLvlLbl val="0"/>
      </c:catAx>
      <c:valAx>
        <c:axId val="639270304"/>
        <c:scaling>
          <c:orientation val="minMax"/>
          <c:max val="2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639278624"/>
        <c:crosses val="autoZero"/>
        <c:crossBetween val="between"/>
      </c:valAx>
      <c:spPr>
        <a:noFill/>
        <a:ln>
          <a:noFill/>
        </a:ln>
        <a:effectLst/>
      </c:spPr>
    </c:plotArea>
    <c:legend>
      <c:legendPos val="b"/>
      <c:layout>
        <c:manualLayout>
          <c:xMode val="edge"/>
          <c:yMode val="edge"/>
          <c:x val="0.18306815944881893"/>
          <c:y val="0.88671260446649802"/>
          <c:w val="0.6932386811023622"/>
          <c:h val="9.1694011202375747E-2"/>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Lapas1!$A$2</c:f>
              <c:strCache>
                <c:ptCount val="1"/>
                <c:pt idx="0">
                  <c:v>7a</c:v>
                </c:pt>
              </c:strCache>
            </c:strRef>
          </c:tx>
          <c:spPr>
            <a:solidFill>
              <a:srgbClr val="FF0000"/>
            </a:solidFill>
            <a:ln>
              <a:noFill/>
            </a:ln>
            <a:effectLst/>
          </c:spPr>
          <c:invertIfNegative val="0"/>
          <c:dLbls>
            <c:dLbl>
              <c:idx val="0"/>
              <c:layout>
                <c:manualLayout>
                  <c:x val="1.5624999999999426E-3"/>
                  <c:y val="0.11830475943773353"/>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A01-478B-ADFB-19A82EB26DD7}"/>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Lapas1!$B$2</c:f>
              <c:numCache>
                <c:formatCode>General</c:formatCode>
                <c:ptCount val="1"/>
                <c:pt idx="0">
                  <c:v>86</c:v>
                </c:pt>
              </c:numCache>
            </c:numRef>
          </c:val>
          <c:extLst>
            <c:ext xmlns:c16="http://schemas.microsoft.com/office/drawing/2014/chart" uri="{C3380CC4-5D6E-409C-BE32-E72D297353CC}">
              <c16:uniqueId val="{00000000-37C6-46AD-A276-F3C620CC982A}"/>
            </c:ext>
          </c:extLst>
        </c:ser>
        <c:ser>
          <c:idx val="1"/>
          <c:order val="1"/>
          <c:tx>
            <c:strRef>
              <c:f>Lapas1!$A$3</c:f>
              <c:strCache>
                <c:ptCount val="1"/>
                <c:pt idx="0">
                  <c:v>7b</c:v>
                </c:pt>
              </c:strCache>
            </c:strRef>
          </c:tx>
          <c:spPr>
            <a:solidFill>
              <a:srgbClr val="0070C0"/>
            </a:solidFill>
            <a:ln>
              <a:noFill/>
            </a:ln>
            <a:effectLst/>
          </c:spPr>
          <c:invertIfNegative val="0"/>
          <c:dLbls>
            <c:dLbl>
              <c:idx val="0"/>
              <c:layout>
                <c:manualLayout>
                  <c:x val="0"/>
                  <c:y val="0.11830475943773353"/>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A01-478B-ADFB-19A82EB26DD7}"/>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Lapas1!$B$3</c:f>
              <c:numCache>
                <c:formatCode>General</c:formatCode>
                <c:ptCount val="1"/>
                <c:pt idx="0">
                  <c:v>139</c:v>
                </c:pt>
              </c:numCache>
            </c:numRef>
          </c:val>
          <c:extLst>
            <c:ext xmlns:c16="http://schemas.microsoft.com/office/drawing/2014/chart" uri="{C3380CC4-5D6E-409C-BE32-E72D297353CC}">
              <c16:uniqueId val="{00000003-37C6-46AD-A276-F3C620CC982A}"/>
            </c:ext>
          </c:extLst>
        </c:ser>
        <c:ser>
          <c:idx val="2"/>
          <c:order val="2"/>
          <c:tx>
            <c:strRef>
              <c:f>Lapas1!$A$4</c:f>
              <c:strCache>
                <c:ptCount val="1"/>
                <c:pt idx="0">
                  <c:v>7c</c:v>
                </c:pt>
              </c:strCache>
            </c:strRef>
          </c:tx>
          <c:spPr>
            <a:solidFill>
              <a:srgbClr val="00B050"/>
            </a:solidFill>
            <a:ln>
              <a:noFill/>
            </a:ln>
            <a:effectLst/>
          </c:spPr>
          <c:invertIfNegative val="0"/>
          <c:dLbls>
            <c:dLbl>
              <c:idx val="0"/>
              <c:layout>
                <c:manualLayout>
                  <c:x val="-1.1458200967217994E-16"/>
                  <c:y val="9.5553844161246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A01-478B-ADFB-19A82EB26DD7}"/>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Lapas1!$B$4</c:f>
              <c:numCache>
                <c:formatCode>General</c:formatCode>
                <c:ptCount val="1"/>
                <c:pt idx="0">
                  <c:v>144</c:v>
                </c:pt>
              </c:numCache>
            </c:numRef>
          </c:val>
          <c:extLst>
            <c:ext xmlns:c16="http://schemas.microsoft.com/office/drawing/2014/chart" uri="{C3380CC4-5D6E-409C-BE32-E72D297353CC}">
              <c16:uniqueId val="{00000004-37C6-46AD-A276-F3C620CC982A}"/>
            </c:ext>
          </c:extLst>
        </c:ser>
        <c:dLbls>
          <c:showLegendKey val="0"/>
          <c:showVal val="0"/>
          <c:showCatName val="0"/>
          <c:showSerName val="0"/>
          <c:showPercent val="0"/>
          <c:showBubbleSize val="0"/>
        </c:dLbls>
        <c:gapWidth val="219"/>
        <c:overlap val="-27"/>
        <c:axId val="639278624"/>
        <c:axId val="639270304"/>
      </c:barChart>
      <c:catAx>
        <c:axId val="6392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639270304"/>
        <c:crosses val="autoZero"/>
        <c:auto val="1"/>
        <c:lblAlgn val="ctr"/>
        <c:lblOffset val="100"/>
        <c:noMultiLvlLbl val="0"/>
      </c:catAx>
      <c:valAx>
        <c:axId val="639270304"/>
        <c:scaling>
          <c:orientation val="minMax"/>
          <c:max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639278624"/>
        <c:crosses val="autoZero"/>
        <c:crossBetween val="between"/>
      </c:valAx>
      <c:spPr>
        <a:noFill/>
        <a:ln>
          <a:noFill/>
        </a:ln>
        <a:effectLst/>
      </c:spPr>
    </c:plotArea>
    <c:legend>
      <c:legendPos val="b"/>
      <c:layout>
        <c:manualLayout>
          <c:xMode val="edge"/>
          <c:yMode val="edge"/>
          <c:x val="0.18306815944881893"/>
          <c:y val="0.88671260446649802"/>
          <c:w val="0.6932386811023622"/>
          <c:h val="9.1694011202375747E-2"/>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Lapas1!$A$2</c:f>
              <c:strCache>
                <c:ptCount val="1"/>
                <c:pt idx="0">
                  <c:v>7a</c:v>
                </c:pt>
              </c:strCache>
            </c:strRef>
          </c:tx>
          <c:spPr>
            <a:solidFill>
              <a:srgbClr val="FF0000"/>
            </a:solidFill>
            <a:ln>
              <a:noFill/>
            </a:ln>
            <a:effectLst/>
          </c:spPr>
          <c:invertIfNegative val="0"/>
          <c:dLbls>
            <c:dLbl>
              <c:idx val="0"/>
              <c:layout>
                <c:manualLayout>
                  <c:x val="0"/>
                  <c:y val="0.11147948485478727"/>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50-4270-A24F-5BAC394BEC8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Lapas1!$B$2</c:f>
              <c:numCache>
                <c:formatCode>General</c:formatCode>
                <c:ptCount val="1"/>
                <c:pt idx="0">
                  <c:v>129</c:v>
                </c:pt>
              </c:numCache>
            </c:numRef>
          </c:val>
          <c:extLst>
            <c:ext xmlns:c16="http://schemas.microsoft.com/office/drawing/2014/chart" uri="{C3380CC4-5D6E-409C-BE32-E72D297353CC}">
              <c16:uniqueId val="{00000000-37C6-46AD-A276-F3C620CC982A}"/>
            </c:ext>
          </c:extLst>
        </c:ser>
        <c:ser>
          <c:idx val="1"/>
          <c:order val="1"/>
          <c:tx>
            <c:strRef>
              <c:f>Lapas1!$A$3</c:f>
              <c:strCache>
                <c:ptCount val="1"/>
                <c:pt idx="0">
                  <c:v>7b</c:v>
                </c:pt>
              </c:strCache>
            </c:strRef>
          </c:tx>
          <c:spPr>
            <a:solidFill>
              <a:srgbClr val="0070C0"/>
            </a:solidFill>
            <a:ln>
              <a:noFill/>
            </a:ln>
            <a:effectLst/>
          </c:spPr>
          <c:invertIfNegative val="0"/>
          <c:dLbls>
            <c:dLbl>
              <c:idx val="0"/>
              <c:layout>
                <c:manualLayout>
                  <c:x val="-1.5625000000000573E-3"/>
                  <c:y val="0.11830475943773354"/>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50-4270-A24F-5BAC394BEC8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Lapas1!$B$3</c:f>
              <c:numCache>
                <c:formatCode>General</c:formatCode>
                <c:ptCount val="1"/>
                <c:pt idx="0">
                  <c:v>183</c:v>
                </c:pt>
              </c:numCache>
            </c:numRef>
          </c:val>
          <c:extLst>
            <c:ext xmlns:c16="http://schemas.microsoft.com/office/drawing/2014/chart" uri="{C3380CC4-5D6E-409C-BE32-E72D297353CC}">
              <c16:uniqueId val="{00000003-37C6-46AD-A276-F3C620CC982A}"/>
            </c:ext>
          </c:extLst>
        </c:ser>
        <c:ser>
          <c:idx val="2"/>
          <c:order val="2"/>
          <c:tx>
            <c:strRef>
              <c:f>Lapas1!$A$4</c:f>
              <c:strCache>
                <c:ptCount val="1"/>
                <c:pt idx="0">
                  <c:v>7c</c:v>
                </c:pt>
              </c:strCache>
            </c:strRef>
          </c:tx>
          <c:spPr>
            <a:solidFill>
              <a:srgbClr val="00B050"/>
            </a:solidFill>
            <a:ln>
              <a:noFill/>
            </a:ln>
            <a:effectLst/>
          </c:spPr>
          <c:invertIfNegative val="0"/>
          <c:dLbls>
            <c:dLbl>
              <c:idx val="0"/>
              <c:layout>
                <c:manualLayout>
                  <c:x val="3.1250000000000002E-3"/>
                  <c:y val="9.3278752633597584E-2"/>
                </c:manualLayout>
              </c:layout>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050-4270-A24F-5BAC394BEC8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Lapas1!$B$4</c:f>
              <c:numCache>
                <c:formatCode>General</c:formatCode>
                <c:ptCount val="1"/>
                <c:pt idx="0">
                  <c:v>194</c:v>
                </c:pt>
              </c:numCache>
            </c:numRef>
          </c:val>
          <c:extLst>
            <c:ext xmlns:c16="http://schemas.microsoft.com/office/drawing/2014/chart" uri="{C3380CC4-5D6E-409C-BE32-E72D297353CC}">
              <c16:uniqueId val="{00000004-37C6-46AD-A276-F3C620CC982A}"/>
            </c:ext>
          </c:extLst>
        </c:ser>
        <c:dLbls>
          <c:showLegendKey val="0"/>
          <c:showVal val="0"/>
          <c:showCatName val="0"/>
          <c:showSerName val="0"/>
          <c:showPercent val="0"/>
          <c:showBubbleSize val="0"/>
        </c:dLbls>
        <c:gapWidth val="219"/>
        <c:overlap val="-27"/>
        <c:axId val="639278624"/>
        <c:axId val="639270304"/>
      </c:barChart>
      <c:catAx>
        <c:axId val="6392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639270304"/>
        <c:crosses val="autoZero"/>
        <c:auto val="1"/>
        <c:lblAlgn val="ctr"/>
        <c:lblOffset val="100"/>
        <c:noMultiLvlLbl val="0"/>
      </c:catAx>
      <c:valAx>
        <c:axId val="639270304"/>
        <c:scaling>
          <c:orientation val="minMax"/>
          <c:max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639278624"/>
        <c:crosses val="autoZero"/>
        <c:crossBetween val="between"/>
      </c:valAx>
      <c:spPr>
        <a:noFill/>
        <a:ln>
          <a:noFill/>
        </a:ln>
        <a:effectLst/>
      </c:spPr>
    </c:plotArea>
    <c:legend>
      <c:legendPos val="b"/>
      <c:layout>
        <c:manualLayout>
          <c:xMode val="edge"/>
          <c:yMode val="edge"/>
          <c:x val="0.18306815944881893"/>
          <c:y val="0.88671260446649802"/>
          <c:w val="0.6932386811023622"/>
          <c:h val="9.1694011202375747E-2"/>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Lapas1!$A$2</c:f>
              <c:strCache>
                <c:ptCount val="1"/>
                <c:pt idx="0">
                  <c:v>7a</c:v>
                </c:pt>
              </c:strCache>
            </c:strRef>
          </c:tx>
          <c:spPr>
            <a:solidFill>
              <a:srgbClr val="FF0000"/>
            </a:solidFill>
            <a:ln>
              <a:noFill/>
            </a:ln>
            <a:effectLst/>
          </c:spPr>
          <c:invertIfNegative val="0"/>
          <c:dLbls>
            <c:dLbl>
              <c:idx val="0"/>
              <c:layout>
                <c:manualLayout>
                  <c:x val="1.5625000000000001E-3"/>
                  <c:y val="0.11830475943773354"/>
                </c:manualLayout>
              </c:layout>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028-4497-80AA-AC4FA7551607}"/>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Lapas1!$B$2</c:f>
              <c:numCache>
                <c:formatCode>General</c:formatCode>
                <c:ptCount val="1"/>
                <c:pt idx="0">
                  <c:v>108</c:v>
                </c:pt>
              </c:numCache>
            </c:numRef>
          </c:val>
          <c:extLst>
            <c:ext xmlns:c16="http://schemas.microsoft.com/office/drawing/2014/chart" uri="{C3380CC4-5D6E-409C-BE32-E72D297353CC}">
              <c16:uniqueId val="{00000000-37C6-46AD-A276-F3C620CC982A}"/>
            </c:ext>
          </c:extLst>
        </c:ser>
        <c:ser>
          <c:idx val="1"/>
          <c:order val="1"/>
          <c:tx>
            <c:strRef>
              <c:f>Lapas1!$A$3</c:f>
              <c:strCache>
                <c:ptCount val="1"/>
                <c:pt idx="0">
                  <c:v>7b</c:v>
                </c:pt>
              </c:strCache>
            </c:strRef>
          </c:tx>
          <c:spPr>
            <a:solidFill>
              <a:srgbClr val="0070C0"/>
            </a:solidFill>
            <a:ln>
              <a:noFill/>
            </a:ln>
            <a:effectLst/>
          </c:spPr>
          <c:invertIfNegative val="0"/>
          <c:dLbls>
            <c:dLbl>
              <c:idx val="0"/>
              <c:layout>
                <c:manualLayout>
                  <c:x val="-4.6874999999999998E-3"/>
                  <c:y val="0.12057985096538225"/>
                </c:manualLayout>
              </c:layout>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028-4497-80AA-AC4FA7551607}"/>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Lapas1!$B$3</c:f>
              <c:numCache>
                <c:formatCode>General</c:formatCode>
                <c:ptCount val="1"/>
                <c:pt idx="0">
                  <c:v>102</c:v>
                </c:pt>
              </c:numCache>
            </c:numRef>
          </c:val>
          <c:extLst>
            <c:ext xmlns:c16="http://schemas.microsoft.com/office/drawing/2014/chart" uri="{C3380CC4-5D6E-409C-BE32-E72D297353CC}">
              <c16:uniqueId val="{00000003-37C6-46AD-A276-F3C620CC982A}"/>
            </c:ext>
          </c:extLst>
        </c:ser>
        <c:ser>
          <c:idx val="2"/>
          <c:order val="2"/>
          <c:tx>
            <c:strRef>
              <c:f>Lapas1!$A$4</c:f>
              <c:strCache>
                <c:ptCount val="1"/>
                <c:pt idx="0">
                  <c:v>7c</c:v>
                </c:pt>
              </c:strCache>
            </c:strRef>
          </c:tx>
          <c:spPr>
            <a:solidFill>
              <a:srgbClr val="00B050"/>
            </a:solidFill>
            <a:ln>
              <a:noFill/>
            </a:ln>
            <a:effectLst/>
          </c:spPr>
          <c:invertIfNegative val="0"/>
          <c:dLbls>
            <c:dLbl>
              <c:idx val="0"/>
              <c:layout>
                <c:manualLayout>
                  <c:x val="-1.1458200967217994E-16"/>
                  <c:y val="0.116029667910084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028-4497-80AA-AC4FA7551607}"/>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Lapas1!$B$4</c:f>
              <c:numCache>
                <c:formatCode>General</c:formatCode>
                <c:ptCount val="1"/>
                <c:pt idx="0">
                  <c:v>78</c:v>
                </c:pt>
              </c:numCache>
            </c:numRef>
          </c:val>
          <c:extLst>
            <c:ext xmlns:c16="http://schemas.microsoft.com/office/drawing/2014/chart" uri="{C3380CC4-5D6E-409C-BE32-E72D297353CC}">
              <c16:uniqueId val="{00000004-37C6-46AD-A276-F3C620CC982A}"/>
            </c:ext>
          </c:extLst>
        </c:ser>
        <c:dLbls>
          <c:showLegendKey val="0"/>
          <c:showVal val="0"/>
          <c:showCatName val="0"/>
          <c:showSerName val="0"/>
          <c:showPercent val="0"/>
          <c:showBubbleSize val="0"/>
        </c:dLbls>
        <c:gapWidth val="219"/>
        <c:overlap val="-27"/>
        <c:axId val="639278624"/>
        <c:axId val="639270304"/>
      </c:barChart>
      <c:catAx>
        <c:axId val="6392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639270304"/>
        <c:crosses val="autoZero"/>
        <c:auto val="1"/>
        <c:lblAlgn val="ctr"/>
        <c:lblOffset val="100"/>
        <c:noMultiLvlLbl val="0"/>
      </c:catAx>
      <c:valAx>
        <c:axId val="639270304"/>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639278624"/>
        <c:crosses val="autoZero"/>
        <c:crossBetween val="between"/>
      </c:valAx>
      <c:spPr>
        <a:noFill/>
        <a:ln>
          <a:noFill/>
        </a:ln>
        <a:effectLst/>
      </c:spPr>
    </c:plotArea>
    <c:legend>
      <c:legendPos val="b"/>
      <c:layout>
        <c:manualLayout>
          <c:xMode val="edge"/>
          <c:yMode val="edge"/>
          <c:x val="0.18306815944881893"/>
          <c:y val="0.88671260446649802"/>
          <c:w val="0.6932386811023622"/>
          <c:h val="9.1694011202375747E-2"/>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Lapas1!$A$2</c:f>
              <c:strCache>
                <c:ptCount val="1"/>
                <c:pt idx="0">
                  <c:v>7a</c:v>
                </c:pt>
              </c:strCache>
            </c:strRef>
          </c:tx>
          <c:spPr>
            <a:solidFill>
              <a:srgbClr val="FF0000"/>
            </a:solidFill>
            <a:ln>
              <a:noFill/>
            </a:ln>
            <a:effectLst/>
          </c:spPr>
          <c:invertIfNegative val="0"/>
          <c:dLbls>
            <c:dLbl>
              <c:idx val="0"/>
              <c:layout>
                <c:manualLayout>
                  <c:x val="0"/>
                  <c:y val="0.120579850965382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A3-44CC-B004-4DA62F5A860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Lapas1!$B$2</c:f>
              <c:numCache>
                <c:formatCode>General</c:formatCode>
                <c:ptCount val="1"/>
                <c:pt idx="0">
                  <c:v>68</c:v>
                </c:pt>
              </c:numCache>
            </c:numRef>
          </c:val>
          <c:extLst>
            <c:ext xmlns:c16="http://schemas.microsoft.com/office/drawing/2014/chart" uri="{C3380CC4-5D6E-409C-BE32-E72D297353CC}">
              <c16:uniqueId val="{00000000-37C6-46AD-A276-F3C620CC982A}"/>
            </c:ext>
          </c:extLst>
        </c:ser>
        <c:ser>
          <c:idx val="1"/>
          <c:order val="1"/>
          <c:tx>
            <c:strRef>
              <c:f>Lapas1!$A$3</c:f>
              <c:strCache>
                <c:ptCount val="1"/>
                <c:pt idx="0">
                  <c:v>7b</c:v>
                </c:pt>
              </c:strCache>
            </c:strRef>
          </c:tx>
          <c:spPr>
            <a:solidFill>
              <a:srgbClr val="0070C0"/>
            </a:solidFill>
            <a:ln>
              <a:noFill/>
            </a:ln>
            <a:effectLst/>
          </c:spPr>
          <c:invertIfNegative val="0"/>
          <c:dLbls>
            <c:dLbl>
              <c:idx val="0"/>
              <c:layout>
                <c:manualLayout>
                  <c:x val="5.729100483608997E-17"/>
                  <c:y val="0.131955308603625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A3-44CC-B004-4DA62F5A860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Lapas1!$B$3</c:f>
              <c:numCache>
                <c:formatCode>General</c:formatCode>
                <c:ptCount val="1"/>
                <c:pt idx="0">
                  <c:v>93</c:v>
                </c:pt>
              </c:numCache>
            </c:numRef>
          </c:val>
          <c:extLst>
            <c:ext xmlns:c16="http://schemas.microsoft.com/office/drawing/2014/chart" uri="{C3380CC4-5D6E-409C-BE32-E72D297353CC}">
              <c16:uniqueId val="{00000003-37C6-46AD-A276-F3C620CC982A}"/>
            </c:ext>
          </c:extLst>
        </c:ser>
        <c:ser>
          <c:idx val="2"/>
          <c:order val="2"/>
          <c:tx>
            <c:strRef>
              <c:f>Lapas1!$A$4</c:f>
              <c:strCache>
                <c:ptCount val="1"/>
                <c:pt idx="0">
                  <c:v>7c</c:v>
                </c:pt>
              </c:strCache>
            </c:strRef>
          </c:tx>
          <c:spPr>
            <a:solidFill>
              <a:srgbClr val="00B050"/>
            </a:solidFill>
            <a:ln>
              <a:noFill/>
            </a:ln>
            <a:effectLst/>
          </c:spPr>
          <c:invertIfNegative val="0"/>
          <c:dLbls>
            <c:dLbl>
              <c:idx val="0"/>
              <c:layout>
                <c:manualLayout>
                  <c:x val="0"/>
                  <c:y val="0.122854942493030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CA3-44CC-B004-4DA62F5A860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Lapas1!$B$4</c:f>
              <c:numCache>
                <c:formatCode>General</c:formatCode>
                <c:ptCount val="1"/>
                <c:pt idx="0">
                  <c:v>54</c:v>
                </c:pt>
              </c:numCache>
            </c:numRef>
          </c:val>
          <c:extLst>
            <c:ext xmlns:c16="http://schemas.microsoft.com/office/drawing/2014/chart" uri="{C3380CC4-5D6E-409C-BE32-E72D297353CC}">
              <c16:uniqueId val="{00000004-37C6-46AD-A276-F3C620CC982A}"/>
            </c:ext>
          </c:extLst>
        </c:ser>
        <c:dLbls>
          <c:showLegendKey val="0"/>
          <c:showVal val="0"/>
          <c:showCatName val="0"/>
          <c:showSerName val="0"/>
          <c:showPercent val="0"/>
          <c:showBubbleSize val="0"/>
        </c:dLbls>
        <c:gapWidth val="219"/>
        <c:overlap val="-27"/>
        <c:axId val="639278624"/>
        <c:axId val="639270304"/>
      </c:barChart>
      <c:catAx>
        <c:axId val="6392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639270304"/>
        <c:crosses val="autoZero"/>
        <c:auto val="1"/>
        <c:lblAlgn val="ctr"/>
        <c:lblOffset val="100"/>
        <c:noMultiLvlLbl val="0"/>
      </c:catAx>
      <c:valAx>
        <c:axId val="63927030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639278624"/>
        <c:crosses val="autoZero"/>
        <c:crossBetween val="between"/>
      </c:valAx>
      <c:spPr>
        <a:noFill/>
        <a:ln>
          <a:noFill/>
        </a:ln>
        <a:effectLst/>
      </c:spPr>
    </c:plotArea>
    <c:legend>
      <c:legendPos val="b"/>
      <c:layout>
        <c:manualLayout>
          <c:xMode val="edge"/>
          <c:yMode val="edge"/>
          <c:x val="0.18306815944881893"/>
          <c:y val="0.88671260446649802"/>
          <c:w val="0.6932386811023622"/>
          <c:h val="9.1694011202375747E-2"/>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Lapas1!$A$2</c:f>
              <c:strCache>
                <c:ptCount val="1"/>
                <c:pt idx="0">
                  <c:v>7a</c:v>
                </c:pt>
              </c:strCache>
            </c:strRef>
          </c:tx>
          <c:spPr>
            <a:solidFill>
              <a:srgbClr val="FF0000"/>
            </a:solidFill>
            <a:ln>
              <a:noFill/>
            </a:ln>
            <a:effectLst/>
          </c:spPr>
          <c:invertIfNegative val="0"/>
          <c:dLbls>
            <c:dLbl>
              <c:idx val="0"/>
              <c:layout>
                <c:manualLayout>
                  <c:x val="0"/>
                  <c:y val="0.120579850965382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A3-44CC-B004-4DA62F5A860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Lapas1!$B$2</c:f>
              <c:numCache>
                <c:formatCode>General</c:formatCode>
                <c:ptCount val="1"/>
                <c:pt idx="0">
                  <c:v>100</c:v>
                </c:pt>
              </c:numCache>
            </c:numRef>
          </c:val>
          <c:extLst>
            <c:ext xmlns:c16="http://schemas.microsoft.com/office/drawing/2014/chart" uri="{C3380CC4-5D6E-409C-BE32-E72D297353CC}">
              <c16:uniqueId val="{00000000-37C6-46AD-A276-F3C620CC982A}"/>
            </c:ext>
          </c:extLst>
        </c:ser>
        <c:ser>
          <c:idx val="1"/>
          <c:order val="1"/>
          <c:tx>
            <c:strRef>
              <c:f>Lapas1!$A$3</c:f>
              <c:strCache>
                <c:ptCount val="1"/>
                <c:pt idx="0">
                  <c:v>7b</c:v>
                </c:pt>
              </c:strCache>
            </c:strRef>
          </c:tx>
          <c:spPr>
            <a:solidFill>
              <a:srgbClr val="0070C0"/>
            </a:solidFill>
            <a:ln>
              <a:noFill/>
            </a:ln>
            <a:effectLst/>
          </c:spPr>
          <c:invertIfNegative val="0"/>
          <c:dLbls>
            <c:dLbl>
              <c:idx val="0"/>
              <c:layout>
                <c:manualLayout>
                  <c:x val="5.729100483608997E-17"/>
                  <c:y val="0.131955308603625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A3-44CC-B004-4DA62F5A860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Lapas1!$B$3</c:f>
              <c:numCache>
                <c:formatCode>General</c:formatCode>
                <c:ptCount val="1"/>
                <c:pt idx="0">
                  <c:v>93</c:v>
                </c:pt>
              </c:numCache>
            </c:numRef>
          </c:val>
          <c:extLst>
            <c:ext xmlns:c16="http://schemas.microsoft.com/office/drawing/2014/chart" uri="{C3380CC4-5D6E-409C-BE32-E72D297353CC}">
              <c16:uniqueId val="{00000003-37C6-46AD-A276-F3C620CC982A}"/>
            </c:ext>
          </c:extLst>
        </c:ser>
        <c:ser>
          <c:idx val="2"/>
          <c:order val="2"/>
          <c:tx>
            <c:strRef>
              <c:f>Lapas1!$A$4</c:f>
              <c:strCache>
                <c:ptCount val="1"/>
                <c:pt idx="0">
                  <c:v>7c</c:v>
                </c:pt>
              </c:strCache>
            </c:strRef>
          </c:tx>
          <c:spPr>
            <a:solidFill>
              <a:srgbClr val="00B050"/>
            </a:solidFill>
            <a:ln>
              <a:noFill/>
            </a:ln>
            <a:effectLst/>
          </c:spPr>
          <c:invertIfNegative val="0"/>
          <c:dLbls>
            <c:dLbl>
              <c:idx val="0"/>
              <c:layout>
                <c:manualLayout>
                  <c:x val="0"/>
                  <c:y val="0.122854942493030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CA3-44CC-B004-4DA62F5A860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Lapas1!$B$1</c:f>
              <c:numCache>
                <c:formatCode>General</c:formatCode>
                <c:ptCount val="1"/>
              </c:numCache>
            </c:numRef>
          </c:cat>
          <c:val>
            <c:numRef>
              <c:f>Lapas1!$B$4</c:f>
              <c:numCache>
                <c:formatCode>General</c:formatCode>
                <c:ptCount val="1"/>
                <c:pt idx="0">
                  <c:v>45</c:v>
                </c:pt>
              </c:numCache>
            </c:numRef>
          </c:val>
          <c:extLst>
            <c:ext xmlns:c16="http://schemas.microsoft.com/office/drawing/2014/chart" uri="{C3380CC4-5D6E-409C-BE32-E72D297353CC}">
              <c16:uniqueId val="{00000004-37C6-46AD-A276-F3C620CC982A}"/>
            </c:ext>
          </c:extLst>
        </c:ser>
        <c:dLbls>
          <c:showLegendKey val="0"/>
          <c:showVal val="0"/>
          <c:showCatName val="0"/>
          <c:showSerName val="0"/>
          <c:showPercent val="0"/>
          <c:showBubbleSize val="0"/>
        </c:dLbls>
        <c:gapWidth val="219"/>
        <c:overlap val="-27"/>
        <c:axId val="639278624"/>
        <c:axId val="639270304"/>
      </c:barChart>
      <c:catAx>
        <c:axId val="63927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t-LT"/>
          </a:p>
        </c:txPr>
        <c:crossAx val="639270304"/>
        <c:crosses val="autoZero"/>
        <c:auto val="1"/>
        <c:lblAlgn val="ctr"/>
        <c:lblOffset val="100"/>
        <c:noMultiLvlLbl val="0"/>
      </c:catAx>
      <c:valAx>
        <c:axId val="639270304"/>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lt-LT"/>
          </a:p>
        </c:txPr>
        <c:crossAx val="639278624"/>
        <c:crosses val="autoZero"/>
        <c:crossBetween val="between"/>
      </c:valAx>
      <c:spPr>
        <a:noFill/>
        <a:ln>
          <a:noFill/>
        </a:ln>
        <a:effectLst/>
      </c:spPr>
    </c:plotArea>
    <c:legend>
      <c:legendPos val="b"/>
      <c:layout>
        <c:manualLayout>
          <c:xMode val="edge"/>
          <c:yMode val="edge"/>
          <c:x val="0.18306815944881893"/>
          <c:y val="0.88671260446649802"/>
          <c:w val="0.6932386811023622"/>
          <c:h val="9.1694011202375747E-2"/>
        </c:manualLayout>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lt-LT"/>
              <a:t>Spustelėję redag. ruoš. pavad. stilių</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0507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6810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lt-LT"/>
              <a:t>Spustelėję redag. ruoš. pavad. stilių</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796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6686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 ruoš. pavad. stilių</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5343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38830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32443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lt-LT"/>
              <a:t>Spustelėję redag. ruoš. pavad. stilių</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91751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5/4/2023</a:t>
            </a:fld>
            <a:endParaRPr lang="en-US" dirty="0"/>
          </a:p>
        </p:txBody>
      </p:sp>
    </p:spTree>
    <p:extLst>
      <p:ext uri="{BB962C8B-B14F-4D97-AF65-F5344CB8AC3E}">
        <p14:creationId xmlns:p14="http://schemas.microsoft.com/office/powerpoint/2010/main" val="97140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lt-LT"/>
              <a:t>Spustelėję redag. ruoš. pavad. stilių</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smtClean="0"/>
              <a:pPr/>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1666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 ruoš. pavad. stilių</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smtClean="0"/>
              <a:pPr/>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63619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lt-LT"/>
              <a:t>Spustelėję redag. ruoš. pavad. stilių</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smtClean="0"/>
              <a:pPr/>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123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 ruoš. pavad.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smtClean="0"/>
              <a:pPr/>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78813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lt-LT"/>
              <a:t>Spustelėję redag. ruoš. pavad.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smtClean="0"/>
              <a:pPr/>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19853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38009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lt-LT"/>
              <a:t>Spustelėję redag. ruoš. pavad. stilių</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90456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lt-LT"/>
              <a:t>Spustelėję redag. ruoš. pavad. stilių</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5/4/2023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68401360"/>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chart" Target="../charts/chart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hyperlink" Target="https://lt.wikipedia.org/wiki/Laikrodis" TargetMode="Externa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433055" y="537883"/>
            <a:ext cx="5570174" cy="1705330"/>
          </a:xfrm>
        </p:spPr>
        <p:txBody>
          <a:bodyPr>
            <a:normAutofit fontScale="90000"/>
          </a:bodyPr>
          <a:lstStyle/>
          <a:p>
            <a:br>
              <a:rPr lang="lt-LT" sz="3600" dirty="0">
                <a:latin typeface="Times New Roman" panose="02020603050405020304" pitchFamily="18" charset="0"/>
                <a:cs typeface="Times New Roman" panose="02020603050405020304" pitchFamily="18" charset="0"/>
              </a:rPr>
            </a:br>
            <a:r>
              <a:rPr lang="lt-LT" sz="3600" dirty="0">
                <a:latin typeface="Times New Roman" panose="02020603050405020304" pitchFamily="18" charset="0"/>
                <a:cs typeface="Times New Roman" panose="02020603050405020304" pitchFamily="18" charset="0"/>
              </a:rPr>
              <a:t>     Tiriamasis darbas  </a:t>
            </a:r>
            <a:br>
              <a:rPr lang="lt-LT" sz="3600" dirty="0">
                <a:latin typeface="Times New Roman" panose="02020603050405020304" pitchFamily="18" charset="0"/>
                <a:cs typeface="Times New Roman" panose="02020603050405020304" pitchFamily="18" charset="0"/>
              </a:rPr>
            </a:br>
            <a:r>
              <a:rPr lang="lt-LT" sz="3600" dirty="0">
                <a:latin typeface="Times New Roman" panose="02020603050405020304" pitchFamily="18" charset="0"/>
                <a:cs typeface="Times New Roman" panose="02020603050405020304" pitchFamily="18" charset="0"/>
              </a:rPr>
              <a:t>„Kas vagia mūsų laiką?“</a:t>
            </a:r>
            <a:br>
              <a:rPr lang="lt-LT"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638391" y="5441495"/>
            <a:ext cx="3637797" cy="1477328"/>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Parengė Zarasų Pauliaus Širvio progimnazijos 7a klasės mokinės: Paulina </a:t>
            </a:r>
            <a:r>
              <a:rPr lang="lt-LT" dirty="0" err="1">
                <a:latin typeface="Times New Roman" panose="02020603050405020304" pitchFamily="18" charset="0"/>
                <a:cs typeface="Times New Roman" panose="02020603050405020304" pitchFamily="18" charset="0"/>
              </a:rPr>
              <a:t>Maldauskaitė</a:t>
            </a:r>
            <a:r>
              <a:rPr lang="lt-LT" dirty="0">
                <a:latin typeface="Times New Roman" panose="02020603050405020304" pitchFamily="18" charset="0"/>
                <a:cs typeface="Times New Roman" panose="02020603050405020304" pitchFamily="18" charset="0"/>
              </a:rPr>
              <a:t>, Marija </a:t>
            </a:r>
            <a:r>
              <a:rPr lang="lt-LT" dirty="0" err="1">
                <a:latin typeface="Times New Roman" panose="02020603050405020304" pitchFamily="18" charset="0"/>
                <a:cs typeface="Times New Roman" panose="02020603050405020304" pitchFamily="18" charset="0"/>
              </a:rPr>
              <a:t>Šipelytė</a:t>
            </a:r>
            <a:r>
              <a:rPr lang="lt-LT" dirty="0">
                <a:latin typeface="Times New Roman" panose="02020603050405020304" pitchFamily="18" charset="0"/>
                <a:cs typeface="Times New Roman" panose="02020603050405020304" pitchFamily="18" charset="0"/>
              </a:rPr>
              <a:t>, </a:t>
            </a:r>
            <a:r>
              <a:rPr lang="lt-LT" dirty="0" err="1">
                <a:latin typeface="Times New Roman" panose="02020603050405020304" pitchFamily="18" charset="0"/>
                <a:cs typeface="Times New Roman" panose="02020603050405020304" pitchFamily="18" charset="0"/>
              </a:rPr>
              <a:t>Rugilė</a:t>
            </a:r>
            <a:r>
              <a:rPr lang="lt-LT" dirty="0">
                <a:latin typeface="Times New Roman" panose="02020603050405020304" pitchFamily="18" charset="0"/>
                <a:cs typeface="Times New Roman" panose="02020603050405020304" pitchFamily="18" charset="0"/>
              </a:rPr>
              <a:t> Vasiliauskaitė,  fizikos mokytoja: Loreta </a:t>
            </a:r>
            <a:r>
              <a:rPr lang="lt-LT" dirty="0" err="1">
                <a:latin typeface="Times New Roman" panose="02020603050405020304" pitchFamily="18" charset="0"/>
                <a:cs typeface="Times New Roman" panose="02020603050405020304" pitchFamily="18" charset="0"/>
              </a:rPr>
              <a:t>Norvaišaitė</a:t>
            </a:r>
            <a:r>
              <a:rPr lang="lt-LT" dirty="0">
                <a:latin typeface="Times New Roman" panose="02020603050405020304" pitchFamily="18" charset="0"/>
                <a:cs typeface="Times New Roman" panose="02020603050405020304" pitchFamily="18" charset="0"/>
              </a:rPr>
              <a:t> </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6" name="Picture 2" descr="Why Doctors Don't Like Daylight Saving Time | Everyday Heal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992" y="2547497"/>
            <a:ext cx="5317778" cy="36326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83BCE57-9619-2B53-69C6-B48060C49FE3}"/>
              </a:ext>
            </a:extLst>
          </p:cNvPr>
          <p:cNvSpPr txBox="1"/>
          <p:nvPr/>
        </p:nvSpPr>
        <p:spPr>
          <a:xfrm flipH="1">
            <a:off x="4582757" y="5810827"/>
            <a:ext cx="1054248"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2023 m</a:t>
            </a:r>
            <a:r>
              <a:rPr lang="lt-LT" dirty="0"/>
              <a:t>.</a:t>
            </a:r>
          </a:p>
        </p:txBody>
      </p:sp>
    </p:spTree>
    <p:extLst>
      <p:ext uri="{BB962C8B-B14F-4D97-AF65-F5344CB8AC3E}">
        <p14:creationId xmlns:p14="http://schemas.microsoft.com/office/powerpoint/2010/main" val="90408195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77334" y="592347"/>
            <a:ext cx="8596668" cy="1320800"/>
          </a:xfrm>
        </p:spPr>
        <p:txBody>
          <a:bodyPr/>
          <a:lstStyle/>
          <a:p>
            <a:r>
              <a:rPr lang="lt-LT" dirty="0">
                <a:latin typeface="Times New Roman" panose="02020603050405020304" pitchFamily="18" charset="0"/>
                <a:cs typeface="Times New Roman" panose="02020603050405020304" pitchFamily="18" charset="0"/>
              </a:rPr>
              <a:t>Turinys: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344245" y="1559859"/>
            <a:ext cx="8929757" cy="4481503"/>
          </a:xfrm>
        </p:spPr>
        <p:txBody>
          <a:bodyPr>
            <a:normAutofit/>
          </a:bodyPr>
          <a:lstStyle/>
          <a:p>
            <a:pPr marL="0" indent="0">
              <a:buNone/>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Teorija</a:t>
            </a:r>
          </a:p>
          <a:p>
            <a:r>
              <a:rPr lang="lt-LT" dirty="0">
                <a:latin typeface="Times New Roman" panose="02020603050405020304" pitchFamily="18" charset="0"/>
                <a:cs typeface="Times New Roman" panose="02020603050405020304" pitchFamily="18" charset="0"/>
              </a:rPr>
              <a:t>Įdomūs faktai</a:t>
            </a:r>
          </a:p>
          <a:p>
            <a:r>
              <a:rPr lang="lt-LT" dirty="0">
                <a:latin typeface="Times New Roman" panose="02020603050405020304" pitchFamily="18" charset="0"/>
                <a:cs typeface="Times New Roman" panose="02020603050405020304" pitchFamily="18" charset="0"/>
              </a:rPr>
              <a:t>Tyrimas</a:t>
            </a:r>
          </a:p>
          <a:p>
            <a:r>
              <a:rPr lang="lt-LT" dirty="0">
                <a:latin typeface="Times New Roman" panose="02020603050405020304" pitchFamily="18" charset="0"/>
                <a:cs typeface="Times New Roman" panose="02020603050405020304" pitchFamily="18" charset="0"/>
              </a:rPr>
              <a:t>Uždaviniai</a:t>
            </a:r>
          </a:p>
          <a:p>
            <a:r>
              <a:rPr lang="lt-LT" dirty="0">
                <a:latin typeface="Times New Roman" panose="02020603050405020304" pitchFamily="18" charset="0"/>
                <a:cs typeface="Times New Roman" panose="02020603050405020304" pitchFamily="18" charset="0"/>
              </a:rPr>
              <a:t>Testas</a:t>
            </a:r>
          </a:p>
          <a:p>
            <a:r>
              <a:rPr lang="lt-LT" dirty="0">
                <a:latin typeface="Times New Roman" panose="02020603050405020304" pitchFamily="18" charset="0"/>
                <a:cs typeface="Times New Roman" panose="02020603050405020304" pitchFamily="18" charset="0"/>
              </a:rPr>
              <a:t>Išvados</a:t>
            </a:r>
          </a:p>
          <a:p>
            <a:r>
              <a:rPr lang="lt-LT" dirty="0">
                <a:latin typeface="Times New Roman" panose="02020603050405020304" pitchFamily="18" charset="0"/>
                <a:cs typeface="Times New Roman" panose="02020603050405020304" pitchFamily="18" charset="0"/>
              </a:rPr>
              <a:t>Literatūros šaltiniai</a:t>
            </a:r>
          </a:p>
          <a:p>
            <a:endParaRPr lang="lt-LT"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302659071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1000"/>
                                        <p:tgtEl>
                                          <p:spTgt spid="2"/>
                                        </p:tgtEl>
                                      </p:cBhvr>
                                    </p:animEffect>
                                    <p:anim calcmode="lin" valueType="num">
                                      <p:cBhvr>
                                        <p:cTn id="47" dur="1000" fill="hold"/>
                                        <p:tgtEl>
                                          <p:spTgt spid="2"/>
                                        </p:tgtEl>
                                        <p:attrNameLst>
                                          <p:attrName>ppt_x</p:attrName>
                                        </p:attrNameLst>
                                      </p:cBhvr>
                                      <p:tavLst>
                                        <p:tav tm="0">
                                          <p:val>
                                            <p:strVal val="#ppt_x"/>
                                          </p:val>
                                        </p:tav>
                                        <p:tav tm="100000">
                                          <p:val>
                                            <p:strVal val="#ppt_x"/>
                                          </p:val>
                                        </p:tav>
                                      </p:tavLst>
                                    </p:anim>
                                    <p:anim calcmode="lin" valueType="num">
                                      <p:cBhvr>
                                        <p:cTn id="4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42829" y="74762"/>
            <a:ext cx="8596668" cy="1320800"/>
          </a:xfrm>
        </p:spPr>
        <p:txBody>
          <a:bodyPr/>
          <a:lstStyle/>
          <a:p>
            <a:r>
              <a:rPr lang="lt-LT" dirty="0">
                <a:latin typeface="Times New Roman" panose="02020603050405020304" pitchFamily="18" charset="0"/>
                <a:cs typeface="Times New Roman" panose="02020603050405020304" pitchFamily="18" charset="0"/>
              </a:rPr>
              <a:t>Pagrindiniai faktai apie laiką:</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735525" y="1030058"/>
            <a:ext cx="4867254" cy="3880773"/>
          </a:xfrm>
        </p:spPr>
        <p:txBody>
          <a:bodyPr/>
          <a:lstStyle/>
          <a:p>
            <a:pPr algn="just"/>
            <a:r>
              <a:rPr lang="lt-LT" dirty="0">
                <a:latin typeface="Times New Roman" panose="02020603050405020304" pitchFamily="18" charset="0"/>
                <a:cs typeface="Times New Roman" panose="02020603050405020304" pitchFamily="18" charset="0"/>
              </a:rPr>
              <a:t>Laikas – fizikinis dydis, viena pagrindinių materijos formų, tai yra erdvė, kuri turi savo egzistavimo trukmę.</a:t>
            </a:r>
          </a:p>
          <a:p>
            <a:pPr algn="just"/>
            <a:r>
              <a:rPr lang="lt-LT" dirty="0">
                <a:latin typeface="Times New Roman" panose="02020603050405020304" pitchFamily="18" charset="0"/>
                <a:cs typeface="Times New Roman" panose="02020603050405020304" pitchFamily="18" charset="0"/>
              </a:rPr>
              <a:t>Laikas žymimas – t, [t]</a:t>
            </a:r>
            <a:r>
              <a:rPr lang="en-US" dirty="0">
                <a:latin typeface="Times New Roman" panose="02020603050405020304" pitchFamily="18" charset="0"/>
                <a:cs typeface="Times New Roman" panose="02020603050405020304" pitchFamily="18" charset="0"/>
              </a:rPr>
              <a:t>=1s</a:t>
            </a:r>
            <a:endParaRPr lang="lt-LT" dirty="0">
              <a:latin typeface="Times New Roman" panose="02020603050405020304" pitchFamily="18" charset="0"/>
              <a:cs typeface="Times New Roman" panose="02020603050405020304" pitchFamily="18" charset="0"/>
            </a:endParaRPr>
          </a:p>
          <a:p>
            <a:pPr algn="just"/>
            <a:r>
              <a:rPr lang="lt-LT" dirty="0">
                <a:latin typeface="Times New Roman" panose="02020603050405020304" pitchFamily="18" charset="0"/>
                <a:cs typeface="Times New Roman" panose="02020603050405020304" pitchFamily="18" charset="0"/>
              </a:rPr>
              <a:t>Pagrindiniai laiko matavimo vienetai: 1s, min, h, para, metai, amžius.</a:t>
            </a:r>
          </a:p>
          <a:p>
            <a:pPr algn="just"/>
            <a:r>
              <a:rPr lang="lt-LT" dirty="0">
                <a:latin typeface="Times New Roman" panose="02020603050405020304" pitchFamily="18" charset="0"/>
                <a:cs typeface="Times New Roman" panose="02020603050405020304" pitchFamily="18" charset="0"/>
              </a:rPr>
              <a:t>Mūsų gyvenime laikas svarbus, nes mes galime susidaryti dienotvarkę, išvengti netikslumų, skirti dalį laiko sau, kitą dalį darbams.</a:t>
            </a:r>
            <a:endParaRPr lang="en-US" dirty="0">
              <a:latin typeface="Times New Roman" panose="02020603050405020304" pitchFamily="18" charset="0"/>
              <a:cs typeface="Times New Roman" panose="02020603050405020304" pitchFamily="18" charset="0"/>
            </a:endParaRPr>
          </a:p>
        </p:txBody>
      </p:sp>
      <p:pic>
        <p:nvPicPr>
          <p:cNvPr id="2050" name="Picture 2" descr="On time or late? It's a cultural debate : Shots - Health News : N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9855" y="1030058"/>
            <a:ext cx="4364181" cy="2818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51335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77334" y="603508"/>
            <a:ext cx="8596668" cy="1320800"/>
          </a:xfrm>
        </p:spPr>
        <p:txBody>
          <a:bodyPr/>
          <a:lstStyle/>
          <a:p>
            <a:r>
              <a:rPr lang="lt-LT" dirty="0">
                <a:latin typeface="Times New Roman" panose="02020603050405020304" pitchFamily="18" charset="0"/>
                <a:cs typeface="Times New Roman" panose="02020603050405020304" pitchFamily="18" charset="0"/>
              </a:rPr>
              <a:t>Laikai skirstomi į:</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677334" y="1270000"/>
            <a:ext cx="5141575" cy="3880773"/>
          </a:xfrm>
        </p:spPr>
        <p:txBody>
          <a:bodyPr>
            <a:normAutofit/>
          </a:bodyPr>
          <a:lstStyle/>
          <a:p>
            <a:r>
              <a:rPr lang="en-US" dirty="0">
                <a:latin typeface="Times New Roman" panose="02020603050405020304" pitchFamily="18" charset="0"/>
                <a:cs typeface="Times New Roman" panose="02020603050405020304" pitchFamily="18" charset="0"/>
              </a:rPr>
              <a:t>OBJEKTYVUS (MATERIJOS EGZISTAVIMO FORMA)</a:t>
            </a:r>
            <a:r>
              <a:rPr lang="lt-LT"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SUBJEKTYVUS SUVOKIMAS (VAIZDINIAI)</a:t>
            </a:r>
            <a:r>
              <a:rPr lang="lt-LT"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TEORINĖS KONSTRUKCIJOS (DAUGIAU AR MAŽIAU ATITINKA OBJEKTYVŲ LAIKĄ)</a:t>
            </a:r>
            <a:r>
              <a:rPr lang="lt-LT"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LAIKO DYDŽIAMS MATUOTI VARTOJAMOS ATSKAITOS SISTEMOS.</a:t>
            </a:r>
          </a:p>
        </p:txBody>
      </p:sp>
      <p:sp>
        <p:nvSpPr>
          <p:cNvPr id="4" name="AutoShape 2" descr="Didžiojo sprogimo blyksnis: materijos egzistavimo paslapties sprendimas ::  Fizika :: www.technologijos.lt"/>
          <p:cNvSpPr>
            <a:spLocks noChangeAspect="1" noChangeArrowheads="1"/>
          </p:cNvSpPr>
          <p:nvPr/>
        </p:nvSpPr>
        <p:spPr bwMode="auto">
          <a:xfrm>
            <a:off x="524934"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5" name="AutoShape 4" descr="Didžiojo sprogimo blyksnis: materijos egzistavimo paslapties sprendimas ::  Fizika :: www.technologijos.l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6" name="Paveikslėlis 5"/>
          <p:cNvPicPr>
            <a:picLocks noChangeAspect="1"/>
          </p:cNvPicPr>
          <p:nvPr/>
        </p:nvPicPr>
        <p:blipFill>
          <a:blip r:embed="rId2"/>
          <a:stretch>
            <a:fillRect/>
          </a:stretch>
        </p:blipFill>
        <p:spPr>
          <a:xfrm>
            <a:off x="5818909" y="1363287"/>
            <a:ext cx="3626167" cy="3350403"/>
          </a:xfrm>
          <a:prstGeom prst="rect">
            <a:avLst/>
          </a:prstGeom>
        </p:spPr>
      </p:pic>
      <p:sp>
        <p:nvSpPr>
          <p:cNvPr id="7" name="TextBox 6"/>
          <p:cNvSpPr txBox="1"/>
          <p:nvPr/>
        </p:nvSpPr>
        <p:spPr>
          <a:xfrm>
            <a:off x="5877098" y="4813069"/>
            <a:ext cx="3567978" cy="461665"/>
          </a:xfrm>
          <a:prstGeom prst="rect">
            <a:avLst/>
          </a:prstGeom>
          <a:noFill/>
        </p:spPr>
        <p:txBody>
          <a:bodyPr wrap="square" rtlCol="0">
            <a:spAutoFit/>
          </a:bodyPr>
          <a:lstStyle/>
          <a:p>
            <a:r>
              <a:rPr lang="lt-LT" sz="1200" dirty="0"/>
              <a:t>Didžiojo sprogimo blyksnis: materijos egzistavimo paslapties sprendimas</a:t>
            </a:r>
          </a:p>
        </p:txBody>
      </p:sp>
    </p:spTree>
    <p:extLst>
      <p:ext uri="{BB962C8B-B14F-4D97-AF65-F5344CB8AC3E}">
        <p14:creationId xmlns:p14="http://schemas.microsoft.com/office/powerpoint/2010/main" val="205934436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p:cTn id="2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6" dur="500"/>
                                        <p:tgtEl>
                                          <p:spTgt spid="3">
                                            <p:txEl>
                                              <p:pRg st="4" end="4"/>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p:cTn id="2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141413" y="413419"/>
            <a:ext cx="9905998" cy="1478570"/>
          </a:xfrm>
        </p:spPr>
        <p:txBody>
          <a:bodyPr/>
          <a:lstStyle/>
          <a:p>
            <a:r>
              <a:rPr lang="lt-LT" dirty="0">
                <a:latin typeface="Times New Roman" panose="02020603050405020304" pitchFamily="18" charset="0"/>
                <a:cs typeface="Times New Roman" panose="02020603050405020304" pitchFamily="18" charset="0"/>
              </a:rPr>
              <a:t>Laiko istorija: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1414" y="1001723"/>
            <a:ext cx="6522922" cy="4833811"/>
          </a:xfrm>
        </p:spPr>
        <p:txBody>
          <a:bodyPr>
            <a:noAutofit/>
          </a:bodyPr>
          <a:lstStyle/>
          <a:p>
            <a:pPr algn="just"/>
            <a:r>
              <a:rPr lang="en-US" sz="1200" b="1" dirty="0">
                <a:latin typeface="Times New Roman" panose="02020603050405020304" pitchFamily="18" charset="0"/>
                <a:cs typeface="Times New Roman" panose="02020603050405020304" pitchFamily="18" charset="0"/>
              </a:rPr>
              <a:t>„LAIKO ISTORIJA – ĮDOMI IR GANA NETIKĖTA SAVO ATSITIKTINUMAIS. KITA VERTUS,</a:t>
            </a:r>
          </a:p>
          <a:p>
            <a:pPr marL="0" indent="0" algn="just">
              <a:buNone/>
            </a:pPr>
            <a:r>
              <a:rPr lang="en-US" sz="1200" b="1" dirty="0">
                <a:latin typeface="Times New Roman" panose="02020603050405020304" pitchFamily="18" charset="0"/>
                <a:cs typeface="Times New Roman" panose="02020603050405020304" pitchFamily="18" charset="0"/>
              </a:rPr>
              <a:t>LAIKO SUVOKIMO IR SKAIČIAVIMO RAIDA SMARKIAI PRIKLAUSO NUO CIVILIZACIJŲ BEI</a:t>
            </a:r>
          </a:p>
          <a:p>
            <a:pPr marL="0" indent="0" algn="just">
              <a:buNone/>
            </a:pPr>
            <a:r>
              <a:rPr lang="en-US" sz="1200" b="1" dirty="0">
                <a:latin typeface="Times New Roman" panose="02020603050405020304" pitchFamily="18" charset="0"/>
                <a:cs typeface="Times New Roman" panose="02020603050405020304" pitchFamily="18" charset="0"/>
              </a:rPr>
              <a:t>PAČIOS ŽMONIJOS RAIDOS.</a:t>
            </a:r>
            <a:endParaRPr lang="lt-LT" sz="1200" b="1" dirty="0">
              <a:latin typeface="Times New Roman" panose="02020603050405020304" pitchFamily="18" charset="0"/>
              <a:cs typeface="Times New Roman" panose="02020603050405020304" pitchFamily="18" charset="0"/>
            </a:endParaRPr>
          </a:p>
          <a:p>
            <a:pPr algn="just"/>
            <a:r>
              <a:rPr lang="en-US" sz="1200" dirty="0">
                <a:latin typeface="Times New Roman" panose="02020603050405020304" pitchFamily="18" charset="0"/>
                <a:cs typeface="Times New Roman" panose="02020603050405020304" pitchFamily="18" charset="0"/>
              </a:rPr>
              <a:t>BARBORA RADVILAITĖ, XVI AMŽIUJE SIŲSDAMA LAIŠKĄ SAVO DAR SLAPTAM VYRUI</a:t>
            </a:r>
          </a:p>
          <a:p>
            <a:pPr marL="0" indent="0" algn="just">
              <a:buNone/>
            </a:pPr>
            <a:r>
              <a:rPr lang="en-US" sz="1200" dirty="0">
                <a:latin typeface="Times New Roman" panose="02020603050405020304" pitchFamily="18" charset="0"/>
                <a:cs typeface="Times New Roman" panose="02020603050405020304" pitchFamily="18" charset="0"/>
              </a:rPr>
              <a:t>ŽYGIMANTUI AUGUSTUI, PRIDĖJO ŽIEDĄ-LAIKRODĮ DOVANŲ. TAI BUVO LYG SIMBOLIS,</a:t>
            </a:r>
          </a:p>
          <a:p>
            <a:pPr marL="0" indent="0" algn="just">
              <a:buNone/>
            </a:pPr>
            <a:r>
              <a:rPr lang="en-US" sz="1200" dirty="0">
                <a:latin typeface="Times New Roman" panose="02020603050405020304" pitchFamily="18" charset="0"/>
                <a:cs typeface="Times New Roman" panose="02020603050405020304" pitchFamily="18" charset="0"/>
              </a:rPr>
              <a:t>PRIMINIMAS VYRUI DAŽNIAU PRISIMINTI SAVO MYLIMĄ MOTERĮ.</a:t>
            </a:r>
          </a:p>
          <a:p>
            <a:pPr algn="just"/>
            <a:r>
              <a:rPr lang="en-US" sz="1200" dirty="0">
                <a:latin typeface="Times New Roman" panose="02020603050405020304" pitchFamily="18" charset="0"/>
                <a:cs typeface="Times New Roman" panose="02020603050405020304" pitchFamily="18" charset="0"/>
              </a:rPr>
              <a:t>LAIKRODŽIAI VISUOMET TURĖJO DAUGIAU NEI VIENĄ FUNKCIJĄ AR PASKI</a:t>
            </a:r>
            <a:r>
              <a:rPr lang="lt-LT" sz="1200" dirty="0">
                <a:latin typeface="Times New Roman" panose="02020603050405020304" pitchFamily="18" charset="0"/>
                <a:cs typeface="Times New Roman" panose="02020603050405020304" pitchFamily="18" charset="0"/>
              </a:rPr>
              <a:t>RTĮ.</a:t>
            </a:r>
            <a:endParaRPr lang="en-US" sz="1200" dirty="0">
              <a:latin typeface="Times New Roman" panose="02020603050405020304" pitchFamily="18" charset="0"/>
              <a:cs typeface="Times New Roman" panose="02020603050405020304" pitchFamily="18" charset="0"/>
            </a:endParaRPr>
          </a:p>
          <a:p>
            <a:pPr algn="just"/>
            <a:r>
              <a:rPr lang="en-US" sz="1200" dirty="0">
                <a:latin typeface="Times New Roman" panose="02020603050405020304" pitchFamily="18" charset="0"/>
                <a:cs typeface="Times New Roman" panose="02020603050405020304" pitchFamily="18" charset="0"/>
              </a:rPr>
              <a:t>ŠIANDIEN – NAUJIEJI IŠMANIEJI LAIKRODŽIAI</a:t>
            </a:r>
            <a:r>
              <a:rPr lang="lt-LT" sz="1200" dirty="0">
                <a:latin typeface="Times New Roman" panose="02020603050405020304" pitchFamily="18" charset="0"/>
                <a:cs typeface="Times New Roman" panose="02020603050405020304" pitchFamily="18" charset="0"/>
              </a:rPr>
              <a:t> YRA</a:t>
            </a:r>
            <a:r>
              <a:rPr lang="en-US" sz="1200" dirty="0">
                <a:latin typeface="Times New Roman" panose="02020603050405020304" pitchFamily="18" charset="0"/>
                <a:cs typeface="Times New Roman" panose="02020603050405020304" pitchFamily="18" charset="0"/>
              </a:rPr>
              <a:t> BE</a:t>
            </a:r>
            <a:r>
              <a:rPr lang="lt-LT" sz="1200" dirty="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marL="0" indent="0" algn="just">
              <a:buNone/>
            </a:pPr>
            <a:r>
              <a:rPr lang="en-US" sz="1200" dirty="0">
                <a:latin typeface="Times New Roman" panose="02020603050405020304" pitchFamily="18" charset="0"/>
                <a:cs typeface="Times New Roman" panose="02020603050405020304" pitchFamily="18" charset="0"/>
              </a:rPr>
              <a:t>TIKSLAUS LAIKO RODYMO SAVYJE TALPINA DAUGYBĘ FUNKCIJŲ TIEK SVEIKATOS</a:t>
            </a:r>
          </a:p>
          <a:p>
            <a:pPr marL="0" indent="0" algn="just">
              <a:buNone/>
            </a:pPr>
            <a:r>
              <a:rPr lang="en-US" sz="1200" dirty="0">
                <a:latin typeface="Times New Roman" panose="02020603050405020304" pitchFamily="18" charset="0"/>
                <a:cs typeface="Times New Roman" panose="02020603050405020304" pitchFamily="18" charset="0"/>
              </a:rPr>
              <a:t>SEKIMUI, TIEK IR SPORTO REŽIMŲ.</a:t>
            </a:r>
          </a:p>
        </p:txBody>
      </p:sp>
      <p:pic>
        <p:nvPicPr>
          <p:cNvPr id="4" name="Paveikslėlis 3"/>
          <p:cNvPicPr>
            <a:picLocks noChangeAspect="1"/>
          </p:cNvPicPr>
          <p:nvPr/>
        </p:nvPicPr>
        <p:blipFill>
          <a:blip r:embed="rId2"/>
          <a:stretch>
            <a:fillRect/>
          </a:stretch>
        </p:blipFill>
        <p:spPr>
          <a:xfrm>
            <a:off x="7749886" y="1658909"/>
            <a:ext cx="2095500" cy="3257550"/>
          </a:xfrm>
          <a:prstGeom prst="rect">
            <a:avLst/>
          </a:prstGeom>
        </p:spPr>
      </p:pic>
      <p:sp>
        <p:nvSpPr>
          <p:cNvPr id="5" name="TextBox 4"/>
          <p:cNvSpPr txBox="1"/>
          <p:nvPr/>
        </p:nvSpPr>
        <p:spPr>
          <a:xfrm>
            <a:off x="7749886" y="5087389"/>
            <a:ext cx="2095500" cy="830997"/>
          </a:xfrm>
          <a:prstGeom prst="rect">
            <a:avLst/>
          </a:prstGeom>
          <a:noFill/>
        </p:spPr>
        <p:txBody>
          <a:bodyPr wrap="square" rtlCol="0">
            <a:spAutoFit/>
          </a:bodyPr>
          <a:lstStyle/>
          <a:p>
            <a:r>
              <a:rPr lang="lt-LT" sz="1200" dirty="0"/>
              <a:t>Į Valdovų rūmų muziejų atkeliavo unikalus XVI a. stalinis bokšto formos laikrodis</a:t>
            </a:r>
          </a:p>
        </p:txBody>
      </p:sp>
    </p:spTree>
    <p:extLst>
      <p:ext uri="{BB962C8B-B14F-4D97-AF65-F5344CB8AC3E}">
        <p14:creationId xmlns:p14="http://schemas.microsoft.com/office/powerpoint/2010/main" val="373012228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63598" y="583721"/>
            <a:ext cx="8596668" cy="1320800"/>
          </a:xfrm>
        </p:spPr>
        <p:txBody>
          <a:bodyPr/>
          <a:lstStyle/>
          <a:p>
            <a:r>
              <a:rPr lang="lt-LT" dirty="0">
                <a:latin typeface="Times New Roman" panose="02020603050405020304" pitchFamily="18" charset="0"/>
                <a:cs typeface="Times New Roman" panose="02020603050405020304" pitchFamily="18" charset="0"/>
              </a:rPr>
              <a:t>Laikrodžių istorija: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1412" y="2097088"/>
            <a:ext cx="7489840" cy="4457535"/>
          </a:xfrm>
        </p:spPr>
        <p:txBody>
          <a:bodyPr>
            <a:normAutofit/>
          </a:bodyPr>
          <a:lstStyle/>
          <a:p>
            <a:r>
              <a:rPr lang="en-US" sz="1100" b="1" dirty="0">
                <a:latin typeface="Times New Roman" panose="02020603050405020304" pitchFamily="18" charset="0"/>
                <a:cs typeface="Times New Roman" panose="02020603050405020304" pitchFamily="18" charset="0"/>
              </a:rPr>
              <a:t>PIRMIEJI RANKINIAI LAIKRODŽIAI DAŽNIAUSIAI BUVO NAUDOJAMI KAIP</a:t>
            </a:r>
          </a:p>
          <a:p>
            <a:pPr marL="0" indent="0">
              <a:buNone/>
            </a:pPr>
            <a:r>
              <a:rPr lang="en-US" sz="1100" b="1" dirty="0">
                <a:latin typeface="Times New Roman" panose="02020603050405020304" pitchFamily="18" charset="0"/>
                <a:cs typeface="Times New Roman" panose="02020603050405020304" pitchFamily="18" charset="0"/>
              </a:rPr>
              <a:t>DEKORACIJA. </a:t>
            </a:r>
            <a:r>
              <a:rPr lang="en-US" sz="1100" dirty="0">
                <a:latin typeface="Times New Roman" panose="02020603050405020304" pitchFamily="18" charset="0"/>
                <a:cs typeface="Times New Roman" panose="02020603050405020304" pitchFamily="18" charset="0"/>
              </a:rPr>
              <a:t>LAIKRODŽIO ATSIRADIMO ISTORIJA BYLOJA, KAD PIRMĄJĮ</a:t>
            </a:r>
          </a:p>
          <a:p>
            <a:pPr marL="0" indent="0">
              <a:buNone/>
            </a:pPr>
            <a:r>
              <a:rPr lang="en-US" sz="1100" dirty="0">
                <a:latin typeface="Times New Roman" panose="02020603050405020304" pitchFamily="18" charset="0"/>
                <a:cs typeface="Times New Roman" panose="02020603050405020304" pitchFamily="18" charset="0"/>
              </a:rPr>
              <a:t>RANKINĮ LAIKRODĮ SUKŪRĖ LAIKRODININKAS BREGUET 1812 METAIS</a:t>
            </a:r>
          </a:p>
          <a:p>
            <a:pPr marL="0" indent="0">
              <a:buNone/>
            </a:pPr>
            <a:r>
              <a:rPr lang="en-US" sz="1100" dirty="0">
                <a:latin typeface="Times New Roman" panose="02020603050405020304" pitchFamily="18" charset="0"/>
                <a:cs typeface="Times New Roman" panose="02020603050405020304" pitchFamily="18" charset="0"/>
              </a:rPr>
              <a:t>NEAPOLIO KARALIENĖS (NAPOLEONO SESERS) ĮSAKYMU. BREGUET BUVO</a:t>
            </a:r>
          </a:p>
          <a:p>
            <a:pPr marL="0" indent="0">
              <a:buNone/>
            </a:pPr>
            <a:r>
              <a:rPr lang="en-US" sz="1100" dirty="0">
                <a:latin typeface="Times New Roman" panose="02020603050405020304" pitchFamily="18" charset="0"/>
                <a:cs typeface="Times New Roman" panose="02020603050405020304" pitchFamily="18" charset="0"/>
              </a:rPr>
              <a:t>VISAME PASAULYJE ŽINOMOS BREGUET KOMPANIJOS ĮKŪRĖJAS. TAI BUVO</a:t>
            </a:r>
          </a:p>
          <a:p>
            <a:pPr marL="0" indent="0">
              <a:buNone/>
            </a:pPr>
            <a:r>
              <a:rPr lang="en-US" sz="1100" dirty="0">
                <a:latin typeface="Times New Roman" panose="02020603050405020304" pitchFamily="18" charset="0"/>
                <a:cs typeface="Times New Roman" panose="02020603050405020304" pitchFamily="18" charset="0"/>
              </a:rPr>
              <a:t>PAILGAS LAIKRODIS SU LAISVU JUDESIU. JUOSE BUVO ĮRENGTAS</a:t>
            </a:r>
          </a:p>
          <a:p>
            <a:pPr marL="0" indent="0">
              <a:buNone/>
            </a:pPr>
            <a:r>
              <a:rPr lang="en-US" sz="1100" dirty="0">
                <a:latin typeface="Times New Roman" panose="02020603050405020304" pitchFamily="18" charset="0"/>
                <a:cs typeface="Times New Roman" panose="02020603050405020304" pitchFamily="18" charset="0"/>
              </a:rPr>
              <a:t>TERMOMETRAS, TAIP PAT SIDABRINIS CIFERBLATAS SU ARABIŠKAIS</a:t>
            </a:r>
          </a:p>
          <a:p>
            <a:pPr marL="0" indent="0">
              <a:buNone/>
            </a:pPr>
            <a:r>
              <a:rPr lang="en-US" sz="1100" dirty="0">
                <a:latin typeface="Times New Roman" panose="02020603050405020304" pitchFamily="18" charset="0"/>
                <a:cs typeface="Times New Roman" panose="02020603050405020304" pitchFamily="18" charset="0"/>
              </a:rPr>
              <a:t>SKAITMENIMIS. TUO METU TAI BUVO TIK UNIKALUS DIZAINAS. PIRMASIS</a:t>
            </a:r>
          </a:p>
          <a:p>
            <a:pPr marL="0" indent="0">
              <a:buNone/>
            </a:pPr>
            <a:r>
              <a:rPr lang="en-US" sz="1100" dirty="0">
                <a:latin typeface="Times New Roman" panose="02020603050405020304" pitchFamily="18" charset="0"/>
                <a:cs typeface="Times New Roman" panose="02020603050405020304" pitchFamily="18" charset="0"/>
              </a:rPr>
              <a:t>PASAULINIS KARAS RANKINIAMS LAIKRODŽIAMS SUTEIKĖ NAUJĄ GYVYBĘ.</a:t>
            </a:r>
          </a:p>
        </p:txBody>
      </p:sp>
      <p:pic>
        <p:nvPicPr>
          <p:cNvPr id="4" name="Paveikslėlis 3"/>
          <p:cNvPicPr>
            <a:picLocks noChangeAspect="1"/>
          </p:cNvPicPr>
          <p:nvPr/>
        </p:nvPicPr>
        <p:blipFill>
          <a:blip r:embed="rId2"/>
          <a:stretch>
            <a:fillRect/>
          </a:stretch>
        </p:blipFill>
        <p:spPr>
          <a:xfrm>
            <a:off x="6874625" y="2019993"/>
            <a:ext cx="2917768" cy="2618509"/>
          </a:xfrm>
          <a:prstGeom prst="rect">
            <a:avLst/>
          </a:prstGeom>
        </p:spPr>
      </p:pic>
    </p:spTree>
    <p:extLst>
      <p:ext uri="{BB962C8B-B14F-4D97-AF65-F5344CB8AC3E}">
        <p14:creationId xmlns:p14="http://schemas.microsoft.com/office/powerpoint/2010/main" val="31901037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85894" y="110836"/>
            <a:ext cx="4933757" cy="1320800"/>
          </a:xfrm>
        </p:spPr>
        <p:txBody>
          <a:bodyPr/>
          <a:lstStyle/>
          <a:p>
            <a:r>
              <a:rPr lang="lt-LT" dirty="0"/>
              <a:t>Laikrodžių rūšys senovėje:</a:t>
            </a:r>
          </a:p>
        </p:txBody>
      </p:sp>
      <p:pic>
        <p:nvPicPr>
          <p:cNvPr id="7" name="Paveikslėlis 6"/>
          <p:cNvPicPr>
            <a:picLocks noChangeAspect="1"/>
          </p:cNvPicPr>
          <p:nvPr/>
        </p:nvPicPr>
        <p:blipFill>
          <a:blip r:embed="rId2"/>
          <a:stretch>
            <a:fillRect/>
          </a:stretch>
        </p:blipFill>
        <p:spPr>
          <a:xfrm>
            <a:off x="224290" y="1265381"/>
            <a:ext cx="5656964" cy="3480839"/>
          </a:xfrm>
          <a:prstGeom prst="rect">
            <a:avLst/>
          </a:prstGeom>
        </p:spPr>
      </p:pic>
      <p:sp>
        <p:nvSpPr>
          <p:cNvPr id="9" name="TextBox 8"/>
          <p:cNvSpPr txBox="1"/>
          <p:nvPr/>
        </p:nvSpPr>
        <p:spPr>
          <a:xfrm>
            <a:off x="6056591" y="231307"/>
            <a:ext cx="3773978" cy="1200329"/>
          </a:xfrm>
          <a:prstGeom prst="rect">
            <a:avLst/>
          </a:prstGeom>
          <a:noFill/>
        </p:spPr>
        <p:txBody>
          <a:bodyPr wrap="square" rtlCol="0">
            <a:spAutoFit/>
          </a:bodyPr>
          <a:lstStyle/>
          <a:p>
            <a:r>
              <a:rPr lang="lt-LT" sz="3600" dirty="0">
                <a:solidFill>
                  <a:schemeClr val="accent1"/>
                </a:solidFill>
              </a:rPr>
              <a:t>Šiuolaikiniai laikrodžiai:</a:t>
            </a:r>
          </a:p>
        </p:txBody>
      </p:sp>
      <p:pic>
        <p:nvPicPr>
          <p:cNvPr id="10" name="Paveikslėlis 9"/>
          <p:cNvPicPr>
            <a:picLocks noChangeAspect="1"/>
          </p:cNvPicPr>
          <p:nvPr/>
        </p:nvPicPr>
        <p:blipFill>
          <a:blip r:embed="rId3"/>
          <a:stretch>
            <a:fillRect/>
          </a:stretch>
        </p:blipFill>
        <p:spPr>
          <a:xfrm>
            <a:off x="6141258" y="1431636"/>
            <a:ext cx="2518757" cy="2424835"/>
          </a:xfrm>
          <a:prstGeom prst="rect">
            <a:avLst/>
          </a:prstGeom>
        </p:spPr>
      </p:pic>
      <p:pic>
        <p:nvPicPr>
          <p:cNvPr id="12" name="Paveikslėlis 11"/>
          <p:cNvPicPr>
            <a:picLocks noChangeAspect="1"/>
          </p:cNvPicPr>
          <p:nvPr/>
        </p:nvPicPr>
        <p:blipFill>
          <a:blip r:embed="rId4"/>
          <a:stretch>
            <a:fillRect/>
          </a:stretch>
        </p:blipFill>
        <p:spPr>
          <a:xfrm>
            <a:off x="9009341" y="457076"/>
            <a:ext cx="2347307" cy="2547604"/>
          </a:xfrm>
          <a:prstGeom prst="rect">
            <a:avLst/>
          </a:prstGeom>
        </p:spPr>
      </p:pic>
      <p:pic>
        <p:nvPicPr>
          <p:cNvPr id="13" name="Paveikslėlis 12"/>
          <p:cNvPicPr>
            <a:picLocks noChangeAspect="1"/>
          </p:cNvPicPr>
          <p:nvPr/>
        </p:nvPicPr>
        <p:blipFill>
          <a:blip r:embed="rId5"/>
          <a:stretch>
            <a:fillRect/>
          </a:stretch>
        </p:blipFill>
        <p:spPr>
          <a:xfrm>
            <a:off x="5881254" y="3830310"/>
            <a:ext cx="2952750" cy="1990725"/>
          </a:xfrm>
          <a:prstGeom prst="rect">
            <a:avLst/>
          </a:prstGeom>
        </p:spPr>
      </p:pic>
      <p:pic>
        <p:nvPicPr>
          <p:cNvPr id="15" name="Paveikslėlis 14"/>
          <p:cNvPicPr>
            <a:picLocks noChangeAspect="1"/>
          </p:cNvPicPr>
          <p:nvPr/>
        </p:nvPicPr>
        <p:blipFill>
          <a:blip r:embed="rId6"/>
          <a:stretch>
            <a:fillRect/>
          </a:stretch>
        </p:blipFill>
        <p:spPr>
          <a:xfrm>
            <a:off x="8744682" y="3470501"/>
            <a:ext cx="3290812" cy="1754642"/>
          </a:xfrm>
          <a:prstGeom prst="rect">
            <a:avLst/>
          </a:prstGeom>
        </p:spPr>
      </p:pic>
      <p:pic>
        <p:nvPicPr>
          <p:cNvPr id="16" name="Paveikslėlis 15"/>
          <p:cNvPicPr>
            <a:picLocks noChangeAspect="1"/>
          </p:cNvPicPr>
          <p:nvPr/>
        </p:nvPicPr>
        <p:blipFill>
          <a:blip r:embed="rId7"/>
          <a:stretch>
            <a:fillRect/>
          </a:stretch>
        </p:blipFill>
        <p:spPr>
          <a:xfrm>
            <a:off x="8118078" y="5043545"/>
            <a:ext cx="2019978" cy="1755415"/>
          </a:xfrm>
          <a:prstGeom prst="rect">
            <a:avLst/>
          </a:prstGeom>
        </p:spPr>
      </p:pic>
    </p:spTree>
    <p:extLst>
      <p:ext uri="{BB962C8B-B14F-4D97-AF65-F5344CB8AC3E}">
        <p14:creationId xmlns:p14="http://schemas.microsoft.com/office/powerpoint/2010/main" val="3035590178"/>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141413" y="627064"/>
            <a:ext cx="9905998" cy="1478570"/>
          </a:xfrm>
        </p:spPr>
        <p:txBody>
          <a:bodyPr/>
          <a:lstStyle/>
          <a:p>
            <a:r>
              <a:rPr lang="lt-LT" dirty="0">
                <a:latin typeface="Times New Roman" panose="02020603050405020304" pitchFamily="18" charset="0"/>
                <a:cs typeface="Times New Roman" panose="02020603050405020304" pitchFamily="18" charset="0"/>
              </a:rPr>
              <a:t>Įdomūs faktai apie laiką:</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1413" y="2042444"/>
            <a:ext cx="9905999" cy="4218775"/>
          </a:xfrm>
        </p:spPr>
        <p:txBody>
          <a:bodyPr>
            <a:normAutofit/>
          </a:bodyPr>
          <a:lstStyle/>
          <a:p>
            <a:r>
              <a:rPr lang="en-US" sz="1800" dirty="0">
                <a:latin typeface="Times New Roman" panose="02020603050405020304" pitchFamily="18" charset="0"/>
                <a:cs typeface="Times New Roman" panose="02020603050405020304" pitchFamily="18" charset="0"/>
              </a:rPr>
              <a:t>„LAIKAS YRA ILIUZIJA, PRIEŠPIEČIŲ METAS, DEJA, TAIP PAT“, – JUOKAVO GARSUSAMERIKIEČIŲ AKTORIUS ADAMSAS DOUGLASAS FILME APIE KELIONES LAIKU.TAČIAU MOKSLININKAI NEJUOKAUJA: KAI KURIE FIZIKOS TEORETIKAI TEIGIA, KAD</a:t>
            </a:r>
            <a:r>
              <a:rPr lang="lt-LT"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LAIKAS KILO IŠ DAUG „FUNDAMENTALESNĖS IR BELAIKĖS TIKROVĖS“</a:t>
            </a:r>
            <a:r>
              <a:rPr lang="lt-LT" sz="1800" dirty="0">
                <a:latin typeface="Times New Roman" panose="02020603050405020304" pitchFamily="18" charset="0"/>
                <a:cs typeface="Times New Roman" panose="02020603050405020304" pitchFamily="18" charset="0"/>
              </a:rPr>
              <a:t>.</a:t>
            </a:r>
          </a:p>
          <a:p>
            <a:r>
              <a:rPr lang="en-US" sz="1800" dirty="0">
                <a:latin typeface="Times New Roman" panose="02020603050405020304" pitchFamily="18" charset="0"/>
                <a:cs typeface="Times New Roman" panose="02020603050405020304" pitchFamily="18" charset="0"/>
              </a:rPr>
              <a:t> STEBITĖS, KODĖL KOVĄ PASUKAME LAIKRODŽIUS Į PRIEKĮ? IŠRADĖJAS IR JAV</a:t>
            </a:r>
            <a:r>
              <a:rPr lang="lt-LT"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PREZIDENTAS BENJAMINAS FRANKLINAS JUOKAIS PASIŪLĖ VASAROS RYTAI</a:t>
            </a:r>
            <a:r>
              <a:rPr lang="lt-LT" sz="1800" dirty="0">
                <a:latin typeface="Times New Roman" panose="02020603050405020304" pitchFamily="18" charset="0"/>
                <a:cs typeface="Times New Roman" panose="02020603050405020304" pitchFamily="18" charset="0"/>
              </a:rPr>
              <a:t>S ANKSČIAU KELTIS TAM, KAD BŪTŲ TAUPOMOS ŽVAKĖS. ŠIĄ IDĖJĄ PIRMIEJI ĮGYVENDINO 1917 METAIS, BRITAI.</a:t>
            </a:r>
          </a:p>
          <a:p>
            <a:r>
              <a:rPr lang="lt-LT" sz="1800" dirty="0">
                <a:latin typeface="Times New Roman" panose="02020603050405020304" pitchFamily="18" charset="0"/>
                <a:cs typeface="Times New Roman" panose="02020603050405020304" pitchFamily="18" charset="0"/>
              </a:rPr>
              <a:t>VIENA SEKUNDĖ SUDARO 1/86,400 DIENOS DALĮ. TAČIAU ŽEMĖ APLINK SAVO AŠĮ NESISUKA TOBULAI – SAULĖS IR MĖNULIO KELIAMI POTVYNIAI STABDO MŪSŲ PLANETĄ BEI DIENOS TRUKMĘ PAILGINA 3 MILISEKUNDĖMIS PER ŠIMTMETĮ. TAI REIŠKIA, KAD DINOZAURŲ GYVAVIMO LAIKAIS DIENA TRUKO TIK 23 VALANDAS.</a:t>
            </a:r>
          </a:p>
          <a:p>
            <a:endParaRPr lang="lt-LT" sz="1800" dirty="0">
              <a:latin typeface="Times New Roman" panose="02020603050405020304" pitchFamily="18" charset="0"/>
              <a:cs typeface="Times New Roman" panose="02020603050405020304" pitchFamily="18" charset="0"/>
            </a:endParaRPr>
          </a:p>
          <a:p>
            <a:pPr marL="0" indent="0">
              <a:buNone/>
            </a:pPr>
            <a:endParaRPr lang="lt-LT" sz="1800" dirty="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723284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Tiriamasis darbas „Kas vagia mūsų laiką?“:</a:t>
            </a:r>
            <a:endParaRPr lang="en-US" dirty="0">
              <a:latin typeface="Times New Roman" panose="02020603050405020304" pitchFamily="18" charset="0"/>
              <a:cs typeface="Times New Roman" panose="02020603050405020304" pitchFamily="18" charset="0"/>
            </a:endParaRPr>
          </a:p>
        </p:txBody>
      </p:sp>
      <p:sp>
        <p:nvSpPr>
          <p:cNvPr id="5" name="Turinio vietos rezervavimo ženklas 4"/>
          <p:cNvSpPr>
            <a:spLocks noGrp="1"/>
          </p:cNvSpPr>
          <p:nvPr>
            <p:ph idx="1"/>
          </p:nvPr>
        </p:nvSpPr>
        <p:spPr>
          <a:xfrm>
            <a:off x="677334" y="1270000"/>
            <a:ext cx="8596668" cy="3880773"/>
          </a:xfrm>
        </p:spPr>
        <p:txBody>
          <a:bodyPr>
            <a:normAutofit/>
          </a:bodyPr>
          <a:lstStyle/>
          <a:p>
            <a:pPr marL="0" indent="0">
              <a:buNone/>
            </a:pPr>
            <a:r>
              <a:rPr lang="lt-LT" b="1" dirty="0"/>
              <a:t>Tyrimo aktualumas: </a:t>
            </a:r>
          </a:p>
          <a:p>
            <a:pPr marL="0" indent="0">
              <a:buNone/>
            </a:pPr>
            <a:r>
              <a:rPr lang="lt-LT" dirty="0"/>
              <a:t>Amžinas skubėjimas ir nerimas neprives prie geresnio rytojaus. Niekas negali pasirūpinti tavo </a:t>
            </a:r>
            <a:r>
              <a:rPr lang="lt-LT" b="1" dirty="0"/>
              <a:t>ateitimi</a:t>
            </a:r>
            <a:r>
              <a:rPr lang="lt-LT" dirty="0"/>
              <a:t> už tave – tai turi atlikti pats. Tik tu žinai, ko nori ir kas tau yra geriausia. Čia ir atsiranda </a:t>
            </a:r>
            <a:r>
              <a:rPr lang="lt-LT" b="1" dirty="0"/>
              <a:t>laiko planavimas,</a:t>
            </a:r>
            <a:r>
              <a:rPr lang="lt-LT" dirty="0"/>
              <a:t> be kurio negalima </a:t>
            </a:r>
            <a:r>
              <a:rPr lang="lt-LT" dirty="0" err="1"/>
              <a:t>apseiti</a:t>
            </a:r>
            <a:r>
              <a:rPr lang="lt-LT" dirty="0"/>
              <a:t> norint pasiekti išsikeltus tikslus ir gyventi harmonijoj. </a:t>
            </a:r>
            <a:r>
              <a:rPr lang="lt-LT" dirty="0" err="1"/>
              <a:t>Terence</a:t>
            </a:r>
            <a:r>
              <a:rPr lang="lt-LT" dirty="0"/>
              <a:t> </a:t>
            </a:r>
            <a:r>
              <a:rPr lang="lt-LT" dirty="0" err="1"/>
              <a:t>McKenna</a:t>
            </a:r>
            <a:r>
              <a:rPr lang="lt-LT" dirty="0"/>
              <a:t> yra pasakius:</a:t>
            </a:r>
          </a:p>
          <a:p>
            <a:pPr marL="0" indent="0">
              <a:buNone/>
            </a:pPr>
            <a:r>
              <a:rPr lang="lt-LT" b="1" dirty="0"/>
              <a:t>„Jei neturėsi plano, tapsi kažkieno kito plano dalimi“</a:t>
            </a:r>
          </a:p>
          <a:p>
            <a:pPr marL="0" indent="0">
              <a:buNone/>
            </a:pPr>
            <a:r>
              <a:rPr lang="lt-LT" dirty="0"/>
              <a:t>Tikriausiai, niekas nenori gyventi kito žmogaus gyvenimą ir eikvoti save jo tikslų siekimui. Vietoj to, tu gali pasirūpinti savimi ir planuoti vardan savo norų ir gerovės. Tad, paimk gyvenimo ir laiko kontrolę į savo rankas ir džiaukis geresniu </a:t>
            </a:r>
            <a:r>
              <a:rPr lang="lt-LT" dirty="0" err="1"/>
              <a:t>rytojum</a:t>
            </a:r>
            <a:r>
              <a:rPr lang="lt-LT" dirty="0"/>
              <a:t>!</a:t>
            </a:r>
          </a:p>
        </p:txBody>
      </p:sp>
    </p:spTree>
    <p:extLst>
      <p:ext uri="{BB962C8B-B14F-4D97-AF65-F5344CB8AC3E}">
        <p14:creationId xmlns:p14="http://schemas.microsoft.com/office/powerpoint/2010/main" val="308222279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85961" y="205997"/>
            <a:ext cx="8596668" cy="1320800"/>
          </a:xfrm>
        </p:spPr>
        <p:txBody>
          <a:bodyPr/>
          <a:lstStyle/>
          <a:p>
            <a:r>
              <a:rPr lang="lt-LT" dirty="0">
                <a:latin typeface="Times New Roman" panose="02020603050405020304" pitchFamily="18" charset="0"/>
                <a:cs typeface="Times New Roman" panose="02020603050405020304" pitchFamily="18" charset="0"/>
              </a:rPr>
              <a:t>Tikslas: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585961" y="825787"/>
            <a:ext cx="8596668" cy="3880773"/>
          </a:xfrm>
        </p:spPr>
        <p:txBody>
          <a:bodyPr/>
          <a:lstStyle/>
          <a:p>
            <a:pPr marL="0" indent="0">
              <a:buNone/>
            </a:pPr>
            <a:r>
              <a:rPr lang="lt-LT" b="1" dirty="0">
                <a:latin typeface="Times New Roman" panose="02020603050405020304" pitchFamily="18" charset="0"/>
                <a:cs typeface="Times New Roman" panose="02020603050405020304" pitchFamily="18" charset="0"/>
              </a:rPr>
              <a:t>Minučių tikslumu nustatyti, kiek ir kur 7-ų klasių mokiniai leidžia laiką produktyviai ir, kur jį švaisto veltui.</a:t>
            </a:r>
            <a:endParaRPr lang="en-US" b="1" dirty="0">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a:stretch>
            <a:fillRect/>
          </a:stretch>
        </p:blipFill>
        <p:spPr>
          <a:xfrm>
            <a:off x="6774025" y="1500811"/>
            <a:ext cx="2873202" cy="1964404"/>
          </a:xfrm>
          <a:prstGeom prst="rect">
            <a:avLst/>
          </a:prstGeom>
        </p:spPr>
      </p:pic>
      <p:pic>
        <p:nvPicPr>
          <p:cNvPr id="5" name="Paveikslėlis 4"/>
          <p:cNvPicPr>
            <a:picLocks noChangeAspect="1"/>
          </p:cNvPicPr>
          <p:nvPr/>
        </p:nvPicPr>
        <p:blipFill>
          <a:blip r:embed="rId3"/>
          <a:stretch>
            <a:fillRect/>
          </a:stretch>
        </p:blipFill>
        <p:spPr>
          <a:xfrm>
            <a:off x="585961" y="4102546"/>
            <a:ext cx="2894239" cy="1810759"/>
          </a:xfrm>
          <a:prstGeom prst="rect">
            <a:avLst/>
          </a:prstGeom>
        </p:spPr>
      </p:pic>
      <p:pic>
        <p:nvPicPr>
          <p:cNvPr id="6" name="Paveikslėlis 5"/>
          <p:cNvPicPr>
            <a:picLocks noChangeAspect="1"/>
          </p:cNvPicPr>
          <p:nvPr/>
        </p:nvPicPr>
        <p:blipFill>
          <a:blip r:embed="rId4"/>
          <a:stretch>
            <a:fillRect/>
          </a:stretch>
        </p:blipFill>
        <p:spPr>
          <a:xfrm>
            <a:off x="195628" y="1891381"/>
            <a:ext cx="3352800" cy="1749586"/>
          </a:xfrm>
          <a:prstGeom prst="rect">
            <a:avLst/>
          </a:prstGeom>
        </p:spPr>
      </p:pic>
      <p:pic>
        <p:nvPicPr>
          <p:cNvPr id="7" name="Paveikslėlis 6"/>
          <p:cNvPicPr>
            <a:picLocks noChangeAspect="1"/>
          </p:cNvPicPr>
          <p:nvPr/>
        </p:nvPicPr>
        <p:blipFill>
          <a:blip r:embed="rId5"/>
          <a:stretch>
            <a:fillRect/>
          </a:stretch>
        </p:blipFill>
        <p:spPr>
          <a:xfrm>
            <a:off x="3834881" y="2233532"/>
            <a:ext cx="2565919" cy="1648062"/>
          </a:xfrm>
          <a:prstGeom prst="rect">
            <a:avLst/>
          </a:prstGeom>
        </p:spPr>
      </p:pic>
      <p:pic>
        <p:nvPicPr>
          <p:cNvPr id="8" name="Paveikslėlis 7"/>
          <p:cNvPicPr>
            <a:picLocks noChangeAspect="1"/>
          </p:cNvPicPr>
          <p:nvPr/>
        </p:nvPicPr>
        <p:blipFill>
          <a:blip r:embed="rId6"/>
          <a:stretch>
            <a:fillRect/>
          </a:stretch>
        </p:blipFill>
        <p:spPr>
          <a:xfrm>
            <a:off x="7768477" y="4345392"/>
            <a:ext cx="3457438" cy="1765141"/>
          </a:xfrm>
          <a:prstGeom prst="rect">
            <a:avLst/>
          </a:prstGeom>
        </p:spPr>
      </p:pic>
      <p:pic>
        <p:nvPicPr>
          <p:cNvPr id="9" name="Paveikslėlis 8"/>
          <p:cNvPicPr>
            <a:picLocks noChangeAspect="1"/>
          </p:cNvPicPr>
          <p:nvPr/>
        </p:nvPicPr>
        <p:blipFill>
          <a:blip r:embed="rId7"/>
          <a:stretch>
            <a:fillRect/>
          </a:stretch>
        </p:blipFill>
        <p:spPr>
          <a:xfrm>
            <a:off x="3761718" y="4592378"/>
            <a:ext cx="3500070" cy="1968763"/>
          </a:xfrm>
          <a:prstGeom prst="rect">
            <a:avLst/>
          </a:prstGeom>
        </p:spPr>
      </p:pic>
    </p:spTree>
    <p:extLst>
      <p:ext uri="{BB962C8B-B14F-4D97-AF65-F5344CB8AC3E}">
        <p14:creationId xmlns:p14="http://schemas.microsoft.com/office/powerpoint/2010/main" val="1407820879"/>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Hipotezė:</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761310" y="1339496"/>
            <a:ext cx="8596668" cy="3880773"/>
          </a:xfrm>
        </p:spPr>
        <p:txBody>
          <a:bodyPr/>
          <a:lstStyle/>
          <a:p>
            <a:pPr marL="0" indent="0">
              <a:buNone/>
            </a:pPr>
            <a:r>
              <a:rPr lang="lt-LT" dirty="0"/>
              <a:t>Manome, kad 7 klasės mokiniai daugiausiai laiko švaisto prie mobiliųjų įrenginių, o efektyviausiai laiką leidžia mokydamiesi namuose bei mokykloje, sportuodami, lankydami užklasinės veiklos būrelius.</a:t>
            </a:r>
          </a:p>
          <a:p>
            <a:pPr marL="0" indent="0">
              <a:buNone/>
            </a:pPr>
            <a:r>
              <a:rPr lang="lt-LT" dirty="0"/>
              <a:t>Tyrimo dalyviai: 7a, 7b, 7c klasės mokiniai.</a:t>
            </a:r>
          </a:p>
          <a:p>
            <a:pPr marL="0" indent="0">
              <a:buNone/>
            </a:pPr>
            <a:r>
              <a:rPr lang="lt-LT" dirty="0"/>
              <a:t>Priemonės: laikrodis (išmanusis, mechaninis, elektroninis), </a:t>
            </a:r>
            <a:r>
              <a:rPr lang="lt-LT" dirty="0" err="1"/>
              <a:t>Exel</a:t>
            </a:r>
            <a:r>
              <a:rPr lang="lt-LT" dirty="0"/>
              <a:t> programa.</a:t>
            </a:r>
          </a:p>
        </p:txBody>
      </p:sp>
    </p:spTree>
    <p:extLst>
      <p:ext uri="{BB962C8B-B14F-4D97-AF65-F5344CB8AC3E}">
        <p14:creationId xmlns:p14="http://schemas.microsoft.com/office/powerpoint/2010/main" val="1227576132"/>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Tyrime dalyvavo 7a klasės 15 mokinių iš 29 mokinių:</a:t>
            </a:r>
          </a:p>
        </p:txBody>
      </p:sp>
      <p:graphicFrame>
        <p:nvGraphicFramePr>
          <p:cNvPr id="4" name="Objektas 3"/>
          <p:cNvGraphicFramePr>
            <a:graphicFrameLocks noChangeAspect="1"/>
          </p:cNvGraphicFramePr>
          <p:nvPr>
            <p:extLst>
              <p:ext uri="{D42A27DB-BD31-4B8C-83A1-F6EECF244321}">
                <p14:modId xmlns:p14="http://schemas.microsoft.com/office/powerpoint/2010/main" val="1477281495"/>
              </p:ext>
            </p:extLst>
          </p:nvPr>
        </p:nvGraphicFramePr>
        <p:xfrm>
          <a:off x="102636" y="2107163"/>
          <a:ext cx="10362456" cy="1914525"/>
        </p:xfrm>
        <a:graphic>
          <a:graphicData uri="http://schemas.openxmlformats.org/presentationml/2006/ole">
            <mc:AlternateContent xmlns:mc="http://schemas.openxmlformats.org/markup-compatibility/2006">
              <mc:Choice xmlns:v="urn:schemas-microsoft-com:vml" Requires="v">
                <p:oleObj name="Darbalapis" r:id="rId2" imgW="10372725" imgH="1914525" progId="Excel.Sheet.12">
                  <p:embed/>
                </p:oleObj>
              </mc:Choice>
              <mc:Fallback>
                <p:oleObj name="Darbalapis" r:id="rId2" imgW="10372725" imgH="1914525" progId="Excel.Sheet.12">
                  <p:embed/>
                  <p:pic>
                    <p:nvPicPr>
                      <p:cNvPr id="0" name=""/>
                      <p:cNvPicPr/>
                      <p:nvPr/>
                    </p:nvPicPr>
                    <p:blipFill>
                      <a:blip r:embed="rId3"/>
                      <a:stretch>
                        <a:fillRect/>
                      </a:stretch>
                    </p:blipFill>
                    <p:spPr>
                      <a:xfrm>
                        <a:off x="102636" y="2107163"/>
                        <a:ext cx="10362456" cy="1914525"/>
                      </a:xfrm>
                      <a:prstGeom prst="rect">
                        <a:avLst/>
                      </a:prstGeom>
                    </p:spPr>
                  </p:pic>
                </p:oleObj>
              </mc:Fallback>
            </mc:AlternateContent>
          </a:graphicData>
        </a:graphic>
      </p:graphicFrame>
    </p:spTree>
    <p:extLst>
      <p:ext uri="{BB962C8B-B14F-4D97-AF65-F5344CB8AC3E}">
        <p14:creationId xmlns:p14="http://schemas.microsoft.com/office/powerpoint/2010/main" val="3989930504"/>
      </p:ext>
    </p:extLst>
  </p:cSld>
  <p:clrMapOvr>
    <a:masterClrMapping/>
  </p:clrMapOvr>
  <p:transition spd="slow">
    <p:wheel spokes="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Tyrime dalyvavo 7b klasės 5 mokiniai iš 26 mokinių:</a:t>
            </a:r>
          </a:p>
        </p:txBody>
      </p:sp>
      <p:graphicFrame>
        <p:nvGraphicFramePr>
          <p:cNvPr id="4" name="Objektas 3"/>
          <p:cNvGraphicFramePr>
            <a:graphicFrameLocks noChangeAspect="1"/>
          </p:cNvGraphicFramePr>
          <p:nvPr>
            <p:extLst>
              <p:ext uri="{D42A27DB-BD31-4B8C-83A1-F6EECF244321}">
                <p14:modId xmlns:p14="http://schemas.microsoft.com/office/powerpoint/2010/main" val="535823024"/>
              </p:ext>
            </p:extLst>
          </p:nvPr>
        </p:nvGraphicFramePr>
        <p:xfrm>
          <a:off x="2285158" y="2611179"/>
          <a:ext cx="5086026" cy="2676525"/>
        </p:xfrm>
        <a:graphic>
          <a:graphicData uri="http://schemas.openxmlformats.org/presentationml/2006/ole">
            <mc:AlternateContent xmlns:mc="http://schemas.openxmlformats.org/markup-compatibility/2006">
              <mc:Choice xmlns:v="urn:schemas-microsoft-com:vml" Requires="v">
                <p:oleObj name="Darbalapis" r:id="rId2" imgW="4276725" imgH="2676525" progId="Excel.Sheet.12">
                  <p:embed/>
                </p:oleObj>
              </mc:Choice>
              <mc:Fallback>
                <p:oleObj name="Darbalapis" r:id="rId2" imgW="4276725" imgH="2676525" progId="Excel.Sheet.12">
                  <p:embed/>
                  <p:pic>
                    <p:nvPicPr>
                      <p:cNvPr id="0" name=""/>
                      <p:cNvPicPr/>
                      <p:nvPr/>
                    </p:nvPicPr>
                    <p:blipFill>
                      <a:blip r:embed="rId3"/>
                      <a:stretch>
                        <a:fillRect/>
                      </a:stretch>
                    </p:blipFill>
                    <p:spPr>
                      <a:xfrm>
                        <a:off x="2285158" y="2611179"/>
                        <a:ext cx="5086026" cy="2676525"/>
                      </a:xfrm>
                      <a:prstGeom prst="rect">
                        <a:avLst/>
                      </a:prstGeom>
                    </p:spPr>
                  </p:pic>
                </p:oleObj>
              </mc:Fallback>
            </mc:AlternateContent>
          </a:graphicData>
        </a:graphic>
      </p:graphicFrame>
    </p:spTree>
    <p:extLst>
      <p:ext uri="{BB962C8B-B14F-4D97-AF65-F5344CB8AC3E}">
        <p14:creationId xmlns:p14="http://schemas.microsoft.com/office/powerpoint/2010/main" val="642838856"/>
      </p:ext>
    </p:extLst>
  </p:cSld>
  <p:clrMapOvr>
    <a:masterClrMapping/>
  </p:clrMapOvr>
  <p:transition spd="slow">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t>Tyrime dalyvavo 7c klasės 14 mokinių iš 26 mokinių:</a:t>
            </a:r>
          </a:p>
        </p:txBody>
      </p:sp>
      <p:graphicFrame>
        <p:nvGraphicFramePr>
          <p:cNvPr id="4" name="Objektas 3"/>
          <p:cNvGraphicFramePr>
            <a:graphicFrameLocks noChangeAspect="1"/>
          </p:cNvGraphicFramePr>
          <p:nvPr>
            <p:extLst>
              <p:ext uri="{D42A27DB-BD31-4B8C-83A1-F6EECF244321}">
                <p14:modId xmlns:p14="http://schemas.microsoft.com/office/powerpoint/2010/main" val="3867245211"/>
              </p:ext>
            </p:extLst>
          </p:nvPr>
        </p:nvGraphicFramePr>
        <p:xfrm>
          <a:off x="344132" y="2060413"/>
          <a:ext cx="9763125" cy="1914525"/>
        </p:xfrm>
        <a:graphic>
          <a:graphicData uri="http://schemas.openxmlformats.org/presentationml/2006/ole">
            <mc:AlternateContent xmlns:mc="http://schemas.openxmlformats.org/markup-compatibility/2006">
              <mc:Choice xmlns:v="urn:schemas-microsoft-com:vml" Requires="v">
                <p:oleObj name="Darbalapis" r:id="rId2" imgW="9763125" imgH="1914525" progId="Excel.Sheet.12">
                  <p:embed/>
                </p:oleObj>
              </mc:Choice>
              <mc:Fallback>
                <p:oleObj name="Darbalapis" r:id="rId2" imgW="9763125" imgH="1914525" progId="Excel.Sheet.12">
                  <p:embed/>
                  <p:pic>
                    <p:nvPicPr>
                      <p:cNvPr id="0" name=""/>
                      <p:cNvPicPr/>
                      <p:nvPr/>
                    </p:nvPicPr>
                    <p:blipFill>
                      <a:blip r:embed="rId3"/>
                      <a:stretch>
                        <a:fillRect/>
                      </a:stretch>
                    </p:blipFill>
                    <p:spPr>
                      <a:xfrm>
                        <a:off x="344132" y="2060413"/>
                        <a:ext cx="9763125" cy="1914525"/>
                      </a:xfrm>
                      <a:prstGeom prst="rect">
                        <a:avLst/>
                      </a:prstGeom>
                    </p:spPr>
                  </p:pic>
                </p:oleObj>
              </mc:Fallback>
            </mc:AlternateContent>
          </a:graphicData>
        </a:graphic>
      </p:graphicFrame>
    </p:spTree>
    <p:extLst>
      <p:ext uri="{BB962C8B-B14F-4D97-AF65-F5344CB8AC3E}">
        <p14:creationId xmlns:p14="http://schemas.microsoft.com/office/powerpoint/2010/main" val="2530063896"/>
      </p:ext>
    </p:extLst>
  </p:cSld>
  <p:clrMapOvr>
    <a:masterClrMapping/>
  </p:clrMapOvr>
  <p:transition spd="slow">
    <p:wheel spokes="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n | Enamel | Melting Clock | Salvador Dali | MoMA - MCA Store Museum of  Contemporary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2321" y="0"/>
            <a:ext cx="50596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Pavadinimas 1"/>
          <p:cNvSpPr>
            <a:spLocks noGrp="1"/>
          </p:cNvSpPr>
          <p:nvPr>
            <p:ph type="ctrTitle"/>
          </p:nvPr>
        </p:nvSpPr>
        <p:spPr>
          <a:xfrm>
            <a:off x="801189" y="1218157"/>
            <a:ext cx="9144000" cy="2387600"/>
          </a:xfrm>
        </p:spPr>
        <p:txBody>
          <a:bodyPr>
            <a:normAutofit/>
          </a:bodyPr>
          <a:lstStyle/>
          <a:p>
            <a:r>
              <a:rPr lang="lt-LT" sz="7200" b="1" dirty="0">
                <a:effectLst>
                  <a:outerShdw blurRad="38100" dist="38100" dir="2700000" algn="tl">
                    <a:srgbClr val="000000">
                      <a:alpha val="43137"/>
                    </a:srgbClr>
                  </a:outerShdw>
                </a:effectLst>
              </a:rPr>
              <a:t>Kas „vagia“ </a:t>
            </a:r>
            <a:br>
              <a:rPr lang="lt-LT" sz="7200" b="1" dirty="0">
                <a:effectLst>
                  <a:outerShdw blurRad="38100" dist="38100" dir="2700000" algn="tl">
                    <a:srgbClr val="000000">
                      <a:alpha val="43137"/>
                    </a:srgbClr>
                  </a:outerShdw>
                </a:effectLst>
              </a:rPr>
            </a:br>
            <a:r>
              <a:rPr lang="lt-LT" sz="7200" b="1" dirty="0">
                <a:effectLst>
                  <a:outerShdw blurRad="38100" dist="38100" dir="2700000" algn="tl">
                    <a:srgbClr val="000000">
                      <a:alpha val="43137"/>
                    </a:srgbClr>
                  </a:outerShdw>
                </a:effectLst>
              </a:rPr>
              <a:t>mūsų laiką?</a:t>
            </a:r>
          </a:p>
        </p:txBody>
      </p:sp>
      <p:sp>
        <p:nvSpPr>
          <p:cNvPr id="3" name="Antrinis pavadinimas 2"/>
          <p:cNvSpPr>
            <a:spLocks noGrp="1"/>
          </p:cNvSpPr>
          <p:nvPr>
            <p:ph type="subTitle" idx="1"/>
          </p:nvPr>
        </p:nvSpPr>
        <p:spPr>
          <a:xfrm>
            <a:off x="357051" y="4141970"/>
            <a:ext cx="9692640" cy="1655762"/>
          </a:xfrm>
        </p:spPr>
        <p:txBody>
          <a:bodyPr>
            <a:normAutofit/>
          </a:bodyPr>
          <a:lstStyle/>
          <a:p>
            <a:r>
              <a:rPr lang="lt-LT" b="1" i="1" dirty="0"/>
              <a:t>7a, 7b ir 7c klasių mokinių paros laiko pasiskirstymas savaitės dienomis </a:t>
            </a:r>
          </a:p>
          <a:p>
            <a:r>
              <a:rPr lang="lt-LT" b="1" i="1" dirty="0"/>
              <a:t>ir septintokų populiariausių veiklų laiko per parą vidurkių palyginimas</a:t>
            </a:r>
          </a:p>
        </p:txBody>
      </p:sp>
    </p:spTree>
    <p:extLst>
      <p:ext uri="{BB962C8B-B14F-4D97-AF65-F5344CB8AC3E}">
        <p14:creationId xmlns:p14="http://schemas.microsoft.com/office/powerpoint/2010/main" val="3663942485"/>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190897" y="1639434"/>
            <a:ext cx="9814559" cy="2387600"/>
          </a:xfrm>
        </p:spPr>
        <p:txBody>
          <a:bodyPr>
            <a:normAutofit fontScale="90000"/>
          </a:bodyPr>
          <a:lstStyle/>
          <a:p>
            <a:r>
              <a:rPr lang="lt-LT" b="1" i="1" dirty="0">
                <a:effectLst>
                  <a:outerShdw blurRad="38100" dist="38100" dir="2700000" algn="tl">
                    <a:srgbClr val="000000">
                      <a:alpha val="43137"/>
                    </a:srgbClr>
                  </a:outerShdw>
                </a:effectLst>
              </a:rPr>
              <a:t>Septintų klasių mokinių paros</a:t>
            </a:r>
            <a:r>
              <a:rPr lang="en-US" b="1" i="1" dirty="0">
                <a:effectLst>
                  <a:outerShdw blurRad="38100" dist="38100" dir="2700000" algn="tl">
                    <a:srgbClr val="000000">
                      <a:alpha val="43137"/>
                    </a:srgbClr>
                  </a:outerShdw>
                </a:effectLst>
              </a:rPr>
              <a:t> </a:t>
            </a:r>
            <a:r>
              <a:rPr lang="lt-LT" b="1" i="1" dirty="0">
                <a:effectLst>
                  <a:outerShdw blurRad="38100" dist="38100" dir="2700000" algn="tl">
                    <a:srgbClr val="000000">
                      <a:alpha val="43137"/>
                    </a:srgbClr>
                  </a:outerShdw>
                </a:effectLst>
              </a:rPr>
              <a:t>laiko pasiskirstymas savaitės dienomis </a:t>
            </a:r>
          </a:p>
        </p:txBody>
      </p:sp>
    </p:spTree>
    <p:extLst>
      <p:ext uri="{BB962C8B-B14F-4D97-AF65-F5344CB8AC3E}">
        <p14:creationId xmlns:p14="http://schemas.microsoft.com/office/powerpoint/2010/main" val="192216194"/>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7a klasė</a:t>
            </a:r>
          </a:p>
        </p:txBody>
      </p:sp>
      <p:pic>
        <p:nvPicPr>
          <p:cNvPr id="3" name="Picture 2" descr="Pin | Enamel | Melting Clock | Salvador Dali | MoMA - MCA Store Museum of  Contemporary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33760" y="21122"/>
            <a:ext cx="1158240" cy="11066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a 5"/>
          <p:cNvGraphicFramePr/>
          <p:nvPr/>
        </p:nvGraphicFramePr>
        <p:xfrm>
          <a:off x="412206" y="1018904"/>
          <a:ext cx="11205028" cy="567182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rot="16200000">
            <a:off x="-294974" y="3544389"/>
            <a:ext cx="1045028" cy="369332"/>
          </a:xfrm>
          <a:prstGeom prst="rect">
            <a:avLst/>
          </a:prstGeom>
          <a:noFill/>
        </p:spPr>
        <p:txBody>
          <a:bodyPr wrap="square" rtlCol="0">
            <a:spAutoFit/>
          </a:bodyPr>
          <a:lstStyle/>
          <a:p>
            <a:r>
              <a:rPr lang="lt-LT" b="1" i="1" dirty="0"/>
              <a:t>Minutės</a:t>
            </a:r>
          </a:p>
        </p:txBody>
      </p:sp>
    </p:spTree>
    <p:extLst>
      <p:ext uri="{BB962C8B-B14F-4D97-AF65-F5344CB8AC3E}">
        <p14:creationId xmlns:p14="http://schemas.microsoft.com/office/powerpoint/2010/main" val="356298549"/>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normAutofit fontScale="90000"/>
          </a:bodyPr>
          <a:lstStyle/>
          <a:p>
            <a:r>
              <a:rPr lang="lt-LT" sz="3400" b="1" dirty="0">
                <a:effectLst>
                  <a:outerShdw blurRad="38100" dist="38100" dir="2700000" algn="tl">
                    <a:srgbClr val="000000">
                      <a:alpha val="43137"/>
                    </a:srgbClr>
                  </a:outerShdw>
                </a:effectLst>
              </a:rPr>
              <a:t>7a klasės mokinių paros veiklų laiko pasiskirstymas procentais</a:t>
            </a:r>
          </a:p>
        </p:txBody>
      </p:sp>
      <p:pic>
        <p:nvPicPr>
          <p:cNvPr id="3" name="Picture 2" descr="Pin | Enamel | Melting Clock | Salvador Dali | MoMA - MCA Store Museum of  Contemporary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33760" y="21122"/>
            <a:ext cx="1158240" cy="11066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Diagrama 10"/>
          <p:cNvGraphicFramePr/>
          <p:nvPr/>
        </p:nvGraphicFramePr>
        <p:xfrm>
          <a:off x="1941649" y="931540"/>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67944676"/>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7b klasė</a:t>
            </a:r>
          </a:p>
        </p:txBody>
      </p:sp>
      <p:pic>
        <p:nvPicPr>
          <p:cNvPr id="3" name="Picture 2" descr="Pin | Enamel | Melting Clock | Salvador Dali | MoMA - MCA Store Museum of  Contemporary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33760" y="21122"/>
            <a:ext cx="1158240" cy="11066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a 5"/>
          <p:cNvGraphicFramePr/>
          <p:nvPr/>
        </p:nvGraphicFramePr>
        <p:xfrm>
          <a:off x="412206" y="1018904"/>
          <a:ext cx="11205028" cy="567182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rot="16200000">
            <a:off x="-294974" y="3544389"/>
            <a:ext cx="1045028" cy="369332"/>
          </a:xfrm>
          <a:prstGeom prst="rect">
            <a:avLst/>
          </a:prstGeom>
          <a:noFill/>
        </p:spPr>
        <p:txBody>
          <a:bodyPr wrap="square" rtlCol="0">
            <a:spAutoFit/>
          </a:bodyPr>
          <a:lstStyle/>
          <a:p>
            <a:r>
              <a:rPr lang="lt-LT" b="1" i="1" dirty="0"/>
              <a:t>Minutės</a:t>
            </a:r>
          </a:p>
        </p:txBody>
      </p:sp>
    </p:spTree>
    <p:extLst>
      <p:ext uri="{BB962C8B-B14F-4D97-AF65-F5344CB8AC3E}">
        <p14:creationId xmlns:p14="http://schemas.microsoft.com/office/powerpoint/2010/main" val="1602163688"/>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normAutofit fontScale="90000"/>
          </a:bodyPr>
          <a:lstStyle/>
          <a:p>
            <a:r>
              <a:rPr lang="lt-LT" sz="3400" b="1" dirty="0">
                <a:effectLst>
                  <a:outerShdw blurRad="38100" dist="38100" dir="2700000" algn="tl">
                    <a:srgbClr val="000000">
                      <a:alpha val="43137"/>
                    </a:srgbClr>
                  </a:outerShdw>
                </a:effectLst>
              </a:rPr>
              <a:t>7b klasės mokinių paros veiklų laiko pasiskirstymas procentais</a:t>
            </a:r>
          </a:p>
        </p:txBody>
      </p:sp>
      <p:pic>
        <p:nvPicPr>
          <p:cNvPr id="3" name="Picture 2" descr="Pin | Enamel | Melting Clock | Salvador Dali | MoMA - MCA Store Museum of  Contemporary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33760" y="21122"/>
            <a:ext cx="1158240" cy="11066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Diagrama 10"/>
          <p:cNvGraphicFramePr/>
          <p:nvPr/>
        </p:nvGraphicFramePr>
        <p:xfrm>
          <a:off x="1941649" y="931540"/>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1247115"/>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7c klasė</a:t>
            </a:r>
          </a:p>
        </p:txBody>
      </p:sp>
      <p:pic>
        <p:nvPicPr>
          <p:cNvPr id="3" name="Picture 2" descr="Pin | Enamel | Melting Clock | Salvador Dali | MoMA - MCA Store Museum of  Contemporary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33760" y="21122"/>
            <a:ext cx="1158240" cy="11066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a 5"/>
          <p:cNvGraphicFramePr/>
          <p:nvPr/>
        </p:nvGraphicFramePr>
        <p:xfrm>
          <a:off x="412206" y="1018904"/>
          <a:ext cx="11205028" cy="567182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rot="16200000">
            <a:off x="-294974" y="3544389"/>
            <a:ext cx="1045028" cy="369332"/>
          </a:xfrm>
          <a:prstGeom prst="rect">
            <a:avLst/>
          </a:prstGeom>
          <a:noFill/>
        </p:spPr>
        <p:txBody>
          <a:bodyPr wrap="square" rtlCol="0">
            <a:spAutoFit/>
          </a:bodyPr>
          <a:lstStyle/>
          <a:p>
            <a:r>
              <a:rPr lang="lt-LT" b="1" i="1" dirty="0"/>
              <a:t>Minutės</a:t>
            </a:r>
          </a:p>
        </p:txBody>
      </p:sp>
    </p:spTree>
    <p:extLst>
      <p:ext uri="{BB962C8B-B14F-4D97-AF65-F5344CB8AC3E}">
        <p14:creationId xmlns:p14="http://schemas.microsoft.com/office/powerpoint/2010/main" val="167295545"/>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normAutofit fontScale="90000"/>
          </a:bodyPr>
          <a:lstStyle/>
          <a:p>
            <a:r>
              <a:rPr lang="lt-LT" sz="3400" b="1" dirty="0">
                <a:effectLst>
                  <a:outerShdw blurRad="38100" dist="38100" dir="2700000" algn="tl">
                    <a:srgbClr val="000000">
                      <a:alpha val="43137"/>
                    </a:srgbClr>
                  </a:outerShdw>
                </a:effectLst>
              </a:rPr>
              <a:t>7c klasės mokinių paros veiklų laiko pasiskirstymas procentais</a:t>
            </a:r>
          </a:p>
        </p:txBody>
      </p:sp>
      <p:pic>
        <p:nvPicPr>
          <p:cNvPr id="3" name="Picture 2" descr="Pin | Enamel | Melting Clock | Salvador Dali | MoMA - MCA Store Museum of  Contemporary 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33760" y="21122"/>
            <a:ext cx="1158240" cy="11066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 name="Diagrama 10"/>
          <p:cNvGraphicFramePr/>
          <p:nvPr/>
        </p:nvGraphicFramePr>
        <p:xfrm>
          <a:off x="1941649" y="931540"/>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991801"/>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734785" y="1802720"/>
            <a:ext cx="10482943" cy="2387600"/>
          </a:xfrm>
        </p:spPr>
        <p:txBody>
          <a:bodyPr>
            <a:normAutofit fontScale="90000"/>
          </a:bodyPr>
          <a:lstStyle/>
          <a:p>
            <a:r>
              <a:rPr lang="lt-LT" b="1" i="1" dirty="0">
                <a:effectLst>
                  <a:outerShdw blurRad="38100" dist="38100" dir="2700000" algn="tl">
                    <a:srgbClr val="000000">
                      <a:alpha val="43137"/>
                    </a:srgbClr>
                  </a:outerShdw>
                </a:effectLst>
              </a:rPr>
              <a:t>Septintokų populiariausių veiklų laiko per parą vidurkių palyginimas</a:t>
            </a:r>
            <a:endParaRPr lang="lt-LT"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0944687"/>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Telefono naudojimas (vidutiniškai min. per parą)</a:t>
            </a:r>
          </a:p>
        </p:txBody>
      </p:sp>
      <p:graphicFrame>
        <p:nvGraphicFramePr>
          <p:cNvPr id="8" name="Diagrama 7"/>
          <p:cNvGraphicFramePr/>
          <p:nvPr/>
        </p:nvGraphicFramePr>
        <p:xfrm>
          <a:off x="934720" y="911108"/>
          <a:ext cx="8128000" cy="558219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rot="16200000">
            <a:off x="-250730" y="3442610"/>
            <a:ext cx="1856711" cy="369332"/>
          </a:xfrm>
          <a:prstGeom prst="rect">
            <a:avLst/>
          </a:prstGeom>
          <a:noFill/>
        </p:spPr>
        <p:txBody>
          <a:bodyPr wrap="square" rtlCol="0">
            <a:spAutoFit/>
          </a:bodyPr>
          <a:lstStyle/>
          <a:p>
            <a:r>
              <a:rPr lang="lt-LT" b="1" i="1" dirty="0"/>
              <a:t>Minučių per parą</a:t>
            </a:r>
          </a:p>
        </p:txBody>
      </p:sp>
      <p:pic>
        <p:nvPicPr>
          <p:cNvPr id="10" name="Paveikslėlis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215527" y="524106"/>
            <a:ext cx="3791415" cy="3791415"/>
          </a:xfrm>
          <a:prstGeom prst="rect">
            <a:avLst/>
          </a:prstGeom>
        </p:spPr>
      </p:pic>
    </p:spTree>
    <p:extLst>
      <p:ext uri="{BB962C8B-B14F-4D97-AF65-F5344CB8AC3E}">
        <p14:creationId xmlns:p14="http://schemas.microsoft.com/office/powerpoint/2010/main" val="3534560108"/>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Kompiuterio naudojimas (vidutiniškai min. per parą)</a:t>
            </a:r>
          </a:p>
        </p:txBody>
      </p:sp>
      <p:graphicFrame>
        <p:nvGraphicFramePr>
          <p:cNvPr id="8" name="Diagrama 7"/>
          <p:cNvGraphicFramePr/>
          <p:nvPr/>
        </p:nvGraphicFramePr>
        <p:xfrm>
          <a:off x="899886" y="1018904"/>
          <a:ext cx="8128000" cy="558219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rot="16200000">
            <a:off x="-377929" y="3381650"/>
            <a:ext cx="1856711" cy="369332"/>
          </a:xfrm>
          <a:prstGeom prst="rect">
            <a:avLst/>
          </a:prstGeom>
          <a:noFill/>
        </p:spPr>
        <p:txBody>
          <a:bodyPr wrap="square" rtlCol="0">
            <a:spAutoFit/>
          </a:bodyPr>
          <a:lstStyle/>
          <a:p>
            <a:r>
              <a:rPr lang="lt-LT" b="1" i="1" dirty="0"/>
              <a:t>Minučių per parą</a:t>
            </a:r>
          </a:p>
        </p:txBody>
      </p:sp>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9614" y="1158988"/>
            <a:ext cx="3749918" cy="3335683"/>
          </a:xfrm>
          <a:prstGeom prst="rect">
            <a:avLst/>
          </a:prstGeom>
        </p:spPr>
      </p:pic>
    </p:spTree>
    <p:extLst>
      <p:ext uri="{BB962C8B-B14F-4D97-AF65-F5344CB8AC3E}">
        <p14:creationId xmlns:p14="http://schemas.microsoft.com/office/powerpoint/2010/main" val="2485205880"/>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Laisvalaikis (vidutiniškai min. per parą)</a:t>
            </a:r>
          </a:p>
        </p:txBody>
      </p:sp>
      <p:graphicFrame>
        <p:nvGraphicFramePr>
          <p:cNvPr id="8" name="Diagrama 7"/>
          <p:cNvGraphicFramePr/>
          <p:nvPr/>
        </p:nvGraphicFramePr>
        <p:xfrm>
          <a:off x="899886" y="1018904"/>
          <a:ext cx="8128000" cy="558219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rot="16200000">
            <a:off x="-377929" y="3381650"/>
            <a:ext cx="1856711" cy="369332"/>
          </a:xfrm>
          <a:prstGeom prst="rect">
            <a:avLst/>
          </a:prstGeom>
          <a:noFill/>
        </p:spPr>
        <p:txBody>
          <a:bodyPr wrap="square" rtlCol="0">
            <a:spAutoFit/>
          </a:bodyPr>
          <a:lstStyle/>
          <a:p>
            <a:r>
              <a:rPr lang="lt-LT" b="1" i="1" dirty="0"/>
              <a:t>Minučių per parą</a:t>
            </a:r>
          </a:p>
        </p:txBody>
      </p:sp>
      <p:pic>
        <p:nvPicPr>
          <p:cNvPr id="6146" name="Picture 2" descr="Time Clipart PNG Images, Transparent Time Clipart Image Download , Page 3 -  PNGi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6261" y="1201784"/>
            <a:ext cx="3997210" cy="379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3659390"/>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Namų darbų ruoša (vidutiniškai min. per parą)</a:t>
            </a:r>
          </a:p>
        </p:txBody>
      </p:sp>
      <p:graphicFrame>
        <p:nvGraphicFramePr>
          <p:cNvPr id="8" name="Diagrama 7"/>
          <p:cNvGraphicFramePr/>
          <p:nvPr/>
        </p:nvGraphicFramePr>
        <p:xfrm>
          <a:off x="899886" y="1018904"/>
          <a:ext cx="8128000" cy="558219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rot="16200000">
            <a:off x="-377929" y="3381650"/>
            <a:ext cx="1856711" cy="369332"/>
          </a:xfrm>
          <a:prstGeom prst="rect">
            <a:avLst/>
          </a:prstGeom>
          <a:noFill/>
        </p:spPr>
        <p:txBody>
          <a:bodyPr wrap="square" rtlCol="0">
            <a:spAutoFit/>
          </a:bodyPr>
          <a:lstStyle/>
          <a:p>
            <a:r>
              <a:rPr lang="lt-LT" b="1" i="1" dirty="0"/>
              <a:t>Minučių per parą</a:t>
            </a:r>
          </a:p>
        </p:txBody>
      </p:sp>
      <p:pic>
        <p:nvPicPr>
          <p:cNvPr id="4" name="Paveikslėlis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3413" y="1288547"/>
            <a:ext cx="3592827" cy="3673746"/>
          </a:xfrm>
          <a:prstGeom prst="rect">
            <a:avLst/>
          </a:prstGeom>
        </p:spPr>
      </p:pic>
    </p:spTree>
    <p:extLst>
      <p:ext uri="{BB962C8B-B14F-4D97-AF65-F5344CB8AC3E}">
        <p14:creationId xmlns:p14="http://schemas.microsoft.com/office/powerpoint/2010/main" val="1607517929"/>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Bendravimas su draugais (vidutiniškai min. per parą)</a:t>
            </a:r>
          </a:p>
        </p:txBody>
      </p:sp>
      <p:graphicFrame>
        <p:nvGraphicFramePr>
          <p:cNvPr id="8" name="Diagrama 7"/>
          <p:cNvGraphicFramePr/>
          <p:nvPr/>
        </p:nvGraphicFramePr>
        <p:xfrm>
          <a:off x="899886" y="1018904"/>
          <a:ext cx="8128000" cy="558219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rot="16200000">
            <a:off x="-377929" y="3381650"/>
            <a:ext cx="1856711" cy="369332"/>
          </a:xfrm>
          <a:prstGeom prst="rect">
            <a:avLst/>
          </a:prstGeom>
          <a:noFill/>
        </p:spPr>
        <p:txBody>
          <a:bodyPr wrap="square" rtlCol="0">
            <a:spAutoFit/>
          </a:bodyPr>
          <a:lstStyle/>
          <a:p>
            <a:r>
              <a:rPr lang="lt-LT" b="1" i="1" dirty="0"/>
              <a:t>Minučių per parą</a:t>
            </a:r>
          </a:p>
        </p:txBody>
      </p:sp>
      <p:pic>
        <p:nvPicPr>
          <p:cNvPr id="9218" name="Picture 2" descr="Buy Cartoon Boys Girls Best Friends Clipart Collage Sheet Bff Png Online in  India - Ets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1363" y="1130415"/>
            <a:ext cx="3354877" cy="4343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773932"/>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5058" y="129994"/>
            <a:ext cx="11641182" cy="888910"/>
          </a:xfrm>
        </p:spPr>
        <p:txBody>
          <a:bodyPr/>
          <a:lstStyle/>
          <a:p>
            <a:r>
              <a:rPr lang="lt-LT" b="1" dirty="0">
                <a:effectLst>
                  <a:outerShdw blurRad="38100" dist="38100" dir="2700000" algn="tl">
                    <a:srgbClr val="000000">
                      <a:alpha val="43137"/>
                    </a:srgbClr>
                  </a:outerShdw>
                </a:effectLst>
              </a:rPr>
              <a:t>Televizoriaus žiūrėjimas (vidutiniškai min. per parą)</a:t>
            </a:r>
          </a:p>
        </p:txBody>
      </p:sp>
      <p:graphicFrame>
        <p:nvGraphicFramePr>
          <p:cNvPr id="8" name="Diagrama 7"/>
          <p:cNvGraphicFramePr/>
          <p:nvPr/>
        </p:nvGraphicFramePr>
        <p:xfrm>
          <a:off x="899886" y="1018904"/>
          <a:ext cx="8128000" cy="558219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rot="16200000">
            <a:off x="-377929" y="3381650"/>
            <a:ext cx="1856711" cy="369332"/>
          </a:xfrm>
          <a:prstGeom prst="rect">
            <a:avLst/>
          </a:prstGeom>
          <a:noFill/>
        </p:spPr>
        <p:txBody>
          <a:bodyPr wrap="square" rtlCol="0">
            <a:spAutoFit/>
          </a:bodyPr>
          <a:lstStyle/>
          <a:p>
            <a:r>
              <a:rPr lang="lt-LT" b="1" i="1" dirty="0"/>
              <a:t>Minučių per parą</a:t>
            </a:r>
          </a:p>
        </p:txBody>
      </p:sp>
      <p:pic>
        <p:nvPicPr>
          <p:cNvPr id="4" name="Paveikslėlis 3"/>
          <p:cNvPicPr>
            <a:picLocks noChangeAspect="1"/>
          </p:cNvPicPr>
          <p:nvPr/>
        </p:nvPicPr>
        <p:blipFill>
          <a:blip r:embed="rId3"/>
          <a:stretch>
            <a:fillRect/>
          </a:stretch>
        </p:blipFill>
        <p:spPr>
          <a:xfrm>
            <a:off x="7740306" y="1004510"/>
            <a:ext cx="4361480" cy="3266900"/>
          </a:xfrm>
          <a:prstGeom prst="rect">
            <a:avLst/>
          </a:prstGeom>
        </p:spPr>
      </p:pic>
    </p:spTree>
    <p:extLst>
      <p:ext uri="{BB962C8B-B14F-4D97-AF65-F5344CB8AC3E}">
        <p14:creationId xmlns:p14="http://schemas.microsoft.com/office/powerpoint/2010/main" val="3539508637"/>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27456" y="592974"/>
            <a:ext cx="7897500" cy="1320800"/>
          </a:xfrm>
        </p:spPr>
        <p:txBody>
          <a:bodyPr/>
          <a:lstStyle/>
          <a:p>
            <a:r>
              <a:rPr lang="lt-LT" dirty="0">
                <a:latin typeface="Times New Roman" panose="02020603050405020304" pitchFamily="18" charset="0"/>
                <a:cs typeface="Times New Roman" panose="02020603050405020304" pitchFamily="18" charset="0"/>
              </a:rPr>
              <a:t>Tyrimo išvados:</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27455" y="2073789"/>
            <a:ext cx="9318801" cy="1754326"/>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Apibendrinus gautus tyrimo rezultatus, mūsų iškelta hipotezė pasitvirtino, ištyrėme, kad produktyviai daugiausiai laiko leidžia 7 a klasės mokiniai, ruošdami namų darbus, lankydami užklasinę veiklą, laisvalaikį leisdami su šeima. Daugiausiai švaisto laiko 7 b ir 7 c klasės mokiniai, naudodami mobilius įrenginius  mokykloje ir namuose, laisvalaikiu (kompiuteris, telefonas, televizorius.)</a:t>
            </a:r>
          </a:p>
          <a:p>
            <a:r>
              <a:rPr lang="lt-LT" dirty="0">
                <a:latin typeface="Times New Roman" panose="02020603050405020304" pitchFamily="18" charset="0"/>
                <a:cs typeface="Times New Roman" panose="02020603050405020304" pitchFamily="18" charset="0"/>
              </a:rPr>
              <a:t> </a:t>
            </a:r>
          </a:p>
        </p:txBody>
      </p:sp>
      <p:sp>
        <p:nvSpPr>
          <p:cNvPr id="6" name="TextBox 5"/>
          <p:cNvSpPr txBox="1"/>
          <p:nvPr/>
        </p:nvSpPr>
        <p:spPr>
          <a:xfrm>
            <a:off x="789709" y="3724102"/>
            <a:ext cx="8296102" cy="1938992"/>
          </a:xfrm>
          <a:prstGeom prst="rect">
            <a:avLst/>
          </a:prstGeom>
          <a:noFill/>
        </p:spPr>
        <p:txBody>
          <a:bodyPr wrap="square" rtlCol="0">
            <a:spAutoFit/>
          </a:bodyPr>
          <a:lstStyle/>
          <a:p>
            <a:r>
              <a:rPr lang="lt-LT" sz="3600" dirty="0">
                <a:solidFill>
                  <a:schemeClr val="accent1"/>
                </a:solidFill>
                <a:latin typeface="Times New Roman" panose="02020603050405020304" pitchFamily="18" charset="0"/>
                <a:cs typeface="Times New Roman" panose="02020603050405020304" pitchFamily="18" charset="0"/>
              </a:rPr>
              <a:t>Rekomendacijos:</a:t>
            </a:r>
            <a:endParaRPr lang="lt-LT" sz="1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sz="1400" dirty="0">
                <a:solidFill>
                  <a:schemeClr val="tx1">
                    <a:lumMod val="95000"/>
                    <a:lumOff val="5000"/>
                  </a:schemeClr>
                </a:solidFill>
                <a:latin typeface="Times New Roman" panose="02020603050405020304" pitchFamily="18" charset="0"/>
                <a:cs typeface="Times New Roman" panose="02020603050405020304" pitchFamily="18" charset="0"/>
              </a:rPr>
              <a:t>Susidėlioti prioritetus( mokslai, šeima, augintiniai, namų ruoša...)</a:t>
            </a:r>
          </a:p>
          <a:p>
            <a:pPr marL="285750" indent="-285750">
              <a:buFont typeface="Arial" panose="020B0604020202020204" pitchFamily="34" charset="0"/>
              <a:buChar char="•"/>
            </a:pPr>
            <a:r>
              <a:rPr lang="lt-LT" sz="1400" dirty="0">
                <a:solidFill>
                  <a:schemeClr val="tx1">
                    <a:lumMod val="95000"/>
                    <a:lumOff val="5000"/>
                  </a:schemeClr>
                </a:solidFill>
                <a:latin typeface="Times New Roman" panose="02020603050405020304" pitchFamily="18" charset="0"/>
                <a:cs typeface="Times New Roman" panose="02020603050405020304" pitchFamily="18" charset="0"/>
              </a:rPr>
              <a:t>Susiplanuoti dienotvarkę (valandų, minučių tikslumu)</a:t>
            </a:r>
          </a:p>
          <a:p>
            <a:pPr marL="285750" indent="-285750">
              <a:buFont typeface="Arial" panose="020B0604020202020204" pitchFamily="34" charset="0"/>
              <a:buChar char="•"/>
            </a:pPr>
            <a:r>
              <a:rPr lang="lt-LT" sz="1400" dirty="0">
                <a:solidFill>
                  <a:schemeClr val="tx1">
                    <a:lumMod val="95000"/>
                    <a:lumOff val="5000"/>
                  </a:schemeClr>
                </a:solidFill>
                <a:latin typeface="Times New Roman" panose="02020603050405020304" pitchFamily="18" charset="0"/>
                <a:cs typeface="Times New Roman" panose="02020603050405020304" pitchFamily="18" charset="0"/>
              </a:rPr>
              <a:t>Susiplanuoti laiką su šeima</a:t>
            </a:r>
          </a:p>
          <a:p>
            <a:pPr marL="285750" indent="-285750">
              <a:buFont typeface="Arial" panose="020B0604020202020204" pitchFamily="34" charset="0"/>
              <a:buChar char="•"/>
            </a:pPr>
            <a:r>
              <a:rPr lang="lt-LT" sz="1400" dirty="0">
                <a:solidFill>
                  <a:schemeClr val="tx1">
                    <a:lumMod val="95000"/>
                    <a:lumOff val="5000"/>
                  </a:schemeClr>
                </a:solidFill>
                <a:latin typeface="Times New Roman" panose="02020603050405020304" pitchFamily="18" charset="0"/>
                <a:cs typeface="Times New Roman" panose="02020603050405020304" pitchFamily="18" charset="0"/>
              </a:rPr>
              <a:t>Susiplanuoti laisvalaikį</a:t>
            </a:r>
          </a:p>
          <a:p>
            <a:pPr marL="285750" indent="-285750">
              <a:buFont typeface="Arial" panose="020B0604020202020204" pitchFamily="34" charset="0"/>
              <a:buChar char="•"/>
            </a:pPr>
            <a:r>
              <a:rPr lang="lt-LT" sz="1400" dirty="0">
                <a:solidFill>
                  <a:schemeClr val="tx1">
                    <a:lumMod val="95000"/>
                    <a:lumOff val="5000"/>
                  </a:schemeClr>
                </a:solidFill>
                <a:latin typeface="Times New Roman" panose="02020603050405020304" pitchFamily="18" charset="0"/>
                <a:cs typeface="Times New Roman" panose="02020603050405020304" pitchFamily="18" charset="0"/>
              </a:rPr>
              <a:t>Mobiliuosius įrenginius naudoti tikslingai</a:t>
            </a:r>
          </a:p>
          <a:p>
            <a:pPr marL="285750" indent="-285750">
              <a:buFont typeface="Arial" panose="020B0604020202020204" pitchFamily="34" charset="0"/>
              <a:buChar char="•"/>
            </a:pPr>
            <a:endParaRPr lang="lt-LT" sz="1400" dirty="0">
              <a:solidFill>
                <a:schemeClr val="accent1"/>
              </a:solidFill>
            </a:endParaRPr>
          </a:p>
        </p:txBody>
      </p:sp>
    </p:spTree>
    <p:extLst>
      <p:ext uri="{BB962C8B-B14F-4D97-AF65-F5344CB8AC3E}">
        <p14:creationId xmlns:p14="http://schemas.microsoft.com/office/powerpoint/2010/main" val="1077038164"/>
      </p:ext>
    </p:extLst>
  </p:cSld>
  <p:clrMapOvr>
    <a:masterClrMapping/>
  </p:clrMapOvr>
  <p:transition spd="slow">
    <p:wheel spokes="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40821" y="366074"/>
            <a:ext cx="8596668" cy="5170516"/>
          </a:xfrm>
        </p:spPr>
        <p:txBody>
          <a:bodyPr>
            <a:normAutofit fontScale="90000"/>
          </a:bodyPr>
          <a:lstStyle/>
          <a:p>
            <a:pPr>
              <a:spcAft>
                <a:spcPts val="0"/>
              </a:spcAft>
            </a:pPr>
            <a:r>
              <a:rPr lang="lt-LT" dirty="0">
                <a:solidFill>
                  <a:schemeClr val="tx1">
                    <a:lumMod val="95000"/>
                    <a:lumOff val="5000"/>
                  </a:schemeClr>
                </a:solidFill>
                <a:latin typeface="Times New Roman" panose="02020603050405020304" pitchFamily="18" charset="0"/>
                <a:cs typeface="Times New Roman" panose="02020603050405020304" pitchFamily="18" charset="0"/>
              </a:rPr>
              <a:t>Uždavinys:</a:t>
            </a:r>
            <a:br>
              <a:rPr lang="lt-LT" dirty="0">
                <a:solidFill>
                  <a:schemeClr val="tx1">
                    <a:lumMod val="95000"/>
                    <a:lumOff val="5000"/>
                  </a:schemeClr>
                </a:solidFill>
                <a:latin typeface="Times New Roman" panose="02020603050405020304" pitchFamily="18" charset="0"/>
                <a:cs typeface="Times New Roman" panose="02020603050405020304" pitchFamily="18" charset="0"/>
              </a:rPr>
            </a:br>
            <a:br>
              <a:rPr lang="lt-LT"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300" b="1" dirty="0">
                <a:solidFill>
                  <a:schemeClr val="tx1">
                    <a:lumMod val="95000"/>
                    <a:lumOff val="5000"/>
                  </a:schemeClr>
                </a:solidFill>
                <a:latin typeface="Times New Roman" panose="02020603050405020304" pitchFamily="18" charset="0"/>
                <a:cs typeface="Times New Roman" panose="02020603050405020304" pitchFamily="18" charset="0"/>
              </a:rPr>
              <a:t>1 uždavinys.  </a:t>
            </a:r>
            <a:r>
              <a:rPr lang="lt-LT" sz="1300" dirty="0">
                <a:solidFill>
                  <a:schemeClr val="tx1">
                    <a:lumMod val="95000"/>
                    <a:lumOff val="5000"/>
                  </a:schemeClr>
                </a:solidFill>
                <a:latin typeface="Times New Roman" panose="02020603050405020304" pitchFamily="18" charset="0"/>
                <a:cs typeface="Times New Roman" panose="02020603050405020304" pitchFamily="18" charset="0"/>
              </a:rPr>
              <a:t>Kiek parų sudaro vieną amžių?</a:t>
            </a: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300" dirty="0">
                <a:solidFill>
                  <a:schemeClr val="tx1">
                    <a:lumMod val="95000"/>
                    <a:lumOff val="5000"/>
                  </a:schemeClr>
                </a:solidFill>
                <a:latin typeface="Times New Roman" panose="02020603050405020304" pitchFamily="18" charset="0"/>
                <a:cs typeface="Times New Roman" panose="02020603050405020304" pitchFamily="18" charset="0"/>
              </a:rPr>
              <a:t>1 a</a:t>
            </a: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.=100m.*365=36500 par</a:t>
            </a:r>
            <a:r>
              <a:rPr lang="lt-LT" sz="1300" dirty="0">
                <a:solidFill>
                  <a:schemeClr val="tx1">
                    <a:lumMod val="95000"/>
                    <a:lumOff val="5000"/>
                  </a:schemeClr>
                </a:solidFill>
                <a:latin typeface="Times New Roman" panose="02020603050405020304" pitchFamily="18" charset="0"/>
                <a:cs typeface="Times New Roman" panose="02020603050405020304" pitchFamily="18" charset="0"/>
              </a:rPr>
              <a:t>ų</a:t>
            </a:r>
            <a:br>
              <a:rPr lang="en-US" sz="13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3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3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Ats</a:t>
            </a:r>
            <a:r>
              <a:rPr lang="en-US" sz="1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lt-LT" sz="1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n-US" sz="1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36500 par</a:t>
            </a:r>
            <a:r>
              <a:rPr lang="lt-LT" sz="1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ų</a:t>
            </a: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300" b="1" dirty="0">
                <a:solidFill>
                  <a:schemeClr val="tx1"/>
                </a:solidFill>
                <a:latin typeface="Times New Roman" panose="02020603050405020304" pitchFamily="18" charset="0"/>
                <a:cs typeface="Times New Roman" panose="02020603050405020304" pitchFamily="18" charset="0"/>
              </a:rPr>
              <a:t>2 uždavinys.  </a:t>
            </a:r>
            <a:r>
              <a:rPr lang="lt-LT" sz="1300" dirty="0">
                <a:solidFill>
                  <a:schemeClr val="tx1"/>
                </a:solidFill>
                <a:latin typeface="Times New Roman" panose="02020603050405020304" pitchFamily="18" charset="0"/>
                <a:cs typeface="Times New Roman" panose="02020603050405020304" pitchFamily="18" charset="0"/>
              </a:rPr>
              <a:t>Per parą bambukas išauga 86,4 cm. Kiek jis paauga per 1 sekundę?</a:t>
            </a:r>
            <a:br>
              <a:rPr lang="lt-LT" sz="1300" dirty="0">
                <a:solidFill>
                  <a:schemeClr val="tx1"/>
                </a:solidFill>
                <a:latin typeface="Times New Roman" panose="02020603050405020304" pitchFamily="18" charset="0"/>
                <a:cs typeface="Times New Roman" panose="02020603050405020304" pitchFamily="18" charset="0"/>
              </a:rPr>
            </a:br>
            <a:br>
              <a:rPr lang="en-US" sz="13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b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a:t>
            </a:r>
            <a:r>
              <a:rPr lang="en-US"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1</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300" dirty="0">
                <a:solidFill>
                  <a:prstClr val="black">
                    <a:lumMod val="95000"/>
                    <a:lumOff val="5000"/>
                  </a:prstClr>
                </a:solidFill>
                <a:latin typeface="Times New Roman" panose="02020603050405020304" pitchFamily="18" charset="0"/>
                <a:cs typeface="Times New Roman" panose="02020603050405020304" pitchFamily="18" charset="0"/>
              </a:rPr>
              <a:t>24 h = 86400s</a:t>
            </a:r>
            <a:b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a:t>
            </a:r>
            <a:r>
              <a:rPr lang="lt-LT"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1</a:t>
            </a: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 = 86,4 cm =0,864 m                SPRENDIMAS:</a:t>
            </a:r>
            <a:br>
              <a:rPr lang="lt-LT" sz="13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3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300" kern="100" dirty="0">
                <a:solidFill>
                  <a:prstClr val="black">
                    <a:lumMod val="95000"/>
                    <a:lumOff val="5000"/>
                  </a:prstClr>
                </a:solidFill>
                <a:latin typeface="Times New Roman" panose="02020603050405020304" pitchFamily="18" charset="0"/>
                <a:ea typeface="Calibri" panose="020F0502020204030204" pitchFamily="34" charset="0"/>
                <a:cs typeface="Times New Roman" panose="02020603050405020304" pitchFamily="18" charset="0"/>
              </a:rPr>
              <a:t>t</a:t>
            </a:r>
            <a:r>
              <a:rPr lang="en-US" sz="1300" kern="100" baseline="-25000" dirty="0">
                <a:solidFill>
                  <a:prstClr val="black">
                    <a:lumMod val="95000"/>
                    <a:lumOff val="5000"/>
                  </a:prstClr>
                </a:solidFill>
                <a:latin typeface="Times New Roman" panose="02020603050405020304" pitchFamily="18" charset="0"/>
                <a:ea typeface="Calibri" panose="020F0502020204030204" pitchFamily="34" charset="0"/>
                <a:cs typeface="Times New Roman" panose="02020603050405020304" pitchFamily="18" charset="0"/>
              </a:rPr>
              <a:t>2</a:t>
            </a:r>
            <a:r>
              <a:rPr lang="en-US" sz="1300" dirty="0">
                <a:solidFill>
                  <a:prstClr val="black">
                    <a:lumMod val="95000"/>
                    <a:lumOff val="5000"/>
                  </a:prstClr>
                </a:solidFill>
                <a:latin typeface="Times New Roman" panose="02020603050405020304" pitchFamily="18" charset="0"/>
                <a:cs typeface="Times New Roman" panose="02020603050405020304" pitchFamily="18" charset="0"/>
              </a:rPr>
              <a:t> =1s</a:t>
            </a:r>
            <a:br>
              <a:rPr lang="en-US" sz="13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300" kern="100" dirty="0">
                <a:solidFill>
                  <a:prstClr val="black">
                    <a:lumMod val="95000"/>
                    <a:lumOff val="5000"/>
                  </a:prstClr>
                </a:solidFill>
                <a:latin typeface="Times New Roman" panose="02020603050405020304" pitchFamily="18" charset="0"/>
                <a:ea typeface="Calibri" panose="020F0502020204030204" pitchFamily="34" charset="0"/>
                <a:cs typeface="Times New Roman" panose="02020603050405020304" pitchFamily="18" charset="0"/>
              </a:rPr>
              <a:t> t</a:t>
            </a:r>
            <a:r>
              <a:rPr lang="lt-LT" sz="1300" kern="100" baseline="-25000" dirty="0">
                <a:solidFill>
                  <a:prstClr val="black">
                    <a:lumMod val="95000"/>
                    <a:lumOff val="5000"/>
                  </a:prstClr>
                </a:solidFill>
                <a:latin typeface="Times New Roman" panose="02020603050405020304" pitchFamily="18" charset="0"/>
                <a:ea typeface="Calibri" panose="020F0502020204030204" pitchFamily="34" charset="0"/>
                <a:cs typeface="Times New Roman" panose="02020603050405020304" pitchFamily="18" charset="0"/>
              </a:rPr>
              <a:t>1</a:t>
            </a:r>
            <a:r>
              <a:rPr lang="en-US" sz="1300" dirty="0">
                <a:solidFill>
                  <a:prstClr val="black">
                    <a:lumMod val="95000"/>
                    <a:lumOff val="5000"/>
                  </a:prstClr>
                </a:solidFill>
                <a:latin typeface="Times New Roman" panose="02020603050405020304" pitchFamily="18" charset="0"/>
                <a:cs typeface="Times New Roman" panose="02020603050405020304" pitchFamily="18" charset="0"/>
              </a:rPr>
              <a:t> -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a:t>
            </a:r>
            <a:r>
              <a:rPr lang="lt-LT"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1</a:t>
            </a:r>
            <a:br>
              <a:rPr lang="en-US" sz="13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a:t>
            </a:r>
            <a:r>
              <a:rPr lang="en-US"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2</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 ?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t</a:t>
            </a:r>
            <a:r>
              <a:rPr lang="lt-LT"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2 </a:t>
            </a:r>
            <a:r>
              <a:rPr lang="en-US"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  </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a:t>
            </a:r>
            <a:r>
              <a:rPr lang="en-US"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2</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h</a:t>
            </a:r>
            <a:r>
              <a:rPr lang="en-US"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2 </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t</a:t>
            </a:r>
            <a:r>
              <a:rPr lang="lt-LT"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2 </a:t>
            </a:r>
            <a:r>
              <a:rPr lang="en-US"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h</a:t>
            </a:r>
            <a:r>
              <a:rPr lang="lt-LT"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1</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a:t>
            </a:r>
            <a:r>
              <a:rPr lang="en-US" sz="1300" kern="100" dirty="0">
                <a:solidFill>
                  <a:prstClr val="black">
                    <a:lumMod val="95000"/>
                    <a:lumOff val="5000"/>
                  </a:prstClr>
                </a:solidFill>
                <a:latin typeface="Times New Roman" panose="02020603050405020304" pitchFamily="18" charset="0"/>
                <a:ea typeface="Calibri" panose="020F0502020204030204" pitchFamily="34" charset="0"/>
                <a:cs typeface="Times New Roman" panose="02020603050405020304" pitchFamily="18" charset="0"/>
              </a:rPr>
              <a:t> t</a:t>
            </a:r>
            <a:r>
              <a:rPr lang="lt-LT" sz="1300" kern="100" baseline="-25000" dirty="0">
                <a:solidFill>
                  <a:prstClr val="black">
                    <a:lumMod val="95000"/>
                    <a:lumOff val="5000"/>
                  </a:prstClr>
                </a:solidFill>
                <a:latin typeface="Times New Roman" panose="02020603050405020304" pitchFamily="18" charset="0"/>
                <a:ea typeface="Calibri" panose="020F0502020204030204" pitchFamily="34" charset="0"/>
                <a:cs typeface="Times New Roman" panose="02020603050405020304" pitchFamily="18" charset="0"/>
              </a:rPr>
              <a:t>1</a:t>
            </a:r>
            <a:br>
              <a:rPr lang="lt-LT" sz="1300" dirty="0">
                <a:latin typeface="Times New Roman" panose="02020603050405020304" pitchFamily="18" charset="0"/>
                <a:ea typeface="Calibri" panose="020F0502020204030204" pitchFamily="34" charset="0"/>
                <a:cs typeface="Times New Roman" panose="02020603050405020304" pitchFamily="18" charset="0"/>
              </a:rPr>
            </a:br>
            <a:r>
              <a:rPr lang="en-US" sz="1300" dirty="0">
                <a:latin typeface="Times New Roman" panose="02020603050405020304" pitchFamily="18" charset="0"/>
                <a:ea typeface="Calibri" panose="020F0502020204030204" pitchFamily="34" charset="0"/>
                <a:cs typeface="Times New Roman" panose="02020603050405020304" pitchFamily="18" charset="0"/>
              </a:rPr>
              <a:t>								</a:t>
            </a:r>
            <a:r>
              <a:rPr lang="lt-LT"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h</a:t>
            </a:r>
            <a:r>
              <a:rPr lang="en-US" sz="13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2  </a:t>
            </a:r>
            <a:r>
              <a:rPr lang="en-US" sz="13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 (1*0,864)/86400 =</a:t>
            </a:r>
            <a:r>
              <a:rPr lang="en-US" sz="1300" dirty="0">
                <a:latin typeface="Times New Roman" panose="02020603050405020304" pitchFamily="18" charset="0"/>
                <a:ea typeface="Calibri" panose="020F0502020204030204" pitchFamily="34" charset="0"/>
                <a:cs typeface="Times New Roman" panose="02020603050405020304" pitchFamily="18" charset="0"/>
              </a:rPr>
              <a:t> </a:t>
            </a:r>
            <a:r>
              <a:rPr lang="en-US" sz="13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0,00001 </a:t>
            </a:r>
            <a:r>
              <a:rPr lang="en-US" sz="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a:t>
            </a:r>
            <a:r>
              <a:rPr lang="en-US" sz="1200" dirty="0">
                <a:latin typeface="Times New Roman" panose="02020603050405020304" pitchFamily="18" charset="0"/>
                <a:ea typeface="Calibri" panose="020F0502020204030204" pitchFamily="34" charset="0"/>
                <a:cs typeface="Times New Roman" panose="02020603050405020304" pitchFamily="18" charset="0"/>
              </a:rPr>
              <a:t>							</a:t>
            </a:r>
            <a:br>
              <a:rPr lang="en-US" sz="1200" dirty="0">
                <a:latin typeface="Times New Roman" panose="02020603050405020304" pitchFamily="18" charset="0"/>
                <a:ea typeface="Calibri" panose="020F0502020204030204" pitchFamily="34" charset="0"/>
                <a:cs typeface="Times New Roman" panose="02020603050405020304" pitchFamily="18" charset="0"/>
              </a:rPr>
            </a:br>
            <a:r>
              <a:rPr lang="en-US" sz="1200" dirty="0">
                <a:latin typeface="Times New Roman" panose="02020603050405020304" pitchFamily="18" charset="0"/>
                <a:ea typeface="Calibri" panose="020F0502020204030204" pitchFamily="34" charset="0"/>
                <a:cs typeface="Times New Roman" panose="02020603050405020304" pitchFamily="18" charset="0"/>
              </a:rPr>
              <a:t>											</a:t>
            </a:r>
            <a:r>
              <a:rPr lang="en-US" sz="12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Ats</a:t>
            </a:r>
            <a:r>
              <a:rPr lang="en-US" sz="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0,00001 s</a:t>
            </a:r>
            <a:br>
              <a:rPr lang="en-US" sz="12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200" kern="100" baseline="-250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a:t>
            </a:r>
            <a:br>
              <a:rPr lang="lt-LT" sz="1200" kern="100"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br>
            <a:r>
              <a:rPr lang="lt-LT" sz="1200" kern="1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1200" kern="1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   					</a:t>
            </a:r>
            <a:br>
              <a:rPr lang="lt-LT" sz="1200" kern="1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br>
            <a:br>
              <a:rPr lang="en-US" sz="1200" dirty="0">
                <a:solidFill>
                  <a:schemeClr val="tx1">
                    <a:lumMod val="95000"/>
                    <a:lumOff val="5000"/>
                  </a:schemeClr>
                </a:solidFill>
              </a:rPr>
            </a:br>
            <a:br>
              <a:rPr lang="en-US" sz="1200" kern="1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br>
            <a:br>
              <a:rPr lang="en-US" sz="1200" dirty="0">
                <a:solidFill>
                  <a:schemeClr val="tx1">
                    <a:lumMod val="95000"/>
                    <a:lumOff val="5000"/>
                  </a:schemeClr>
                </a:solidFill>
              </a:rPr>
            </a:br>
            <a:br>
              <a:rPr lang="en-US" sz="1600" dirty="0">
                <a:solidFill>
                  <a:schemeClr val="tx1">
                    <a:lumMod val="95000"/>
                    <a:lumOff val="5000"/>
                  </a:schemeClr>
                </a:solidFill>
              </a:rPr>
            </a:br>
            <a:endParaRPr lang="lt-LT" sz="1600" dirty="0">
              <a:solidFill>
                <a:schemeClr val="tx1">
                  <a:lumMod val="95000"/>
                  <a:lumOff val="5000"/>
                </a:schemeClr>
              </a:solidFill>
            </a:endParaRPr>
          </a:p>
        </p:txBody>
      </p:sp>
      <p:cxnSp>
        <p:nvCxnSpPr>
          <p:cNvPr id="4" name="Tiesioji jungtis 3"/>
          <p:cNvCxnSpPr/>
          <p:nvPr/>
        </p:nvCxnSpPr>
        <p:spPr>
          <a:xfrm>
            <a:off x="340821" y="3919453"/>
            <a:ext cx="16126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Tiesioji jungtis 5"/>
          <p:cNvCxnSpPr/>
          <p:nvPr/>
        </p:nvCxnSpPr>
        <p:spPr>
          <a:xfrm>
            <a:off x="1978427" y="3329248"/>
            <a:ext cx="0" cy="931026"/>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Tiesioji rodyklės jungtis 4"/>
          <p:cNvCxnSpPr/>
          <p:nvPr/>
        </p:nvCxnSpPr>
        <p:spPr>
          <a:xfrm>
            <a:off x="3399905" y="4015047"/>
            <a:ext cx="382386" cy="8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239324"/>
      </p:ext>
    </p:extLst>
  </p:cSld>
  <p:clrMapOvr>
    <a:masterClrMapping/>
  </p:clrMapOvr>
  <p:transition spd="slow">
    <p:wheel spokes="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AE42A9-2B75-5A09-BDF5-4416943761FD}"/>
              </a:ext>
            </a:extLst>
          </p:cNvPr>
          <p:cNvSpPr>
            <a:spLocks noGrp="1"/>
          </p:cNvSpPr>
          <p:nvPr>
            <p:ph type="title"/>
          </p:nvPr>
        </p:nvSpPr>
        <p:spPr>
          <a:xfrm>
            <a:off x="823983" y="1041042"/>
            <a:ext cx="8596668" cy="5816958"/>
          </a:xfrm>
        </p:spPr>
        <p:txBody>
          <a:bodyPr>
            <a:normAutofit fontScale="90000"/>
          </a:bodyPr>
          <a:lstStyle/>
          <a:p>
            <a:r>
              <a:rPr lang="lt-LT" sz="1300" dirty="0">
                <a:solidFill>
                  <a:schemeClr val="bg2">
                    <a:lumMod val="10000"/>
                  </a:schemeClr>
                </a:solidFill>
                <a:latin typeface="Times New Roman" panose="02020603050405020304" pitchFamily="18" charset="0"/>
                <a:cs typeface="Times New Roman" panose="02020603050405020304" pitchFamily="18" charset="0"/>
              </a:rPr>
              <a:t>3 uždavinys. </a:t>
            </a:r>
            <a:r>
              <a:rPr lang="lt-LT"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1 s per valandą skubantį laikrodį Vytautas teisingai nustatė 12 valandą. Ką rodys jo laikrodis po 15 dienų tokiu pat metu?</a:t>
            </a:r>
            <a:b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300" b="1"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SPRENDIMAS:</a:t>
            </a:r>
            <a:b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1) 15*24= 360 min.</a:t>
            </a:r>
            <a:b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2) 360 min = 6 val.</a:t>
            </a:r>
            <a:b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3) 12 val. </a:t>
            </a: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+ 6 val. = 6 </a:t>
            </a:r>
            <a:r>
              <a:rPr lang="en-US" sz="1300" kern="100" dirty="0" err="1">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valand</a:t>
            </a:r>
            <a: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ą</a:t>
            </a: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300" kern="100" dirty="0" err="1">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vakaro</a:t>
            </a: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Ats: 6 valanda </a:t>
            </a:r>
            <a:r>
              <a:rPr lang="en-US" sz="1300" kern="100" dirty="0" err="1">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vakaro</a:t>
            </a:r>
            <a: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b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b="1"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4</a:t>
            </a:r>
            <a:r>
              <a:rPr lang="lt-LT" sz="1300" b="1"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uždavinys.</a:t>
            </a:r>
            <a: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lt-LT" sz="1300" kern="100" dirty="0" err="1">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Išreiškite</a:t>
            </a:r>
            <a: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US" sz="1300" kern="100" dirty="0" err="1">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minut</a:t>
            </a:r>
            <a:r>
              <a:rPr lang="lt-LT" sz="1300" kern="100" dirty="0" err="1">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ėmis</a:t>
            </a:r>
            <a: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a:t>
            </a: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1)  2100 s =  ( 35 min )                                                                  </a:t>
            </a: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2)  2 h 30 s = ( 120 min 30 s ) </a:t>
            </a: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3)  1 par</a:t>
            </a:r>
            <a: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ą 15 h </a:t>
            </a: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( 2340 min )                                                        </a:t>
            </a:r>
            <a:r>
              <a:rPr lang="en-US" sz="1300" kern="100" dirty="0" err="1">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Atsakymai</a:t>
            </a: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a:t>
            </a: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4)  1680 s =  ( 28 min )</a:t>
            </a: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5)  4260 s = ( 71 min )</a:t>
            </a: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6)  5280 s = (  88 min )</a:t>
            </a:r>
            <a:br>
              <a:rPr lang="lt-LT" sz="13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r>
              <a:rPr lang="en-US"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t> </a:t>
            </a:r>
            <a:br>
              <a:rPr lang="en-US"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en-US"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lt-LT" sz="13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lt-LT" sz="22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lt-LT" sz="22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2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2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2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2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200" kern="100" dirty="0">
                <a:effectLst/>
                <a:latin typeface="Calibri" panose="020F0502020204030204" pitchFamily="34" charset="0"/>
                <a:ea typeface="Calibri" panose="020F0502020204030204" pitchFamily="34" charset="0"/>
                <a:cs typeface="Times New Roman" panose="02020603050405020304" pitchFamily="18" charset="0"/>
              </a:rPr>
            </a:br>
            <a:br>
              <a:rPr lang="lt-LT" sz="2200" kern="100" dirty="0">
                <a:effectLst/>
                <a:latin typeface="Calibri" panose="020F0502020204030204" pitchFamily="34" charset="0"/>
                <a:ea typeface="Calibri" panose="020F0502020204030204" pitchFamily="34" charset="0"/>
                <a:cs typeface="Times New Roman" panose="02020603050405020304" pitchFamily="18" charset="0"/>
              </a:rPr>
            </a:br>
            <a:endParaRPr lang="lt-LT" sz="2200" dirty="0"/>
          </a:p>
        </p:txBody>
      </p:sp>
      <p:cxnSp>
        <p:nvCxnSpPr>
          <p:cNvPr id="7" name="Jungtis: alkūninė 6">
            <a:extLst>
              <a:ext uri="{FF2B5EF4-FFF2-40B4-BE49-F238E27FC236}">
                <a16:creationId xmlns:a16="http://schemas.microsoft.com/office/drawing/2014/main" id="{88E85AEF-FB3A-3D76-972F-F974A1D56023}"/>
              </a:ext>
            </a:extLst>
          </p:cNvPr>
          <p:cNvCxnSpPr/>
          <p:nvPr/>
        </p:nvCxnSpPr>
        <p:spPr>
          <a:xfrm rot="10800000">
            <a:off x="3593053" y="4233134"/>
            <a:ext cx="978946" cy="355002"/>
          </a:xfrm>
          <a:prstGeom prst="bentConnector3">
            <a:avLst>
              <a:gd name="adj1" fmla="val 53297"/>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316909"/>
      </p:ext>
    </p:extLst>
  </p:cSld>
  <p:clrMapOvr>
    <a:masterClrMapping/>
  </p:clrMapOvr>
  <p:transition spd="slow">
    <p:wheel spokes="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5A98BD-4A02-FDBC-9965-9ACA8B7C87BB}"/>
              </a:ext>
            </a:extLst>
          </p:cNvPr>
          <p:cNvSpPr>
            <a:spLocks noGrp="1"/>
          </p:cNvSpPr>
          <p:nvPr>
            <p:ph type="title"/>
          </p:nvPr>
        </p:nvSpPr>
        <p:spPr>
          <a:xfrm>
            <a:off x="236271" y="796962"/>
            <a:ext cx="8596668" cy="5457713"/>
          </a:xfrm>
        </p:spPr>
        <p:txBody>
          <a:bodyPr>
            <a:normAutofit/>
          </a:bodyPr>
          <a:lstStyle/>
          <a:p>
            <a:r>
              <a:rPr lang="lt-LT" sz="1600" dirty="0">
                <a:solidFill>
                  <a:schemeClr val="tx1">
                    <a:lumMod val="95000"/>
                    <a:lumOff val="5000"/>
                  </a:schemeClr>
                </a:solidFill>
                <a:latin typeface="Times New Roman" panose="02020603050405020304" pitchFamily="18" charset="0"/>
                <a:cs typeface="Times New Roman" panose="02020603050405020304" pitchFamily="18" charset="0"/>
              </a:rPr>
              <a:t> </a:t>
            </a:r>
            <a:r>
              <a:rPr lang="lt-LT" sz="1600" b="1" dirty="0">
                <a:solidFill>
                  <a:schemeClr val="tx1">
                    <a:lumMod val="95000"/>
                    <a:lumOff val="5000"/>
                  </a:schemeClr>
                </a:solidFill>
                <a:latin typeface="Times New Roman" panose="02020603050405020304" pitchFamily="18" charset="0"/>
                <a:cs typeface="Times New Roman" panose="02020603050405020304" pitchFamily="18" charset="0"/>
              </a:rPr>
              <a:t>5 uždavinys</a:t>
            </a:r>
            <a:r>
              <a:rPr lang="lt-LT" sz="1600" dirty="0">
                <a:solidFill>
                  <a:schemeClr val="tx1">
                    <a:lumMod val="95000"/>
                    <a:lumOff val="5000"/>
                  </a:schemeClr>
                </a:solidFill>
                <a:latin typeface="Times New Roman" panose="02020603050405020304" pitchFamily="18" charset="0"/>
                <a:cs typeface="Times New Roman" panose="02020603050405020304" pitchFamily="18" charset="0"/>
              </a:rPr>
              <a:t>. 2.31 paveiksle pavaizduota, kiek laiko VII klasės mokiniai eina nuo namų iki mokyklos. Kiek mokinių turi eiti daugiau negu 10 minučių?</a:t>
            </a:r>
            <a:br>
              <a:rPr lang="lt-LT" sz="16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6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600" dirty="0">
                <a:solidFill>
                  <a:schemeClr val="tx1">
                    <a:lumMod val="95000"/>
                    <a:lumOff val="5000"/>
                  </a:schemeClr>
                </a:solidFill>
                <a:latin typeface="Times New Roman" panose="02020603050405020304" pitchFamily="18" charset="0"/>
                <a:cs typeface="Times New Roman" panose="02020603050405020304" pitchFamily="18" charset="0"/>
              </a:rPr>
              <a:t>SPRENDIMAS</a:t>
            </a:r>
            <a:r>
              <a:rPr lang="lt-LT" sz="1600" dirty="0">
                <a:solidFill>
                  <a:schemeClr val="tx1">
                    <a:lumMod val="95000"/>
                    <a:lumOff val="5000"/>
                  </a:schemeClr>
                </a:solidFill>
              </a:rPr>
              <a:t>:</a:t>
            </a:r>
            <a:br>
              <a:rPr lang="lt-LT" sz="1600" dirty="0">
                <a:solidFill>
                  <a:schemeClr val="tx1">
                    <a:lumMod val="95000"/>
                    <a:lumOff val="5000"/>
                  </a:schemeClr>
                </a:solidFill>
              </a:rPr>
            </a:br>
            <a:br>
              <a:rPr lang="lt-LT" sz="16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600" dirty="0">
                <a:solidFill>
                  <a:schemeClr val="tx1">
                    <a:lumMod val="95000"/>
                    <a:lumOff val="5000"/>
                  </a:schemeClr>
                </a:solidFill>
                <a:latin typeface="Times New Roman" panose="02020603050405020304" pitchFamily="18" charset="0"/>
                <a:cs typeface="Times New Roman" panose="02020603050405020304" pitchFamily="18" charset="0"/>
              </a:rPr>
              <a:t>1) 8+3</a:t>
            </a:r>
            <a:r>
              <a:rPr lang="en-US" sz="1600" dirty="0">
                <a:solidFill>
                  <a:schemeClr val="tx1">
                    <a:lumMod val="95000"/>
                    <a:lumOff val="5000"/>
                  </a:schemeClr>
                </a:solidFill>
                <a:latin typeface="Times New Roman" panose="02020603050405020304" pitchFamily="18" charset="0"/>
                <a:cs typeface="Times New Roman" panose="02020603050405020304" pitchFamily="18" charset="0"/>
              </a:rPr>
              <a:t>=11</a:t>
            </a:r>
            <a:r>
              <a:rPr lang="lt-LT" sz="1600" dirty="0">
                <a:solidFill>
                  <a:schemeClr val="tx1">
                    <a:lumMod val="95000"/>
                    <a:lumOff val="5000"/>
                  </a:schemeClr>
                </a:solidFill>
                <a:latin typeface="Times New Roman" panose="02020603050405020304" pitchFamily="18" charset="0"/>
                <a:cs typeface="Times New Roman" panose="02020603050405020304" pitchFamily="18" charset="0"/>
              </a:rPr>
              <a:t>( mok.)</a:t>
            </a:r>
            <a:br>
              <a:rPr lang="en-US" sz="1600"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600"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600" dirty="0">
                <a:solidFill>
                  <a:schemeClr val="tx1">
                    <a:lumMod val="95000"/>
                    <a:lumOff val="5000"/>
                  </a:schemeClr>
                </a:solidFill>
                <a:latin typeface="Times New Roman" panose="02020603050405020304" pitchFamily="18" charset="0"/>
                <a:cs typeface="Times New Roman" panose="02020603050405020304" pitchFamily="18" charset="0"/>
              </a:rPr>
              <a:t> Atsakymas: 11 mokini</a:t>
            </a:r>
            <a:r>
              <a:rPr lang="lt-LT" sz="1600" dirty="0">
                <a:solidFill>
                  <a:schemeClr val="tx1">
                    <a:lumMod val="95000"/>
                    <a:lumOff val="5000"/>
                  </a:schemeClr>
                </a:solidFill>
                <a:latin typeface="Times New Roman" panose="02020603050405020304" pitchFamily="18" charset="0"/>
                <a:cs typeface="Times New Roman" panose="02020603050405020304" pitchFamily="18" charset="0"/>
              </a:rPr>
              <a:t>ų.</a:t>
            </a:r>
            <a:br>
              <a:rPr lang="lt-LT" sz="1600" dirty="0">
                <a:solidFill>
                  <a:schemeClr val="tx1">
                    <a:lumMod val="95000"/>
                    <a:lumOff val="5000"/>
                  </a:schemeClr>
                </a:solidFill>
                <a:latin typeface="Times New Roman" panose="02020603050405020304" pitchFamily="18" charset="0"/>
                <a:cs typeface="Times New Roman" panose="02020603050405020304" pitchFamily="18" charset="0"/>
              </a:rPr>
            </a:br>
            <a:endParaRPr lang="lt-LT" sz="16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6" name="Paveikslėlis 5">
            <a:extLst>
              <a:ext uri="{FF2B5EF4-FFF2-40B4-BE49-F238E27FC236}">
                <a16:creationId xmlns:a16="http://schemas.microsoft.com/office/drawing/2014/main" id="{88DDDF6F-94D7-01EE-AC5C-2142808E7AA0}"/>
              </a:ext>
            </a:extLst>
          </p:cNvPr>
          <p:cNvPicPr>
            <a:picLocks noChangeAspect="1"/>
          </p:cNvPicPr>
          <p:nvPr/>
        </p:nvPicPr>
        <p:blipFill>
          <a:blip r:embed="rId2"/>
          <a:stretch>
            <a:fillRect/>
          </a:stretch>
        </p:blipFill>
        <p:spPr>
          <a:xfrm>
            <a:off x="3994512" y="2161336"/>
            <a:ext cx="3475953" cy="2728964"/>
          </a:xfrm>
          <a:prstGeom prst="rect">
            <a:avLst/>
          </a:prstGeom>
        </p:spPr>
      </p:pic>
    </p:spTree>
    <p:extLst>
      <p:ext uri="{BB962C8B-B14F-4D97-AF65-F5344CB8AC3E}">
        <p14:creationId xmlns:p14="http://schemas.microsoft.com/office/powerpoint/2010/main" val="2172621444"/>
      </p:ext>
    </p:extLst>
  </p:cSld>
  <p:clrMapOvr>
    <a:masterClrMapping/>
  </p:clrMapOvr>
  <p:transition spd="slow">
    <p:wheel spokes="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B15CE48-67E4-72EC-C2A1-F558C0384738}"/>
              </a:ext>
            </a:extLst>
          </p:cNvPr>
          <p:cNvSpPr>
            <a:spLocks noGrp="1"/>
          </p:cNvSpPr>
          <p:nvPr>
            <p:ph type="title"/>
          </p:nvPr>
        </p:nvSpPr>
        <p:spPr>
          <a:xfrm>
            <a:off x="568596" y="107323"/>
            <a:ext cx="6862273" cy="7014693"/>
          </a:xfrm>
        </p:spPr>
        <p:txBody>
          <a:bodyPr>
            <a:normAutofit fontScale="90000"/>
          </a:bodyPr>
          <a:lstStyle/>
          <a:p>
            <a:pPr lvl="0">
              <a:lnSpc>
                <a:spcPct val="107000"/>
              </a:lnSpc>
            </a:pPr>
            <a:r>
              <a:rPr lang="lt-LT" dirty="0"/>
              <a:t>           </a:t>
            </a:r>
            <a:r>
              <a:rPr lang="lt-LT" sz="4000" dirty="0">
                <a:solidFill>
                  <a:schemeClr val="bg2">
                    <a:lumMod val="10000"/>
                  </a:schemeClr>
                </a:solidFill>
                <a:latin typeface="Times New Roman" panose="02020603050405020304" pitchFamily="18" charset="0"/>
                <a:cs typeface="Times New Roman" panose="02020603050405020304" pitchFamily="18" charset="0"/>
              </a:rPr>
              <a:t>Testas:</a:t>
            </a:r>
            <a:br>
              <a:rPr lang="lt-LT" sz="4000" dirty="0">
                <a:solidFill>
                  <a:schemeClr val="bg2">
                    <a:lumMod val="10000"/>
                  </a:schemeClr>
                </a:solidFill>
                <a:latin typeface="Times New Roman" panose="02020603050405020304" pitchFamily="18" charset="0"/>
                <a:cs typeface="Times New Roman" panose="02020603050405020304" pitchFamily="18" charset="0"/>
              </a:rPr>
            </a:br>
            <a:r>
              <a:rPr lang="lt-LT" sz="40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b="1"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1. Išreikškite sekundėmis:</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1 min </a:t>
            </a:r>
            <a:r>
              <a:rPr lang="en-US"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en-US"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60 s       b)   70 s    c)   10 s   d)    50 s</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b="1"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2) Kiek valanda turi minučių?</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br>
              <a:rPr lang="lt-LT" sz="18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a) 45 min    b) 60 min   c)  20 min     d)  30 min</a:t>
            </a:r>
            <a:br>
              <a:rPr lang="lt-LT" sz="18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lt-LT" sz="18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r>
              <a:rPr lang="lt-LT" sz="1800" b="1"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3) </a:t>
            </a:r>
            <a:r>
              <a:rPr lang="en-US" sz="1800" b="1"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Koks</a:t>
            </a:r>
            <a:r>
              <a:rPr lang="lt-LT" sz="1800" b="1"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tai laikrodis</a:t>
            </a:r>
            <a:r>
              <a:rPr lang="en-US" sz="1800" b="1"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a) elektroninis           b) smėlio         c) vandens</a:t>
            </a:r>
            <a:br>
              <a:rPr lang="en-US"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br>
              <a:rPr lang="en-US"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US" sz="1800" b="1"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4)  </a:t>
            </a:r>
            <a:r>
              <a:rPr lang="lt-LT" sz="1800" b="1"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Kuri klasė iš 7 </a:t>
            </a:r>
            <a:r>
              <a:rPr lang="lt-LT" sz="1800" b="1"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 ų</a:t>
            </a:r>
            <a:r>
              <a:rPr lang="lt-LT" sz="1800" b="1"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 ( a,b,c) daugiausiai praleido laiko prie telefono?</a:t>
            </a: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br>
              <a:rPr lang="lt-LT" sz="1800" kern="100" dirty="0">
                <a:solidFill>
                  <a:schemeClr val="bg2">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lt-LT" sz="18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t>a) 7 a       b)   7 b      c)  7 c</a:t>
            </a:r>
            <a:br>
              <a:rPr lang="lt-LT" sz="1800" kern="100" dirty="0">
                <a:solidFill>
                  <a:schemeClr val="bg2">
                    <a:lumMod val="10000"/>
                  </a:schemeClr>
                </a:solidFill>
                <a:latin typeface="Times New Roman" panose="02020603050405020304" pitchFamily="18" charset="0"/>
                <a:ea typeface="Calibri" panose="020F0502020204030204" pitchFamily="34" charset="0"/>
                <a:cs typeface="Times New Roman" panose="02020603050405020304" pitchFamily="18" charset="0"/>
              </a:rPr>
            </a:br>
            <a:br>
              <a:rPr lang="lt-LT" sz="1800" kern="100" dirty="0">
                <a:solidFill>
                  <a:schemeClr val="bg2">
                    <a:lumMod val="10000"/>
                  </a:schemeClr>
                </a:solidFill>
                <a:latin typeface="Calibri" panose="020F0502020204030204" pitchFamily="34" charset="0"/>
                <a:ea typeface="Calibri" panose="020F0502020204030204" pitchFamily="34" charset="0"/>
                <a:cs typeface="Times New Roman" panose="02020603050405020304" pitchFamily="18" charset="0"/>
              </a:rPr>
            </a:br>
            <a:br>
              <a:rPr lang="lt-LT" sz="1800" kern="100" dirty="0">
                <a:effectLst/>
                <a:latin typeface="Calibri" panose="020F0502020204030204" pitchFamily="34" charset="0"/>
                <a:ea typeface="Calibri" panose="020F0502020204030204" pitchFamily="34" charset="0"/>
                <a:cs typeface="Times New Roman" panose="02020603050405020304" pitchFamily="18" charset="0"/>
              </a:rPr>
            </a:br>
            <a:br>
              <a:rPr lang="lt-LT" sz="1800" kern="100" dirty="0">
                <a:effectLst/>
                <a:latin typeface="Calibri" panose="020F0502020204030204" pitchFamily="34" charset="0"/>
                <a:ea typeface="Calibri" panose="020F0502020204030204" pitchFamily="34" charset="0"/>
                <a:cs typeface="Times New Roman" panose="02020603050405020304" pitchFamily="18" charset="0"/>
              </a:rPr>
            </a:br>
            <a:br>
              <a:rPr lang="lt-LT"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br>
              <a:rPr lang="lt-LT" sz="1800" kern="100" dirty="0">
                <a:effectLst/>
                <a:latin typeface="Calibri" panose="020F0502020204030204" pitchFamily="34" charset="0"/>
                <a:ea typeface="Calibri" panose="020F0502020204030204" pitchFamily="34" charset="0"/>
                <a:cs typeface="Times New Roman" panose="02020603050405020304" pitchFamily="18" charset="0"/>
              </a:rPr>
            </a:br>
            <a:br>
              <a:rPr lang="lt-LT" dirty="0"/>
            </a:br>
            <a:br>
              <a:rPr lang="lt-LT" dirty="0"/>
            </a:br>
            <a:endParaRPr lang="lt-LT" dirty="0"/>
          </a:p>
        </p:txBody>
      </p:sp>
      <p:pic>
        <p:nvPicPr>
          <p:cNvPr id="3" name="Paveikslėlis 2">
            <a:extLst>
              <a:ext uri="{FF2B5EF4-FFF2-40B4-BE49-F238E27FC236}">
                <a16:creationId xmlns:a16="http://schemas.microsoft.com/office/drawing/2014/main" id="{1E6947FD-6094-F11F-AECB-E2454ED6269B}"/>
              </a:ext>
            </a:extLst>
          </p:cNvPr>
          <p:cNvPicPr>
            <a:picLocks noChangeAspect="1"/>
          </p:cNvPicPr>
          <p:nvPr/>
        </p:nvPicPr>
        <p:blipFill>
          <a:blip r:embed="rId2"/>
          <a:stretch>
            <a:fillRect/>
          </a:stretch>
        </p:blipFill>
        <p:spPr>
          <a:xfrm>
            <a:off x="5596313" y="3429000"/>
            <a:ext cx="664522" cy="1719221"/>
          </a:xfrm>
          <a:prstGeom prst="rect">
            <a:avLst/>
          </a:prstGeom>
        </p:spPr>
      </p:pic>
    </p:spTree>
    <p:extLst>
      <p:ext uri="{BB962C8B-B14F-4D97-AF65-F5344CB8AC3E}">
        <p14:creationId xmlns:p14="http://schemas.microsoft.com/office/powerpoint/2010/main" val="3615203526"/>
      </p:ext>
    </p:extLst>
  </p:cSld>
  <p:clrMapOvr>
    <a:masterClrMapping/>
  </p:clrMapOvr>
  <p:transition spd="slow">
    <p:wheel spokes="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2576DE8-90C8-E1D6-8E49-2B3A274F35FC}"/>
              </a:ext>
            </a:extLst>
          </p:cNvPr>
          <p:cNvSpPr>
            <a:spLocks noGrp="1"/>
          </p:cNvSpPr>
          <p:nvPr>
            <p:ph type="title"/>
          </p:nvPr>
        </p:nvSpPr>
        <p:spPr>
          <a:xfrm>
            <a:off x="644823" y="149551"/>
            <a:ext cx="11511185" cy="6708449"/>
          </a:xfrm>
        </p:spPr>
        <p:txBody>
          <a:bodyPr>
            <a:normAutofit fontScale="90000"/>
          </a:bodyPr>
          <a:lstStyle/>
          <a:p>
            <a:r>
              <a:rPr lang="lt-LT" sz="2000" b="1" dirty="0">
                <a:solidFill>
                  <a:schemeClr val="bg2">
                    <a:lumMod val="10000"/>
                  </a:schemeClr>
                </a:solidFill>
                <a:latin typeface="Times New Roman" panose="02020603050405020304" pitchFamily="18" charset="0"/>
                <a:cs typeface="Times New Roman" panose="02020603050405020304" pitchFamily="18" charset="0"/>
              </a:rPr>
              <a:t>5.  Kelintais metais buvo sukurtas pats pirmasis rankinis laikrodis?</a:t>
            </a:r>
            <a:br>
              <a:rPr lang="lt-LT" sz="2000" dirty="0"/>
            </a:br>
            <a:br>
              <a:rPr lang="lt-LT" sz="2000" dirty="0"/>
            </a:br>
            <a: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t>a) 1800 m.      b)  1900 m.    c)  1812 m.   d) 1895 m. </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b="1" dirty="0">
                <a:solidFill>
                  <a:schemeClr val="tx1">
                    <a:lumMod val="85000"/>
                    <a:lumOff val="15000"/>
                  </a:schemeClr>
                </a:solidFill>
                <a:latin typeface="Times New Roman" panose="02020603050405020304" pitchFamily="18" charset="0"/>
                <a:cs typeface="Times New Roman" panose="02020603050405020304" pitchFamily="18" charset="0"/>
              </a:rPr>
              <a:t>6.  Kiek dienų yra balandžio mėnesyje? </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t>a) 31     b) 30    c)  29 </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b="1" dirty="0">
                <a:solidFill>
                  <a:schemeClr val="tx1">
                    <a:lumMod val="85000"/>
                    <a:lumOff val="15000"/>
                  </a:schemeClr>
                </a:solidFill>
                <a:latin typeface="Times New Roman" panose="02020603050405020304" pitchFamily="18" charset="0"/>
                <a:cs typeface="Times New Roman" panose="02020603050405020304" pitchFamily="18" charset="0"/>
              </a:rPr>
              <a:t>7.  Pažymėkite laiko matavimo vienetus:</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t>a) sekundė     b)  minutė      c) valanda   d) visi teisingi atsakymai</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b="1" dirty="0">
                <a:solidFill>
                  <a:schemeClr val="tx1">
                    <a:lumMod val="85000"/>
                    <a:lumOff val="15000"/>
                  </a:schemeClr>
                </a:solidFill>
                <a:latin typeface="Times New Roman" panose="02020603050405020304" pitchFamily="18" charset="0"/>
                <a:cs typeface="Times New Roman" panose="02020603050405020304" pitchFamily="18" charset="0"/>
              </a:rPr>
              <a:t>8. Kuri iš 7 - ų  klasių atliko namų darbus daugiausiai?</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t>a) 7 b          b)   7c       c)  7 a</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b="1" dirty="0">
                <a:solidFill>
                  <a:schemeClr val="tx1">
                    <a:lumMod val="85000"/>
                    <a:lumOff val="15000"/>
                  </a:schemeClr>
                </a:solidFill>
                <a:latin typeface="Times New Roman" panose="02020603050405020304" pitchFamily="18" charset="0"/>
                <a:cs typeface="Times New Roman" panose="02020603050405020304" pitchFamily="18" charset="0"/>
              </a:rPr>
              <a:t>9. Kiek metai turi mėnesių ?</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t>a) 10         b)  8     c)  6       d)   12</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b="1" dirty="0">
                <a:solidFill>
                  <a:schemeClr val="tx1">
                    <a:lumMod val="85000"/>
                    <a:lumOff val="15000"/>
                  </a:schemeClr>
                </a:solidFill>
                <a:latin typeface="Times New Roman" panose="02020603050405020304" pitchFamily="18" charset="0"/>
                <a:cs typeface="Times New Roman" panose="02020603050405020304" pitchFamily="18" charset="0"/>
              </a:rPr>
              <a:t>10. 	 </a:t>
            </a:r>
            <a:r>
              <a:rPr lang="lt-LT" sz="2000" b="1" dirty="0" err="1">
                <a:solidFill>
                  <a:schemeClr val="tx1">
                    <a:lumMod val="85000"/>
                    <a:lumOff val="15000"/>
                  </a:schemeClr>
                </a:solidFill>
                <a:latin typeface="Times New Roman" panose="02020603050405020304" pitchFamily="18" charset="0"/>
                <a:cs typeface="Times New Roman" panose="02020603050405020304" pitchFamily="18" charset="0"/>
              </a:rPr>
              <a:t>Išreiškite</a:t>
            </a:r>
            <a:r>
              <a:rPr lang="lt-LT" sz="2000" b="1" dirty="0">
                <a:solidFill>
                  <a:schemeClr val="tx1">
                    <a:lumMod val="85000"/>
                    <a:lumOff val="15000"/>
                  </a:schemeClr>
                </a:solidFill>
                <a:latin typeface="Times New Roman" panose="02020603050405020304" pitchFamily="18" charset="0"/>
                <a:cs typeface="Times New Roman" panose="02020603050405020304" pitchFamily="18" charset="0"/>
              </a:rPr>
              <a:t>  valandomis:</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t>720 min </a:t>
            </a:r>
            <a:r>
              <a:rPr lang="en-US" sz="2000" dirty="0">
                <a:solidFill>
                  <a:schemeClr val="tx1">
                    <a:lumMod val="85000"/>
                    <a:lumOff val="15000"/>
                  </a:schemeClr>
                </a:solidFill>
                <a:latin typeface="Times New Roman" panose="02020603050405020304" pitchFamily="18" charset="0"/>
                <a:cs typeface="Times New Roman" panose="02020603050405020304" pitchFamily="18" charset="0"/>
              </a:rPr>
              <a:t>=                                a)  12 val.       b)     10 val.     c)    15 val.       d)  9 val.</a:t>
            </a: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solidFill>
                  <a:schemeClr val="tx1">
                    <a:lumMod val="85000"/>
                    <a:lumOff val="15000"/>
                  </a:schemeClr>
                </a:solidFill>
                <a:latin typeface="Times New Roman" panose="02020603050405020304" pitchFamily="18" charset="0"/>
                <a:cs typeface="Times New Roman" panose="02020603050405020304" pitchFamily="18" charset="0"/>
              </a:rPr>
            </a:br>
            <a:br>
              <a:rPr lang="lt-LT" sz="2000" dirty="0">
                <a:latin typeface="Times New Roman" panose="02020603050405020304" pitchFamily="18" charset="0"/>
                <a:cs typeface="Times New Roman" panose="02020603050405020304" pitchFamily="18" charset="0"/>
              </a:rPr>
            </a:br>
            <a:br>
              <a:rPr lang="lt-LT" sz="2000" dirty="0">
                <a:latin typeface="Times New Roman" panose="02020603050405020304" pitchFamily="18" charset="0"/>
                <a:cs typeface="Times New Roman" panose="02020603050405020304" pitchFamily="18" charset="0"/>
              </a:rPr>
            </a:br>
            <a:br>
              <a:rPr lang="lt-LT" sz="2000" dirty="0"/>
            </a:br>
            <a:br>
              <a:rPr lang="lt-LT" sz="2000" dirty="0"/>
            </a:br>
            <a:br>
              <a:rPr lang="lt-LT" sz="2000" dirty="0"/>
            </a:br>
            <a:endParaRPr lang="lt-LT" sz="2000" dirty="0"/>
          </a:p>
        </p:txBody>
      </p:sp>
    </p:spTree>
    <p:extLst>
      <p:ext uri="{BB962C8B-B14F-4D97-AF65-F5344CB8AC3E}">
        <p14:creationId xmlns:p14="http://schemas.microsoft.com/office/powerpoint/2010/main" val="1883091334"/>
      </p:ext>
    </p:extLst>
  </p:cSld>
  <p:clrMapOvr>
    <a:masterClrMapping/>
  </p:clrMapOvr>
  <p:transition spd="slow">
    <p:wheel spokes="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D43D8E-6753-5C1F-C2A7-809E2041353F}"/>
              </a:ext>
            </a:extLst>
          </p:cNvPr>
          <p:cNvSpPr>
            <a:spLocks noGrp="1"/>
          </p:cNvSpPr>
          <p:nvPr>
            <p:ph type="title"/>
          </p:nvPr>
        </p:nvSpPr>
        <p:spPr>
          <a:xfrm>
            <a:off x="630965" y="640222"/>
            <a:ext cx="10930070" cy="5577555"/>
          </a:xfrm>
        </p:spPr>
        <p:txBody>
          <a:bodyPr>
            <a:normAutofit fontScale="90000"/>
          </a:bodyPr>
          <a:lstStyle/>
          <a:p>
            <a:r>
              <a:rPr lang="en-US" dirty="0"/>
              <a:t>          </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Atsakymai:                      </a:t>
            </a:r>
            <a:br>
              <a:rPr lang="en-US" dirty="0"/>
            </a:br>
            <a: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t>1. a</a:t>
            </a: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t>2. b</a:t>
            </a: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t>3. b</a:t>
            </a: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t>4. b</a:t>
            </a: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t>5. c</a:t>
            </a: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en-US" sz="1800" b="1" dirty="0">
                <a:solidFill>
                  <a:schemeClr val="tx1">
                    <a:lumMod val="95000"/>
                    <a:lumOff val="5000"/>
                  </a:schemeClr>
                </a:solidFill>
                <a:latin typeface="Times New Roman" panose="02020603050405020304" pitchFamily="18" charset="0"/>
                <a:cs typeface="Times New Roman" panose="02020603050405020304" pitchFamily="18" charset="0"/>
              </a:rPr>
              <a:t>6. b</a:t>
            </a: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t>7. d</a:t>
            </a: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t>8. c</a:t>
            </a: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t>9. d</a:t>
            </a: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800" b="1" dirty="0">
                <a:solidFill>
                  <a:schemeClr val="tx1">
                    <a:lumMod val="95000"/>
                    <a:lumOff val="5000"/>
                  </a:schemeClr>
                </a:solidFill>
                <a:latin typeface="Times New Roman" panose="02020603050405020304" pitchFamily="18" charset="0"/>
                <a:cs typeface="Times New Roman" panose="02020603050405020304" pitchFamily="18" charset="0"/>
              </a:rPr>
              <a:t>10. a</a:t>
            </a:r>
            <a:br>
              <a:rPr lang="lt-LT" sz="1800" b="1" dirty="0">
                <a:solidFill>
                  <a:schemeClr val="accent2">
                    <a:lumMod val="75000"/>
                  </a:schemeClr>
                </a:solidFill>
                <a:latin typeface="Times New Roman" panose="02020603050405020304" pitchFamily="18" charset="0"/>
                <a:cs typeface="Times New Roman" panose="02020603050405020304" pitchFamily="18" charset="0"/>
              </a:rPr>
            </a:br>
            <a:br>
              <a:rPr lang="lt-LT" sz="1800" b="1" dirty="0"/>
            </a:br>
            <a:br>
              <a:rPr lang="en-US" sz="1800" b="1" dirty="0"/>
            </a:br>
            <a:br>
              <a:rPr lang="en-US" sz="1800" b="1" dirty="0"/>
            </a:br>
            <a:r>
              <a:rPr lang="en-US" sz="1800" b="1" dirty="0"/>
              <a:t>                                                                        </a:t>
            </a:r>
            <a:br>
              <a:rPr lang="en-US" sz="1800" b="1" dirty="0"/>
            </a:br>
            <a:br>
              <a:rPr lang="en-US" sz="1800" b="1" dirty="0"/>
            </a:br>
            <a:br>
              <a:rPr lang="en-US" sz="1800" b="1" dirty="0"/>
            </a:br>
            <a:br>
              <a:rPr lang="en-US" sz="1800" b="1" dirty="0"/>
            </a:br>
            <a:br>
              <a:rPr lang="en-US" sz="1400" dirty="0"/>
            </a:br>
            <a:br>
              <a:rPr lang="en-US" dirty="0"/>
            </a:br>
            <a:br>
              <a:rPr lang="en-US" dirty="0"/>
            </a:br>
            <a:br>
              <a:rPr lang="en-US" dirty="0"/>
            </a:br>
            <a:endParaRPr lang="lt-LT" dirty="0"/>
          </a:p>
        </p:txBody>
      </p:sp>
      <p:pic>
        <p:nvPicPr>
          <p:cNvPr id="3" name="Paveikslėlis 2">
            <a:extLst>
              <a:ext uri="{FF2B5EF4-FFF2-40B4-BE49-F238E27FC236}">
                <a16:creationId xmlns:a16="http://schemas.microsoft.com/office/drawing/2014/main" id="{0463CFF2-EEC1-8B1D-242A-C6EF29EC4205}"/>
              </a:ext>
            </a:extLst>
          </p:cNvPr>
          <p:cNvPicPr>
            <a:picLocks noChangeAspect="1"/>
          </p:cNvPicPr>
          <p:nvPr/>
        </p:nvPicPr>
        <p:blipFill>
          <a:blip r:embed="rId2"/>
          <a:stretch>
            <a:fillRect/>
          </a:stretch>
        </p:blipFill>
        <p:spPr>
          <a:xfrm>
            <a:off x="4751701" y="797484"/>
            <a:ext cx="4071467" cy="2352403"/>
          </a:xfrm>
          <a:prstGeom prst="rect">
            <a:avLst/>
          </a:prstGeom>
        </p:spPr>
      </p:pic>
      <p:pic>
        <p:nvPicPr>
          <p:cNvPr id="4" name="Paveikslėlis 3">
            <a:extLst>
              <a:ext uri="{FF2B5EF4-FFF2-40B4-BE49-F238E27FC236}">
                <a16:creationId xmlns:a16="http://schemas.microsoft.com/office/drawing/2014/main" id="{3EA7906F-131B-CDC0-AC3C-C4F4523C8D6B}"/>
              </a:ext>
            </a:extLst>
          </p:cNvPr>
          <p:cNvPicPr>
            <a:picLocks noChangeAspect="1"/>
          </p:cNvPicPr>
          <p:nvPr/>
        </p:nvPicPr>
        <p:blipFill>
          <a:blip r:embed="rId3"/>
          <a:stretch>
            <a:fillRect/>
          </a:stretch>
        </p:blipFill>
        <p:spPr>
          <a:xfrm>
            <a:off x="7303998" y="3708114"/>
            <a:ext cx="2143125" cy="2143125"/>
          </a:xfrm>
          <a:prstGeom prst="rect">
            <a:avLst/>
          </a:prstGeom>
        </p:spPr>
      </p:pic>
    </p:spTree>
    <p:extLst>
      <p:ext uri="{BB962C8B-B14F-4D97-AF65-F5344CB8AC3E}">
        <p14:creationId xmlns:p14="http://schemas.microsoft.com/office/powerpoint/2010/main" val="83492179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437D637-FFA6-06BD-5E08-FC6BD0CB56D1}"/>
              </a:ext>
            </a:extLst>
          </p:cNvPr>
          <p:cNvSpPr>
            <a:spLocks noGrp="1"/>
          </p:cNvSpPr>
          <p:nvPr>
            <p:ph type="title"/>
          </p:nvPr>
        </p:nvSpPr>
        <p:spPr>
          <a:xfrm>
            <a:off x="236668" y="516367"/>
            <a:ext cx="8768393" cy="5658522"/>
          </a:xfrm>
        </p:spPr>
        <p:txBody>
          <a:bodyPr>
            <a:normAutofit fontScale="90000"/>
          </a:bodyPr>
          <a:lstStyle/>
          <a:p>
            <a:r>
              <a:rPr lang="en-US" sz="3100" dirty="0"/>
              <a:t>  </a:t>
            </a:r>
            <a:r>
              <a:rPr lang="en-US" sz="3100" dirty="0">
                <a:solidFill>
                  <a:schemeClr val="tx1">
                    <a:lumMod val="95000"/>
                    <a:lumOff val="5000"/>
                  </a:schemeClr>
                </a:solidFill>
                <a:latin typeface="Times New Roman" panose="02020603050405020304" pitchFamily="18" charset="0"/>
                <a:cs typeface="Times New Roman" panose="02020603050405020304" pitchFamily="18" charset="0"/>
              </a:rPr>
              <a:t>Literat</a:t>
            </a:r>
            <a:r>
              <a:rPr lang="lt-LT" sz="3100" dirty="0">
                <a:solidFill>
                  <a:schemeClr val="tx1">
                    <a:lumMod val="95000"/>
                    <a:lumOff val="5000"/>
                  </a:schemeClr>
                </a:solidFill>
                <a:latin typeface="Times New Roman" panose="02020603050405020304" pitchFamily="18" charset="0"/>
                <a:cs typeface="Times New Roman" panose="02020603050405020304" pitchFamily="18" charset="0"/>
              </a:rPr>
              <a:t>ūros šaltiniai:</a:t>
            </a:r>
            <a:br>
              <a:rPr lang="lt-LT" sz="31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800" dirty="0">
                <a:solidFill>
                  <a:schemeClr val="tx1">
                    <a:lumMod val="95000"/>
                    <a:lumOff val="5000"/>
                  </a:schemeClr>
                </a:solidFill>
                <a:latin typeface="Times New Roman" panose="02020603050405020304" pitchFamily="18" charset="0"/>
                <a:cs typeface="Times New Roman" panose="02020603050405020304" pitchFamily="18" charset="0"/>
              </a:rPr>
              <a:t>* ,, Fizikos uždavinynas‘‘ autoriai –  Jūratė Blažienė, Violeta </a:t>
            </a:r>
            <a:r>
              <a:rPr lang="lt-LT" sz="1800" dirty="0" err="1">
                <a:solidFill>
                  <a:schemeClr val="tx1">
                    <a:lumMod val="95000"/>
                    <a:lumOff val="5000"/>
                  </a:schemeClr>
                </a:solidFill>
                <a:latin typeface="Times New Roman" panose="02020603050405020304" pitchFamily="18" charset="0"/>
                <a:cs typeface="Times New Roman" panose="02020603050405020304" pitchFamily="18" charset="0"/>
              </a:rPr>
              <a:t>Šlekienė</a:t>
            </a:r>
            <a:r>
              <a:rPr lang="lt-LT" sz="1800" dirty="0">
                <a:solidFill>
                  <a:schemeClr val="tx1">
                    <a:lumMod val="95000"/>
                    <a:lumOff val="5000"/>
                  </a:schemeClr>
                </a:solidFill>
                <a:latin typeface="Times New Roman" panose="02020603050405020304" pitchFamily="18" charset="0"/>
                <a:cs typeface="Times New Roman" panose="02020603050405020304" pitchFamily="18" charset="0"/>
              </a:rPr>
              <a:t>.</a:t>
            </a: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800" dirty="0">
                <a:solidFill>
                  <a:schemeClr val="tx1">
                    <a:lumMod val="95000"/>
                    <a:lumOff val="5000"/>
                  </a:schemeClr>
                </a:solidFill>
                <a:latin typeface="Times New Roman" panose="02020603050405020304" pitchFamily="18" charset="0"/>
                <a:cs typeface="Times New Roman" panose="02020603050405020304" pitchFamily="18" charset="0"/>
              </a:rPr>
              <a:t>*  ,,  Fizika 7 ‘‘ autoriai – Larisa Gražienė, </a:t>
            </a:r>
            <a:r>
              <a:rPr lang="lt-LT" sz="1800" dirty="0" err="1">
                <a:solidFill>
                  <a:schemeClr val="tx1">
                    <a:lumMod val="95000"/>
                    <a:lumOff val="5000"/>
                  </a:schemeClr>
                </a:solidFill>
                <a:latin typeface="Times New Roman" panose="02020603050405020304" pitchFamily="18" charset="0"/>
                <a:cs typeface="Times New Roman" panose="02020603050405020304" pitchFamily="18" charset="0"/>
              </a:rPr>
              <a:t>Rigonda</a:t>
            </a:r>
            <a:r>
              <a:rPr lang="lt-LT" sz="1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lt-LT" sz="1800" dirty="0" err="1">
                <a:solidFill>
                  <a:schemeClr val="tx1">
                    <a:lumMod val="95000"/>
                    <a:lumOff val="5000"/>
                  </a:schemeClr>
                </a:solidFill>
                <a:latin typeface="Times New Roman" panose="02020603050405020304" pitchFamily="18" charset="0"/>
                <a:cs typeface="Times New Roman" panose="02020603050405020304" pitchFamily="18" charset="0"/>
              </a:rPr>
              <a:t>Skorulskienė</a:t>
            </a:r>
            <a:r>
              <a:rPr lang="lt-LT" sz="1800" dirty="0">
                <a:solidFill>
                  <a:schemeClr val="tx1">
                    <a:lumMod val="95000"/>
                    <a:lumOff val="5000"/>
                  </a:schemeClr>
                </a:solidFill>
                <a:latin typeface="Times New Roman" panose="02020603050405020304" pitchFamily="18" charset="0"/>
                <a:cs typeface="Times New Roman" panose="02020603050405020304" pitchFamily="18" charset="0"/>
              </a:rPr>
              <a:t>. </a:t>
            </a: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r>
              <a:rPr lang="lt-LT" sz="1800" dirty="0">
                <a:solidFill>
                  <a:schemeClr val="bg2">
                    <a:lumMod val="10000"/>
                  </a:schemeClr>
                </a:solidFill>
                <a:latin typeface="Times New Roman" panose="02020603050405020304" pitchFamily="18" charset="0"/>
                <a:cs typeface="Times New Roman" panose="02020603050405020304" pitchFamily="18" charset="0"/>
              </a:rPr>
              <a:t>* </a:t>
            </a:r>
            <a:r>
              <a:rPr lang="lt-LT" sz="1800" dirty="0">
                <a:solidFill>
                  <a:schemeClr val="bg2">
                    <a:lumMod val="10000"/>
                  </a:schemeClr>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https://lt.wikipedia.org/wiki/Laikrodis</a:t>
            </a:r>
            <a:br>
              <a:rPr lang="lt-LT" sz="1800" dirty="0">
                <a:solidFill>
                  <a:schemeClr val="bg2">
                    <a:lumMod val="10000"/>
                  </a:schemeClr>
                </a:solidFill>
                <a:latin typeface="Times New Roman" panose="02020603050405020304" pitchFamily="18" charset="0"/>
                <a:cs typeface="Times New Roman" panose="02020603050405020304" pitchFamily="18" charset="0"/>
              </a:rPr>
            </a:br>
            <a:br>
              <a:rPr lang="lt-LT" sz="1800" dirty="0">
                <a:solidFill>
                  <a:schemeClr val="bg2">
                    <a:lumMod val="10000"/>
                  </a:schemeClr>
                </a:solidFill>
                <a:latin typeface="Times New Roman" panose="02020603050405020304" pitchFamily="18" charset="0"/>
                <a:cs typeface="Times New Roman" panose="02020603050405020304" pitchFamily="18" charset="0"/>
              </a:rPr>
            </a:br>
            <a:r>
              <a:rPr lang="lt-LT" sz="1800" dirty="0">
                <a:solidFill>
                  <a:schemeClr val="bg2">
                    <a:lumMod val="10000"/>
                  </a:schemeClr>
                </a:solidFill>
                <a:latin typeface="Times New Roman" panose="02020603050405020304" pitchFamily="18" charset="0"/>
                <a:cs typeface="Times New Roman" panose="02020603050405020304" pitchFamily="18" charset="0"/>
              </a:rPr>
              <a:t>*  https://www.vle.lt/straipsnis/laikrodis/</a:t>
            </a:r>
            <a:br>
              <a:rPr lang="lt-LT" sz="1800" dirty="0">
                <a:solidFill>
                  <a:schemeClr val="bg2">
                    <a:lumMod val="10000"/>
                  </a:schemeClr>
                </a:solidFill>
                <a:latin typeface="Times New Roman" panose="02020603050405020304" pitchFamily="18" charset="0"/>
                <a:cs typeface="Times New Roman" panose="02020603050405020304" pitchFamily="18" charset="0"/>
              </a:rPr>
            </a:br>
            <a:br>
              <a:rPr lang="lt-LT" sz="1800" dirty="0">
                <a:solidFill>
                  <a:schemeClr val="bg2">
                    <a:lumMod val="10000"/>
                  </a:schemeClr>
                </a:solidFill>
                <a:latin typeface="Times New Roman" panose="02020603050405020304" pitchFamily="18" charset="0"/>
                <a:cs typeface="Times New Roman" panose="02020603050405020304" pitchFamily="18" charset="0"/>
              </a:rPr>
            </a:br>
            <a:r>
              <a:rPr lang="lt-LT" sz="1800" dirty="0">
                <a:solidFill>
                  <a:schemeClr val="bg2">
                    <a:lumMod val="10000"/>
                  </a:schemeClr>
                </a:solidFill>
                <a:latin typeface="Times New Roman" panose="02020603050405020304" pitchFamily="18" charset="0"/>
                <a:cs typeface="Times New Roman" panose="02020603050405020304" pitchFamily="18" charset="0"/>
              </a:rPr>
              <a:t>*  https://www.kieklaiko.lt/naujienos/sudetinga-laikrodziu-istorija-trumpai/</a:t>
            </a:r>
            <a:br>
              <a:rPr lang="lt-LT" sz="1800" dirty="0">
                <a:solidFill>
                  <a:schemeClr val="bg2">
                    <a:lumMod val="10000"/>
                  </a:schemeClr>
                </a:solidFill>
                <a:latin typeface="Times New Roman" panose="02020603050405020304" pitchFamily="18" charset="0"/>
                <a:cs typeface="Times New Roman" panose="02020603050405020304" pitchFamily="18" charset="0"/>
              </a:rPr>
            </a:br>
            <a:br>
              <a:rPr lang="lt-LT" sz="1800" dirty="0">
                <a:solidFill>
                  <a:schemeClr val="bg2">
                    <a:lumMod val="10000"/>
                  </a:schemeClr>
                </a:solidFill>
                <a:latin typeface="Times New Roman" panose="02020603050405020304" pitchFamily="18" charset="0"/>
                <a:cs typeface="Times New Roman" panose="02020603050405020304" pitchFamily="18" charset="0"/>
              </a:rPr>
            </a:br>
            <a:r>
              <a:rPr lang="lt-LT" sz="1800" dirty="0">
                <a:solidFill>
                  <a:schemeClr val="bg2">
                    <a:lumMod val="10000"/>
                  </a:schemeClr>
                </a:solidFill>
                <a:latin typeface="Times New Roman" panose="02020603050405020304" pitchFamily="18" charset="0"/>
                <a:cs typeface="Times New Roman" panose="02020603050405020304" pitchFamily="18" charset="0"/>
              </a:rPr>
              <a:t>*  https://www.planavimoguru.lt/laiko-planavimas/</a:t>
            </a:r>
            <a:br>
              <a:rPr lang="lt-LT" sz="1800" dirty="0">
                <a:solidFill>
                  <a:schemeClr val="bg2">
                    <a:lumMod val="10000"/>
                  </a:schemeClr>
                </a:solidFill>
                <a:latin typeface="Times New Roman" panose="02020603050405020304" pitchFamily="18" charset="0"/>
                <a:cs typeface="Times New Roman" panose="02020603050405020304" pitchFamily="18" charset="0"/>
              </a:rPr>
            </a:br>
            <a:br>
              <a:rPr lang="lt-LT" sz="1800" dirty="0">
                <a:solidFill>
                  <a:schemeClr val="bg2">
                    <a:lumMod val="10000"/>
                  </a:schemeClr>
                </a:solidFill>
                <a:latin typeface="Times New Roman" panose="02020603050405020304" pitchFamily="18" charset="0"/>
                <a:cs typeface="Times New Roman" panose="02020603050405020304" pitchFamily="18" charset="0"/>
              </a:rPr>
            </a:br>
            <a:r>
              <a:rPr lang="lt-LT" sz="1800" dirty="0">
                <a:solidFill>
                  <a:schemeClr val="bg2">
                    <a:lumMod val="10000"/>
                  </a:schemeClr>
                </a:solidFill>
                <a:latin typeface="Times New Roman" panose="02020603050405020304" pitchFamily="18" charset="0"/>
                <a:cs typeface="Times New Roman" panose="02020603050405020304" pitchFamily="18" charset="0"/>
              </a:rPr>
              <a:t>*   https://www.15min.lt/gyvenimas/naujiena/santykiai/idomus-faktai-apie-tai-kaip-mus-apgaudineja-laikas-1024-410603</a:t>
            </a: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sz="1800" dirty="0">
                <a:solidFill>
                  <a:schemeClr val="tx1">
                    <a:lumMod val="95000"/>
                    <a:lumOff val="5000"/>
                  </a:schemeClr>
                </a:solidFill>
                <a:latin typeface="Times New Roman" panose="02020603050405020304" pitchFamily="18" charset="0"/>
                <a:cs typeface="Times New Roman" panose="02020603050405020304" pitchFamily="18" charset="0"/>
              </a:rPr>
            </a:br>
            <a:br>
              <a:rPr lang="lt-LT" dirty="0">
                <a:solidFill>
                  <a:schemeClr val="tx1">
                    <a:lumMod val="95000"/>
                    <a:lumOff val="5000"/>
                  </a:schemeClr>
                </a:solidFill>
                <a:latin typeface="Times New Roman" panose="02020603050405020304" pitchFamily="18" charset="0"/>
                <a:cs typeface="Times New Roman" panose="02020603050405020304" pitchFamily="18" charset="0"/>
              </a:rPr>
            </a:br>
            <a:br>
              <a:rPr lang="lt-LT" dirty="0">
                <a:solidFill>
                  <a:schemeClr val="tx1">
                    <a:lumMod val="95000"/>
                    <a:lumOff val="5000"/>
                  </a:schemeClr>
                </a:solidFill>
                <a:latin typeface="Times New Roman" panose="02020603050405020304" pitchFamily="18" charset="0"/>
                <a:cs typeface="Times New Roman" panose="02020603050405020304" pitchFamily="18" charset="0"/>
              </a:rPr>
            </a:br>
            <a:br>
              <a:rPr lang="lt-LT" dirty="0">
                <a:solidFill>
                  <a:schemeClr val="tx1">
                    <a:lumMod val="95000"/>
                    <a:lumOff val="5000"/>
                  </a:schemeClr>
                </a:solidFill>
                <a:latin typeface="Times New Roman" panose="02020603050405020304" pitchFamily="18" charset="0"/>
                <a:cs typeface="Times New Roman" panose="02020603050405020304" pitchFamily="18" charset="0"/>
              </a:rPr>
            </a:br>
            <a:br>
              <a:rPr lang="lt-LT" dirty="0">
                <a:solidFill>
                  <a:schemeClr val="tx1">
                    <a:lumMod val="95000"/>
                    <a:lumOff val="5000"/>
                  </a:schemeClr>
                </a:solidFill>
                <a:latin typeface="Times New Roman" panose="02020603050405020304" pitchFamily="18" charset="0"/>
                <a:cs typeface="Times New Roman" panose="02020603050405020304" pitchFamily="18" charset="0"/>
              </a:rPr>
            </a:br>
            <a:br>
              <a:rPr lang="lt-LT" dirty="0"/>
            </a:br>
            <a:br>
              <a:rPr lang="lt-LT" dirty="0"/>
            </a:br>
            <a:r>
              <a:rPr lang="lt-LT" dirty="0"/>
              <a:t> </a:t>
            </a:r>
            <a:br>
              <a:rPr lang="lt-LT" dirty="0"/>
            </a:br>
            <a:br>
              <a:rPr lang="lt-LT" dirty="0"/>
            </a:br>
            <a:br>
              <a:rPr lang="lt-LT" dirty="0"/>
            </a:br>
            <a:endParaRPr lang="lt-LT" dirty="0"/>
          </a:p>
        </p:txBody>
      </p:sp>
    </p:spTree>
    <p:extLst>
      <p:ext uri="{BB962C8B-B14F-4D97-AF65-F5344CB8AC3E}">
        <p14:creationId xmlns:p14="http://schemas.microsoft.com/office/powerpoint/2010/main" val="2013249002"/>
      </p:ext>
    </p:extLst>
  </p:cSld>
  <p:clrMapOvr>
    <a:masterClrMapping/>
  </p:clrMapOvr>
  <p:transition spd="slow">
    <p:wheel spokes="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Pavadinimas 1"/>
          <p:cNvSpPr>
            <a:spLocks noGrp="1"/>
          </p:cNvSpPr>
          <p:nvPr>
            <p:ph type="ctrTitle"/>
          </p:nvPr>
        </p:nvSpPr>
        <p:spPr>
          <a:xfrm>
            <a:off x="-984069" y="4235269"/>
            <a:ext cx="9144000" cy="2387600"/>
          </a:xfrm>
        </p:spPr>
        <p:txBody>
          <a:bodyPr>
            <a:normAutofit fontScale="90000"/>
          </a:bodyPr>
          <a:lstStyle/>
          <a:p>
            <a:r>
              <a:rPr lang="lt-LT" sz="11500" b="1" dirty="0">
                <a:solidFill>
                  <a:schemeClr val="tx1">
                    <a:lumMod val="95000"/>
                    <a:lumOff val="5000"/>
                  </a:schemeClr>
                </a:solidFill>
                <a:effectLst>
                  <a:outerShdw blurRad="38100" dist="38100" dir="2700000" algn="tl">
                    <a:srgbClr val="000000">
                      <a:alpha val="43137"/>
                    </a:srgbClr>
                  </a:outerShdw>
                </a:effectLst>
                <a:latin typeface="Book Antiqua" panose="02040602050305030304" pitchFamily="18" charset="0"/>
              </a:rPr>
              <a:t>Ačiū už dėmesį</a:t>
            </a:r>
            <a:r>
              <a:rPr lang="en-US" sz="11500" b="1" dirty="0">
                <a:solidFill>
                  <a:schemeClr val="tx1">
                    <a:lumMod val="95000"/>
                    <a:lumOff val="5000"/>
                  </a:schemeClr>
                </a:solidFill>
                <a:effectLst>
                  <a:outerShdw blurRad="38100" dist="38100" dir="2700000" algn="tl">
                    <a:srgbClr val="000000">
                      <a:alpha val="43137"/>
                    </a:srgbClr>
                  </a:outerShdw>
                </a:effectLst>
                <a:latin typeface="Book Antiqua" panose="02040602050305030304" pitchFamily="18" charset="0"/>
              </a:rPr>
              <a:t>.</a:t>
            </a:r>
            <a:endParaRPr lang="lt-LT" sz="11500" b="1" dirty="0">
              <a:solidFill>
                <a:schemeClr val="tx1">
                  <a:lumMod val="95000"/>
                  <a:lumOff val="5000"/>
                </a:schemeClr>
              </a:solidFill>
              <a:effectLst>
                <a:outerShdw blurRad="38100" dist="38100" dir="2700000" algn="tl">
                  <a:srgbClr val="000000">
                    <a:alpha val="43137"/>
                  </a:srgbClr>
                </a:outerShdw>
              </a:effectLst>
              <a:latin typeface="Book Antiqua" panose="02040602050305030304" pitchFamily="18" charset="0"/>
            </a:endParaRPr>
          </a:p>
        </p:txBody>
      </p:sp>
    </p:spTree>
    <p:extLst>
      <p:ext uri="{BB962C8B-B14F-4D97-AF65-F5344CB8AC3E}">
        <p14:creationId xmlns:p14="http://schemas.microsoft.com/office/powerpoint/2010/main" val="4085970835"/>
      </p:ext>
    </p:extLst>
  </p:cSld>
  <p:clrMapOvr>
    <a:masterClrMapping/>
  </p:clrMapOvr>
  <mc:AlternateContent xmlns:mc="http://schemas.openxmlformats.org/markup-compatibility/2006" xmlns:p14="http://schemas.microsoft.com/office/powerpoint/2010/main">
    <mc:Choice Requires="p14">
      <p:transition spd="slow" p14:dur="3000">
        <p:wheel spokes="1"/>
      </p:transition>
    </mc:Choice>
    <mc:Fallback xmlns="">
      <p:transition spd="slow">
        <p:wheel spokes="1"/>
      </p:transition>
    </mc:Fallback>
  </mc:AlternateContent>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Briauno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734</TotalTime>
  <Words>1895</Words>
  <Application>Microsoft Office PowerPoint</Application>
  <PresentationFormat>Plačiaekranė</PresentationFormat>
  <Paragraphs>113</Paragraphs>
  <Slides>38</Slides>
  <Notes>0</Notes>
  <HiddenSlides>0</HiddenSlides>
  <MMClips>0</MMClips>
  <ScaleCrop>false</ScaleCrop>
  <HeadingPairs>
    <vt:vector size="8" baseType="variant">
      <vt:variant>
        <vt:lpstr>Naudojami šriftai</vt:lpstr>
      </vt:variant>
      <vt:variant>
        <vt:i4>6</vt:i4>
      </vt:variant>
      <vt:variant>
        <vt:lpstr>Tema</vt:lpstr>
      </vt:variant>
      <vt:variant>
        <vt:i4>1</vt:i4>
      </vt:variant>
      <vt:variant>
        <vt:lpstr>Įdėtosios OLE paslaugos</vt:lpstr>
      </vt:variant>
      <vt:variant>
        <vt:i4>1</vt:i4>
      </vt:variant>
      <vt:variant>
        <vt:lpstr>Skaidrių pavadinimai</vt:lpstr>
      </vt:variant>
      <vt:variant>
        <vt:i4>38</vt:i4>
      </vt:variant>
    </vt:vector>
  </HeadingPairs>
  <TitlesOfParts>
    <vt:vector size="46" baseType="lpstr">
      <vt:lpstr>Arial</vt:lpstr>
      <vt:lpstr>Book Antiqua</vt:lpstr>
      <vt:lpstr>Calibri</vt:lpstr>
      <vt:lpstr>Times New Roman</vt:lpstr>
      <vt:lpstr>Trebuchet MS</vt:lpstr>
      <vt:lpstr>Wingdings 3</vt:lpstr>
      <vt:lpstr>Briaunota</vt:lpstr>
      <vt:lpstr>Darbalapis</vt:lpstr>
      <vt:lpstr>      Tiriamasis darbas   „Kas vagia mūsų laiką?“ </vt:lpstr>
      <vt:lpstr>Turinys:</vt:lpstr>
      <vt:lpstr>Pagrindiniai faktai apie laiką:</vt:lpstr>
      <vt:lpstr>Laikai skirstomi į:</vt:lpstr>
      <vt:lpstr>Laiko istorija:</vt:lpstr>
      <vt:lpstr>Laikrodžių istorija:</vt:lpstr>
      <vt:lpstr>Laikrodžių rūšys senovėje:</vt:lpstr>
      <vt:lpstr>Įdomūs faktai apie laiką:</vt:lpstr>
      <vt:lpstr>Tiriamasis darbas „Kas vagia mūsų laiką?“:</vt:lpstr>
      <vt:lpstr>Tikslas:</vt:lpstr>
      <vt:lpstr>Hipotezė:</vt:lpstr>
      <vt:lpstr>Tyrime dalyvavo 7a klasės 15 mokinių iš 29 mokinių:</vt:lpstr>
      <vt:lpstr>Tyrime dalyvavo 7b klasės 5 mokiniai iš 26 mokinių:</vt:lpstr>
      <vt:lpstr>Tyrime dalyvavo 7c klasės 14 mokinių iš 26 mokinių:</vt:lpstr>
      <vt:lpstr>Kas „vagia“  mūsų laiką?</vt:lpstr>
      <vt:lpstr>Septintų klasių mokinių paros laiko pasiskirstymas savaitės dienomis </vt:lpstr>
      <vt:lpstr>7a klasė</vt:lpstr>
      <vt:lpstr>7a klasės mokinių paros veiklų laiko pasiskirstymas procentais</vt:lpstr>
      <vt:lpstr>7b klasė</vt:lpstr>
      <vt:lpstr>7b klasės mokinių paros veiklų laiko pasiskirstymas procentais</vt:lpstr>
      <vt:lpstr>7c klasė</vt:lpstr>
      <vt:lpstr>7c klasės mokinių paros veiklų laiko pasiskirstymas procentais</vt:lpstr>
      <vt:lpstr>Septintokų populiariausių veiklų laiko per parą vidurkių palyginimas</vt:lpstr>
      <vt:lpstr>Telefono naudojimas (vidutiniškai min. per parą)</vt:lpstr>
      <vt:lpstr>Kompiuterio naudojimas (vidutiniškai min. per parą)</vt:lpstr>
      <vt:lpstr>Laisvalaikis (vidutiniškai min. per parą)</vt:lpstr>
      <vt:lpstr>Namų darbų ruoša (vidutiniškai min. per parą)</vt:lpstr>
      <vt:lpstr>Bendravimas su draugais (vidutiniškai min. per parą)</vt:lpstr>
      <vt:lpstr>Televizoriaus žiūrėjimas (vidutiniškai min. per parą)</vt:lpstr>
      <vt:lpstr>Tyrimo išvados: </vt:lpstr>
      <vt:lpstr>Uždavinys:  1 uždavinys.  Kiek parų sudaro vieną amžių?  1 a.=100m.*365=36500 parų  Ats.: 36500 parų     2 uždavinys.  Per parą bambukas išauga 86,4 cm. Kiek jis paauga per 1 sekundę?      t1= 24 h = 86400s h1 = 86,4 cm =0,864 m                SPRENDIMAS:  t2 =1s       t1 - h1    h2 - ?     t2  -   h2     h2  = (t2 * h1 ) / t1          h2   = (1*0,864)/86400 = 0,00001 s                   Ats.: 0,00001 s                             </vt:lpstr>
      <vt:lpstr>3 uždavinys.  1 s per valandą skubantį laikrodį Vytautas teisingai nustatė 12 valandą. Ką rodys jo laikrodis po 15 dienų tokiu pat metu?   SPRENDIMAS:  1) 15*24= 360 min. 2) 360 min = 6 val. 3) 12 val. + 6 val. = 6 valandą vakaro.  Ats: 6 valanda vakaro.     4 uždavinys. Išreiškite minutėmis:  1)  2100 s =  ( 35 min )                                                                    2)  2 h 30 s = ( 120 min 30 s )   3)  1 parą 15 h =  ( 2340 min )                                                        Atsakymai:                                                         4)  1680 s =  ( 28 min )  5)  4260 s = ( 71 min )  6)  5280 s = (  88 min )                 </vt:lpstr>
      <vt:lpstr> 5 uždavinys. 2.31 paveiksle pavaizduota, kiek laiko VII klasės mokiniai eina nuo namų iki mokyklos. Kiek mokinių turi eiti daugiau negu 10 minučių?  SPRENDIMAS:  1) 8+3=11( mok.)   Atsakymas: 11 mokinių. </vt:lpstr>
      <vt:lpstr>           Testas:     1. Išreikškite sekundėmis:   1 min =   a) 60 s       b)   70 s    c)   10 s   d)    50 s   2) Kiek valanda turi minučių?  a) 45 min    b) 60 min   c)  20 min     d)  30 min  3) Koks tai laikrodis?      a) elektroninis           b) smėlio         c) vandens  4)  Kuri klasė iš 7 - ų ( a,b,c) daugiausiai praleido laiko prie telefono?  a) 7 a       b)   7 b      c)  7 c         </vt:lpstr>
      <vt:lpstr>5.  Kelintais metais buvo sukurtas pats pirmasis rankinis laikrodis?  a) 1800 m.      b)  1900 m.    c)  1812 m.   d) 1895 m.   6.  Kiek dienų yra balandžio mėnesyje?   a) 31     b) 30    c)  29   7.  Pažymėkite laiko matavimo vienetus:  a) sekundė     b)  minutė      c) valanda   d) visi teisingi atsakymai  8. Kuri iš 7 - ų  klasių atliko namų darbus daugiausiai?  a) 7 b          b)   7c       c)  7 a  9. Kiek metai turi mėnesių ?  a) 10         b)  8     c)  6       d)   12   10.   Išreiškite  valandomis:  720 min =                                a)  12 val.       b)     10 val.     c)    15 val.       d)  9 val.       </vt:lpstr>
      <vt:lpstr>          Atsakymai:                       1. a  2. b  3. b  4. b  5. c  6. b  7. d  8. c  9. d  10. a                                                                                    </vt:lpstr>
      <vt:lpstr>  Literatūros šaltiniai:  * ,, Fizikos uždavinynas‘‘ autoriai –  Jūratė Blažienė, Violeta Šlekienė.  *  ,,  Fizika 7 ‘‘ autoriai – Larisa Gražienė, Rigonda Skorulskienė.   * https://lt.wikipedia.org/wiki/Laikrodis  *  https://www.vle.lt/straipsnis/laikrodis/  *  https://www.kieklaiko.lt/naujienos/sudetinga-laikrodziu-istorija-trumpai/  *  https://www.planavimoguru.lt/laiko-planavimas/  *   https://www.15min.lt/gyvenimas/naujiena/santykiai/idomus-faktai-apie-tai-kaip-mus-apgaudineja-laikas-1024-410603             </vt:lpstr>
      <vt:lpstr>Ačiū už dėmesį.</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Tiriamasis darbas „kas vagia laiką“.</dc:title>
  <dc:creator>MARIJA</dc:creator>
  <cp:lastModifiedBy>Kontroliere</cp:lastModifiedBy>
  <cp:revision>72</cp:revision>
  <dcterms:created xsi:type="dcterms:W3CDTF">2023-01-22T07:24:43Z</dcterms:created>
  <dcterms:modified xsi:type="dcterms:W3CDTF">2023-05-04T17:58:49Z</dcterms:modified>
</cp:coreProperties>
</file>