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4"/>
  </p:sldMasterIdLst>
  <p:notesMasterIdLst>
    <p:notesMasterId r:id="rId44"/>
  </p:notesMasterIdLst>
  <p:sldIdLst>
    <p:sldId id="305" r:id="rId5"/>
    <p:sldId id="262" r:id="rId6"/>
    <p:sldId id="264" r:id="rId7"/>
    <p:sldId id="265" r:id="rId8"/>
    <p:sldId id="281" r:id="rId9"/>
    <p:sldId id="282" r:id="rId10"/>
    <p:sldId id="287" r:id="rId11"/>
    <p:sldId id="283" r:id="rId12"/>
    <p:sldId id="288" r:id="rId13"/>
    <p:sldId id="289" r:id="rId14"/>
    <p:sldId id="290" r:id="rId15"/>
    <p:sldId id="291" r:id="rId16"/>
    <p:sldId id="285" r:id="rId17"/>
    <p:sldId id="292" r:id="rId18"/>
    <p:sldId id="294" r:id="rId19"/>
    <p:sldId id="293" r:id="rId20"/>
    <p:sldId id="298" r:id="rId21"/>
    <p:sldId id="260" r:id="rId22"/>
    <p:sldId id="261" r:id="rId23"/>
    <p:sldId id="257" r:id="rId24"/>
    <p:sldId id="258" r:id="rId25"/>
    <p:sldId id="299" r:id="rId26"/>
    <p:sldId id="301" r:id="rId27"/>
    <p:sldId id="300" r:id="rId28"/>
    <p:sldId id="297" r:id="rId29"/>
    <p:sldId id="266" r:id="rId30"/>
    <p:sldId id="267" r:id="rId31"/>
    <p:sldId id="302" r:id="rId32"/>
    <p:sldId id="272" r:id="rId33"/>
    <p:sldId id="271" r:id="rId34"/>
    <p:sldId id="270" r:id="rId35"/>
    <p:sldId id="269" r:id="rId36"/>
    <p:sldId id="268" r:id="rId37"/>
    <p:sldId id="277" r:id="rId38"/>
    <p:sldId id="275" r:id="rId39"/>
    <p:sldId id="303" r:id="rId40"/>
    <p:sldId id="304" r:id="rId41"/>
    <p:sldId id="278" r:id="rId42"/>
    <p:sldId id="276" r:id="rId4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4660"/>
  </p:normalViewPr>
  <p:slideViewPr>
    <p:cSldViewPr>
      <p:cViewPr varScale="1">
        <p:scale>
          <a:sx n="107" d="100"/>
          <a:sy n="107" d="100"/>
        </p:scale>
        <p:origin x="126" y="4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DC926-B582-4B1A-9C05-8911947CCE94}" type="datetimeFigureOut">
              <a:rPr lang="lt-LT" smtClean="0"/>
              <a:t>2023-04-22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3A765-9937-4577-9F4E-50FD24770AC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0732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8CD04D8-FA2C-46BB-BE8C-152287A603F7}" type="datetimeFigureOut">
              <a:rPr lang="lt-LT" smtClean="0"/>
              <a:pPr/>
              <a:t>2023-04-22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1" Type="http://schemas.openxmlformats.org/officeDocument/2006/relationships/slideLayout" Target="../slideLayouts/slideLayout4.xml"/><Relationship Id="rId6" Type="http://schemas.openxmlformats.org/officeDocument/2006/relationships/image" Target="NULL"/><Relationship Id="rId9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4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899592" y="3212976"/>
            <a:ext cx="7272808" cy="648072"/>
          </a:xfrm>
        </p:spPr>
        <p:txBody>
          <a:bodyPr>
            <a:noAutofit/>
          </a:bodyPr>
          <a:lstStyle/>
          <a:p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Paprastieji mechanizmai</a:t>
            </a:r>
            <a:b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onkursas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Fizikos bandymai aplink mus 20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47664" y="4149080"/>
            <a:ext cx="5712179" cy="1368152"/>
          </a:xfrm>
        </p:spPr>
        <p:txBody>
          <a:bodyPr>
            <a:normAutofit fontScale="47500" lnSpcReduction="20000"/>
          </a:bodyPr>
          <a:lstStyle/>
          <a:p>
            <a:r>
              <a:rPr lang="lt-LT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Darbą parengė Kretingalės pagrindinės mokyklos</a:t>
            </a:r>
          </a:p>
          <a:p>
            <a:r>
              <a:rPr lang="lt-LT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kl. mokinė Urtė Domarkaitė,</a:t>
            </a:r>
          </a:p>
          <a:p>
            <a:r>
              <a:rPr lang="lt-LT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okytoja Jolanta Janušienė</a:t>
            </a:r>
          </a:p>
          <a:p>
            <a:r>
              <a:rPr lang="lt-LT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83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Turinys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Teorija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Praktinis pritaikymas</a:t>
            </a:r>
          </a:p>
          <a:p>
            <a:pPr marL="0" indent="0">
              <a:buNone/>
            </a:pPr>
            <a:r>
              <a:rPr lang="lt-LT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Uždavinio sprendimo pavyzdys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 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Naudota literatūra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724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urinio vietos rezervavimo ženklas 2"/>
          <p:cNvSpPr>
            <a:spLocks noGrp="1"/>
          </p:cNvSpPr>
          <p:nvPr>
            <p:ph idx="1"/>
          </p:nvPr>
        </p:nvSpPr>
        <p:spPr>
          <a:xfrm>
            <a:off x="1547664" y="2060848"/>
            <a:ext cx="6634683" cy="237648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lt-LT" alt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Gilinti gamtos mokslų žinias ir įgūdžius, tobulinti gamtamokslines kompetencijas.</a:t>
            </a:r>
          </a:p>
          <a:p>
            <a:pPr marL="0" indent="0">
              <a:buFontTx/>
              <a:buNone/>
            </a:pPr>
            <a:endParaRPr lang="lt-LT" altLang="lt-LT" dirty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836712"/>
            <a:ext cx="7581900" cy="854670"/>
          </a:xfrm>
        </p:spPr>
        <p:txBody>
          <a:bodyPr/>
          <a:lstStyle/>
          <a:p>
            <a:pPr eaLnBrk="1" hangingPunct="1">
              <a:defRPr/>
            </a:pPr>
            <a:r>
              <a:rPr lang="lt-LT" alt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</a:p>
        </p:txBody>
      </p:sp>
      <p:sp>
        <p:nvSpPr>
          <p:cNvPr id="5124" name="Poraštės vietos rezervavimo ženklas 1"/>
          <p:cNvSpPr>
            <a:spLocks noGrp="1"/>
          </p:cNvSpPr>
          <p:nvPr>
            <p:ph type="ftr" sz="quarter" idx="11"/>
          </p:nvPr>
        </p:nvSpPr>
        <p:spPr>
          <a:xfrm>
            <a:off x="2519363" y="6480175"/>
            <a:ext cx="4400550" cy="338138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lt-LT" sz="1400" i="1" dirty="0" smtClean="0"/>
          </a:p>
        </p:txBody>
      </p:sp>
    </p:spTree>
    <p:extLst>
      <p:ext uri="{BB962C8B-B14F-4D97-AF65-F5344CB8AC3E}">
        <p14:creationId xmlns:p14="http://schemas.microsoft.com/office/powerpoint/2010/main" val="7201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89862" y="626269"/>
            <a:ext cx="7570787" cy="1143000"/>
          </a:xfrm>
        </p:spPr>
        <p:txBody>
          <a:bodyPr/>
          <a:lstStyle/>
          <a:p>
            <a:pPr>
              <a:defRPr/>
            </a:pP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</a:t>
            </a:r>
          </a:p>
        </p:txBody>
      </p:sp>
      <p:sp>
        <p:nvSpPr>
          <p:cNvPr id="6147" name="Turinio vietos rezervavimo ženklas 2"/>
          <p:cNvSpPr>
            <a:spLocks noGrp="1"/>
          </p:cNvSpPr>
          <p:nvPr>
            <p:ph idx="1"/>
          </p:nvPr>
        </p:nvSpPr>
        <p:spPr>
          <a:xfrm>
            <a:off x="889483" y="1797896"/>
            <a:ext cx="7066893" cy="3341688"/>
          </a:xfrm>
        </p:spPr>
        <p:txBody>
          <a:bodyPr>
            <a:normAutofit fontScale="92500" lnSpcReduction="10000"/>
          </a:bodyPr>
          <a:lstStyle/>
          <a:p>
            <a:r>
              <a:rPr lang="lt-LT" alt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Nagrinėjant paprastuosius mechanizmus, įgyti teorinių žinių apie juos.</a:t>
            </a:r>
          </a:p>
          <a:p>
            <a:pPr marL="0" indent="0">
              <a:buNone/>
            </a:pPr>
            <a:endParaRPr lang="lt-LT" alt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alt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Išsiaiškinti paprastųjų mechanizmų taikymą </a:t>
            </a:r>
            <a:r>
              <a:rPr lang="lt-LT" altLang="lt-LT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praktikoje.</a:t>
            </a:r>
          </a:p>
          <a:p>
            <a:pPr marL="0" indent="0">
              <a:buNone/>
            </a:pPr>
            <a:endParaRPr lang="lt-LT" alt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alt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Taikyti įgytas teorines žinias, atliekant praktinį darbą.</a:t>
            </a:r>
          </a:p>
          <a:p>
            <a:endParaRPr lang="lt-LT" alt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alt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Gilinti IKT kompetenciją ruošiant pristatymą ir naudojantis virtualia literatūra. </a:t>
            </a:r>
          </a:p>
        </p:txBody>
      </p:sp>
      <p:sp>
        <p:nvSpPr>
          <p:cNvPr id="6148" name="Poraštės vietos rezervavimo ženklas 2"/>
          <p:cNvSpPr>
            <a:spLocks noGrp="1"/>
          </p:cNvSpPr>
          <p:nvPr>
            <p:ph type="ftr" sz="quarter" idx="11"/>
          </p:nvPr>
        </p:nvSpPr>
        <p:spPr>
          <a:xfrm>
            <a:off x="2519363" y="6480175"/>
            <a:ext cx="4256087" cy="338138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lt-LT" sz="1400" i="1" dirty="0" smtClean="0"/>
          </a:p>
        </p:txBody>
      </p:sp>
    </p:spTree>
    <p:extLst>
      <p:ext uri="{BB962C8B-B14F-4D97-AF65-F5344CB8AC3E}">
        <p14:creationId xmlns:p14="http://schemas.microsoft.com/office/powerpoint/2010/main" val="62218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1600" y="1628800"/>
            <a:ext cx="7117035" cy="3263504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Darbui atlikti, jam palengvinti žmonės nuo seno naudoja įvairius įrankius, prietaisus, mechanizmus, kurie vadinami paprastaisiais mechanizmais.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Paprastieji mechanizmai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keičia jėgos didumą, perduoda jėgą per atstumą, keičia jėgos veikimo kryptį.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01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Svertas</a:t>
            </a:r>
            <a:endParaRPr lang="lt-LT" sz="3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99080" y="2099784"/>
            <a:ext cx="6792175" cy="35121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Svertas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tai kietasis kūnas, kuris jėgų veikiamas gali pasisukti apie atramos tašką.</a:t>
            </a:r>
          </a:p>
        </p:txBody>
      </p:sp>
      <p:grpSp>
        <p:nvGrpSpPr>
          <p:cNvPr id="5" name="Grupė 4"/>
          <p:cNvGrpSpPr/>
          <p:nvPr/>
        </p:nvGrpSpPr>
        <p:grpSpPr>
          <a:xfrm>
            <a:off x="3867151" y="3119438"/>
            <a:ext cx="4112648" cy="2186613"/>
            <a:chOff x="226364" y="149249"/>
            <a:chExt cx="2804856" cy="1491286"/>
          </a:xfrm>
        </p:grpSpPr>
        <p:sp>
          <p:nvSpPr>
            <p:cNvPr id="6" name="Stačiakampis 5"/>
            <p:cNvSpPr/>
            <p:nvPr/>
          </p:nvSpPr>
          <p:spPr>
            <a:xfrm>
              <a:off x="415290" y="651510"/>
              <a:ext cx="241554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7" name="Lygiašonis trikampis 6"/>
            <p:cNvSpPr/>
            <p:nvPr/>
          </p:nvSpPr>
          <p:spPr>
            <a:xfrm>
              <a:off x="1622272" y="704189"/>
              <a:ext cx="190500" cy="2514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8" name="Stačiakampis 7"/>
            <p:cNvSpPr/>
            <p:nvPr/>
          </p:nvSpPr>
          <p:spPr>
            <a:xfrm>
              <a:off x="2706882" y="1016938"/>
              <a:ext cx="247896" cy="25974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9" name="Stačiakampis 8"/>
            <p:cNvSpPr/>
            <p:nvPr/>
          </p:nvSpPr>
          <p:spPr>
            <a:xfrm>
              <a:off x="226364" y="985469"/>
              <a:ext cx="377850" cy="37785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cxnSp>
          <p:nvCxnSpPr>
            <p:cNvPr id="10" name="Tiesioji jungtis 9"/>
            <p:cNvCxnSpPr>
              <a:stCxn id="6" idx="3"/>
              <a:endCxn id="8" idx="0"/>
            </p:cNvCxnSpPr>
            <p:nvPr/>
          </p:nvCxnSpPr>
          <p:spPr>
            <a:xfrm>
              <a:off x="2830830" y="674370"/>
              <a:ext cx="0" cy="3425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Tiesioji jungtis 10"/>
            <p:cNvCxnSpPr>
              <a:stCxn id="6" idx="1"/>
              <a:endCxn id="9" idx="0"/>
            </p:cNvCxnSpPr>
            <p:nvPr/>
          </p:nvCxnSpPr>
          <p:spPr>
            <a:xfrm flipH="1">
              <a:off x="415289" y="674370"/>
              <a:ext cx="1" cy="3110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Tiesioji rodyklės jungtis 11"/>
            <p:cNvCxnSpPr/>
            <p:nvPr/>
          </p:nvCxnSpPr>
          <p:spPr>
            <a:xfrm>
              <a:off x="415289" y="1174394"/>
              <a:ext cx="0" cy="46614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Tiesioji rodyklės jungtis 12"/>
            <p:cNvCxnSpPr/>
            <p:nvPr/>
          </p:nvCxnSpPr>
          <p:spPr>
            <a:xfrm>
              <a:off x="2830830" y="1146809"/>
              <a:ext cx="0" cy="44958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2764071" y="1335658"/>
                  <a:ext cx="267149" cy="2046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64071" y="1335658"/>
                  <a:ext cx="455381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327966" y="1401672"/>
                  <a:ext cx="269904" cy="2046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966" y="1401672"/>
                  <a:ext cx="460703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Tiesioji jungtis 15"/>
            <p:cNvCxnSpPr>
              <a:stCxn id="7" idx="0"/>
            </p:cNvCxnSpPr>
            <p:nvPr/>
          </p:nvCxnSpPr>
          <p:spPr>
            <a:xfrm flipV="1">
              <a:off x="1717522" y="495300"/>
              <a:ext cx="0" cy="20888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Tiesioji jungtis 16"/>
            <p:cNvCxnSpPr/>
            <p:nvPr/>
          </p:nvCxnSpPr>
          <p:spPr>
            <a:xfrm>
              <a:off x="1717522" y="495300"/>
              <a:ext cx="11133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Tiesioji rodyklės jungtis 17"/>
            <p:cNvCxnSpPr/>
            <p:nvPr/>
          </p:nvCxnSpPr>
          <p:spPr>
            <a:xfrm>
              <a:off x="1717522" y="495300"/>
              <a:ext cx="11653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Tiesioji jungtis 18"/>
            <p:cNvCxnSpPr/>
            <p:nvPr/>
          </p:nvCxnSpPr>
          <p:spPr>
            <a:xfrm>
              <a:off x="2830830" y="495300"/>
              <a:ext cx="0" cy="20888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Tiesioji jungtis 19"/>
            <p:cNvCxnSpPr/>
            <p:nvPr/>
          </p:nvCxnSpPr>
          <p:spPr>
            <a:xfrm flipH="1">
              <a:off x="415289" y="495300"/>
              <a:ext cx="130223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Tiesioji rodyklės jungtis 20"/>
            <p:cNvCxnSpPr/>
            <p:nvPr/>
          </p:nvCxnSpPr>
          <p:spPr>
            <a:xfrm flipH="1">
              <a:off x="327966" y="495300"/>
              <a:ext cx="13895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Tiesioji jungtis 21"/>
            <p:cNvCxnSpPr>
              <a:stCxn id="6" idx="1"/>
            </p:cNvCxnSpPr>
            <p:nvPr/>
          </p:nvCxnSpPr>
          <p:spPr>
            <a:xfrm flipH="1" flipV="1">
              <a:off x="415289" y="495300"/>
              <a:ext cx="1" cy="17907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014737" y="149249"/>
                  <a:ext cx="245065" cy="2046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4737" y="149249"/>
                  <a:ext cx="411715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49153" y="149249"/>
                  <a:ext cx="247820" cy="2046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153" y="149249"/>
                  <a:ext cx="417037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0216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Sverto taikymo pavyzdžiai:</a:t>
            </a:r>
            <a:b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Šulinio svirtis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Viniatraukis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Svarstyklės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Laužtuvas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Suktuvas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Žirklės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Replės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Naščiai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85552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95023" y="332656"/>
            <a:ext cx="6965245" cy="1687411"/>
          </a:xfrm>
        </p:spPr>
        <p:txBody>
          <a:bodyPr>
            <a:normAutofit/>
          </a:bodyPr>
          <a:lstStyle/>
          <a:p>
            <a:pPr algn="ctr"/>
            <a:r>
              <a:rPr lang="lt-LT" sz="4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Sverto taisyklė</a:t>
            </a:r>
            <a:endParaRPr lang="lt-LT" sz="3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2983" y="1529380"/>
            <a:ext cx="7006815" cy="2551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Sverto taisyklė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svertas yra pusiausviras tada, kai jį veikiančios jėgos atvirkščiai proporcingos jų pečiams.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upė 4"/>
          <p:cNvGrpSpPr/>
          <p:nvPr/>
        </p:nvGrpSpPr>
        <p:grpSpPr>
          <a:xfrm>
            <a:off x="3867151" y="3119438"/>
            <a:ext cx="4112648" cy="2186613"/>
            <a:chOff x="226364" y="149249"/>
            <a:chExt cx="2804856" cy="1491286"/>
          </a:xfrm>
        </p:grpSpPr>
        <p:sp>
          <p:nvSpPr>
            <p:cNvPr id="6" name="Stačiakampis 5"/>
            <p:cNvSpPr/>
            <p:nvPr/>
          </p:nvSpPr>
          <p:spPr>
            <a:xfrm>
              <a:off x="415290" y="651510"/>
              <a:ext cx="241554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7" name="Lygiašonis trikampis 6"/>
            <p:cNvSpPr/>
            <p:nvPr/>
          </p:nvSpPr>
          <p:spPr>
            <a:xfrm>
              <a:off x="1622272" y="704189"/>
              <a:ext cx="190500" cy="25146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8" name="Stačiakampis 7"/>
            <p:cNvSpPr/>
            <p:nvPr/>
          </p:nvSpPr>
          <p:spPr>
            <a:xfrm>
              <a:off x="2706882" y="1016938"/>
              <a:ext cx="247896" cy="25974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9" name="Stačiakampis 8"/>
            <p:cNvSpPr/>
            <p:nvPr/>
          </p:nvSpPr>
          <p:spPr>
            <a:xfrm>
              <a:off x="226364" y="985469"/>
              <a:ext cx="377850" cy="37785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cxnSp>
          <p:nvCxnSpPr>
            <p:cNvPr id="10" name="Tiesioji jungtis 9"/>
            <p:cNvCxnSpPr>
              <a:stCxn id="6" idx="3"/>
              <a:endCxn id="8" idx="0"/>
            </p:cNvCxnSpPr>
            <p:nvPr/>
          </p:nvCxnSpPr>
          <p:spPr>
            <a:xfrm>
              <a:off x="2830830" y="674370"/>
              <a:ext cx="0" cy="3425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Tiesioji jungtis 10"/>
            <p:cNvCxnSpPr>
              <a:stCxn id="6" idx="1"/>
              <a:endCxn id="9" idx="0"/>
            </p:cNvCxnSpPr>
            <p:nvPr/>
          </p:nvCxnSpPr>
          <p:spPr>
            <a:xfrm flipH="1">
              <a:off x="415289" y="674370"/>
              <a:ext cx="1" cy="3110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Tiesioji rodyklės jungtis 11"/>
            <p:cNvCxnSpPr/>
            <p:nvPr/>
          </p:nvCxnSpPr>
          <p:spPr>
            <a:xfrm>
              <a:off x="415289" y="1174394"/>
              <a:ext cx="0" cy="46614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Tiesioji rodyklės jungtis 12"/>
            <p:cNvCxnSpPr/>
            <p:nvPr/>
          </p:nvCxnSpPr>
          <p:spPr>
            <a:xfrm>
              <a:off x="2830830" y="1146809"/>
              <a:ext cx="0" cy="44958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2764071" y="1335658"/>
                  <a:ext cx="267149" cy="2046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64071" y="1335658"/>
                  <a:ext cx="455381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327966" y="1401672"/>
                  <a:ext cx="269904" cy="2046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966" y="1401672"/>
                  <a:ext cx="460703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Tiesioji jungtis 15"/>
            <p:cNvCxnSpPr>
              <a:stCxn id="7" idx="0"/>
            </p:cNvCxnSpPr>
            <p:nvPr/>
          </p:nvCxnSpPr>
          <p:spPr>
            <a:xfrm flipV="1">
              <a:off x="1717522" y="495300"/>
              <a:ext cx="0" cy="20888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Tiesioji jungtis 16"/>
            <p:cNvCxnSpPr/>
            <p:nvPr/>
          </p:nvCxnSpPr>
          <p:spPr>
            <a:xfrm>
              <a:off x="1717522" y="495300"/>
              <a:ext cx="11133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Tiesioji rodyklės jungtis 17"/>
            <p:cNvCxnSpPr/>
            <p:nvPr/>
          </p:nvCxnSpPr>
          <p:spPr>
            <a:xfrm>
              <a:off x="1717522" y="495300"/>
              <a:ext cx="11653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Tiesioji jungtis 18"/>
            <p:cNvCxnSpPr/>
            <p:nvPr/>
          </p:nvCxnSpPr>
          <p:spPr>
            <a:xfrm>
              <a:off x="2830830" y="495300"/>
              <a:ext cx="0" cy="20888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Tiesioji jungtis 19"/>
            <p:cNvCxnSpPr/>
            <p:nvPr/>
          </p:nvCxnSpPr>
          <p:spPr>
            <a:xfrm flipH="1">
              <a:off x="415289" y="495300"/>
              <a:ext cx="130223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Tiesioji rodyklės jungtis 20"/>
            <p:cNvCxnSpPr/>
            <p:nvPr/>
          </p:nvCxnSpPr>
          <p:spPr>
            <a:xfrm flipH="1">
              <a:off x="327966" y="495300"/>
              <a:ext cx="13895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Tiesioji jungtis 21"/>
            <p:cNvCxnSpPr>
              <a:stCxn id="6" idx="1"/>
            </p:cNvCxnSpPr>
            <p:nvPr/>
          </p:nvCxnSpPr>
          <p:spPr>
            <a:xfrm flipH="1" flipV="1">
              <a:off x="415289" y="495300"/>
              <a:ext cx="1" cy="17907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014737" y="149249"/>
                  <a:ext cx="245065" cy="2046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4737" y="149249"/>
                  <a:ext cx="411715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49153" y="149249"/>
                  <a:ext cx="247820" cy="2046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153" y="149249"/>
                  <a:ext cx="417037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103874" y="2357781"/>
                <a:ext cx="1911998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lt-LT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7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lt-LT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lt-LT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lt-LT" sz="27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1831" y="2000707"/>
                <a:ext cx="2482603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103594" y="2282315"/>
                <a:ext cx="1429109" cy="759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lt-LT" sz="3300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lt-LT" sz="33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lt-LT" sz="33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lt-LT" sz="33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box>
                      <m:r>
                        <a:rPr lang="en-US" sz="330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lt-LT" sz="3300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lt-LT" sz="33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lt-LT" sz="33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lt-LT" sz="33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33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e>
                      </m:box>
                    </m:oMath>
                  </m:oMathPara>
                </a14:m>
                <a:endParaRPr lang="lt-LT" sz="33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8125" y="1900086"/>
                <a:ext cx="1833643" cy="9822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315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Skridinys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2119257"/>
            <a:ext cx="6471821" cy="3603812"/>
          </a:xfrm>
        </p:spPr>
        <p:txBody>
          <a:bodyPr/>
          <a:lstStyle/>
          <a:p>
            <a:pPr marL="0" indent="0">
              <a:buNone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Skridinys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ant ašies užmautas nedidelis ratas su grioveliu virvei, lynui ar grandinei permesti.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5016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Skridinių rūšys: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Kilnojamasis skridinys.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Nekilnojamasis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skridinys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470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Nekilnojamasis skridinys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437963" y="2119313"/>
            <a:ext cx="3425877" cy="3605212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Nekilnojamuoju skridiniu: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Nelaimima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jėgos.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Nelaimima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Keičiama jėgos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kryptis.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  <p:grpSp>
        <p:nvGrpSpPr>
          <p:cNvPr id="5" name="Grupė 53"/>
          <p:cNvGrpSpPr/>
          <p:nvPr/>
        </p:nvGrpSpPr>
        <p:grpSpPr>
          <a:xfrm>
            <a:off x="1850898" y="2420888"/>
            <a:ext cx="2095500" cy="1952074"/>
            <a:chOff x="2438400" y="1105932"/>
            <a:chExt cx="2794000" cy="2602765"/>
          </a:xfrm>
        </p:grpSpPr>
        <p:sp>
          <p:nvSpPr>
            <p:cNvPr id="6" name="Stačiakampis 54"/>
            <p:cNvSpPr/>
            <p:nvPr/>
          </p:nvSpPr>
          <p:spPr>
            <a:xfrm>
              <a:off x="2438400" y="1105932"/>
              <a:ext cx="2794000" cy="25908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7" name="Ovalas 55"/>
            <p:cNvSpPr/>
            <p:nvPr/>
          </p:nvSpPr>
          <p:spPr>
            <a:xfrm>
              <a:off x="3270250" y="2146300"/>
              <a:ext cx="1143000" cy="11430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8" name="Suapvalintas stačiakampis 56"/>
            <p:cNvSpPr/>
            <p:nvPr/>
          </p:nvSpPr>
          <p:spPr>
            <a:xfrm>
              <a:off x="3746500" y="1143000"/>
              <a:ext cx="190500" cy="170815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cxnSp>
          <p:nvCxnSpPr>
            <p:cNvPr id="9" name="Tiesioji jungtis 57"/>
            <p:cNvCxnSpPr>
              <a:stCxn id="7" idx="2"/>
              <a:endCxn id="7" idx="6"/>
            </p:cNvCxnSpPr>
            <p:nvPr/>
          </p:nvCxnSpPr>
          <p:spPr>
            <a:xfrm>
              <a:off x="3270250" y="2717800"/>
              <a:ext cx="1143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3937000" y="2348468"/>
                  <a:ext cx="479105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7000" y="2348468"/>
                  <a:ext cx="411715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329463" y="2348468"/>
                  <a:ext cx="484492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29463" y="2348468"/>
                  <a:ext cx="417037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Tiesioji rodyklės jungtis 60"/>
            <p:cNvCxnSpPr>
              <a:stCxn id="7" idx="6"/>
            </p:cNvCxnSpPr>
            <p:nvPr/>
          </p:nvCxnSpPr>
          <p:spPr>
            <a:xfrm>
              <a:off x="4413250" y="2717800"/>
              <a:ext cx="0" cy="9779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4348715" y="3308588"/>
                  <a:ext cx="522280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8715" y="3308588"/>
                  <a:ext cx="455381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2868760" y="3289300"/>
                  <a:ext cx="527665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63" name="TextBox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8760" y="3289300"/>
                  <a:ext cx="460703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Tiesioji rodyklės jungtis 63"/>
            <p:cNvCxnSpPr/>
            <p:nvPr/>
          </p:nvCxnSpPr>
          <p:spPr>
            <a:xfrm>
              <a:off x="3270250" y="2717800"/>
              <a:ext cx="0" cy="9779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9776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ilnojamasis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skridinys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Kilnojamuoju skridiniu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Laimima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jėgos.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Nelaimima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Pralaimima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kelio.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upė 28"/>
          <p:cNvGrpSpPr/>
          <p:nvPr/>
        </p:nvGrpSpPr>
        <p:grpSpPr>
          <a:xfrm>
            <a:off x="1960205" y="2636912"/>
            <a:ext cx="1876886" cy="2220378"/>
            <a:chOff x="7458629" y="1641057"/>
            <a:chExt cx="2502515" cy="2960504"/>
          </a:xfrm>
        </p:grpSpPr>
        <p:sp>
          <p:nvSpPr>
            <p:cNvPr id="6" name="Stačiakampis 29"/>
            <p:cNvSpPr/>
            <p:nvPr/>
          </p:nvSpPr>
          <p:spPr>
            <a:xfrm>
              <a:off x="7458629" y="1641057"/>
              <a:ext cx="1648214" cy="22237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7" name="Ovalas 30"/>
            <p:cNvSpPr/>
            <p:nvPr/>
          </p:nvSpPr>
          <p:spPr>
            <a:xfrm>
              <a:off x="8290479" y="2681425"/>
              <a:ext cx="1143000" cy="11430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387464" y="2891648"/>
                  <a:ext cx="479105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7464" y="2891647"/>
                  <a:ext cx="411715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8669039" y="3227093"/>
                  <a:ext cx="484492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69039" y="3227093"/>
                  <a:ext cx="417037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8801807" y="4198724"/>
                  <a:ext cx="524845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01807" y="4198724"/>
                  <a:ext cx="4574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433479" y="1740593"/>
                  <a:ext cx="527665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3479" y="1740593"/>
                  <a:ext cx="460703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Tiesioji jungtis 35"/>
            <p:cNvCxnSpPr>
              <a:stCxn id="7" idx="2"/>
              <a:endCxn id="6" idx="2"/>
            </p:cNvCxnSpPr>
            <p:nvPr/>
          </p:nvCxnSpPr>
          <p:spPr>
            <a:xfrm flipH="1" flipV="1">
              <a:off x="8282736" y="1863431"/>
              <a:ext cx="7743" cy="13894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Tiesioji rodyklės jungtis 36"/>
            <p:cNvCxnSpPr>
              <a:stCxn id="7" idx="6"/>
            </p:cNvCxnSpPr>
            <p:nvPr/>
          </p:nvCxnSpPr>
          <p:spPr>
            <a:xfrm flipV="1">
              <a:off x="9433479" y="1714500"/>
              <a:ext cx="0" cy="153842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Tiesioji rodyklės jungtis 37"/>
            <p:cNvCxnSpPr/>
            <p:nvPr/>
          </p:nvCxnSpPr>
          <p:spPr>
            <a:xfrm>
              <a:off x="8861898" y="3824425"/>
              <a:ext cx="81" cy="77713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Tiesioji jungtis 38"/>
            <p:cNvCxnSpPr/>
            <p:nvPr/>
          </p:nvCxnSpPr>
          <p:spPr>
            <a:xfrm>
              <a:off x="8259160" y="3260979"/>
              <a:ext cx="114300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Tiesioji jungtis 39"/>
            <p:cNvCxnSpPr/>
            <p:nvPr/>
          </p:nvCxnSpPr>
          <p:spPr>
            <a:xfrm>
              <a:off x="8259160" y="3227093"/>
              <a:ext cx="602738" cy="381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1990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Skrysčiai</a:t>
            </a:r>
            <a:endParaRPr lang="lt-LT" sz="3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>
          <a:xfrm>
            <a:off x="1043607" y="3058200"/>
            <a:ext cx="3798535" cy="1579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Skrysčiai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krovinių kėlimo įrenginys, sudarytas iš kilnojamųjų ir nekilnojamųjų skridinių.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tačiakampis 29"/>
          <p:cNvSpPr/>
          <p:nvPr/>
        </p:nvSpPr>
        <p:spPr>
          <a:xfrm>
            <a:off x="4521327" y="2463826"/>
            <a:ext cx="3000375" cy="1801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  <p:sp>
        <p:nvSpPr>
          <p:cNvPr id="31" name="Ovalas 30"/>
          <p:cNvSpPr/>
          <p:nvPr/>
        </p:nvSpPr>
        <p:spPr>
          <a:xfrm>
            <a:off x="5164265" y="3912701"/>
            <a:ext cx="857250" cy="8572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  <p:cxnSp>
        <p:nvCxnSpPr>
          <p:cNvPr id="36" name="Tiesioji jungtis 35"/>
          <p:cNvCxnSpPr>
            <a:stCxn id="31" idx="2"/>
          </p:cNvCxnSpPr>
          <p:nvPr/>
        </p:nvCxnSpPr>
        <p:spPr>
          <a:xfrm flipV="1">
            <a:off x="5164265" y="2527968"/>
            <a:ext cx="0" cy="18133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Tiesioji rodyklės jungtis 36"/>
          <p:cNvCxnSpPr/>
          <p:nvPr/>
        </p:nvCxnSpPr>
        <p:spPr>
          <a:xfrm flipV="1">
            <a:off x="6021515" y="3270924"/>
            <a:ext cx="0" cy="11538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as 55"/>
          <p:cNvSpPr/>
          <p:nvPr/>
        </p:nvSpPr>
        <p:spPr>
          <a:xfrm>
            <a:off x="5948747" y="2948721"/>
            <a:ext cx="857250" cy="8572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  <p:sp>
        <p:nvSpPr>
          <p:cNvPr id="57" name="Suapvalintas stačiakampis 56"/>
          <p:cNvSpPr/>
          <p:nvPr/>
        </p:nvSpPr>
        <p:spPr>
          <a:xfrm>
            <a:off x="6320608" y="2527968"/>
            <a:ext cx="94490" cy="946491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  <p:sp>
        <p:nvSpPr>
          <p:cNvPr id="41" name="Suapvalintas stačiakampis 40"/>
          <p:cNvSpPr/>
          <p:nvPr/>
        </p:nvSpPr>
        <p:spPr>
          <a:xfrm>
            <a:off x="5536916" y="4318247"/>
            <a:ext cx="94490" cy="946491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  <p:cxnSp>
        <p:nvCxnSpPr>
          <p:cNvPr id="42" name="Tiesioji rodyklės jungtis 41"/>
          <p:cNvCxnSpPr>
            <a:stCxn id="56" idx="6"/>
          </p:cNvCxnSpPr>
          <p:nvPr/>
        </p:nvCxnSpPr>
        <p:spPr>
          <a:xfrm flipH="1">
            <a:off x="6786958" y="3377346"/>
            <a:ext cx="19040" cy="8043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tačiakampis 13"/>
          <p:cNvSpPr/>
          <p:nvPr/>
        </p:nvSpPr>
        <p:spPr>
          <a:xfrm>
            <a:off x="5388519" y="5264738"/>
            <a:ext cx="402682" cy="40554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  <p:sp>
        <p:nvSpPr>
          <p:cNvPr id="16" name="Stačiakampis 15"/>
          <p:cNvSpPr/>
          <p:nvPr/>
        </p:nvSpPr>
        <p:spPr>
          <a:xfrm>
            <a:off x="5007862" y="5277868"/>
            <a:ext cx="36420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lt-LT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tačiakampis 44"/>
          <p:cNvSpPr/>
          <p:nvPr/>
        </p:nvSpPr>
        <p:spPr>
          <a:xfrm>
            <a:off x="6883495" y="3912700"/>
            <a:ext cx="34977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lt-LT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0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7149384" cy="3603812"/>
          </a:xfrm>
        </p:spPr>
        <p:txBody>
          <a:bodyPr/>
          <a:lstStyle/>
          <a:p>
            <a:pPr marL="0" indent="0">
              <a:buNone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Plokštuma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sudaranti smailųjį kampą su horizontu, vadinama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nuožulniąja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Nuožulniosios plokštumos naudojamos sunkiems kroviniams kelti.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86434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</a:t>
            </a:r>
            <a:endParaRPr lang="lt-LT" sz="3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>
          <a:xfrm>
            <a:off x="1095023" y="1844824"/>
            <a:ext cx="4349078" cy="3987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Kroviniui pakelti nuožulniąja plokštuma reikia tiek kartų mažesnės jėgos, kiek kartų nuožulniąja plokštuma kūno nueitas kelias didesnis už to kūno pakilimo aukštį.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707811" y="2786623"/>
                <a:ext cx="788486" cy="5888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lt-LT" sz="2700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lt-LT" sz="27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den>
                          </m:f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box>
                      <m:box>
                        <m:boxPr>
                          <m:ctrlPr>
                            <a:rPr lang="lt-LT" sz="2700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lt-LT" sz="27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num>
                            <m:den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lt-LT" sz="2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811" y="2786623"/>
                <a:ext cx="788486" cy="58887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upė 19"/>
          <p:cNvGrpSpPr/>
          <p:nvPr/>
        </p:nvGrpSpPr>
        <p:grpSpPr>
          <a:xfrm>
            <a:off x="5111753" y="3843937"/>
            <a:ext cx="3192116" cy="1291916"/>
            <a:chOff x="6249920" y="2814775"/>
            <a:chExt cx="4256155" cy="1722554"/>
          </a:xfrm>
        </p:grpSpPr>
        <p:sp>
          <p:nvSpPr>
            <p:cNvPr id="21" name="Stačiakampis 20"/>
            <p:cNvSpPr/>
            <p:nvPr/>
          </p:nvSpPr>
          <p:spPr>
            <a:xfrm>
              <a:off x="6268202" y="4327107"/>
              <a:ext cx="4237873" cy="21022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22" name="Lygiašonis trikampis 21"/>
            <p:cNvSpPr/>
            <p:nvPr/>
          </p:nvSpPr>
          <p:spPr>
            <a:xfrm>
              <a:off x="7458075" y="3755607"/>
              <a:ext cx="2809875" cy="563446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23" name="Stačiakampis 22"/>
            <p:cNvSpPr/>
            <p:nvPr/>
          </p:nvSpPr>
          <p:spPr>
            <a:xfrm rot="719708">
              <a:off x="9520206" y="3769784"/>
              <a:ext cx="709613" cy="44150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24" name="Stačiakampis 23"/>
            <p:cNvSpPr/>
            <p:nvPr/>
          </p:nvSpPr>
          <p:spPr>
            <a:xfrm>
              <a:off x="6552055" y="3877546"/>
              <a:ext cx="519113" cy="4415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256812" y="2814775"/>
              <a:ext cx="24630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lt-LT" sz="135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 rot="506695">
                  <a:off x="8095711" y="3518313"/>
                  <a:ext cx="699905" cy="4924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/>
                        </m:sSub>
                      </m:oMath>
                    </m:oMathPara>
                  </a14:m>
                  <a:endParaRPr lang="lt-LT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06695">
                  <a:off x="8095711" y="3533702"/>
                  <a:ext cx="699905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Tiesioji rodyklės jungtis 26"/>
            <p:cNvCxnSpPr>
              <a:stCxn id="23" idx="1"/>
            </p:cNvCxnSpPr>
            <p:nvPr/>
          </p:nvCxnSpPr>
          <p:spPr>
            <a:xfrm flipH="1" flipV="1">
              <a:off x="8591550" y="3692811"/>
              <a:ext cx="936403" cy="2239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 rot="824987">
                  <a:off x="8918844" y="3441580"/>
                  <a:ext cx="731311" cy="492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/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824987">
                  <a:off x="8954152" y="3456969"/>
                  <a:ext cx="66069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Tiesioji rodyklės jungtis 28"/>
            <p:cNvCxnSpPr>
              <a:stCxn id="24" idx="0"/>
            </p:cNvCxnSpPr>
            <p:nvPr/>
          </p:nvCxnSpPr>
          <p:spPr>
            <a:xfrm flipH="1" flipV="1">
              <a:off x="6811611" y="3394329"/>
              <a:ext cx="1" cy="48321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7078840" y="3804805"/>
                  <a:ext cx="699905" cy="4924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/>
                        </m:sSub>
                      </m:oMath>
                    </m:oMathPara>
                  </a14:m>
                  <a:endParaRPr lang="lt-LT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78840" y="3804805"/>
                  <a:ext cx="69990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6249920" y="3583779"/>
                  <a:ext cx="699905" cy="4924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/>
                        </m:sSub>
                      </m:oMath>
                    </m:oMathPara>
                  </a14:m>
                  <a:endParaRPr lang="lt-LT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49920" y="3583779"/>
                  <a:ext cx="699905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1757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8619" y="980728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Nuožulniosios plokštumos taikymo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pavyzdžiai:</a:t>
            </a:r>
            <a:b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2119257"/>
            <a:ext cx="6912768" cy="360381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Kaltai,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pleištai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kirviai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peiliai,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sraigtai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aržtai.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71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96752"/>
            <a:ext cx="7221393" cy="1202485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Bandymas</a:t>
            </a:r>
            <a:b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Įrodyti, kad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nuožulniąja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plokštuma laimime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jėgos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3068959"/>
            <a:ext cx="6196405" cy="2654109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Hipotezė: Nuožulniąja plokštuma laimime jėgos.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413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Išmatuoju nuožulniosios plokštumos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ilg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16" y="2120900"/>
            <a:ext cx="2702718" cy="3603625"/>
          </a:xfrm>
        </p:spPr>
      </p:pic>
    </p:spTree>
    <p:extLst>
      <p:ext uri="{BB962C8B-B14F-4D97-AF65-F5344CB8AC3E}">
        <p14:creationId xmlns:p14="http://schemas.microsoft.com/office/powerpoint/2010/main" val="1425095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16" y="2120900"/>
            <a:ext cx="2702718" cy="3603625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Išmatuoju nuožulniosios plokštumos aukštį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25 cm = 0,25 m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076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04864"/>
            <a:ext cx="2703909" cy="3605212"/>
          </a:xfrm>
        </p:spPr>
      </p:pic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0" y="2121407"/>
            <a:ext cx="2880320" cy="3602736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Nustatau tašelio kūno svorį: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9 N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16" y="2120900"/>
            <a:ext cx="2702718" cy="360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32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1556792"/>
            <a:ext cx="7272808" cy="463275"/>
          </a:xfrm>
        </p:spPr>
        <p:txBody>
          <a:bodyPr>
            <a:noAutofit/>
          </a:bodyPr>
          <a:lstStyle/>
          <a:p>
            <a:pPr algn="l"/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Tašelį tempiu pastoviu greičiu, tai yra išmatuoju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tempimo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jėgą F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204864"/>
            <a:ext cx="2702718" cy="360362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235831"/>
            <a:ext cx="2703909" cy="3605212"/>
          </a:xfrm>
        </p:spPr>
      </p:pic>
    </p:spTree>
    <p:extLst>
      <p:ext uri="{BB962C8B-B14F-4D97-AF65-F5344CB8AC3E}">
        <p14:creationId xmlns:p14="http://schemas.microsoft.com/office/powerpoint/2010/main" val="983896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Ph/l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995936" y="2127631"/>
            <a:ext cx="4064332" cy="3605212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Duomenys: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= 25 cm = 0,25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9 N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Apskaičiuoju: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0,25 m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)/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,25 N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415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5023" y="1072738"/>
            <a:ext cx="2939521" cy="820208"/>
          </a:xfrm>
        </p:spPr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Išsivedame formulę: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3059832" y="1340769"/>
            <a:ext cx="5000435" cy="576063"/>
          </a:xfrm>
        </p:spPr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Atliekame skaičiavimus: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691680" y="2288098"/>
            <a:ext cx="3011808" cy="3704077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Ph/l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283968" y="2288098"/>
            <a:ext cx="3960440" cy="3383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Duomenys: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= 25 cm = 0,25 m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9 N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Apskaičiuoju: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N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0,25 m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)/1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,25 N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87337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Išvada: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2044511"/>
            <a:ext cx="6196405" cy="3603812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Bandymo metu išmatuota tempimo jėga lygi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 apskaičiuota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,25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N. Jėgos skiriasi, nes dalis jėgos naudojama trinčiai nugalėti.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649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128792" cy="1202485"/>
          </a:xfrm>
        </p:spPr>
        <p:txBody>
          <a:bodyPr>
            <a:noAutofit/>
          </a:bodyPr>
          <a:lstStyle/>
          <a:p>
            <a:pPr algn="l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Uždavinys: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 m ilgio nuožulniąja lenta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 N j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ėga stumiama 1000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svorio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dėžė.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 kokį aukštį pakeltas vienas lentos galas?</a:t>
            </a:r>
            <a:endParaRPr lang="lt-LT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71600" y="2204864"/>
            <a:ext cx="3200400" cy="3602736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Duota: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2,5 m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N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 N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Rasti: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635896" y="2492895"/>
            <a:ext cx="4608512" cy="3231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 / P</a:t>
            </a: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*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0,5 m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Ats.: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0,5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8641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214227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817582"/>
            <a:ext cx="7128791" cy="1202485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Kurie iš pateiktų mechanizmų priskiriami paprastiesiems mechanizmams?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708919"/>
            <a:ext cx="6196405" cy="3014149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Skridinys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Svertas 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 išvardintieji mechanizmai</a:t>
            </a:r>
          </a:p>
          <a:p>
            <a:pPr marL="457200" indent="-457200">
              <a:buFont typeface="+mj-lt"/>
              <a:buAutoNum type="alphaLcParenR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48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Paprastųjų mechanizmų paskirtis?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Jėgos didumui keisti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Jėgai perduoti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Jėgos veikimo krypčiai keisti</a:t>
            </a:r>
          </a:p>
          <a:p>
            <a:pPr marL="457200" indent="-457200">
              <a:buFont typeface="+mj-lt"/>
              <a:buAutoNum type="alphaLcParenR"/>
            </a:pPr>
            <a:r>
              <a:rPr lang="lt-LT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Tinka visi išvardinti atvejai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8157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7221393" cy="1202485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Ar galima nekilnojamą skridinį laikyti lygiapečiu svertu?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Taip 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 tuo atveju, kai kūną keliame į viršų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 tuo atveju, kai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kūną leidžiame žemyn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8235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7149385" cy="1202485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Kuriuo skridiniu galime laimėti jėgos?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Nekilnojamu skridiniu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Nesisukančiu skridiniu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Kilnojamuoju skridiniu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Padėtu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skridiniu</a:t>
            </a: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0983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Kurie išvardinti įrankiai yra vienpečiai svertai?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Žirklės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Replės 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Šulinio svirtis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Riešutų spaustukas</a:t>
            </a:r>
          </a:p>
          <a:p>
            <a:pPr marL="457200" indent="-457200">
              <a:buFont typeface="+mj-lt"/>
              <a:buAutoNum type="alphaLcParenR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3757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Kuris iš išvardintų atvejų nėra nuožulnioji plokštuma?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Kopėčios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Kelias - serpantinas 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Sūpuoklės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Kirvis</a:t>
            </a:r>
          </a:p>
          <a:p>
            <a:pPr marL="457200" indent="-457200">
              <a:buFont typeface="+mj-lt"/>
              <a:buAutoNum type="alphaLcParenR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5371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Kuris teiginys teisingas?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Nuožulniąja plokštuma jėgos nelaimime.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Nuožulniąja plokštuma jėgos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laimime tiek kartų, kiek kartų jos ilgis didesnis už aukštį.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Nuožulniąja plokštuma jėgos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laimime dvigubai.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Nuožulniąja plokštuma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keliant krovinį, jėgos reikia daugiau, nei jį keliant statmenai aukštyn.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9075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817582"/>
            <a:ext cx="7488831" cy="1202485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Kuriuo mechanizmu negalime laimėti jėgos?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Atidarytuvu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Rankiniu kėlikliu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Dalba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Pincetu</a:t>
            </a:r>
          </a:p>
          <a:p>
            <a:pPr marL="457200" indent="-457200">
              <a:buFont typeface="+mj-lt"/>
              <a:buAutoNum type="alphaLcParenR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335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Kurie išvardinti kūnai negali būti  panaudoti kaip svertai?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Metalinis vamzdis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Ratas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Dalba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Lenta</a:t>
            </a:r>
          </a:p>
          <a:p>
            <a:pPr marL="457200" indent="-457200">
              <a:buFont typeface="+mj-lt"/>
              <a:buAutoNum type="alphaLcParenR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9124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3" y="817582"/>
            <a:ext cx="7560840" cy="1202485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Kuris paprastasis mechanizmas pritaikytas svarstyklėse?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Nekilnojamas skridinys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Kilnojamas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skridinys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Svertas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</a:t>
            </a:r>
          </a:p>
          <a:p>
            <a:pPr marL="457200" indent="-457200">
              <a:buFont typeface="+mj-lt"/>
              <a:buAutoNum type="alphaLcParenR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8968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1" y="916772"/>
            <a:ext cx="7272808" cy="1202485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Kuriuo paprastuoju mechanizmu laimime darbo?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Skridiu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Svertu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Nuožulniąja plokštuma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Nei vienu iš jų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203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Testo atsakymai: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d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a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c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d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c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b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d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b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10.c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6551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5" y="980728"/>
            <a:ext cx="6840761" cy="1202485"/>
          </a:xfrm>
        </p:spPr>
        <p:txBody>
          <a:bodyPr>
            <a:normAutofit/>
          </a:bodyPr>
          <a:lstStyle/>
          <a:p>
            <a:pPr algn="l"/>
            <a:r>
              <a:rPr lang="lt-LT" alt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NAUDOTA LITERATŪRA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119257"/>
            <a:ext cx="7344816" cy="360381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lt-LT" alt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Vl. Valentinavičius, Z. Šliavaitė Fizika </a:t>
            </a:r>
            <a:r>
              <a:rPr lang="lt-LT" altLang="lt-LT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lt-LT" altLang="lt-LT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klasei. </a:t>
            </a:r>
            <a:r>
              <a:rPr lang="lt-LT" alt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Pirmoji knyga. Šviesa. 2009 </a:t>
            </a:r>
          </a:p>
          <a:p>
            <a:pPr marL="457200" indent="-457200">
              <a:buFont typeface="+mj-lt"/>
              <a:buAutoNum type="arabicPeriod"/>
            </a:pPr>
            <a:r>
              <a:rPr lang="lt-LT" alt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O. Vaščenkienė, I. Adomaitis Fizika. Vadovėlis 8 klasei. Šviesa. 2012</a:t>
            </a:r>
          </a:p>
          <a:p>
            <a:pPr marL="457200" indent="-457200">
              <a:buFont typeface="+mj-lt"/>
              <a:buAutoNum type="arabicPeriod"/>
            </a:pPr>
            <a:r>
              <a:rPr lang="lt-LT" alt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Jakutis, L. Ragulienė, J. Sitonytė, V. Šlekienė Fizikos uždavinynas VII-X klasei. Šviesa. 1998</a:t>
            </a: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636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meigtukas">
  <a:themeElements>
    <a:clrScheme name="Smeigtukas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Smeigtukas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meigtuk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381A54537357D44FB147595A79074666" ma:contentTypeVersion="2" ma:contentTypeDescription="Kurkite naują dokumentą." ma:contentTypeScope="" ma:versionID="484ea9da763081bcc57b26a51765ce50">
  <xsd:schema xmlns:xsd="http://www.w3.org/2001/XMLSchema" xmlns:xs="http://www.w3.org/2001/XMLSchema" xmlns:p="http://schemas.microsoft.com/office/2006/metadata/properties" xmlns:ns2="07b659f3-7e80-47a1-b894-00ca2a0f21a5" targetNamespace="http://schemas.microsoft.com/office/2006/metadata/properties" ma:root="true" ma:fieldsID="4f6fd3a4b92e0202fed7eeb111fd0e0c" ns2:_="">
    <xsd:import namespace="07b659f3-7e80-47a1-b894-00ca2a0f2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659f3-7e80-47a1-b894-00ca2a0f21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8B3B91-49B3-4D94-9ACA-3E90912D0A5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551A13A-1CBD-4CF1-8C76-03CDE232AA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77880E-7CDD-42C9-BB8D-176D022636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b659f3-7e80-47a1-b894-00ca2a0f2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857</TotalTime>
  <Words>878</Words>
  <Application>Microsoft Office PowerPoint</Application>
  <PresentationFormat>On-screen Show (4:3)</PresentationFormat>
  <Paragraphs>232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Brush Script MT</vt:lpstr>
      <vt:lpstr>Calibri</vt:lpstr>
      <vt:lpstr>Cambria Math</vt:lpstr>
      <vt:lpstr>Constantia</vt:lpstr>
      <vt:lpstr>Franklin Gothic Book</vt:lpstr>
      <vt:lpstr>Rage Italic</vt:lpstr>
      <vt:lpstr>Times New Roman</vt:lpstr>
      <vt:lpstr>Smeigtukas</vt:lpstr>
      <vt:lpstr>  Paprastieji mechanizmai  Konkursas „Fizikos bandymai aplink mus 2023“  </vt:lpstr>
      <vt:lpstr>Turinys</vt:lpstr>
      <vt:lpstr>TIKSLAS</vt:lpstr>
      <vt:lpstr>UŽDAVINIAI</vt:lpstr>
      <vt:lpstr>PowerPoint Presentation</vt:lpstr>
      <vt:lpstr>Svertas</vt:lpstr>
      <vt:lpstr>Sverto taikymo pavyzdžiai: </vt:lpstr>
      <vt:lpstr>Sverto taisyklė</vt:lpstr>
      <vt:lpstr>Skridinys</vt:lpstr>
      <vt:lpstr>Skridinių rūšys:  </vt:lpstr>
      <vt:lpstr>Nekilnojamasis skridinys</vt:lpstr>
      <vt:lpstr>Kilnojamasis skridinys</vt:lpstr>
      <vt:lpstr>Skrysčiai</vt:lpstr>
      <vt:lpstr>Nuožulnioji plokštuma</vt:lpstr>
      <vt:lpstr>Nuožulnioji plokštuma</vt:lpstr>
      <vt:lpstr>Nuožulniosios plokštumos taikymo pavyzdžiai: </vt:lpstr>
      <vt:lpstr>Bandymas Įrodyti, kad nuožulniąja plokštuma laimime jėgos</vt:lpstr>
      <vt:lpstr>Nuožulnioji plokštuma</vt:lpstr>
      <vt:lpstr>Nuožulnioji plokštuma</vt:lpstr>
      <vt:lpstr>Nuožulnioji plokštuma</vt:lpstr>
      <vt:lpstr>Tašelį tempiu pastoviu greičiu, tai yra išmatuoju tempimo jėgą F = 3,5 N </vt:lpstr>
      <vt:lpstr>PowerPoint Presentation</vt:lpstr>
      <vt:lpstr>PowerPoint Presentation</vt:lpstr>
      <vt:lpstr>Išvada:</vt:lpstr>
      <vt:lpstr>Uždavinys: 2,5 m ilgio nuožulniąja lenta 200 N jėga stumiama 1000 N svorio dėžė. Į kokį aukštį pakeltas vienas lentos galas?</vt:lpstr>
      <vt:lpstr>Testas</vt:lpstr>
      <vt:lpstr>1. Kurie iš pateiktų mechanizmų priskiriami paprastiesiems mechanizmams?</vt:lpstr>
      <vt:lpstr>2. Paprastųjų mechanizmų paskirtis?</vt:lpstr>
      <vt:lpstr>3. Ar galima nekilnojamą skridinį laikyti lygiapečiu svertu?</vt:lpstr>
      <vt:lpstr>4. Kuriuo skridiniu galime laimėti jėgos?</vt:lpstr>
      <vt:lpstr>5. Kurie išvardinti įrankiai yra vienpečiai svertai?</vt:lpstr>
      <vt:lpstr>6. Kuris iš išvardintų atvejų nėra nuožulnioji plokštuma?</vt:lpstr>
      <vt:lpstr>7. Kuris teiginys teisingas?</vt:lpstr>
      <vt:lpstr>8. Kuriuo mechanizmu negalime laimėti jėgos?</vt:lpstr>
      <vt:lpstr>9. Kurie išvardinti kūnai negali būti  panaudoti kaip svertai?</vt:lpstr>
      <vt:lpstr>10. Kuris paprastasis mechanizmas pritaikytas svarstyklėse?</vt:lpstr>
      <vt:lpstr>11. Kuriuo paprastuoju mechanizmu laimime darbo?</vt:lpstr>
      <vt:lpstr>Testo atsakymai:</vt:lpstr>
      <vt:lpstr>NAUDOTA LITERATŪRA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mokinys</dc:creator>
  <cp:lastModifiedBy>Mamos</cp:lastModifiedBy>
  <cp:revision>349</cp:revision>
  <dcterms:created xsi:type="dcterms:W3CDTF">2015-03-04T09:15:14Z</dcterms:created>
  <dcterms:modified xsi:type="dcterms:W3CDTF">2023-04-22T03:58:50Z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0x010100381A54537357D44FB147595A79074666</vt:lpwstr>
  </property>
</Properties>
</file>