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0" r:id="rId2"/>
    <p:sldId id="257" r:id="rId3"/>
    <p:sldId id="258" r:id="rId4"/>
    <p:sldId id="274" r:id="rId5"/>
    <p:sldId id="263" r:id="rId6"/>
    <p:sldId id="271" r:id="rId7"/>
    <p:sldId id="259" r:id="rId8"/>
    <p:sldId id="276" r:id="rId9"/>
    <p:sldId id="260" r:id="rId10"/>
    <p:sldId id="277" r:id="rId11"/>
    <p:sldId id="261" r:id="rId12"/>
    <p:sldId id="272" r:id="rId13"/>
    <p:sldId id="265" r:id="rId14"/>
    <p:sldId id="266" r:id="rId15"/>
    <p:sldId id="275" r:id="rId16"/>
    <p:sldId id="278" r:id="rId17"/>
    <p:sldId id="267" r:id="rId18"/>
    <p:sldId id="287" r:id="rId19"/>
    <p:sldId id="290" r:id="rId20"/>
    <p:sldId id="288" r:id="rId21"/>
    <p:sldId id="284" r:id="rId22"/>
    <p:sldId id="289" r:id="rId23"/>
    <p:sldId id="285" r:id="rId24"/>
    <p:sldId id="291" r:id="rId25"/>
    <p:sldId id="269" r:id="rId26"/>
    <p:sldId id="279" r:id="rId27"/>
    <p:sldId id="280" r:id="rId28"/>
    <p:sldId id="281" r:id="rId29"/>
    <p:sldId id="282" r:id="rId30"/>
    <p:sldId id="286" r:id="rId31"/>
    <p:sldId id="262" r:id="rId32"/>
    <p:sldId id="273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lt.m.wikipedia.org/w/index.php?title=Ramyb%C4%97s_b%C5%ABsena&amp;action=edit&amp;redlink=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lt.m.wikipedia.org/wiki/Potencin%C4%97_energija" TargetMode="External"/><Relationship Id="rId2" Type="http://schemas.openxmlformats.org/officeDocument/2006/relationships/hyperlink" Target="https://klase.eduka.lt/publisher/material/open/theory/32875/384?studentTeachingGroupId=3940053&amp;pageFlip=8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t.m.wikipedia.org/wiki/Galia_(fizika)" TargetMode="External"/><Relationship Id="rId5" Type="http://schemas.openxmlformats.org/officeDocument/2006/relationships/hyperlink" Target="https://lt.m.wikipedia.org/wiki/Energijos_tverm%C4%97s_d%C4%97sn" TargetMode="External"/><Relationship Id="rId4" Type="http://schemas.openxmlformats.org/officeDocument/2006/relationships/hyperlink" Target="https://epamokos.pedagogas.lt/mokymas/energijos-virsmai-3366.html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EEF2386-95CD-C058-3422-BDE3FA8DF8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0217" y="4248727"/>
            <a:ext cx="4608947" cy="1551709"/>
          </a:xfrm>
        </p:spPr>
        <p:txBody>
          <a:bodyPr>
            <a:normAutofit lnSpcReduction="10000"/>
          </a:bodyPr>
          <a:lstStyle/>
          <a:p>
            <a:pPr algn="l"/>
            <a:r>
              <a:rPr lang="lt-LT" dirty="0">
                <a:solidFill>
                  <a:schemeClr val="tx1"/>
                </a:solidFill>
              </a:rPr>
              <a:t>Darbą atliko: </a:t>
            </a:r>
            <a:r>
              <a:rPr lang="lt-LT" dirty="0" smtClean="0">
                <a:solidFill>
                  <a:schemeClr val="tx1"/>
                </a:solidFill>
              </a:rPr>
              <a:t>Jurbarko r. Šimkaičių </a:t>
            </a:r>
            <a:r>
              <a:rPr lang="lt-LT" dirty="0">
                <a:solidFill>
                  <a:schemeClr val="tx1"/>
                </a:solidFill>
              </a:rPr>
              <a:t>Jono Žemaičio pagrindinės mokyklos 8 klasės mokinės Austėja Jurkevičiūtė ir Dominyka Karlikauskaitė</a:t>
            </a:r>
          </a:p>
          <a:p>
            <a:pPr algn="l"/>
            <a:r>
              <a:rPr lang="lt-LT" dirty="0">
                <a:solidFill>
                  <a:schemeClr val="tx1"/>
                </a:solidFill>
              </a:rPr>
              <a:t>Fizikos mokytoja: Asta Tautkienė</a:t>
            </a:r>
          </a:p>
        </p:txBody>
      </p:sp>
      <p:sp>
        <p:nvSpPr>
          <p:cNvPr id="5" name="Pavadinimas 1">
            <a:extLst>
              <a:ext uri="{FF2B5EF4-FFF2-40B4-BE49-F238E27FC236}">
                <a16:creationId xmlns:a16="http://schemas.microsoft.com/office/drawing/2014/main" id="{5DBF4C59-165C-5054-41A7-4FB060568A2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88482" y="2404531"/>
            <a:ext cx="9287934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lt-LT" dirty="0"/>
              <a:t>SKYRIUS </a:t>
            </a:r>
            <a:br>
              <a:rPr lang="lt-LT" dirty="0"/>
            </a:br>
            <a:r>
              <a:rPr lang="lt-LT" dirty="0"/>
              <a:t>„DARBAS, GALIA ,ENERGIJA“ </a:t>
            </a:r>
            <a:br>
              <a:rPr lang="lt-LT" dirty="0"/>
            </a:br>
            <a:r>
              <a:rPr lang="lt-LT" dirty="0"/>
              <a:t>APIBENDRINIMAS</a:t>
            </a:r>
          </a:p>
        </p:txBody>
      </p:sp>
    </p:spTree>
    <p:extLst>
      <p:ext uri="{BB962C8B-B14F-4D97-AF65-F5344CB8AC3E}">
        <p14:creationId xmlns:p14="http://schemas.microsoft.com/office/powerpoint/2010/main" val="2054456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3CF3758-AD91-F236-34E6-29BE2D68E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5400" dirty="0"/>
              <a:t>TURINYS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DF353B1-5229-0351-9837-2EAA74C98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572" y="2160589"/>
            <a:ext cx="8596668" cy="4464578"/>
          </a:xfrm>
        </p:spPr>
        <p:txBody>
          <a:bodyPr>
            <a:normAutofit/>
          </a:bodyPr>
          <a:lstStyle/>
          <a:p>
            <a:r>
              <a:rPr lang="lt-LT" dirty="0">
                <a:solidFill>
                  <a:schemeClr val="tx1"/>
                </a:solidFill>
              </a:rPr>
              <a:t>Mechaninis darbas</a:t>
            </a:r>
          </a:p>
          <a:p>
            <a:r>
              <a:rPr lang="lt-LT" dirty="0">
                <a:solidFill>
                  <a:schemeClr val="tx1"/>
                </a:solidFill>
              </a:rPr>
              <a:t>Kinetinė energija</a:t>
            </a:r>
          </a:p>
          <a:p>
            <a:r>
              <a:rPr lang="lt-LT" dirty="0">
                <a:solidFill>
                  <a:schemeClr val="tx1"/>
                </a:solidFill>
              </a:rPr>
              <a:t>Potencinė energija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dirty="0">
                <a:solidFill>
                  <a:schemeClr val="tx1"/>
                </a:solidFill>
              </a:rPr>
              <a:t>Energijos tvermės dėsnis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dirty="0">
                <a:solidFill>
                  <a:schemeClr val="tx1"/>
                </a:solidFill>
              </a:rPr>
              <a:t>Galia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dirty="0">
                <a:solidFill>
                  <a:schemeClr val="tx1"/>
                </a:solidFill>
              </a:rPr>
              <a:t>Uždaviniai / Sprendimai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dirty="0">
                <a:solidFill>
                  <a:schemeClr val="tx1"/>
                </a:solidFill>
              </a:rPr>
              <a:t>Bandymai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dirty="0">
                <a:solidFill>
                  <a:schemeClr val="tx1"/>
                </a:solidFill>
              </a:rPr>
              <a:t>Testas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t-LT" dirty="0">
                <a:solidFill>
                  <a:schemeClr val="tx1"/>
                </a:solidFill>
              </a:rPr>
              <a:t>Šaltiniai</a:t>
            </a:r>
          </a:p>
        </p:txBody>
      </p:sp>
    </p:spTree>
    <p:extLst>
      <p:ext uri="{BB962C8B-B14F-4D97-AF65-F5344CB8AC3E}">
        <p14:creationId xmlns:p14="http://schemas.microsoft.com/office/powerpoint/2010/main" val="270737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064CF7E-DDE8-4C8B-0F3E-4C89572EA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5400" dirty="0"/>
              <a:t>MECHANINIS DARBAS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BF5E870-B158-8414-F57F-034D12CE2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97411"/>
          </a:xfrm>
        </p:spPr>
        <p:txBody>
          <a:bodyPr/>
          <a:lstStyle/>
          <a:p>
            <a:pPr marL="0" indent="0" algn="ctr" fontAlgn="base">
              <a:buNone/>
            </a:pPr>
            <a:r>
              <a:rPr lang="lt-LT" sz="2000" b="1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Mechaniniu darbu</a:t>
            </a:r>
            <a:r>
              <a:rPr lang="lt-LT" sz="20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lt-LT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vadinamas </a:t>
            </a:r>
            <a:r>
              <a:rPr lang="lt-LT" sz="20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fizikinis dydis</a:t>
            </a:r>
            <a:r>
              <a:rPr lang="lt-LT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lygus kūną veikiančios </a:t>
            </a:r>
            <a:r>
              <a:rPr lang="lt-LT" sz="20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jėgos</a:t>
            </a:r>
            <a:r>
              <a:rPr lang="lt-LT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modulio ir kūno </a:t>
            </a:r>
            <a:r>
              <a:rPr lang="lt-LT" sz="20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poslinkio</a:t>
            </a:r>
            <a:r>
              <a:rPr lang="lt-LT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sandaugai:</a:t>
            </a:r>
          </a:p>
          <a:p>
            <a:pPr marL="0" indent="0" algn="ctr" fontAlgn="base">
              <a:buNone/>
            </a:pPr>
            <a:r>
              <a:rPr lang="lt-LT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A=</a:t>
            </a:r>
            <a:r>
              <a:rPr lang="lt-LT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Fs</a:t>
            </a:r>
            <a:endParaRPr lang="lt-LT" sz="2000" b="1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lt-LT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Darbo vienetas </a:t>
            </a:r>
            <a:r>
              <a:rPr lang="lt-LT" sz="20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 sistemoje</a:t>
            </a:r>
            <a:r>
              <a:rPr lang="lt-LT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yra </a:t>
            </a:r>
            <a:r>
              <a:rPr lang="lt-LT" sz="20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džaulis</a:t>
            </a:r>
            <a:r>
              <a:rPr lang="lt-LT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Vieno džaulio darbas atliekamas tada, kai veikiant 1 N jėgai kūnas pasislenka 1 m atstumu.</a:t>
            </a:r>
          </a:p>
          <a:p>
            <a:pPr marL="0" indent="0" fontAlgn="base">
              <a:buNone/>
            </a:pPr>
            <a:r>
              <a:rPr lang="lt-LT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[A]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1J = 1N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lt-LT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buNone/>
            </a:pPr>
            <a:endParaRPr lang="lt-LT" sz="2000" b="0" i="0" dirty="0">
              <a:solidFill>
                <a:schemeClr val="tx1"/>
              </a:solidFill>
              <a:effectLst/>
              <a:latin typeface="-apple-system"/>
            </a:endParaRP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321" y="4744785"/>
            <a:ext cx="2730788" cy="200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023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MECHANINIS DARBAS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lt-LT" dirty="0">
                <a:solidFill>
                  <a:schemeClr val="tx1"/>
                </a:solidFill>
                <a:latin typeface="-apple-system"/>
              </a:rPr>
              <a:t> </a:t>
            </a:r>
            <a:r>
              <a:rPr lang="lt-LT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Mechaninis darbas neatliekamas, kai: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lt-LT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Kūną veikia jėga, bet jis nejuda;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lt-LT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Kūnas juda iš inercijos</a:t>
            </a:r>
            <a:r>
              <a:rPr lang="lt-LT" sz="2000" dirty="0">
                <a:solidFill>
                  <a:schemeClr val="tx1"/>
                </a:solidFill>
                <a:latin typeface="-apple-system"/>
              </a:rPr>
              <a:t>.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455" y="1837316"/>
            <a:ext cx="2386589" cy="2522248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442" y="3672032"/>
            <a:ext cx="218122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558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6D34176-CA14-8779-13D0-E210182FB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5400" dirty="0"/>
              <a:t>UŽDAVINYS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02637FD-05D5-0C51-EA63-78EFE1EA2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97411"/>
          </a:xfrm>
        </p:spPr>
        <p:txBody>
          <a:bodyPr/>
          <a:lstStyle/>
          <a:p>
            <a:pPr marL="0" indent="0">
              <a:buNone/>
            </a:pPr>
            <a:r>
              <a:rPr lang="lt-LT" sz="1800" b="0" i="0" dirty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Koks darbas atliekamas keliant iš 10 m gylio šulinio 10 kg masės kibirą vandens?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27764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1796BDA-E015-5773-FECA-839A0E88A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5400" dirty="0"/>
              <a:t>SPRENDIMAS</a:t>
            </a:r>
          </a:p>
        </p:txBody>
      </p:sp>
      <p:sp>
        <p:nvSpPr>
          <p:cNvPr id="5" name="Google Shape;168;p5">
            <a:extLst>
              <a:ext uri="{FF2B5EF4-FFF2-40B4-BE49-F238E27FC236}">
                <a16:creationId xmlns:a16="http://schemas.microsoft.com/office/drawing/2014/main" id="{D6D9DAC7-18C9-EEC0-3963-8FA9EA1E893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863" y="2160588"/>
            <a:ext cx="4084637" cy="46974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SzPts val="1440"/>
              <a:buNone/>
            </a:pPr>
            <a:r>
              <a:rPr lang="lt-LT" dirty="0" smtClean="0"/>
              <a:t>     Duota</a:t>
            </a:r>
            <a:r>
              <a:rPr lang="lt-LT" dirty="0"/>
              <a:t>:         </a:t>
            </a:r>
          </a:p>
          <a:p>
            <a:pPr indent="0">
              <a:spcBef>
                <a:spcPts val="0"/>
              </a:spcBef>
              <a:buSzPts val="1440"/>
              <a:buFont typeface="Wingdings 3" charset="2"/>
              <a:buNone/>
            </a:pPr>
            <a:r>
              <a:rPr lang="lt-LT" dirty="0"/>
              <a:t>h= 10 m </a:t>
            </a:r>
          </a:p>
          <a:p>
            <a:pPr indent="0">
              <a:spcBef>
                <a:spcPts val="0"/>
              </a:spcBef>
              <a:buSzPts val="1440"/>
              <a:buFont typeface="Wingdings 3" charset="2"/>
              <a:buNone/>
            </a:pPr>
            <a:r>
              <a:rPr lang="lt-LT" dirty="0"/>
              <a:t>m= 10 kg</a:t>
            </a:r>
          </a:p>
          <a:p>
            <a:pPr indent="0">
              <a:spcBef>
                <a:spcPts val="0"/>
              </a:spcBef>
              <a:buSzPts val="1440"/>
              <a:buFont typeface="Wingdings 3" charset="2"/>
              <a:buNone/>
            </a:pPr>
            <a:r>
              <a:rPr lang="lt-LT" dirty="0"/>
              <a:t>g= 10 </a:t>
            </a:r>
            <a:r>
              <a:rPr lang="lt-LT" dirty="0" smtClean="0"/>
              <a:t>m/s</a:t>
            </a:r>
            <a:r>
              <a:rPr lang="lt-LT" baseline="30000" dirty="0" smtClean="0"/>
              <a:t>2</a:t>
            </a:r>
            <a:endParaRPr lang="lt-LT" dirty="0"/>
          </a:p>
          <a:p>
            <a:pPr indent="0">
              <a:spcBef>
                <a:spcPts val="0"/>
              </a:spcBef>
              <a:buSzPts val="1440"/>
              <a:buFont typeface="Wingdings 3" charset="2"/>
              <a:buNone/>
            </a:pPr>
            <a:r>
              <a:rPr lang="lt-LT" dirty="0" smtClean="0"/>
              <a:t>Rasti</a:t>
            </a:r>
            <a:r>
              <a:rPr lang="lt-LT" dirty="0"/>
              <a:t>: </a:t>
            </a:r>
          </a:p>
          <a:p>
            <a:pPr indent="0">
              <a:spcBef>
                <a:spcPts val="0"/>
              </a:spcBef>
              <a:buSzPts val="1440"/>
              <a:buFont typeface="Wingdings 3" charset="2"/>
              <a:buNone/>
            </a:pPr>
            <a:r>
              <a:rPr lang="lt-LT" dirty="0"/>
              <a:t>F = ?</a:t>
            </a:r>
          </a:p>
          <a:p>
            <a:pPr indent="0">
              <a:spcBef>
                <a:spcPts val="0"/>
              </a:spcBef>
              <a:buSzPts val="1440"/>
              <a:buFont typeface="Wingdings 3" charset="2"/>
              <a:buNone/>
            </a:pPr>
            <a:r>
              <a:rPr lang="lt-LT" dirty="0"/>
              <a:t>A = ?</a:t>
            </a:r>
          </a:p>
          <a:p>
            <a:pPr indent="0">
              <a:spcBef>
                <a:spcPts val="0"/>
              </a:spcBef>
              <a:buSzPts val="1440"/>
              <a:buFont typeface="Wingdings 3" charset="2"/>
              <a:buNone/>
            </a:pPr>
            <a:endParaRPr lang="lt-LT" dirty="0"/>
          </a:p>
        </p:txBody>
      </p:sp>
      <p:sp>
        <p:nvSpPr>
          <p:cNvPr id="4" name="Google Shape;169;p5">
            <a:extLst>
              <a:ext uri="{FF2B5EF4-FFF2-40B4-BE49-F238E27FC236}">
                <a16:creationId xmlns:a16="http://schemas.microsoft.com/office/drawing/2014/main" id="{01EB1AF3-E834-C3E6-AFB0-E8570D5A30CD}"/>
              </a:ext>
            </a:extLst>
          </p:cNvPr>
          <p:cNvSpPr txBox="1"/>
          <p:nvPr/>
        </p:nvSpPr>
        <p:spPr>
          <a:xfrm>
            <a:off x="5467075" y="2160600"/>
            <a:ext cx="4415700" cy="46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lt-LT" sz="18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Sprendimas:</a:t>
            </a:r>
            <a:endParaRPr sz="18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lt-LT" sz="18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F = mg</a:t>
            </a:r>
            <a:endParaRPr sz="18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lt-LT" sz="18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F = 10 kg * 10 m/s</a:t>
            </a:r>
            <a:r>
              <a:rPr lang="lt-LT" sz="1800" b="0" i="0" u="none" strike="noStrike" cap="none" baseline="300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lang="lt-LT" sz="18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= 100 N</a:t>
            </a:r>
            <a:endParaRPr sz="18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lt-LT" sz="18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A= </a:t>
            </a:r>
            <a:r>
              <a:rPr lang="lt-LT" sz="18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Fs</a:t>
            </a:r>
            <a:endParaRPr sz="18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lt-LT" sz="18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 = 100 N * </a:t>
            </a:r>
            <a:r>
              <a:rPr lang="lt-LT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10 m </a:t>
            </a:r>
            <a:r>
              <a:rPr lang="lt-LT" sz="18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= 1000 J</a:t>
            </a:r>
            <a:endParaRPr sz="18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lt-LT" sz="18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Ats</a:t>
            </a:r>
            <a:r>
              <a:rPr lang="lt-LT" sz="18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;. 1000 J</a:t>
            </a:r>
            <a:endParaRPr sz="18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39200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449810D-B21E-91CF-A857-AFFC10E2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5400" dirty="0"/>
              <a:t>KINETINĖ ENERGIJA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urinio vietos rezervavimo ženklas 7">
                <a:extLst>
                  <a:ext uri="{FF2B5EF4-FFF2-40B4-BE49-F238E27FC236}">
                    <a16:creationId xmlns:a16="http://schemas.microsoft.com/office/drawing/2014/main" id="{C3EC3ED0-21D2-0EAE-DDC1-A2B77D2E0A9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7334" y="2160589"/>
                <a:ext cx="8596668" cy="4697411"/>
              </a:xfrm>
            </p:spPr>
            <p:txBody>
              <a:bodyPr/>
              <a:lstStyle/>
              <a:p>
                <a:pPr marL="0" indent="0" fontAlgn="base">
                  <a:buNone/>
                </a:pPr>
                <a:r>
                  <a:rPr lang="lt-LT" sz="2000" b="1" i="0" dirty="0">
                    <a:solidFill>
                      <a:srgbClr val="202122"/>
                    </a:solidFill>
                    <a:effectLst/>
                    <a:latin typeface="inherit"/>
                  </a:rPr>
                  <a:t>Kinetinė energija</a:t>
                </a:r>
                <a:r>
                  <a:rPr lang="lt-LT" sz="2000" b="0" i="0" dirty="0">
                    <a:solidFill>
                      <a:srgbClr val="202122"/>
                    </a:solidFill>
                    <a:effectLst/>
                    <a:latin typeface="-apple-system"/>
                  </a:rPr>
                  <a:t>  – </a:t>
                </a:r>
                <a:r>
                  <a:rPr lang="lt-LT" sz="2000" b="0" i="0" dirty="0">
                    <a:solidFill>
                      <a:schemeClr val="tx1"/>
                    </a:solidFill>
                    <a:effectLst/>
                    <a:latin typeface="-apple-system"/>
                  </a:rPr>
                  <a:t>kūno </a:t>
                </a:r>
                <a:r>
                  <a:rPr lang="lt-LT" sz="2000" b="0" i="0" strike="noStrike" dirty="0">
                    <a:solidFill>
                      <a:schemeClr val="tx1"/>
                    </a:solidFill>
                    <a:effectLst/>
                    <a:latin typeface="inherit"/>
                  </a:rPr>
                  <a:t>energija</a:t>
                </a:r>
                <a:r>
                  <a:rPr lang="lt-LT" sz="2000" b="0" i="0" dirty="0">
                    <a:solidFill>
                      <a:schemeClr val="tx1"/>
                    </a:solidFill>
                    <a:effectLst/>
                    <a:latin typeface="-apple-system"/>
                  </a:rPr>
                  <a:t>, susijusi su to kūno judėjimu. Ji apibūdinama kaip </a:t>
                </a:r>
                <a:r>
                  <a:rPr lang="lt-LT" sz="2000" b="0" i="0" strike="noStrike" dirty="0">
                    <a:solidFill>
                      <a:schemeClr val="tx1"/>
                    </a:solidFill>
                    <a:effectLst/>
                    <a:latin typeface="inherit"/>
                  </a:rPr>
                  <a:t>darbas</a:t>
                </a:r>
                <a:r>
                  <a:rPr lang="lt-LT" sz="2000" b="0" i="0" dirty="0">
                    <a:solidFill>
                      <a:schemeClr val="tx1"/>
                    </a:solidFill>
                    <a:effectLst/>
                    <a:latin typeface="-apple-system"/>
                  </a:rPr>
                  <a:t>, kurio reikia išjudinti tam tikros pastovios </a:t>
                </a:r>
                <a:r>
                  <a:rPr lang="lt-LT" sz="2000" b="0" i="0" strike="noStrike" dirty="0">
                    <a:solidFill>
                      <a:schemeClr val="tx1"/>
                    </a:solidFill>
                    <a:effectLst/>
                    <a:latin typeface="inherit"/>
                  </a:rPr>
                  <a:t>masės</a:t>
                </a:r>
                <a:r>
                  <a:rPr lang="lt-LT" sz="2000" b="0" i="0" dirty="0">
                    <a:solidFill>
                      <a:schemeClr val="tx1"/>
                    </a:solidFill>
                    <a:effectLst/>
                    <a:latin typeface="-apple-system"/>
                  </a:rPr>
                  <a:t> kūną iš </a:t>
                </a:r>
                <a:r>
                  <a:rPr lang="lt-LT" sz="2000" b="0" i="0" strike="noStrike" dirty="0">
                    <a:solidFill>
                      <a:schemeClr val="tx1"/>
                    </a:solidFill>
                    <a:effectLst/>
                    <a:latin typeface="inherit"/>
                  </a:rPr>
                  <a:t>ramybės</a:t>
                </a:r>
                <a:r>
                  <a:rPr lang="lt-LT" sz="2000" b="0" i="0" strike="noStrike" dirty="0">
                    <a:solidFill>
                      <a:schemeClr val="tx1"/>
                    </a:solidFill>
                    <a:effectLst/>
                    <a:latin typeface="inherit"/>
                    <a:hlinkClick r:id="rId2" tooltip="Ramybės būsena (puslapis neegzistuoja)">
                      <a:extLst>
                        <a:ext uri="{A12FA001-AC4F-418D-AE19-62706E023703}">
                          <ahyp:hlinkClr xmlns="" xmlns:ahyp="http://schemas.microsoft.com/office/drawing/2018/hyperlinkcolor" val="tx"/>
                        </a:ext>
                      </a:extLst>
                    </a:hlinkClick>
                  </a:rPr>
                  <a:t> </a:t>
                </a:r>
                <a:r>
                  <a:rPr lang="lt-LT" sz="2000" b="0" i="0" strike="noStrike" dirty="0">
                    <a:solidFill>
                      <a:schemeClr val="tx1"/>
                    </a:solidFill>
                    <a:effectLst/>
                    <a:latin typeface="inherit"/>
                  </a:rPr>
                  <a:t>būsenos</a:t>
                </a:r>
                <a:r>
                  <a:rPr lang="lt-LT" sz="2000" b="0" i="0" dirty="0">
                    <a:solidFill>
                      <a:schemeClr val="tx1"/>
                    </a:solidFill>
                    <a:effectLst/>
                    <a:latin typeface="-apple-system"/>
                  </a:rPr>
                  <a:t> iki tam tikro judėjimo </a:t>
                </a:r>
                <a:r>
                  <a:rPr lang="lt-LT" sz="2000" b="0" i="0" strike="noStrike" dirty="0">
                    <a:solidFill>
                      <a:schemeClr val="tx1"/>
                    </a:solidFill>
                    <a:effectLst/>
                    <a:latin typeface="inherit"/>
                  </a:rPr>
                  <a:t>greičio</a:t>
                </a:r>
                <a:r>
                  <a:rPr lang="lt-LT" sz="2000" b="0" i="0" dirty="0">
                    <a:solidFill>
                      <a:schemeClr val="tx1"/>
                    </a:solidFill>
                    <a:effectLst/>
                    <a:latin typeface="-apple-system"/>
                  </a:rPr>
                  <a:t>. Kinetinė kūno energija nekinta, kol nekinta kūno judėjimo </a:t>
                </a:r>
                <a:r>
                  <a:rPr lang="lt-LT" sz="2000" b="0" i="0" strike="noStrike" dirty="0">
                    <a:solidFill>
                      <a:schemeClr val="tx1"/>
                    </a:solidFill>
                    <a:effectLst/>
                    <a:latin typeface="inherit"/>
                  </a:rPr>
                  <a:t>greitis</a:t>
                </a:r>
                <a:r>
                  <a:rPr lang="lt-LT" sz="2000" b="0" i="0" dirty="0">
                    <a:solidFill>
                      <a:schemeClr val="tx1"/>
                    </a:solidFill>
                    <a:effectLst/>
                    <a:latin typeface="-apple-system"/>
                  </a:rPr>
                  <a:t> ir </a:t>
                </a:r>
                <a:r>
                  <a:rPr lang="lt-LT" sz="2000" b="0" i="0" strike="noStrike" dirty="0">
                    <a:solidFill>
                      <a:schemeClr val="tx1"/>
                    </a:solidFill>
                    <a:effectLst/>
                    <a:latin typeface="inherit"/>
                  </a:rPr>
                  <a:t>masė</a:t>
                </a:r>
                <a:r>
                  <a:rPr lang="lt-LT" sz="2000" b="0" i="0" dirty="0">
                    <a:solidFill>
                      <a:schemeClr val="tx1"/>
                    </a:solidFill>
                    <a:effectLst/>
                    <a:latin typeface="-apple-system"/>
                  </a:rPr>
                  <a:t>.</a:t>
                </a:r>
              </a:p>
              <a:p>
                <a:pPr marL="0" indent="0" fontAlgn="base">
                  <a:buNone/>
                </a:pPr>
                <a:r>
                  <a:rPr lang="lt-LT" sz="2000" b="0" i="0" dirty="0">
                    <a:solidFill>
                      <a:schemeClr val="tx1"/>
                    </a:solidFill>
                    <a:effectLst/>
                    <a:latin typeface="-apple-system"/>
                  </a:rPr>
                  <a:t>Kūno kinetinės energijos didumas priklauso nuo kūno masės ir greičio. Kinetinės energijos, kaip ir bet kokios energijos, matavimo vienetas yra </a:t>
                </a:r>
                <a:r>
                  <a:rPr lang="lt-LT" sz="2000" b="0" i="0" strike="noStrike" dirty="0">
                    <a:solidFill>
                      <a:schemeClr val="tx1"/>
                    </a:solidFill>
                    <a:effectLst/>
                    <a:latin typeface="inherit"/>
                  </a:rPr>
                  <a:t>džaulis</a:t>
                </a:r>
                <a:r>
                  <a:rPr lang="lt-LT" sz="2000" b="0" i="0" dirty="0">
                    <a:solidFill>
                      <a:schemeClr val="tx1"/>
                    </a:solidFill>
                    <a:effectLst/>
                    <a:latin typeface="-apple-system"/>
                  </a:rPr>
                  <a:t>.</a:t>
                </a:r>
              </a:p>
              <a:p>
                <a:pPr marL="0" indent="0" fontAlgn="base">
                  <a:buNone/>
                </a:pPr>
                <a:r>
                  <a:rPr lang="lt-LT" sz="2000" b="0" i="0" dirty="0">
                    <a:solidFill>
                      <a:schemeClr val="tx1"/>
                    </a:solidFill>
                    <a:effectLst/>
                    <a:latin typeface="-apple-system"/>
                  </a:rPr>
                  <a:t>Greičiui padidėjus dvigubai, kinetinė energija padidėja keturgubai. </a:t>
                </a:r>
              </a:p>
              <a:p>
                <a:endParaRPr lang="lt-LT" dirty="0"/>
              </a:p>
              <a:p>
                <a:pPr marL="0" indent="0">
                  <a:buNone/>
                </a:pPr>
                <a:r>
                  <a:rPr lang="lt-LT" dirty="0"/>
                  <a:t> </a:t>
                </a:r>
                <a:r>
                  <a:rPr lang="lt-LT" sz="2000" b="1" dirty="0"/>
                  <a:t>FORMULĖ</a:t>
                </a:r>
                <a:r>
                  <a:rPr lang="lt-LT" dirty="0"/>
                  <a:t>:</a:t>
                </a:r>
              </a:p>
              <a:p>
                <a:pPr marL="0" indent="0">
                  <a:buNone/>
                </a:pPr>
                <a:r>
                  <a:rPr lang="lt-LT" sz="2800" b="1" dirty="0"/>
                  <a:t>               E</a:t>
                </a:r>
                <a:r>
                  <a:rPr lang="lt-LT" sz="2800" b="1" baseline="-25000" dirty="0"/>
                  <a:t>k</a:t>
                </a:r>
                <a:r>
                  <a:rPr lang="lt-LT" sz="2800" b="1" dirty="0"/>
                  <a:t> </a:t>
                </a:r>
                <a:r>
                  <a:rPr lang="lt-LT" sz="2800" b="1" dirty="0">
                    <a:latin typeface="Franklin Gothic Book" panose="020B0503020102020204" pitchFamily="34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800" b="1" i="1" smtClean="0">
                            <a:latin typeface="Cambria Math" panose="02040503050406030204" pitchFamily="18" charset="0"/>
                          </a:rPr>
                          <m:t>𝒎𝒗</m:t>
                        </m:r>
                        <m:r>
                          <a:rPr lang="lt-LT" sz="2800" b="1" i="1" baseline="30000" smtClean="0"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lt-LT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lt-LT" sz="2800" b="1" dirty="0"/>
              </a:p>
              <a:p>
                <a:pPr marL="0" indent="0">
                  <a:buNone/>
                </a:pPr>
                <a:endParaRPr lang="lt-LT" dirty="0"/>
              </a:p>
            </p:txBody>
          </p:sp>
        </mc:Choice>
        <mc:Fallback xmlns="">
          <p:sp>
            <p:nvSpPr>
              <p:cNvPr id="8" name="Turinio vietos rezervavimo ženklas 7">
                <a:extLst>
                  <a:ext uri="{FF2B5EF4-FFF2-40B4-BE49-F238E27FC236}">
                    <a16:creationId xmlns:a16="http://schemas.microsoft.com/office/drawing/2014/main" id="{C3EC3ED0-21D2-0EAE-DDC1-A2B77D2E0A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2160589"/>
                <a:ext cx="8596668" cy="4697411"/>
              </a:xfrm>
              <a:blipFill>
                <a:blip r:embed="rId3"/>
                <a:stretch>
                  <a:fillRect l="-709" t="-51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4378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79055"/>
          </a:xfrm>
        </p:spPr>
        <p:txBody>
          <a:bodyPr/>
          <a:lstStyle/>
          <a:p>
            <a:pPr algn="ctr"/>
            <a:r>
              <a:rPr lang="lt-LT" dirty="0"/>
              <a:t>KINETINĖ ENERGIJA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0727" y="1413164"/>
            <a:ext cx="7934037" cy="520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02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A3C1A43-A256-A904-CD6A-BCD99C5C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5400" dirty="0"/>
              <a:t>POTENCINĖ ENERGIJA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E2FC607-E38D-DCE7-A267-28B7DC0C8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97411"/>
          </a:xfrm>
        </p:spPr>
        <p:txBody>
          <a:bodyPr/>
          <a:lstStyle/>
          <a:p>
            <a:pPr marL="0" indent="0">
              <a:buNone/>
            </a:pPr>
            <a:r>
              <a:rPr lang="lt-LT" sz="2000" b="1" dirty="0"/>
              <a:t>Potencinė energija</a:t>
            </a:r>
            <a:r>
              <a:rPr lang="lt-LT" sz="2000" dirty="0"/>
              <a:t>- tai sąveikos energija, kuri priklauso nuo vienas kitą veikiančių kūnų (arba to paties kūno dalių) padėties</a:t>
            </a:r>
            <a:r>
              <a:rPr lang="lt-LT" sz="2000" dirty="0" smtClean="0"/>
              <a:t>.</a:t>
            </a:r>
            <a:endParaRPr lang="lt-LT" sz="2000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lt-LT" sz="2000" dirty="0" smtClean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lt-LT" sz="2000" dirty="0" smtClean="0"/>
              <a:t>Kuo </a:t>
            </a:r>
            <a:r>
              <a:rPr lang="lt-LT" sz="2000" dirty="0"/>
              <a:t>didesnė masė, tuo potencinė energija </a:t>
            </a:r>
            <a:r>
              <a:rPr lang="lt-LT" sz="2000" dirty="0" smtClean="0"/>
              <a:t>didesnė.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lt-LT" sz="2000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lt-LT" sz="2000" dirty="0" smtClean="0"/>
              <a:t>Kuo </a:t>
            </a:r>
            <a:r>
              <a:rPr lang="lt-LT" sz="2000" dirty="0"/>
              <a:t>aukštis yra didesnis, tuo potencinė energija </a:t>
            </a:r>
            <a:r>
              <a:rPr lang="lt-LT" sz="2000" dirty="0" smtClean="0"/>
              <a:t>didesnė.</a:t>
            </a:r>
            <a:endParaRPr lang="lt-LT" sz="20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lt-LT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lt-LT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lt-LT" dirty="0"/>
              <a:t> </a:t>
            </a:r>
            <a:r>
              <a:rPr lang="lt-LT" sz="2000" b="1" dirty="0"/>
              <a:t>FORMULĖ</a:t>
            </a:r>
            <a:r>
              <a:rPr lang="lt-LT" b="1" dirty="0"/>
              <a:t>: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lt-LT" dirty="0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6320DC67-4472-C126-232F-101404C4F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334" y="4915406"/>
            <a:ext cx="39385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lt-LT" altLang="en-US" sz="3200" dirty="0">
                <a:latin typeface="Palatino Linotype" panose="02040502050505030304" pitchFamily="18" charset="0"/>
              </a:rPr>
              <a:t>              </a:t>
            </a:r>
            <a:r>
              <a:rPr lang="lt-LT" altLang="en-US" sz="3200" b="1" dirty="0" err="1">
                <a:latin typeface="Palatino Linotype" panose="02040502050505030304" pitchFamily="18" charset="0"/>
              </a:rPr>
              <a:t>E</a:t>
            </a:r>
            <a:r>
              <a:rPr lang="lt-LT" altLang="en-US" sz="3200" b="1" baseline="-25000" dirty="0" err="1">
                <a:latin typeface="Palatino Linotype" panose="02040502050505030304" pitchFamily="18" charset="0"/>
              </a:rPr>
              <a:t>p</a:t>
            </a:r>
            <a:r>
              <a:rPr lang="lt-LT" altLang="en-US" sz="3200" b="1" dirty="0">
                <a:latin typeface="Palatino Linotype" panose="02040502050505030304" pitchFamily="18" charset="0"/>
              </a:rPr>
              <a:t> </a:t>
            </a:r>
            <a:r>
              <a:rPr lang="en-US" altLang="en-US" sz="3200" b="1" dirty="0">
                <a:latin typeface="Palatino Linotype" panose="02040502050505030304" pitchFamily="18" charset="0"/>
              </a:rPr>
              <a:t>= m</a:t>
            </a:r>
            <a:r>
              <a:rPr lang="en-US" altLang="en-US" sz="3200" b="1" baseline="30000" dirty="0">
                <a:latin typeface="Palatino Linotype" panose="02040502050505030304" pitchFamily="18" charset="0"/>
              </a:rPr>
              <a:t>.</a:t>
            </a:r>
            <a:r>
              <a:rPr lang="en-US" altLang="en-US" sz="3200" b="1" dirty="0">
                <a:latin typeface="Palatino Linotype" panose="02040502050505030304" pitchFamily="18" charset="0"/>
              </a:rPr>
              <a:t>g</a:t>
            </a:r>
            <a:r>
              <a:rPr lang="en-US" altLang="en-US" sz="3200" b="1" baseline="30000" dirty="0">
                <a:latin typeface="Palatino Linotype" panose="02040502050505030304" pitchFamily="18" charset="0"/>
              </a:rPr>
              <a:t>.</a:t>
            </a:r>
            <a:r>
              <a:rPr lang="en-US" altLang="en-US" sz="3200" b="1" dirty="0">
                <a:latin typeface="Palatino Linotype" panose="02040502050505030304" pitchFamily="18" charset="0"/>
              </a:rPr>
              <a:t>h</a:t>
            </a:r>
            <a:endParaRPr lang="lt-LT" altLang="en-US" sz="32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17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8073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/>
              <a:t>POTENCINĖ ENERGIJA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0510" y="1344300"/>
            <a:ext cx="7786254" cy="519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67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9C5C9A5-8FEC-F40E-5D65-1193EA283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5400" dirty="0"/>
              <a:t>UŽDAVINYS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A7A3D00-9930-1EEA-0C04-847F5DDD1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97411"/>
          </a:xfrm>
        </p:spPr>
        <p:txBody>
          <a:bodyPr/>
          <a:lstStyle/>
          <a:p>
            <a:pPr marL="0" indent="0">
              <a:buNone/>
            </a:pPr>
            <a:r>
              <a:rPr lang="lt-LT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0,5 kg masės kamuolys lekia 10 m/s greičiu. Kokia jo kinetinė energija?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40470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A5F33CE-5930-AA69-4997-13469B1DC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5400" dirty="0"/>
              <a:t>SPRENDIMAS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61D1A67-DAAA-CB23-0311-C2BF5CA85E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4184035" cy="4697412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Duota:</a:t>
            </a:r>
          </a:p>
          <a:p>
            <a:pPr marL="0" indent="0">
              <a:buNone/>
            </a:pPr>
            <a:r>
              <a:rPr lang="lt-LT" dirty="0"/>
              <a:t>m= 0.5 kg</a:t>
            </a:r>
          </a:p>
          <a:p>
            <a:pPr marL="0" indent="0">
              <a:buNone/>
            </a:pPr>
            <a:r>
              <a:rPr lang="lt-LT" dirty="0"/>
              <a:t>v= 10 </a:t>
            </a:r>
            <a:r>
              <a:rPr lang="lt-LT" dirty="0" smtClean="0"/>
              <a:t>m/s</a:t>
            </a: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Rasti:</a:t>
            </a:r>
          </a:p>
          <a:p>
            <a:pPr marL="0" indent="0">
              <a:buNone/>
            </a:pPr>
            <a:r>
              <a:rPr lang="lt-LT" dirty="0"/>
              <a:t>E</a:t>
            </a:r>
            <a:r>
              <a:rPr lang="lt-LT" baseline="-25000" dirty="0"/>
              <a:t>k</a:t>
            </a:r>
            <a:r>
              <a:rPr lang="lt-LT" dirty="0"/>
              <a:t>= ?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baseline="-25000" dirty="0"/>
          </a:p>
          <a:p>
            <a:pPr marL="0" indent="0">
              <a:buNone/>
            </a:pPr>
            <a:endParaRPr lang="lt-L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urinio vietos rezervavimo ženklas 3">
                <a:extLst>
                  <a:ext uri="{FF2B5EF4-FFF2-40B4-BE49-F238E27FC236}">
                    <a16:creationId xmlns:a16="http://schemas.microsoft.com/office/drawing/2014/main" id="{FE12E9C2-8A65-5F69-CDC7-FABB33A890E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089970" y="2160589"/>
                <a:ext cx="4184034" cy="469741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lt-LT" dirty="0"/>
                  <a:t>Sprendimas</a:t>
                </a:r>
                <a:r>
                  <a:rPr lang="lt-LT" dirty="0" smtClean="0"/>
                  <a:t>:</a:t>
                </a:r>
              </a:p>
              <a:p>
                <a:pPr marL="0" indent="0">
                  <a:buNone/>
                </a:pPr>
                <a:r>
                  <a:rPr lang="lt-LT" b="1" dirty="0"/>
                  <a:t>E</a:t>
                </a:r>
                <a:r>
                  <a:rPr lang="lt-LT" b="1" baseline="-25000" dirty="0"/>
                  <a:t>k</a:t>
                </a:r>
                <a:r>
                  <a:rPr lang="lt-LT" b="1" dirty="0"/>
                  <a:t> </a:t>
                </a:r>
                <a:r>
                  <a:rPr lang="lt-LT" b="1" dirty="0">
                    <a:latin typeface="Franklin Gothic Book" panose="020B0503020102020204" pitchFamily="34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b="1" i="1">
                            <a:latin typeface="Cambria Math" panose="02040503050406030204" pitchFamily="18" charset="0"/>
                          </a:rPr>
                          <m:t>𝒎𝒗</m:t>
                        </m:r>
                        <m:r>
                          <a:rPr lang="lt-LT" b="1" i="1" baseline="30000"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lt-LT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lt-LT" dirty="0"/>
              </a:p>
              <a:p>
                <a:pPr marL="0" indent="0">
                  <a:buNone/>
                </a:pPr>
                <a:r>
                  <a:rPr lang="lt-LT" dirty="0"/>
                  <a:t>E</a:t>
                </a:r>
                <a:r>
                  <a:rPr lang="lt-LT" baseline="-25000" dirty="0"/>
                  <a:t>k</a:t>
                </a:r>
                <a:r>
                  <a:rPr lang="lt-LT" dirty="0"/>
                  <a:t>= </a:t>
                </a:r>
                <a:r>
                  <a:rPr lang="lt-LT" dirty="0" smtClean="0"/>
                  <a:t>(0.5 </a:t>
                </a:r>
                <a:r>
                  <a:rPr lang="lt-LT" dirty="0"/>
                  <a:t>kg* (10 </a:t>
                </a:r>
                <a:r>
                  <a:rPr lang="lt-LT" dirty="0" smtClean="0"/>
                  <a:t>m/s)</a:t>
                </a:r>
                <a:r>
                  <a:rPr lang="lt-LT" baseline="30000" dirty="0" smtClean="0"/>
                  <a:t>2</a:t>
                </a:r>
                <a:r>
                  <a:rPr lang="lt-LT" dirty="0" smtClean="0"/>
                  <a:t>)/2</a:t>
                </a:r>
                <a:endParaRPr lang="lt-LT" baseline="30000" dirty="0"/>
              </a:p>
              <a:p>
                <a:pPr marL="0" indent="0">
                  <a:buNone/>
                </a:pPr>
                <a:r>
                  <a:rPr lang="lt-LT" dirty="0" smtClean="0"/>
                  <a:t>E</a:t>
                </a:r>
                <a:r>
                  <a:rPr lang="lt-LT" baseline="-25000" dirty="0" smtClean="0"/>
                  <a:t>k</a:t>
                </a:r>
                <a:r>
                  <a:rPr lang="lt-LT" dirty="0"/>
                  <a:t>= 25 J</a:t>
                </a:r>
              </a:p>
              <a:p>
                <a:pPr marL="0" indent="0">
                  <a:buNone/>
                </a:pPr>
                <a:endParaRPr lang="lt-LT" dirty="0"/>
              </a:p>
              <a:p>
                <a:pPr marL="0" indent="0">
                  <a:buNone/>
                </a:pPr>
                <a:r>
                  <a:rPr lang="lt-LT" dirty="0" err="1"/>
                  <a:t>Ats</a:t>
                </a:r>
                <a:r>
                  <a:rPr lang="lt-LT" dirty="0"/>
                  <a:t>: 25J</a:t>
                </a:r>
              </a:p>
              <a:p>
                <a:pPr marL="0" indent="0">
                  <a:buNone/>
                </a:pPr>
                <a:endParaRPr lang="lt-LT" baseline="30000" dirty="0"/>
              </a:p>
            </p:txBody>
          </p:sp>
        </mc:Choice>
        <mc:Fallback>
          <p:sp>
            <p:nvSpPr>
              <p:cNvPr id="4" name="Turinio vietos rezervavimo ženklas 3">
                <a:extLst>
                  <a:ext uri="{FF2B5EF4-FFF2-40B4-BE49-F238E27FC236}">
                    <a16:creationId xmlns:a16="http://schemas.microsoft.com/office/drawing/2014/main" id="{FE12E9C2-8A65-5F69-CDC7-FABB33A890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089970" y="2160589"/>
                <a:ext cx="4184034" cy="4697411"/>
              </a:xfrm>
              <a:blipFill>
                <a:blip r:embed="rId2"/>
                <a:stretch>
                  <a:fillRect l="-1312" t="-77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4963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25BC1C2-9535-D877-E505-306C8612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8995833" cy="1320800"/>
          </a:xfrm>
        </p:spPr>
        <p:txBody>
          <a:bodyPr anchor="ctr">
            <a:noAutofit/>
          </a:bodyPr>
          <a:lstStyle/>
          <a:p>
            <a:pPr algn="ctr"/>
            <a:r>
              <a:rPr lang="lt-LT" sz="5400" dirty="0"/>
              <a:t>ENERGIJOS TVERMĖS DĖSNIS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6C3D9BB-5DEF-DBE4-E727-CF7F70E53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97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b="1" dirty="0">
                <a:solidFill>
                  <a:schemeClr val="tx1"/>
                </a:solidFill>
              </a:rPr>
              <a:t>ENERGIJOS TVERMĖS DĖSNIS</a:t>
            </a:r>
            <a:r>
              <a:rPr lang="lt-LT" sz="2000" dirty="0">
                <a:solidFill>
                  <a:schemeClr val="tx1"/>
                </a:solidFill>
              </a:rPr>
              <a:t>: energija iš niekur neatsiranda ir niekur nedingsta, vienos rūšies energija virsta kitos rūšies energija.</a:t>
            </a:r>
          </a:p>
          <a:p>
            <a:pPr marL="0" indent="0">
              <a:buNone/>
            </a:pPr>
            <a:r>
              <a:rPr lang="lt-LT" sz="2000" b="0" i="0" dirty="0">
                <a:solidFill>
                  <a:schemeClr val="tx1"/>
                </a:solidFill>
                <a:effectLst/>
                <a:latin typeface="+mj-lt"/>
              </a:rPr>
              <a:t>Uždaroje sistemoje tarpusavyje sąveikaujantys kūnai turi kinetinės ir potencinės energijos . Dėl kūnų sąveikos kinetinė ir potencinė energija gali keistis. Kinetinė gali virsti potencine ir atvirkščiai. Matome, kad uždaros sistemos kūnų , veikiančių vienas kitą visuotinės traukos ir tamprumo jėgomis, kinetinės ir potencinės energijos suma lieka pastovi.</a:t>
            </a:r>
          </a:p>
          <a:p>
            <a:endParaRPr lang="lt-LT" sz="20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lt-LT" sz="3600" b="1" i="0" dirty="0">
                <a:solidFill>
                  <a:schemeClr val="tx1"/>
                </a:solidFill>
                <a:effectLst/>
                <a:latin typeface="RalewayRegular"/>
              </a:rPr>
              <a:t>          E</a:t>
            </a:r>
            <a:r>
              <a:rPr lang="lt-LT" sz="3600" b="1" i="0" baseline="-25000" dirty="0">
                <a:solidFill>
                  <a:schemeClr val="tx1"/>
                </a:solidFill>
                <a:effectLst/>
                <a:latin typeface="RalewayRegular"/>
              </a:rPr>
              <a:t>k2</a:t>
            </a:r>
            <a:r>
              <a:rPr lang="lt-LT" sz="3600" b="1" i="0" dirty="0">
                <a:solidFill>
                  <a:schemeClr val="tx1"/>
                </a:solidFill>
                <a:effectLst/>
                <a:latin typeface="RalewayRegular"/>
              </a:rPr>
              <a:t> + E</a:t>
            </a:r>
            <a:r>
              <a:rPr lang="lt-LT" sz="3600" b="1" i="0" baseline="-25000" dirty="0">
                <a:solidFill>
                  <a:schemeClr val="tx1"/>
                </a:solidFill>
                <a:effectLst/>
                <a:latin typeface="RalewayRegular"/>
              </a:rPr>
              <a:t>p2</a:t>
            </a:r>
            <a:r>
              <a:rPr lang="lt-LT" sz="3600" b="1" i="0" dirty="0">
                <a:solidFill>
                  <a:schemeClr val="tx1"/>
                </a:solidFill>
                <a:effectLst/>
                <a:latin typeface="RalewayRegular"/>
              </a:rPr>
              <a:t> = E</a:t>
            </a:r>
            <a:r>
              <a:rPr lang="lt-LT" sz="3600" b="1" i="0" baseline="-25000" dirty="0">
                <a:solidFill>
                  <a:schemeClr val="tx1"/>
                </a:solidFill>
                <a:effectLst/>
                <a:latin typeface="RalewayRegular"/>
              </a:rPr>
              <a:t>k1</a:t>
            </a:r>
            <a:r>
              <a:rPr lang="lt-LT" sz="3600" b="1" i="0" dirty="0">
                <a:solidFill>
                  <a:schemeClr val="tx1"/>
                </a:solidFill>
                <a:effectLst/>
                <a:latin typeface="RalewayRegular"/>
              </a:rPr>
              <a:t> + E</a:t>
            </a:r>
            <a:r>
              <a:rPr lang="lt-LT" sz="3600" b="1" i="0" baseline="-25000" dirty="0">
                <a:solidFill>
                  <a:schemeClr val="tx1"/>
                </a:solidFill>
                <a:effectLst/>
                <a:latin typeface="RalewayRegular"/>
              </a:rPr>
              <a:t>p1</a:t>
            </a:r>
            <a:endParaRPr lang="lt-LT" sz="3600" b="1" i="0" dirty="0">
              <a:solidFill>
                <a:schemeClr val="tx1"/>
              </a:solidFill>
              <a:effectLst/>
              <a:latin typeface="RalewayRegular"/>
            </a:endParaRPr>
          </a:p>
          <a:p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3508313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10613D-36A4-6261-06BF-B20333F80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5400" dirty="0"/>
              <a:t>GALIA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27B1A69-D6A1-D065-C8F7-17D1C786A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97411"/>
          </a:xfrm>
        </p:spPr>
        <p:txBody>
          <a:bodyPr/>
          <a:lstStyle/>
          <a:p>
            <a:pPr marL="0" indent="0">
              <a:buNone/>
            </a:pPr>
            <a:r>
              <a:rPr lang="lt-LT" sz="2000" b="1" i="0" dirty="0">
                <a:solidFill>
                  <a:schemeClr val="tx1"/>
                </a:solidFill>
                <a:effectLst/>
                <a:latin typeface="+mj-lt"/>
              </a:rPr>
              <a:t>Galia</a:t>
            </a:r>
            <a:r>
              <a:rPr lang="lt-LT" sz="2000" b="0" i="0" dirty="0">
                <a:solidFill>
                  <a:schemeClr val="tx1"/>
                </a:solidFill>
                <a:effectLst/>
                <a:latin typeface="+mj-lt"/>
              </a:rPr>
              <a:t> – dydis, reiškiamas mechaninio darbo ir laiko santykiu </a:t>
            </a:r>
          </a:p>
          <a:p>
            <a:endParaRPr lang="lt-LT" sz="20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lt-LT" sz="2000" b="1" i="0" dirty="0">
                <a:solidFill>
                  <a:schemeClr val="tx1"/>
                </a:solidFill>
                <a:effectLst/>
                <a:latin typeface="+mj-lt"/>
              </a:rPr>
              <a:t>FORMULĖ</a:t>
            </a:r>
            <a:r>
              <a:rPr lang="lt-LT" sz="2000" b="0" i="0" dirty="0">
                <a:solidFill>
                  <a:schemeClr val="tx1"/>
                </a:solidFill>
                <a:effectLst/>
                <a:latin typeface="+mj-lt"/>
              </a:rPr>
              <a:t>:</a:t>
            </a:r>
          </a:p>
          <a:p>
            <a:pPr marL="0" indent="0">
              <a:buNone/>
            </a:pPr>
            <a:r>
              <a:rPr lang="lt-LT" sz="3600" b="1" i="0" dirty="0">
                <a:solidFill>
                  <a:schemeClr val="tx1"/>
                </a:solidFill>
                <a:effectLst/>
                <a:latin typeface="+mj-lt"/>
              </a:rPr>
              <a:t>                   N = A/t</a:t>
            </a:r>
          </a:p>
          <a:p>
            <a:pPr marL="0" indent="0">
              <a:buNone/>
            </a:pPr>
            <a:endParaRPr lang="lt-LT" sz="2000" b="0" i="0" dirty="0">
              <a:solidFill>
                <a:schemeClr val="tx1"/>
              </a:solidFill>
              <a:effectLst/>
              <a:latin typeface="+mj-lt"/>
            </a:endParaRPr>
          </a:p>
          <a:p>
            <a:pPr marL="0" indent="0">
              <a:buNone/>
            </a:pPr>
            <a:r>
              <a:rPr lang="lt-LT" sz="2000" b="0" i="0" dirty="0">
                <a:solidFill>
                  <a:schemeClr val="tx1"/>
                </a:solidFill>
                <a:effectLst/>
                <a:latin typeface="+mj-lt"/>
              </a:rPr>
              <a:t>Matavimo vienetai 1 W (vatai)</a:t>
            </a:r>
          </a:p>
          <a:p>
            <a:endParaRPr lang="lt-LT" sz="2000" b="0" i="0" dirty="0">
              <a:solidFill>
                <a:schemeClr val="tx1"/>
              </a:solidFill>
              <a:effectLst/>
              <a:latin typeface="+mj-lt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13690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ctr"/>
          <a:lstStyle/>
          <a:p>
            <a:pPr algn="ctr"/>
            <a:r>
              <a:rPr lang="lt-LT" dirty="0"/>
              <a:t>DŽEIMSAS PRESKOTAS DŽAULIS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063160" y="2160589"/>
            <a:ext cx="5207839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Žymus anglų fizikas gimęs 1818m, miręs 1889m.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 garbei buvo pavadintas mechaninio darbo vienetas </a:t>
            </a:r>
            <a:r>
              <a:rPr lang="lt-L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džaulis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(1J) už išrastą energijos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tvermės dėsnį.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/>
          <a:srcRect l="2271" r="873" b="1"/>
          <a:stretch/>
        </p:blipFill>
        <p:spPr>
          <a:xfrm>
            <a:off x="677334" y="2159331"/>
            <a:ext cx="3144597" cy="38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83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DŽEIMSAS VATAS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7548" y="2159331"/>
            <a:ext cx="2875825" cy="3651842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4063160" y="2160589"/>
            <a:ext cx="520783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fontAlgn="auto">
              <a:spcBef>
                <a:spcPts val="1000"/>
              </a:spcBef>
              <a:buClr>
                <a:schemeClr val="accent1"/>
              </a:buClr>
              <a:buSzPct val="80000"/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Žymus anglų inžinierius ir išradėjas Džeimsas Vatas  </a:t>
            </a:r>
            <a:r>
              <a:rPr lang="en-US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(J. Watt,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1736 – 1819) išrado garo mašiną. Jo pavarde pavadintas  galios matavimo vienetas vatas</a:t>
            </a:r>
          </a:p>
        </p:txBody>
      </p:sp>
    </p:spTree>
    <p:extLst>
      <p:ext uri="{BB962C8B-B14F-4D97-AF65-F5344CB8AC3E}">
        <p14:creationId xmlns:p14="http://schemas.microsoft.com/office/powerpoint/2010/main" val="4195414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DEA058C-9957-6DD1-5C80-747717D97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5400" dirty="0"/>
              <a:t>BANDYMAS</a:t>
            </a:r>
          </a:p>
        </p:txBody>
      </p:sp>
      <p:pic>
        <p:nvPicPr>
          <p:cNvPr id="5" name="Paveikslėlis 2">
            <a:extLst>
              <a:ext uri="{FF2B5EF4-FFF2-40B4-BE49-F238E27FC236}">
                <a16:creationId xmlns:a16="http://schemas.microsoft.com/office/drawing/2014/main" id="{4510E6D7-E197-6117-472E-9B485FCDD4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7313" y="2160588"/>
            <a:ext cx="4697412" cy="469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747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7;p13">
            <a:extLst>
              <a:ext uri="{FF2B5EF4-FFF2-40B4-BE49-F238E27FC236}">
                <a16:creationId xmlns:a16="http://schemas.microsoft.com/office/drawing/2014/main" id="{08067CF9-1243-0EAF-E376-EFDF65287F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0" y="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spcBef>
                <a:spcPts val="0"/>
              </a:spcBef>
              <a:buClr>
                <a:schemeClr val="accent1"/>
              </a:buClr>
              <a:buSzPct val="100000"/>
              <a:buFont typeface="Trebuchet MS"/>
              <a:buNone/>
            </a:pPr>
            <a:r>
              <a:rPr lang="lt-LT" sz="5400" dirty="0"/>
              <a:t>PROJEKTAS </a:t>
            </a:r>
            <a:br>
              <a:rPr lang="lt-LT" sz="5400" dirty="0"/>
            </a:br>
            <a:r>
              <a:rPr lang="lt-LT" sz="5400" dirty="0"/>
              <a:t>,,PALIPKIME LAIPTUKAIS”</a:t>
            </a:r>
            <a:endParaRPr lang="lt-LT" dirty="0"/>
          </a:p>
        </p:txBody>
      </p:sp>
      <p:sp>
        <p:nvSpPr>
          <p:cNvPr id="3" name="Google Shape;228;p13">
            <a:extLst>
              <a:ext uri="{FF2B5EF4-FFF2-40B4-BE49-F238E27FC236}">
                <a16:creationId xmlns:a16="http://schemas.microsoft.com/office/drawing/2014/main" id="{E051E9F5-8045-4A9F-965E-48D2BEDADF08}"/>
              </a:ext>
            </a:extLst>
          </p:cNvPr>
          <p:cNvSpPr txBox="1">
            <a:spLocks/>
          </p:cNvSpPr>
          <p:nvPr/>
        </p:nvSpPr>
        <p:spPr>
          <a:xfrm>
            <a:off x="0" y="2160600"/>
            <a:ext cx="12192000" cy="4697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51458">
              <a:spcBef>
                <a:spcPts val="0"/>
              </a:spcBef>
              <a:buSzPts val="1440"/>
              <a:buFont typeface="Wingdings 3" charset="2"/>
              <a:buNone/>
            </a:pPr>
            <a:r>
              <a:rPr lang="lt-LT" sz="2100" dirty="0" smtClean="0"/>
              <a:t>PRIEMONĖS</a:t>
            </a:r>
            <a:r>
              <a:rPr lang="lt-LT" sz="2100" dirty="0"/>
              <a:t>: </a:t>
            </a:r>
            <a:r>
              <a:rPr lang="lt-LT" sz="2100" dirty="0" err="1"/>
              <a:t>sekundmatis</a:t>
            </a:r>
            <a:r>
              <a:rPr lang="lt-LT" sz="2100" dirty="0"/>
              <a:t>, metrinė juosta ( liniuotė)</a:t>
            </a:r>
          </a:p>
          <a:p>
            <a:pPr indent="-251458">
              <a:spcBef>
                <a:spcPts val="0"/>
              </a:spcBef>
              <a:buSzPts val="1440"/>
              <a:buFont typeface="Wingdings 3" charset="2"/>
              <a:buNone/>
            </a:pPr>
            <a:r>
              <a:rPr lang="lt-LT" sz="2100" dirty="0"/>
              <a:t>DARBO EIGA: </a:t>
            </a:r>
          </a:p>
          <a:p>
            <a:pPr marL="457200" indent="-339090">
              <a:spcBef>
                <a:spcPts val="0"/>
              </a:spcBef>
              <a:buClr>
                <a:schemeClr val="dk1"/>
              </a:buClr>
              <a:buSzPts val="1740"/>
              <a:buFont typeface="Wingdings 3" charset="2"/>
              <a:buAutoNum type="arabicPeriod"/>
            </a:pPr>
            <a:r>
              <a:rPr lang="lt-LT" sz="2100" dirty="0"/>
              <a:t>Apskaičiuok savo sunkį F= mg (g=</a:t>
            </a:r>
            <a:r>
              <a:rPr lang="lt-LT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m/s </a:t>
            </a:r>
            <a:r>
              <a:rPr lang="lt-LT" sz="21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lt-LT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L="457200" indent="-339090">
              <a:spcBef>
                <a:spcPts val="0"/>
              </a:spcBef>
              <a:buClr>
                <a:schemeClr val="dk1"/>
              </a:buClr>
              <a:buSzPts val="1740"/>
              <a:buFont typeface="Arial"/>
              <a:buAutoNum type="arabicPeriod"/>
            </a:pPr>
            <a:r>
              <a:rPr lang="lt-LT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Išmatuok vienos pakopos laiptų pakopos aukštį ir padaugink iš vieno aukšto pakopų skaičiaus. Gausi aukštį h(m)</a:t>
            </a:r>
          </a:p>
          <a:p>
            <a:pPr marL="457200" indent="-339090">
              <a:spcBef>
                <a:spcPts val="0"/>
              </a:spcBef>
              <a:buClr>
                <a:schemeClr val="dk1"/>
              </a:buClr>
              <a:buSzPts val="1740"/>
              <a:buFont typeface="Arial"/>
              <a:buAutoNum type="arabicPeriod"/>
            </a:pPr>
            <a:r>
              <a:rPr lang="lt-LT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Pagal formulę A= </a:t>
            </a:r>
            <a:r>
              <a:rPr lang="lt-LT" sz="21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Fh</a:t>
            </a:r>
            <a:r>
              <a:rPr lang="lt-LT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apskaičiuokite darbą, kurį atliksi užlipdamas į šį aukštį.</a:t>
            </a:r>
          </a:p>
          <a:p>
            <a:pPr marL="457200" indent="-339090">
              <a:spcBef>
                <a:spcPts val="0"/>
              </a:spcBef>
              <a:buClr>
                <a:schemeClr val="dk1"/>
              </a:buClr>
              <a:buSzPts val="1740"/>
              <a:buFont typeface="Arial"/>
              <a:buAutoNum type="arabicPeriod"/>
            </a:pPr>
            <a:r>
              <a:rPr lang="lt-LT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Įvairiu greičiu užlipk laiptais aukštyn ir išmatuok lipimo laiką;</a:t>
            </a:r>
          </a:p>
          <a:p>
            <a:pPr marL="457200" indent="-339090">
              <a:spcBef>
                <a:spcPts val="0"/>
              </a:spcBef>
              <a:buClr>
                <a:schemeClr val="dk1"/>
              </a:buClr>
              <a:buSzPts val="1740"/>
              <a:buFont typeface="Arial"/>
              <a:buAutoNum type="arabicPeriod"/>
            </a:pPr>
            <a:r>
              <a:rPr lang="lt-LT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Pagal formulę N= A/t apskaičiuokite savo galią kiekvienu lipimo atveju;</a:t>
            </a:r>
          </a:p>
          <a:p>
            <a:pPr marL="457200" indent="-320040">
              <a:spcBef>
                <a:spcPts val="0"/>
              </a:spcBef>
              <a:buClr>
                <a:schemeClr val="dk1"/>
              </a:buClr>
              <a:buSzPts val="1440"/>
              <a:buFont typeface="Arial"/>
              <a:buAutoNum type="arabicPeriod"/>
            </a:pPr>
            <a:r>
              <a:rPr lang="lt-LT" sz="2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Duomenis surašyk į lente</a:t>
            </a:r>
            <a:r>
              <a:rPr lang="lt-LT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lę</a:t>
            </a:r>
          </a:p>
          <a:p>
            <a:pPr marL="0" indent="0">
              <a:spcBef>
                <a:spcPts val="0"/>
              </a:spcBef>
              <a:buFont typeface="Wingdings 3" charset="2"/>
              <a:buNone/>
            </a:pPr>
            <a:endParaRPr lang="lt-LT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1458">
              <a:spcBef>
                <a:spcPts val="0"/>
              </a:spcBef>
              <a:buSzPts val="1440"/>
              <a:buFont typeface="Wingdings 3" charset="2"/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95083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6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8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0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60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aveikslėlis 4">
            <a:extLst>
              <a:ext uri="{FF2B5EF4-FFF2-40B4-BE49-F238E27FC236}">
                <a16:creationId xmlns:a16="http://schemas.microsoft.com/office/drawing/2014/main" id="{34E7B20C-C1D4-1026-630D-E6D572ADD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3334" y="1131994"/>
            <a:ext cx="3451859" cy="4602479"/>
          </a:xfrm>
          <a:prstGeom prst="rect">
            <a:avLst/>
          </a:prstGeom>
        </p:spPr>
      </p:pic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aveikslėlis 2">
            <a:extLst>
              <a:ext uri="{FF2B5EF4-FFF2-40B4-BE49-F238E27FC236}">
                <a16:creationId xmlns:a16="http://schemas.microsoft.com/office/drawing/2014/main" id="{C71E551D-33E3-FC37-3292-3796B9C2C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3439" y="1131993"/>
            <a:ext cx="3451859" cy="460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544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aveikslėlis 4">
            <a:extLst>
              <a:ext uri="{FF2B5EF4-FFF2-40B4-BE49-F238E27FC236}">
                <a16:creationId xmlns:a16="http://schemas.microsoft.com/office/drawing/2014/main" id="{FD1E8062-F6EB-DA66-6F68-12075816C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334" y="1131994"/>
            <a:ext cx="3451859" cy="460247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aveikslėlis 5">
            <a:extLst>
              <a:ext uri="{FF2B5EF4-FFF2-40B4-BE49-F238E27FC236}">
                <a16:creationId xmlns:a16="http://schemas.microsoft.com/office/drawing/2014/main" id="{BFA62FF0-8011-F109-7581-8AADE1893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3439" y="1131993"/>
            <a:ext cx="3451859" cy="460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18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AD21F4E-1C97-17B8-4EDC-C16C28784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6" y="143933"/>
            <a:ext cx="8596668" cy="1320800"/>
          </a:xfrm>
        </p:spPr>
        <p:txBody>
          <a:bodyPr anchor="ctr">
            <a:noAutofit/>
          </a:bodyPr>
          <a:lstStyle/>
          <a:p>
            <a:pPr algn="ctr"/>
            <a:r>
              <a:rPr lang="lt-LT" dirty="0"/>
              <a:t>AUSTĖJOS BANDYMO LENTELĖ</a:t>
            </a:r>
          </a:p>
        </p:txBody>
      </p:sp>
      <p:graphicFrame>
        <p:nvGraphicFramePr>
          <p:cNvPr id="5" name="Google Shape;233;g23aae13219f_0_6">
            <a:extLst>
              <a:ext uri="{FF2B5EF4-FFF2-40B4-BE49-F238E27FC236}">
                <a16:creationId xmlns:a16="http://schemas.microsoft.com/office/drawing/2014/main" id="{4AE05688-DD7A-8A25-6D9E-AC8891924F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6353914"/>
              </p:ext>
            </p:extLst>
          </p:nvPr>
        </p:nvGraphicFramePr>
        <p:xfrm>
          <a:off x="105975" y="1620963"/>
          <a:ext cx="11980050" cy="43334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9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4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6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3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2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96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8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Bandymo </a:t>
                      </a:r>
                      <a:endParaRPr sz="17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Nr.</a:t>
                      </a:r>
                      <a:endParaRPr sz="17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Sunkio jėga</a:t>
                      </a:r>
                      <a:endParaRPr sz="17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F, N</a:t>
                      </a:r>
                      <a:endParaRPr sz="17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Aukštis</a:t>
                      </a:r>
                      <a:endParaRPr sz="17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h, m</a:t>
                      </a:r>
                      <a:endParaRPr sz="17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Darbas</a:t>
                      </a:r>
                      <a:endParaRPr sz="17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A, J</a:t>
                      </a:r>
                      <a:endParaRPr sz="17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Laikas</a:t>
                      </a:r>
                      <a:endParaRPr sz="17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t, s</a:t>
                      </a:r>
                      <a:endParaRPr sz="17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Galia</a:t>
                      </a:r>
                      <a:endParaRPr sz="17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N, W</a:t>
                      </a:r>
                      <a:endParaRPr sz="17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1.</a:t>
                      </a:r>
                      <a:endParaRPr sz="2000"/>
                    </a:p>
                  </a:txBody>
                  <a:tcPr marL="91425" marR="91425" marT="91425" marB="91425"/>
                </a:tc>
                <a:tc row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/>
                        <a:t>F= mg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/>
                        <a:t>F= 46*10 = 460N</a:t>
                      </a:r>
                      <a:endParaRPr sz="1800"/>
                    </a:p>
                  </a:txBody>
                  <a:tcPr marL="91425" marR="91425" marT="91425" marB="91425"/>
                </a:tc>
                <a:tc row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h= 14* 20=280m</a:t>
                      </a:r>
                      <a:endParaRPr sz="1800" dirty="0"/>
                    </a:p>
                  </a:txBody>
                  <a:tcPr marL="91425" marR="91425" marT="91425" marB="91425"/>
                </a:tc>
                <a:tc row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A= </a:t>
                      </a:r>
                      <a:r>
                        <a:rPr lang="lt-LT" sz="1800" dirty="0" err="1"/>
                        <a:t>Fh</a:t>
                      </a:r>
                      <a:endParaRPr sz="18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A= 460* 280 </a:t>
                      </a:r>
                      <a:endParaRPr sz="18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A= 128 800 J</a:t>
                      </a:r>
                      <a:endParaRPr sz="1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/>
                        <a:t>t= 2,33 s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N= 55 279 W</a:t>
                      </a:r>
                      <a:endParaRPr sz="1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5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2.</a:t>
                      </a:r>
                      <a:endParaRPr sz="2000"/>
                    </a:p>
                  </a:txBody>
                  <a:tcPr marL="91425" marR="91425" marT="91425" marB="91425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/>
                        <a:t>t= 3,16 s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N= 40 759 W</a:t>
                      </a:r>
                      <a:endParaRPr sz="1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6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3.</a:t>
                      </a:r>
                      <a:endParaRPr sz="2000"/>
                    </a:p>
                  </a:txBody>
                  <a:tcPr marL="91425" marR="91425" marT="91425" marB="91425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t= 4,52 s</a:t>
                      </a:r>
                      <a:endParaRPr sz="1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N= 28 496  W</a:t>
                      </a:r>
                      <a:endParaRPr sz="1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4.</a:t>
                      </a:r>
                      <a:endParaRPr sz="2000"/>
                    </a:p>
                  </a:txBody>
                  <a:tcPr marL="91425" marR="91425" marT="91425" marB="91425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/>
                        <a:t>t= 5,29 s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N= 24 348 W</a:t>
                      </a:r>
                      <a:endParaRPr sz="1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7082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9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6" name="Rectangle 21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23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aveikslėlis 5">
            <a:extLst>
              <a:ext uri="{FF2B5EF4-FFF2-40B4-BE49-F238E27FC236}">
                <a16:creationId xmlns:a16="http://schemas.microsoft.com/office/drawing/2014/main" id="{579CBEF1-328B-3B1A-AF72-1AFC846B3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334" y="1131994"/>
            <a:ext cx="3451859" cy="4602479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aveikslėlis 4">
            <a:extLst>
              <a:ext uri="{FF2B5EF4-FFF2-40B4-BE49-F238E27FC236}">
                <a16:creationId xmlns:a16="http://schemas.microsoft.com/office/drawing/2014/main" id="{DA508F55-5718-E009-3C75-FE1E30A72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3439" y="1131993"/>
            <a:ext cx="3451859" cy="460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44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BD2E4C2-6062-6823-1598-3AE96905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471" y="9925"/>
            <a:ext cx="8596668" cy="1320800"/>
          </a:xfrm>
        </p:spPr>
        <p:txBody>
          <a:bodyPr anchor="ctr"/>
          <a:lstStyle/>
          <a:p>
            <a:pPr algn="ctr"/>
            <a:r>
              <a:rPr lang="lt-LT" dirty="0"/>
              <a:t>DOMINYKOS BANDYMO LENTELĖ</a:t>
            </a:r>
          </a:p>
        </p:txBody>
      </p:sp>
      <p:graphicFrame>
        <p:nvGraphicFramePr>
          <p:cNvPr id="4" name="Google Shape;240;g23afd738921_0_11">
            <a:extLst>
              <a:ext uri="{FF2B5EF4-FFF2-40B4-BE49-F238E27FC236}">
                <a16:creationId xmlns:a16="http://schemas.microsoft.com/office/drawing/2014/main" id="{AFC93980-05A0-EAA8-E5A8-79ADE86836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0513519"/>
              </p:ext>
            </p:extLst>
          </p:nvPr>
        </p:nvGraphicFramePr>
        <p:xfrm>
          <a:off x="158750" y="1481667"/>
          <a:ext cx="11814111" cy="470600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78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71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7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71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71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071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5499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Bandymo</a:t>
                      </a:r>
                      <a:endParaRPr sz="17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Nr.</a:t>
                      </a:r>
                      <a:endParaRPr sz="17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Sunkio jėga</a:t>
                      </a:r>
                      <a:endParaRPr sz="17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F, N</a:t>
                      </a:r>
                      <a:endParaRPr sz="17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Aukštis</a:t>
                      </a:r>
                      <a:endParaRPr sz="17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h, m</a:t>
                      </a:r>
                      <a:endParaRPr sz="17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Darbas</a:t>
                      </a:r>
                      <a:endParaRPr sz="17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A, J</a:t>
                      </a:r>
                      <a:endParaRPr sz="17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Laikas</a:t>
                      </a:r>
                      <a:endParaRPr sz="17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t,s</a:t>
                      </a:r>
                      <a:endParaRPr sz="17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Galia</a:t>
                      </a:r>
                      <a:endParaRPr sz="17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700" b="1"/>
                        <a:t>N, W</a:t>
                      </a:r>
                      <a:endParaRPr sz="17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75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1.</a:t>
                      </a:r>
                      <a:endParaRPr sz="2000"/>
                    </a:p>
                  </a:txBody>
                  <a:tcPr marL="91425" marR="91425" marT="91425" marB="91425" anchor="ctr"/>
                </a:tc>
                <a:tc row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800">
                          <a:solidFill>
                            <a:schemeClr val="dk1"/>
                          </a:solidFill>
                        </a:rPr>
                        <a:t>F= mg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800">
                          <a:solidFill>
                            <a:schemeClr val="dk1"/>
                          </a:solidFill>
                        </a:rPr>
                        <a:t>F= 51*10 = 510N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 row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800" dirty="0">
                          <a:solidFill>
                            <a:schemeClr val="dk1"/>
                          </a:solidFill>
                        </a:rPr>
                        <a:t>h= 14* 20=280m</a:t>
                      </a:r>
                      <a:endParaRPr sz="18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 row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800" dirty="0">
                          <a:solidFill>
                            <a:schemeClr val="dk1"/>
                          </a:solidFill>
                        </a:rPr>
                        <a:t>A= </a:t>
                      </a:r>
                      <a:r>
                        <a:rPr lang="lt-LT" sz="1800" dirty="0" err="1">
                          <a:solidFill>
                            <a:schemeClr val="dk1"/>
                          </a:solidFill>
                        </a:rPr>
                        <a:t>Fh</a:t>
                      </a:r>
                      <a:endParaRPr sz="18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8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800" dirty="0">
                          <a:solidFill>
                            <a:schemeClr val="dk1"/>
                          </a:solidFill>
                        </a:rPr>
                        <a:t>A= 510* 280 </a:t>
                      </a:r>
                      <a:endParaRPr sz="18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lt-LT" sz="1800" dirty="0">
                          <a:solidFill>
                            <a:schemeClr val="dk1"/>
                          </a:solidFill>
                        </a:rPr>
                        <a:t>A= 142 800 J</a:t>
                      </a:r>
                      <a:endParaRPr sz="1800"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t= 2,11 s</a:t>
                      </a:r>
                      <a:endParaRPr sz="1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N= 67 678 W</a:t>
                      </a:r>
                      <a:endParaRPr sz="1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275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2.</a:t>
                      </a:r>
                      <a:endParaRPr sz="2000"/>
                    </a:p>
                  </a:txBody>
                  <a:tcPr marL="91425" marR="91425" marT="91425" marB="91425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t= 3,28 s</a:t>
                      </a:r>
                      <a:endParaRPr sz="1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N= 43 537 W</a:t>
                      </a:r>
                      <a:endParaRPr sz="1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275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3.</a:t>
                      </a:r>
                      <a:endParaRPr sz="2000"/>
                    </a:p>
                  </a:txBody>
                  <a:tcPr marL="91425" marR="91425" marT="91425" marB="91425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t= 4,39 s</a:t>
                      </a:r>
                      <a:endParaRPr sz="1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N= 32 528 W</a:t>
                      </a:r>
                      <a:endParaRPr sz="1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75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2000"/>
                        <a:t>4.</a:t>
                      </a:r>
                      <a:endParaRPr sz="2000"/>
                    </a:p>
                  </a:txBody>
                  <a:tcPr marL="91425" marR="91425" marT="91425" marB="91425" anchor="ctr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t= 5,46 s</a:t>
                      </a:r>
                      <a:endParaRPr sz="1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-LT" sz="1800" dirty="0"/>
                        <a:t>N= 26 154 W</a:t>
                      </a:r>
                      <a:endParaRPr sz="1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690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BANDYMO IŠVADA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Visais atvejais atliekamas tas pats darbas, skiriasi tik darbo atlikimo laikas. Taigi, kuo trumpesnis lipimo laiptais laikas, tuo didesnė galia</a:t>
            </a:r>
            <a:endParaRPr lang="lt-L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7202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C623B59-BB48-48B8-DF80-00D83A437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5400" dirty="0"/>
              <a:t>TESTAS</a:t>
            </a:r>
          </a:p>
        </p:txBody>
      </p:sp>
      <p:sp>
        <p:nvSpPr>
          <p:cNvPr id="5" name="Google Shape;246;p14">
            <a:extLst>
              <a:ext uri="{FF2B5EF4-FFF2-40B4-BE49-F238E27FC236}">
                <a16:creationId xmlns:a16="http://schemas.microsoft.com/office/drawing/2014/main" id="{DBB40FF9-6508-E349-86FF-2FBC5607526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863" y="2160588"/>
            <a:ext cx="8596312" cy="46974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SzPts val="1440"/>
              <a:buFont typeface="Wingdings 3" charset="2"/>
              <a:buNone/>
            </a:pPr>
            <a:r>
              <a:rPr lang="lt-LT" dirty="0"/>
              <a:t>1) </a:t>
            </a: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Mechaninis darbas - tai fizikinis dydis, lygus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kūną veikiančios jėgos ir to kūno nueito kelio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sandaugai;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 kūną veikiančios jėgos ir to kūno nueito kelio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santykiui;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C) veikiančios jėgos ir tą kūną veikiančios jėgos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skirtumui;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D) veikiančios jėgos ir tą kūną veikiančios jėgos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santykiui.</a:t>
            </a:r>
            <a:endParaRPr lang="lt-LT" dirty="0"/>
          </a:p>
          <a:p>
            <a:pPr indent="-251459">
              <a:buSzPts val="1440"/>
              <a:buFont typeface="Trebuchet MS"/>
              <a:buNone/>
            </a:pPr>
            <a:endParaRPr lang="lt-LT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2) Mechaninis darbas žymimas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A; 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F; 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J.</a:t>
            </a:r>
            <a:endParaRPr lang="lt-LT" dirty="0"/>
          </a:p>
          <a:p>
            <a:pPr indent="-251459">
              <a:buSzPts val="1440"/>
              <a:buFont typeface="Wingdings 3" charset="2"/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370695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51;p15">
            <a:extLst>
              <a:ext uri="{FF2B5EF4-FFF2-40B4-BE49-F238E27FC236}">
                <a16:creationId xmlns:a16="http://schemas.microsoft.com/office/drawing/2014/main" id="{FD964282-95F7-77E4-3352-A8F41D60314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863" y="0"/>
            <a:ext cx="8596312" cy="6858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3) Mechaninio darbo matavimo vienetai yra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m/s</a:t>
            </a:r>
            <a:r>
              <a:rPr lang="lt-LT" baseline="300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lang="lt-LT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W.</a:t>
            </a:r>
            <a:endParaRPr lang="lt-LT" dirty="0"/>
          </a:p>
          <a:p>
            <a:pPr indent="-251459">
              <a:buSzPts val="1440"/>
              <a:buFont typeface="Wingdings 3" charset="2"/>
              <a:buNone/>
            </a:pPr>
            <a:endParaRPr lang="lt-LT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4) Kuris teiginys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netinka: kūnas </a:t>
            </a: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neatlieka mechaninio darbo, kai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juda iš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inercijos;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 veikiamas jėgos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nepasislenka;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C) trinties jėga nėra didesnė už 10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m/s.</a:t>
            </a:r>
            <a:endParaRPr lang="lt-LT" dirty="0"/>
          </a:p>
          <a:p>
            <a:pPr indent="-251459">
              <a:buSzPts val="1440"/>
              <a:buFont typeface="Trebuchet MS"/>
              <a:buNone/>
            </a:pPr>
            <a:endParaRPr lang="lt-LT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5) 5 N sveriantį vanagą oro gūsis pakėlė į 80 m aukštį. Kokį darbą jis </a:t>
            </a:r>
            <a:r>
              <a:rPr lang="lt-LT" dirty="0" smtClean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atliko?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lt-LT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16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160 J; 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C) 400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D) 4000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J.</a:t>
            </a:r>
            <a:endParaRPr lang="lt-LT" dirty="0"/>
          </a:p>
          <a:p>
            <a:pPr indent="-251459">
              <a:buSzPts val="1440"/>
              <a:buFont typeface="Wingdings 3" charset="2"/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869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56;p16">
            <a:extLst>
              <a:ext uri="{FF2B5EF4-FFF2-40B4-BE49-F238E27FC236}">
                <a16:creationId xmlns:a16="http://schemas.microsoft.com/office/drawing/2014/main" id="{0E3881D8-1DE1-2467-EEC5-D734BE806B5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863" y="0"/>
            <a:ext cx="9651470" cy="6858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6) Mechaninė galia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tai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fizikinis dydis, lygus kūną veikiančios jėgos ir to kūno nueito kelio sandaugai.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 darbas, atliktas per vienetinį laiko tarpą.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C) kūno formų ir matmenų kitimas.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D) vienų kūnų poveikis kitiems.</a:t>
            </a:r>
            <a:endParaRPr lang="lt-LT" dirty="0"/>
          </a:p>
          <a:p>
            <a:pPr indent="-251459">
              <a:buSzPts val="1440"/>
              <a:buFont typeface="Wingdings 3" charset="2"/>
              <a:buNone/>
            </a:pP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7) Galia žymima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G.</a:t>
            </a:r>
            <a:endParaRPr lang="lt-LT" dirty="0"/>
          </a:p>
          <a:p>
            <a:pPr indent="-251459">
              <a:buSzPts val="1440"/>
              <a:buFont typeface="Wingdings 3" charset="2"/>
              <a:buNone/>
            </a:pPr>
            <a:endParaRPr lang="lt-LT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8) Motorinio dviračio variklio galia lygi 600 W. Kokį darbą šis variklis gali atlikti per 20 s?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30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B)10000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1000 J;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D) 12000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J.</a:t>
            </a:r>
            <a:endParaRPr lang="lt-LT" dirty="0"/>
          </a:p>
          <a:p>
            <a:pPr indent="-251459">
              <a:buSzPts val="1440"/>
              <a:buFont typeface="Wingdings 3" charset="2"/>
              <a:buNone/>
            </a:pPr>
            <a:endParaRPr lang="lt-LT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51459">
              <a:buSzPts val="1440"/>
              <a:buFont typeface="Wingdings 3" charset="2"/>
              <a:buNone/>
            </a:pPr>
            <a:endParaRPr lang="lt-LT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51459">
              <a:buSzPts val="1440"/>
              <a:buFont typeface="Wingdings 3" charset="2"/>
              <a:buNone/>
            </a:pPr>
            <a:endParaRPr lang="lt-LT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51459">
              <a:buSzPts val="1440"/>
              <a:buFont typeface="Wingdings 3" charset="2"/>
              <a:buNone/>
            </a:pPr>
            <a:endParaRPr lang="lt-LT" dirty="0"/>
          </a:p>
          <a:p>
            <a:pPr indent="-251459">
              <a:buSzPts val="1440"/>
              <a:buFont typeface="Wingdings 3" charset="2"/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82073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1;p17">
            <a:extLst>
              <a:ext uri="{FF2B5EF4-FFF2-40B4-BE49-F238E27FC236}">
                <a16:creationId xmlns:a16="http://schemas.microsoft.com/office/drawing/2014/main" id="{086762CD-D951-3358-1122-2E5AC625BC2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863" y="0"/>
            <a:ext cx="8596312" cy="6858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9) Mechaninė energija -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fizikinis dydis, lygus kūną veikiančios jėgos ir to kūno nueito kelio sandaugai.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 darbas, atliktas per vienetinį laiko tarpą.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C)fizikinis dydis, rodantis kokį darbą gali atlikti kūnas arba kūnų sistema.</a:t>
            </a:r>
            <a:endParaRPr lang="lt-LT" dirty="0"/>
          </a:p>
          <a:p>
            <a:pPr indent="-251459">
              <a:buSzPts val="1440"/>
              <a:buFont typeface="Wingdings 3" charset="2"/>
              <a:buNone/>
            </a:pP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10) Energijos matavimo vienetas yra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J (</a:t>
            </a:r>
            <a:r>
              <a:rPr lang="lt-LT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džiaulis</a:t>
            </a: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 N (</a:t>
            </a:r>
            <a:r>
              <a:rPr lang="lt-LT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niutonas</a:t>
            </a: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C) W (vatas)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11) Kinetinės energijos turi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Kai kūnai yra pakelti virš Žemės paviršiaus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 Kaip tamprūs kūnai yra deformuoti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C) Kai kūnai juda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D) Kai dujos suspaustos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953309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1;p17">
            <a:extLst>
              <a:ext uri="{FF2B5EF4-FFF2-40B4-BE49-F238E27FC236}">
                <a16:creationId xmlns:a16="http://schemas.microsoft.com/office/drawing/2014/main" id="{005F211F-75F0-7479-6F5D-800D3EE9C14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863" y="0"/>
            <a:ext cx="8596312" cy="6858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9) Mechaninė energija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tai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fizikinis dydis, lygus kūną veikiančios jėgos ir to kūno nueito kelio sandaugai.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 darbas, atliktas per vienetinį laiko tarpą.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C)fizikinis dydis, rodantis kokį darbą gali atlikti kūnas arba kūnų sistema.</a:t>
            </a:r>
            <a:endParaRPr lang="lt-LT" dirty="0"/>
          </a:p>
          <a:p>
            <a:pPr indent="-251459">
              <a:buSzPts val="1440"/>
              <a:buFont typeface="Wingdings 3" charset="2"/>
              <a:buNone/>
            </a:pP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10) Energijos matavimo vienetas yra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N;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W;</a:t>
            </a:r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 smtClean="0">
                <a:solidFill>
                  <a:srgbClr val="000000"/>
                </a:solidFill>
                <a:latin typeface="Open Sans"/>
                <a:sym typeface="Open Sans"/>
              </a:rPr>
              <a:t>D) </a:t>
            </a:r>
            <a:r>
              <a:rPr lang="lt-LT" dirty="0" err="1" smtClean="0">
                <a:solidFill>
                  <a:srgbClr val="000000"/>
                </a:solidFill>
                <a:latin typeface="Open Sans"/>
                <a:sym typeface="Open Sans"/>
              </a:rPr>
              <a:t>Nm</a:t>
            </a:r>
            <a:r>
              <a:rPr lang="lt-LT" dirty="0" smtClean="0">
                <a:solidFill>
                  <a:srgbClr val="000000"/>
                </a:solidFill>
                <a:latin typeface="Open Sans"/>
                <a:sym typeface="Open Sans"/>
              </a:rPr>
              <a:t>.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11) Kinetinės energijos turi</a:t>
            </a:r>
            <a:endParaRPr lang="lt-LT" dirty="0"/>
          </a:p>
          <a:p>
            <a:pPr marL="0" indent="0">
              <a:buSzPts val="1440"/>
              <a:buFont typeface="Wingdings 3" charset="2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kūnai </a:t>
            </a: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pakelti virš Žemės paviršiaus</a:t>
            </a:r>
            <a:endParaRPr lang="lt-LT" dirty="0"/>
          </a:p>
          <a:p>
            <a:pPr marL="0" indent="0">
              <a:buSzPts val="1440"/>
              <a:buNone/>
            </a:pP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deformuoti</a:t>
            </a:r>
            <a:r>
              <a:rPr lang="lt-LT" dirty="0" smtClean="0">
                <a:sym typeface="Open Sans"/>
              </a:rPr>
              <a:t>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tamprūs kūnai; </a:t>
            </a:r>
          </a:p>
          <a:p>
            <a:pPr marL="0" indent="0">
              <a:buSzPts val="1440"/>
              <a:buNone/>
            </a:pP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Judantys</a:t>
            </a:r>
            <a:r>
              <a:rPr lang="lt-LT" dirty="0" smtClean="0">
                <a:sym typeface="Open Sans"/>
              </a:rPr>
              <a:t>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kūnai; </a:t>
            </a:r>
          </a:p>
          <a:p>
            <a:pPr marL="0" indent="0">
              <a:buSzPts val="1440"/>
              <a:buNone/>
            </a:pP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r>
              <a:rPr lang="lt-LT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Suspaustos</a:t>
            </a:r>
            <a:r>
              <a:rPr lang="lt-LT" dirty="0" smtClean="0">
                <a:sym typeface="Open Sans"/>
              </a:rPr>
              <a:t> </a:t>
            </a:r>
            <a:r>
              <a:rPr lang="lt-LT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dujos.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744029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E50ECF7-13E1-FF15-9115-7376F9C2A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5400" dirty="0"/>
              <a:t>ATSAKYMAI</a:t>
            </a:r>
          </a:p>
        </p:txBody>
      </p:sp>
      <p:sp>
        <p:nvSpPr>
          <p:cNvPr id="5" name="Google Shape;267;p18">
            <a:extLst>
              <a:ext uri="{FF2B5EF4-FFF2-40B4-BE49-F238E27FC236}">
                <a16:creationId xmlns:a16="http://schemas.microsoft.com/office/drawing/2014/main" id="{B588C8F9-5239-8B89-B315-7C5F266F256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863" y="2160588"/>
            <a:ext cx="8596312" cy="46974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SzPts val="1440"/>
              <a:buNone/>
            </a:pPr>
            <a:r>
              <a:rPr lang="lt-LT" dirty="0"/>
              <a:t>1) A</a:t>
            </a:r>
          </a:p>
          <a:p>
            <a:pPr marL="0" indent="0">
              <a:buSzPts val="1440"/>
              <a:buNone/>
            </a:pPr>
            <a:r>
              <a:rPr lang="lt-LT" dirty="0"/>
              <a:t>2) A</a:t>
            </a:r>
          </a:p>
          <a:p>
            <a:pPr marL="0" indent="0">
              <a:buSzPts val="1440"/>
              <a:buNone/>
            </a:pPr>
            <a:r>
              <a:rPr lang="lt-LT" dirty="0"/>
              <a:t>3) C</a:t>
            </a:r>
          </a:p>
          <a:p>
            <a:pPr marL="0" indent="0">
              <a:buSzPts val="1440"/>
              <a:buNone/>
            </a:pPr>
            <a:r>
              <a:rPr lang="lt-LT" dirty="0"/>
              <a:t>4) C</a:t>
            </a:r>
          </a:p>
          <a:p>
            <a:pPr marL="0" indent="0">
              <a:buSzPts val="1440"/>
              <a:buNone/>
            </a:pPr>
            <a:r>
              <a:rPr lang="lt-LT" dirty="0"/>
              <a:t>5) C</a:t>
            </a:r>
          </a:p>
          <a:p>
            <a:pPr marL="0" indent="0">
              <a:buSzPts val="1440"/>
              <a:buNone/>
            </a:pPr>
            <a:r>
              <a:rPr lang="lt-LT" dirty="0"/>
              <a:t>6) B</a:t>
            </a:r>
          </a:p>
          <a:p>
            <a:pPr marL="0" indent="0">
              <a:buSzPts val="1440"/>
              <a:buNone/>
            </a:pPr>
            <a:r>
              <a:rPr lang="lt-LT" dirty="0"/>
              <a:t>7) A</a:t>
            </a:r>
          </a:p>
          <a:p>
            <a:pPr marL="0" indent="0">
              <a:buSzPts val="1440"/>
              <a:buNone/>
            </a:pPr>
            <a:r>
              <a:rPr lang="lt-LT" dirty="0"/>
              <a:t>8) D</a:t>
            </a:r>
          </a:p>
          <a:p>
            <a:pPr marL="0" indent="0">
              <a:buSzPts val="1440"/>
              <a:buNone/>
            </a:pPr>
            <a:r>
              <a:rPr lang="lt-LT" dirty="0"/>
              <a:t>9) C</a:t>
            </a:r>
          </a:p>
          <a:p>
            <a:pPr marL="0" indent="0">
              <a:buSzPts val="1440"/>
              <a:buNone/>
            </a:pPr>
            <a:r>
              <a:rPr lang="lt-LT" dirty="0"/>
              <a:t>10) A</a:t>
            </a:r>
          </a:p>
          <a:p>
            <a:pPr marL="0" indent="0">
              <a:buSzPts val="1440"/>
              <a:buNone/>
            </a:pPr>
            <a:r>
              <a:rPr lang="lt-LT" dirty="0"/>
              <a:t>11) C</a:t>
            </a:r>
          </a:p>
          <a:p>
            <a:pPr indent="-251459">
              <a:buSzPts val="1440"/>
              <a:buFont typeface="Wingdings 3" charset="2"/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329639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F681581-D00B-208D-0D33-584BA1138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ŠALTINIAI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156B7EC-5F7A-7F0D-0390-D47198C4B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97411"/>
          </a:xfrm>
        </p:spPr>
        <p:txBody>
          <a:bodyPr/>
          <a:lstStyle/>
          <a:p>
            <a:r>
              <a:rPr lang="lt-LT" dirty="0">
                <a:hlinkClick r:id="rId2"/>
              </a:rPr>
              <a:t>https://klase.eduka.lt/publisher/material/open/theory/32875/384?studentTeachingGroupId=3940053&amp;pageFlip=85</a:t>
            </a:r>
            <a:endParaRPr lang="lt-LT" dirty="0"/>
          </a:p>
          <a:p>
            <a:r>
              <a:rPr lang="lt-LT" dirty="0">
                <a:hlinkClick r:id="rId3"/>
              </a:rPr>
              <a:t>https://lt.m.wikipedia.org/wiki/Potencin%C4%97_energija</a:t>
            </a:r>
            <a:endParaRPr lang="lt-LT" dirty="0"/>
          </a:p>
          <a:p>
            <a:r>
              <a:rPr lang="lt-LT" dirty="0">
                <a:hlinkClick r:id="rId4"/>
              </a:rPr>
              <a:t>https://epamokos.pedagogas.lt/mokymas/energijos-virsmai-3366.html</a:t>
            </a:r>
            <a:endParaRPr lang="lt-LT" dirty="0"/>
          </a:p>
          <a:p>
            <a:r>
              <a:rPr lang="lt-LT" dirty="0">
                <a:hlinkClick r:id="rId5"/>
              </a:rPr>
              <a:t>https://lt.m.wikipedia.org/wiki/Energijos_tverm%C4%97s_d%C4%97sn</a:t>
            </a:r>
            <a:endParaRPr lang="lt-LT" dirty="0"/>
          </a:p>
          <a:p>
            <a:r>
              <a:rPr lang="lt-LT" dirty="0">
                <a:hlinkClick r:id="rId6"/>
              </a:rPr>
              <a:t>https://lt.m.wikipedia.org/wiki/Galia_(fizika)</a:t>
            </a:r>
            <a:endParaRPr lang="lt-LT" dirty="0"/>
          </a:p>
          <a:p>
            <a:endParaRPr lang="lt-LT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34775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ADAF06A-216F-A1AD-CD4D-DD82049FB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6" y="2768600"/>
            <a:ext cx="8596668" cy="1320800"/>
          </a:xfrm>
        </p:spPr>
        <p:txBody>
          <a:bodyPr>
            <a:normAutofit/>
          </a:bodyPr>
          <a:lstStyle/>
          <a:p>
            <a:r>
              <a:rPr lang="lt-LT" sz="7200" dirty="0"/>
              <a:t>AČIŪ UŽ DĖMESĮ </a:t>
            </a:r>
            <a:r>
              <a:rPr lang="lt-LT" sz="7200" dirty="0">
                <a:sym typeface="Wingdings" pitchFamily="2" charset="2"/>
              </a:rPr>
              <a:t></a:t>
            </a:r>
            <a:endParaRPr lang="lt-LT" sz="7200" dirty="0"/>
          </a:p>
        </p:txBody>
      </p:sp>
    </p:spTree>
    <p:extLst>
      <p:ext uri="{BB962C8B-B14F-4D97-AF65-F5344CB8AC3E}">
        <p14:creationId xmlns:p14="http://schemas.microsoft.com/office/powerpoint/2010/main" val="2433595152"/>
      </p:ext>
    </p:extLst>
  </p:cSld>
  <p:clrMapOvr>
    <a:masterClrMapping/>
  </p:clrMapOvr>
</p:sld>
</file>

<file path=ppt/theme/theme1.xml><?xml version="1.0" encoding="utf-8"?>
<a:theme xmlns:a="http://schemas.openxmlformats.org/drawingml/2006/main" name="Briauno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1231</Words>
  <Application>Microsoft Office PowerPoint</Application>
  <PresentationFormat>Plačiaekranė</PresentationFormat>
  <Paragraphs>274</Paragraphs>
  <Slides>32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12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32</vt:i4>
      </vt:variant>
    </vt:vector>
  </HeadingPairs>
  <TitlesOfParts>
    <vt:vector size="45" baseType="lpstr">
      <vt:lpstr>-apple-system</vt:lpstr>
      <vt:lpstr>Arial</vt:lpstr>
      <vt:lpstr>Cambria Math</vt:lpstr>
      <vt:lpstr>Franklin Gothic Book</vt:lpstr>
      <vt:lpstr>inherit</vt:lpstr>
      <vt:lpstr>Open Sans</vt:lpstr>
      <vt:lpstr>Palatino Linotype</vt:lpstr>
      <vt:lpstr>RalewayRegular</vt:lpstr>
      <vt:lpstr>Times New Roman</vt:lpstr>
      <vt:lpstr>Trebuchet MS</vt:lpstr>
      <vt:lpstr>Wingdings</vt:lpstr>
      <vt:lpstr>Wingdings 3</vt:lpstr>
      <vt:lpstr>Briaunota</vt:lpstr>
      <vt:lpstr>SKYRIUS  „DARBAS, GALIA ,ENERGIJA“  APIBENDRINIMAS</vt:lpstr>
      <vt:lpstr>TURINYS</vt:lpstr>
      <vt:lpstr>MECHANINIS DARBAS</vt:lpstr>
      <vt:lpstr>MECHANINIS DARBAS</vt:lpstr>
      <vt:lpstr>UŽDAVINYS</vt:lpstr>
      <vt:lpstr>SPRENDIMAS</vt:lpstr>
      <vt:lpstr>KINETINĖ ENERGIJA</vt:lpstr>
      <vt:lpstr>KINETINĖ ENERGIJA</vt:lpstr>
      <vt:lpstr>POTENCINĖ ENERGIJA</vt:lpstr>
      <vt:lpstr>POTENCINĖ ENERGIJA</vt:lpstr>
      <vt:lpstr>UŽDAVINYS</vt:lpstr>
      <vt:lpstr>SPRENDIMAS</vt:lpstr>
      <vt:lpstr>ENERGIJOS TVERMĖS DĖSNIS</vt:lpstr>
      <vt:lpstr>GALIA</vt:lpstr>
      <vt:lpstr>DŽEIMSAS PRESKOTAS DŽAULIS</vt:lpstr>
      <vt:lpstr>DŽEIMSAS VATAS</vt:lpstr>
      <vt:lpstr>BANDYMAS</vt:lpstr>
      <vt:lpstr>PROJEKTAS  ,,PALIPKIME LAIPTUKAIS”</vt:lpstr>
      <vt:lpstr>„PowerPoint“ pateiktis</vt:lpstr>
      <vt:lpstr>„PowerPoint“ pateiktis</vt:lpstr>
      <vt:lpstr>AUSTĖJOS BANDYMO LENTELĖ</vt:lpstr>
      <vt:lpstr>„PowerPoint“ pateiktis</vt:lpstr>
      <vt:lpstr>DOMINYKOS BANDYMO LENTELĖ</vt:lpstr>
      <vt:lpstr>BANDYMO IŠVADA</vt:lpstr>
      <vt:lpstr>TESTAS</vt:lpstr>
      <vt:lpstr>„PowerPoint“ pateiktis</vt:lpstr>
      <vt:lpstr>„PowerPoint“ pateiktis</vt:lpstr>
      <vt:lpstr>„PowerPoint“ pateiktis</vt:lpstr>
      <vt:lpstr>„PowerPoint“ pateiktis</vt:lpstr>
      <vt:lpstr>ATSAKYMAI</vt:lpstr>
      <vt:lpstr>ŠALTINIAI</vt:lpstr>
      <vt:lpstr>AČIŪ UŽ DĖMESĮ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SKYRIUS „DARBAS, GALIA , ENERGIJA“ APIBENDRINIMAS</dc:title>
  <dc:creator>AUSTĖJA JURKEVIČIŪTĖ</dc:creator>
  <cp:lastModifiedBy>GAMTOS MOKSLŲ KAB</cp:lastModifiedBy>
  <cp:revision>74</cp:revision>
  <dcterms:created xsi:type="dcterms:W3CDTF">2023-03-29T14:30:06Z</dcterms:created>
  <dcterms:modified xsi:type="dcterms:W3CDTF">2023-05-08T09:10:24Z</dcterms:modified>
</cp:coreProperties>
</file>