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27"/>
  </p:notesMasterIdLst>
  <p:handoutMasterIdLst>
    <p:handoutMasterId r:id="rId28"/>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7" r:id="rId23"/>
    <p:sldId id="274" r:id="rId24"/>
    <p:sldId id="275" r:id="rId25"/>
    <p:sldId id="27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tableStyles" Target="tableStyles.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handoutMaster" Target="handoutMasters/handoutMaster1.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theme" Target="theme/theme1.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notesMaster" Target="notesMasters/notesMaster1.xml" /><Relationship Id="rId30" Type="http://schemas.openxmlformats.org/officeDocument/2006/relationships/viewProps" Target="viewProps.xml" /></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913F422D-11D3-464A-BD36-F1D93E3A310E}">
      <dgm:prSet phldr="0"/>
      <dgm:spPr/>
      <dgm:t>
        <a:bodyPr/>
        <a:lstStyle/>
        <a:p>
          <a:r>
            <a:rPr lang="lt-LT" noProof="1">
              <a:latin typeface="Batang"/>
              <a:ea typeface="Batang"/>
            </a:rPr>
            <a:t>1.Masės apibrėžimas</a:t>
          </a:r>
        </a:p>
      </dgm:t>
    </dgm:pt>
    <dgm:pt modelId="{55ECE1C2-C060-47BC-B7B5-C5B7DBE41FF3}" type="parTrans" cxnId="{6FDF4528-A0F9-4653-A043-E56188D79403}">
      <dgm:prSet/>
      <dgm:spPr/>
    </dgm:pt>
    <dgm:pt modelId="{7CA0F9F2-BD22-4BCA-8E15-72120E0EE6FE}" type="sibTrans" cxnId="{6FDF4528-A0F9-4653-A043-E56188D79403}">
      <dgm:prSet/>
      <dgm:spPr/>
    </dgm:pt>
    <dgm:pt modelId="{701DA498-9A29-4245-9BA9-C9FBA4642E2F}">
      <dgm:prSet phldr="0"/>
      <dgm:spPr/>
      <dgm:t>
        <a:bodyPr/>
        <a:lstStyle/>
        <a:p>
          <a:r>
            <a:rPr lang="lt-LT" noProof="1">
              <a:latin typeface="Batang"/>
              <a:ea typeface="Batang"/>
            </a:rPr>
            <a:t>2.Masės matavimo vienetai</a:t>
          </a:r>
        </a:p>
      </dgm:t>
    </dgm:pt>
    <dgm:pt modelId="{C67F702C-B46E-4B85-B815-9EB6CDAB85C0}" type="parTrans" cxnId="{CCBD7F9B-1EA8-4DA6-8FA5-739CC223B21B}">
      <dgm:prSet/>
      <dgm:spPr/>
    </dgm:pt>
    <dgm:pt modelId="{8D5BE28B-D049-477B-8160-480AE9B7CD35}" type="sibTrans" cxnId="{CCBD7F9B-1EA8-4DA6-8FA5-739CC223B21B}">
      <dgm:prSet/>
      <dgm:spPr/>
    </dgm:pt>
    <dgm:pt modelId="{D0FE1E32-C96A-42A0-B418-1DC702CA29CF}">
      <dgm:prSet phldr="0"/>
      <dgm:spPr/>
      <dgm:t>
        <a:bodyPr/>
        <a:lstStyle/>
        <a:p>
          <a:r>
            <a:rPr lang="lt-LT" noProof="1">
              <a:latin typeface="Batang"/>
              <a:ea typeface="Batang"/>
            </a:rPr>
            <a:t>3.Masės matavimo prietaisai</a:t>
          </a:r>
        </a:p>
      </dgm:t>
    </dgm:pt>
    <dgm:pt modelId="{751A81DC-BD54-4A26-8721-69B5E410F48E}" type="parTrans" cxnId="{11B3CF61-7C58-4B80-B1AD-8C664CB75FC9}">
      <dgm:prSet/>
      <dgm:spPr/>
    </dgm:pt>
    <dgm:pt modelId="{746A5652-F58A-4BED-AD3A-05A3EAC93F67}" type="sibTrans" cxnId="{11B3CF61-7C58-4B80-B1AD-8C664CB75FC9}">
      <dgm:prSet/>
      <dgm:spPr/>
    </dgm:pt>
    <dgm:pt modelId="{626BCD8D-20EE-476A-A866-D1F3E203B27A}">
      <dgm:prSet phldr="0"/>
      <dgm:spPr/>
      <dgm:t>
        <a:bodyPr/>
        <a:lstStyle/>
        <a:p>
          <a:r>
            <a:rPr lang="lt-LT" noProof="1">
              <a:latin typeface="Batang"/>
              <a:ea typeface="Batang"/>
            </a:rPr>
            <a:t>4.Masė, svoris ir gravitacija</a:t>
          </a:r>
        </a:p>
      </dgm:t>
    </dgm:pt>
    <dgm:pt modelId="{AABECB80-042D-4013-BD78-894280DC9917}" type="parTrans" cxnId="{A74275C8-5204-40C8-95DD-E96450624409}">
      <dgm:prSet/>
      <dgm:spPr/>
    </dgm:pt>
    <dgm:pt modelId="{6807B205-4848-4122-94E0-B796AAAE6429}" type="sibTrans" cxnId="{A74275C8-5204-40C8-95DD-E96450624409}">
      <dgm:prSet/>
      <dgm:spPr/>
    </dgm:pt>
    <dgm:pt modelId="{9134B51E-9EFC-4EE8-9CD4-F7A664B93E34}">
      <dgm:prSet phldr="0"/>
      <dgm:spPr/>
      <dgm:t>
        <a:bodyPr/>
        <a:lstStyle/>
        <a:p>
          <a:r>
            <a:rPr lang="lt-LT" noProof="1">
              <a:latin typeface="Batang"/>
              <a:ea typeface="Batang"/>
            </a:rPr>
            <a:t>5.Masės konvertavimas į svorį</a:t>
          </a:r>
        </a:p>
      </dgm:t>
    </dgm:pt>
    <dgm:pt modelId="{3426642C-9E0C-4012-87CB-9769196BAC17}" type="parTrans" cxnId="{076C41BA-57F5-4F32-B76F-BA8C514D7A08}">
      <dgm:prSet/>
      <dgm:spPr/>
    </dgm:pt>
    <dgm:pt modelId="{54A247A5-97B5-4D52-8731-2AF30441621A}" type="sibTrans" cxnId="{076C41BA-57F5-4F32-B76F-BA8C514D7A08}">
      <dgm:prSet/>
      <dgm:spPr/>
    </dgm:pt>
    <dgm:pt modelId="{45C388A0-89C5-4E69-A0F8-35C26D5EF4EB}">
      <dgm:prSet phldr="0"/>
      <dgm:spPr/>
      <dgm:t>
        <a:bodyPr/>
        <a:lstStyle/>
        <a:p>
          <a:r>
            <a:rPr lang="lt-LT" noProof="1">
              <a:latin typeface="Batang"/>
              <a:ea typeface="Batang"/>
            </a:rPr>
            <a:t>6.Kaip apskaičiuoti masę</a:t>
          </a:r>
        </a:p>
      </dgm:t>
    </dgm:pt>
    <dgm:pt modelId="{7D1D30D8-1AC0-4BD5-82AD-27E7001E11CD}" type="parTrans" cxnId="{34B54328-3E38-482D-8C10-A0C0F4E98E21}">
      <dgm:prSet/>
      <dgm:spPr/>
    </dgm:pt>
    <dgm:pt modelId="{6256C8B5-53EC-47F8-AA1B-9589F56DA7C0}" type="sibTrans" cxnId="{34B54328-3E38-482D-8C10-A0C0F4E98E21}">
      <dgm:prSet/>
      <dgm:spPr/>
    </dgm:pt>
    <dgm:pt modelId="{EB290E3A-39CB-4542-A41B-622BCBA677B1}">
      <dgm:prSet phldr="0"/>
      <dgm:spPr/>
      <dgm:t>
        <a:bodyPr/>
        <a:lstStyle/>
        <a:p>
          <a:r>
            <a:rPr lang="lt-LT" noProof="1">
              <a:latin typeface="Batang"/>
              <a:ea typeface="Batang"/>
            </a:rPr>
            <a:t>7. Laboratorinis darbas</a:t>
          </a:r>
        </a:p>
      </dgm:t>
    </dgm:pt>
    <dgm:pt modelId="{171F94F0-56BB-4304-B887-DEACF13B20F4}" type="parTrans" cxnId="{675FD85A-A77C-46A4-BEB6-93A706199F69}">
      <dgm:prSet/>
      <dgm:spPr/>
    </dgm:pt>
    <dgm:pt modelId="{C0673EFC-162E-469B-A22C-1E274C5D6085}" type="sibTrans" cxnId="{675FD85A-A77C-46A4-BEB6-93A706199F69}">
      <dgm:prSet/>
      <dgm:spPr/>
    </dgm:pt>
    <dgm:pt modelId="{F4751D0D-5F0B-4041-B3D6-5DB528EB9474}">
      <dgm:prSet phldr="0"/>
      <dgm:spPr/>
      <dgm:t>
        <a:bodyPr/>
        <a:lstStyle/>
        <a:p>
          <a:r>
            <a:rPr lang="lt-LT" noProof="1">
              <a:latin typeface="Batang"/>
              <a:ea typeface="Batang"/>
            </a:rPr>
            <a:t>8. Klausimynas</a:t>
          </a:r>
        </a:p>
      </dgm:t>
    </dgm:pt>
    <dgm:pt modelId="{E4ED438E-DFF6-46F5-A731-7193E3C06A6D}" type="parTrans" cxnId="{F170F685-C95C-4D35-BE21-78918FD0B0A4}">
      <dgm:prSet/>
      <dgm:spPr/>
    </dgm:pt>
    <dgm:pt modelId="{27425299-6B9B-4561-96A3-85620510AB00}" type="sibTrans" cxnId="{F170F685-C95C-4D35-BE21-78918FD0B0A4}">
      <dgm:prSet/>
      <dgm:spPr/>
    </dgm:pt>
    <dgm:pt modelId="{260787D0-6DB4-4205-A85B-75C7D7F89372}">
      <dgm:prSet phldr="0"/>
      <dgm:spPr/>
      <dgm:t>
        <a:bodyPr/>
        <a:lstStyle/>
        <a:p>
          <a:r>
            <a:rPr lang="lt-LT" noProof="1">
              <a:latin typeface="Batang"/>
              <a:ea typeface="Batang"/>
            </a:rPr>
            <a:t>9.Naudota literatūra</a:t>
          </a:r>
        </a:p>
      </dgm:t>
    </dgm:pt>
    <dgm:pt modelId="{224AB737-90DB-4ACF-A092-766A4E26CC8B}" type="parTrans" cxnId="{3D5A5324-7228-40CF-B98D-1F48995C9CD7}">
      <dgm:prSet/>
      <dgm:spPr/>
    </dgm:pt>
    <dgm:pt modelId="{7B6EEFA1-B810-49FC-B854-636B1FA89D0A}" type="sibTrans" cxnId="{3D5A5324-7228-40CF-B98D-1F48995C9CD7}">
      <dgm:prSet/>
      <dgm:spPr/>
    </dgm:pt>
    <dgm:pt modelId="{CB55D6D2-3BB2-43EC-BF64-238897DF0C99}" type="pres">
      <dgm:prSet presAssocID="{D4503D04-C97E-4622-AE07-D0307CB3B4CA}" presName="vert0" presStyleCnt="0">
        <dgm:presLayoutVars>
          <dgm:dir/>
          <dgm:animOne val="branch"/>
          <dgm:animLvl val="lvl"/>
        </dgm:presLayoutVars>
      </dgm:prSet>
      <dgm:spPr/>
    </dgm:pt>
    <dgm:pt modelId="{7AE6961C-0A49-484F-9F19-9E26EA4FA80E}" type="pres">
      <dgm:prSet presAssocID="{913F422D-11D3-464A-BD36-F1D93E3A310E}" presName="thickLine" presStyleLbl="alignNode1" presStyleIdx="0" presStyleCnt="9"/>
      <dgm:spPr/>
    </dgm:pt>
    <dgm:pt modelId="{B4D34D6B-7482-4694-9240-9C706A72380C}" type="pres">
      <dgm:prSet presAssocID="{913F422D-11D3-464A-BD36-F1D93E3A310E}" presName="horz1" presStyleCnt="0"/>
      <dgm:spPr/>
    </dgm:pt>
    <dgm:pt modelId="{7F785A1A-A7AC-4918-AFF1-D1FA57D5B63A}" type="pres">
      <dgm:prSet presAssocID="{913F422D-11D3-464A-BD36-F1D93E3A310E}" presName="tx1" presStyleLbl="revTx" presStyleIdx="0" presStyleCnt="9"/>
      <dgm:spPr/>
    </dgm:pt>
    <dgm:pt modelId="{7FD1990B-8885-4A3A-87F9-12B3AFCD2E89}" type="pres">
      <dgm:prSet presAssocID="{913F422D-11D3-464A-BD36-F1D93E3A310E}" presName="vert1" presStyleCnt="0"/>
      <dgm:spPr/>
    </dgm:pt>
    <dgm:pt modelId="{60A1A184-45D7-4397-A9F6-2C82C1938D3F}" type="pres">
      <dgm:prSet presAssocID="{701DA498-9A29-4245-9BA9-C9FBA4642E2F}" presName="thickLine" presStyleLbl="alignNode1" presStyleIdx="1" presStyleCnt="9"/>
      <dgm:spPr/>
    </dgm:pt>
    <dgm:pt modelId="{A38AE9ED-E069-41CF-9419-11AE8D044BD1}" type="pres">
      <dgm:prSet presAssocID="{701DA498-9A29-4245-9BA9-C9FBA4642E2F}" presName="horz1" presStyleCnt="0"/>
      <dgm:spPr/>
    </dgm:pt>
    <dgm:pt modelId="{9A828749-3549-47F5-AB17-FD804D18C57C}" type="pres">
      <dgm:prSet presAssocID="{701DA498-9A29-4245-9BA9-C9FBA4642E2F}" presName="tx1" presStyleLbl="revTx" presStyleIdx="1" presStyleCnt="9"/>
      <dgm:spPr/>
    </dgm:pt>
    <dgm:pt modelId="{77D736C5-3723-41DE-AB64-F93008012FA0}" type="pres">
      <dgm:prSet presAssocID="{701DA498-9A29-4245-9BA9-C9FBA4642E2F}" presName="vert1" presStyleCnt="0"/>
      <dgm:spPr/>
    </dgm:pt>
    <dgm:pt modelId="{854DD0F6-1E91-4D25-B9C7-9714CA0BE36B}" type="pres">
      <dgm:prSet presAssocID="{D0FE1E32-C96A-42A0-B418-1DC702CA29CF}" presName="thickLine" presStyleLbl="alignNode1" presStyleIdx="2" presStyleCnt="9"/>
      <dgm:spPr/>
    </dgm:pt>
    <dgm:pt modelId="{087169C9-09F4-4B5C-B3CD-A62FAB8CA16B}" type="pres">
      <dgm:prSet presAssocID="{D0FE1E32-C96A-42A0-B418-1DC702CA29CF}" presName="horz1" presStyleCnt="0"/>
      <dgm:spPr/>
    </dgm:pt>
    <dgm:pt modelId="{341DD608-E8EB-41ED-92C0-79687390194D}" type="pres">
      <dgm:prSet presAssocID="{D0FE1E32-C96A-42A0-B418-1DC702CA29CF}" presName="tx1" presStyleLbl="revTx" presStyleIdx="2" presStyleCnt="9"/>
      <dgm:spPr/>
    </dgm:pt>
    <dgm:pt modelId="{C8FDC02C-438B-4AE2-AC1C-1FA49BBE4E9C}" type="pres">
      <dgm:prSet presAssocID="{D0FE1E32-C96A-42A0-B418-1DC702CA29CF}" presName="vert1" presStyleCnt="0"/>
      <dgm:spPr/>
    </dgm:pt>
    <dgm:pt modelId="{687B63FD-8BBC-49D9-93B6-E7F6BE1BF74B}" type="pres">
      <dgm:prSet presAssocID="{626BCD8D-20EE-476A-A866-D1F3E203B27A}" presName="thickLine" presStyleLbl="alignNode1" presStyleIdx="3" presStyleCnt="9"/>
      <dgm:spPr/>
    </dgm:pt>
    <dgm:pt modelId="{B2A86F60-478B-4C0F-B1A1-4C69F5F54157}" type="pres">
      <dgm:prSet presAssocID="{626BCD8D-20EE-476A-A866-D1F3E203B27A}" presName="horz1" presStyleCnt="0"/>
      <dgm:spPr/>
    </dgm:pt>
    <dgm:pt modelId="{4DF72DC9-0651-4BA2-B349-B7693AFD7F42}" type="pres">
      <dgm:prSet presAssocID="{626BCD8D-20EE-476A-A866-D1F3E203B27A}" presName="tx1" presStyleLbl="revTx" presStyleIdx="3" presStyleCnt="9"/>
      <dgm:spPr/>
    </dgm:pt>
    <dgm:pt modelId="{56FA9EBE-1ACD-48CF-BB15-7CB18FC27509}" type="pres">
      <dgm:prSet presAssocID="{626BCD8D-20EE-476A-A866-D1F3E203B27A}" presName="vert1" presStyleCnt="0"/>
      <dgm:spPr/>
    </dgm:pt>
    <dgm:pt modelId="{A50F6863-13EE-4CCA-B60E-F7C5052CE5F2}" type="pres">
      <dgm:prSet presAssocID="{9134B51E-9EFC-4EE8-9CD4-F7A664B93E34}" presName="thickLine" presStyleLbl="alignNode1" presStyleIdx="4" presStyleCnt="9"/>
      <dgm:spPr/>
    </dgm:pt>
    <dgm:pt modelId="{21E1293C-917B-4ABA-8D86-24CD8194F172}" type="pres">
      <dgm:prSet presAssocID="{9134B51E-9EFC-4EE8-9CD4-F7A664B93E34}" presName="horz1" presStyleCnt="0"/>
      <dgm:spPr/>
    </dgm:pt>
    <dgm:pt modelId="{C29B71B0-B8EF-4758-9B1B-7C6AF748DCD6}" type="pres">
      <dgm:prSet presAssocID="{9134B51E-9EFC-4EE8-9CD4-F7A664B93E34}" presName="tx1" presStyleLbl="revTx" presStyleIdx="4" presStyleCnt="9"/>
      <dgm:spPr/>
    </dgm:pt>
    <dgm:pt modelId="{933D5AD4-2DEF-43F0-8D5E-4338BDC044EA}" type="pres">
      <dgm:prSet presAssocID="{9134B51E-9EFC-4EE8-9CD4-F7A664B93E34}" presName="vert1" presStyleCnt="0"/>
      <dgm:spPr/>
    </dgm:pt>
    <dgm:pt modelId="{245DCA01-7085-46AD-8085-E157047F6D77}" type="pres">
      <dgm:prSet presAssocID="{45C388A0-89C5-4E69-A0F8-35C26D5EF4EB}" presName="thickLine" presStyleLbl="alignNode1" presStyleIdx="5" presStyleCnt="9"/>
      <dgm:spPr/>
    </dgm:pt>
    <dgm:pt modelId="{A2403E62-9EAF-4E2B-9E00-45F1686EDBAD}" type="pres">
      <dgm:prSet presAssocID="{45C388A0-89C5-4E69-A0F8-35C26D5EF4EB}" presName="horz1" presStyleCnt="0"/>
      <dgm:spPr/>
    </dgm:pt>
    <dgm:pt modelId="{756AD958-F924-4AEC-9707-CB7C6BF802C9}" type="pres">
      <dgm:prSet presAssocID="{45C388A0-89C5-4E69-A0F8-35C26D5EF4EB}" presName="tx1" presStyleLbl="revTx" presStyleIdx="5" presStyleCnt="9"/>
      <dgm:spPr/>
    </dgm:pt>
    <dgm:pt modelId="{985E508B-3340-4D9D-A5B5-6280B08D20D3}" type="pres">
      <dgm:prSet presAssocID="{45C388A0-89C5-4E69-A0F8-35C26D5EF4EB}" presName="vert1" presStyleCnt="0"/>
      <dgm:spPr/>
    </dgm:pt>
    <dgm:pt modelId="{7E1017EE-14FE-46A3-9931-225EA8BC6A83}" type="pres">
      <dgm:prSet presAssocID="{EB290E3A-39CB-4542-A41B-622BCBA677B1}" presName="thickLine" presStyleLbl="alignNode1" presStyleIdx="6" presStyleCnt="9"/>
      <dgm:spPr/>
    </dgm:pt>
    <dgm:pt modelId="{AA0A51CA-63B6-4C93-9ACF-F4C66046B189}" type="pres">
      <dgm:prSet presAssocID="{EB290E3A-39CB-4542-A41B-622BCBA677B1}" presName="horz1" presStyleCnt="0"/>
      <dgm:spPr/>
    </dgm:pt>
    <dgm:pt modelId="{24DE0518-4FCE-4E26-96F3-F83C4500A428}" type="pres">
      <dgm:prSet presAssocID="{EB290E3A-39CB-4542-A41B-622BCBA677B1}" presName="tx1" presStyleLbl="revTx" presStyleIdx="6" presStyleCnt="9"/>
      <dgm:spPr/>
    </dgm:pt>
    <dgm:pt modelId="{1524E5F0-05B6-475C-910A-FF011F8E9316}" type="pres">
      <dgm:prSet presAssocID="{EB290E3A-39CB-4542-A41B-622BCBA677B1}" presName="vert1" presStyleCnt="0"/>
      <dgm:spPr/>
    </dgm:pt>
    <dgm:pt modelId="{1B804143-E2C0-4D81-A994-57F4312113B3}" type="pres">
      <dgm:prSet presAssocID="{F4751D0D-5F0B-4041-B3D6-5DB528EB9474}" presName="thickLine" presStyleLbl="alignNode1" presStyleIdx="7" presStyleCnt="9"/>
      <dgm:spPr/>
    </dgm:pt>
    <dgm:pt modelId="{FACC7C9B-F2BF-45D7-9123-1898CF7B91DB}" type="pres">
      <dgm:prSet presAssocID="{F4751D0D-5F0B-4041-B3D6-5DB528EB9474}" presName="horz1" presStyleCnt="0"/>
      <dgm:spPr/>
    </dgm:pt>
    <dgm:pt modelId="{CC9B5D4B-E3F8-4EA0-B8F8-365D3EFADDEC}" type="pres">
      <dgm:prSet presAssocID="{F4751D0D-5F0B-4041-B3D6-5DB528EB9474}" presName="tx1" presStyleLbl="revTx" presStyleIdx="7" presStyleCnt="9"/>
      <dgm:spPr/>
    </dgm:pt>
    <dgm:pt modelId="{4E815BA2-ACD2-4957-B1FA-06ADC29671C8}" type="pres">
      <dgm:prSet presAssocID="{F4751D0D-5F0B-4041-B3D6-5DB528EB9474}" presName="vert1" presStyleCnt="0"/>
      <dgm:spPr/>
    </dgm:pt>
    <dgm:pt modelId="{6B616CD0-0269-45D9-A8CF-8E63277E3511}" type="pres">
      <dgm:prSet presAssocID="{260787D0-6DB4-4205-A85B-75C7D7F89372}" presName="thickLine" presStyleLbl="alignNode1" presStyleIdx="8" presStyleCnt="9"/>
      <dgm:spPr/>
    </dgm:pt>
    <dgm:pt modelId="{962A3324-09B5-401A-99F9-902559710C5B}" type="pres">
      <dgm:prSet presAssocID="{260787D0-6DB4-4205-A85B-75C7D7F89372}" presName="horz1" presStyleCnt="0"/>
      <dgm:spPr/>
    </dgm:pt>
    <dgm:pt modelId="{0BD0F78B-4AEF-4B39-9AD9-7C171B13CF62}" type="pres">
      <dgm:prSet presAssocID="{260787D0-6DB4-4205-A85B-75C7D7F89372}" presName="tx1" presStyleLbl="revTx" presStyleIdx="8" presStyleCnt="9"/>
      <dgm:spPr/>
    </dgm:pt>
    <dgm:pt modelId="{9E2AA06E-1862-4FF8-9D32-D482292D6F3D}" type="pres">
      <dgm:prSet presAssocID="{260787D0-6DB4-4205-A85B-75C7D7F89372}" presName="vert1" presStyleCnt="0"/>
      <dgm:spPr/>
    </dgm:pt>
  </dgm:ptLst>
  <dgm:cxnLst>
    <dgm:cxn modelId="{B7152C03-4155-4BB7-A8F7-27B720B26BE6}" type="presOf" srcId="{701DA498-9A29-4245-9BA9-C9FBA4642E2F}" destId="{9A828749-3549-47F5-AB17-FD804D18C57C}" srcOrd="0" destOrd="0" presId="urn:microsoft.com/office/officeart/2008/layout/LinedList"/>
    <dgm:cxn modelId="{4D852A21-2A37-4D31-A8C5-4C26E3E9939C}" type="presOf" srcId="{9134B51E-9EFC-4EE8-9CD4-F7A664B93E34}" destId="{C29B71B0-B8EF-4758-9B1B-7C6AF748DCD6}" srcOrd="0" destOrd="0" presId="urn:microsoft.com/office/officeart/2008/layout/LinedList"/>
    <dgm:cxn modelId="{3D5A5324-7228-40CF-B98D-1F48995C9CD7}" srcId="{D4503D04-C97E-4622-AE07-D0307CB3B4CA}" destId="{260787D0-6DB4-4205-A85B-75C7D7F89372}" srcOrd="8" destOrd="0" parTransId="{224AB737-90DB-4ACF-A092-766A4E26CC8B}" sibTransId="{7B6EEFA1-B810-49FC-B854-636B1FA89D0A}"/>
    <dgm:cxn modelId="{34B54328-3E38-482D-8C10-A0C0F4E98E21}" srcId="{D4503D04-C97E-4622-AE07-D0307CB3B4CA}" destId="{45C388A0-89C5-4E69-A0F8-35C26D5EF4EB}" srcOrd="5" destOrd="0" parTransId="{7D1D30D8-1AC0-4BD5-82AD-27E7001E11CD}" sibTransId="{6256C8B5-53EC-47F8-AA1B-9589F56DA7C0}"/>
    <dgm:cxn modelId="{6FDF4528-A0F9-4653-A043-E56188D79403}" srcId="{D4503D04-C97E-4622-AE07-D0307CB3B4CA}" destId="{913F422D-11D3-464A-BD36-F1D93E3A310E}" srcOrd="0" destOrd="0" parTransId="{55ECE1C2-C060-47BC-B7B5-C5B7DBE41FF3}" sibTransId="{7CA0F9F2-BD22-4BCA-8E15-72120E0EE6FE}"/>
    <dgm:cxn modelId="{32BF3D2C-5B13-4352-BAEF-9455A1C49A48}" type="presOf" srcId="{626BCD8D-20EE-476A-A866-D1F3E203B27A}" destId="{4DF72DC9-0651-4BA2-B349-B7693AFD7F42}" srcOrd="0" destOrd="0" presId="urn:microsoft.com/office/officeart/2008/layout/LinedList"/>
    <dgm:cxn modelId="{B0CFDB31-E275-4621-A8CE-F46B183B7067}" type="presOf" srcId="{D4503D04-C97E-4622-AE07-D0307CB3B4CA}" destId="{CB55D6D2-3BB2-43EC-BF64-238897DF0C99}" srcOrd="0" destOrd="0" presId="urn:microsoft.com/office/officeart/2008/layout/LinedList"/>
    <dgm:cxn modelId="{11B3CF61-7C58-4B80-B1AD-8C664CB75FC9}" srcId="{D4503D04-C97E-4622-AE07-D0307CB3B4CA}" destId="{D0FE1E32-C96A-42A0-B418-1DC702CA29CF}" srcOrd="2" destOrd="0" parTransId="{751A81DC-BD54-4A26-8721-69B5E410F48E}" sibTransId="{746A5652-F58A-4BED-AD3A-05A3EAC93F67}"/>
    <dgm:cxn modelId="{6D738E5A-CF8F-4BB2-9165-7D5F4133EB5B}" type="presOf" srcId="{F4751D0D-5F0B-4041-B3D6-5DB528EB9474}" destId="{CC9B5D4B-E3F8-4EA0-B8F8-365D3EFADDEC}" srcOrd="0" destOrd="0" presId="urn:microsoft.com/office/officeart/2008/layout/LinedList"/>
    <dgm:cxn modelId="{675FD85A-A77C-46A4-BEB6-93A706199F69}" srcId="{D4503D04-C97E-4622-AE07-D0307CB3B4CA}" destId="{EB290E3A-39CB-4542-A41B-622BCBA677B1}" srcOrd="6" destOrd="0" parTransId="{171F94F0-56BB-4304-B887-DEACF13B20F4}" sibTransId="{C0673EFC-162E-469B-A22C-1E274C5D6085}"/>
    <dgm:cxn modelId="{F170F685-C95C-4D35-BE21-78918FD0B0A4}" srcId="{D4503D04-C97E-4622-AE07-D0307CB3B4CA}" destId="{F4751D0D-5F0B-4041-B3D6-5DB528EB9474}" srcOrd="7" destOrd="0" parTransId="{E4ED438E-DFF6-46F5-A731-7193E3C06A6D}" sibTransId="{27425299-6B9B-4561-96A3-85620510AB00}"/>
    <dgm:cxn modelId="{AD4A1995-66E5-4F70-B370-88693AA629F9}" type="presOf" srcId="{260787D0-6DB4-4205-A85B-75C7D7F89372}" destId="{0BD0F78B-4AEF-4B39-9AD9-7C171B13CF62}" srcOrd="0" destOrd="0" presId="urn:microsoft.com/office/officeart/2008/layout/LinedList"/>
    <dgm:cxn modelId="{CCBD7F9B-1EA8-4DA6-8FA5-739CC223B21B}" srcId="{D4503D04-C97E-4622-AE07-D0307CB3B4CA}" destId="{701DA498-9A29-4245-9BA9-C9FBA4642E2F}" srcOrd="1" destOrd="0" parTransId="{C67F702C-B46E-4B85-B815-9EB6CDAB85C0}" sibTransId="{8D5BE28B-D049-477B-8160-480AE9B7CD35}"/>
    <dgm:cxn modelId="{0CBEC6A2-2932-4E80-9B84-95AACE957A4D}" type="presOf" srcId="{D0FE1E32-C96A-42A0-B418-1DC702CA29CF}" destId="{341DD608-E8EB-41ED-92C0-79687390194D}" srcOrd="0" destOrd="0" presId="urn:microsoft.com/office/officeart/2008/layout/LinedList"/>
    <dgm:cxn modelId="{076C41BA-57F5-4F32-B76F-BA8C514D7A08}" srcId="{D4503D04-C97E-4622-AE07-D0307CB3B4CA}" destId="{9134B51E-9EFC-4EE8-9CD4-F7A664B93E34}" srcOrd="4" destOrd="0" parTransId="{3426642C-9E0C-4012-87CB-9769196BAC17}" sibTransId="{54A247A5-97B5-4D52-8731-2AF30441621A}"/>
    <dgm:cxn modelId="{A74275C8-5204-40C8-95DD-E96450624409}" srcId="{D4503D04-C97E-4622-AE07-D0307CB3B4CA}" destId="{626BCD8D-20EE-476A-A866-D1F3E203B27A}" srcOrd="3" destOrd="0" parTransId="{AABECB80-042D-4013-BD78-894280DC9917}" sibTransId="{6807B205-4848-4122-94E0-B796AAAE6429}"/>
    <dgm:cxn modelId="{CE18EACA-3697-47F8-939C-B71305494D96}" type="presOf" srcId="{EB290E3A-39CB-4542-A41B-622BCBA677B1}" destId="{24DE0518-4FCE-4E26-96F3-F83C4500A428}" srcOrd="0" destOrd="0" presId="urn:microsoft.com/office/officeart/2008/layout/LinedList"/>
    <dgm:cxn modelId="{6D60F5F4-E003-427A-BD9A-49F83A0E3536}" type="presOf" srcId="{913F422D-11D3-464A-BD36-F1D93E3A310E}" destId="{7F785A1A-A7AC-4918-AFF1-D1FA57D5B63A}" srcOrd="0" destOrd="0" presId="urn:microsoft.com/office/officeart/2008/layout/LinedList"/>
    <dgm:cxn modelId="{827614FB-237C-4513-BD15-5350A70D43E2}" type="presOf" srcId="{45C388A0-89C5-4E69-A0F8-35C26D5EF4EB}" destId="{756AD958-F924-4AEC-9707-CB7C6BF802C9}" srcOrd="0" destOrd="0" presId="urn:microsoft.com/office/officeart/2008/layout/LinedList"/>
    <dgm:cxn modelId="{6B984744-A655-4A35-8CD3-161BAB917612}" type="presParOf" srcId="{CB55D6D2-3BB2-43EC-BF64-238897DF0C99}" destId="{7AE6961C-0A49-484F-9F19-9E26EA4FA80E}" srcOrd="0" destOrd="0" presId="urn:microsoft.com/office/officeart/2008/layout/LinedList"/>
    <dgm:cxn modelId="{79892872-9FF8-4974-A0A7-F010FA98A54E}" type="presParOf" srcId="{CB55D6D2-3BB2-43EC-BF64-238897DF0C99}" destId="{B4D34D6B-7482-4694-9240-9C706A72380C}" srcOrd="1" destOrd="0" presId="urn:microsoft.com/office/officeart/2008/layout/LinedList"/>
    <dgm:cxn modelId="{197AA910-8E42-4883-8FA5-61AF380C446A}" type="presParOf" srcId="{B4D34D6B-7482-4694-9240-9C706A72380C}" destId="{7F785A1A-A7AC-4918-AFF1-D1FA57D5B63A}" srcOrd="0" destOrd="0" presId="urn:microsoft.com/office/officeart/2008/layout/LinedList"/>
    <dgm:cxn modelId="{A687059B-2345-4B94-9F06-A8A9F4C996F4}" type="presParOf" srcId="{B4D34D6B-7482-4694-9240-9C706A72380C}" destId="{7FD1990B-8885-4A3A-87F9-12B3AFCD2E89}" srcOrd="1" destOrd="0" presId="urn:microsoft.com/office/officeart/2008/layout/LinedList"/>
    <dgm:cxn modelId="{014DD857-F587-42B6-B3A0-2D192174FC98}" type="presParOf" srcId="{CB55D6D2-3BB2-43EC-BF64-238897DF0C99}" destId="{60A1A184-45D7-4397-A9F6-2C82C1938D3F}" srcOrd="2" destOrd="0" presId="urn:microsoft.com/office/officeart/2008/layout/LinedList"/>
    <dgm:cxn modelId="{36E22EF5-0C54-4D66-8A66-AE6B32096BCD}" type="presParOf" srcId="{CB55D6D2-3BB2-43EC-BF64-238897DF0C99}" destId="{A38AE9ED-E069-41CF-9419-11AE8D044BD1}" srcOrd="3" destOrd="0" presId="urn:microsoft.com/office/officeart/2008/layout/LinedList"/>
    <dgm:cxn modelId="{084FB05F-3D19-49ED-B2F0-E2129880B9AA}" type="presParOf" srcId="{A38AE9ED-E069-41CF-9419-11AE8D044BD1}" destId="{9A828749-3549-47F5-AB17-FD804D18C57C}" srcOrd="0" destOrd="0" presId="urn:microsoft.com/office/officeart/2008/layout/LinedList"/>
    <dgm:cxn modelId="{1118274A-1685-4033-ADE4-7C089EF21142}" type="presParOf" srcId="{A38AE9ED-E069-41CF-9419-11AE8D044BD1}" destId="{77D736C5-3723-41DE-AB64-F93008012FA0}" srcOrd="1" destOrd="0" presId="urn:microsoft.com/office/officeart/2008/layout/LinedList"/>
    <dgm:cxn modelId="{7890C728-38F5-487A-926C-EB3652D2761C}" type="presParOf" srcId="{CB55D6D2-3BB2-43EC-BF64-238897DF0C99}" destId="{854DD0F6-1E91-4D25-B9C7-9714CA0BE36B}" srcOrd="4" destOrd="0" presId="urn:microsoft.com/office/officeart/2008/layout/LinedList"/>
    <dgm:cxn modelId="{A78C875F-AA27-42C7-900D-BFC1A061D882}" type="presParOf" srcId="{CB55D6D2-3BB2-43EC-BF64-238897DF0C99}" destId="{087169C9-09F4-4B5C-B3CD-A62FAB8CA16B}" srcOrd="5" destOrd="0" presId="urn:microsoft.com/office/officeart/2008/layout/LinedList"/>
    <dgm:cxn modelId="{E01302E7-C690-4FB7-8FAD-C74FAD7E7EFF}" type="presParOf" srcId="{087169C9-09F4-4B5C-B3CD-A62FAB8CA16B}" destId="{341DD608-E8EB-41ED-92C0-79687390194D}" srcOrd="0" destOrd="0" presId="urn:microsoft.com/office/officeart/2008/layout/LinedList"/>
    <dgm:cxn modelId="{0D1C679A-59CD-44E9-AF83-0C57C253565F}" type="presParOf" srcId="{087169C9-09F4-4B5C-B3CD-A62FAB8CA16B}" destId="{C8FDC02C-438B-4AE2-AC1C-1FA49BBE4E9C}" srcOrd="1" destOrd="0" presId="urn:microsoft.com/office/officeart/2008/layout/LinedList"/>
    <dgm:cxn modelId="{BAC7E101-C2D6-498D-B44B-75617DC6BFCA}" type="presParOf" srcId="{CB55D6D2-3BB2-43EC-BF64-238897DF0C99}" destId="{687B63FD-8BBC-49D9-93B6-E7F6BE1BF74B}" srcOrd="6" destOrd="0" presId="urn:microsoft.com/office/officeart/2008/layout/LinedList"/>
    <dgm:cxn modelId="{83F4A5FF-D808-48B1-AC05-A4BFB2376110}" type="presParOf" srcId="{CB55D6D2-3BB2-43EC-BF64-238897DF0C99}" destId="{B2A86F60-478B-4C0F-B1A1-4C69F5F54157}" srcOrd="7" destOrd="0" presId="urn:microsoft.com/office/officeart/2008/layout/LinedList"/>
    <dgm:cxn modelId="{4E0E0840-5AA0-4C5A-A343-EA1C141DF6C3}" type="presParOf" srcId="{B2A86F60-478B-4C0F-B1A1-4C69F5F54157}" destId="{4DF72DC9-0651-4BA2-B349-B7693AFD7F42}" srcOrd="0" destOrd="0" presId="urn:microsoft.com/office/officeart/2008/layout/LinedList"/>
    <dgm:cxn modelId="{E4A31740-7E8B-49F6-ADBE-302FDC53D6F3}" type="presParOf" srcId="{B2A86F60-478B-4C0F-B1A1-4C69F5F54157}" destId="{56FA9EBE-1ACD-48CF-BB15-7CB18FC27509}" srcOrd="1" destOrd="0" presId="urn:microsoft.com/office/officeart/2008/layout/LinedList"/>
    <dgm:cxn modelId="{70B06180-4BE9-4D2D-A4BB-6923E2E4DD1A}" type="presParOf" srcId="{CB55D6D2-3BB2-43EC-BF64-238897DF0C99}" destId="{A50F6863-13EE-4CCA-B60E-F7C5052CE5F2}" srcOrd="8" destOrd="0" presId="urn:microsoft.com/office/officeart/2008/layout/LinedList"/>
    <dgm:cxn modelId="{9868AFCB-60D0-4E1F-898E-DB2D038F5F67}" type="presParOf" srcId="{CB55D6D2-3BB2-43EC-BF64-238897DF0C99}" destId="{21E1293C-917B-4ABA-8D86-24CD8194F172}" srcOrd="9" destOrd="0" presId="urn:microsoft.com/office/officeart/2008/layout/LinedList"/>
    <dgm:cxn modelId="{3E47B2F4-3773-4A57-9C7D-48689F0AC18E}" type="presParOf" srcId="{21E1293C-917B-4ABA-8D86-24CD8194F172}" destId="{C29B71B0-B8EF-4758-9B1B-7C6AF748DCD6}" srcOrd="0" destOrd="0" presId="urn:microsoft.com/office/officeart/2008/layout/LinedList"/>
    <dgm:cxn modelId="{8011CE04-C810-462F-AFE6-AE3C558DA728}" type="presParOf" srcId="{21E1293C-917B-4ABA-8D86-24CD8194F172}" destId="{933D5AD4-2DEF-43F0-8D5E-4338BDC044EA}" srcOrd="1" destOrd="0" presId="urn:microsoft.com/office/officeart/2008/layout/LinedList"/>
    <dgm:cxn modelId="{888AEC5D-BA86-46AF-9B5B-3E2D0B006CC4}" type="presParOf" srcId="{CB55D6D2-3BB2-43EC-BF64-238897DF0C99}" destId="{245DCA01-7085-46AD-8085-E157047F6D77}" srcOrd="10" destOrd="0" presId="urn:microsoft.com/office/officeart/2008/layout/LinedList"/>
    <dgm:cxn modelId="{DA0483E8-F292-41DF-98F0-4916697CBF0A}" type="presParOf" srcId="{CB55D6D2-3BB2-43EC-BF64-238897DF0C99}" destId="{A2403E62-9EAF-4E2B-9E00-45F1686EDBAD}" srcOrd="11" destOrd="0" presId="urn:microsoft.com/office/officeart/2008/layout/LinedList"/>
    <dgm:cxn modelId="{FF1F53A1-4025-47E7-96E8-2528B83DCFA2}" type="presParOf" srcId="{A2403E62-9EAF-4E2B-9E00-45F1686EDBAD}" destId="{756AD958-F924-4AEC-9707-CB7C6BF802C9}" srcOrd="0" destOrd="0" presId="urn:microsoft.com/office/officeart/2008/layout/LinedList"/>
    <dgm:cxn modelId="{5186246D-88E0-49E8-9032-9233BC305F31}" type="presParOf" srcId="{A2403E62-9EAF-4E2B-9E00-45F1686EDBAD}" destId="{985E508B-3340-4D9D-A5B5-6280B08D20D3}" srcOrd="1" destOrd="0" presId="urn:microsoft.com/office/officeart/2008/layout/LinedList"/>
    <dgm:cxn modelId="{0A80585F-08F5-4463-82C4-33AA0EDAF5BA}" type="presParOf" srcId="{CB55D6D2-3BB2-43EC-BF64-238897DF0C99}" destId="{7E1017EE-14FE-46A3-9931-225EA8BC6A83}" srcOrd="12" destOrd="0" presId="urn:microsoft.com/office/officeart/2008/layout/LinedList"/>
    <dgm:cxn modelId="{CF96B13F-A0DF-4280-B69F-201CC7C93204}" type="presParOf" srcId="{CB55D6D2-3BB2-43EC-BF64-238897DF0C99}" destId="{AA0A51CA-63B6-4C93-9ACF-F4C66046B189}" srcOrd="13" destOrd="0" presId="urn:microsoft.com/office/officeart/2008/layout/LinedList"/>
    <dgm:cxn modelId="{584679CE-F686-42F5-B5C2-A9A05338B6BD}" type="presParOf" srcId="{AA0A51CA-63B6-4C93-9ACF-F4C66046B189}" destId="{24DE0518-4FCE-4E26-96F3-F83C4500A428}" srcOrd="0" destOrd="0" presId="urn:microsoft.com/office/officeart/2008/layout/LinedList"/>
    <dgm:cxn modelId="{01E50418-2463-41C8-977B-1F7D74837DC9}" type="presParOf" srcId="{AA0A51CA-63B6-4C93-9ACF-F4C66046B189}" destId="{1524E5F0-05B6-475C-910A-FF011F8E9316}" srcOrd="1" destOrd="0" presId="urn:microsoft.com/office/officeart/2008/layout/LinedList"/>
    <dgm:cxn modelId="{A8CFE0D2-389B-4360-974F-74815287DAA9}" type="presParOf" srcId="{CB55D6D2-3BB2-43EC-BF64-238897DF0C99}" destId="{1B804143-E2C0-4D81-A994-57F4312113B3}" srcOrd="14" destOrd="0" presId="urn:microsoft.com/office/officeart/2008/layout/LinedList"/>
    <dgm:cxn modelId="{5F6956E9-7CE9-4AB4-9C3F-36B257AE2D16}" type="presParOf" srcId="{CB55D6D2-3BB2-43EC-BF64-238897DF0C99}" destId="{FACC7C9B-F2BF-45D7-9123-1898CF7B91DB}" srcOrd="15" destOrd="0" presId="urn:microsoft.com/office/officeart/2008/layout/LinedList"/>
    <dgm:cxn modelId="{3F2046B5-D03C-481D-A752-1EB225061B73}" type="presParOf" srcId="{FACC7C9B-F2BF-45D7-9123-1898CF7B91DB}" destId="{CC9B5D4B-E3F8-4EA0-B8F8-365D3EFADDEC}" srcOrd="0" destOrd="0" presId="urn:microsoft.com/office/officeart/2008/layout/LinedList"/>
    <dgm:cxn modelId="{DDA42D27-1894-450A-957A-4860CD042686}" type="presParOf" srcId="{FACC7C9B-F2BF-45D7-9123-1898CF7B91DB}" destId="{4E815BA2-ACD2-4957-B1FA-06ADC29671C8}" srcOrd="1" destOrd="0" presId="urn:microsoft.com/office/officeart/2008/layout/LinedList"/>
    <dgm:cxn modelId="{37AA495F-1D87-4EFC-A956-69556B25085B}" type="presParOf" srcId="{CB55D6D2-3BB2-43EC-BF64-238897DF0C99}" destId="{6B616CD0-0269-45D9-A8CF-8E63277E3511}" srcOrd="16" destOrd="0" presId="urn:microsoft.com/office/officeart/2008/layout/LinedList"/>
    <dgm:cxn modelId="{DBD96C22-C01D-4CF3-83B6-54AC7BD96CD3}" type="presParOf" srcId="{CB55D6D2-3BB2-43EC-BF64-238897DF0C99}" destId="{962A3324-09B5-401A-99F9-902559710C5B}" srcOrd="17" destOrd="0" presId="urn:microsoft.com/office/officeart/2008/layout/LinedList"/>
    <dgm:cxn modelId="{D40365B6-2B63-4CD3-B377-8EE998B1EAA6}" type="presParOf" srcId="{962A3324-09B5-401A-99F9-902559710C5B}" destId="{0BD0F78B-4AEF-4B39-9AD9-7C171B13CF62}" srcOrd="0" destOrd="0" presId="urn:microsoft.com/office/officeart/2008/layout/LinedList"/>
    <dgm:cxn modelId="{FFA60D34-7056-4DCB-A602-45B300537CC8}" type="presParOf" srcId="{962A3324-09B5-401A-99F9-902559710C5B}" destId="{9E2AA06E-1862-4FF8-9D32-D482292D6F3D}" srcOrd="1" destOrd="0" presId="urn:microsoft.com/office/officeart/2008/layout/LinedList"/>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AB7031-70A8-4B42-8A79-D17EC0293DA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48AB472-00E4-46D0-97CA-E570FB181EB9}">
      <dgm:prSet/>
      <dgm:spPr/>
      <dgm:t>
        <a:bodyPr/>
        <a:lstStyle/>
        <a:p>
          <a:r>
            <a:rPr lang="lt-LT"/>
            <a:t>Brangakmenių ir perlų masė paprastai matuojama nesisteminiais vienetais, kurie vadinami karatais: 1 ct = 0,2 g.</a:t>
          </a:r>
          <a:endParaRPr lang="en-US"/>
        </a:p>
      </dgm:t>
    </dgm:pt>
    <dgm:pt modelId="{D7B86837-1964-4657-B0CF-2DE0C80209D3}" type="parTrans" cxnId="{57617E19-BCC2-43F7-BCE5-2226E0BD4E54}">
      <dgm:prSet/>
      <dgm:spPr/>
      <dgm:t>
        <a:bodyPr/>
        <a:lstStyle/>
        <a:p>
          <a:endParaRPr lang="en-US"/>
        </a:p>
      </dgm:t>
    </dgm:pt>
    <dgm:pt modelId="{72D1DDF7-B8A3-4D29-B5E7-7960CE390AE9}" type="sibTrans" cxnId="{57617E19-BCC2-43F7-BCE5-2226E0BD4E54}">
      <dgm:prSet/>
      <dgm:spPr/>
      <dgm:t>
        <a:bodyPr/>
        <a:lstStyle/>
        <a:p>
          <a:endParaRPr lang="en-US"/>
        </a:p>
      </dgm:t>
    </dgm:pt>
    <dgm:pt modelId="{7C0CFB44-B6CB-4932-AB36-5159B84B162F}">
      <dgm:prSet/>
      <dgm:spPr/>
      <dgm:t>
        <a:bodyPr/>
        <a:lstStyle/>
        <a:p>
          <a:r>
            <a:rPr lang="lt-LT"/>
            <a:t>Senieji masės matavimo vienetai: birkavas apytiksliai164kg,  pūdas apytiksliai16kg, svaras apytiksliai 365g.</a:t>
          </a:r>
          <a:endParaRPr lang="en-US"/>
        </a:p>
      </dgm:t>
    </dgm:pt>
    <dgm:pt modelId="{BC1EEA27-CB7A-4ADE-93FE-C19D7D3E45F3}" type="parTrans" cxnId="{ADC65E79-DEF0-40F4-A91F-B363E6FB35BE}">
      <dgm:prSet/>
      <dgm:spPr/>
      <dgm:t>
        <a:bodyPr/>
        <a:lstStyle/>
        <a:p>
          <a:endParaRPr lang="en-US"/>
        </a:p>
      </dgm:t>
    </dgm:pt>
    <dgm:pt modelId="{961B609A-D20B-4E80-B432-EF601C85C2C7}" type="sibTrans" cxnId="{ADC65E79-DEF0-40F4-A91F-B363E6FB35BE}">
      <dgm:prSet/>
      <dgm:spPr/>
      <dgm:t>
        <a:bodyPr/>
        <a:lstStyle/>
        <a:p>
          <a:endParaRPr lang="en-US"/>
        </a:p>
      </dgm:t>
    </dgm:pt>
    <dgm:pt modelId="{E8ECB58D-5734-4F3E-9310-50A9857E8892}" type="pres">
      <dgm:prSet presAssocID="{DDAB7031-70A8-4B42-8A79-D17EC0293DA1}" presName="linear" presStyleCnt="0">
        <dgm:presLayoutVars>
          <dgm:animLvl val="lvl"/>
          <dgm:resizeHandles val="exact"/>
        </dgm:presLayoutVars>
      </dgm:prSet>
      <dgm:spPr/>
    </dgm:pt>
    <dgm:pt modelId="{DFF1C1CB-568B-449C-8F86-8C5B3C30C623}" type="pres">
      <dgm:prSet presAssocID="{048AB472-00E4-46D0-97CA-E570FB181EB9}" presName="parentText" presStyleLbl="node1" presStyleIdx="0" presStyleCnt="2">
        <dgm:presLayoutVars>
          <dgm:chMax val="0"/>
          <dgm:bulletEnabled val="1"/>
        </dgm:presLayoutVars>
      </dgm:prSet>
      <dgm:spPr/>
    </dgm:pt>
    <dgm:pt modelId="{537C6AE1-0EFB-467C-BE17-7F14B3C02B90}" type="pres">
      <dgm:prSet presAssocID="{72D1DDF7-B8A3-4D29-B5E7-7960CE390AE9}" presName="spacer" presStyleCnt="0"/>
      <dgm:spPr/>
    </dgm:pt>
    <dgm:pt modelId="{138ADF30-6161-4880-AFC5-2476C741909F}" type="pres">
      <dgm:prSet presAssocID="{7C0CFB44-B6CB-4932-AB36-5159B84B162F}" presName="parentText" presStyleLbl="node1" presStyleIdx="1" presStyleCnt="2">
        <dgm:presLayoutVars>
          <dgm:chMax val="0"/>
          <dgm:bulletEnabled val="1"/>
        </dgm:presLayoutVars>
      </dgm:prSet>
      <dgm:spPr/>
    </dgm:pt>
  </dgm:ptLst>
  <dgm:cxnLst>
    <dgm:cxn modelId="{57617E19-BCC2-43F7-BCE5-2226E0BD4E54}" srcId="{DDAB7031-70A8-4B42-8A79-D17EC0293DA1}" destId="{048AB472-00E4-46D0-97CA-E570FB181EB9}" srcOrd="0" destOrd="0" parTransId="{D7B86837-1964-4657-B0CF-2DE0C80209D3}" sibTransId="{72D1DDF7-B8A3-4D29-B5E7-7960CE390AE9}"/>
    <dgm:cxn modelId="{ADC65E79-DEF0-40F4-A91F-B363E6FB35BE}" srcId="{DDAB7031-70A8-4B42-8A79-D17EC0293DA1}" destId="{7C0CFB44-B6CB-4932-AB36-5159B84B162F}" srcOrd="1" destOrd="0" parTransId="{BC1EEA27-CB7A-4ADE-93FE-C19D7D3E45F3}" sibTransId="{961B609A-D20B-4E80-B432-EF601C85C2C7}"/>
    <dgm:cxn modelId="{3C6A9B79-BF47-4557-AF06-69E81AAA6A4E}" type="presOf" srcId="{7C0CFB44-B6CB-4932-AB36-5159B84B162F}" destId="{138ADF30-6161-4880-AFC5-2476C741909F}" srcOrd="0" destOrd="0" presId="urn:microsoft.com/office/officeart/2005/8/layout/vList2"/>
    <dgm:cxn modelId="{9CB548B2-C2DD-4C50-9011-42A75CA4F9A7}" type="presOf" srcId="{DDAB7031-70A8-4B42-8A79-D17EC0293DA1}" destId="{E8ECB58D-5734-4F3E-9310-50A9857E8892}" srcOrd="0" destOrd="0" presId="urn:microsoft.com/office/officeart/2005/8/layout/vList2"/>
    <dgm:cxn modelId="{100479BA-8C32-4612-A915-3535A0697ABD}" type="presOf" srcId="{048AB472-00E4-46D0-97CA-E570FB181EB9}" destId="{DFF1C1CB-568B-449C-8F86-8C5B3C30C623}" srcOrd="0" destOrd="0" presId="urn:microsoft.com/office/officeart/2005/8/layout/vList2"/>
    <dgm:cxn modelId="{8A24E61E-300D-40E0-9943-0A2941465926}" type="presParOf" srcId="{E8ECB58D-5734-4F3E-9310-50A9857E8892}" destId="{DFF1C1CB-568B-449C-8F86-8C5B3C30C623}" srcOrd="0" destOrd="0" presId="urn:microsoft.com/office/officeart/2005/8/layout/vList2"/>
    <dgm:cxn modelId="{4866609F-5097-4365-8081-4C2BDE339DB7}" type="presParOf" srcId="{E8ECB58D-5734-4F3E-9310-50A9857E8892}" destId="{537C6AE1-0EFB-467C-BE17-7F14B3C02B90}" srcOrd="1" destOrd="0" presId="urn:microsoft.com/office/officeart/2005/8/layout/vList2"/>
    <dgm:cxn modelId="{CEAC4895-0EB8-464B-AEE3-4CE2A946C94F}" type="presParOf" srcId="{E8ECB58D-5734-4F3E-9310-50A9857E8892}" destId="{138ADF30-6161-4880-AFC5-2476C741909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A606AE-2D49-4156-95C2-173B8C75D1B6}"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C89ED313-B09F-4F80-9972-15F45757AC19}">
      <dgm:prSet/>
      <dgm:spPr/>
      <dgm:t>
        <a:bodyPr/>
        <a:lstStyle/>
        <a:p>
          <a:r>
            <a:rPr lang="lt-LT"/>
            <a:t>Išmatuoti kurio nors kūno masę – tai palyginti ją su etalono mase, t. y. nustatyti, kiek kartų ji didesnė ar mažesnė už etalono masę. Praktikoje kūnų masė lyginama su mase svarsčių, pagamintų pagal etaloną.</a:t>
          </a:r>
          <a:endParaRPr lang="en-US"/>
        </a:p>
      </dgm:t>
    </dgm:pt>
    <dgm:pt modelId="{1F44DC59-BD71-4417-99C7-00F0016945B2}" type="parTrans" cxnId="{1F9DBF6B-27B1-44E0-B798-E5DD7327B32A}">
      <dgm:prSet/>
      <dgm:spPr/>
      <dgm:t>
        <a:bodyPr/>
        <a:lstStyle/>
        <a:p>
          <a:endParaRPr lang="en-US"/>
        </a:p>
      </dgm:t>
    </dgm:pt>
    <dgm:pt modelId="{B409E806-2612-4D59-B0EE-B5C2ABC61C0D}" type="sibTrans" cxnId="{1F9DBF6B-27B1-44E0-B798-E5DD7327B32A}">
      <dgm:prSet/>
      <dgm:spPr/>
      <dgm:t>
        <a:bodyPr/>
        <a:lstStyle/>
        <a:p>
          <a:endParaRPr lang="en-US"/>
        </a:p>
      </dgm:t>
    </dgm:pt>
    <dgm:pt modelId="{6D3BC400-ED32-4C96-9CFC-1E00DFD8ECFC}">
      <dgm:prSet/>
      <dgm:spPr/>
      <dgm:t>
        <a:bodyPr/>
        <a:lstStyle/>
        <a:p>
          <a:r>
            <a:rPr lang="lt-LT"/>
            <a:t>Kaipgi palyginti kūno ir pagal etaloną pagamintų svarsčių masę? </a:t>
          </a:r>
          <a:endParaRPr lang="en-US"/>
        </a:p>
      </dgm:t>
    </dgm:pt>
    <dgm:pt modelId="{F466A79A-2D34-4ADC-B5FF-6953EB7B2552}" type="parTrans" cxnId="{63C62466-C1A9-46F5-B5FA-8734A945213C}">
      <dgm:prSet/>
      <dgm:spPr/>
      <dgm:t>
        <a:bodyPr/>
        <a:lstStyle/>
        <a:p>
          <a:endParaRPr lang="en-US"/>
        </a:p>
      </dgm:t>
    </dgm:pt>
    <dgm:pt modelId="{0F266158-1319-44CE-B0AA-E79598FD2306}" type="sibTrans" cxnId="{63C62466-C1A9-46F5-B5FA-8734A945213C}">
      <dgm:prSet/>
      <dgm:spPr/>
      <dgm:t>
        <a:bodyPr/>
        <a:lstStyle/>
        <a:p>
          <a:endParaRPr lang="en-US"/>
        </a:p>
      </dgm:t>
    </dgm:pt>
    <dgm:pt modelId="{F735343F-F335-4967-A2D0-DBDA05122004}" type="pres">
      <dgm:prSet presAssocID="{92A606AE-2D49-4156-95C2-173B8C75D1B6}" presName="outerComposite" presStyleCnt="0">
        <dgm:presLayoutVars>
          <dgm:chMax val="5"/>
          <dgm:dir/>
          <dgm:resizeHandles val="exact"/>
        </dgm:presLayoutVars>
      </dgm:prSet>
      <dgm:spPr/>
    </dgm:pt>
    <dgm:pt modelId="{0A628D2B-BD91-4188-B643-DD4077120B99}" type="pres">
      <dgm:prSet presAssocID="{92A606AE-2D49-4156-95C2-173B8C75D1B6}" presName="dummyMaxCanvas" presStyleCnt="0">
        <dgm:presLayoutVars/>
      </dgm:prSet>
      <dgm:spPr/>
    </dgm:pt>
    <dgm:pt modelId="{E1CAB772-06B9-436C-AAEC-6A450B65C85E}" type="pres">
      <dgm:prSet presAssocID="{92A606AE-2D49-4156-95C2-173B8C75D1B6}" presName="TwoNodes_1" presStyleLbl="node1" presStyleIdx="0" presStyleCnt="2">
        <dgm:presLayoutVars>
          <dgm:bulletEnabled val="1"/>
        </dgm:presLayoutVars>
      </dgm:prSet>
      <dgm:spPr/>
    </dgm:pt>
    <dgm:pt modelId="{5D326CAC-96FF-4A43-B9E8-7596613D1D37}" type="pres">
      <dgm:prSet presAssocID="{92A606AE-2D49-4156-95C2-173B8C75D1B6}" presName="TwoNodes_2" presStyleLbl="node1" presStyleIdx="1" presStyleCnt="2">
        <dgm:presLayoutVars>
          <dgm:bulletEnabled val="1"/>
        </dgm:presLayoutVars>
      </dgm:prSet>
      <dgm:spPr/>
    </dgm:pt>
    <dgm:pt modelId="{F1DB8279-840F-4DAA-BFC1-34711490189E}" type="pres">
      <dgm:prSet presAssocID="{92A606AE-2D49-4156-95C2-173B8C75D1B6}" presName="TwoConn_1-2" presStyleLbl="fgAccFollowNode1" presStyleIdx="0" presStyleCnt="1">
        <dgm:presLayoutVars>
          <dgm:bulletEnabled val="1"/>
        </dgm:presLayoutVars>
      </dgm:prSet>
      <dgm:spPr/>
    </dgm:pt>
    <dgm:pt modelId="{A75D9988-17A4-407C-A609-7B201FB04273}" type="pres">
      <dgm:prSet presAssocID="{92A606AE-2D49-4156-95C2-173B8C75D1B6}" presName="TwoNodes_1_text" presStyleLbl="node1" presStyleIdx="1" presStyleCnt="2">
        <dgm:presLayoutVars>
          <dgm:bulletEnabled val="1"/>
        </dgm:presLayoutVars>
      </dgm:prSet>
      <dgm:spPr/>
    </dgm:pt>
    <dgm:pt modelId="{2D084002-8B52-442C-AC30-F7AFE2B73F37}" type="pres">
      <dgm:prSet presAssocID="{92A606AE-2D49-4156-95C2-173B8C75D1B6}" presName="TwoNodes_2_text" presStyleLbl="node1" presStyleIdx="1" presStyleCnt="2">
        <dgm:presLayoutVars>
          <dgm:bulletEnabled val="1"/>
        </dgm:presLayoutVars>
      </dgm:prSet>
      <dgm:spPr/>
    </dgm:pt>
  </dgm:ptLst>
  <dgm:cxnLst>
    <dgm:cxn modelId="{63C62466-C1A9-46F5-B5FA-8734A945213C}" srcId="{92A606AE-2D49-4156-95C2-173B8C75D1B6}" destId="{6D3BC400-ED32-4C96-9CFC-1E00DFD8ECFC}" srcOrd="1" destOrd="0" parTransId="{F466A79A-2D34-4ADC-B5FF-6953EB7B2552}" sibTransId="{0F266158-1319-44CE-B0AA-E79598FD2306}"/>
    <dgm:cxn modelId="{1F9DBF6B-27B1-44E0-B798-E5DD7327B32A}" srcId="{92A606AE-2D49-4156-95C2-173B8C75D1B6}" destId="{C89ED313-B09F-4F80-9972-15F45757AC19}" srcOrd="0" destOrd="0" parTransId="{1F44DC59-BD71-4417-99C7-00F0016945B2}" sibTransId="{B409E806-2612-4D59-B0EE-B5C2ABC61C0D}"/>
    <dgm:cxn modelId="{F05AB94C-DF70-441D-A401-3F3A57A1800B}" type="presOf" srcId="{6D3BC400-ED32-4C96-9CFC-1E00DFD8ECFC}" destId="{2D084002-8B52-442C-AC30-F7AFE2B73F37}" srcOrd="1" destOrd="0" presId="urn:microsoft.com/office/officeart/2005/8/layout/vProcess5"/>
    <dgm:cxn modelId="{070B097D-1CCC-4A37-9CC6-03915931E04A}" type="presOf" srcId="{B409E806-2612-4D59-B0EE-B5C2ABC61C0D}" destId="{F1DB8279-840F-4DAA-BFC1-34711490189E}" srcOrd="0" destOrd="0" presId="urn:microsoft.com/office/officeart/2005/8/layout/vProcess5"/>
    <dgm:cxn modelId="{725B31A8-4DF6-4667-8FB8-AEE6FD4B54D2}" type="presOf" srcId="{6D3BC400-ED32-4C96-9CFC-1E00DFD8ECFC}" destId="{5D326CAC-96FF-4A43-B9E8-7596613D1D37}" srcOrd="0" destOrd="0" presId="urn:microsoft.com/office/officeart/2005/8/layout/vProcess5"/>
    <dgm:cxn modelId="{F961EAD2-0741-469F-B416-AF46CD673A13}" type="presOf" srcId="{92A606AE-2D49-4156-95C2-173B8C75D1B6}" destId="{F735343F-F335-4967-A2D0-DBDA05122004}" srcOrd="0" destOrd="0" presId="urn:microsoft.com/office/officeart/2005/8/layout/vProcess5"/>
    <dgm:cxn modelId="{60803BFB-D25E-4181-960E-901EFF8371D5}" type="presOf" srcId="{C89ED313-B09F-4F80-9972-15F45757AC19}" destId="{A75D9988-17A4-407C-A609-7B201FB04273}" srcOrd="1" destOrd="0" presId="urn:microsoft.com/office/officeart/2005/8/layout/vProcess5"/>
    <dgm:cxn modelId="{C59F7BFB-EC0E-4047-A758-65E8D3D8B742}" type="presOf" srcId="{C89ED313-B09F-4F80-9972-15F45757AC19}" destId="{E1CAB772-06B9-436C-AAEC-6A450B65C85E}" srcOrd="0" destOrd="0" presId="urn:microsoft.com/office/officeart/2005/8/layout/vProcess5"/>
    <dgm:cxn modelId="{9535E387-ED20-4614-8DB6-0247E8D96C14}" type="presParOf" srcId="{F735343F-F335-4967-A2D0-DBDA05122004}" destId="{0A628D2B-BD91-4188-B643-DD4077120B99}" srcOrd="0" destOrd="0" presId="urn:microsoft.com/office/officeart/2005/8/layout/vProcess5"/>
    <dgm:cxn modelId="{390384C6-0952-4C8A-BF33-489FC5B4F63B}" type="presParOf" srcId="{F735343F-F335-4967-A2D0-DBDA05122004}" destId="{E1CAB772-06B9-436C-AAEC-6A450B65C85E}" srcOrd="1" destOrd="0" presId="urn:microsoft.com/office/officeart/2005/8/layout/vProcess5"/>
    <dgm:cxn modelId="{0EFC6CB6-1F8A-4552-B4B6-F07405835C72}" type="presParOf" srcId="{F735343F-F335-4967-A2D0-DBDA05122004}" destId="{5D326CAC-96FF-4A43-B9E8-7596613D1D37}" srcOrd="2" destOrd="0" presId="urn:microsoft.com/office/officeart/2005/8/layout/vProcess5"/>
    <dgm:cxn modelId="{8C50C300-1C04-4402-BF83-703786F131B1}" type="presParOf" srcId="{F735343F-F335-4967-A2D0-DBDA05122004}" destId="{F1DB8279-840F-4DAA-BFC1-34711490189E}" srcOrd="3" destOrd="0" presId="urn:microsoft.com/office/officeart/2005/8/layout/vProcess5"/>
    <dgm:cxn modelId="{5249E3E4-34F3-4890-968B-16DFA8C66DF1}" type="presParOf" srcId="{F735343F-F335-4967-A2D0-DBDA05122004}" destId="{A75D9988-17A4-407C-A609-7B201FB04273}" srcOrd="4" destOrd="0" presId="urn:microsoft.com/office/officeart/2005/8/layout/vProcess5"/>
    <dgm:cxn modelId="{D6F2FC36-EE26-4242-BED4-429303181A5D}" type="presParOf" srcId="{F735343F-F335-4967-A2D0-DBDA05122004}" destId="{2D084002-8B52-442C-AC30-F7AFE2B73F37}"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6961C-0A49-484F-9F19-9E26EA4FA80E}">
      <dsp:nvSpPr>
        <dsp:cNvPr id="0" name=""/>
        <dsp:cNvSpPr/>
      </dsp:nvSpPr>
      <dsp:spPr>
        <a:xfrm>
          <a:off x="0" y="519"/>
          <a:ext cx="6692748" cy="0"/>
        </a:xfrm>
        <a:prstGeom prst="line">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F785A1A-A7AC-4918-AFF1-D1FA57D5B63A}">
      <dsp:nvSpPr>
        <dsp:cNvPr id="0" name=""/>
        <dsp:cNvSpPr/>
      </dsp:nvSpPr>
      <dsp:spPr>
        <a:xfrm>
          <a:off x="0" y="519"/>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1.Masės apibrėžimas</a:t>
          </a:r>
        </a:p>
      </dsp:txBody>
      <dsp:txXfrm>
        <a:off x="0" y="519"/>
        <a:ext cx="6692748" cy="472665"/>
      </dsp:txXfrm>
    </dsp:sp>
    <dsp:sp modelId="{60A1A184-45D7-4397-A9F6-2C82C1938D3F}">
      <dsp:nvSpPr>
        <dsp:cNvPr id="0" name=""/>
        <dsp:cNvSpPr/>
      </dsp:nvSpPr>
      <dsp:spPr>
        <a:xfrm>
          <a:off x="0" y="473184"/>
          <a:ext cx="6692748" cy="0"/>
        </a:xfrm>
        <a:prstGeom prst="line">
          <a:avLst/>
        </a:prstGeom>
        <a:gradFill rotWithShape="0">
          <a:gsLst>
            <a:gs pos="0">
              <a:schemeClr val="accent2">
                <a:hueOff val="598510"/>
                <a:satOff val="-1819"/>
                <a:lumOff val="-24"/>
                <a:alphaOff val="0"/>
                <a:tint val="94000"/>
                <a:satMod val="105000"/>
                <a:lumMod val="102000"/>
              </a:schemeClr>
            </a:gs>
            <a:gs pos="100000">
              <a:schemeClr val="accent2">
                <a:hueOff val="598510"/>
                <a:satOff val="-1819"/>
                <a:lumOff val="-24"/>
                <a:alphaOff val="0"/>
                <a:shade val="74000"/>
                <a:satMod val="128000"/>
                <a:lumMod val="100000"/>
              </a:schemeClr>
            </a:gs>
          </a:gsLst>
          <a:lin ang="5400000" scaled="0"/>
        </a:gradFill>
        <a:ln w="9525" cap="flat" cmpd="sng" algn="ctr">
          <a:solidFill>
            <a:schemeClr val="accent2">
              <a:hueOff val="598510"/>
              <a:satOff val="-1819"/>
              <a:lumOff val="-24"/>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9A828749-3549-47F5-AB17-FD804D18C57C}">
      <dsp:nvSpPr>
        <dsp:cNvPr id="0" name=""/>
        <dsp:cNvSpPr/>
      </dsp:nvSpPr>
      <dsp:spPr>
        <a:xfrm>
          <a:off x="0" y="473184"/>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2.Masės matavimo vienetai</a:t>
          </a:r>
        </a:p>
      </dsp:txBody>
      <dsp:txXfrm>
        <a:off x="0" y="473184"/>
        <a:ext cx="6692748" cy="472665"/>
      </dsp:txXfrm>
    </dsp:sp>
    <dsp:sp modelId="{854DD0F6-1E91-4D25-B9C7-9714CA0BE36B}">
      <dsp:nvSpPr>
        <dsp:cNvPr id="0" name=""/>
        <dsp:cNvSpPr/>
      </dsp:nvSpPr>
      <dsp:spPr>
        <a:xfrm>
          <a:off x="0" y="945849"/>
          <a:ext cx="6692748" cy="0"/>
        </a:xfrm>
        <a:prstGeom prst="line">
          <a:avLst/>
        </a:prstGeom>
        <a:gradFill rotWithShape="0">
          <a:gsLst>
            <a:gs pos="0">
              <a:schemeClr val="accent2">
                <a:hueOff val="1197020"/>
                <a:satOff val="-3638"/>
                <a:lumOff val="-49"/>
                <a:alphaOff val="0"/>
                <a:tint val="94000"/>
                <a:satMod val="105000"/>
                <a:lumMod val="102000"/>
              </a:schemeClr>
            </a:gs>
            <a:gs pos="100000">
              <a:schemeClr val="accent2">
                <a:hueOff val="1197020"/>
                <a:satOff val="-3638"/>
                <a:lumOff val="-49"/>
                <a:alphaOff val="0"/>
                <a:shade val="74000"/>
                <a:satMod val="128000"/>
                <a:lumMod val="100000"/>
              </a:schemeClr>
            </a:gs>
          </a:gsLst>
          <a:lin ang="5400000" scaled="0"/>
        </a:gradFill>
        <a:ln w="9525" cap="flat" cmpd="sng" algn="ctr">
          <a:solidFill>
            <a:schemeClr val="accent2">
              <a:hueOff val="1197020"/>
              <a:satOff val="-3638"/>
              <a:lumOff val="-49"/>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341DD608-E8EB-41ED-92C0-79687390194D}">
      <dsp:nvSpPr>
        <dsp:cNvPr id="0" name=""/>
        <dsp:cNvSpPr/>
      </dsp:nvSpPr>
      <dsp:spPr>
        <a:xfrm>
          <a:off x="0" y="945849"/>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3.Masės matavimo prietaisai</a:t>
          </a:r>
        </a:p>
      </dsp:txBody>
      <dsp:txXfrm>
        <a:off x="0" y="945849"/>
        <a:ext cx="6692748" cy="472665"/>
      </dsp:txXfrm>
    </dsp:sp>
    <dsp:sp modelId="{687B63FD-8BBC-49D9-93B6-E7F6BE1BF74B}">
      <dsp:nvSpPr>
        <dsp:cNvPr id="0" name=""/>
        <dsp:cNvSpPr/>
      </dsp:nvSpPr>
      <dsp:spPr>
        <a:xfrm>
          <a:off x="0" y="1418514"/>
          <a:ext cx="6692748" cy="0"/>
        </a:xfrm>
        <a:prstGeom prst="line">
          <a:avLst/>
        </a:prstGeom>
        <a:gradFill rotWithShape="0">
          <a:gsLst>
            <a:gs pos="0">
              <a:schemeClr val="accent2">
                <a:hueOff val="1795531"/>
                <a:satOff val="-5457"/>
                <a:lumOff val="-73"/>
                <a:alphaOff val="0"/>
                <a:tint val="94000"/>
                <a:satMod val="105000"/>
                <a:lumMod val="102000"/>
              </a:schemeClr>
            </a:gs>
            <a:gs pos="100000">
              <a:schemeClr val="accent2">
                <a:hueOff val="1795531"/>
                <a:satOff val="-5457"/>
                <a:lumOff val="-73"/>
                <a:alphaOff val="0"/>
                <a:shade val="74000"/>
                <a:satMod val="128000"/>
                <a:lumMod val="100000"/>
              </a:schemeClr>
            </a:gs>
          </a:gsLst>
          <a:lin ang="5400000" scaled="0"/>
        </a:gradFill>
        <a:ln w="9525" cap="flat" cmpd="sng" algn="ctr">
          <a:solidFill>
            <a:schemeClr val="accent2">
              <a:hueOff val="1795531"/>
              <a:satOff val="-5457"/>
              <a:lumOff val="-73"/>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4DF72DC9-0651-4BA2-B349-B7693AFD7F42}">
      <dsp:nvSpPr>
        <dsp:cNvPr id="0" name=""/>
        <dsp:cNvSpPr/>
      </dsp:nvSpPr>
      <dsp:spPr>
        <a:xfrm>
          <a:off x="0" y="1418514"/>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4.Masė, svoris ir gravitacija</a:t>
          </a:r>
        </a:p>
      </dsp:txBody>
      <dsp:txXfrm>
        <a:off x="0" y="1418514"/>
        <a:ext cx="6692748" cy="472665"/>
      </dsp:txXfrm>
    </dsp:sp>
    <dsp:sp modelId="{A50F6863-13EE-4CCA-B60E-F7C5052CE5F2}">
      <dsp:nvSpPr>
        <dsp:cNvPr id="0" name=""/>
        <dsp:cNvSpPr/>
      </dsp:nvSpPr>
      <dsp:spPr>
        <a:xfrm>
          <a:off x="0" y="1891179"/>
          <a:ext cx="6692748" cy="0"/>
        </a:xfrm>
        <a:prstGeom prst="line">
          <a:avLst/>
        </a:prstGeom>
        <a:gradFill rotWithShape="0">
          <a:gsLst>
            <a:gs pos="0">
              <a:schemeClr val="accent2">
                <a:hueOff val="2394041"/>
                <a:satOff val="-7276"/>
                <a:lumOff val="-98"/>
                <a:alphaOff val="0"/>
                <a:tint val="94000"/>
                <a:satMod val="105000"/>
                <a:lumMod val="102000"/>
              </a:schemeClr>
            </a:gs>
            <a:gs pos="100000">
              <a:schemeClr val="accent2">
                <a:hueOff val="2394041"/>
                <a:satOff val="-7276"/>
                <a:lumOff val="-98"/>
                <a:alphaOff val="0"/>
                <a:shade val="74000"/>
                <a:satMod val="128000"/>
                <a:lumMod val="100000"/>
              </a:schemeClr>
            </a:gs>
          </a:gsLst>
          <a:lin ang="5400000" scaled="0"/>
        </a:gradFill>
        <a:ln w="9525" cap="flat" cmpd="sng" algn="ctr">
          <a:solidFill>
            <a:schemeClr val="accent2">
              <a:hueOff val="2394041"/>
              <a:satOff val="-7276"/>
              <a:lumOff val="-9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29B71B0-B8EF-4758-9B1B-7C6AF748DCD6}">
      <dsp:nvSpPr>
        <dsp:cNvPr id="0" name=""/>
        <dsp:cNvSpPr/>
      </dsp:nvSpPr>
      <dsp:spPr>
        <a:xfrm>
          <a:off x="0" y="1891179"/>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5.Masės konvertavimas į svorį</a:t>
          </a:r>
        </a:p>
      </dsp:txBody>
      <dsp:txXfrm>
        <a:off x="0" y="1891179"/>
        <a:ext cx="6692748" cy="472665"/>
      </dsp:txXfrm>
    </dsp:sp>
    <dsp:sp modelId="{245DCA01-7085-46AD-8085-E157047F6D77}">
      <dsp:nvSpPr>
        <dsp:cNvPr id="0" name=""/>
        <dsp:cNvSpPr/>
      </dsp:nvSpPr>
      <dsp:spPr>
        <a:xfrm>
          <a:off x="0" y="2363844"/>
          <a:ext cx="6692748" cy="0"/>
        </a:xfrm>
        <a:prstGeom prst="line">
          <a:avLst/>
        </a:prstGeom>
        <a:gradFill rotWithShape="0">
          <a:gsLst>
            <a:gs pos="0">
              <a:schemeClr val="accent2">
                <a:hueOff val="2992551"/>
                <a:satOff val="-9094"/>
                <a:lumOff val="-122"/>
                <a:alphaOff val="0"/>
                <a:tint val="94000"/>
                <a:satMod val="105000"/>
                <a:lumMod val="102000"/>
              </a:schemeClr>
            </a:gs>
            <a:gs pos="100000">
              <a:schemeClr val="accent2">
                <a:hueOff val="2992551"/>
                <a:satOff val="-9094"/>
                <a:lumOff val="-122"/>
                <a:alphaOff val="0"/>
                <a:shade val="74000"/>
                <a:satMod val="128000"/>
                <a:lumMod val="100000"/>
              </a:schemeClr>
            </a:gs>
          </a:gsLst>
          <a:lin ang="5400000" scaled="0"/>
        </a:gradFill>
        <a:ln w="9525" cap="flat" cmpd="sng" algn="ctr">
          <a:solidFill>
            <a:schemeClr val="accent2">
              <a:hueOff val="2992551"/>
              <a:satOff val="-9094"/>
              <a:lumOff val="-122"/>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756AD958-F924-4AEC-9707-CB7C6BF802C9}">
      <dsp:nvSpPr>
        <dsp:cNvPr id="0" name=""/>
        <dsp:cNvSpPr/>
      </dsp:nvSpPr>
      <dsp:spPr>
        <a:xfrm>
          <a:off x="0" y="2363844"/>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6.Kaip apskaičiuoti masę</a:t>
          </a:r>
        </a:p>
      </dsp:txBody>
      <dsp:txXfrm>
        <a:off x="0" y="2363844"/>
        <a:ext cx="6692748" cy="472665"/>
      </dsp:txXfrm>
    </dsp:sp>
    <dsp:sp modelId="{7E1017EE-14FE-46A3-9931-225EA8BC6A83}">
      <dsp:nvSpPr>
        <dsp:cNvPr id="0" name=""/>
        <dsp:cNvSpPr/>
      </dsp:nvSpPr>
      <dsp:spPr>
        <a:xfrm>
          <a:off x="0" y="2836509"/>
          <a:ext cx="6692748" cy="0"/>
        </a:xfrm>
        <a:prstGeom prst="line">
          <a:avLst/>
        </a:prstGeom>
        <a:gradFill rotWithShape="0">
          <a:gsLst>
            <a:gs pos="0">
              <a:schemeClr val="accent2">
                <a:hueOff val="3591061"/>
                <a:satOff val="-10913"/>
                <a:lumOff val="-147"/>
                <a:alphaOff val="0"/>
                <a:tint val="94000"/>
                <a:satMod val="105000"/>
                <a:lumMod val="102000"/>
              </a:schemeClr>
            </a:gs>
            <a:gs pos="100000">
              <a:schemeClr val="accent2">
                <a:hueOff val="3591061"/>
                <a:satOff val="-10913"/>
                <a:lumOff val="-147"/>
                <a:alphaOff val="0"/>
                <a:shade val="74000"/>
                <a:satMod val="128000"/>
                <a:lumMod val="100000"/>
              </a:schemeClr>
            </a:gs>
          </a:gsLst>
          <a:lin ang="5400000" scaled="0"/>
        </a:gradFill>
        <a:ln w="9525" cap="flat" cmpd="sng" algn="ctr">
          <a:solidFill>
            <a:schemeClr val="accent2">
              <a:hueOff val="3591061"/>
              <a:satOff val="-10913"/>
              <a:lumOff val="-147"/>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24DE0518-4FCE-4E26-96F3-F83C4500A428}">
      <dsp:nvSpPr>
        <dsp:cNvPr id="0" name=""/>
        <dsp:cNvSpPr/>
      </dsp:nvSpPr>
      <dsp:spPr>
        <a:xfrm>
          <a:off x="0" y="2836509"/>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7. Laboratorinis darbas</a:t>
          </a:r>
        </a:p>
      </dsp:txBody>
      <dsp:txXfrm>
        <a:off x="0" y="2836509"/>
        <a:ext cx="6692748" cy="472665"/>
      </dsp:txXfrm>
    </dsp:sp>
    <dsp:sp modelId="{1B804143-E2C0-4D81-A994-57F4312113B3}">
      <dsp:nvSpPr>
        <dsp:cNvPr id="0" name=""/>
        <dsp:cNvSpPr/>
      </dsp:nvSpPr>
      <dsp:spPr>
        <a:xfrm>
          <a:off x="0" y="3309174"/>
          <a:ext cx="6692748" cy="0"/>
        </a:xfrm>
        <a:prstGeom prst="line">
          <a:avLst/>
        </a:prstGeom>
        <a:gradFill rotWithShape="0">
          <a:gsLst>
            <a:gs pos="0">
              <a:schemeClr val="accent2">
                <a:hueOff val="4189571"/>
                <a:satOff val="-12732"/>
                <a:lumOff val="-171"/>
                <a:alphaOff val="0"/>
                <a:tint val="94000"/>
                <a:satMod val="105000"/>
                <a:lumMod val="102000"/>
              </a:schemeClr>
            </a:gs>
            <a:gs pos="100000">
              <a:schemeClr val="accent2">
                <a:hueOff val="4189571"/>
                <a:satOff val="-12732"/>
                <a:lumOff val="-171"/>
                <a:alphaOff val="0"/>
                <a:shade val="74000"/>
                <a:satMod val="128000"/>
                <a:lumMod val="100000"/>
              </a:schemeClr>
            </a:gs>
          </a:gsLst>
          <a:lin ang="5400000" scaled="0"/>
        </a:gradFill>
        <a:ln w="9525" cap="flat" cmpd="sng" algn="ctr">
          <a:solidFill>
            <a:schemeClr val="accent2">
              <a:hueOff val="4189571"/>
              <a:satOff val="-12732"/>
              <a:lumOff val="-171"/>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CC9B5D4B-E3F8-4EA0-B8F8-365D3EFADDEC}">
      <dsp:nvSpPr>
        <dsp:cNvPr id="0" name=""/>
        <dsp:cNvSpPr/>
      </dsp:nvSpPr>
      <dsp:spPr>
        <a:xfrm>
          <a:off x="0" y="3309174"/>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8. Klausimynas</a:t>
          </a:r>
        </a:p>
      </dsp:txBody>
      <dsp:txXfrm>
        <a:off x="0" y="3309174"/>
        <a:ext cx="6692748" cy="472665"/>
      </dsp:txXfrm>
    </dsp:sp>
    <dsp:sp modelId="{6B616CD0-0269-45D9-A8CF-8E63277E3511}">
      <dsp:nvSpPr>
        <dsp:cNvPr id="0" name=""/>
        <dsp:cNvSpPr/>
      </dsp:nvSpPr>
      <dsp:spPr>
        <a:xfrm>
          <a:off x="0" y="3781839"/>
          <a:ext cx="6692748" cy="0"/>
        </a:xfrm>
        <a:prstGeom prst="line">
          <a:avLst/>
        </a:prstGeom>
        <a:gradFill rotWithShape="0">
          <a:gsLst>
            <a:gs pos="0">
              <a:schemeClr val="accent2">
                <a:hueOff val="4788082"/>
                <a:satOff val="-14551"/>
                <a:lumOff val="-196"/>
                <a:alphaOff val="0"/>
                <a:tint val="94000"/>
                <a:satMod val="105000"/>
                <a:lumMod val="102000"/>
              </a:schemeClr>
            </a:gs>
            <a:gs pos="100000">
              <a:schemeClr val="accent2">
                <a:hueOff val="4788082"/>
                <a:satOff val="-14551"/>
                <a:lumOff val="-196"/>
                <a:alphaOff val="0"/>
                <a:shade val="74000"/>
                <a:satMod val="128000"/>
                <a:lumMod val="100000"/>
              </a:schemeClr>
            </a:gs>
          </a:gsLst>
          <a:lin ang="5400000" scaled="0"/>
        </a:gradFill>
        <a:ln w="9525" cap="flat" cmpd="sng" algn="ctr">
          <a:solidFill>
            <a:schemeClr val="accent2">
              <a:hueOff val="4788082"/>
              <a:satOff val="-14551"/>
              <a:lumOff val="-19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0BD0F78B-4AEF-4B39-9AD9-7C171B13CF62}">
      <dsp:nvSpPr>
        <dsp:cNvPr id="0" name=""/>
        <dsp:cNvSpPr/>
      </dsp:nvSpPr>
      <dsp:spPr>
        <a:xfrm>
          <a:off x="0" y="3781839"/>
          <a:ext cx="6692748" cy="4726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lt-LT" sz="2100" kern="1200" noProof="1">
              <a:latin typeface="Batang"/>
              <a:ea typeface="Batang"/>
            </a:rPr>
            <a:t>9.Naudota literatūra</a:t>
          </a:r>
        </a:p>
      </dsp:txBody>
      <dsp:txXfrm>
        <a:off x="0" y="3781839"/>
        <a:ext cx="6692748" cy="4726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1C1CB-568B-449C-8F86-8C5B3C30C623}">
      <dsp:nvSpPr>
        <dsp:cNvPr id="0" name=""/>
        <dsp:cNvSpPr/>
      </dsp:nvSpPr>
      <dsp:spPr>
        <a:xfrm>
          <a:off x="0" y="43062"/>
          <a:ext cx="9905999" cy="16831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lt-LT" sz="3100" kern="1200"/>
            <a:t>Brangakmenių ir perlų masė paprastai matuojama nesisteminiais vienetais, kurie vadinami karatais: 1 ct = 0,2 g.</a:t>
          </a:r>
          <a:endParaRPr lang="en-US" sz="3100" kern="1200"/>
        </a:p>
      </dsp:txBody>
      <dsp:txXfrm>
        <a:off x="82165" y="125227"/>
        <a:ext cx="9741669" cy="1518824"/>
      </dsp:txXfrm>
    </dsp:sp>
    <dsp:sp modelId="{138ADF30-6161-4880-AFC5-2476C741909F}">
      <dsp:nvSpPr>
        <dsp:cNvPr id="0" name=""/>
        <dsp:cNvSpPr/>
      </dsp:nvSpPr>
      <dsp:spPr>
        <a:xfrm>
          <a:off x="0" y="1815497"/>
          <a:ext cx="9905999" cy="16831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lt-LT" sz="3100" kern="1200"/>
            <a:t>Senieji masės matavimo vienetai: birkavas apytiksliai164kg,  pūdas apytiksliai16kg, svaras apytiksliai 365g.</a:t>
          </a:r>
          <a:endParaRPr lang="en-US" sz="3100" kern="1200"/>
        </a:p>
      </dsp:txBody>
      <dsp:txXfrm>
        <a:off x="82165" y="1897662"/>
        <a:ext cx="9741669" cy="1518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AB772-06B9-436C-AAEC-6A450B65C85E}">
      <dsp:nvSpPr>
        <dsp:cNvPr id="0" name=""/>
        <dsp:cNvSpPr/>
      </dsp:nvSpPr>
      <dsp:spPr>
        <a:xfrm>
          <a:off x="0" y="0"/>
          <a:ext cx="8420099" cy="1613182"/>
        </a:xfrm>
        <a:prstGeom prst="roundRect">
          <a:avLst>
            <a:gd name="adj" fmla="val 10000"/>
          </a:avLst>
        </a:prstGeom>
        <a:gradFill rotWithShape="0">
          <a:gsLst>
            <a:gs pos="0">
              <a:schemeClr val="accent2">
                <a:hueOff val="0"/>
                <a:satOff val="0"/>
                <a:lumOff val="0"/>
                <a:alphaOff val="0"/>
                <a:tint val="94000"/>
                <a:satMod val="105000"/>
                <a:lumMod val="102000"/>
              </a:schemeClr>
            </a:gs>
            <a:gs pos="100000">
              <a:schemeClr val="accent2">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lt-LT" sz="2300" kern="1200"/>
            <a:t>Išmatuoti kurio nors kūno masę – tai palyginti ją su etalono mase, t. y. nustatyti, kiek kartų ji didesnė ar mažesnė už etalono masę. Praktikoje kūnų masė lyginama su mase svarsčių, pagamintų pagal etaloną.</a:t>
          </a:r>
          <a:endParaRPr lang="en-US" sz="2300" kern="1200"/>
        </a:p>
      </dsp:txBody>
      <dsp:txXfrm>
        <a:off x="47248" y="47248"/>
        <a:ext cx="6752750" cy="1518686"/>
      </dsp:txXfrm>
    </dsp:sp>
    <dsp:sp modelId="{5D326CAC-96FF-4A43-B9E8-7596613D1D37}">
      <dsp:nvSpPr>
        <dsp:cNvPr id="0" name=""/>
        <dsp:cNvSpPr/>
      </dsp:nvSpPr>
      <dsp:spPr>
        <a:xfrm>
          <a:off x="1485899" y="1971667"/>
          <a:ext cx="8420099" cy="1613182"/>
        </a:xfrm>
        <a:prstGeom prst="roundRect">
          <a:avLst>
            <a:gd name="adj" fmla="val 10000"/>
          </a:avLst>
        </a:prstGeom>
        <a:gradFill rotWithShape="0">
          <a:gsLst>
            <a:gs pos="0">
              <a:schemeClr val="accent2">
                <a:hueOff val="4788082"/>
                <a:satOff val="-14551"/>
                <a:lumOff val="-196"/>
                <a:alphaOff val="0"/>
                <a:tint val="94000"/>
                <a:satMod val="105000"/>
                <a:lumMod val="102000"/>
              </a:schemeClr>
            </a:gs>
            <a:gs pos="100000">
              <a:schemeClr val="accent2">
                <a:hueOff val="4788082"/>
                <a:satOff val="-14551"/>
                <a:lumOff val="-196"/>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lt-LT" sz="2300" kern="1200"/>
            <a:t>Kaipgi palyginti kūno ir pagal etaloną pagamintų svarsčių masę? </a:t>
          </a:r>
          <a:endParaRPr lang="en-US" sz="2300" kern="1200"/>
        </a:p>
      </dsp:txBody>
      <dsp:txXfrm>
        <a:off x="1533147" y="2018915"/>
        <a:ext cx="5791134" cy="1518686"/>
      </dsp:txXfrm>
    </dsp:sp>
    <dsp:sp modelId="{F1DB8279-840F-4DAA-BFC1-34711490189E}">
      <dsp:nvSpPr>
        <dsp:cNvPr id="0" name=""/>
        <dsp:cNvSpPr/>
      </dsp:nvSpPr>
      <dsp:spPr>
        <a:xfrm>
          <a:off x="7371530" y="1268140"/>
          <a:ext cx="1048568" cy="1048568"/>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07458" y="1268140"/>
        <a:ext cx="576712" cy="78904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32A2767-FEC0-45D8-A250-3A0CECEC10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3D87BEA-720A-4B01-983C-6493C0017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438802-F28A-42D1-9BCA-40E34B52D6F0}" type="datetimeFigureOut">
              <a:rPr lang="en-US" smtClean="0"/>
              <a:t>5/3/2023</a:t>
            </a:fld>
            <a:endParaRPr lang="en-US"/>
          </a:p>
        </p:txBody>
      </p:sp>
      <p:sp>
        <p:nvSpPr>
          <p:cNvPr id="4" name="Footer Placeholder 3">
            <a:extLst>
              <a:ext uri="{FF2B5EF4-FFF2-40B4-BE49-F238E27FC236}">
                <a16:creationId xmlns:a16="http://schemas.microsoft.com/office/drawing/2014/main" id="{8D7F7142-7B6D-4E82-A762-17951F1395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7AA5D6A-4E5C-4EA7-A13B-15A02BB53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8A98BC-2DB8-47A3-A77F-B9E32C266238}" type="slidenum">
              <a:rPr lang="en-US" smtClean="0"/>
              <a:t>‹#›</a:t>
            </a:fld>
            <a:endParaRPr lang="en-US"/>
          </a:p>
        </p:txBody>
      </p:sp>
    </p:spTree>
    <p:extLst>
      <p:ext uri="{BB962C8B-B14F-4D97-AF65-F5344CB8AC3E}">
        <p14:creationId xmlns:p14="http://schemas.microsoft.com/office/powerpoint/2010/main" val="2845684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5794D-BDB5-4811-AA4A-B25E4EF28521}" type="datetimeFigureOut">
              <a:rPr lang="en-US" smtClean="0"/>
              <a:t>5/3/2023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B1A04-13E8-48CD-97F9-AC2568E1A8D4}" type="slidenum">
              <a:rPr lang="en-US" smtClean="0"/>
              <a:t>‹#›</a:t>
            </a:fld>
            <a:endParaRPr lang="en-US"/>
          </a:p>
        </p:txBody>
      </p:sp>
    </p:spTree>
    <p:extLst>
      <p:ext uri="{BB962C8B-B14F-4D97-AF65-F5344CB8AC3E}">
        <p14:creationId xmlns:p14="http://schemas.microsoft.com/office/powerpoint/2010/main" val="2576999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BB1A04-13E8-48CD-97F9-AC2568E1A8D4}" type="slidenum">
              <a:rPr lang="en-US" smtClean="0"/>
              <a:t>1</a:t>
            </a:fld>
            <a:endParaRPr lang="en-US"/>
          </a:p>
        </p:txBody>
      </p:sp>
    </p:spTree>
    <p:extLst>
      <p:ext uri="{BB962C8B-B14F-4D97-AF65-F5344CB8AC3E}">
        <p14:creationId xmlns:p14="http://schemas.microsoft.com/office/powerpoint/2010/main" val="326430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BB1A04-13E8-48CD-97F9-AC2568E1A8D4}" type="slidenum">
              <a:rPr lang="en-US" smtClean="0"/>
              <a:t>2</a:t>
            </a:fld>
            <a:endParaRPr lang="en-US"/>
          </a:p>
        </p:txBody>
      </p:sp>
    </p:spTree>
    <p:extLst>
      <p:ext uri="{BB962C8B-B14F-4D97-AF65-F5344CB8AC3E}">
        <p14:creationId xmlns:p14="http://schemas.microsoft.com/office/powerpoint/2010/main" val="1349664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5/3/2023</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5841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49736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2280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21433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5/3/2023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84659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7612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99695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6136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0986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2919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11725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90224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47389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0224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01454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59061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16047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5/3/2023</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9185221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xml" /><Relationship Id="rId1" Type="http://schemas.openxmlformats.org/officeDocument/2006/relationships/slideLayout" Target="../slideLayouts/slideLayout1.xml" /><Relationship Id="rId5" Type="http://schemas.openxmlformats.org/officeDocument/2006/relationships/image" Target="../media/image4.jpeg" /><Relationship Id="rId4" Type="http://schemas.openxmlformats.org/officeDocument/2006/relationships/image" Target="../media/image2.png" /></Relationships>
</file>

<file path=ppt/slides/_rels/slide2.xml.rels><?xml version="1.0" encoding="UTF-8" standalone="yes"?>
<Relationships xmlns="http://schemas.openxmlformats.org/package/2006/relationships"><Relationship Id="rId8" Type="http://schemas.microsoft.com/office/2007/relationships/diagramDrawing" Target="../diagrams/drawing1.xml" /><Relationship Id="rId3" Type="http://schemas.openxmlformats.org/officeDocument/2006/relationships/image" Target="../media/image2.png" /><Relationship Id="rId7" Type="http://schemas.openxmlformats.org/officeDocument/2006/relationships/diagramColors" Target="../diagrams/colors1.xml"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diagramQuickStyle" Target="../diagrams/quickStyle1.xml" /><Relationship Id="rId5" Type="http://schemas.openxmlformats.org/officeDocument/2006/relationships/diagramLayout" Target="../diagrams/layout1.xml" /><Relationship Id="rId4" Type="http://schemas.openxmlformats.org/officeDocument/2006/relationships/diagramData" Target="../diagrams/data1.xml" /></Relationships>
</file>

<file path=ppt/slides/_rels/slide3.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8.png" /></Relationships>
</file>

<file path=ppt/slides/_rels/slide6.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9.xml.rels><?xml version="1.0" encoding="UTF-8" standalone="yes"?>
<Relationships xmlns="http://schemas.openxmlformats.org/package/2006/relationships"><Relationship Id="rId3" Type="http://schemas.openxmlformats.org/officeDocument/2006/relationships/image" Target="../media/image10.png" /><Relationship Id="rId2" Type="http://schemas.openxmlformats.org/officeDocument/2006/relationships/image" Target="../media/image9.png" /><Relationship Id="rId1" Type="http://schemas.openxmlformats.org/officeDocument/2006/relationships/slideLayout" Target="../slideLayouts/slideLayout2.xml" /><Relationship Id="rId6" Type="http://schemas.openxmlformats.org/officeDocument/2006/relationships/image" Target="../media/image13.png" /><Relationship Id="rId5" Type="http://schemas.openxmlformats.org/officeDocument/2006/relationships/image" Target="../media/image12.png" /><Relationship Id="rId4" Type="http://schemas.openxmlformats.org/officeDocument/2006/relationships/image" Target="../media/image11.png" /></Relationships>
</file>

<file path=ppt/slides/_rels/slide10.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8" Type="http://schemas.openxmlformats.org/officeDocument/2006/relationships/image" Target="../media/image21.png" /><Relationship Id="rId13" Type="http://schemas.openxmlformats.org/officeDocument/2006/relationships/image" Target="../media/image26.png" /><Relationship Id="rId3" Type="http://schemas.openxmlformats.org/officeDocument/2006/relationships/image" Target="../media/image16.png" /><Relationship Id="rId7" Type="http://schemas.openxmlformats.org/officeDocument/2006/relationships/image" Target="../media/image20.png" /><Relationship Id="rId12" Type="http://schemas.openxmlformats.org/officeDocument/2006/relationships/image" Target="../media/image25.png" /><Relationship Id="rId2" Type="http://schemas.openxmlformats.org/officeDocument/2006/relationships/image" Target="../media/image15.png" /><Relationship Id="rId1" Type="http://schemas.openxmlformats.org/officeDocument/2006/relationships/slideLayout" Target="../slideLayouts/slideLayout2.xml" /><Relationship Id="rId6" Type="http://schemas.openxmlformats.org/officeDocument/2006/relationships/image" Target="../media/image19.png" /><Relationship Id="rId11" Type="http://schemas.openxmlformats.org/officeDocument/2006/relationships/image" Target="../media/image24.png" /><Relationship Id="rId5" Type="http://schemas.openxmlformats.org/officeDocument/2006/relationships/image" Target="../media/image18.png" /><Relationship Id="rId10" Type="http://schemas.openxmlformats.org/officeDocument/2006/relationships/image" Target="../media/image23.png" /><Relationship Id="rId4" Type="http://schemas.openxmlformats.org/officeDocument/2006/relationships/image" Target="../media/image17.png" /><Relationship Id="rId9" Type="http://schemas.openxmlformats.org/officeDocument/2006/relationships/image" Target="../media/image22.png" /><Relationship Id="rId14" Type="http://schemas.openxmlformats.org/officeDocument/2006/relationships/image" Target="../media/image27.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hyperlink" Target="https://lt.wikipedia.org/wiki/Mas%C4%97"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email">
            <a:duotone>
              <a:schemeClr val="bg2">
                <a:shade val="48000"/>
                <a:hueMod val="106000"/>
                <a:satMod val="140000"/>
                <a:lumMod val="42000"/>
              </a:schemeClr>
              <a:schemeClr val="bg2">
                <a:tint val="98000"/>
                <a:hueMod val="92000"/>
                <a:satMod val="220000"/>
                <a:lumMod val="90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88D5DFD-FA42-4EB0-B24E-4180C0CC5A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 name="Rectangle 10">
              <a:extLst>
                <a:ext uri="{FF2B5EF4-FFF2-40B4-BE49-F238E27FC236}">
                  <a16:creationId xmlns:a16="http://schemas.microsoft.com/office/drawing/2014/main" id="{CC864817-5955-484B-9D1F-9BC8DB7398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a:extLst>
                <a:ext uri="{FF2B5EF4-FFF2-40B4-BE49-F238E27FC236}">
                  <a16:creationId xmlns:a16="http://schemas.microsoft.com/office/drawing/2014/main" id="{280C083F-71A6-4E55-AE35-586518FE29BC}"/>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cstate="email">
              <a:alphaModFix amt="30000"/>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5" name="Picture 4" descr="Lightbulb">
            <a:extLst>
              <a:ext uri="{FF2B5EF4-FFF2-40B4-BE49-F238E27FC236}">
                <a16:creationId xmlns:a16="http://schemas.microsoft.com/office/drawing/2014/main" id="{AC06F95D-BA5D-4DEE-93EF-3FE3173D13FF}"/>
              </a:ext>
            </a:extLst>
          </p:cNvPr>
          <p:cNvPicPr>
            <a:picLocks noChangeAspect="1"/>
          </p:cNvPicPr>
          <p:nvPr/>
        </p:nvPicPr>
        <p:blipFill rotWithShape="1">
          <a:blip r:embed="rId5" cstate="email">
            <a:alphaModFix/>
            <a:extLst>
              <a:ext uri="{28A0092B-C50C-407E-A947-70E740481C1C}">
                <a14:useLocalDpi xmlns:a14="http://schemas.microsoft.com/office/drawing/2010/main"/>
              </a:ext>
            </a:extLst>
          </a:blip>
          <a:srcRect/>
          <a:stretch/>
        </p:blipFill>
        <p:spPr>
          <a:xfrm>
            <a:off x="3611" y="10"/>
            <a:ext cx="12188389" cy="6857990"/>
          </a:xfrm>
          <a:prstGeom prst="rect">
            <a:avLst/>
          </a:prstGeom>
        </p:spPr>
      </p:pic>
      <p:grpSp>
        <p:nvGrpSpPr>
          <p:cNvPr id="14" name="Group 13">
            <a:extLst>
              <a:ext uri="{FF2B5EF4-FFF2-40B4-BE49-F238E27FC236}">
                <a16:creationId xmlns:a16="http://schemas.microsoft.com/office/drawing/2014/main" id="{D44056DF-7985-4692-968A-466E9E6AF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235200"/>
            <a:ext cx="10982062" cy="2396067"/>
            <a:chOff x="605895" y="2235200"/>
            <a:chExt cx="10982062" cy="2396067"/>
          </a:xfrm>
        </p:grpSpPr>
        <p:sp>
          <p:nvSpPr>
            <p:cNvPr id="15" name="Round Diagonal Corner Rectangle 7">
              <a:extLst>
                <a:ext uri="{FF2B5EF4-FFF2-40B4-BE49-F238E27FC236}">
                  <a16:creationId xmlns:a16="http://schemas.microsoft.com/office/drawing/2014/main" id="{B414A174-532A-4602-934F-9858D1D86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chemeClr val="bg1">
                <a:alpha val="80000"/>
              </a:scheme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40B0C0C-7F94-4725-8108-62B3B7A5AE7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p:grpSpPr>
          <p:sp>
            <p:nvSpPr>
              <p:cNvPr id="17" name="Freeform 32">
                <a:extLst>
                  <a:ext uri="{FF2B5EF4-FFF2-40B4-BE49-F238E27FC236}">
                    <a16:creationId xmlns:a16="http://schemas.microsoft.com/office/drawing/2014/main" id="{367EAC5B-1891-480A-A3AD-B9F6A88FAC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8" name="Freeform 33">
                <a:extLst>
                  <a:ext uri="{FF2B5EF4-FFF2-40B4-BE49-F238E27FC236}">
                    <a16:creationId xmlns:a16="http://schemas.microsoft.com/office/drawing/2014/main" id="{E33FF633-15BA-464F-8F5B-26C56665F7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19" name="Freeform 34">
                <a:extLst>
                  <a:ext uri="{FF2B5EF4-FFF2-40B4-BE49-F238E27FC236}">
                    <a16:creationId xmlns:a16="http://schemas.microsoft.com/office/drawing/2014/main" id="{0C949DF6-E66B-4DB8-AB52-30CA781B4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0" name="Freeform 37">
                <a:extLst>
                  <a:ext uri="{FF2B5EF4-FFF2-40B4-BE49-F238E27FC236}">
                    <a16:creationId xmlns:a16="http://schemas.microsoft.com/office/drawing/2014/main" id="{309C2298-5EF9-4B09-8995-014F6D3BF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1" name="Freeform 35">
                <a:extLst>
                  <a:ext uri="{FF2B5EF4-FFF2-40B4-BE49-F238E27FC236}">
                    <a16:creationId xmlns:a16="http://schemas.microsoft.com/office/drawing/2014/main" id="{319B2AFC-EBFF-477C-A364-6D575BE5A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2" name="Freeform 36">
                <a:extLst>
                  <a:ext uri="{FF2B5EF4-FFF2-40B4-BE49-F238E27FC236}">
                    <a16:creationId xmlns:a16="http://schemas.microsoft.com/office/drawing/2014/main" id="{CC6B7D67-F2F8-4B07-B954-EAC9135B2BB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3" name="Freeform 38">
                <a:extLst>
                  <a:ext uri="{FF2B5EF4-FFF2-40B4-BE49-F238E27FC236}">
                    <a16:creationId xmlns:a16="http://schemas.microsoft.com/office/drawing/2014/main" id="{7FF1659D-33DA-4F62-8567-A54020D2E2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4" name="Freeform 39">
                <a:extLst>
                  <a:ext uri="{FF2B5EF4-FFF2-40B4-BE49-F238E27FC236}">
                    <a16:creationId xmlns:a16="http://schemas.microsoft.com/office/drawing/2014/main" id="{9110F572-DC3D-4AB3-B731-B73BD6505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5" name="Freeform 40">
                <a:extLst>
                  <a:ext uri="{FF2B5EF4-FFF2-40B4-BE49-F238E27FC236}">
                    <a16:creationId xmlns:a16="http://schemas.microsoft.com/office/drawing/2014/main" id="{A2F7D0E9-68CE-40F9-B0E9-F915103ECF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6" name="Rectangle 41">
                <a:extLst>
                  <a:ext uri="{FF2B5EF4-FFF2-40B4-BE49-F238E27FC236}">
                    <a16:creationId xmlns:a16="http://schemas.microsoft.com/office/drawing/2014/main" id="{AB69A438-1FB7-454A-A3E9-0C329643CD4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27" name="Freeform 32">
                <a:extLst>
                  <a:ext uri="{FF2B5EF4-FFF2-40B4-BE49-F238E27FC236}">
                    <a16:creationId xmlns:a16="http://schemas.microsoft.com/office/drawing/2014/main" id="{E64598D0-3A2C-4570-9E7C-C52C89549B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8" name="Freeform 33">
                <a:extLst>
                  <a:ext uri="{FF2B5EF4-FFF2-40B4-BE49-F238E27FC236}">
                    <a16:creationId xmlns:a16="http://schemas.microsoft.com/office/drawing/2014/main" id="{CC17CF42-8908-477B-9F36-DA1306CA01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29" name="Freeform 34">
                <a:extLst>
                  <a:ext uri="{FF2B5EF4-FFF2-40B4-BE49-F238E27FC236}">
                    <a16:creationId xmlns:a16="http://schemas.microsoft.com/office/drawing/2014/main" id="{A2457851-D4A0-404C-BF3F-99AE00B9E9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0" name="Freeform 37">
                <a:extLst>
                  <a:ext uri="{FF2B5EF4-FFF2-40B4-BE49-F238E27FC236}">
                    <a16:creationId xmlns:a16="http://schemas.microsoft.com/office/drawing/2014/main" id="{ECC300FA-EE4A-489E-9A47-79BEBF05D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1" name="Freeform 35">
                <a:extLst>
                  <a:ext uri="{FF2B5EF4-FFF2-40B4-BE49-F238E27FC236}">
                    <a16:creationId xmlns:a16="http://schemas.microsoft.com/office/drawing/2014/main" id="{0D1F26E2-902B-416B-A1DB-80DAF78D8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2" name="Freeform 36">
                <a:extLst>
                  <a:ext uri="{FF2B5EF4-FFF2-40B4-BE49-F238E27FC236}">
                    <a16:creationId xmlns:a16="http://schemas.microsoft.com/office/drawing/2014/main" id="{491346A0-BF6D-45A5-806A-2150768722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3" name="Freeform 38">
                <a:extLst>
                  <a:ext uri="{FF2B5EF4-FFF2-40B4-BE49-F238E27FC236}">
                    <a16:creationId xmlns:a16="http://schemas.microsoft.com/office/drawing/2014/main" id="{A8A5AAC9-38FD-4A03-AB91-236F2AAC62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4" name="Freeform 39">
                <a:extLst>
                  <a:ext uri="{FF2B5EF4-FFF2-40B4-BE49-F238E27FC236}">
                    <a16:creationId xmlns:a16="http://schemas.microsoft.com/office/drawing/2014/main" id="{7AD4105C-55AA-47FF-AC5D-5BCB0B78C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5" name="Freeform 40">
                <a:extLst>
                  <a:ext uri="{FF2B5EF4-FFF2-40B4-BE49-F238E27FC236}">
                    <a16:creationId xmlns:a16="http://schemas.microsoft.com/office/drawing/2014/main" id="{1C4B42B1-B112-4057-82C3-E5AF3BC7F6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36" name="Rectangle 41">
                <a:extLst>
                  <a:ext uri="{FF2B5EF4-FFF2-40B4-BE49-F238E27FC236}">
                    <a16:creationId xmlns:a16="http://schemas.microsoft.com/office/drawing/2014/main" id="{C8B37395-3651-4E66-A62E-31529FABC8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grpSp>
      <p:sp>
        <p:nvSpPr>
          <p:cNvPr id="2" name="Title 1">
            <a:extLst>
              <a:ext uri="{FF2B5EF4-FFF2-40B4-BE49-F238E27FC236}">
                <a16:creationId xmlns:a16="http://schemas.microsoft.com/office/drawing/2014/main" id="{4D687081-16D7-4BC5-A7DB-E70117439F85}"/>
              </a:ext>
            </a:extLst>
          </p:cNvPr>
          <p:cNvSpPr>
            <a:spLocks noGrp="1"/>
          </p:cNvSpPr>
          <p:nvPr>
            <p:ph type="ctrTitle"/>
          </p:nvPr>
        </p:nvSpPr>
        <p:spPr>
          <a:xfrm>
            <a:off x="2667000" y="2328334"/>
            <a:ext cx="6858000" cy="1367896"/>
          </a:xfrm>
        </p:spPr>
        <p:txBody>
          <a:bodyPr anchor="ctr">
            <a:normAutofit/>
          </a:bodyPr>
          <a:lstStyle/>
          <a:p>
            <a:pPr algn="ctr"/>
            <a:r>
              <a:rPr lang="en-US" sz="7200" cap="none" dirty="0">
                <a:latin typeface="Batang"/>
                <a:ea typeface="Batang"/>
                <a:cs typeface="Angsana New"/>
              </a:rPr>
              <a:t>KŪNŲ MASĖ</a:t>
            </a:r>
            <a:endParaRPr lang="en-US" sz="7200" dirty="0">
              <a:latin typeface="Batang"/>
              <a:ea typeface="Batang"/>
              <a:cs typeface="Angsana New"/>
            </a:endParaRPr>
          </a:p>
        </p:txBody>
      </p:sp>
      <p:sp>
        <p:nvSpPr>
          <p:cNvPr id="3" name="Subtitle 2">
            <a:extLst>
              <a:ext uri="{FF2B5EF4-FFF2-40B4-BE49-F238E27FC236}">
                <a16:creationId xmlns:a16="http://schemas.microsoft.com/office/drawing/2014/main" id="{1841851F-203A-4F8E-AA75-478526ABA894}"/>
              </a:ext>
            </a:extLst>
          </p:cNvPr>
          <p:cNvSpPr>
            <a:spLocks noGrp="1"/>
          </p:cNvSpPr>
          <p:nvPr>
            <p:ph type="subTitle" idx="1"/>
          </p:nvPr>
        </p:nvSpPr>
        <p:spPr>
          <a:xfrm>
            <a:off x="2537605" y="3530151"/>
            <a:ext cx="7088036" cy="1912317"/>
          </a:xfrm>
        </p:spPr>
        <p:txBody>
          <a:bodyPr vert="horz" lIns="91440" tIns="45720" rIns="91440" bIns="45720" rtlCol="0" anchor="t">
            <a:noAutofit/>
          </a:bodyPr>
          <a:lstStyle/>
          <a:p>
            <a:pPr algn="ctr"/>
            <a:r>
              <a:rPr lang="en-AU" sz="1400" noProof="1">
                <a:solidFill>
                  <a:schemeClr val="tx1"/>
                </a:solidFill>
                <a:latin typeface="Batang"/>
                <a:ea typeface="Batang"/>
              </a:rPr>
              <a:t>Darbą atliko </a:t>
            </a:r>
            <a:r>
              <a:rPr lang="lt-LT" sz="1400" noProof="1">
                <a:solidFill>
                  <a:schemeClr val="tx1"/>
                </a:solidFill>
                <a:latin typeface="Batang"/>
                <a:ea typeface="Batang"/>
              </a:rPr>
              <a:t>Panevėžio ,,Žemynos“ progimnazijos 8c klasės mokinės saulė griškėnaitė ir deimantė zelenauskaitė</a:t>
            </a:r>
            <a:endParaRPr lang="en-AU" sz="1400" noProof="1">
              <a:solidFill>
                <a:schemeClr val="tx1"/>
              </a:solidFill>
              <a:latin typeface="Batang"/>
              <a:ea typeface="Batang"/>
            </a:endParaRPr>
          </a:p>
          <a:p>
            <a:pPr algn="ctr"/>
            <a:r>
              <a:rPr lang="en-AU" sz="1400" noProof="1">
                <a:solidFill>
                  <a:schemeClr val="tx1"/>
                </a:solidFill>
                <a:latin typeface="Batang"/>
                <a:ea typeface="Batang"/>
              </a:rPr>
              <a:t>Fizikos </a:t>
            </a:r>
            <a:r>
              <a:rPr lang="lt-LT" sz="1400" noProof="1">
                <a:solidFill>
                  <a:schemeClr val="tx1"/>
                </a:solidFill>
                <a:latin typeface="Batang"/>
                <a:ea typeface="Batang"/>
              </a:rPr>
              <a:t>mokytoja nijolė vaičiulytė</a:t>
            </a:r>
          </a:p>
        </p:txBody>
      </p:sp>
      <p:sp>
        <p:nvSpPr>
          <p:cNvPr id="38" name="Rectangle 37">
            <a:extLst>
              <a:ext uri="{FF2B5EF4-FFF2-40B4-BE49-F238E27FC236}">
                <a16:creationId xmlns:a16="http://schemas.microsoft.com/office/drawing/2014/main" id="{6B6D540F-1E2F-416F-819F-D8216BC8F3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18587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6" name="Rectangle 345">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8" name="Group 347">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49"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350"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1"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2"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3"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4"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5"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6"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7"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8"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59"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0"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1"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2"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3"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4"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5"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366"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7"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8"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69"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0"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1"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2"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3"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4"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75"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377"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379" name="Rectangle 378">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381" name="Group 380">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382"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383"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4"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5"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6"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7"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8"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89"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0"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1"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2"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3"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94"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5"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6"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7"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398"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sp>
        <p:sp>
          <p:nvSpPr>
            <p:cNvPr id="399"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0"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1"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2"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3"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4"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5"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6"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7"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sp>
          <p:nvSpPr>
            <p:cNvPr id="408"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sp>
      </p:grpSp>
      <p:pic>
        <p:nvPicPr>
          <p:cNvPr id="410"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A134327-4864-46BB-A57A-7055C9E3AEC1}"/>
              </a:ext>
            </a:extLst>
          </p:cNvPr>
          <p:cNvSpPr>
            <a:spLocks noGrp="1"/>
          </p:cNvSpPr>
          <p:nvPr>
            <p:ph type="title"/>
          </p:nvPr>
        </p:nvSpPr>
        <p:spPr>
          <a:xfrm>
            <a:off x="594538" y="1134681"/>
            <a:ext cx="3002102" cy="4255025"/>
          </a:xfrm>
        </p:spPr>
        <p:txBody>
          <a:bodyPr>
            <a:normAutofit/>
          </a:bodyPr>
          <a:lstStyle/>
          <a:p>
            <a:r>
              <a:rPr lang="lt-LT" sz="4800">
                <a:solidFill>
                  <a:srgbClr val="FFFFFF"/>
                </a:solidFill>
                <a:latin typeface="Batang"/>
                <a:ea typeface="Batang"/>
              </a:rPr>
              <a:t>turinys</a:t>
            </a:r>
          </a:p>
        </p:txBody>
      </p:sp>
      <p:graphicFrame>
        <p:nvGraphicFramePr>
          <p:cNvPr id="200" name="Content Placeholder 2" descr="Smart Art">
            <a:extLst>
              <a:ext uri="{FF2B5EF4-FFF2-40B4-BE49-F238E27FC236}">
                <a16:creationId xmlns:a16="http://schemas.microsoft.com/office/drawing/2014/main" id="{C7094B13-F699-4785-845B-4DB18710A2F8}"/>
              </a:ext>
            </a:extLst>
          </p:cNvPr>
          <p:cNvGraphicFramePr>
            <a:graphicFrameLocks noGrp="1"/>
          </p:cNvGraphicFramePr>
          <p:nvPr>
            <p:ph idx="1"/>
            <p:extLst>
              <p:ext uri="{D42A27DB-BD31-4B8C-83A1-F6EECF244321}">
                <p14:modId xmlns:p14="http://schemas.microsoft.com/office/powerpoint/2010/main" val="2509888498"/>
              </p:ext>
            </p:extLst>
          </p:nvPr>
        </p:nvGraphicFramePr>
        <p:xfrm>
          <a:off x="4662189" y="1134682"/>
          <a:ext cx="6692748" cy="4255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6653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3BB11-ECC3-0675-1933-DFB9778D81BD}"/>
              </a:ext>
            </a:extLst>
          </p:cNvPr>
          <p:cNvSpPr>
            <a:spLocks noGrp="1"/>
          </p:cNvSpPr>
          <p:nvPr>
            <p:ph type="title"/>
          </p:nvPr>
        </p:nvSpPr>
        <p:spPr>
          <a:xfrm>
            <a:off x="1644621" y="230329"/>
            <a:ext cx="9905998" cy="1478570"/>
          </a:xfrm>
        </p:spPr>
        <p:txBody>
          <a:bodyPr>
            <a:normAutofit/>
          </a:bodyPr>
          <a:lstStyle/>
          <a:p>
            <a:r>
              <a:rPr lang="lt-LT" sz="4000" b="1">
                <a:solidFill>
                  <a:schemeClr val="accent4">
                    <a:lumMod val="40000"/>
                    <a:lumOff val="60000"/>
                  </a:schemeClr>
                </a:solidFill>
                <a:latin typeface="Batang"/>
                <a:ea typeface="+mj-lt"/>
                <a:cs typeface="+mj-lt"/>
              </a:rPr>
              <a:t>Masės apibrėžimas</a:t>
            </a:r>
            <a:endParaRPr lang="en-US" sz="4000" b="1">
              <a:solidFill>
                <a:schemeClr val="accent4">
                  <a:lumMod val="40000"/>
                  <a:lumOff val="60000"/>
                </a:schemeClr>
              </a:solidFill>
              <a:latin typeface="Batang"/>
              <a:ea typeface="Batang"/>
            </a:endParaRPr>
          </a:p>
        </p:txBody>
      </p:sp>
      <p:sp>
        <p:nvSpPr>
          <p:cNvPr id="3" name="Content Placeholder 2">
            <a:extLst>
              <a:ext uri="{FF2B5EF4-FFF2-40B4-BE49-F238E27FC236}">
                <a16:creationId xmlns:a16="http://schemas.microsoft.com/office/drawing/2014/main" id="{CA070E1C-98A6-1F80-C9D5-597E6AF0E0A1}"/>
              </a:ext>
            </a:extLst>
          </p:cNvPr>
          <p:cNvSpPr>
            <a:spLocks noGrp="1"/>
          </p:cNvSpPr>
          <p:nvPr>
            <p:ph idx="1"/>
          </p:nvPr>
        </p:nvSpPr>
        <p:spPr>
          <a:xfrm>
            <a:off x="551941" y="1717525"/>
            <a:ext cx="7619998" cy="4749411"/>
          </a:xfrm>
        </p:spPr>
        <p:txBody>
          <a:bodyPr vert="horz" lIns="91440" tIns="45720" rIns="91440" bIns="45720" rtlCol="0" anchor="t">
            <a:normAutofit/>
          </a:bodyPr>
          <a:lstStyle/>
          <a:p>
            <a:r>
              <a:rPr lang="lt-LT" noProof="1">
                <a:latin typeface="Batang"/>
                <a:ea typeface="+mn-lt"/>
                <a:cs typeface="+mn-lt"/>
              </a:rPr>
              <a:t>Masė – fizikinis dydis, intuityviai suvokiamas kaip medžiagos kiekio matas.</a:t>
            </a:r>
          </a:p>
          <a:p>
            <a:r>
              <a:rPr lang="lt-LT" noProof="1">
                <a:latin typeface="Batang"/>
                <a:ea typeface="+mn-lt"/>
                <a:cs typeface="+mn-lt"/>
              </a:rPr>
              <a:t>Masės matavimas. Kilogramas. Vienas kūnas gali būti sudarytas iš didesnio kiekio medžiagos, kitas – iš mažesnio kiekio. Tuo atveju sakome, kad vieno kūno masė mažesnė, o kito didesnė. Akivaizdu, kad stiklinės vandens masė mažesnė už kibiro vandens masę. </a:t>
            </a:r>
          </a:p>
          <a:p>
            <a:endParaRPr lang="lt-LT" noProof="1">
              <a:latin typeface="Batang"/>
              <a:ea typeface="Batang"/>
            </a:endParaRPr>
          </a:p>
        </p:txBody>
      </p:sp>
      <p:pic>
        <p:nvPicPr>
          <p:cNvPr id="4" name="Picture 4">
            <a:extLst>
              <a:ext uri="{FF2B5EF4-FFF2-40B4-BE49-F238E27FC236}">
                <a16:creationId xmlns:a16="http://schemas.microsoft.com/office/drawing/2014/main" id="{FACC7A19-7410-294C-EB22-95368FD25092}"/>
              </a:ext>
            </a:extLst>
          </p:cNvPr>
          <p:cNvPicPr>
            <a:picLocks noChangeAspect="1"/>
          </p:cNvPicPr>
          <p:nvPr/>
        </p:nvPicPr>
        <p:blipFill>
          <a:blip r:embed="rId2"/>
          <a:stretch>
            <a:fillRect/>
          </a:stretch>
        </p:blipFill>
        <p:spPr>
          <a:xfrm>
            <a:off x="8750060" y="760241"/>
            <a:ext cx="2455653" cy="2519555"/>
          </a:xfrm>
          <a:prstGeom prst="rect">
            <a:avLst/>
          </a:prstGeom>
        </p:spPr>
      </p:pic>
      <p:pic>
        <p:nvPicPr>
          <p:cNvPr id="5" name="Picture 5">
            <a:extLst>
              <a:ext uri="{FF2B5EF4-FFF2-40B4-BE49-F238E27FC236}">
                <a16:creationId xmlns:a16="http://schemas.microsoft.com/office/drawing/2014/main" id="{FA978973-817B-4EC6-7AB2-95181D9F486F}"/>
              </a:ext>
            </a:extLst>
          </p:cNvPr>
          <p:cNvPicPr>
            <a:picLocks noChangeAspect="1"/>
          </p:cNvPicPr>
          <p:nvPr/>
        </p:nvPicPr>
        <p:blipFill rotWithShape="1">
          <a:blip r:embed="rId3"/>
          <a:srcRect l="35328" t="4292" r="285" b="-429"/>
          <a:stretch/>
        </p:blipFill>
        <p:spPr>
          <a:xfrm>
            <a:off x="8750059" y="3528635"/>
            <a:ext cx="2614831" cy="2561107"/>
          </a:xfrm>
          <a:prstGeom prst="rect">
            <a:avLst/>
          </a:prstGeom>
        </p:spPr>
      </p:pic>
    </p:spTree>
    <p:extLst>
      <p:ext uri="{BB962C8B-B14F-4D97-AF65-F5344CB8AC3E}">
        <p14:creationId xmlns:p14="http://schemas.microsoft.com/office/powerpoint/2010/main" val="338815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D25EA-9095-E5D1-9657-5C78235083B6}"/>
              </a:ext>
            </a:extLst>
          </p:cNvPr>
          <p:cNvSpPr>
            <a:spLocks noGrp="1"/>
          </p:cNvSpPr>
          <p:nvPr>
            <p:ph type="title"/>
          </p:nvPr>
        </p:nvSpPr>
        <p:spPr>
          <a:xfrm>
            <a:off x="1529602" y="546631"/>
            <a:ext cx="9905998" cy="1478570"/>
          </a:xfrm>
        </p:spPr>
        <p:txBody>
          <a:bodyPr>
            <a:normAutofit/>
          </a:bodyPr>
          <a:lstStyle/>
          <a:p>
            <a:pPr>
              <a:lnSpc>
                <a:spcPct val="100000"/>
              </a:lnSpc>
              <a:spcBef>
                <a:spcPts val="0"/>
              </a:spcBef>
            </a:pPr>
            <a:r>
              <a:rPr lang="lt-LT" sz="4000" b="1">
                <a:solidFill>
                  <a:schemeClr val="accent4">
                    <a:lumMod val="40000"/>
                    <a:lumOff val="60000"/>
                  </a:schemeClr>
                </a:solidFill>
                <a:latin typeface="Batang"/>
                <a:ea typeface="+mj-lt"/>
                <a:cs typeface="+mj-lt"/>
              </a:rPr>
              <a:t>Masės matavimo vienetai</a:t>
            </a:r>
            <a:endParaRPr lang="en-US" sz="4000" b="1">
              <a:solidFill>
                <a:schemeClr val="accent4">
                  <a:lumMod val="40000"/>
                  <a:lumOff val="60000"/>
                </a:schemeClr>
              </a:solidFill>
              <a:latin typeface="Batang"/>
              <a:ea typeface="Batang"/>
            </a:endParaRPr>
          </a:p>
        </p:txBody>
      </p:sp>
      <p:sp>
        <p:nvSpPr>
          <p:cNvPr id="3" name="Content Placeholder 2">
            <a:extLst>
              <a:ext uri="{FF2B5EF4-FFF2-40B4-BE49-F238E27FC236}">
                <a16:creationId xmlns:a16="http://schemas.microsoft.com/office/drawing/2014/main" id="{462DC205-50AA-3501-F6CD-C691159A1A3B}"/>
              </a:ext>
            </a:extLst>
          </p:cNvPr>
          <p:cNvSpPr>
            <a:spLocks noGrp="1"/>
          </p:cNvSpPr>
          <p:nvPr>
            <p:ph idx="1"/>
          </p:nvPr>
        </p:nvSpPr>
        <p:spPr>
          <a:xfrm>
            <a:off x="638204" y="1717525"/>
            <a:ext cx="10092904" cy="4145563"/>
          </a:xfrm>
        </p:spPr>
        <p:txBody>
          <a:bodyPr vert="horz" lIns="91440" tIns="45720" rIns="91440" bIns="45720" rtlCol="0" anchor="t">
            <a:normAutofit/>
          </a:bodyPr>
          <a:lstStyle/>
          <a:p>
            <a:r>
              <a:rPr lang="lt-LT">
                <a:latin typeface="Batang"/>
                <a:ea typeface="+mn-lt"/>
                <a:cs typeface="+mn-lt"/>
              </a:rPr>
              <a:t>Pagal masę galima palyginti ir tuos kūnus, kurie pagaminti iš skirtingų medžiagų. Pavyzdžiui, geležinio tašelio masė didesnė už tokio pat tūrio medinės trinkelės masę. </a:t>
            </a:r>
            <a:endParaRPr lang="lt-LT">
              <a:latin typeface="Batang"/>
              <a:ea typeface="Batang"/>
              <a:cs typeface="+mn-lt"/>
            </a:endParaRPr>
          </a:p>
          <a:p>
            <a:r>
              <a:rPr lang="lt-LT">
                <a:latin typeface="Batang"/>
                <a:ea typeface="+mn-lt"/>
                <a:cs typeface="+mn-lt"/>
              </a:rPr>
              <a:t>Masė – fizikinis dydis; jis žymimas raide </a:t>
            </a:r>
            <a:r>
              <a:rPr lang="lt-LT" b="1">
                <a:latin typeface="Batang"/>
                <a:ea typeface="+mn-lt"/>
                <a:cs typeface="+mn-lt"/>
              </a:rPr>
              <a:t>m</a:t>
            </a:r>
            <a:r>
              <a:rPr lang="lt-LT">
                <a:latin typeface="Batang"/>
                <a:ea typeface="+mn-lt"/>
                <a:cs typeface="+mn-lt"/>
              </a:rPr>
              <a:t>.</a:t>
            </a:r>
            <a:endParaRPr lang="lt-LT">
              <a:latin typeface="Batang"/>
              <a:ea typeface="Batang"/>
            </a:endParaRPr>
          </a:p>
          <a:p>
            <a:r>
              <a:rPr lang="lt-LT">
                <a:latin typeface="Batang"/>
                <a:ea typeface="+mn-lt"/>
                <a:cs typeface="+mn-lt"/>
              </a:rPr>
              <a:t>Pagrindinis SI masės matavimo vienetas yra kilogramas:</a:t>
            </a:r>
            <a:endParaRPr lang="lt-LT" b="1">
              <a:latin typeface="Batang"/>
              <a:ea typeface="Batang"/>
              <a:cs typeface="+mn-lt"/>
            </a:endParaRPr>
          </a:p>
          <a:p>
            <a:pPr marL="2286000" lvl="5" indent="0">
              <a:buNone/>
            </a:pPr>
            <a:r>
              <a:rPr lang="lt-LT" sz="3200" b="1">
                <a:solidFill>
                  <a:schemeClr val="accent4">
                    <a:lumMod val="40000"/>
                    <a:lumOff val="60000"/>
                  </a:schemeClr>
                </a:solidFill>
                <a:latin typeface="Batang"/>
                <a:ea typeface="+mn-lt"/>
                <a:cs typeface="+mn-lt"/>
              </a:rPr>
              <a:t>[m] = 1 kg</a:t>
            </a:r>
            <a:endParaRPr lang="lt-LT" sz="2800" b="1">
              <a:solidFill>
                <a:schemeClr val="accent4">
                  <a:lumMod val="40000"/>
                  <a:lumOff val="60000"/>
                </a:schemeClr>
              </a:solidFill>
              <a:latin typeface="Batang"/>
              <a:ea typeface="Batang"/>
            </a:endParaRPr>
          </a:p>
        </p:txBody>
      </p:sp>
      <p:pic>
        <p:nvPicPr>
          <p:cNvPr id="4" name="Picture 4" descr="A picture containing box, container&#10;&#10;Description automatically generated">
            <a:extLst>
              <a:ext uri="{FF2B5EF4-FFF2-40B4-BE49-F238E27FC236}">
                <a16:creationId xmlns:a16="http://schemas.microsoft.com/office/drawing/2014/main" id="{7D02C207-459F-CA63-C275-55D0C21DAFB9}"/>
              </a:ext>
            </a:extLst>
          </p:cNvPr>
          <p:cNvPicPr>
            <a:picLocks noChangeAspect="1"/>
          </p:cNvPicPr>
          <p:nvPr/>
        </p:nvPicPr>
        <p:blipFill rotWithShape="1">
          <a:blip r:embed="rId2"/>
          <a:srcRect l="10500" t="14566" r="10500" b="9596"/>
          <a:stretch/>
        </p:blipFill>
        <p:spPr>
          <a:xfrm>
            <a:off x="9181381" y="4254852"/>
            <a:ext cx="2269353" cy="2167615"/>
          </a:xfrm>
          <a:prstGeom prst="flowChartProcess">
            <a:avLst/>
          </a:prstGeom>
          <a:ln>
            <a:solidFill>
              <a:schemeClr val="tx1"/>
            </a:solidFill>
          </a:ln>
        </p:spPr>
      </p:pic>
      <p:pic>
        <p:nvPicPr>
          <p:cNvPr id="5" name="Picture 5" descr="A picture containing box, container&#10;&#10;Description automatically generated">
            <a:extLst>
              <a:ext uri="{FF2B5EF4-FFF2-40B4-BE49-F238E27FC236}">
                <a16:creationId xmlns:a16="http://schemas.microsoft.com/office/drawing/2014/main" id="{88F43289-DE79-A617-963A-15FAC05F533E}"/>
              </a:ext>
            </a:extLst>
          </p:cNvPr>
          <p:cNvPicPr>
            <a:picLocks noChangeAspect="1"/>
          </p:cNvPicPr>
          <p:nvPr/>
        </p:nvPicPr>
        <p:blipFill rotWithShape="1">
          <a:blip r:embed="rId2"/>
          <a:srcRect l="14192" t="15730" r="12427" b="15164"/>
          <a:stretch/>
        </p:blipFill>
        <p:spPr>
          <a:xfrm flipH="1">
            <a:off x="7042681" y="4257135"/>
            <a:ext cx="2264401" cy="2164667"/>
          </a:xfrm>
          <a:prstGeom prst="rect">
            <a:avLst/>
          </a:prstGeom>
          <a:ln>
            <a:solidFill>
              <a:schemeClr val="tx1"/>
            </a:solidFill>
          </a:ln>
        </p:spPr>
      </p:pic>
    </p:spTree>
    <p:extLst>
      <p:ext uri="{BB962C8B-B14F-4D97-AF65-F5344CB8AC3E}">
        <p14:creationId xmlns:p14="http://schemas.microsoft.com/office/powerpoint/2010/main" val="3753379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p14="http://schemas.microsoft.com/office/powerpoint/2010/main" xmlns:a14="http://schemas.microsoft.com/office/drawing/2010/main" xmlns:a16="http://schemas.microsoft.com/office/drawing/2014/main">
                  <a:solidFill>
                    <a:srgbClr val="FFFFFF"/>
                  </a:solidFill>
                </a14:hiddenFill>
              </a:ext>
            </a:extLst>
          </p:spPr>
        </p:pic>
      </p:grpSp>
      <p:sp>
        <p:nvSpPr>
          <p:cNvPr id="2" name="Title 1">
            <a:extLst>
              <a:ext uri="{FF2B5EF4-FFF2-40B4-BE49-F238E27FC236}">
                <a16:creationId xmlns:a16="http://schemas.microsoft.com/office/drawing/2014/main" id="{79415B2B-BF4E-F6A2-A2AB-1A01CCA6598A}"/>
              </a:ext>
            </a:extLst>
          </p:cNvPr>
          <p:cNvSpPr>
            <a:spLocks noGrp="1"/>
          </p:cNvSpPr>
          <p:nvPr>
            <p:ph type="title"/>
          </p:nvPr>
        </p:nvSpPr>
        <p:spPr>
          <a:xfrm>
            <a:off x="4996697" y="618518"/>
            <a:ext cx="6050713" cy="1478570"/>
          </a:xfrm>
        </p:spPr>
        <p:txBody>
          <a:bodyPr>
            <a:normAutofit/>
          </a:bodyPr>
          <a:lstStyle/>
          <a:p>
            <a:r>
              <a:rPr lang="lt-LT">
                <a:solidFill>
                  <a:schemeClr val="accent4">
                    <a:lumMod val="40000"/>
                    <a:lumOff val="60000"/>
                  </a:schemeClr>
                </a:solidFill>
                <a:latin typeface="Batang"/>
                <a:ea typeface="+mj-lt"/>
                <a:cs typeface="+mj-lt"/>
              </a:rPr>
              <a:t>Masės matavimo prietaisai</a:t>
            </a:r>
            <a:endParaRPr lang="en-US">
              <a:solidFill>
                <a:schemeClr val="accent4">
                  <a:lumMod val="40000"/>
                  <a:lumOff val="60000"/>
                </a:schemeClr>
              </a:solidFill>
              <a:latin typeface="Batang"/>
              <a:ea typeface="Batang"/>
            </a:endParaRPr>
          </a:p>
        </p:txBody>
      </p:sp>
      <p:pic>
        <p:nvPicPr>
          <p:cNvPr id="4" name="Picture 4" descr="A picture containing indoor, blue&#10;&#10;Description automatically generated">
            <a:extLst>
              <a:ext uri="{FF2B5EF4-FFF2-40B4-BE49-F238E27FC236}">
                <a16:creationId xmlns:a16="http://schemas.microsoft.com/office/drawing/2014/main" id="{4A7BDC3F-595A-85BD-914A-C4E29A9BFF0F}"/>
              </a:ext>
            </a:extLst>
          </p:cNvPr>
          <p:cNvPicPr>
            <a:picLocks noChangeAspect="1"/>
          </p:cNvPicPr>
          <p:nvPr/>
        </p:nvPicPr>
        <p:blipFill rotWithShape="1">
          <a:blip r:embed="rId4"/>
          <a:srcRect l="48753" r="1565" b="-2"/>
          <a:stretch/>
        </p:blipFill>
        <p:spPr>
          <a:xfrm>
            <a:off x="-5597" y="10"/>
            <a:ext cx="4635583" cy="6857990"/>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15"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6"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7" name="Rectangle 16">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18"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9"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0"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1"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2"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3"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4"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5"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6"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7"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8"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9"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0"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1"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2"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3"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4"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5"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6"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7"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8"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9"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0"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1"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B24A5CC9-8DBB-A674-B045-A3AE47C76EB0}"/>
              </a:ext>
            </a:extLst>
          </p:cNvPr>
          <p:cNvSpPr>
            <a:spLocks noGrp="1"/>
          </p:cNvSpPr>
          <p:nvPr>
            <p:ph idx="1"/>
          </p:nvPr>
        </p:nvSpPr>
        <p:spPr>
          <a:xfrm>
            <a:off x="4997712" y="2249487"/>
            <a:ext cx="6667925" cy="3541714"/>
          </a:xfrm>
        </p:spPr>
        <p:txBody>
          <a:bodyPr vert="horz" lIns="91440" tIns="45720" rIns="91440" bIns="45720" rtlCol="0" anchor="t">
            <a:noAutofit/>
          </a:bodyPr>
          <a:lstStyle/>
          <a:p>
            <a:pPr marL="0" indent="0">
              <a:lnSpc>
                <a:spcPct val="110000"/>
              </a:lnSpc>
              <a:buNone/>
            </a:pPr>
            <a:r>
              <a:rPr lang="lt-LT">
                <a:latin typeface="Batang"/>
                <a:ea typeface="+mn-lt"/>
                <a:cs typeface="+mn-lt"/>
              </a:rPr>
              <a:t>XVIII a. pabaigoje, kuriant metrinę sistemą, kilogramas buvo apibrėžtas kaip 1 dm</a:t>
            </a:r>
            <a:r>
              <a:rPr lang="lt-LT" baseline="30000">
                <a:latin typeface="Batang"/>
                <a:ea typeface="+mn-lt"/>
                <a:cs typeface="+mn-lt"/>
              </a:rPr>
              <a:t>3</a:t>
            </a:r>
            <a:r>
              <a:rPr lang="lt-LT">
                <a:latin typeface="Batang"/>
                <a:ea typeface="+mn-lt"/>
                <a:cs typeface="+mn-lt"/>
              </a:rPr>
              <a:t> (1 litro) 4° C temperatūros vandens masė.</a:t>
            </a:r>
          </a:p>
          <a:p>
            <a:pPr marL="0" indent="0">
              <a:lnSpc>
                <a:spcPct val="110000"/>
              </a:lnSpc>
              <a:buNone/>
            </a:pPr>
            <a:r>
              <a:rPr lang="lt-LT">
                <a:latin typeface="Batang"/>
                <a:ea typeface="+mn-lt"/>
                <a:cs typeface="+mn-lt"/>
              </a:rPr>
              <a:t>Kilogramo etalonas yra 39 mm skersmens ir tokio pat aukščio ritinio formos svarstis, pagamintas iš platinos ir iridžio lydinio. Kaip ir metro etalonas, jis saugomas Tarptautiniame matų ir svarsčių biure netoli Paryžiaus. </a:t>
            </a:r>
            <a:endParaRPr lang="lt-LT">
              <a:latin typeface="Batang"/>
              <a:ea typeface="Batang"/>
            </a:endParaRPr>
          </a:p>
        </p:txBody>
      </p:sp>
    </p:spTree>
    <p:extLst>
      <p:ext uri="{BB962C8B-B14F-4D97-AF65-F5344CB8AC3E}">
        <p14:creationId xmlns:p14="http://schemas.microsoft.com/office/powerpoint/2010/main" val="9825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BE26C7-28F1-02D1-D322-A44CAB7F7348}"/>
              </a:ext>
            </a:extLst>
          </p:cNvPr>
          <p:cNvSpPr txBox="1"/>
          <p:nvPr/>
        </p:nvSpPr>
        <p:spPr>
          <a:xfrm>
            <a:off x="1175255" y="1027412"/>
            <a:ext cx="10145324" cy="38436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defTabSz="914400">
              <a:lnSpc>
                <a:spcPct val="120000"/>
              </a:lnSpc>
              <a:spcAft>
                <a:spcPts val="600"/>
              </a:spcAft>
              <a:buSzPct val="125000"/>
              <a:buFont typeface="Arial" panose="020B0604020202020204" pitchFamily="34" charset="0"/>
              <a:buChar char="•"/>
            </a:pPr>
            <a:r>
              <a:rPr lang="lt-LT" sz="2400">
                <a:latin typeface="Batang"/>
                <a:ea typeface="Batang"/>
              </a:rPr>
              <a:t>Be pagrindinio SI masės vieneto, plačiai vartojami daliniai bei kartotiniai masės vienetai:</a:t>
            </a:r>
          </a:p>
          <a:p>
            <a:pPr defTabSz="914400">
              <a:lnSpc>
                <a:spcPct val="120000"/>
              </a:lnSpc>
              <a:spcAft>
                <a:spcPts val="600"/>
              </a:spcAft>
              <a:buSzPct val="125000"/>
            </a:pPr>
            <a:endParaRPr lang="lt-LT" sz="2400">
              <a:latin typeface="Batang"/>
              <a:ea typeface="Batang"/>
            </a:endParaRPr>
          </a:p>
        </p:txBody>
      </p:sp>
      <p:sp>
        <p:nvSpPr>
          <p:cNvPr id="7" name="TextBox 6">
            <a:extLst>
              <a:ext uri="{FF2B5EF4-FFF2-40B4-BE49-F238E27FC236}">
                <a16:creationId xmlns:a16="http://schemas.microsoft.com/office/drawing/2014/main" id="{B3AE0D92-3534-D50D-EB97-217981516603}"/>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graphicFrame>
        <p:nvGraphicFramePr>
          <p:cNvPr id="5" name="Content Placeholder 4">
            <a:extLst>
              <a:ext uri="{FF2B5EF4-FFF2-40B4-BE49-F238E27FC236}">
                <a16:creationId xmlns:a16="http://schemas.microsoft.com/office/drawing/2014/main" id="{74CD62DB-B8DC-6A79-D5AA-AACACEF9454D}"/>
              </a:ext>
            </a:extLst>
          </p:cNvPr>
          <p:cNvGraphicFramePr>
            <a:graphicFrameLocks noGrp="1"/>
          </p:cNvGraphicFramePr>
          <p:nvPr>
            <p:ph idx="1"/>
            <p:extLst>
              <p:ext uri="{D42A27DB-BD31-4B8C-83A1-F6EECF244321}">
                <p14:modId xmlns:p14="http://schemas.microsoft.com/office/powerpoint/2010/main" val="4237363191"/>
              </p:ext>
            </p:extLst>
          </p:nvPr>
        </p:nvGraphicFramePr>
        <p:xfrm>
          <a:off x="862641" y="2271622"/>
          <a:ext cx="10449008" cy="3273013"/>
        </p:xfrm>
        <a:graphic>
          <a:graphicData uri="http://schemas.openxmlformats.org/drawingml/2006/table">
            <a:tbl>
              <a:tblPr firstRow="1" bandRow="1">
                <a:tableStyleId>{5C22544A-7EE6-4342-B048-85BDC9FD1C3A}</a:tableStyleId>
              </a:tblPr>
              <a:tblGrid>
                <a:gridCol w="3615069">
                  <a:extLst>
                    <a:ext uri="{9D8B030D-6E8A-4147-A177-3AD203B41FA5}">
                      <a16:colId xmlns:a16="http://schemas.microsoft.com/office/drawing/2014/main" val="70754009"/>
                    </a:ext>
                  </a:extLst>
                </a:gridCol>
                <a:gridCol w="2888511">
                  <a:extLst>
                    <a:ext uri="{9D8B030D-6E8A-4147-A177-3AD203B41FA5}">
                      <a16:colId xmlns:a16="http://schemas.microsoft.com/office/drawing/2014/main" val="4043212390"/>
                    </a:ext>
                  </a:extLst>
                </a:gridCol>
                <a:gridCol w="3945428">
                  <a:extLst>
                    <a:ext uri="{9D8B030D-6E8A-4147-A177-3AD203B41FA5}">
                      <a16:colId xmlns:a16="http://schemas.microsoft.com/office/drawing/2014/main" val="292046983"/>
                    </a:ext>
                  </a:extLst>
                </a:gridCol>
              </a:tblGrid>
              <a:tr h="499273">
                <a:tc>
                  <a:txBody>
                    <a:bodyPr/>
                    <a:lstStyle/>
                    <a:p>
                      <a:pPr algn="ctr" fontAlgn="base"/>
                      <a:r>
                        <a:rPr lang="lt-LT" sz="2800" u="none" strike="noStrike" noProof="0">
                          <a:effectLst/>
                        </a:rPr>
                        <a:t>Vieneto pavadinimas</a:t>
                      </a:r>
                      <a:r>
                        <a:rPr lang="lt-LT" sz="2800" noProof="0">
                          <a:effectLst/>
                        </a:rPr>
                        <a:t>​</a:t>
                      </a:r>
                      <a:endParaRPr lang="lt-LT" sz="2800" b="1" i="0" noProof="0">
                        <a:solidFill>
                          <a:srgbClr val="FFFFFF"/>
                        </a:solidFill>
                        <a:effectLst/>
                      </a:endParaRPr>
                    </a:p>
                  </a:txBody>
                  <a:tcPr marL="46840" marR="46840" marT="23420" marB="23420"/>
                </a:tc>
                <a:tc>
                  <a:txBody>
                    <a:bodyPr/>
                    <a:lstStyle/>
                    <a:p>
                      <a:pPr algn="ctr" fontAlgn="base"/>
                      <a:r>
                        <a:rPr lang="lt-LT" sz="2800" u="none" strike="noStrike" noProof="0">
                          <a:effectLst/>
                        </a:rPr>
                        <a:t>Žymėjimas</a:t>
                      </a:r>
                      <a:r>
                        <a:rPr lang="lt-LT" sz="2800" noProof="0">
                          <a:effectLst/>
                        </a:rPr>
                        <a:t>​</a:t>
                      </a:r>
                      <a:endParaRPr lang="lt-LT" sz="2800" b="1" i="0" noProof="0">
                        <a:solidFill>
                          <a:srgbClr val="FFFFFF"/>
                        </a:solidFill>
                        <a:effectLst/>
                      </a:endParaRPr>
                    </a:p>
                  </a:txBody>
                  <a:tcPr marL="46840" marR="46840" marT="23420" marB="23420"/>
                </a:tc>
                <a:tc>
                  <a:txBody>
                    <a:bodyPr/>
                    <a:lstStyle/>
                    <a:p>
                      <a:pPr algn="ctr" fontAlgn="base"/>
                      <a:r>
                        <a:rPr lang="lt-LT" sz="2800" u="none" strike="noStrike" noProof="0">
                          <a:effectLst/>
                        </a:rPr>
                        <a:t>Ryšys su 1 kg</a:t>
                      </a:r>
                      <a:r>
                        <a:rPr lang="lt-LT" sz="2800" noProof="0">
                          <a:effectLst/>
                        </a:rPr>
                        <a:t>​</a:t>
                      </a:r>
                      <a:endParaRPr lang="lt-LT" sz="2800" b="1" i="0" noProof="0">
                        <a:solidFill>
                          <a:srgbClr val="FFFFFF"/>
                        </a:solidFill>
                        <a:effectLst/>
                      </a:endParaRPr>
                    </a:p>
                  </a:txBody>
                  <a:tcPr marL="46840" marR="46840" marT="23420" marB="23420"/>
                </a:tc>
                <a:extLst>
                  <a:ext uri="{0D108BD9-81ED-4DB2-BD59-A6C34878D82A}">
                    <a16:rowId xmlns:a16="http://schemas.microsoft.com/office/drawing/2014/main" val="2038012798"/>
                  </a:ext>
                </a:extLst>
              </a:tr>
              <a:tr h="499273">
                <a:tc>
                  <a:txBody>
                    <a:bodyPr/>
                    <a:lstStyle/>
                    <a:p>
                      <a:pPr algn="ctr" fontAlgn="base"/>
                      <a:r>
                        <a:rPr lang="lt-LT" sz="2800" u="none" strike="noStrike" noProof="0">
                          <a:effectLst/>
                        </a:rPr>
                        <a:t>1 tona</a:t>
                      </a:r>
                      <a:r>
                        <a:rPr lang="lt-LT" sz="2800" noProof="0">
                          <a:effectLst/>
                        </a:rPr>
                        <a:t>​</a:t>
                      </a:r>
                      <a:endParaRPr lang="lt-LT" sz="2800" b="0" i="0" noProof="0">
                        <a:solidFill>
                          <a:srgbClr val="1E1E1E"/>
                        </a:solidFill>
                        <a:effectLst/>
                      </a:endParaRPr>
                    </a:p>
                  </a:txBody>
                  <a:tcPr marL="46840" marR="46840" marT="23420" marB="23420"/>
                </a:tc>
                <a:tc>
                  <a:txBody>
                    <a:bodyPr/>
                    <a:lstStyle/>
                    <a:p>
                      <a:pPr algn="ctr" fontAlgn="base"/>
                      <a:r>
                        <a:rPr lang="lt-LT" sz="2800" noProof="0">
                          <a:effectLst/>
                        </a:rPr>
                        <a:t>1 t ​</a:t>
                      </a:r>
                      <a:endParaRPr lang="lt-LT" sz="2800" b="0" i="0" noProof="0">
                        <a:solidFill>
                          <a:srgbClr val="1E1E1E"/>
                        </a:solidFill>
                        <a:effectLst/>
                      </a:endParaRPr>
                    </a:p>
                  </a:txBody>
                  <a:tcPr marL="46840" marR="46840" marT="23420" marB="23420"/>
                </a:tc>
                <a:tc>
                  <a:txBody>
                    <a:bodyPr/>
                    <a:lstStyle/>
                    <a:p>
                      <a:pPr algn="ctr" fontAlgn="base"/>
                      <a:r>
                        <a:rPr lang="lt-LT" sz="2800" u="none" strike="noStrike" noProof="0">
                          <a:effectLst/>
                        </a:rPr>
                        <a:t>1 t = 1000 kg</a:t>
                      </a:r>
                      <a:r>
                        <a:rPr lang="lt-LT" sz="2800" noProof="0">
                          <a:effectLst/>
                        </a:rPr>
                        <a:t>​</a:t>
                      </a:r>
                      <a:endParaRPr lang="lt-LT" sz="2800" b="0" i="0" noProof="0">
                        <a:solidFill>
                          <a:srgbClr val="1E1E1E"/>
                        </a:solidFill>
                        <a:effectLst/>
                      </a:endParaRPr>
                    </a:p>
                  </a:txBody>
                  <a:tcPr marL="46840" marR="46840" marT="23420" marB="23420"/>
                </a:tc>
                <a:extLst>
                  <a:ext uri="{0D108BD9-81ED-4DB2-BD59-A6C34878D82A}">
                    <a16:rowId xmlns:a16="http://schemas.microsoft.com/office/drawing/2014/main" val="14263486"/>
                  </a:ext>
                </a:extLst>
              </a:tr>
              <a:tr h="499273">
                <a:tc>
                  <a:txBody>
                    <a:bodyPr/>
                    <a:lstStyle/>
                    <a:p>
                      <a:pPr algn="ctr" fontAlgn="base"/>
                      <a:r>
                        <a:rPr lang="lt-LT" sz="2800" u="none" strike="noStrike" noProof="0">
                          <a:effectLst/>
                        </a:rPr>
                        <a:t>1 centneris</a:t>
                      </a:r>
                      <a:r>
                        <a:rPr lang="lt-LT" sz="2800" noProof="0">
                          <a:effectLst/>
                        </a:rPr>
                        <a:t>​</a:t>
                      </a:r>
                      <a:endParaRPr lang="lt-LT" sz="2800" b="0" i="0" noProof="0">
                        <a:solidFill>
                          <a:srgbClr val="1E1E1E"/>
                        </a:solidFill>
                        <a:effectLst/>
                      </a:endParaRPr>
                    </a:p>
                  </a:txBody>
                  <a:tcPr marL="46840" marR="46840" marT="23420" marB="23420"/>
                </a:tc>
                <a:tc>
                  <a:txBody>
                    <a:bodyPr/>
                    <a:lstStyle/>
                    <a:p>
                      <a:pPr algn="ctr" fontAlgn="base"/>
                      <a:r>
                        <a:rPr lang="lt-LT" sz="2800" noProof="0">
                          <a:effectLst/>
                        </a:rPr>
                        <a:t>1 cnt​</a:t>
                      </a:r>
                      <a:endParaRPr lang="lt-LT" sz="2800" b="0" i="0" noProof="0">
                        <a:solidFill>
                          <a:srgbClr val="1E1E1E"/>
                        </a:solidFill>
                        <a:effectLst/>
                      </a:endParaRPr>
                    </a:p>
                  </a:txBody>
                  <a:tcPr marL="46840" marR="46840" marT="23420" marB="23420"/>
                </a:tc>
                <a:tc>
                  <a:txBody>
                    <a:bodyPr/>
                    <a:lstStyle/>
                    <a:p>
                      <a:pPr algn="ctr" fontAlgn="base"/>
                      <a:r>
                        <a:rPr lang="lt-LT" sz="2800" u="none" strike="noStrike" noProof="0">
                          <a:effectLst/>
                        </a:rPr>
                        <a:t>1 cnt = 100 kg</a:t>
                      </a:r>
                      <a:r>
                        <a:rPr lang="lt-LT" sz="2800" noProof="0">
                          <a:effectLst/>
                        </a:rPr>
                        <a:t>​</a:t>
                      </a:r>
                      <a:endParaRPr lang="lt-LT" sz="2800" b="0" i="0" noProof="0">
                        <a:solidFill>
                          <a:srgbClr val="1E1E1E"/>
                        </a:solidFill>
                        <a:effectLst/>
                      </a:endParaRPr>
                    </a:p>
                  </a:txBody>
                  <a:tcPr marL="46840" marR="46840" marT="23420" marB="23420"/>
                </a:tc>
                <a:extLst>
                  <a:ext uri="{0D108BD9-81ED-4DB2-BD59-A6C34878D82A}">
                    <a16:rowId xmlns:a16="http://schemas.microsoft.com/office/drawing/2014/main" val="3831962356"/>
                  </a:ext>
                </a:extLst>
              </a:tr>
              <a:tr h="887597">
                <a:tc>
                  <a:txBody>
                    <a:bodyPr/>
                    <a:lstStyle/>
                    <a:p>
                      <a:pPr algn="ctr" fontAlgn="base"/>
                      <a:r>
                        <a:rPr lang="lt-LT" sz="2800" u="none" strike="noStrike" noProof="0">
                          <a:effectLst/>
                        </a:rPr>
                        <a:t>1 gramas</a:t>
                      </a:r>
                      <a:r>
                        <a:rPr lang="lt-LT" sz="2800" noProof="0">
                          <a:effectLst/>
                        </a:rPr>
                        <a:t>​</a:t>
                      </a:r>
                      <a:endParaRPr lang="lt-LT" sz="2800" b="0" i="0" noProof="0">
                        <a:solidFill>
                          <a:srgbClr val="1E1E1E"/>
                        </a:solidFill>
                        <a:effectLst/>
                      </a:endParaRPr>
                    </a:p>
                  </a:txBody>
                  <a:tcPr marL="46840" marR="46840" marT="23420" marB="23420"/>
                </a:tc>
                <a:tc>
                  <a:txBody>
                    <a:bodyPr/>
                    <a:lstStyle/>
                    <a:p>
                      <a:pPr algn="ctr" fontAlgn="base"/>
                      <a:r>
                        <a:rPr lang="lt-LT" sz="2800" noProof="0">
                          <a:effectLst/>
                        </a:rPr>
                        <a:t>1 g​</a:t>
                      </a:r>
                      <a:endParaRPr lang="lt-LT" sz="2800" b="0" i="0" noProof="0">
                        <a:solidFill>
                          <a:srgbClr val="1E1E1E"/>
                        </a:solidFill>
                        <a:effectLst/>
                      </a:endParaRPr>
                    </a:p>
                  </a:txBody>
                  <a:tcPr marL="46840" marR="46840" marT="23420" marB="23420"/>
                </a:tc>
                <a:tc>
                  <a:txBody>
                    <a:bodyPr/>
                    <a:lstStyle/>
                    <a:p>
                      <a:pPr algn="ctr" fontAlgn="base"/>
                      <a:r>
                        <a:rPr lang="lt-LT" sz="2800" u="none" strike="noStrike" noProof="0">
                          <a:effectLst/>
                        </a:rPr>
                        <a:t>1 g = 0,001 kg</a:t>
                      </a:r>
                      <a:r>
                        <a:rPr lang="lt-LT" sz="2800" noProof="0">
                          <a:effectLst/>
                        </a:rPr>
                        <a:t>​</a:t>
                      </a:r>
                      <a:endParaRPr lang="lt-LT" sz="2800" b="0" i="0" noProof="0">
                        <a:solidFill>
                          <a:srgbClr val="1E1E1E"/>
                        </a:solidFill>
                        <a:effectLst/>
                      </a:endParaRPr>
                    </a:p>
                  </a:txBody>
                  <a:tcPr marL="46840" marR="46840" marT="23420" marB="23420"/>
                </a:tc>
                <a:extLst>
                  <a:ext uri="{0D108BD9-81ED-4DB2-BD59-A6C34878D82A}">
                    <a16:rowId xmlns:a16="http://schemas.microsoft.com/office/drawing/2014/main" val="2646080438"/>
                  </a:ext>
                </a:extLst>
              </a:tr>
              <a:tr h="887597">
                <a:tc>
                  <a:txBody>
                    <a:bodyPr/>
                    <a:lstStyle/>
                    <a:p>
                      <a:pPr algn="ctr" fontAlgn="base"/>
                      <a:r>
                        <a:rPr lang="lt-LT" sz="2800" u="none" strike="noStrike" noProof="0">
                          <a:effectLst/>
                        </a:rPr>
                        <a:t>1 miligramas</a:t>
                      </a:r>
                      <a:r>
                        <a:rPr lang="lt-LT" sz="2800" noProof="0">
                          <a:effectLst/>
                        </a:rPr>
                        <a:t>​</a:t>
                      </a:r>
                      <a:endParaRPr lang="lt-LT" sz="2800" b="0" i="0" noProof="0">
                        <a:solidFill>
                          <a:srgbClr val="1E1E1E"/>
                        </a:solidFill>
                        <a:effectLst/>
                      </a:endParaRPr>
                    </a:p>
                  </a:txBody>
                  <a:tcPr marL="46840" marR="46840" marT="23420" marB="23420"/>
                </a:tc>
                <a:tc>
                  <a:txBody>
                    <a:bodyPr/>
                    <a:lstStyle/>
                    <a:p>
                      <a:pPr algn="ctr" fontAlgn="base"/>
                      <a:r>
                        <a:rPr lang="lt-LT" sz="2800" noProof="0">
                          <a:effectLst/>
                        </a:rPr>
                        <a:t>1 mg​</a:t>
                      </a:r>
                      <a:endParaRPr lang="lt-LT" sz="2800" b="0" i="0" noProof="0">
                        <a:solidFill>
                          <a:srgbClr val="1E1E1E"/>
                        </a:solidFill>
                        <a:effectLst/>
                      </a:endParaRPr>
                    </a:p>
                  </a:txBody>
                  <a:tcPr marL="46840" marR="46840" marT="23420" marB="23420"/>
                </a:tc>
                <a:tc>
                  <a:txBody>
                    <a:bodyPr/>
                    <a:lstStyle/>
                    <a:p>
                      <a:pPr algn="ctr" fontAlgn="base"/>
                      <a:r>
                        <a:rPr lang="lt-LT" sz="2800" u="none" strike="noStrike" noProof="0">
                          <a:effectLst/>
                        </a:rPr>
                        <a:t>1 mg = 0,000 001 kg</a:t>
                      </a:r>
                      <a:r>
                        <a:rPr lang="lt-LT" sz="2800" noProof="0">
                          <a:effectLst/>
                        </a:rPr>
                        <a:t>​</a:t>
                      </a:r>
                      <a:endParaRPr lang="lt-LT" sz="2800" b="0" i="0" noProof="0">
                        <a:solidFill>
                          <a:srgbClr val="1E1E1E"/>
                        </a:solidFill>
                        <a:effectLst/>
                      </a:endParaRPr>
                    </a:p>
                  </a:txBody>
                  <a:tcPr marL="46840" marR="46840" marT="23420" marB="23420"/>
                </a:tc>
                <a:extLst>
                  <a:ext uri="{0D108BD9-81ED-4DB2-BD59-A6C34878D82A}">
                    <a16:rowId xmlns:a16="http://schemas.microsoft.com/office/drawing/2014/main" val="3058799967"/>
                  </a:ext>
                </a:extLst>
              </a:tr>
            </a:tbl>
          </a:graphicData>
        </a:graphic>
      </p:graphicFrame>
    </p:spTree>
    <p:extLst>
      <p:ext uri="{BB962C8B-B14F-4D97-AF65-F5344CB8AC3E}">
        <p14:creationId xmlns:p14="http://schemas.microsoft.com/office/powerpoint/2010/main" val="365550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9" name="Rectangle 7">
            <a:extLst>
              <a:ext uri="{FF2B5EF4-FFF2-40B4-BE49-F238E27FC236}">
                <a16:creationId xmlns:a16="http://schemas.microsoft.com/office/drawing/2014/main" id="{B61375F2-60B1-44ED-B60A-019C4BD5A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0" name="Group 9">
            <a:extLst>
              <a:ext uri="{FF2B5EF4-FFF2-40B4-BE49-F238E27FC236}">
                <a16:creationId xmlns:a16="http://schemas.microsoft.com/office/drawing/2014/main" id="{4ADB9295-9645-4BF2-ADFD-75800B7FAD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alpha val="60000"/>
                </a:schemeClr>
              </a:gs>
              <a:gs pos="100000">
                <a:schemeClr val="bg2">
                  <a:lumMod val="60000"/>
                  <a:lumOff val="40000"/>
                  <a:alpha val="80000"/>
                </a:schemeClr>
              </a:gs>
            </a:gsLst>
            <a:lin ang="5400000" scaled="0"/>
            <a:tileRect/>
          </a:gradFill>
        </p:grpSpPr>
        <p:sp>
          <p:nvSpPr>
            <p:cNvPr id="11" name="Rectangle 5">
              <a:extLst>
                <a:ext uri="{FF2B5EF4-FFF2-40B4-BE49-F238E27FC236}">
                  <a16:creationId xmlns:a16="http://schemas.microsoft.com/office/drawing/2014/main" id="{95B061E9-E435-4E1B-B160-96584A11669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12" name="Freeform 6">
              <a:extLst>
                <a:ext uri="{FF2B5EF4-FFF2-40B4-BE49-F238E27FC236}">
                  <a16:creationId xmlns:a16="http://schemas.microsoft.com/office/drawing/2014/main" id="{3CD7972E-7D38-40EE-A80B-E2A848811E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3" name="Freeform 7">
              <a:extLst>
                <a:ext uri="{FF2B5EF4-FFF2-40B4-BE49-F238E27FC236}">
                  <a16:creationId xmlns:a16="http://schemas.microsoft.com/office/drawing/2014/main" id="{524A3B55-746F-419F-8CFF-5F3A4BE143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4" name="Freeform 8">
              <a:extLst>
                <a:ext uri="{FF2B5EF4-FFF2-40B4-BE49-F238E27FC236}">
                  <a16:creationId xmlns:a16="http://schemas.microsoft.com/office/drawing/2014/main" id="{9C63219B-AD72-4494-935E-F5C70DB54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5" name="Freeform 9">
              <a:extLst>
                <a:ext uri="{FF2B5EF4-FFF2-40B4-BE49-F238E27FC236}">
                  <a16:creationId xmlns:a16="http://schemas.microsoft.com/office/drawing/2014/main" id="{15B41FD2-05E2-44E7-8760-09E65D1C60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6" name="Freeform 10">
              <a:extLst>
                <a:ext uri="{FF2B5EF4-FFF2-40B4-BE49-F238E27FC236}">
                  <a16:creationId xmlns:a16="http://schemas.microsoft.com/office/drawing/2014/main" id="{FE6D63D0-3347-4EE2-8F65-F1C32168F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11">
              <a:extLst>
                <a:ext uri="{FF2B5EF4-FFF2-40B4-BE49-F238E27FC236}">
                  <a16:creationId xmlns:a16="http://schemas.microsoft.com/office/drawing/2014/main" id="{538A46A3-DB16-45D5-B636-03EFE39FE9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6" name="Freeform 12">
              <a:extLst>
                <a:ext uri="{FF2B5EF4-FFF2-40B4-BE49-F238E27FC236}">
                  <a16:creationId xmlns:a16="http://schemas.microsoft.com/office/drawing/2014/main" id="{0B8A2B0E-823F-4BE8-9359-45143BB124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13">
              <a:extLst>
                <a:ext uri="{FF2B5EF4-FFF2-40B4-BE49-F238E27FC236}">
                  <a16:creationId xmlns:a16="http://schemas.microsoft.com/office/drawing/2014/main" id="{44516B3C-A8BE-46FC-B643-3DFEB7F283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14">
              <a:extLst>
                <a:ext uri="{FF2B5EF4-FFF2-40B4-BE49-F238E27FC236}">
                  <a16:creationId xmlns:a16="http://schemas.microsoft.com/office/drawing/2014/main" id="{59FD699C-3920-4E57-BE27-165A3F036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15">
              <a:extLst>
                <a:ext uri="{FF2B5EF4-FFF2-40B4-BE49-F238E27FC236}">
                  <a16:creationId xmlns:a16="http://schemas.microsoft.com/office/drawing/2014/main" id="{0FB0C02E-3F53-4889-8ADF-80DBC43F69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Line 16">
              <a:extLst>
                <a:ext uri="{FF2B5EF4-FFF2-40B4-BE49-F238E27FC236}">
                  <a16:creationId xmlns:a16="http://schemas.microsoft.com/office/drawing/2014/main" id="{F8A0C89C-946F-4BCD-8A27-BB73E37FE52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3" name="Freeform 17">
              <a:extLst>
                <a:ext uri="{FF2B5EF4-FFF2-40B4-BE49-F238E27FC236}">
                  <a16:creationId xmlns:a16="http://schemas.microsoft.com/office/drawing/2014/main" id="{70C83EAF-4E92-4849-A240-B257871DC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7" name="Freeform 18">
              <a:extLst>
                <a:ext uri="{FF2B5EF4-FFF2-40B4-BE49-F238E27FC236}">
                  <a16:creationId xmlns:a16="http://schemas.microsoft.com/office/drawing/2014/main" id="{320FD164-4D7A-469C-B3F4-B926BFACF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Freeform 19">
              <a:extLst>
                <a:ext uri="{FF2B5EF4-FFF2-40B4-BE49-F238E27FC236}">
                  <a16:creationId xmlns:a16="http://schemas.microsoft.com/office/drawing/2014/main" id="{F6E14D9A-4E63-48FF-95C5-9E8DDFF86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6" name="Freeform 20">
              <a:extLst>
                <a:ext uri="{FF2B5EF4-FFF2-40B4-BE49-F238E27FC236}">
                  <a16:creationId xmlns:a16="http://schemas.microsoft.com/office/drawing/2014/main" id="{F3DCD24F-3CA8-4404-B22C-E4C928995F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7" name="Rectangle 21">
              <a:extLst>
                <a:ext uri="{FF2B5EF4-FFF2-40B4-BE49-F238E27FC236}">
                  <a16:creationId xmlns:a16="http://schemas.microsoft.com/office/drawing/2014/main" id="{8AD2E827-32A3-4BE4-9CC6-8315629177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8" name="Freeform 22">
              <a:extLst>
                <a:ext uri="{FF2B5EF4-FFF2-40B4-BE49-F238E27FC236}">
                  <a16:creationId xmlns:a16="http://schemas.microsoft.com/office/drawing/2014/main" id="{47FB2CCC-1230-494F-B2D1-F05E5B8EDF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23">
              <a:extLst>
                <a:ext uri="{FF2B5EF4-FFF2-40B4-BE49-F238E27FC236}">
                  <a16:creationId xmlns:a16="http://schemas.microsoft.com/office/drawing/2014/main" id="{A5F44514-9274-47E3-9243-CA9356C166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8" name="Freeform 24">
              <a:extLst>
                <a:ext uri="{FF2B5EF4-FFF2-40B4-BE49-F238E27FC236}">
                  <a16:creationId xmlns:a16="http://schemas.microsoft.com/office/drawing/2014/main" id="{D06192CD-AD86-4DCA-8B53-4ACCA46583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25">
              <a:extLst>
                <a:ext uri="{FF2B5EF4-FFF2-40B4-BE49-F238E27FC236}">
                  <a16:creationId xmlns:a16="http://schemas.microsoft.com/office/drawing/2014/main" id="{99E9203A-21E4-46D8-981A-4B28CA320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26">
              <a:extLst>
                <a:ext uri="{FF2B5EF4-FFF2-40B4-BE49-F238E27FC236}">
                  <a16:creationId xmlns:a16="http://schemas.microsoft.com/office/drawing/2014/main" id="{32FCE9B6-FB52-4045-8DCC-E5959B9A40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27">
              <a:extLst>
                <a:ext uri="{FF2B5EF4-FFF2-40B4-BE49-F238E27FC236}">
                  <a16:creationId xmlns:a16="http://schemas.microsoft.com/office/drawing/2014/main" id="{E4A7025C-CDE8-429A-BBB9-E7380C962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28">
              <a:extLst>
                <a:ext uri="{FF2B5EF4-FFF2-40B4-BE49-F238E27FC236}">
                  <a16:creationId xmlns:a16="http://schemas.microsoft.com/office/drawing/2014/main" id="{A4EA0256-5DF5-437A-98A7-B79F3E6BB8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29">
              <a:extLst>
                <a:ext uri="{FF2B5EF4-FFF2-40B4-BE49-F238E27FC236}">
                  <a16:creationId xmlns:a16="http://schemas.microsoft.com/office/drawing/2014/main" id="{90C9433D-9E1C-493B-BEBD-C3081FFA32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30">
              <a:extLst>
                <a:ext uri="{FF2B5EF4-FFF2-40B4-BE49-F238E27FC236}">
                  <a16:creationId xmlns:a16="http://schemas.microsoft.com/office/drawing/2014/main" id="{352B39BB-F298-4285-A709-1FBA0CB72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Freeform 31">
              <a:extLst>
                <a:ext uri="{FF2B5EF4-FFF2-40B4-BE49-F238E27FC236}">
                  <a16:creationId xmlns:a16="http://schemas.microsoft.com/office/drawing/2014/main" id="{31CAF2A0-CBA0-4E86-AA87-8750EC1AFB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aphicFrame>
        <p:nvGraphicFramePr>
          <p:cNvPr id="101" name="Content Placeholder 2">
            <a:extLst>
              <a:ext uri="{FF2B5EF4-FFF2-40B4-BE49-F238E27FC236}">
                <a16:creationId xmlns:a16="http://schemas.microsoft.com/office/drawing/2014/main" id="{236311A2-ABAD-481C-2A1D-004C01213598}"/>
              </a:ext>
            </a:extLst>
          </p:cNvPr>
          <p:cNvGraphicFramePr>
            <a:graphicFrameLocks noGrp="1"/>
          </p:cNvGraphicFramePr>
          <p:nvPr>
            <p:ph idx="1"/>
            <p:extLst>
              <p:ext uri="{D42A27DB-BD31-4B8C-83A1-F6EECF244321}">
                <p14:modId xmlns:p14="http://schemas.microsoft.com/office/powerpoint/2010/main" val="1452842976"/>
              </p:ext>
            </p:extLst>
          </p:nvPr>
        </p:nvGraphicFramePr>
        <p:xfrm>
          <a:off x="1213299" y="1415601"/>
          <a:ext cx="9905999" cy="3541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02" name="Group 38">
            <a:extLst>
              <a:ext uri="{FF2B5EF4-FFF2-40B4-BE49-F238E27FC236}">
                <a16:creationId xmlns:a16="http://schemas.microsoft.com/office/drawing/2014/main" id="{B485B3F6-654D-4842-A2DE-677D12FED4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60000"/>
                </a:schemeClr>
              </a:gs>
              <a:gs pos="100000">
                <a:schemeClr val="bg2">
                  <a:lumMod val="60000"/>
                  <a:lumOff val="40000"/>
                  <a:alpha val="60000"/>
                </a:schemeClr>
              </a:gs>
            </a:gsLst>
            <a:lin ang="5400000" scaled="0"/>
            <a:tileRect/>
          </a:gradFill>
        </p:grpSpPr>
        <p:sp>
          <p:nvSpPr>
            <p:cNvPr id="60" name="Freeform 32">
              <a:extLst>
                <a:ext uri="{FF2B5EF4-FFF2-40B4-BE49-F238E27FC236}">
                  <a16:creationId xmlns:a16="http://schemas.microsoft.com/office/drawing/2014/main" id="{BF4365F4-C63C-4FC2-907B-1F7D414B95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33">
              <a:extLst>
                <a:ext uri="{FF2B5EF4-FFF2-40B4-BE49-F238E27FC236}">
                  <a16:creationId xmlns:a16="http://schemas.microsoft.com/office/drawing/2014/main" id="{B0538225-01AB-41C4-9A02-FE1BD81D6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Freeform 34">
              <a:extLst>
                <a:ext uri="{FF2B5EF4-FFF2-40B4-BE49-F238E27FC236}">
                  <a16:creationId xmlns:a16="http://schemas.microsoft.com/office/drawing/2014/main" id="{66942F07-D7CC-49EB-BF73-8B94D5F4FC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3" name="Freeform 35">
              <a:extLst>
                <a:ext uri="{FF2B5EF4-FFF2-40B4-BE49-F238E27FC236}">
                  <a16:creationId xmlns:a16="http://schemas.microsoft.com/office/drawing/2014/main" id="{4D3CACE0-3AC7-4A9F-9A3F-1694ACCD4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36">
              <a:extLst>
                <a:ext uri="{FF2B5EF4-FFF2-40B4-BE49-F238E27FC236}">
                  <a16:creationId xmlns:a16="http://schemas.microsoft.com/office/drawing/2014/main" id="{19063B47-FBFB-4EA1-A3FB-BECE005F48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37">
              <a:extLst>
                <a:ext uri="{FF2B5EF4-FFF2-40B4-BE49-F238E27FC236}">
                  <a16:creationId xmlns:a16="http://schemas.microsoft.com/office/drawing/2014/main" id="{B856863B-C809-4C31-94D0-659A91851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38">
              <a:extLst>
                <a:ext uri="{FF2B5EF4-FFF2-40B4-BE49-F238E27FC236}">
                  <a16:creationId xmlns:a16="http://schemas.microsoft.com/office/drawing/2014/main" id="{298CB3D7-7373-4AC6-9E2C-4AFDDE2802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39">
              <a:extLst>
                <a:ext uri="{FF2B5EF4-FFF2-40B4-BE49-F238E27FC236}">
                  <a16:creationId xmlns:a16="http://schemas.microsoft.com/office/drawing/2014/main" id="{7DE09F1B-2326-4ED3-B63B-A30815DDEC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40">
              <a:extLst>
                <a:ext uri="{FF2B5EF4-FFF2-40B4-BE49-F238E27FC236}">
                  <a16:creationId xmlns:a16="http://schemas.microsoft.com/office/drawing/2014/main" id="{2498F244-3CE6-4D90-B5CF-5189DB17D0D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Rectangle 41">
              <a:extLst>
                <a:ext uri="{FF2B5EF4-FFF2-40B4-BE49-F238E27FC236}">
                  <a16:creationId xmlns:a16="http://schemas.microsoft.com/office/drawing/2014/main" id="{9A30DD13-FA10-4B9F-8B4D-97B7287B82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spTree>
    <p:extLst>
      <p:ext uri="{BB962C8B-B14F-4D97-AF65-F5344CB8AC3E}">
        <p14:creationId xmlns:p14="http://schemas.microsoft.com/office/powerpoint/2010/main" val="848602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graphicEl>
                                              <a:dgm id="{DFF1C1CB-568B-449C-8F86-8C5B3C30C623}"/>
                                            </p:graphicEl>
                                          </p:spTgt>
                                        </p:tgtEl>
                                        <p:attrNameLst>
                                          <p:attrName>style.visibility</p:attrName>
                                        </p:attrNameLst>
                                      </p:cBhvr>
                                      <p:to>
                                        <p:strVal val="visible"/>
                                      </p:to>
                                    </p:set>
                                    <p:animEffect transition="in" filter="fade">
                                      <p:cBhvr>
                                        <p:cTn id="7" dur="500"/>
                                        <p:tgtEl>
                                          <p:spTgt spid="101">
                                            <p:graphicEl>
                                              <a:dgm id="{DFF1C1CB-568B-449C-8F86-8C5B3C30C62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1">
                                            <p:graphicEl>
                                              <a:dgm id="{138ADF30-6161-4880-AFC5-2476C741909F}"/>
                                            </p:graphicEl>
                                          </p:spTgt>
                                        </p:tgtEl>
                                        <p:attrNameLst>
                                          <p:attrName>style.visibility</p:attrName>
                                        </p:attrNameLst>
                                      </p:cBhvr>
                                      <p:to>
                                        <p:strVal val="visible"/>
                                      </p:to>
                                    </p:set>
                                    <p:animEffect transition="in" filter="fade">
                                      <p:cBhvr>
                                        <p:cTn id="12" dur="500"/>
                                        <p:tgtEl>
                                          <p:spTgt spid="101">
                                            <p:graphicEl>
                                              <a:dgm id="{138ADF30-6161-4880-AFC5-2476C74190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1"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D9FCD2E-CC59-D09E-7F88-FFA82EFB4959}"/>
              </a:ext>
            </a:extLst>
          </p:cNvPr>
          <p:cNvGraphicFramePr>
            <a:graphicFrameLocks noGrp="1"/>
          </p:cNvGraphicFramePr>
          <p:nvPr>
            <p:ph idx="1"/>
            <p:extLst>
              <p:ext uri="{D42A27DB-BD31-4B8C-83A1-F6EECF244321}">
                <p14:modId xmlns:p14="http://schemas.microsoft.com/office/powerpoint/2010/main" val="1535116961"/>
              </p:ext>
            </p:extLst>
          </p:nvPr>
        </p:nvGraphicFramePr>
        <p:xfrm>
          <a:off x="1371449" y="1549375"/>
          <a:ext cx="9905999" cy="3584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154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E1CAB772-06B9-436C-AAEC-6A450B65C85E}"/>
                                            </p:graphicEl>
                                          </p:spTgt>
                                        </p:tgtEl>
                                        <p:attrNameLst>
                                          <p:attrName>style.visibility</p:attrName>
                                        </p:attrNameLst>
                                      </p:cBhvr>
                                      <p:to>
                                        <p:strVal val="visible"/>
                                      </p:to>
                                    </p:set>
                                    <p:animEffect transition="in" filter="fade">
                                      <p:cBhvr>
                                        <p:cTn id="7" dur="500"/>
                                        <p:tgtEl>
                                          <p:spTgt spid="5">
                                            <p:graphicEl>
                                              <a:dgm id="{E1CAB772-06B9-436C-AAEC-6A450B65C85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F1DB8279-840F-4DAA-BFC1-34711490189E}"/>
                                            </p:graphicEl>
                                          </p:spTgt>
                                        </p:tgtEl>
                                        <p:attrNameLst>
                                          <p:attrName>style.visibility</p:attrName>
                                        </p:attrNameLst>
                                      </p:cBhvr>
                                      <p:to>
                                        <p:strVal val="visible"/>
                                      </p:to>
                                    </p:set>
                                    <p:animEffect transition="in" filter="fade">
                                      <p:cBhvr>
                                        <p:cTn id="12" dur="500"/>
                                        <p:tgtEl>
                                          <p:spTgt spid="5">
                                            <p:graphicEl>
                                              <a:dgm id="{F1DB8279-840F-4DAA-BFC1-34711490189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5D326CAC-96FF-4A43-B9E8-7596613D1D37}"/>
                                            </p:graphicEl>
                                          </p:spTgt>
                                        </p:tgtEl>
                                        <p:attrNameLst>
                                          <p:attrName>style.visibility</p:attrName>
                                        </p:attrNameLst>
                                      </p:cBhvr>
                                      <p:to>
                                        <p:strVal val="visible"/>
                                      </p:to>
                                    </p:set>
                                    <p:animEffect transition="in" filter="fade">
                                      <p:cBhvr>
                                        <p:cTn id="15" dur="500"/>
                                        <p:tgtEl>
                                          <p:spTgt spid="5">
                                            <p:graphicEl>
                                              <a:dgm id="{5D326CAC-96FF-4A43-B9E8-7596613D1D3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D625B-AFB2-CFE5-20E6-D4F37000B0B4}"/>
              </a:ext>
            </a:extLst>
          </p:cNvPr>
          <p:cNvSpPr>
            <a:spLocks noGrp="1"/>
          </p:cNvSpPr>
          <p:nvPr>
            <p:ph idx="1"/>
          </p:nvPr>
        </p:nvSpPr>
        <p:spPr>
          <a:xfrm>
            <a:off x="911374" y="596091"/>
            <a:ext cx="9977885" cy="1687035"/>
          </a:xfrm>
        </p:spPr>
        <p:txBody>
          <a:bodyPr vert="horz" lIns="91440" tIns="45720" rIns="91440" bIns="45720" rtlCol="0" anchor="t">
            <a:normAutofit/>
          </a:bodyPr>
          <a:lstStyle/>
          <a:p>
            <a:r>
              <a:rPr lang="lt-LT">
                <a:latin typeface="Batang"/>
                <a:ea typeface="+mn-lt"/>
                <a:cs typeface="+mn-lt"/>
              </a:rPr>
              <a:t>Tam tikslui naudojami masės matavimo prietaisai – svarstyklės. Jų yra įvairių rūšių: buitinės, mokyklinės, laboratorinės, svirtinės, elektroninės ir t. t.</a:t>
            </a:r>
            <a:endParaRPr lang="lt-LT"/>
          </a:p>
        </p:txBody>
      </p:sp>
      <p:sp>
        <p:nvSpPr>
          <p:cNvPr id="4" name="TextBox 3">
            <a:extLst>
              <a:ext uri="{FF2B5EF4-FFF2-40B4-BE49-F238E27FC236}">
                <a16:creationId xmlns:a16="http://schemas.microsoft.com/office/drawing/2014/main" id="{51B82D7B-A050-55E4-7731-BEE4509F6842}"/>
              </a:ext>
            </a:extLst>
          </p:cNvPr>
          <p:cNvSpPr txBox="1"/>
          <p:nvPr/>
        </p:nvSpPr>
        <p:spPr>
          <a:xfrm>
            <a:off x="1086929" y="3746740"/>
            <a:ext cx="96299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lt-LT" sz="2400">
                <a:latin typeface="Batang"/>
                <a:cs typeface="Arial"/>
              </a:rPr>
              <a:t>Senovėje masė buvo matuojama prietaisu – </a:t>
            </a:r>
            <a:r>
              <a:rPr lang="lt-LT" sz="2400" b="1" err="1">
                <a:solidFill>
                  <a:schemeClr val="accent4">
                    <a:lumMod val="40000"/>
                    <a:lumOff val="60000"/>
                  </a:schemeClr>
                </a:solidFill>
                <a:latin typeface="Batang"/>
                <a:cs typeface="Arial"/>
              </a:rPr>
              <a:t>bezmėnu</a:t>
            </a:r>
            <a:r>
              <a:rPr lang="lt-LT" sz="2400" b="1">
                <a:solidFill>
                  <a:schemeClr val="accent4">
                    <a:lumMod val="40000"/>
                    <a:lumOff val="60000"/>
                  </a:schemeClr>
                </a:solidFill>
                <a:latin typeface="Batang"/>
                <a:cs typeface="Arial"/>
              </a:rPr>
              <a:t>.</a:t>
            </a:r>
            <a:endParaRPr lang="lt-LT" sz="2400" b="1">
              <a:solidFill>
                <a:schemeClr val="accent4">
                  <a:lumMod val="40000"/>
                  <a:lumOff val="60000"/>
                </a:schemeClr>
              </a:solidFill>
              <a:latin typeface="Batang"/>
              <a:ea typeface="Batang"/>
              <a:cs typeface="Arial"/>
            </a:endParaRPr>
          </a:p>
        </p:txBody>
      </p:sp>
      <p:pic>
        <p:nvPicPr>
          <p:cNvPr id="5" name="Picture 5" descr="A picture containing device, scale&#10;&#10;Description automatically generated">
            <a:extLst>
              <a:ext uri="{FF2B5EF4-FFF2-40B4-BE49-F238E27FC236}">
                <a16:creationId xmlns:a16="http://schemas.microsoft.com/office/drawing/2014/main" id="{53F4DE94-C2F0-DBE9-6156-824F0C88BED2}"/>
              </a:ext>
            </a:extLst>
          </p:cNvPr>
          <p:cNvPicPr>
            <a:picLocks noChangeAspect="1"/>
          </p:cNvPicPr>
          <p:nvPr/>
        </p:nvPicPr>
        <p:blipFill>
          <a:blip r:embed="rId2"/>
          <a:stretch>
            <a:fillRect/>
          </a:stretch>
        </p:blipFill>
        <p:spPr>
          <a:xfrm>
            <a:off x="1625721" y="1992343"/>
            <a:ext cx="1751881" cy="1708749"/>
          </a:xfrm>
          <a:prstGeom prst="rect">
            <a:avLst/>
          </a:prstGeom>
        </p:spPr>
      </p:pic>
      <p:pic>
        <p:nvPicPr>
          <p:cNvPr id="6" name="Picture 6" descr="A picture containing device, scale&#10;&#10;Description automatically generated">
            <a:extLst>
              <a:ext uri="{FF2B5EF4-FFF2-40B4-BE49-F238E27FC236}">
                <a16:creationId xmlns:a16="http://schemas.microsoft.com/office/drawing/2014/main" id="{155DC8EC-3565-F18E-44DA-6E634901F614}"/>
              </a:ext>
            </a:extLst>
          </p:cNvPr>
          <p:cNvPicPr>
            <a:picLocks noChangeAspect="1"/>
          </p:cNvPicPr>
          <p:nvPr/>
        </p:nvPicPr>
        <p:blipFill>
          <a:blip r:embed="rId3"/>
          <a:stretch>
            <a:fillRect/>
          </a:stretch>
        </p:blipFill>
        <p:spPr>
          <a:xfrm>
            <a:off x="4523118" y="1928738"/>
            <a:ext cx="2541917" cy="1706564"/>
          </a:xfrm>
          <a:prstGeom prst="rect">
            <a:avLst/>
          </a:prstGeom>
        </p:spPr>
      </p:pic>
      <p:pic>
        <p:nvPicPr>
          <p:cNvPr id="7" name="Picture 7" descr="A picture containing device, scale, gauge&#10;&#10;Description automatically generated">
            <a:extLst>
              <a:ext uri="{FF2B5EF4-FFF2-40B4-BE49-F238E27FC236}">
                <a16:creationId xmlns:a16="http://schemas.microsoft.com/office/drawing/2014/main" id="{526F3161-B7BC-A848-C223-B9F4E6EA0AC4}"/>
              </a:ext>
            </a:extLst>
          </p:cNvPr>
          <p:cNvPicPr>
            <a:picLocks noChangeAspect="1"/>
          </p:cNvPicPr>
          <p:nvPr/>
        </p:nvPicPr>
        <p:blipFill>
          <a:blip r:embed="rId4"/>
          <a:stretch>
            <a:fillRect/>
          </a:stretch>
        </p:blipFill>
        <p:spPr>
          <a:xfrm>
            <a:off x="10077234" y="1687901"/>
            <a:ext cx="1382815" cy="2418273"/>
          </a:xfrm>
          <a:prstGeom prst="rect">
            <a:avLst/>
          </a:prstGeom>
        </p:spPr>
      </p:pic>
      <p:pic>
        <p:nvPicPr>
          <p:cNvPr id="8" name="Picture 8" descr="A picture containing text, businesscard&#10;&#10;Description automatically generated">
            <a:extLst>
              <a:ext uri="{FF2B5EF4-FFF2-40B4-BE49-F238E27FC236}">
                <a16:creationId xmlns:a16="http://schemas.microsoft.com/office/drawing/2014/main" id="{90406648-F42F-C1A5-B4CF-DBC7D439D1E3}"/>
              </a:ext>
            </a:extLst>
          </p:cNvPr>
          <p:cNvPicPr>
            <a:picLocks noChangeAspect="1"/>
          </p:cNvPicPr>
          <p:nvPr/>
        </p:nvPicPr>
        <p:blipFill>
          <a:blip r:embed="rId5"/>
          <a:stretch>
            <a:fillRect/>
          </a:stretch>
        </p:blipFill>
        <p:spPr>
          <a:xfrm>
            <a:off x="7686136" y="1928004"/>
            <a:ext cx="1722409" cy="1693654"/>
          </a:xfrm>
          <a:prstGeom prst="rect">
            <a:avLst/>
          </a:prstGeom>
        </p:spPr>
      </p:pic>
      <p:pic>
        <p:nvPicPr>
          <p:cNvPr id="9" name="Picture 9" descr="A picture containing floor, key, metalware, shoes&#10;&#10;Description automatically generated">
            <a:extLst>
              <a:ext uri="{FF2B5EF4-FFF2-40B4-BE49-F238E27FC236}">
                <a16:creationId xmlns:a16="http://schemas.microsoft.com/office/drawing/2014/main" id="{3951999A-8315-0BDE-DF89-E583AA792898}"/>
              </a:ext>
            </a:extLst>
          </p:cNvPr>
          <p:cNvPicPr>
            <a:picLocks noChangeAspect="1"/>
          </p:cNvPicPr>
          <p:nvPr/>
        </p:nvPicPr>
        <p:blipFill>
          <a:blip r:embed="rId6"/>
          <a:stretch>
            <a:fillRect/>
          </a:stretch>
        </p:blipFill>
        <p:spPr>
          <a:xfrm>
            <a:off x="2783458" y="4311504"/>
            <a:ext cx="5762445" cy="2332539"/>
          </a:xfrm>
          <a:prstGeom prst="rect">
            <a:avLst/>
          </a:prstGeom>
        </p:spPr>
      </p:pic>
    </p:spTree>
    <p:extLst>
      <p:ext uri="{BB962C8B-B14F-4D97-AF65-F5344CB8AC3E}">
        <p14:creationId xmlns:p14="http://schemas.microsoft.com/office/powerpoint/2010/main" val="347420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4="http://schemas.microsoft.com/office/drawing/2010/main" xmlns:p14="http://schemas.microsoft.com/office/powerpoint/2010/main" xmlns:a16="http://schemas.microsoft.com/office/drawing/2014/main">
                <a:solidFill>
                  <a:srgbClr val="FFFFFF"/>
                </a:solidFill>
              </a14:hiddenFill>
            </a:ext>
          </a:extLst>
        </p:spPr>
      </p:pic>
      <p:grpSp>
        <p:nvGrpSpPr>
          <p:cNvPr id="12" name="Group 11">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13"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sp>
        <p:sp>
          <p:nvSpPr>
            <p:cNvPr id="14"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15"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16"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17"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18"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19"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0"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1"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2"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3"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4"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25"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6"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7"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8"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29"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sp>
        <p:sp>
          <p:nvSpPr>
            <p:cNvPr id="30"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1"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2"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3"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4"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5"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6"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7"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8"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39"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178D86AE-D8FB-2C34-3083-88D50BC4CA57}"/>
              </a:ext>
            </a:extLst>
          </p:cNvPr>
          <p:cNvSpPr>
            <a:spLocks noGrp="1"/>
          </p:cNvSpPr>
          <p:nvPr>
            <p:ph idx="1"/>
          </p:nvPr>
        </p:nvSpPr>
        <p:spPr>
          <a:xfrm>
            <a:off x="1177745" y="1717525"/>
            <a:ext cx="9840911" cy="3541714"/>
          </a:xfrm>
        </p:spPr>
        <p:txBody>
          <a:bodyPr vert="horz" lIns="91440" tIns="45720" rIns="91440" bIns="45720" rtlCol="0" anchor="t">
            <a:normAutofit lnSpcReduction="10000"/>
          </a:bodyPr>
          <a:lstStyle/>
          <a:p>
            <a:r>
              <a:rPr lang="lt-LT" sz="2200" dirty="0">
                <a:latin typeface="Batang"/>
                <a:ea typeface="+mn-lt"/>
                <a:cs typeface="+mn-lt"/>
              </a:rPr>
              <a:t>Svarbiausios</a:t>
            </a:r>
            <a:r>
              <a:rPr lang="en-AU" sz="2200" dirty="0">
                <a:latin typeface="Batang"/>
                <a:ea typeface="+mn-lt"/>
                <a:cs typeface="+mn-lt"/>
              </a:rPr>
              <a:t> </a:t>
            </a:r>
            <a:r>
              <a:rPr lang="en-AU" sz="2200" dirty="0" err="1">
                <a:latin typeface="Batang"/>
                <a:ea typeface="+mn-lt"/>
                <a:cs typeface="+mn-lt"/>
              </a:rPr>
              <a:t>svirtinių</a:t>
            </a:r>
            <a:r>
              <a:rPr lang="lt-LT" sz="2200" dirty="0">
                <a:latin typeface="Batang"/>
                <a:ea typeface="+mn-lt"/>
                <a:cs typeface="+mn-lt"/>
              </a:rPr>
              <a:t> svarstyklių dalys yra strypas (svirtis), galintis laisvai suktis apie tašką jo viduryje, ir prie to strypo galų prikabintos dvi lėkštės. Ant jų dedami lyginami kūnai. Jeigu tų kūnų masė yra vienoda, tai svarstyklės yra pusiausviros. </a:t>
            </a:r>
            <a:endParaRPr lang="lt-LT" sz="2200" dirty="0">
              <a:latin typeface="Batang"/>
              <a:ea typeface="Batang"/>
              <a:cs typeface="+mn-lt"/>
            </a:endParaRPr>
          </a:p>
          <a:p>
            <a:r>
              <a:rPr lang="lt-LT" sz="2200" dirty="0">
                <a:latin typeface="Batang"/>
                <a:ea typeface="+mn-lt"/>
                <a:cs typeface="+mn-lt"/>
              </a:rPr>
              <a:t>Vadinasi, norint išmatuoti kurio nors kūno masę, reikia ant vienos svarstyklių lėkštės dėti tą kūną, o ant kitos – įvairius žinomos masės svarsčius tol, kol jie atsvers matuojamą kūną, t. y. kol nusistovės svarstyklių pusiausvyra. Tada visų svarsčių masė bus lygi sveriamo kūno masei.</a:t>
            </a:r>
            <a:endParaRPr lang="lt-LT" sz="2200" dirty="0">
              <a:latin typeface="Batang"/>
              <a:ea typeface="Batang"/>
            </a:endParaRPr>
          </a:p>
        </p:txBody>
      </p:sp>
      <p:grpSp>
        <p:nvGrpSpPr>
          <p:cNvPr id="41" name="Group 40">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42"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3"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4"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5"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6"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7"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8"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49"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50"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sp>
        <p:sp>
          <p:nvSpPr>
            <p:cNvPr id="51"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miter lim="800000"/>
                  <a:headEnd/>
                  <a:tailEnd/>
                </a14:hiddenLine>
              </a:ext>
            </a:extLst>
          </p:spPr>
        </p:sp>
      </p:grpSp>
    </p:spTree>
    <p:extLst>
      <p:ext uri="{BB962C8B-B14F-4D97-AF65-F5344CB8AC3E}">
        <p14:creationId xmlns:p14="http://schemas.microsoft.com/office/powerpoint/2010/main" val="31856132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0E121-F670-F7CA-8A56-7DA79BC4ED68}"/>
              </a:ext>
            </a:extLst>
          </p:cNvPr>
          <p:cNvSpPr>
            <a:spLocks noGrp="1"/>
          </p:cNvSpPr>
          <p:nvPr>
            <p:ph idx="1"/>
          </p:nvPr>
        </p:nvSpPr>
        <p:spPr>
          <a:xfrm>
            <a:off x="1141412" y="2033827"/>
            <a:ext cx="9905999" cy="3541714"/>
          </a:xfrm>
        </p:spPr>
        <p:txBody>
          <a:bodyPr vert="horz" lIns="91440" tIns="45720" rIns="91440" bIns="45720" rtlCol="0" anchor="t">
            <a:normAutofit/>
          </a:bodyPr>
          <a:lstStyle/>
          <a:p>
            <a:r>
              <a:rPr lang="lt-LT">
                <a:latin typeface="Batang"/>
                <a:ea typeface="+mn-lt"/>
                <a:cs typeface="+mn-lt"/>
              </a:rPr>
              <a:t>Žmonės dažnai maišo terminus</a:t>
            </a:r>
            <a:r>
              <a:rPr lang="lt-LT">
                <a:solidFill>
                  <a:schemeClr val="accent4">
                    <a:lumMod val="40000"/>
                    <a:lumOff val="60000"/>
                  </a:schemeClr>
                </a:solidFill>
                <a:latin typeface="Batang"/>
                <a:ea typeface="+mn-lt"/>
                <a:cs typeface="+mn-lt"/>
              </a:rPr>
              <a:t> „masė“</a:t>
            </a:r>
            <a:r>
              <a:rPr lang="lt-LT">
                <a:latin typeface="Batang"/>
                <a:ea typeface="+mn-lt"/>
                <a:cs typeface="+mn-lt"/>
              </a:rPr>
              <a:t> ir </a:t>
            </a:r>
            <a:r>
              <a:rPr lang="lt-LT">
                <a:solidFill>
                  <a:schemeClr val="accent4">
                    <a:lumMod val="40000"/>
                    <a:lumOff val="60000"/>
                  </a:schemeClr>
                </a:solidFill>
                <a:latin typeface="Batang"/>
                <a:ea typeface="+mn-lt"/>
                <a:cs typeface="+mn-lt"/>
              </a:rPr>
              <a:t>„svoris“</a:t>
            </a:r>
            <a:r>
              <a:rPr lang="lt-LT">
                <a:latin typeface="Batang"/>
                <a:ea typeface="+mn-lt"/>
                <a:cs typeface="+mn-lt"/>
              </a:rPr>
              <a:t>. Kasdieninėje kalboje (dėl istorinių priežasčių, taip pat kai kuriuose technologiniuose terminuose) „svoris“ klaidingai laikomas „masės“ sinonimu, tačiau vertėtų atkreipti dėmesį į faktą, jog vis tik </a:t>
            </a:r>
            <a:r>
              <a:rPr lang="lt-LT">
                <a:solidFill>
                  <a:schemeClr val="accent4">
                    <a:lumMod val="40000"/>
                    <a:lumOff val="60000"/>
                  </a:schemeClr>
                </a:solidFill>
                <a:latin typeface="Batang"/>
                <a:ea typeface="+mn-lt"/>
                <a:cs typeface="+mn-lt"/>
              </a:rPr>
              <a:t>šie dydžiai nėra sinoniminiai. </a:t>
            </a:r>
            <a:endParaRPr lang="lt-LT">
              <a:solidFill>
                <a:schemeClr val="accent4">
                  <a:lumMod val="40000"/>
                  <a:lumOff val="60000"/>
                </a:schemeClr>
              </a:solidFill>
              <a:latin typeface="Batang"/>
              <a:ea typeface="Batang"/>
            </a:endParaRPr>
          </a:p>
        </p:txBody>
      </p:sp>
    </p:spTree>
    <p:extLst>
      <p:ext uri="{BB962C8B-B14F-4D97-AF65-F5344CB8AC3E}">
        <p14:creationId xmlns:p14="http://schemas.microsoft.com/office/powerpoint/2010/main" val="185569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6" name="Group 8">
            <a:extLst>
              <a:ext uri="{FF2B5EF4-FFF2-40B4-BE49-F238E27FC236}">
                <a16:creationId xmlns:a16="http://schemas.microsoft.com/office/drawing/2014/main" id="{74872A0B-8668-4500-9509-EAA581B26C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0" name="Rectangle 9">
              <a:extLst>
                <a:ext uri="{FF2B5EF4-FFF2-40B4-BE49-F238E27FC236}">
                  <a16:creationId xmlns:a16="http://schemas.microsoft.com/office/drawing/2014/main" id="{8B504305-5526-408E-85F7-F0BA7E527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5827CE64-2533-45A6-9A39-7D5052E5CEE0}"/>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p14="http://schemas.microsoft.com/office/powerpoint/2010/main" xmlns:a14="http://schemas.microsoft.com/office/drawing/2010/main" xmlns:a16="http://schemas.microsoft.com/office/drawing/2014/main">
                  <a:solidFill>
                    <a:srgbClr val="FFFFFF"/>
                  </a:solidFill>
                </a14:hiddenFill>
              </a:ext>
            </a:extLst>
          </p:spPr>
        </p:pic>
      </p:grpSp>
      <p:grpSp>
        <p:nvGrpSpPr>
          <p:cNvPr id="7" name="Group 12">
            <a:extLst>
              <a:ext uri="{FF2B5EF4-FFF2-40B4-BE49-F238E27FC236}">
                <a16:creationId xmlns:a16="http://schemas.microsoft.com/office/drawing/2014/main" id="{240590EE-5428-41AA-95B2-96FCC1CE67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4" name="Rectangle 13">
              <a:extLst>
                <a:ext uri="{FF2B5EF4-FFF2-40B4-BE49-F238E27FC236}">
                  <a16:creationId xmlns:a16="http://schemas.microsoft.com/office/drawing/2014/main" id="{494DCC55-99C6-45CF-B357-E3848C80934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15" name="Freeform 6">
              <a:extLst>
                <a:ext uri="{FF2B5EF4-FFF2-40B4-BE49-F238E27FC236}">
                  <a16:creationId xmlns:a16="http://schemas.microsoft.com/office/drawing/2014/main" id="{63D64E32-FF0C-4665-B9D8-D1ECAAE5BA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6" name="Freeform 7">
              <a:extLst>
                <a:ext uri="{FF2B5EF4-FFF2-40B4-BE49-F238E27FC236}">
                  <a16:creationId xmlns:a16="http://schemas.microsoft.com/office/drawing/2014/main" id="{3675001D-3840-4589-8190-505A7F52F0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7" name="Rectangle 16">
              <a:extLst>
                <a:ext uri="{FF2B5EF4-FFF2-40B4-BE49-F238E27FC236}">
                  <a16:creationId xmlns:a16="http://schemas.microsoft.com/office/drawing/2014/main" id="{19E34E87-395F-4023-A80E-D1CBAAEBD9B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18" name="Freeform 9">
              <a:extLst>
                <a:ext uri="{FF2B5EF4-FFF2-40B4-BE49-F238E27FC236}">
                  <a16:creationId xmlns:a16="http://schemas.microsoft.com/office/drawing/2014/main" id="{6FB1B38F-1B92-41C3-AA1D-6D6440FB0D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19" name="Freeform 10">
              <a:extLst>
                <a:ext uri="{FF2B5EF4-FFF2-40B4-BE49-F238E27FC236}">
                  <a16:creationId xmlns:a16="http://schemas.microsoft.com/office/drawing/2014/main" id="{02FBE453-FBD2-4348-8DDA-4A023444E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0" name="Freeform 11">
              <a:extLst>
                <a:ext uri="{FF2B5EF4-FFF2-40B4-BE49-F238E27FC236}">
                  <a16:creationId xmlns:a16="http://schemas.microsoft.com/office/drawing/2014/main" id="{60D719E8-BF78-4F42-B9D1-7F5E02A36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1" name="Freeform 12">
              <a:extLst>
                <a:ext uri="{FF2B5EF4-FFF2-40B4-BE49-F238E27FC236}">
                  <a16:creationId xmlns:a16="http://schemas.microsoft.com/office/drawing/2014/main" id="{5EC70737-9C19-4CF5-84DA-B22A960D53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2" name="Freeform 13">
              <a:extLst>
                <a:ext uri="{FF2B5EF4-FFF2-40B4-BE49-F238E27FC236}">
                  <a16:creationId xmlns:a16="http://schemas.microsoft.com/office/drawing/2014/main" id="{88FD042E-E56E-4360-9620-F811AB9A33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3" name="Freeform 14">
              <a:extLst>
                <a:ext uri="{FF2B5EF4-FFF2-40B4-BE49-F238E27FC236}">
                  <a16:creationId xmlns:a16="http://schemas.microsoft.com/office/drawing/2014/main" id="{18F15D2B-0812-46F6-B0F4-6A6714B5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4" name="Freeform 15">
              <a:extLst>
                <a:ext uri="{FF2B5EF4-FFF2-40B4-BE49-F238E27FC236}">
                  <a16:creationId xmlns:a16="http://schemas.microsoft.com/office/drawing/2014/main" id="{0C2F2A50-98DD-4F92-BDFE-B72E2357667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5" name="Freeform 16">
              <a:extLst>
                <a:ext uri="{FF2B5EF4-FFF2-40B4-BE49-F238E27FC236}">
                  <a16:creationId xmlns:a16="http://schemas.microsoft.com/office/drawing/2014/main" id="{473541D9-6DAE-4718-97D4-8952F4E7CC8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6" name="Freeform 17">
              <a:extLst>
                <a:ext uri="{FF2B5EF4-FFF2-40B4-BE49-F238E27FC236}">
                  <a16:creationId xmlns:a16="http://schemas.microsoft.com/office/drawing/2014/main" id="{3A56C5E9-011C-44D2-AF94-3BF5420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7" name="Freeform 18">
              <a:extLst>
                <a:ext uri="{FF2B5EF4-FFF2-40B4-BE49-F238E27FC236}">
                  <a16:creationId xmlns:a16="http://schemas.microsoft.com/office/drawing/2014/main" id="{CD279E0E-1CD5-4F41-96A5-3A09707E81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8" name="Freeform 19">
              <a:extLst>
                <a:ext uri="{FF2B5EF4-FFF2-40B4-BE49-F238E27FC236}">
                  <a16:creationId xmlns:a16="http://schemas.microsoft.com/office/drawing/2014/main" id="{F5A6F094-9E54-4985-8738-D2067A4F0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29" name="Freeform 20">
              <a:extLst>
                <a:ext uri="{FF2B5EF4-FFF2-40B4-BE49-F238E27FC236}">
                  <a16:creationId xmlns:a16="http://schemas.microsoft.com/office/drawing/2014/main" id="{99D51F59-FA93-490E-B9CF-97BB63747C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0" name="Freeform 21">
              <a:extLst>
                <a:ext uri="{FF2B5EF4-FFF2-40B4-BE49-F238E27FC236}">
                  <a16:creationId xmlns:a16="http://schemas.microsoft.com/office/drawing/2014/main" id="{3CD83DC6-F4A0-4A4D-AAC3-83983F960DC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1" name="Freeform 22">
              <a:extLst>
                <a:ext uri="{FF2B5EF4-FFF2-40B4-BE49-F238E27FC236}">
                  <a16:creationId xmlns:a16="http://schemas.microsoft.com/office/drawing/2014/main" id="{6E9B4028-C74F-4631-8312-68B30E6E62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2" name="Freeform 23">
              <a:extLst>
                <a:ext uri="{FF2B5EF4-FFF2-40B4-BE49-F238E27FC236}">
                  <a16:creationId xmlns:a16="http://schemas.microsoft.com/office/drawing/2014/main" id="{1E3337C9-1DDE-4E2E-8519-7D2C23C95F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3" name="Freeform 24">
              <a:extLst>
                <a:ext uri="{FF2B5EF4-FFF2-40B4-BE49-F238E27FC236}">
                  <a16:creationId xmlns:a16="http://schemas.microsoft.com/office/drawing/2014/main" id="{754A526E-6EC0-458A-9C4C-008F6749CD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4" name="Freeform 25">
              <a:extLst>
                <a:ext uri="{FF2B5EF4-FFF2-40B4-BE49-F238E27FC236}">
                  <a16:creationId xmlns:a16="http://schemas.microsoft.com/office/drawing/2014/main" id="{6A3DA723-7448-48CF-8BD2-FED2D4FED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5" name="Freeform 26">
              <a:extLst>
                <a:ext uri="{FF2B5EF4-FFF2-40B4-BE49-F238E27FC236}">
                  <a16:creationId xmlns:a16="http://schemas.microsoft.com/office/drawing/2014/main" id="{9B506EC1-D8A8-4532-B78B-A236567EE05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6" name="Freeform 27">
              <a:extLst>
                <a:ext uri="{FF2B5EF4-FFF2-40B4-BE49-F238E27FC236}">
                  <a16:creationId xmlns:a16="http://schemas.microsoft.com/office/drawing/2014/main" id="{AA9DFB36-74F4-4977-ABC5-3257EDA33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7" name="Freeform 28">
              <a:extLst>
                <a:ext uri="{FF2B5EF4-FFF2-40B4-BE49-F238E27FC236}">
                  <a16:creationId xmlns:a16="http://schemas.microsoft.com/office/drawing/2014/main" id="{966A7FBA-BB79-4AF0-90C2-5F2BC9F2D1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8" name="Freeform 29">
              <a:extLst>
                <a:ext uri="{FF2B5EF4-FFF2-40B4-BE49-F238E27FC236}">
                  <a16:creationId xmlns:a16="http://schemas.microsoft.com/office/drawing/2014/main" id="{23BB8A47-FF1B-44E5-8D93-7ADF37F1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39" name="Freeform 30">
              <a:extLst>
                <a:ext uri="{FF2B5EF4-FFF2-40B4-BE49-F238E27FC236}">
                  <a16:creationId xmlns:a16="http://schemas.microsoft.com/office/drawing/2014/main" id="{E463E1B7-7BED-4425-95B7-F6F75F87335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0" name="Freeform 31">
              <a:extLst>
                <a:ext uri="{FF2B5EF4-FFF2-40B4-BE49-F238E27FC236}">
                  <a16:creationId xmlns:a16="http://schemas.microsoft.com/office/drawing/2014/main" id="{749D0675-4397-4610-9807-2F7C1CC942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1" name="Freeform 32">
              <a:extLst>
                <a:ext uri="{FF2B5EF4-FFF2-40B4-BE49-F238E27FC236}">
                  <a16:creationId xmlns:a16="http://schemas.microsoft.com/office/drawing/2014/main" id="{DE7617CF-8919-43C3-9557-08D67C7DAF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2" name="Rectangle 41">
              <a:extLst>
                <a:ext uri="{FF2B5EF4-FFF2-40B4-BE49-F238E27FC236}">
                  <a16:creationId xmlns:a16="http://schemas.microsoft.com/office/drawing/2014/main" id="{3DB68720-7E37-4930-9900-8632140D6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43" name="Freeform 34">
              <a:extLst>
                <a:ext uri="{FF2B5EF4-FFF2-40B4-BE49-F238E27FC236}">
                  <a16:creationId xmlns:a16="http://schemas.microsoft.com/office/drawing/2014/main" id="{202F13DF-5B76-468E-A95E-80780788BD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4" name="Freeform 35">
              <a:extLst>
                <a:ext uri="{FF2B5EF4-FFF2-40B4-BE49-F238E27FC236}">
                  <a16:creationId xmlns:a16="http://schemas.microsoft.com/office/drawing/2014/main" id="{219143C2-6062-4C2C-9563-6534108E35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5" name="Freeform 36">
              <a:extLst>
                <a:ext uri="{FF2B5EF4-FFF2-40B4-BE49-F238E27FC236}">
                  <a16:creationId xmlns:a16="http://schemas.microsoft.com/office/drawing/2014/main" id="{38413A0C-26DB-479B-B747-1D8136100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6" name="Freeform 37">
              <a:extLst>
                <a:ext uri="{FF2B5EF4-FFF2-40B4-BE49-F238E27FC236}">
                  <a16:creationId xmlns:a16="http://schemas.microsoft.com/office/drawing/2014/main" id="{CB526B5F-4FAA-4B4C-8AF8-B98EC74A3D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7" name="Freeform 38">
              <a:extLst>
                <a:ext uri="{FF2B5EF4-FFF2-40B4-BE49-F238E27FC236}">
                  <a16:creationId xmlns:a16="http://schemas.microsoft.com/office/drawing/2014/main" id="{54FFF88E-6D69-4AE9-8378-D16419155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8" name="Freeform 39">
              <a:extLst>
                <a:ext uri="{FF2B5EF4-FFF2-40B4-BE49-F238E27FC236}">
                  <a16:creationId xmlns:a16="http://schemas.microsoft.com/office/drawing/2014/main" id="{8008115A-CE00-4E36-BAF1-B511F21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49" name="Freeform 40">
              <a:extLst>
                <a:ext uri="{FF2B5EF4-FFF2-40B4-BE49-F238E27FC236}">
                  <a16:creationId xmlns:a16="http://schemas.microsoft.com/office/drawing/2014/main" id="{2935DB29-6F85-47D8-863C-11386389DB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0" name="Freeform 41">
              <a:extLst>
                <a:ext uri="{FF2B5EF4-FFF2-40B4-BE49-F238E27FC236}">
                  <a16:creationId xmlns:a16="http://schemas.microsoft.com/office/drawing/2014/main" id="{4FB8E51B-1AC1-4671-B181-473C29BEC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1" name="Freeform 42">
              <a:extLst>
                <a:ext uri="{FF2B5EF4-FFF2-40B4-BE49-F238E27FC236}">
                  <a16:creationId xmlns:a16="http://schemas.microsoft.com/office/drawing/2014/main" id="{91E6AE4F-959F-4ED7-A199-8C0307E40E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2" name="Freeform 43">
              <a:extLst>
                <a:ext uri="{FF2B5EF4-FFF2-40B4-BE49-F238E27FC236}">
                  <a16:creationId xmlns:a16="http://schemas.microsoft.com/office/drawing/2014/main" id="{A0445E55-0009-44A5-AA6A-350D9D48A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3" name="Freeform 44">
              <a:extLst>
                <a:ext uri="{FF2B5EF4-FFF2-40B4-BE49-F238E27FC236}">
                  <a16:creationId xmlns:a16="http://schemas.microsoft.com/office/drawing/2014/main" id="{B5291C75-4ECA-4829-B824-5725C32905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4" name="Rectangle 53">
              <a:extLst>
                <a:ext uri="{FF2B5EF4-FFF2-40B4-BE49-F238E27FC236}">
                  <a16:creationId xmlns:a16="http://schemas.microsoft.com/office/drawing/2014/main" id="{6793376D-3E7C-4F04-8BC8-EC4820622BE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miter lim="800000"/>
                  <a:headEnd/>
                  <a:tailEnd/>
                </a14:hiddenLine>
              </a:ext>
            </a:extLst>
          </p:spPr>
        </p:sp>
        <p:sp>
          <p:nvSpPr>
            <p:cNvPr id="55" name="Freeform 46">
              <a:extLst>
                <a:ext uri="{FF2B5EF4-FFF2-40B4-BE49-F238E27FC236}">
                  <a16:creationId xmlns:a16="http://schemas.microsoft.com/office/drawing/2014/main" id="{3596510A-5528-445D-AFEA-6E3F89BA8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6" name="Freeform 47">
              <a:extLst>
                <a:ext uri="{FF2B5EF4-FFF2-40B4-BE49-F238E27FC236}">
                  <a16:creationId xmlns:a16="http://schemas.microsoft.com/office/drawing/2014/main" id="{E1B69479-D8C9-4E2E-A931-4D49C4FD76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7" name="Freeform 48">
              <a:extLst>
                <a:ext uri="{FF2B5EF4-FFF2-40B4-BE49-F238E27FC236}">
                  <a16:creationId xmlns:a16="http://schemas.microsoft.com/office/drawing/2014/main" id="{0A759A2E-A8B1-44C8-B3F9-A16714C89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8" name="Freeform 49">
              <a:extLst>
                <a:ext uri="{FF2B5EF4-FFF2-40B4-BE49-F238E27FC236}">
                  <a16:creationId xmlns:a16="http://schemas.microsoft.com/office/drawing/2014/main" id="{6C2B3B3C-1DC9-4352-BB73-801976C8F5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59" name="Freeform 50">
              <a:extLst>
                <a:ext uri="{FF2B5EF4-FFF2-40B4-BE49-F238E27FC236}">
                  <a16:creationId xmlns:a16="http://schemas.microsoft.com/office/drawing/2014/main" id="{EE22E3A8-5789-4189-9AC7-98D6826B03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0" name="Freeform 51">
              <a:extLst>
                <a:ext uri="{FF2B5EF4-FFF2-40B4-BE49-F238E27FC236}">
                  <a16:creationId xmlns:a16="http://schemas.microsoft.com/office/drawing/2014/main" id="{9AC0FC74-D003-4D0D-9CAF-F6A03739E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1" name="Freeform 52">
              <a:extLst>
                <a:ext uri="{FF2B5EF4-FFF2-40B4-BE49-F238E27FC236}">
                  <a16:creationId xmlns:a16="http://schemas.microsoft.com/office/drawing/2014/main" id="{126C2057-02E1-4348-ABEB-EAC063A17E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2" name="Freeform 53">
              <a:extLst>
                <a:ext uri="{FF2B5EF4-FFF2-40B4-BE49-F238E27FC236}">
                  <a16:creationId xmlns:a16="http://schemas.microsoft.com/office/drawing/2014/main" id="{5150586D-D743-4392-844F-F2AFCCE649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3" name="Freeform 54">
              <a:extLst>
                <a:ext uri="{FF2B5EF4-FFF2-40B4-BE49-F238E27FC236}">
                  <a16:creationId xmlns:a16="http://schemas.microsoft.com/office/drawing/2014/main" id="{9E5B157A-534E-4879-8013-D02864E76F5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4" name="Freeform 55">
              <a:extLst>
                <a:ext uri="{FF2B5EF4-FFF2-40B4-BE49-F238E27FC236}">
                  <a16:creationId xmlns:a16="http://schemas.microsoft.com/office/drawing/2014/main" id="{CEE2DD73-7E8C-4F26-8E93-8C32D11B2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5" name="Freeform 56">
              <a:extLst>
                <a:ext uri="{FF2B5EF4-FFF2-40B4-BE49-F238E27FC236}">
                  <a16:creationId xmlns:a16="http://schemas.microsoft.com/office/drawing/2014/main" id="{908CAC5F-DD8E-4A58-BD4C-6D8D29FA49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6" name="Freeform 57">
              <a:extLst>
                <a:ext uri="{FF2B5EF4-FFF2-40B4-BE49-F238E27FC236}">
                  <a16:creationId xmlns:a16="http://schemas.microsoft.com/office/drawing/2014/main" id="{20F130CF-281E-408C-9884-5F8B22CA1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sp>
          <p:nvSpPr>
            <p:cNvPr id="67" name="Freeform 58">
              <a:extLst>
                <a:ext uri="{FF2B5EF4-FFF2-40B4-BE49-F238E27FC236}">
                  <a16:creationId xmlns:a16="http://schemas.microsoft.com/office/drawing/2014/main" id="{3BC78068-9115-4D5D-9B2B-6F9BD9C296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p14="http://schemas.microsoft.com/office/powerpoint/2010/main" xmlns:a14="http://schemas.microsoft.com/office/drawing/2010/main" xmlns:a16="http://schemas.microsoft.com/office/drawing/2014/main" w="9525">
                  <a:solidFill>
                    <a:srgbClr val="000000"/>
                  </a:solidFill>
                  <a:round/>
                  <a:headEnd/>
                  <a:tailEnd/>
                </a14:hiddenLine>
              </a:ext>
            </a:extLst>
          </p:spPr>
        </p:sp>
      </p:grpSp>
      <p:sp>
        <p:nvSpPr>
          <p:cNvPr id="3" name="Content Placeholder 2">
            <a:extLst>
              <a:ext uri="{FF2B5EF4-FFF2-40B4-BE49-F238E27FC236}">
                <a16:creationId xmlns:a16="http://schemas.microsoft.com/office/drawing/2014/main" id="{5E04DA35-7EE1-F72C-7B03-BB9F653A5C71}"/>
              </a:ext>
            </a:extLst>
          </p:cNvPr>
          <p:cNvSpPr>
            <a:spLocks noGrp="1"/>
          </p:cNvSpPr>
          <p:nvPr>
            <p:ph idx="1"/>
          </p:nvPr>
        </p:nvSpPr>
        <p:spPr>
          <a:xfrm>
            <a:off x="6002727" y="581714"/>
            <a:ext cx="6194872" cy="6776619"/>
          </a:xfrm>
        </p:spPr>
        <p:txBody>
          <a:bodyPr vert="horz" lIns="91440" tIns="45720" rIns="91440" bIns="45720" rtlCol="0" anchor="t">
            <a:noAutofit/>
          </a:bodyPr>
          <a:lstStyle/>
          <a:p>
            <a:pPr>
              <a:lnSpc>
                <a:spcPct val="110000"/>
              </a:lnSpc>
            </a:pPr>
            <a:r>
              <a:rPr lang="lt-LT" sz="2000">
                <a:latin typeface="Batang"/>
                <a:ea typeface="+mn-lt"/>
                <a:cs typeface="+mn-lt"/>
              </a:rPr>
              <a:t>Dėl šios priežasties naudinga žinoti kada reikia vartoti anksčiau minėtas sąvokas. Esminis skirtumas tarp šių dviejų dydžių yra tas, jog svoris, tai jėga, skaičiuojama </a:t>
            </a:r>
            <a:r>
              <a:rPr lang="lt-LT" sz="2000" err="1">
                <a:latin typeface="Batang"/>
                <a:ea typeface="+mn-lt"/>
                <a:cs typeface="+mn-lt"/>
              </a:rPr>
              <a:t>niutonais</a:t>
            </a:r>
            <a:r>
              <a:rPr lang="lt-LT" sz="2000">
                <a:latin typeface="Batang"/>
                <a:ea typeface="+mn-lt"/>
                <a:cs typeface="+mn-lt"/>
              </a:rPr>
              <a:t> (N), o masė skaičiuojama kilogramais (kg) arba gramais (g). </a:t>
            </a:r>
            <a:endParaRPr lang="lt-LT" sz="2000">
              <a:latin typeface="Batang"/>
              <a:ea typeface="Batang"/>
              <a:cs typeface="+mn-lt"/>
            </a:endParaRPr>
          </a:p>
          <a:p>
            <a:pPr>
              <a:lnSpc>
                <a:spcPct val="110000"/>
              </a:lnSpc>
            </a:pPr>
            <a:r>
              <a:rPr lang="lt-LT" sz="2000">
                <a:latin typeface="Batang"/>
                <a:ea typeface="+mn-lt"/>
                <a:cs typeface="+mn-lt"/>
              </a:rPr>
              <a:t>Masė yra dydis, nusakantis medžiagos kiekį ir žymimas raide m. Kaip ir masė, svoris yra fizikinis dydis, tačiau jis nusako jėgą, kuria objektas veikia paviršių. </a:t>
            </a:r>
            <a:endParaRPr lang="lt-LT" sz="2000">
              <a:latin typeface="Batang"/>
              <a:ea typeface="Batang"/>
              <a:cs typeface="+mn-lt"/>
            </a:endParaRPr>
          </a:p>
          <a:p>
            <a:pPr>
              <a:lnSpc>
                <a:spcPct val="110000"/>
              </a:lnSpc>
            </a:pPr>
            <a:r>
              <a:rPr lang="lt-LT" sz="2000">
                <a:latin typeface="Batang"/>
                <a:ea typeface="+mn-lt"/>
                <a:cs typeface="+mn-lt"/>
              </a:rPr>
              <a:t>Kad būtų lengviau suprasti, štai pavyzdys: jeigu jūs važiuojate liftu aukštyn – labiau spaudžiate grindis, todėl jūsų svoris yra didesnis, jeigu leidžiatės žemyn – mažesnis, nors tuo metu masė išlieka tokia pati. (paveikslėlis su lifte esančiu žmogumi</a:t>
            </a:r>
            <a:endParaRPr lang="lt-LT" sz="2000">
              <a:latin typeface="Batang"/>
              <a:ea typeface="Batang"/>
            </a:endParaRPr>
          </a:p>
        </p:txBody>
      </p:sp>
      <p:pic>
        <p:nvPicPr>
          <p:cNvPr id="4" name="Picture 4">
            <a:extLst>
              <a:ext uri="{FF2B5EF4-FFF2-40B4-BE49-F238E27FC236}">
                <a16:creationId xmlns:a16="http://schemas.microsoft.com/office/drawing/2014/main" id="{F9572DC8-4943-6A3F-26C9-2B97C3C03CDF}"/>
              </a:ext>
            </a:extLst>
          </p:cNvPr>
          <p:cNvPicPr>
            <a:picLocks noChangeAspect="1"/>
          </p:cNvPicPr>
          <p:nvPr/>
        </p:nvPicPr>
        <p:blipFill rotWithShape="1">
          <a:blip r:embed="rId4"/>
          <a:srcRect l="24354" r="5361" b="2"/>
          <a:stretch/>
        </p:blipFill>
        <p:spPr>
          <a:xfrm>
            <a:off x="-5597" y="10"/>
            <a:ext cx="6101597" cy="6857990"/>
          </a:xfrm>
          <a:prstGeom prst="rect">
            <a:avLst/>
          </a:prstGeom>
        </p:spPr>
      </p:pic>
    </p:spTree>
    <p:extLst>
      <p:ext uri="{BB962C8B-B14F-4D97-AF65-F5344CB8AC3E}">
        <p14:creationId xmlns:p14="http://schemas.microsoft.com/office/powerpoint/2010/main" val="73927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1E925-4387-1FAA-DF06-CC24BC0FC15B}"/>
              </a:ext>
            </a:extLst>
          </p:cNvPr>
          <p:cNvSpPr>
            <a:spLocks noGrp="1"/>
          </p:cNvSpPr>
          <p:nvPr>
            <p:ph type="title"/>
          </p:nvPr>
        </p:nvSpPr>
        <p:spPr/>
        <p:txBody>
          <a:bodyPr>
            <a:normAutofit/>
          </a:bodyPr>
          <a:lstStyle/>
          <a:p>
            <a:pPr>
              <a:lnSpc>
                <a:spcPct val="120000"/>
              </a:lnSpc>
              <a:spcBef>
                <a:spcPts val="1000"/>
              </a:spcBef>
            </a:pPr>
            <a:r>
              <a:rPr lang="lt-LT">
                <a:solidFill>
                  <a:schemeClr val="accent4">
                    <a:lumMod val="40000"/>
                    <a:lumOff val="60000"/>
                  </a:schemeClr>
                </a:solidFill>
                <a:latin typeface="Batang"/>
                <a:ea typeface="+mj-lt"/>
                <a:cs typeface="+mj-lt"/>
              </a:rPr>
              <a:t>Masė, svoris ir gravitacija</a:t>
            </a:r>
            <a:endParaRPr lang="lt-LT">
              <a:solidFill>
                <a:schemeClr val="accent4">
                  <a:lumMod val="40000"/>
                  <a:lumOff val="60000"/>
                </a:schemeClr>
              </a:solidFill>
              <a:latin typeface="Batang"/>
              <a:ea typeface="Batang"/>
            </a:endParaRPr>
          </a:p>
        </p:txBody>
      </p:sp>
      <p:sp>
        <p:nvSpPr>
          <p:cNvPr id="3" name="Content Placeholder 2">
            <a:extLst>
              <a:ext uri="{FF2B5EF4-FFF2-40B4-BE49-F238E27FC236}">
                <a16:creationId xmlns:a16="http://schemas.microsoft.com/office/drawing/2014/main" id="{94830D4F-AC58-C948-6698-6C77F5D94737}"/>
              </a:ext>
            </a:extLst>
          </p:cNvPr>
          <p:cNvSpPr>
            <a:spLocks noGrp="1"/>
          </p:cNvSpPr>
          <p:nvPr>
            <p:ph idx="1"/>
          </p:nvPr>
        </p:nvSpPr>
        <p:spPr>
          <a:xfrm>
            <a:off x="1141412" y="2249487"/>
            <a:ext cx="10265432" cy="4044921"/>
          </a:xfrm>
          <a:ln>
            <a:solidFill>
              <a:schemeClr val="tx1"/>
            </a:solidFill>
          </a:ln>
        </p:spPr>
        <p:txBody>
          <a:bodyPr vert="horz" lIns="91440" tIns="45720" rIns="91440" bIns="45720" rtlCol="0" anchor="t">
            <a:normAutofit fontScale="85000" lnSpcReduction="10000"/>
          </a:bodyPr>
          <a:lstStyle/>
          <a:p>
            <a:pPr marL="0" indent="0">
              <a:buNone/>
            </a:pPr>
            <a:r>
              <a:rPr lang="lt-LT">
                <a:latin typeface="Batang"/>
                <a:ea typeface="+mn-lt"/>
                <a:cs typeface="+mn-lt"/>
              </a:rPr>
              <a:t>Objekto svoris pakisti gali jam atsidūrus ten, kur gravitacija yra stipresnė arba silpnesnė, pavyzdžiui, Mėnulyje, nes jo masė yra mažesnė nei Žemės, todėl ir trauka – mažesnė.</a:t>
            </a:r>
            <a:endParaRPr lang="lt-LT">
              <a:latin typeface="Batang"/>
              <a:ea typeface="Batang"/>
              <a:cs typeface="+mn-lt"/>
            </a:endParaRPr>
          </a:p>
          <a:p>
            <a:pPr marL="0" indent="0">
              <a:buNone/>
            </a:pPr>
            <a:r>
              <a:rPr lang="lt-LT" b="1">
                <a:solidFill>
                  <a:schemeClr val="accent4">
                    <a:lumMod val="20000"/>
                    <a:lumOff val="80000"/>
                  </a:schemeClr>
                </a:solidFill>
                <a:latin typeface="Batang"/>
                <a:ea typeface="+mn-lt"/>
                <a:cs typeface="+mn-lt"/>
              </a:rPr>
              <a:t>Ne visai aišku? </a:t>
            </a:r>
            <a:endParaRPr lang="lt-LT" b="1">
              <a:solidFill>
                <a:schemeClr val="accent4">
                  <a:lumMod val="20000"/>
                  <a:lumOff val="80000"/>
                </a:schemeClr>
              </a:solidFill>
              <a:latin typeface="Batang"/>
              <a:ea typeface="Batang"/>
              <a:cs typeface="+mn-lt"/>
            </a:endParaRPr>
          </a:p>
          <a:p>
            <a:pPr marL="0" indent="0">
              <a:buNone/>
            </a:pPr>
            <a:r>
              <a:rPr lang="lt-LT">
                <a:latin typeface="Batang"/>
                <a:ea typeface="+mn-lt"/>
                <a:cs typeface="+mn-lt"/>
              </a:rPr>
              <a:t>Pavyzdžiui, astronautas, kurio masė Žemėje yra 120 kg, svers apie – 1200 N. Kadangi Mėnulio gravitacija sudaro tik šeštadalį Žemės gravitacijos, Mėnulyje tokio žmogaus svoris būtų viso labo 200 N, o masė išliktų tokia pati.</a:t>
            </a:r>
            <a:endParaRPr lang="lt-LT">
              <a:latin typeface="Batang"/>
              <a:ea typeface="Batang"/>
            </a:endParaRPr>
          </a:p>
          <a:p>
            <a:pPr marL="0" indent="0">
              <a:buNone/>
            </a:pPr>
            <a:r>
              <a:rPr lang="lt-LT">
                <a:latin typeface="Batang"/>
                <a:ea typeface="+mn-lt"/>
                <a:cs typeface="+mn-lt"/>
              </a:rPr>
              <a:t>Taigi, svarbu nepamiršti, kad masė nusako medžiagos kiekį ir nepaisant gravitacijos visur išlieka tokia pati. Svoris nusako jėgą, kuria objektas veikia paviršių. Jo kaita skirtingose planetose priklauso kaip tik nuo gravitacijos. </a:t>
            </a:r>
            <a:endParaRPr lang="lt-LT">
              <a:latin typeface="Batang"/>
              <a:ea typeface="Batang"/>
            </a:endParaRPr>
          </a:p>
        </p:txBody>
      </p:sp>
    </p:spTree>
    <p:extLst>
      <p:ext uri="{BB962C8B-B14F-4D97-AF65-F5344CB8AC3E}">
        <p14:creationId xmlns:p14="http://schemas.microsoft.com/office/powerpoint/2010/main" val="380890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2C3A3-6527-8D19-65D2-89B7313602C6}"/>
              </a:ext>
            </a:extLst>
          </p:cNvPr>
          <p:cNvSpPr>
            <a:spLocks noGrp="1"/>
          </p:cNvSpPr>
          <p:nvPr>
            <p:ph type="title"/>
          </p:nvPr>
        </p:nvSpPr>
        <p:spPr>
          <a:xfrm>
            <a:off x="1141413" y="302216"/>
            <a:ext cx="9905998" cy="1478570"/>
          </a:xfrm>
        </p:spPr>
        <p:txBody>
          <a:bodyPr/>
          <a:lstStyle/>
          <a:p>
            <a:r>
              <a:rPr lang="lt-LT">
                <a:solidFill>
                  <a:schemeClr val="accent4">
                    <a:lumMod val="40000"/>
                    <a:lumOff val="60000"/>
                  </a:schemeClr>
                </a:solidFill>
                <a:latin typeface="Batang"/>
                <a:ea typeface="+mj-lt"/>
                <a:cs typeface="+mj-lt"/>
              </a:rPr>
              <a:t>Masės konvertavimas į svorį</a:t>
            </a:r>
          </a:p>
        </p:txBody>
      </p:sp>
      <p:sp>
        <p:nvSpPr>
          <p:cNvPr id="3" name="Content Placeholder 2">
            <a:extLst>
              <a:ext uri="{FF2B5EF4-FFF2-40B4-BE49-F238E27FC236}">
                <a16:creationId xmlns:a16="http://schemas.microsoft.com/office/drawing/2014/main" id="{CB85F05D-B85E-EC21-19AF-7B2F8C5489EA}"/>
              </a:ext>
            </a:extLst>
          </p:cNvPr>
          <p:cNvSpPr>
            <a:spLocks noGrp="1"/>
          </p:cNvSpPr>
          <p:nvPr>
            <p:ph idx="1"/>
          </p:nvPr>
        </p:nvSpPr>
        <p:spPr>
          <a:xfrm>
            <a:off x="638205" y="1487487"/>
            <a:ext cx="10926791" cy="4850053"/>
          </a:xfrm>
        </p:spPr>
        <p:txBody>
          <a:bodyPr vert="horz" lIns="91440" tIns="45720" rIns="91440" bIns="45720" rtlCol="0" anchor="t">
            <a:noAutofit/>
          </a:bodyPr>
          <a:lstStyle/>
          <a:p>
            <a:pPr marL="0" indent="0">
              <a:lnSpc>
                <a:spcPct val="100000"/>
              </a:lnSpc>
              <a:spcBef>
                <a:spcPts val="0"/>
              </a:spcBef>
              <a:buNone/>
            </a:pPr>
            <a:r>
              <a:rPr lang="lt-LT">
                <a:ea typeface="+mn-lt"/>
                <a:cs typeface="+mn-lt"/>
              </a:rPr>
              <a:t>Masę verčiant svoriu naudojamas antrasis Niutono dėsnis: </a:t>
            </a:r>
            <a:endParaRPr lang="en-US"/>
          </a:p>
          <a:p>
            <a:pPr marL="0" indent="0" algn="ctr">
              <a:lnSpc>
                <a:spcPct val="100000"/>
              </a:lnSpc>
              <a:buNone/>
            </a:pPr>
            <a:r>
              <a:rPr lang="lt-LT" sz="2800" b="1">
                <a:solidFill>
                  <a:schemeClr val="accent4">
                    <a:lumMod val="40000"/>
                    <a:lumOff val="60000"/>
                  </a:schemeClr>
                </a:solidFill>
                <a:ea typeface="+mn-lt"/>
                <a:cs typeface="+mn-lt"/>
              </a:rPr>
              <a:t>F=mg</a:t>
            </a:r>
          </a:p>
          <a:p>
            <a:pPr marL="0" indent="0">
              <a:lnSpc>
                <a:spcPct val="100000"/>
              </a:lnSpc>
              <a:buNone/>
            </a:pPr>
            <a:r>
              <a:rPr lang="lt-LT">
                <a:ea typeface="+mn-lt"/>
                <a:cs typeface="+mn-lt"/>
              </a:rPr>
              <a:t>kur F  yra kūną veikianti gravitacinė jėga, m– kūno masė, o  g– laisvojo kritimo pagreitis(Žemėje  apytiksliai lygus 9,8 m/s²). </a:t>
            </a:r>
          </a:p>
          <a:p>
            <a:pPr marL="0" indent="0">
              <a:lnSpc>
                <a:spcPct val="100000"/>
              </a:lnSpc>
              <a:spcBef>
                <a:spcPts val="500"/>
              </a:spcBef>
              <a:buNone/>
            </a:pPr>
            <a:r>
              <a:rPr lang="lt-LT">
                <a:ea typeface="+mn-lt"/>
                <a:cs typeface="+mn-lt"/>
              </a:rPr>
              <a:t>Taigi iš šio dėsnio aišku, kad:</a:t>
            </a:r>
          </a:p>
          <a:p>
            <a:pPr marL="0" indent="0">
              <a:lnSpc>
                <a:spcPct val="100000"/>
              </a:lnSpc>
              <a:buNone/>
            </a:pPr>
            <a:r>
              <a:rPr lang="lt-LT">
                <a:ea typeface="+mn-lt"/>
                <a:cs typeface="+mn-lt"/>
              </a:rPr>
              <a:t>g=F/m=9.8 m/s² ir 1 kg masės kūnas Žemėje sveria apie 1 kg · 9,8 m/s² = 9,8 N.</a:t>
            </a:r>
            <a:endParaRPr lang="lt-LT" b="1">
              <a:ea typeface="+mn-lt"/>
              <a:cs typeface="+mn-lt"/>
            </a:endParaRPr>
          </a:p>
          <a:p>
            <a:pPr marL="0" indent="0">
              <a:lnSpc>
                <a:spcPct val="100000"/>
              </a:lnSpc>
              <a:spcBef>
                <a:spcPts val="0"/>
              </a:spcBef>
              <a:buNone/>
            </a:pPr>
            <a:r>
              <a:rPr lang="lt-LT">
                <a:ea typeface="+mn-lt"/>
                <a:cs typeface="+mn-lt"/>
              </a:rPr>
              <a:t>Taigi, verčiant kilogramus </a:t>
            </a:r>
            <a:r>
              <a:rPr lang="lt-LT" err="1">
                <a:ea typeface="+mn-lt"/>
                <a:cs typeface="+mn-lt"/>
              </a:rPr>
              <a:t>niutonais</a:t>
            </a:r>
            <a:r>
              <a:rPr lang="lt-LT">
                <a:ea typeface="+mn-lt"/>
                <a:cs typeface="+mn-lt"/>
              </a:rPr>
              <a:t> reikia juos padauginti iš 9,8. Ir atvirkščiai: verčiant </a:t>
            </a:r>
            <a:r>
              <a:rPr lang="lt-LT" err="1">
                <a:ea typeface="+mn-lt"/>
                <a:cs typeface="+mn-lt"/>
              </a:rPr>
              <a:t>niutonus</a:t>
            </a:r>
            <a:r>
              <a:rPr lang="lt-LT">
                <a:ea typeface="+mn-lt"/>
                <a:cs typeface="+mn-lt"/>
              </a:rPr>
              <a:t> kilogramais reikia juos padalinti iš 9,8 </a:t>
            </a:r>
            <a:r>
              <a:rPr lang="lt-LT" b="1">
                <a:ea typeface="+mn-lt"/>
                <a:cs typeface="+mn-lt"/>
              </a:rPr>
              <a:t>(tačiau tai teisinga tiktai matuojant netoli Žemės paviršiaus).</a:t>
            </a:r>
            <a:endParaRPr lang="lt-LT" b="1"/>
          </a:p>
        </p:txBody>
      </p:sp>
    </p:spTree>
    <p:extLst>
      <p:ext uri="{BB962C8B-B14F-4D97-AF65-F5344CB8AC3E}">
        <p14:creationId xmlns:p14="http://schemas.microsoft.com/office/powerpoint/2010/main" val="85430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2D3E-965F-7F26-96EC-4119CBD5B73F}"/>
              </a:ext>
            </a:extLst>
          </p:cNvPr>
          <p:cNvSpPr>
            <a:spLocks noGrp="1"/>
          </p:cNvSpPr>
          <p:nvPr>
            <p:ph type="title"/>
          </p:nvPr>
        </p:nvSpPr>
        <p:spPr>
          <a:xfrm>
            <a:off x="1457715" y="115310"/>
            <a:ext cx="9905998" cy="1478570"/>
          </a:xfrm>
        </p:spPr>
        <p:txBody>
          <a:bodyPr/>
          <a:lstStyle/>
          <a:p>
            <a:pPr>
              <a:lnSpc>
                <a:spcPct val="120000"/>
              </a:lnSpc>
              <a:spcBef>
                <a:spcPts val="1000"/>
              </a:spcBef>
            </a:pPr>
            <a:r>
              <a:rPr lang="en-US">
                <a:solidFill>
                  <a:schemeClr val="accent4">
                    <a:lumMod val="40000"/>
                    <a:lumOff val="60000"/>
                  </a:schemeClr>
                </a:solidFill>
                <a:ea typeface="+mj-lt"/>
                <a:cs typeface="+mj-lt"/>
              </a:rPr>
              <a:t>Kaip </a:t>
            </a:r>
            <a:r>
              <a:rPr lang="en-US" err="1">
                <a:solidFill>
                  <a:schemeClr val="accent4">
                    <a:lumMod val="40000"/>
                    <a:lumOff val="60000"/>
                  </a:schemeClr>
                </a:solidFill>
                <a:ea typeface="+mj-lt"/>
                <a:cs typeface="+mj-lt"/>
              </a:rPr>
              <a:t>apskaičiuoti</a:t>
            </a:r>
            <a:r>
              <a:rPr lang="en-US">
                <a:solidFill>
                  <a:schemeClr val="accent4">
                    <a:lumMod val="40000"/>
                    <a:lumOff val="60000"/>
                  </a:schemeClr>
                </a:solidFill>
                <a:ea typeface="+mj-lt"/>
                <a:cs typeface="+mj-lt"/>
              </a:rPr>
              <a:t> </a:t>
            </a:r>
            <a:r>
              <a:rPr lang="en-US" err="1">
                <a:solidFill>
                  <a:schemeClr val="accent4">
                    <a:lumMod val="40000"/>
                    <a:lumOff val="60000"/>
                  </a:schemeClr>
                </a:solidFill>
                <a:ea typeface="+mj-lt"/>
                <a:cs typeface="+mj-lt"/>
              </a:rPr>
              <a:t>masę</a:t>
            </a:r>
            <a:r>
              <a:rPr lang="en-US">
                <a:solidFill>
                  <a:schemeClr val="accent4">
                    <a:lumMod val="40000"/>
                    <a:lumOff val="60000"/>
                  </a:schemeClr>
                </a:solidFill>
                <a:ea typeface="+mj-lt"/>
                <a:cs typeface="+mj-lt"/>
              </a:rPr>
              <a:t>?</a:t>
            </a:r>
          </a:p>
        </p:txBody>
      </p:sp>
      <p:sp>
        <p:nvSpPr>
          <p:cNvPr id="3" name="Content Placeholder 2">
            <a:extLst>
              <a:ext uri="{FF2B5EF4-FFF2-40B4-BE49-F238E27FC236}">
                <a16:creationId xmlns:a16="http://schemas.microsoft.com/office/drawing/2014/main" id="{01A5B5BA-56A4-9FB1-98D9-3E05315D27AD}"/>
              </a:ext>
            </a:extLst>
          </p:cNvPr>
          <p:cNvSpPr>
            <a:spLocks noGrp="1"/>
          </p:cNvSpPr>
          <p:nvPr>
            <p:ph idx="1"/>
          </p:nvPr>
        </p:nvSpPr>
        <p:spPr>
          <a:xfrm>
            <a:off x="940129" y="1473110"/>
            <a:ext cx="10322942" cy="4792542"/>
          </a:xfrm>
        </p:spPr>
        <p:txBody>
          <a:bodyPr vert="horz" lIns="91440" tIns="45720" rIns="91440" bIns="45720" rtlCol="0" anchor="t">
            <a:noAutofit/>
          </a:bodyPr>
          <a:lstStyle/>
          <a:p>
            <a:pPr marL="342900" indent="-342900"/>
            <a:r>
              <a:rPr lang="lt-LT">
                <a:latin typeface="Batang"/>
                <a:ea typeface="+mn-lt"/>
                <a:cs typeface="+mn-lt"/>
              </a:rPr>
              <a:t>Dažnai masė yra susijusi su dydžiu, tačiau ne visada. Pavyzdžiui, didelis oro balionas dažnai turi mažiau masės nei mažas kamuolys. Norėdami apskaičiuoti masę, reikia  tankį padauginti iš  kūno tūrio.</a:t>
            </a:r>
            <a:endParaRPr lang="lt-LT">
              <a:latin typeface="Batang"/>
              <a:ea typeface="Batang"/>
            </a:endParaRPr>
          </a:p>
          <a:p>
            <a:pPr marL="0" indent="0" algn="ctr">
              <a:buNone/>
            </a:pPr>
            <a:r>
              <a:rPr lang="lt-LT" sz="2800" b="1">
                <a:solidFill>
                  <a:schemeClr val="accent4">
                    <a:lumMod val="40000"/>
                    <a:lumOff val="60000"/>
                  </a:schemeClr>
                </a:solidFill>
                <a:latin typeface="Batang"/>
                <a:ea typeface="+mn-lt"/>
                <a:cs typeface="+mn-lt"/>
              </a:rPr>
              <a:t>Formulė:   m=</a:t>
            </a:r>
            <a:r>
              <a:rPr lang="lt-LT" sz="2800" b="1" err="1">
                <a:solidFill>
                  <a:schemeClr val="accent4">
                    <a:lumMod val="40000"/>
                    <a:lumOff val="60000"/>
                  </a:schemeClr>
                </a:solidFill>
                <a:latin typeface="Batang"/>
                <a:ea typeface="+mn-lt"/>
                <a:cs typeface="+mn-lt"/>
              </a:rPr>
              <a:t>ρ</a:t>
            </a:r>
            <a:r>
              <a:rPr lang="lt-LT" sz="2800" err="1">
                <a:ea typeface="+mn-lt"/>
                <a:cs typeface="+mn-lt"/>
              </a:rPr>
              <a:t>×</a:t>
            </a:r>
            <a:r>
              <a:rPr lang="lt-LT" sz="2800" b="1" err="1">
                <a:solidFill>
                  <a:schemeClr val="accent4">
                    <a:lumMod val="40000"/>
                    <a:lumOff val="60000"/>
                  </a:schemeClr>
                </a:solidFill>
                <a:latin typeface="Batang"/>
                <a:ea typeface="+mn-lt"/>
                <a:cs typeface="+mn-lt"/>
              </a:rPr>
              <a:t>V</a:t>
            </a:r>
            <a:r>
              <a:rPr lang="lt-LT" sz="2800" b="1">
                <a:solidFill>
                  <a:schemeClr val="accent4">
                    <a:lumMod val="40000"/>
                    <a:lumOff val="60000"/>
                  </a:schemeClr>
                </a:solidFill>
                <a:latin typeface="Batang"/>
                <a:ea typeface="+mn-lt"/>
                <a:cs typeface="+mn-lt"/>
              </a:rPr>
              <a:t>  </a:t>
            </a:r>
            <a:r>
              <a:rPr lang="lt-LT" sz="2800" b="1">
                <a:latin typeface="Batang"/>
                <a:ea typeface="+mn-lt"/>
                <a:cs typeface="+mn-lt"/>
              </a:rPr>
              <a:t>     </a:t>
            </a:r>
            <a:r>
              <a:rPr lang="lt-LT" b="1">
                <a:latin typeface="Batang"/>
                <a:ea typeface="+mn-lt"/>
                <a:cs typeface="+mn-lt"/>
              </a:rPr>
              <a:t>        </a:t>
            </a:r>
            <a:endParaRPr lang="lt-LT" b="1">
              <a:latin typeface="Batang"/>
              <a:ea typeface="Batang"/>
            </a:endParaRPr>
          </a:p>
          <a:p>
            <a:r>
              <a:rPr lang="lt-LT">
                <a:latin typeface="Batang"/>
                <a:ea typeface="+mn-lt"/>
                <a:cs typeface="+mn-lt"/>
              </a:rPr>
              <a:t>Nustatyti masę galime pasinaudodami jėga ir pagreičiu. </a:t>
            </a:r>
            <a:endParaRPr lang="lt-LT">
              <a:latin typeface="Batang"/>
              <a:ea typeface="Batang"/>
            </a:endParaRPr>
          </a:p>
          <a:p>
            <a:r>
              <a:rPr lang="lt-LT">
                <a:solidFill>
                  <a:schemeClr val="accent4">
                    <a:lumMod val="40000"/>
                    <a:lumOff val="60000"/>
                  </a:schemeClr>
                </a:solidFill>
                <a:latin typeface="Batang"/>
                <a:ea typeface="+mn-lt"/>
                <a:cs typeface="+mn-lt"/>
              </a:rPr>
              <a:t>Antrasis Niutono dėsnis teigia, kad jėga yra lygi masės ir pagreičio sandaugai: </a:t>
            </a:r>
          </a:p>
          <a:p>
            <a:pPr marL="3200400" lvl="7">
              <a:buNone/>
            </a:pPr>
            <a:r>
              <a:rPr lang="lt-LT" sz="2600" b="1">
                <a:solidFill>
                  <a:schemeClr val="accent4">
                    <a:lumMod val="40000"/>
                    <a:lumOff val="60000"/>
                  </a:schemeClr>
                </a:solidFill>
                <a:latin typeface="Batang"/>
                <a:ea typeface="+mn-lt"/>
                <a:cs typeface="+mn-lt"/>
              </a:rPr>
              <a:t>F = </a:t>
            </a:r>
            <a:r>
              <a:rPr lang="lt-LT" sz="2600" b="1" err="1">
                <a:solidFill>
                  <a:schemeClr val="accent4">
                    <a:lumMod val="40000"/>
                    <a:lumOff val="60000"/>
                  </a:schemeClr>
                </a:solidFill>
                <a:latin typeface="Batang"/>
                <a:ea typeface="+mn-lt"/>
                <a:cs typeface="+mn-lt"/>
              </a:rPr>
              <a:t>ma</a:t>
            </a:r>
            <a:endParaRPr lang="lt-LT" sz="2600" b="1">
              <a:solidFill>
                <a:schemeClr val="accent4">
                  <a:lumMod val="40000"/>
                  <a:lumOff val="60000"/>
                </a:schemeClr>
              </a:solidFill>
              <a:latin typeface="Batang"/>
              <a:ea typeface="+mn-lt"/>
              <a:cs typeface="+mn-lt"/>
            </a:endParaRPr>
          </a:p>
          <a:p>
            <a:r>
              <a:rPr lang="lt-LT">
                <a:solidFill>
                  <a:schemeClr val="accent4">
                    <a:lumMod val="40000"/>
                    <a:lumOff val="60000"/>
                  </a:schemeClr>
                </a:solidFill>
                <a:latin typeface="Batang"/>
                <a:ea typeface="+mn-lt"/>
                <a:cs typeface="+mn-lt"/>
              </a:rPr>
              <a:t>Iš čia masė: </a:t>
            </a:r>
            <a:r>
              <a:rPr lang="lt-LT" b="1">
                <a:solidFill>
                  <a:schemeClr val="accent4">
                    <a:lumMod val="40000"/>
                    <a:lumOff val="60000"/>
                  </a:schemeClr>
                </a:solidFill>
                <a:latin typeface="Batang"/>
                <a:ea typeface="+mn-lt"/>
                <a:cs typeface="+mn-lt"/>
              </a:rPr>
              <a:t>m = F / a.</a:t>
            </a:r>
            <a:endParaRPr lang="lt-LT" b="1">
              <a:solidFill>
                <a:schemeClr val="accent4">
                  <a:lumMod val="40000"/>
                  <a:lumOff val="60000"/>
                </a:schemeClr>
              </a:solidFill>
              <a:latin typeface="Batang"/>
              <a:ea typeface="Batang"/>
            </a:endParaRPr>
          </a:p>
        </p:txBody>
      </p:sp>
    </p:spTree>
    <p:extLst>
      <p:ext uri="{BB962C8B-B14F-4D97-AF65-F5344CB8AC3E}">
        <p14:creationId xmlns:p14="http://schemas.microsoft.com/office/powerpoint/2010/main" val="146016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41D00A6A-2091-4980-1382-62AD813C9F6D}"/>
              </a:ext>
            </a:extLst>
          </p:cNvPr>
          <p:cNvSpPr>
            <a:spLocks noGrp="1"/>
          </p:cNvSpPr>
          <p:nvPr/>
        </p:nvSpPr>
        <p:spPr>
          <a:xfrm>
            <a:off x="1264179" y="1979968"/>
            <a:ext cx="10134601" cy="409302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t-LT" b="1">
                <a:solidFill>
                  <a:srgbClr val="FFFFFF"/>
                </a:solidFill>
                <a:latin typeface="Batang"/>
                <a:ea typeface="+mn-lt"/>
                <a:cs typeface="+mn-lt"/>
              </a:rPr>
              <a:t> </a:t>
            </a:r>
            <a:r>
              <a:rPr lang="lt-LT" b="1">
                <a:solidFill>
                  <a:srgbClr val="FF80FB"/>
                </a:solidFill>
                <a:latin typeface="Batang"/>
                <a:ea typeface="+mn-lt"/>
                <a:cs typeface="+mn-lt"/>
              </a:rPr>
              <a:t>Inercinė masė</a:t>
            </a:r>
            <a:r>
              <a:rPr lang="lt-LT">
                <a:solidFill>
                  <a:srgbClr val="FF80FB"/>
                </a:solidFill>
                <a:latin typeface="Batang"/>
                <a:ea typeface="+mn-lt"/>
                <a:cs typeface="+mn-lt"/>
              </a:rPr>
              <a:t> </a:t>
            </a:r>
            <a:r>
              <a:rPr lang="lt-LT">
                <a:solidFill>
                  <a:srgbClr val="FFFFFF"/>
                </a:solidFill>
                <a:latin typeface="Batang"/>
                <a:ea typeface="+mn-lt"/>
                <a:cs typeface="+mn-lt"/>
              </a:rPr>
              <a:t>– kūno inertiškumo matas. Dydį apibrėžė Izaokas Niutonas ir panaudojo savo antrajame dėsnyje.</a:t>
            </a:r>
            <a:endParaRPr lang="lt-LT">
              <a:solidFill>
                <a:srgbClr val="FFFFFF"/>
              </a:solidFill>
              <a:latin typeface="Batang"/>
              <a:ea typeface="Source Sans Pro"/>
            </a:endParaRPr>
          </a:p>
          <a:p>
            <a:pPr marL="0" indent="0">
              <a:buNone/>
            </a:pPr>
            <a:r>
              <a:rPr lang="lt-LT">
                <a:solidFill>
                  <a:srgbClr val="FF80FB"/>
                </a:solidFill>
                <a:latin typeface="Batang"/>
                <a:ea typeface="+mn-lt"/>
                <a:cs typeface="+mn-lt"/>
              </a:rPr>
              <a:t> </a:t>
            </a:r>
            <a:r>
              <a:rPr lang="lt-LT" b="1">
                <a:solidFill>
                  <a:srgbClr val="FF80FB"/>
                </a:solidFill>
                <a:latin typeface="Batang"/>
                <a:ea typeface="+mn-lt"/>
                <a:cs typeface="+mn-lt"/>
              </a:rPr>
              <a:t>Aktyvioji gravitacinė masė </a:t>
            </a:r>
            <a:r>
              <a:rPr lang="lt-LT">
                <a:solidFill>
                  <a:srgbClr val="FFFFFF"/>
                </a:solidFill>
                <a:latin typeface="Batang"/>
                <a:ea typeface="+mn-lt"/>
                <a:cs typeface="+mn-lt"/>
              </a:rPr>
              <a:t>– kūno kuriamo gravitacinio lauko stiprumo matas. Kuo stipresnis kuriamas laukas, tuo didesnė aktyvioji gravitacinė masė.</a:t>
            </a:r>
            <a:endParaRPr lang="lt-LT">
              <a:solidFill>
                <a:srgbClr val="FFFFFF"/>
              </a:solidFill>
              <a:latin typeface="Batang"/>
              <a:ea typeface="Source Sans Pro"/>
            </a:endParaRPr>
          </a:p>
          <a:p>
            <a:pPr marL="0" indent="0">
              <a:buNone/>
            </a:pPr>
            <a:r>
              <a:rPr lang="lt-LT">
                <a:solidFill>
                  <a:srgbClr val="FFFFFF"/>
                </a:solidFill>
                <a:latin typeface="Batang"/>
                <a:ea typeface="+mn-lt"/>
                <a:cs typeface="+mn-lt"/>
              </a:rPr>
              <a:t> </a:t>
            </a:r>
            <a:r>
              <a:rPr lang="lt-LT" b="1">
                <a:solidFill>
                  <a:srgbClr val="FF80FB"/>
                </a:solidFill>
                <a:latin typeface="Batang"/>
                <a:ea typeface="+mn-lt"/>
                <a:cs typeface="+mn-lt"/>
              </a:rPr>
              <a:t>Pasyvioji gravitacinė masė</a:t>
            </a:r>
            <a:r>
              <a:rPr lang="lt-LT">
                <a:solidFill>
                  <a:srgbClr val="FFFFFF"/>
                </a:solidFill>
                <a:latin typeface="Batang"/>
                <a:ea typeface="+mn-lt"/>
                <a:cs typeface="+mn-lt"/>
              </a:rPr>
              <a:t> – matas jėgos, kurios yra veikiamas kūnas esantis kažkokio stiprumo gravitaciniame lauke. Kuo didesnė kūno pasyvioji gravitacinė masė, tuo stipresnė jėga veiks kūną, pvz., žemės gravitaciniame lauke.</a:t>
            </a:r>
            <a:endParaRPr lang="lt-LT">
              <a:solidFill>
                <a:srgbClr val="FFFFFF"/>
              </a:solidFill>
              <a:latin typeface="Batang"/>
              <a:ea typeface="Source Sans Pro"/>
            </a:endParaRPr>
          </a:p>
        </p:txBody>
      </p:sp>
      <p:sp>
        <p:nvSpPr>
          <p:cNvPr id="6" name="Title 4">
            <a:extLst>
              <a:ext uri="{FF2B5EF4-FFF2-40B4-BE49-F238E27FC236}">
                <a16:creationId xmlns:a16="http://schemas.microsoft.com/office/drawing/2014/main" id="{A4181813-9426-6DB9-00D0-B99BCEF084A6}"/>
              </a:ext>
            </a:extLst>
          </p:cNvPr>
          <p:cNvSpPr>
            <a:spLocks noGrp="1"/>
          </p:cNvSpPr>
          <p:nvPr/>
        </p:nvSpPr>
        <p:spPr>
          <a:xfrm>
            <a:off x="1738632" y="799491"/>
            <a:ext cx="10134601" cy="924808"/>
          </a:xfrm>
          <a:prstGeom prst="rect">
            <a:avLst/>
          </a:prstGeom>
        </p:spPr>
        <p:txBody>
          <a:bodyPr vert="horz" lIns="0" tIns="45720" rIns="91440" bIns="45720" rtlCol="0" anchor="ctr">
            <a:normAutofit/>
          </a:bodyPr>
          <a:lstStyle>
            <a:lvl1pPr algn="l" defTabSz="914400" rtl="0" eaLnBrk="1" latinLnBrk="0" hangingPunct="1">
              <a:lnSpc>
                <a:spcPct val="90000"/>
              </a:lnSpc>
              <a:spcBef>
                <a:spcPct val="0"/>
              </a:spcBef>
              <a:buNone/>
              <a:defRPr lang="en-US" sz="2800" kern="1200" cap="all" baseline="0" dirty="0">
                <a:solidFill>
                  <a:schemeClr val="accent1"/>
                </a:solidFill>
                <a:latin typeface="+mj-lt"/>
                <a:ea typeface="+mj-ea"/>
                <a:cs typeface="+mj-cs"/>
              </a:defRPr>
            </a:lvl1pPr>
          </a:lstStyle>
          <a:p>
            <a:r>
              <a:rPr lang="en-US" sz="3200" b="1" err="1">
                <a:solidFill>
                  <a:srgbClr val="FF80FB"/>
                </a:solidFill>
                <a:latin typeface="Batang"/>
                <a:ea typeface="Source Sans Pro"/>
              </a:rPr>
              <a:t>Egzistuoja</a:t>
            </a:r>
            <a:r>
              <a:rPr lang="en-US" sz="3200" b="1">
                <a:solidFill>
                  <a:srgbClr val="FF80FB"/>
                </a:solidFill>
                <a:latin typeface="Batang"/>
                <a:ea typeface="Source Sans Pro"/>
              </a:rPr>
              <a:t> </a:t>
            </a:r>
            <a:r>
              <a:rPr lang="en-US" sz="3200" b="1" err="1">
                <a:solidFill>
                  <a:srgbClr val="FF80FB"/>
                </a:solidFill>
                <a:latin typeface="Batang"/>
                <a:ea typeface="Source Sans Pro"/>
              </a:rPr>
              <a:t>trys</a:t>
            </a:r>
            <a:r>
              <a:rPr lang="en-US" sz="3200" b="1">
                <a:solidFill>
                  <a:srgbClr val="FF80FB"/>
                </a:solidFill>
                <a:latin typeface="Batang"/>
                <a:ea typeface="Source Sans Pro"/>
              </a:rPr>
              <a:t> </a:t>
            </a:r>
            <a:r>
              <a:rPr lang="en-US" sz="3200" b="1" err="1">
                <a:solidFill>
                  <a:srgbClr val="FF80FB"/>
                </a:solidFill>
                <a:latin typeface="Batang"/>
                <a:ea typeface="Source Sans Pro"/>
              </a:rPr>
              <a:t>masės</a:t>
            </a:r>
            <a:r>
              <a:rPr lang="en-US" sz="3200" b="1">
                <a:solidFill>
                  <a:srgbClr val="FF80FB"/>
                </a:solidFill>
                <a:latin typeface="Batang"/>
                <a:ea typeface="Source Sans Pro"/>
              </a:rPr>
              <a:t> </a:t>
            </a:r>
            <a:r>
              <a:rPr lang="en-US" sz="3200" b="1" err="1">
                <a:solidFill>
                  <a:srgbClr val="FF80FB"/>
                </a:solidFill>
                <a:latin typeface="Batang"/>
                <a:ea typeface="Source Sans Pro"/>
              </a:rPr>
              <a:t>apibrėžimai</a:t>
            </a:r>
            <a:r>
              <a:rPr lang="en-US" sz="3200" b="1">
                <a:solidFill>
                  <a:srgbClr val="FF80FB"/>
                </a:solidFill>
                <a:latin typeface="Batang"/>
                <a:ea typeface="Source Sans Pro"/>
              </a:rPr>
              <a:t>:</a:t>
            </a:r>
          </a:p>
        </p:txBody>
      </p:sp>
    </p:spTree>
    <p:extLst>
      <p:ext uri="{BB962C8B-B14F-4D97-AF65-F5344CB8AC3E}">
        <p14:creationId xmlns:p14="http://schemas.microsoft.com/office/powerpoint/2010/main" val="84761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B3764-42A2-6F1E-C530-13572BCDE4B5}"/>
              </a:ext>
            </a:extLst>
          </p:cNvPr>
          <p:cNvSpPr>
            <a:spLocks noGrp="1"/>
          </p:cNvSpPr>
          <p:nvPr>
            <p:ph type="title"/>
          </p:nvPr>
        </p:nvSpPr>
        <p:spPr>
          <a:xfrm>
            <a:off x="868244" y="2099387"/>
            <a:ext cx="10667998" cy="2441852"/>
          </a:xfrm>
        </p:spPr>
        <p:txBody>
          <a:bodyPr/>
          <a:lstStyle/>
          <a:p>
            <a:pPr algn="ctr"/>
            <a:r>
              <a:rPr lang="lt-LT" sz="4800">
                <a:latin typeface="Batang"/>
                <a:ea typeface="+mj-lt"/>
                <a:cs typeface="+mj-lt"/>
              </a:rPr>
              <a:t>Tiriamasis darbas </a:t>
            </a:r>
            <a:br>
              <a:rPr lang="lt-LT" sz="4800">
                <a:latin typeface="Batang"/>
                <a:ea typeface="+mj-lt"/>
                <a:cs typeface="+mj-lt"/>
              </a:rPr>
            </a:br>
            <a:r>
              <a:rPr lang="lt-LT" sz="4800">
                <a:latin typeface="Batang"/>
                <a:ea typeface="+mj-lt"/>
                <a:cs typeface="+mj-lt"/>
              </a:rPr>
              <a:t>,,Kūnų masės nustatymas“</a:t>
            </a:r>
            <a:endParaRPr lang="lt-LT" sz="4800">
              <a:latin typeface="Batang"/>
              <a:ea typeface="Batang"/>
            </a:endParaRPr>
          </a:p>
        </p:txBody>
      </p:sp>
    </p:spTree>
    <p:extLst>
      <p:ext uri="{BB962C8B-B14F-4D97-AF65-F5344CB8AC3E}">
        <p14:creationId xmlns:p14="http://schemas.microsoft.com/office/powerpoint/2010/main" val="137262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50CE22-C44D-E4F8-9777-CAF1BB596DF8}"/>
              </a:ext>
            </a:extLst>
          </p:cNvPr>
          <p:cNvSpPr>
            <a:spLocks noGrp="1"/>
          </p:cNvSpPr>
          <p:nvPr>
            <p:ph idx="1"/>
          </p:nvPr>
        </p:nvSpPr>
        <p:spPr>
          <a:xfrm>
            <a:off x="681337" y="898016"/>
            <a:ext cx="10366074" cy="4893185"/>
          </a:xfrm>
        </p:spPr>
        <p:txBody>
          <a:bodyPr vert="horz" lIns="91440" tIns="45720" rIns="91440" bIns="45720" rtlCol="0" anchor="t">
            <a:normAutofit/>
          </a:bodyPr>
          <a:lstStyle/>
          <a:p>
            <a:r>
              <a:rPr lang="lt-LT" sz="2800" b="1" u="sng" dirty="0">
                <a:solidFill>
                  <a:srgbClr val="FF80FB"/>
                </a:solidFill>
                <a:latin typeface="Batang"/>
                <a:ea typeface="+mn-lt"/>
                <a:cs typeface="+mn-lt"/>
              </a:rPr>
              <a:t>Problema</a:t>
            </a:r>
            <a:r>
              <a:rPr lang="lt-LT" sz="2800" dirty="0">
                <a:latin typeface="Batang"/>
                <a:ea typeface="+mn-lt"/>
                <a:cs typeface="+mn-lt"/>
              </a:rPr>
              <a:t> – Kuriomis svarstyklėmis (elektroninėmis  ar senovinėmis) kūno masę pasverti galima tiksliausiai?</a:t>
            </a:r>
            <a:endParaRPr lang="lt-LT" sz="2800" dirty="0">
              <a:latin typeface="Batang"/>
              <a:ea typeface="Batang"/>
            </a:endParaRPr>
          </a:p>
          <a:p>
            <a:r>
              <a:rPr lang="lt-LT" sz="2800" b="1" u="sng" dirty="0">
                <a:solidFill>
                  <a:srgbClr val="FF80FB"/>
                </a:solidFill>
                <a:latin typeface="Batang"/>
                <a:ea typeface="+mn-lt"/>
                <a:cs typeface="+mn-lt"/>
              </a:rPr>
              <a:t>Tikslas</a:t>
            </a:r>
            <a:r>
              <a:rPr lang="lt-LT" sz="2800" dirty="0">
                <a:latin typeface="Batang"/>
                <a:ea typeface="+mn-lt"/>
                <a:cs typeface="+mn-lt"/>
              </a:rPr>
              <a:t> -  Nustatyti kūnų masę elektroninėmis ir senovinėmis svarstyklėmis.</a:t>
            </a:r>
            <a:endParaRPr lang="lt-LT" sz="2800" dirty="0">
              <a:latin typeface="Tw Cen MT"/>
              <a:ea typeface="Batang"/>
            </a:endParaRPr>
          </a:p>
          <a:p>
            <a:r>
              <a:rPr lang="lt-LT" sz="2800" b="1" u="sng" dirty="0">
                <a:solidFill>
                  <a:srgbClr val="FF80FB"/>
                </a:solidFill>
                <a:latin typeface="Batang"/>
                <a:ea typeface="+mn-lt"/>
                <a:cs typeface="+mn-lt"/>
              </a:rPr>
              <a:t>Hipotezė</a:t>
            </a:r>
            <a:r>
              <a:rPr lang="lt-LT" sz="2800" dirty="0">
                <a:latin typeface="Batang"/>
                <a:ea typeface="+mn-lt"/>
                <a:cs typeface="+mn-lt"/>
              </a:rPr>
              <a:t> - Manome, kad tiksliausiai galima pasverti elektroninėmis svarstyklėmis.</a:t>
            </a:r>
            <a:endParaRPr lang="lt-LT" sz="2800" dirty="0">
              <a:latin typeface="Batang"/>
              <a:ea typeface="Batang"/>
            </a:endParaRPr>
          </a:p>
          <a:p>
            <a:r>
              <a:rPr lang="lt-LT" sz="2800" b="1" u="sng" dirty="0">
                <a:solidFill>
                  <a:srgbClr val="FF80FB"/>
                </a:solidFill>
                <a:latin typeface="Batang"/>
                <a:ea typeface="+mn-lt"/>
                <a:cs typeface="+mn-lt"/>
              </a:rPr>
              <a:t>Priemonės</a:t>
            </a:r>
            <a:r>
              <a:rPr lang="lt-LT" sz="2800" dirty="0">
                <a:latin typeface="Batang"/>
                <a:ea typeface="+mn-lt"/>
                <a:cs typeface="+mn-lt"/>
              </a:rPr>
              <a:t>:  knyga, svarstyklės, liniuotė, rašiklis.</a:t>
            </a:r>
            <a:endParaRPr lang="lt-LT" sz="2800" dirty="0">
              <a:latin typeface="Batang"/>
              <a:ea typeface="Batang"/>
            </a:endParaRPr>
          </a:p>
          <a:p>
            <a:endParaRPr lang="lt-LT" sz="2800">
              <a:latin typeface="Batang"/>
              <a:ea typeface="Batang"/>
            </a:endParaRPr>
          </a:p>
        </p:txBody>
      </p:sp>
    </p:spTree>
    <p:extLst>
      <p:ext uri="{BB962C8B-B14F-4D97-AF65-F5344CB8AC3E}">
        <p14:creationId xmlns:p14="http://schemas.microsoft.com/office/powerpoint/2010/main" val="400884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D64FE-0D1F-A38D-30AF-291CD6961A02}"/>
              </a:ext>
            </a:extLst>
          </p:cNvPr>
          <p:cNvSpPr>
            <a:spLocks noGrp="1"/>
          </p:cNvSpPr>
          <p:nvPr>
            <p:ph type="title"/>
          </p:nvPr>
        </p:nvSpPr>
        <p:spPr/>
        <p:txBody>
          <a:bodyPr/>
          <a:lstStyle/>
          <a:p>
            <a:endParaRPr lang="en-US"/>
          </a:p>
        </p:txBody>
      </p:sp>
      <p:pic>
        <p:nvPicPr>
          <p:cNvPr id="4" name="Picture 4" descr="A picture containing person, indoor&#10;&#10;Description automatically generated">
            <a:extLst>
              <a:ext uri="{FF2B5EF4-FFF2-40B4-BE49-F238E27FC236}">
                <a16:creationId xmlns:a16="http://schemas.microsoft.com/office/drawing/2014/main" id="{9BE5D71F-8C2A-499E-50C7-CFD1C5BB3A90}"/>
              </a:ext>
            </a:extLst>
          </p:cNvPr>
          <p:cNvPicPr>
            <a:picLocks noGrp="1" noChangeAspect="1"/>
          </p:cNvPicPr>
          <p:nvPr>
            <p:ph idx="1"/>
          </p:nvPr>
        </p:nvPicPr>
        <p:blipFill>
          <a:blip r:embed="rId2"/>
          <a:stretch>
            <a:fillRect/>
          </a:stretch>
        </p:blipFill>
        <p:spPr>
          <a:xfrm>
            <a:off x="4264159" y="3068996"/>
            <a:ext cx="2654088" cy="3541714"/>
          </a:xfrm>
        </p:spPr>
      </p:pic>
      <p:pic>
        <p:nvPicPr>
          <p:cNvPr id="5" name="Picture 5">
            <a:extLst>
              <a:ext uri="{FF2B5EF4-FFF2-40B4-BE49-F238E27FC236}">
                <a16:creationId xmlns:a16="http://schemas.microsoft.com/office/drawing/2014/main" id="{C65C3771-0095-0364-C877-A5707943A6DD}"/>
              </a:ext>
            </a:extLst>
          </p:cNvPr>
          <p:cNvPicPr>
            <a:picLocks noChangeAspect="1"/>
          </p:cNvPicPr>
          <p:nvPr/>
        </p:nvPicPr>
        <p:blipFill>
          <a:blip r:embed="rId3"/>
          <a:stretch>
            <a:fillRect/>
          </a:stretch>
        </p:blipFill>
        <p:spPr>
          <a:xfrm>
            <a:off x="6837871" y="3424610"/>
            <a:ext cx="2743200" cy="3660628"/>
          </a:xfrm>
          <a:prstGeom prst="rect">
            <a:avLst/>
          </a:prstGeom>
        </p:spPr>
      </p:pic>
      <p:pic>
        <p:nvPicPr>
          <p:cNvPr id="7" name="Picture 7" descr="Text, whiteboard&#10;&#10;Description automatically generated">
            <a:extLst>
              <a:ext uri="{FF2B5EF4-FFF2-40B4-BE49-F238E27FC236}">
                <a16:creationId xmlns:a16="http://schemas.microsoft.com/office/drawing/2014/main" id="{D04DB468-4122-4ADD-B845-CAB2B64DB4D1}"/>
              </a:ext>
            </a:extLst>
          </p:cNvPr>
          <p:cNvPicPr>
            <a:picLocks noChangeAspect="1"/>
          </p:cNvPicPr>
          <p:nvPr/>
        </p:nvPicPr>
        <p:blipFill>
          <a:blip r:embed="rId4"/>
          <a:stretch>
            <a:fillRect/>
          </a:stretch>
        </p:blipFill>
        <p:spPr>
          <a:xfrm>
            <a:off x="4537494" y="690669"/>
            <a:ext cx="2743200" cy="2054851"/>
          </a:xfrm>
          <a:prstGeom prst="rect">
            <a:avLst/>
          </a:prstGeom>
        </p:spPr>
      </p:pic>
      <p:pic>
        <p:nvPicPr>
          <p:cNvPr id="9" name="Picture 9" descr="A picture containing indoor, old, device, dirty&#10;&#10;Description automatically generated">
            <a:extLst>
              <a:ext uri="{FF2B5EF4-FFF2-40B4-BE49-F238E27FC236}">
                <a16:creationId xmlns:a16="http://schemas.microsoft.com/office/drawing/2014/main" id="{0E797FFB-14BB-0E46-269C-47F9BCA5477A}"/>
              </a:ext>
            </a:extLst>
          </p:cNvPr>
          <p:cNvPicPr>
            <a:picLocks noChangeAspect="1"/>
          </p:cNvPicPr>
          <p:nvPr/>
        </p:nvPicPr>
        <p:blipFill>
          <a:blip r:embed="rId5"/>
          <a:stretch>
            <a:fillRect/>
          </a:stretch>
        </p:blipFill>
        <p:spPr>
          <a:xfrm>
            <a:off x="7154173" y="-11579"/>
            <a:ext cx="2426899" cy="3200553"/>
          </a:xfrm>
          <a:prstGeom prst="rect">
            <a:avLst/>
          </a:prstGeom>
        </p:spPr>
      </p:pic>
      <p:pic>
        <p:nvPicPr>
          <p:cNvPr id="11" name="Picture 11" descr="A picture containing floor, person, indoor, wall&#10;&#10;Description automatically generated">
            <a:extLst>
              <a:ext uri="{FF2B5EF4-FFF2-40B4-BE49-F238E27FC236}">
                <a16:creationId xmlns:a16="http://schemas.microsoft.com/office/drawing/2014/main" id="{08C61FC2-8008-8499-77A5-49022E9FCC92}"/>
              </a:ext>
            </a:extLst>
          </p:cNvPr>
          <p:cNvPicPr>
            <a:picLocks noChangeAspect="1"/>
          </p:cNvPicPr>
          <p:nvPr/>
        </p:nvPicPr>
        <p:blipFill rotWithShape="1">
          <a:blip r:embed="rId6"/>
          <a:srcRect l="99" t="589" r="524" b="38595"/>
          <a:stretch/>
        </p:blipFill>
        <p:spPr>
          <a:xfrm>
            <a:off x="9572283" y="4395026"/>
            <a:ext cx="2726133" cy="2226252"/>
          </a:xfrm>
          <a:prstGeom prst="rect">
            <a:avLst/>
          </a:prstGeom>
        </p:spPr>
      </p:pic>
      <p:pic>
        <p:nvPicPr>
          <p:cNvPr id="15" name="Picture 15" descr="A picture containing indoor, office&#10;&#10;Description automatically generated">
            <a:extLst>
              <a:ext uri="{FF2B5EF4-FFF2-40B4-BE49-F238E27FC236}">
                <a16:creationId xmlns:a16="http://schemas.microsoft.com/office/drawing/2014/main" id="{B0A5005F-EBC4-ABB7-23E0-A67B3017AF39}"/>
              </a:ext>
            </a:extLst>
          </p:cNvPr>
          <p:cNvPicPr>
            <a:picLocks noChangeAspect="1"/>
          </p:cNvPicPr>
          <p:nvPr/>
        </p:nvPicPr>
        <p:blipFill>
          <a:blip r:embed="rId7"/>
          <a:stretch>
            <a:fillRect/>
          </a:stretch>
        </p:blipFill>
        <p:spPr>
          <a:xfrm>
            <a:off x="66136" y="1986875"/>
            <a:ext cx="2743200" cy="3660628"/>
          </a:xfrm>
          <a:prstGeom prst="rect">
            <a:avLst/>
          </a:prstGeom>
        </p:spPr>
      </p:pic>
      <p:pic>
        <p:nvPicPr>
          <p:cNvPr id="14" name="Picture 14" descr="A picture containing text, indoor, device&#10;&#10;Description automatically generated">
            <a:extLst>
              <a:ext uri="{FF2B5EF4-FFF2-40B4-BE49-F238E27FC236}">
                <a16:creationId xmlns:a16="http://schemas.microsoft.com/office/drawing/2014/main" id="{B15787DC-ADC3-9D9F-A3EF-7FD5EE82758D}"/>
              </a:ext>
            </a:extLst>
          </p:cNvPr>
          <p:cNvPicPr>
            <a:picLocks noChangeAspect="1"/>
          </p:cNvPicPr>
          <p:nvPr/>
        </p:nvPicPr>
        <p:blipFill>
          <a:blip r:embed="rId8"/>
          <a:stretch>
            <a:fillRect/>
          </a:stretch>
        </p:blipFill>
        <p:spPr>
          <a:xfrm>
            <a:off x="1676400" y="2892648"/>
            <a:ext cx="2743200" cy="3660628"/>
          </a:xfrm>
          <a:prstGeom prst="rect">
            <a:avLst/>
          </a:prstGeom>
        </p:spPr>
      </p:pic>
      <p:pic>
        <p:nvPicPr>
          <p:cNvPr id="16" name="Picture 16" descr="A picture containing text&#10;&#10;Description automatically generated">
            <a:extLst>
              <a:ext uri="{FF2B5EF4-FFF2-40B4-BE49-F238E27FC236}">
                <a16:creationId xmlns:a16="http://schemas.microsoft.com/office/drawing/2014/main" id="{3D4DB070-6B97-48AA-DD15-8B9278741316}"/>
              </a:ext>
            </a:extLst>
          </p:cNvPr>
          <p:cNvPicPr>
            <a:picLocks noChangeAspect="1"/>
          </p:cNvPicPr>
          <p:nvPr/>
        </p:nvPicPr>
        <p:blipFill>
          <a:blip r:embed="rId9"/>
          <a:stretch>
            <a:fillRect/>
          </a:stretch>
        </p:blipFill>
        <p:spPr>
          <a:xfrm>
            <a:off x="2035834" y="89063"/>
            <a:ext cx="2743200" cy="3660628"/>
          </a:xfrm>
          <a:prstGeom prst="rect">
            <a:avLst/>
          </a:prstGeom>
        </p:spPr>
      </p:pic>
      <p:pic>
        <p:nvPicPr>
          <p:cNvPr id="17" name="Picture 17" descr="A picture containing floor, indoor, wall, wood&#10;&#10;Description automatically generated">
            <a:extLst>
              <a:ext uri="{FF2B5EF4-FFF2-40B4-BE49-F238E27FC236}">
                <a16:creationId xmlns:a16="http://schemas.microsoft.com/office/drawing/2014/main" id="{2A44BDA6-6639-BAD4-F4AC-CBD9F99D67DF}"/>
              </a:ext>
            </a:extLst>
          </p:cNvPr>
          <p:cNvPicPr>
            <a:picLocks noChangeAspect="1"/>
          </p:cNvPicPr>
          <p:nvPr/>
        </p:nvPicPr>
        <p:blipFill>
          <a:blip r:embed="rId10"/>
          <a:stretch>
            <a:fillRect/>
          </a:stretch>
        </p:blipFill>
        <p:spPr>
          <a:xfrm>
            <a:off x="9468928" y="-112220"/>
            <a:ext cx="2743200" cy="3660628"/>
          </a:xfrm>
          <a:prstGeom prst="rect">
            <a:avLst/>
          </a:prstGeom>
        </p:spPr>
      </p:pic>
      <p:pic>
        <p:nvPicPr>
          <p:cNvPr id="18" name="Picture 18">
            <a:extLst>
              <a:ext uri="{FF2B5EF4-FFF2-40B4-BE49-F238E27FC236}">
                <a16:creationId xmlns:a16="http://schemas.microsoft.com/office/drawing/2014/main" id="{214DB02F-DB7D-271E-26F6-D8C1C31D7E7E}"/>
              </a:ext>
            </a:extLst>
          </p:cNvPr>
          <p:cNvPicPr>
            <a:picLocks noChangeAspect="1"/>
          </p:cNvPicPr>
          <p:nvPr/>
        </p:nvPicPr>
        <p:blipFill>
          <a:blip r:embed="rId11"/>
          <a:stretch>
            <a:fillRect/>
          </a:stretch>
        </p:blipFill>
        <p:spPr>
          <a:xfrm>
            <a:off x="209909" y="160950"/>
            <a:ext cx="1880559" cy="2496062"/>
          </a:xfrm>
          <a:prstGeom prst="rect">
            <a:avLst/>
          </a:prstGeom>
        </p:spPr>
      </p:pic>
      <p:pic>
        <p:nvPicPr>
          <p:cNvPr id="6" name="Picture 6" descr="A picture containing text, indoor, person&#10;&#10;Description automatically generated">
            <a:extLst>
              <a:ext uri="{FF2B5EF4-FFF2-40B4-BE49-F238E27FC236}">
                <a16:creationId xmlns:a16="http://schemas.microsoft.com/office/drawing/2014/main" id="{E635B65F-8BE4-551E-F9B5-FC1D81AFD16B}"/>
              </a:ext>
            </a:extLst>
          </p:cNvPr>
          <p:cNvPicPr>
            <a:picLocks noChangeAspect="1"/>
          </p:cNvPicPr>
          <p:nvPr/>
        </p:nvPicPr>
        <p:blipFill>
          <a:blip r:embed="rId12"/>
          <a:stretch>
            <a:fillRect/>
          </a:stretch>
        </p:blipFill>
        <p:spPr>
          <a:xfrm>
            <a:off x="209909" y="4402271"/>
            <a:ext cx="1722409" cy="2294780"/>
          </a:xfrm>
          <a:prstGeom prst="rect">
            <a:avLst/>
          </a:prstGeom>
        </p:spPr>
      </p:pic>
      <p:pic>
        <p:nvPicPr>
          <p:cNvPr id="8" name="Picture 8" descr="A picture containing person, indoor, appliance, suit&#10;&#10;Description automatically generated">
            <a:extLst>
              <a:ext uri="{FF2B5EF4-FFF2-40B4-BE49-F238E27FC236}">
                <a16:creationId xmlns:a16="http://schemas.microsoft.com/office/drawing/2014/main" id="{48A563BC-D6BF-8774-6D8C-FC5CFFC9EDDB}"/>
              </a:ext>
            </a:extLst>
          </p:cNvPr>
          <p:cNvPicPr>
            <a:picLocks noChangeAspect="1"/>
          </p:cNvPicPr>
          <p:nvPr/>
        </p:nvPicPr>
        <p:blipFill>
          <a:blip r:embed="rId13"/>
          <a:stretch>
            <a:fillRect/>
          </a:stretch>
        </p:blipFill>
        <p:spPr>
          <a:xfrm>
            <a:off x="6909759" y="1639575"/>
            <a:ext cx="2743200" cy="2054851"/>
          </a:xfrm>
          <a:prstGeom prst="rect">
            <a:avLst/>
          </a:prstGeom>
        </p:spPr>
      </p:pic>
      <p:pic>
        <p:nvPicPr>
          <p:cNvPr id="13" name="Picture 13" descr="A picture containing floor, person, indoor, suit&#10;&#10;Description automatically generated">
            <a:extLst>
              <a:ext uri="{FF2B5EF4-FFF2-40B4-BE49-F238E27FC236}">
                <a16:creationId xmlns:a16="http://schemas.microsoft.com/office/drawing/2014/main" id="{0BF58E99-C236-26E9-80EC-2B53E97AA9D1}"/>
              </a:ext>
            </a:extLst>
          </p:cNvPr>
          <p:cNvPicPr>
            <a:picLocks noChangeAspect="1"/>
          </p:cNvPicPr>
          <p:nvPr/>
        </p:nvPicPr>
        <p:blipFill>
          <a:blip r:embed="rId14"/>
          <a:stretch>
            <a:fillRect/>
          </a:stretch>
        </p:blipFill>
        <p:spPr>
          <a:xfrm>
            <a:off x="9641457" y="2344066"/>
            <a:ext cx="2743200" cy="2054851"/>
          </a:xfrm>
          <a:prstGeom prst="rect">
            <a:avLst/>
          </a:prstGeom>
        </p:spPr>
      </p:pic>
    </p:spTree>
    <p:extLst>
      <p:ext uri="{BB962C8B-B14F-4D97-AF65-F5344CB8AC3E}">
        <p14:creationId xmlns:p14="http://schemas.microsoft.com/office/powerpoint/2010/main" val="39955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027D82CC-BCCA-345A-BBBD-7B7BBA24ADC9}"/>
              </a:ext>
            </a:extLst>
          </p:cNvPr>
          <p:cNvGraphicFramePr>
            <a:graphicFrameLocks noGrp="1"/>
          </p:cNvGraphicFramePr>
          <p:nvPr>
            <p:extLst>
              <p:ext uri="{D42A27DB-BD31-4B8C-83A1-F6EECF244321}">
                <p14:modId xmlns:p14="http://schemas.microsoft.com/office/powerpoint/2010/main" val="1423961282"/>
              </p:ext>
            </p:extLst>
          </p:nvPr>
        </p:nvGraphicFramePr>
        <p:xfrm>
          <a:off x="805131" y="1595887"/>
          <a:ext cx="10673555" cy="2328302"/>
        </p:xfrm>
        <a:graphic>
          <a:graphicData uri="http://schemas.openxmlformats.org/drawingml/2006/table">
            <a:tbl>
              <a:tblPr firstRow="1" bandRow="1">
                <a:tableStyleId>{00A15C55-8517-42AA-B614-E9B94910E393}</a:tableStyleId>
              </a:tblPr>
              <a:tblGrid>
                <a:gridCol w="1192695">
                  <a:extLst>
                    <a:ext uri="{9D8B030D-6E8A-4147-A177-3AD203B41FA5}">
                      <a16:colId xmlns:a16="http://schemas.microsoft.com/office/drawing/2014/main" val="3210514607"/>
                    </a:ext>
                  </a:extLst>
                </a:gridCol>
                <a:gridCol w="2926630">
                  <a:extLst>
                    <a:ext uri="{9D8B030D-6E8A-4147-A177-3AD203B41FA5}">
                      <a16:colId xmlns:a16="http://schemas.microsoft.com/office/drawing/2014/main" val="3169991252"/>
                    </a:ext>
                  </a:extLst>
                </a:gridCol>
                <a:gridCol w="3395869">
                  <a:extLst>
                    <a:ext uri="{9D8B030D-6E8A-4147-A177-3AD203B41FA5}">
                      <a16:colId xmlns:a16="http://schemas.microsoft.com/office/drawing/2014/main" val="696008631"/>
                    </a:ext>
                  </a:extLst>
                </a:gridCol>
                <a:gridCol w="3158361">
                  <a:extLst>
                    <a:ext uri="{9D8B030D-6E8A-4147-A177-3AD203B41FA5}">
                      <a16:colId xmlns:a16="http://schemas.microsoft.com/office/drawing/2014/main" val="76552311"/>
                    </a:ext>
                  </a:extLst>
                </a:gridCol>
              </a:tblGrid>
              <a:tr h="493882">
                <a:tc>
                  <a:txBody>
                    <a:bodyPr/>
                    <a:lstStyle/>
                    <a:p>
                      <a:pPr lvl="0" algn="ctr">
                        <a:buNone/>
                      </a:pPr>
                      <a:r>
                        <a:rPr lang="lt-LT" sz="2400" b="0" i="0" u="none" strike="noStrike" noProof="0" dirty="0" err="1">
                          <a:latin typeface="Batang"/>
                        </a:rPr>
                        <a:t>Eil.Nr</a:t>
                      </a:r>
                      <a:r>
                        <a:rPr lang="lt-LT" sz="2400" b="0" i="0" u="none" strike="noStrike" noProof="0" dirty="0">
                          <a:latin typeface="Batang"/>
                        </a:rPr>
                        <a:t>.</a:t>
                      </a:r>
                      <a:endParaRPr lang="en-US"/>
                    </a:p>
                  </a:txBody>
                  <a:tcPr/>
                </a:tc>
                <a:tc>
                  <a:txBody>
                    <a:bodyPr/>
                    <a:lstStyle/>
                    <a:p>
                      <a:pPr lvl="0" algn="ctr">
                        <a:buNone/>
                      </a:pPr>
                      <a:r>
                        <a:rPr lang="lt-LT" sz="2400" b="0" i="0" u="none" strike="noStrike" noProof="0" dirty="0">
                          <a:latin typeface="Batang"/>
                        </a:rPr>
                        <a:t>Svarstyklės</a:t>
                      </a:r>
                      <a:endParaRPr lang="lt-LT" sz="2400" noProof="0" dirty="0">
                        <a:latin typeface="Batang"/>
                      </a:endParaRPr>
                    </a:p>
                  </a:txBody>
                  <a:tcPr/>
                </a:tc>
                <a:tc>
                  <a:txBody>
                    <a:bodyPr/>
                    <a:lstStyle/>
                    <a:p>
                      <a:pPr lvl="0" algn="ctr">
                        <a:buNone/>
                      </a:pPr>
                      <a:r>
                        <a:rPr lang="lt-LT" sz="2400" b="0" i="0" u="none" strike="noStrike" noProof="0" dirty="0">
                          <a:latin typeface="Batang"/>
                        </a:rPr>
                        <a:t>Masė</a:t>
                      </a:r>
                      <a:endParaRPr lang="lt-LT" sz="2400" noProof="0" dirty="0">
                        <a:latin typeface="Batang"/>
                      </a:endParaRPr>
                    </a:p>
                  </a:txBody>
                  <a:tcPr/>
                </a:tc>
                <a:tc>
                  <a:txBody>
                    <a:bodyPr/>
                    <a:lstStyle/>
                    <a:p>
                      <a:pPr lvl="0" algn="ctr">
                        <a:buNone/>
                      </a:pPr>
                      <a:r>
                        <a:rPr lang="lt-LT" sz="2400" b="0" i="0" u="none" strike="noStrike" noProof="0" dirty="0">
                          <a:latin typeface="Batang"/>
                        </a:rPr>
                        <a:t> Paklaida</a:t>
                      </a:r>
                      <a:endParaRPr lang="lt-LT" sz="2400" noProof="0">
                        <a:latin typeface="Batang"/>
                      </a:endParaRPr>
                    </a:p>
                  </a:txBody>
                  <a:tcPr/>
                </a:tc>
                <a:extLst>
                  <a:ext uri="{0D108BD9-81ED-4DB2-BD59-A6C34878D82A}">
                    <a16:rowId xmlns:a16="http://schemas.microsoft.com/office/drawing/2014/main" val="7088916"/>
                  </a:ext>
                </a:extLst>
              </a:tr>
              <a:tr h="903099">
                <a:tc>
                  <a:txBody>
                    <a:bodyPr/>
                    <a:lstStyle/>
                    <a:p>
                      <a:pPr marL="0" lvl="0" indent="0" algn="ctr">
                        <a:buNone/>
                      </a:pPr>
                      <a:r>
                        <a:rPr lang="lt-LT" sz="2400" noProof="0" dirty="0">
                          <a:latin typeface="Batang"/>
                        </a:rPr>
                        <a:t>1.</a:t>
                      </a:r>
                    </a:p>
                  </a:txBody>
                  <a:tcPr/>
                </a:tc>
                <a:tc>
                  <a:txBody>
                    <a:bodyPr/>
                    <a:lstStyle/>
                    <a:p>
                      <a:pPr lvl="0" algn="ctr">
                        <a:buNone/>
                      </a:pPr>
                      <a:r>
                        <a:rPr lang="lt-LT" sz="2400" b="0" i="0" u="none" strike="noStrike" noProof="0" dirty="0">
                          <a:latin typeface="Batang"/>
                        </a:rPr>
                        <a:t>Elektroninės </a:t>
                      </a:r>
                      <a:endParaRPr lang="lt-LT" sz="2400" noProof="0" dirty="0">
                        <a:latin typeface="Batang"/>
                      </a:endParaRPr>
                    </a:p>
                  </a:txBody>
                  <a:tcPr/>
                </a:tc>
                <a:tc>
                  <a:txBody>
                    <a:bodyPr/>
                    <a:lstStyle/>
                    <a:p>
                      <a:pPr lvl="0" algn="ctr">
                        <a:buNone/>
                      </a:pPr>
                      <a:r>
                        <a:rPr lang="en-AU" sz="2400" b="0" i="0" u="none" strike="noStrike" noProof="0" dirty="0">
                          <a:solidFill>
                            <a:srgbClr val="000000"/>
                          </a:solidFill>
                          <a:latin typeface="Batang"/>
                        </a:rPr>
                        <a:t>0,</a:t>
                      </a:r>
                      <a:r>
                        <a:rPr lang="lt-LT" sz="2400" b="0" i="0" u="none" strike="noStrike" noProof="0" dirty="0">
                          <a:solidFill>
                            <a:srgbClr val="000000"/>
                          </a:solidFill>
                          <a:latin typeface="Batang"/>
                        </a:rPr>
                        <a:t>29</a:t>
                      </a:r>
                      <a:r>
                        <a:rPr lang="en-AU" sz="2400" b="0" i="0" u="none" strike="noStrike" noProof="0" dirty="0">
                          <a:solidFill>
                            <a:srgbClr val="000000"/>
                          </a:solidFill>
                          <a:latin typeface="Batang"/>
                        </a:rPr>
                        <a:t>7</a:t>
                      </a:r>
                      <a:r>
                        <a:rPr lang="lt-LT" sz="2400" b="0" i="0" u="none" strike="noStrike" noProof="0" dirty="0">
                          <a:solidFill>
                            <a:srgbClr val="000000"/>
                          </a:solidFill>
                          <a:latin typeface="Batang"/>
                        </a:rPr>
                        <a:t>kg</a:t>
                      </a:r>
                      <a:endParaRPr lang="en-US" dirty="0">
                        <a:latin typeface="Batang"/>
                      </a:endParaRPr>
                    </a:p>
                  </a:txBody>
                  <a:tcPr/>
                </a:tc>
                <a:tc>
                  <a:txBody>
                    <a:bodyPr/>
                    <a:lstStyle/>
                    <a:p>
                      <a:pPr lvl="0" algn="ctr">
                        <a:buNone/>
                      </a:pPr>
                      <a:r>
                        <a:rPr lang="lt-LT" sz="2000" b="0" i="0" u="none" strike="noStrike" noProof="0" dirty="0">
                          <a:solidFill>
                            <a:schemeClr val="bg1"/>
                          </a:solidFill>
                          <a:latin typeface="Batang"/>
                        </a:rPr>
                        <a:t>±0,001kg</a:t>
                      </a:r>
                      <a:endParaRPr lang="en-US" dirty="0">
                        <a:latin typeface="Batang"/>
                      </a:endParaRPr>
                    </a:p>
                  </a:txBody>
                  <a:tcPr/>
                </a:tc>
                <a:extLst>
                  <a:ext uri="{0D108BD9-81ED-4DB2-BD59-A6C34878D82A}">
                    <a16:rowId xmlns:a16="http://schemas.microsoft.com/office/drawing/2014/main" val="1299134220"/>
                  </a:ext>
                </a:extLst>
              </a:tr>
              <a:tr h="931321">
                <a:tc>
                  <a:txBody>
                    <a:bodyPr/>
                    <a:lstStyle/>
                    <a:p>
                      <a:pPr marL="0" indent="0" algn="ctr">
                        <a:buNone/>
                      </a:pPr>
                      <a:r>
                        <a:rPr lang="lt-LT" sz="2400" noProof="0" dirty="0">
                          <a:latin typeface="Batang"/>
                        </a:rPr>
                        <a:t>2.</a:t>
                      </a:r>
                    </a:p>
                  </a:txBody>
                  <a:tcPr/>
                </a:tc>
                <a:tc>
                  <a:txBody>
                    <a:bodyPr/>
                    <a:lstStyle/>
                    <a:p>
                      <a:pPr lvl="0" algn="ctr">
                        <a:buNone/>
                      </a:pPr>
                      <a:r>
                        <a:rPr lang="lt-LT" sz="2400" b="0" i="0" u="none" strike="noStrike" noProof="0" dirty="0">
                          <a:latin typeface="Batang"/>
                        </a:rPr>
                        <a:t>Senovinės</a:t>
                      </a:r>
                      <a:endParaRPr lang="lt-LT" sz="2400" noProof="0" dirty="0">
                        <a:latin typeface="Batang"/>
                      </a:endParaRPr>
                    </a:p>
                  </a:txBody>
                  <a:tcPr/>
                </a:tc>
                <a:tc>
                  <a:txBody>
                    <a:bodyPr/>
                    <a:lstStyle/>
                    <a:p>
                      <a:pPr lvl="0" algn="ctr">
                        <a:lnSpc>
                          <a:spcPct val="100000"/>
                        </a:lnSpc>
                        <a:spcBef>
                          <a:spcPts val="0"/>
                        </a:spcBef>
                        <a:spcAft>
                          <a:spcPts val="0"/>
                        </a:spcAft>
                        <a:buNone/>
                      </a:pPr>
                      <a:r>
                        <a:rPr lang="lt-LT" sz="2400" b="0" i="0" u="none" strike="noStrike" noProof="0" dirty="0">
                          <a:latin typeface="Batang"/>
                        </a:rPr>
                        <a:t>0,3kg</a:t>
                      </a:r>
                    </a:p>
                  </a:txBody>
                  <a:tcPr/>
                </a:tc>
                <a:tc>
                  <a:txBody>
                    <a:bodyPr/>
                    <a:lstStyle/>
                    <a:p>
                      <a:pPr lvl="0" algn="ctr">
                        <a:buNone/>
                      </a:pPr>
                      <a:r>
                        <a:rPr lang="lt-LT" sz="2000" b="0" i="0" u="none" strike="noStrike" noProof="0" dirty="0">
                          <a:solidFill>
                            <a:schemeClr val="bg1"/>
                          </a:solidFill>
                          <a:latin typeface="Batang"/>
                        </a:rPr>
                        <a:t>± 0,0025g</a:t>
                      </a:r>
                      <a:endParaRPr lang="en-US" sz="2000" dirty="0">
                        <a:solidFill>
                          <a:schemeClr val="bg1"/>
                        </a:solidFill>
                        <a:latin typeface="Batang"/>
                      </a:endParaRPr>
                    </a:p>
                  </a:txBody>
                  <a:tcPr/>
                </a:tc>
                <a:extLst>
                  <a:ext uri="{0D108BD9-81ED-4DB2-BD59-A6C34878D82A}">
                    <a16:rowId xmlns:a16="http://schemas.microsoft.com/office/drawing/2014/main" val="678740399"/>
                  </a:ext>
                </a:extLst>
              </a:tr>
            </a:tbl>
          </a:graphicData>
        </a:graphic>
      </p:graphicFrame>
      <p:sp>
        <p:nvSpPr>
          <p:cNvPr id="5" name="TextBox 4">
            <a:extLst>
              <a:ext uri="{FF2B5EF4-FFF2-40B4-BE49-F238E27FC236}">
                <a16:creationId xmlns:a16="http://schemas.microsoft.com/office/drawing/2014/main" id="{6D38A2C7-B99A-5200-B9B2-B78584C0CA5D}"/>
              </a:ext>
            </a:extLst>
          </p:cNvPr>
          <p:cNvSpPr txBox="1"/>
          <p:nvPr/>
        </p:nvSpPr>
        <p:spPr>
          <a:xfrm>
            <a:off x="540589" y="483079"/>
            <a:ext cx="110676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u="sng" dirty="0">
                <a:solidFill>
                  <a:srgbClr val="FF80FB"/>
                </a:solidFill>
                <a:latin typeface="Batang"/>
              </a:rPr>
              <a:t>Darbo eiga</a:t>
            </a:r>
            <a:r>
              <a:rPr lang="lt-LT" sz="2800" dirty="0">
                <a:latin typeface="Batang"/>
              </a:rPr>
              <a:t> : Svėrimas svarstyklėmis</a:t>
            </a:r>
            <a:r>
              <a:rPr lang="en-AU" sz="2800" dirty="0">
                <a:latin typeface="Batang"/>
              </a:rPr>
              <a:t>.</a:t>
            </a:r>
          </a:p>
        </p:txBody>
      </p:sp>
      <p:sp>
        <p:nvSpPr>
          <p:cNvPr id="6" name="TextBox 5">
            <a:extLst>
              <a:ext uri="{FF2B5EF4-FFF2-40B4-BE49-F238E27FC236}">
                <a16:creationId xmlns:a16="http://schemas.microsoft.com/office/drawing/2014/main" id="{B02B125C-2E10-C2C2-D89F-11CAF7B065DF}"/>
              </a:ext>
            </a:extLst>
          </p:cNvPr>
          <p:cNvSpPr txBox="1"/>
          <p:nvPr/>
        </p:nvSpPr>
        <p:spPr>
          <a:xfrm>
            <a:off x="842513" y="4436853"/>
            <a:ext cx="1060761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b="1" u="sng" dirty="0">
                <a:solidFill>
                  <a:srgbClr val="FF80FB"/>
                </a:solidFill>
                <a:latin typeface="Batang"/>
                <a:ea typeface="Batang"/>
              </a:rPr>
              <a:t>Išvada:</a:t>
            </a:r>
            <a:r>
              <a:rPr lang="lt-LT" sz="2800" dirty="0">
                <a:solidFill>
                  <a:srgbClr val="FF80FB"/>
                </a:solidFill>
                <a:latin typeface="Batang"/>
                <a:ea typeface="Batang"/>
              </a:rPr>
              <a:t> </a:t>
            </a:r>
            <a:r>
              <a:rPr lang="lt-LT" sz="2800" dirty="0">
                <a:latin typeface="Batang"/>
                <a:ea typeface="Batang"/>
              </a:rPr>
              <a:t>tiksliausiai galime išmatuoti elektroninėmis svarstyklėmis, nes tų svarstyklių paklaida yra </a:t>
            </a:r>
            <a:r>
              <a:rPr lang="lt-LT" sz="2800" dirty="0" err="1">
                <a:latin typeface="Batang"/>
                <a:ea typeface="Batang"/>
              </a:rPr>
              <a:t>maž</a:t>
            </a:r>
            <a:r>
              <a:rPr lang="en-AU" sz="2800" dirty="0" err="1">
                <a:latin typeface="Batang"/>
                <a:ea typeface="Batang"/>
              </a:rPr>
              <a:t>esnė</a:t>
            </a:r>
            <a:r>
              <a:rPr lang="en-AU" sz="2800" dirty="0">
                <a:latin typeface="Batang"/>
                <a:ea typeface="Batang"/>
              </a:rPr>
              <a:t>.</a:t>
            </a:r>
            <a:endParaRPr lang="lt-LT" sz="2800" dirty="0">
              <a:latin typeface="Batang"/>
              <a:ea typeface="Batang"/>
            </a:endParaRPr>
          </a:p>
        </p:txBody>
      </p:sp>
    </p:spTree>
    <p:extLst>
      <p:ext uri="{BB962C8B-B14F-4D97-AF65-F5344CB8AC3E}">
        <p14:creationId xmlns:p14="http://schemas.microsoft.com/office/powerpoint/2010/main" val="161013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D2469-51B2-D5F9-D017-3D2081F69ED9}"/>
              </a:ext>
            </a:extLst>
          </p:cNvPr>
          <p:cNvSpPr>
            <a:spLocks noGrp="1"/>
          </p:cNvSpPr>
          <p:nvPr>
            <p:ph type="title"/>
          </p:nvPr>
        </p:nvSpPr>
        <p:spPr>
          <a:xfrm>
            <a:off x="3628696" y="-172237"/>
            <a:ext cx="4600753" cy="1665475"/>
          </a:xfrm>
        </p:spPr>
        <p:txBody>
          <a:bodyPr>
            <a:normAutofit/>
          </a:bodyPr>
          <a:lstStyle/>
          <a:p>
            <a:r>
              <a:rPr lang="en-US" sz="4000" err="1">
                <a:latin typeface="Batang"/>
                <a:ea typeface="+mj-lt"/>
                <a:cs typeface="+mj-lt"/>
              </a:rPr>
              <a:t>Klausimynas</a:t>
            </a:r>
            <a:r>
              <a:rPr lang="en-US" sz="4000">
                <a:latin typeface="Batang"/>
                <a:ea typeface="+mj-lt"/>
                <a:cs typeface="+mj-lt"/>
              </a:rPr>
              <a:t>:</a:t>
            </a:r>
            <a:endParaRPr lang="en-US" sz="4000">
              <a:latin typeface="Batang"/>
              <a:ea typeface="Batang"/>
            </a:endParaRPr>
          </a:p>
        </p:txBody>
      </p:sp>
      <p:sp>
        <p:nvSpPr>
          <p:cNvPr id="3" name="Content Placeholder 2">
            <a:extLst>
              <a:ext uri="{FF2B5EF4-FFF2-40B4-BE49-F238E27FC236}">
                <a16:creationId xmlns:a16="http://schemas.microsoft.com/office/drawing/2014/main" id="{C21ADF5E-8E3B-0FC0-76B5-00D24394CD3A}"/>
              </a:ext>
            </a:extLst>
          </p:cNvPr>
          <p:cNvSpPr>
            <a:spLocks noGrp="1"/>
          </p:cNvSpPr>
          <p:nvPr>
            <p:ph idx="1"/>
          </p:nvPr>
        </p:nvSpPr>
        <p:spPr>
          <a:xfrm>
            <a:off x="293148" y="998656"/>
            <a:ext cx="9158377" cy="5080092"/>
          </a:xfrm>
        </p:spPr>
        <p:txBody>
          <a:bodyPr vert="horz" lIns="91440" tIns="45720" rIns="91440" bIns="45720" rtlCol="0" anchor="t">
            <a:noAutofit/>
          </a:bodyPr>
          <a:lstStyle/>
          <a:p>
            <a:pPr marL="342900" indent="-342900"/>
            <a:r>
              <a:rPr lang="en-US" sz="2200">
                <a:latin typeface="Batang"/>
                <a:ea typeface="+mn-lt"/>
                <a:cs typeface="+mn-lt"/>
              </a:rPr>
              <a:t>Kas </a:t>
            </a:r>
            <a:r>
              <a:rPr lang="en-US" sz="2200" err="1">
                <a:latin typeface="Batang"/>
                <a:ea typeface="+mn-lt"/>
                <a:cs typeface="+mn-lt"/>
              </a:rPr>
              <a:t>atsitinka</a:t>
            </a:r>
            <a:r>
              <a:rPr lang="en-US" sz="2200">
                <a:latin typeface="Batang"/>
                <a:ea typeface="+mn-lt"/>
                <a:cs typeface="+mn-lt"/>
              </a:rPr>
              <a:t> </a:t>
            </a:r>
            <a:r>
              <a:rPr lang="en-US" sz="2200" err="1">
                <a:latin typeface="Batang"/>
                <a:ea typeface="+mn-lt"/>
                <a:cs typeface="+mn-lt"/>
              </a:rPr>
              <a:t>su</a:t>
            </a:r>
            <a:r>
              <a:rPr lang="en-US" sz="2200">
                <a:latin typeface="Batang"/>
                <a:ea typeface="+mn-lt"/>
                <a:cs typeface="+mn-lt"/>
              </a:rPr>
              <a:t> </a:t>
            </a:r>
            <a:r>
              <a:rPr lang="en-US" sz="2200" err="1">
                <a:latin typeface="Batang"/>
                <a:ea typeface="+mn-lt"/>
                <a:cs typeface="+mn-lt"/>
              </a:rPr>
              <a:t>žmogaus</a:t>
            </a:r>
            <a:r>
              <a:rPr lang="en-US" sz="2200">
                <a:latin typeface="Batang"/>
                <a:ea typeface="+mn-lt"/>
                <a:cs typeface="+mn-lt"/>
              </a:rPr>
              <a:t> mase, jam </a:t>
            </a:r>
            <a:r>
              <a:rPr lang="en-US" sz="2200" err="1">
                <a:latin typeface="Batang"/>
                <a:ea typeface="+mn-lt"/>
                <a:cs typeface="+mn-lt"/>
              </a:rPr>
              <a:t>atsistojus</a:t>
            </a:r>
            <a:r>
              <a:rPr lang="en-US" sz="2200">
                <a:latin typeface="Batang"/>
                <a:ea typeface="+mn-lt"/>
                <a:cs typeface="+mn-lt"/>
              </a:rPr>
              <a:t> </a:t>
            </a:r>
            <a:r>
              <a:rPr lang="en-US" sz="2200" err="1">
                <a:latin typeface="Batang"/>
                <a:ea typeface="+mn-lt"/>
                <a:cs typeface="+mn-lt"/>
              </a:rPr>
              <a:t>ant</a:t>
            </a:r>
            <a:r>
              <a:rPr lang="en-US" sz="2200">
                <a:latin typeface="Batang"/>
                <a:ea typeface="+mn-lt"/>
                <a:cs typeface="+mn-lt"/>
              </a:rPr>
              <a:t> </a:t>
            </a:r>
            <a:r>
              <a:rPr lang="en-US" sz="2200" err="1">
                <a:latin typeface="Batang"/>
                <a:ea typeface="+mn-lt"/>
                <a:cs typeface="+mn-lt"/>
              </a:rPr>
              <a:t>vienos</a:t>
            </a:r>
            <a:r>
              <a:rPr lang="en-US" sz="2200">
                <a:latin typeface="Batang"/>
                <a:ea typeface="+mn-lt"/>
                <a:cs typeface="+mn-lt"/>
              </a:rPr>
              <a:t> </a:t>
            </a:r>
            <a:r>
              <a:rPr lang="en-US" sz="2200" err="1">
                <a:latin typeface="Batang"/>
                <a:ea typeface="+mn-lt"/>
                <a:cs typeface="+mn-lt"/>
              </a:rPr>
              <a:t>kojos</a:t>
            </a:r>
            <a:r>
              <a:rPr lang="en-US" sz="2200">
                <a:latin typeface="Batang"/>
                <a:ea typeface="+mn-lt"/>
                <a:cs typeface="+mn-lt"/>
              </a:rPr>
              <a:t>? </a:t>
            </a:r>
            <a:endParaRPr lang="en-US" sz="2200">
              <a:solidFill>
                <a:schemeClr val="bg1"/>
              </a:solidFill>
              <a:highlight>
                <a:srgbClr val="00FF00"/>
              </a:highlight>
              <a:latin typeface="Batang"/>
              <a:ea typeface="Batang"/>
            </a:endParaRPr>
          </a:p>
          <a:p>
            <a:pPr marL="342900" indent="-342900">
              <a:buFont typeface="Arial"/>
              <a:buChar char="•"/>
            </a:pPr>
            <a:r>
              <a:rPr lang="en-US" sz="2200">
                <a:latin typeface="Batang"/>
                <a:ea typeface="+mn-lt"/>
                <a:cs typeface="+mn-lt"/>
              </a:rPr>
              <a:t>Koks </a:t>
            </a:r>
            <a:r>
              <a:rPr lang="en-US" sz="2200" err="1">
                <a:latin typeface="Batang"/>
                <a:ea typeface="+mn-lt"/>
                <a:cs typeface="+mn-lt"/>
              </a:rPr>
              <a:t>pagrindinis</a:t>
            </a:r>
            <a:r>
              <a:rPr lang="en-US" sz="2200">
                <a:latin typeface="Batang"/>
                <a:ea typeface="+mn-lt"/>
                <a:cs typeface="+mn-lt"/>
              </a:rPr>
              <a:t> </a:t>
            </a:r>
            <a:r>
              <a:rPr lang="en-US" sz="2200" err="1">
                <a:latin typeface="Batang"/>
                <a:ea typeface="+mn-lt"/>
                <a:cs typeface="+mn-lt"/>
              </a:rPr>
              <a:t>masės</a:t>
            </a:r>
            <a:r>
              <a:rPr lang="en-US" sz="2200">
                <a:latin typeface="Batang"/>
                <a:ea typeface="+mn-lt"/>
                <a:cs typeface="+mn-lt"/>
              </a:rPr>
              <a:t> </a:t>
            </a:r>
            <a:r>
              <a:rPr lang="en-US" sz="2200" err="1">
                <a:latin typeface="Batang"/>
                <a:ea typeface="+mn-lt"/>
                <a:cs typeface="+mn-lt"/>
              </a:rPr>
              <a:t>matavimo</a:t>
            </a:r>
            <a:r>
              <a:rPr lang="en-US" sz="2200">
                <a:latin typeface="Batang"/>
                <a:ea typeface="+mn-lt"/>
                <a:cs typeface="+mn-lt"/>
              </a:rPr>
              <a:t> </a:t>
            </a:r>
            <a:r>
              <a:rPr lang="en-US" sz="2200" err="1">
                <a:latin typeface="Batang"/>
                <a:ea typeface="+mn-lt"/>
                <a:cs typeface="+mn-lt"/>
              </a:rPr>
              <a:t>vienetas</a:t>
            </a:r>
            <a:r>
              <a:rPr lang="en-US" sz="2200">
                <a:latin typeface="Batang"/>
                <a:ea typeface="+mn-lt"/>
                <a:cs typeface="+mn-lt"/>
              </a:rPr>
              <a:t> SI </a:t>
            </a:r>
            <a:r>
              <a:rPr lang="en-US" sz="2200" err="1">
                <a:latin typeface="Batang"/>
                <a:ea typeface="+mn-lt"/>
                <a:cs typeface="+mn-lt"/>
              </a:rPr>
              <a:t>sistemoje</a:t>
            </a:r>
            <a:r>
              <a:rPr lang="en-US" sz="2200">
                <a:latin typeface="Batang"/>
                <a:ea typeface="+mn-lt"/>
                <a:cs typeface="+mn-lt"/>
              </a:rPr>
              <a:t>? </a:t>
            </a:r>
            <a:endParaRPr lang="en-US" sz="2200">
              <a:solidFill>
                <a:srgbClr val="000000"/>
              </a:solidFill>
              <a:highlight>
                <a:srgbClr val="00FF00"/>
              </a:highlight>
              <a:latin typeface="Batang"/>
              <a:ea typeface="+mn-lt"/>
              <a:cs typeface="+mn-lt"/>
            </a:endParaRPr>
          </a:p>
          <a:p>
            <a:pPr marL="342900" indent="-342900">
              <a:buFont typeface="Arial"/>
              <a:buChar char="•"/>
            </a:pPr>
            <a:r>
              <a:rPr lang="en-US" sz="2200" err="1">
                <a:latin typeface="Batang"/>
                <a:ea typeface="+mn-lt"/>
                <a:cs typeface="+mn-lt"/>
              </a:rPr>
              <a:t>Ar</a:t>
            </a:r>
            <a:r>
              <a:rPr lang="en-US" sz="2200">
                <a:latin typeface="Batang"/>
                <a:ea typeface="+mn-lt"/>
                <a:cs typeface="+mn-lt"/>
              </a:rPr>
              <a:t> </a:t>
            </a:r>
            <a:r>
              <a:rPr lang="en-US" sz="2200" err="1">
                <a:latin typeface="Batang"/>
                <a:ea typeface="+mn-lt"/>
                <a:cs typeface="+mn-lt"/>
              </a:rPr>
              <a:t>astronauto</a:t>
            </a:r>
            <a:r>
              <a:rPr lang="en-US" sz="2200">
                <a:latin typeface="Batang"/>
                <a:ea typeface="+mn-lt"/>
                <a:cs typeface="+mn-lt"/>
              </a:rPr>
              <a:t> </a:t>
            </a:r>
            <a:r>
              <a:rPr lang="en-US" sz="2200" err="1">
                <a:latin typeface="Batang"/>
                <a:ea typeface="+mn-lt"/>
                <a:cs typeface="+mn-lt"/>
              </a:rPr>
              <a:t>masė</a:t>
            </a:r>
            <a:r>
              <a:rPr lang="en-US" sz="2200">
                <a:latin typeface="Batang"/>
                <a:ea typeface="+mn-lt"/>
                <a:cs typeface="+mn-lt"/>
              </a:rPr>
              <a:t> </a:t>
            </a:r>
            <a:r>
              <a:rPr lang="en-US" sz="2200" err="1">
                <a:latin typeface="Batang"/>
                <a:ea typeface="+mn-lt"/>
                <a:cs typeface="+mn-lt"/>
              </a:rPr>
              <a:t>sumažės</a:t>
            </a:r>
            <a:r>
              <a:rPr lang="en-US" sz="2200">
                <a:latin typeface="Batang"/>
                <a:ea typeface="+mn-lt"/>
                <a:cs typeface="+mn-lt"/>
              </a:rPr>
              <a:t> </a:t>
            </a:r>
            <a:r>
              <a:rPr lang="en-US" sz="2200" err="1">
                <a:latin typeface="Batang"/>
                <a:ea typeface="+mn-lt"/>
                <a:cs typeface="+mn-lt"/>
              </a:rPr>
              <a:t>Mėnulyje</a:t>
            </a:r>
            <a:r>
              <a:rPr lang="en-US" sz="2200">
                <a:latin typeface="Batang"/>
                <a:ea typeface="+mn-lt"/>
                <a:cs typeface="+mn-lt"/>
              </a:rPr>
              <a:t>? </a:t>
            </a:r>
            <a:endParaRPr lang="en-US" sz="2200">
              <a:solidFill>
                <a:srgbClr val="000000"/>
              </a:solidFill>
              <a:highlight>
                <a:srgbClr val="00FF00"/>
              </a:highlight>
              <a:latin typeface="Batang"/>
              <a:ea typeface="+mn-lt"/>
              <a:cs typeface="+mn-lt"/>
            </a:endParaRPr>
          </a:p>
          <a:p>
            <a:pPr marL="342900" indent="-342900">
              <a:buFont typeface="Arial"/>
              <a:buChar char="•"/>
            </a:pPr>
            <a:r>
              <a:rPr lang="en-US" sz="2200">
                <a:latin typeface="Batang"/>
                <a:ea typeface="+mn-lt"/>
                <a:cs typeface="+mn-lt"/>
              </a:rPr>
              <a:t>Kaip </a:t>
            </a:r>
            <a:r>
              <a:rPr lang="en-US" sz="2200" err="1">
                <a:latin typeface="Batang"/>
                <a:ea typeface="+mn-lt"/>
                <a:cs typeface="+mn-lt"/>
              </a:rPr>
              <a:t>apskaičiuoti</a:t>
            </a:r>
            <a:r>
              <a:rPr lang="en-US" sz="2200">
                <a:latin typeface="Batang"/>
                <a:ea typeface="+mn-lt"/>
                <a:cs typeface="+mn-lt"/>
              </a:rPr>
              <a:t> </a:t>
            </a:r>
            <a:r>
              <a:rPr lang="en-US" sz="2200" err="1">
                <a:latin typeface="Batang"/>
                <a:ea typeface="+mn-lt"/>
                <a:cs typeface="+mn-lt"/>
              </a:rPr>
              <a:t>kūno</a:t>
            </a:r>
            <a:r>
              <a:rPr lang="en-US" sz="2200">
                <a:latin typeface="Batang"/>
                <a:ea typeface="+mn-lt"/>
                <a:cs typeface="+mn-lt"/>
              </a:rPr>
              <a:t> </a:t>
            </a:r>
            <a:r>
              <a:rPr lang="en-US" sz="2200" err="1">
                <a:latin typeface="Batang"/>
                <a:ea typeface="+mn-lt"/>
                <a:cs typeface="+mn-lt"/>
              </a:rPr>
              <a:t>masę</a:t>
            </a:r>
            <a:r>
              <a:rPr lang="en-US" sz="2200">
                <a:latin typeface="Batang"/>
                <a:ea typeface="+mn-lt"/>
                <a:cs typeface="+mn-lt"/>
              </a:rPr>
              <a:t>, </a:t>
            </a:r>
            <a:r>
              <a:rPr lang="en-US" sz="2200" err="1">
                <a:latin typeface="Batang"/>
                <a:ea typeface="+mn-lt"/>
                <a:cs typeface="+mn-lt"/>
              </a:rPr>
              <a:t>žinant</a:t>
            </a:r>
            <a:r>
              <a:rPr lang="en-US" sz="2200">
                <a:latin typeface="Batang"/>
                <a:ea typeface="+mn-lt"/>
                <a:cs typeface="+mn-lt"/>
              </a:rPr>
              <a:t> jo </a:t>
            </a:r>
            <a:r>
              <a:rPr lang="en-US" sz="2200" err="1">
                <a:latin typeface="Batang"/>
                <a:ea typeface="+mn-lt"/>
                <a:cs typeface="+mn-lt"/>
              </a:rPr>
              <a:t>tūrį</a:t>
            </a:r>
            <a:r>
              <a:rPr lang="en-US" sz="2200">
                <a:latin typeface="Batang"/>
                <a:ea typeface="+mn-lt"/>
                <a:cs typeface="+mn-lt"/>
              </a:rPr>
              <a:t>?</a:t>
            </a:r>
            <a:endParaRPr lang="en-US" sz="2200">
              <a:solidFill>
                <a:srgbClr val="000000"/>
              </a:solidFill>
              <a:latin typeface="Batang"/>
              <a:ea typeface="+mn-lt"/>
              <a:cs typeface="+mn-lt"/>
            </a:endParaRPr>
          </a:p>
          <a:p>
            <a:pPr marL="342900" indent="-342900">
              <a:buFont typeface="Arial"/>
              <a:buChar char="•"/>
            </a:pPr>
            <a:r>
              <a:rPr lang="en-US" sz="2200">
                <a:latin typeface="Batang"/>
                <a:ea typeface="+mn-lt"/>
                <a:cs typeface="+mn-lt"/>
              </a:rPr>
              <a:t>Kaip </a:t>
            </a:r>
            <a:r>
              <a:rPr lang="en-US" sz="2200" err="1">
                <a:latin typeface="Batang"/>
                <a:ea typeface="+mn-lt"/>
                <a:cs typeface="+mn-lt"/>
              </a:rPr>
              <a:t>apskaičiuoti</a:t>
            </a:r>
            <a:r>
              <a:rPr lang="en-US" sz="2200">
                <a:latin typeface="Batang"/>
                <a:ea typeface="+mn-lt"/>
                <a:cs typeface="+mn-lt"/>
              </a:rPr>
              <a:t> </a:t>
            </a:r>
            <a:r>
              <a:rPr lang="en-US" sz="2200" err="1">
                <a:latin typeface="Batang"/>
                <a:ea typeface="+mn-lt"/>
                <a:cs typeface="+mn-lt"/>
              </a:rPr>
              <a:t>kūno</a:t>
            </a:r>
            <a:r>
              <a:rPr lang="en-US" sz="2200">
                <a:latin typeface="Batang"/>
                <a:ea typeface="+mn-lt"/>
                <a:cs typeface="+mn-lt"/>
              </a:rPr>
              <a:t> </a:t>
            </a:r>
            <a:r>
              <a:rPr lang="en-US" sz="2200" err="1">
                <a:latin typeface="Batang"/>
                <a:ea typeface="+mn-lt"/>
                <a:cs typeface="+mn-lt"/>
              </a:rPr>
              <a:t>masę</a:t>
            </a:r>
            <a:r>
              <a:rPr lang="en-US" sz="2200">
                <a:latin typeface="Batang"/>
                <a:ea typeface="+mn-lt"/>
                <a:cs typeface="+mn-lt"/>
              </a:rPr>
              <a:t> </a:t>
            </a:r>
            <a:r>
              <a:rPr lang="en-US" sz="2200" err="1">
                <a:latin typeface="Batang"/>
                <a:ea typeface="+mn-lt"/>
                <a:cs typeface="+mn-lt"/>
              </a:rPr>
              <a:t>pagal</a:t>
            </a:r>
            <a:r>
              <a:rPr lang="en-US" sz="2200">
                <a:latin typeface="Batang"/>
                <a:ea typeface="+mn-lt"/>
                <a:cs typeface="+mn-lt"/>
              </a:rPr>
              <a:t> II </a:t>
            </a:r>
            <a:r>
              <a:rPr lang="en-US" sz="2200" err="1">
                <a:latin typeface="Batang"/>
                <a:ea typeface="+mn-lt"/>
                <a:cs typeface="+mn-lt"/>
              </a:rPr>
              <a:t>Niutono</a:t>
            </a:r>
            <a:r>
              <a:rPr lang="en-US" sz="2200">
                <a:latin typeface="Batang"/>
                <a:ea typeface="+mn-lt"/>
                <a:cs typeface="+mn-lt"/>
              </a:rPr>
              <a:t> </a:t>
            </a:r>
            <a:r>
              <a:rPr lang="en-US" sz="2200" err="1">
                <a:latin typeface="Batang"/>
                <a:ea typeface="+mn-lt"/>
                <a:cs typeface="+mn-lt"/>
              </a:rPr>
              <a:t>dėsnį</a:t>
            </a:r>
            <a:r>
              <a:rPr lang="en-US" sz="2200">
                <a:latin typeface="Batang"/>
                <a:ea typeface="+mn-lt"/>
                <a:cs typeface="+mn-lt"/>
              </a:rPr>
              <a:t>?</a:t>
            </a:r>
            <a:endParaRPr lang="en-US" sz="2200">
              <a:solidFill>
                <a:schemeClr val="bg1"/>
              </a:solidFill>
              <a:highlight>
                <a:srgbClr val="00FF00"/>
              </a:highlight>
              <a:latin typeface="Batang"/>
              <a:ea typeface="Batang"/>
            </a:endParaRPr>
          </a:p>
          <a:p>
            <a:pPr marL="342900" indent="-342900">
              <a:buFont typeface="Arial"/>
              <a:buChar char="•"/>
            </a:pPr>
            <a:r>
              <a:rPr lang="en-US" sz="2200">
                <a:latin typeface="Batang"/>
                <a:ea typeface="+mn-lt"/>
                <a:cs typeface="+mn-lt"/>
              </a:rPr>
              <a:t>Kas </a:t>
            </a:r>
            <a:r>
              <a:rPr lang="en-US" sz="2200" err="1">
                <a:latin typeface="Batang"/>
                <a:ea typeface="+mn-lt"/>
                <a:cs typeface="+mn-lt"/>
              </a:rPr>
              <a:t>yra</a:t>
            </a:r>
            <a:r>
              <a:rPr lang="en-US" sz="2200">
                <a:latin typeface="Batang"/>
                <a:ea typeface="+mn-lt"/>
                <a:cs typeface="+mn-lt"/>
              </a:rPr>
              <a:t> </a:t>
            </a:r>
            <a:r>
              <a:rPr lang="en-US" sz="2200" err="1">
                <a:latin typeface="Batang"/>
                <a:ea typeface="+mn-lt"/>
                <a:cs typeface="+mn-lt"/>
              </a:rPr>
              <a:t>bezmėnas</a:t>
            </a:r>
            <a:r>
              <a:rPr lang="en-US" sz="2200">
                <a:latin typeface="Batang"/>
                <a:ea typeface="+mn-lt"/>
                <a:cs typeface="+mn-lt"/>
              </a:rPr>
              <a:t>? </a:t>
            </a:r>
            <a:endParaRPr lang="en-US" sz="2200">
              <a:solidFill>
                <a:srgbClr val="000000"/>
              </a:solidFill>
              <a:highlight>
                <a:srgbClr val="00FF00"/>
              </a:highlight>
              <a:latin typeface="Batang"/>
              <a:ea typeface="+mn-lt"/>
              <a:cs typeface="+mn-lt"/>
            </a:endParaRPr>
          </a:p>
          <a:p>
            <a:pPr marL="342900" indent="-342900">
              <a:buFont typeface="Arial"/>
              <a:buChar char="•"/>
            </a:pPr>
            <a:r>
              <a:rPr lang="en-US" sz="2200">
                <a:latin typeface="Batang"/>
                <a:ea typeface="+mn-lt"/>
                <a:cs typeface="+mn-lt"/>
              </a:rPr>
              <a:t>Kuri </a:t>
            </a:r>
            <a:r>
              <a:rPr lang="en-US" sz="2200" err="1">
                <a:latin typeface="Batang"/>
                <a:ea typeface="+mn-lt"/>
                <a:cs typeface="+mn-lt"/>
              </a:rPr>
              <a:t>masė</a:t>
            </a:r>
            <a:r>
              <a:rPr lang="en-US" sz="2200">
                <a:latin typeface="Batang"/>
                <a:ea typeface="+mn-lt"/>
                <a:cs typeface="+mn-lt"/>
              </a:rPr>
              <a:t> bus </a:t>
            </a:r>
            <a:r>
              <a:rPr lang="en-US" sz="2200" err="1">
                <a:latin typeface="Batang"/>
                <a:ea typeface="+mn-lt"/>
                <a:cs typeface="+mn-lt"/>
              </a:rPr>
              <a:t>didesnė</a:t>
            </a:r>
            <a:r>
              <a:rPr lang="en-US" sz="2200">
                <a:latin typeface="Batang"/>
                <a:ea typeface="+mn-lt"/>
                <a:cs typeface="+mn-lt"/>
              </a:rPr>
              <a:t>: 1kg </a:t>
            </a:r>
            <a:r>
              <a:rPr lang="en-US" sz="2200" err="1">
                <a:latin typeface="Batang"/>
                <a:ea typeface="+mn-lt"/>
                <a:cs typeface="+mn-lt"/>
              </a:rPr>
              <a:t>pūkų</a:t>
            </a:r>
            <a:r>
              <a:rPr lang="en-US" sz="2200">
                <a:latin typeface="Batang"/>
                <a:ea typeface="+mn-lt"/>
                <a:cs typeface="+mn-lt"/>
              </a:rPr>
              <a:t> </a:t>
            </a:r>
            <a:r>
              <a:rPr lang="en-US" sz="2200" err="1">
                <a:latin typeface="Batang"/>
                <a:ea typeface="+mn-lt"/>
                <a:cs typeface="+mn-lt"/>
              </a:rPr>
              <a:t>ar</a:t>
            </a:r>
            <a:r>
              <a:rPr lang="en-US" sz="2200">
                <a:latin typeface="Batang"/>
                <a:ea typeface="+mn-lt"/>
                <a:cs typeface="+mn-lt"/>
              </a:rPr>
              <a:t> 1kg </a:t>
            </a:r>
            <a:r>
              <a:rPr lang="en-US" sz="2200" err="1">
                <a:latin typeface="Batang"/>
                <a:ea typeface="+mn-lt"/>
                <a:cs typeface="+mn-lt"/>
              </a:rPr>
              <a:t>aukso</a:t>
            </a:r>
            <a:r>
              <a:rPr lang="en-US" sz="2200">
                <a:latin typeface="Batang"/>
                <a:ea typeface="+mn-lt"/>
                <a:cs typeface="+mn-lt"/>
              </a:rPr>
              <a:t>? </a:t>
            </a:r>
            <a:endParaRPr lang="en-US" sz="2200">
              <a:solidFill>
                <a:schemeClr val="bg1"/>
              </a:solidFill>
              <a:highlight>
                <a:srgbClr val="00FF00"/>
              </a:highlight>
              <a:latin typeface="Batang"/>
              <a:ea typeface="+mn-lt"/>
              <a:cs typeface="+mn-lt"/>
            </a:endParaRPr>
          </a:p>
          <a:p>
            <a:pPr marL="342900" indent="-342900">
              <a:buFont typeface="Arial"/>
              <a:buChar char="•"/>
            </a:pPr>
            <a:r>
              <a:rPr lang="en-US" sz="2200" err="1">
                <a:latin typeface="Batang"/>
                <a:ea typeface="+mn-lt"/>
                <a:cs typeface="+mn-lt"/>
              </a:rPr>
              <a:t>Ką</a:t>
            </a:r>
            <a:r>
              <a:rPr lang="en-US" sz="2200">
                <a:latin typeface="Batang"/>
                <a:ea typeface="+mn-lt"/>
                <a:cs typeface="+mn-lt"/>
              </a:rPr>
              <a:t> </a:t>
            </a:r>
            <a:r>
              <a:rPr lang="en-US" sz="2200" err="1">
                <a:latin typeface="Batang"/>
                <a:ea typeface="+mn-lt"/>
                <a:cs typeface="+mn-lt"/>
              </a:rPr>
              <a:t>apibūdina</a:t>
            </a:r>
            <a:r>
              <a:rPr lang="en-US" sz="2200">
                <a:latin typeface="Batang"/>
                <a:ea typeface="+mn-lt"/>
                <a:cs typeface="+mn-lt"/>
              </a:rPr>
              <a:t> </a:t>
            </a:r>
            <a:r>
              <a:rPr lang="en-US" sz="2200" err="1">
                <a:latin typeface="Batang"/>
                <a:ea typeface="+mn-lt"/>
                <a:cs typeface="+mn-lt"/>
              </a:rPr>
              <a:t>masė</a:t>
            </a:r>
            <a:r>
              <a:rPr lang="en-US" sz="2200">
                <a:latin typeface="Batang"/>
                <a:ea typeface="+mn-lt"/>
                <a:cs typeface="+mn-lt"/>
              </a:rPr>
              <a:t>? </a:t>
            </a:r>
            <a:endParaRPr lang="en-US" sz="2200">
              <a:solidFill>
                <a:schemeClr val="bg1"/>
              </a:solidFill>
              <a:highlight>
                <a:srgbClr val="00FF00"/>
              </a:highlight>
              <a:latin typeface="Batang"/>
              <a:ea typeface="Batang"/>
            </a:endParaRPr>
          </a:p>
          <a:p>
            <a:pPr marL="342900" indent="-342900"/>
            <a:r>
              <a:rPr lang="en-US" sz="2200" err="1">
                <a:latin typeface="Batang"/>
                <a:ea typeface="+mn-lt"/>
                <a:cs typeface="+mn-lt"/>
              </a:rPr>
              <a:t>Ar</a:t>
            </a:r>
            <a:r>
              <a:rPr lang="en-US" sz="2200">
                <a:latin typeface="Batang"/>
                <a:ea typeface="+mn-lt"/>
                <a:cs typeface="+mn-lt"/>
              </a:rPr>
              <a:t> </a:t>
            </a:r>
            <a:r>
              <a:rPr lang="en-US" sz="2200" err="1">
                <a:latin typeface="Batang"/>
                <a:ea typeface="+mn-lt"/>
                <a:cs typeface="+mn-lt"/>
              </a:rPr>
              <a:t>yra</a:t>
            </a:r>
            <a:r>
              <a:rPr lang="en-US" sz="2200">
                <a:latin typeface="Batang"/>
                <a:ea typeface="+mn-lt"/>
                <a:cs typeface="+mn-lt"/>
              </a:rPr>
              <a:t> </a:t>
            </a:r>
            <a:r>
              <a:rPr lang="en-US" sz="2200" err="1">
                <a:latin typeface="Batang"/>
                <a:ea typeface="+mn-lt"/>
                <a:cs typeface="+mn-lt"/>
              </a:rPr>
              <a:t>kūnas</a:t>
            </a:r>
            <a:r>
              <a:rPr lang="en-US" sz="2200">
                <a:latin typeface="Batang"/>
                <a:ea typeface="+mn-lt"/>
                <a:cs typeface="+mn-lt"/>
              </a:rPr>
              <a:t>, </a:t>
            </a:r>
            <a:r>
              <a:rPr lang="en-US" sz="2200" err="1">
                <a:latin typeface="Batang"/>
                <a:ea typeface="+mn-lt"/>
                <a:cs typeface="+mn-lt"/>
              </a:rPr>
              <a:t>kurio</a:t>
            </a:r>
            <a:r>
              <a:rPr lang="en-US" sz="2200">
                <a:latin typeface="Batang"/>
                <a:ea typeface="+mn-lt"/>
                <a:cs typeface="+mn-lt"/>
              </a:rPr>
              <a:t> </a:t>
            </a:r>
            <a:r>
              <a:rPr lang="en-US" sz="2200" err="1">
                <a:latin typeface="Batang"/>
                <a:ea typeface="+mn-lt"/>
                <a:cs typeface="+mn-lt"/>
              </a:rPr>
              <a:t>masė</a:t>
            </a:r>
            <a:r>
              <a:rPr lang="en-US" sz="2200">
                <a:latin typeface="Batang"/>
                <a:ea typeface="+mn-lt"/>
                <a:cs typeface="+mn-lt"/>
              </a:rPr>
              <a:t> </a:t>
            </a:r>
            <a:r>
              <a:rPr lang="en-US" sz="2200" err="1">
                <a:latin typeface="Batang"/>
                <a:ea typeface="+mn-lt"/>
                <a:cs typeface="+mn-lt"/>
              </a:rPr>
              <a:t>lygi</a:t>
            </a:r>
            <a:r>
              <a:rPr lang="en-US" sz="2200">
                <a:latin typeface="Batang"/>
                <a:ea typeface="+mn-lt"/>
                <a:cs typeface="+mn-lt"/>
              </a:rPr>
              <a:t> </a:t>
            </a:r>
            <a:r>
              <a:rPr lang="en-US" sz="2200" err="1">
                <a:latin typeface="Batang"/>
                <a:ea typeface="+mn-lt"/>
                <a:cs typeface="+mn-lt"/>
              </a:rPr>
              <a:t>nuliui</a:t>
            </a:r>
            <a:r>
              <a:rPr lang="en-US" sz="2200">
                <a:latin typeface="Batang"/>
                <a:ea typeface="+mn-lt"/>
                <a:cs typeface="+mn-lt"/>
              </a:rPr>
              <a:t>? </a:t>
            </a:r>
            <a:endParaRPr lang="en-US" sz="2200">
              <a:solidFill>
                <a:schemeClr val="bg1"/>
              </a:solidFill>
              <a:highlight>
                <a:srgbClr val="00FF00"/>
              </a:highlight>
              <a:latin typeface="Batang"/>
              <a:ea typeface="+mn-lt"/>
              <a:cs typeface="+mn-lt"/>
            </a:endParaRPr>
          </a:p>
          <a:p>
            <a:pPr marL="342900" indent="-342900"/>
            <a:r>
              <a:rPr lang="en-US" sz="2200">
                <a:latin typeface="Batang"/>
                <a:ea typeface="+mn-lt"/>
                <a:cs typeface="+mn-lt"/>
              </a:rPr>
              <a:t>10 </a:t>
            </a:r>
            <a:r>
              <a:rPr lang="en-US" sz="2200" err="1">
                <a:latin typeface="Batang"/>
                <a:ea typeface="+mn-lt"/>
                <a:cs typeface="+mn-lt"/>
              </a:rPr>
              <a:t>pūdų</a:t>
            </a:r>
            <a:r>
              <a:rPr lang="en-US" sz="2200">
                <a:latin typeface="Batang"/>
                <a:ea typeface="+mn-lt"/>
                <a:cs typeface="+mn-lt"/>
              </a:rPr>
              <a:t> </a:t>
            </a:r>
            <a:r>
              <a:rPr lang="en-US" sz="2200" err="1">
                <a:latin typeface="Batang"/>
                <a:ea typeface="+mn-lt"/>
                <a:cs typeface="+mn-lt"/>
              </a:rPr>
              <a:t>paversti</a:t>
            </a:r>
            <a:r>
              <a:rPr lang="en-US" sz="2200">
                <a:latin typeface="Batang"/>
                <a:ea typeface="+mn-lt"/>
                <a:cs typeface="+mn-lt"/>
              </a:rPr>
              <a:t> </a:t>
            </a:r>
            <a:r>
              <a:rPr lang="en-US" sz="2200" err="1">
                <a:latin typeface="Batang"/>
                <a:ea typeface="+mn-lt"/>
                <a:cs typeface="+mn-lt"/>
              </a:rPr>
              <a:t>kilogramais</a:t>
            </a:r>
            <a:r>
              <a:rPr lang="en-US" sz="2000">
                <a:latin typeface="Batang"/>
                <a:ea typeface="+mn-lt"/>
                <a:cs typeface="+mn-lt"/>
              </a:rPr>
              <a:t> </a:t>
            </a:r>
            <a:endParaRPr lang="en-US" sz="2000">
              <a:solidFill>
                <a:schemeClr val="bg1"/>
              </a:solidFill>
              <a:highlight>
                <a:srgbClr val="00FF00"/>
              </a:highlight>
              <a:latin typeface="Batang"/>
              <a:ea typeface="Batang"/>
            </a:endParaRPr>
          </a:p>
        </p:txBody>
      </p:sp>
      <p:sp>
        <p:nvSpPr>
          <p:cNvPr id="5" name="TextBox 4">
            <a:extLst>
              <a:ext uri="{FF2B5EF4-FFF2-40B4-BE49-F238E27FC236}">
                <a16:creationId xmlns:a16="http://schemas.microsoft.com/office/drawing/2014/main" id="{42A143AF-B550-0DB3-B67B-F243CDC014AA}"/>
              </a:ext>
            </a:extLst>
          </p:cNvPr>
          <p:cNvSpPr txBox="1"/>
          <p:nvPr/>
        </p:nvSpPr>
        <p:spPr>
          <a:xfrm>
            <a:off x="1863306" y="1489495"/>
            <a:ext cx="353395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Žmogaus masė nepasikeičia.​</a:t>
            </a:r>
            <a:endParaRPr lang="en-US">
              <a:latin typeface="Batang"/>
              <a:ea typeface="Batang"/>
            </a:endParaRPr>
          </a:p>
        </p:txBody>
      </p:sp>
      <p:sp>
        <p:nvSpPr>
          <p:cNvPr id="6" name="TextBox 5">
            <a:extLst>
              <a:ext uri="{FF2B5EF4-FFF2-40B4-BE49-F238E27FC236}">
                <a16:creationId xmlns:a16="http://schemas.microsoft.com/office/drawing/2014/main" id="{D4423580-8994-E3F0-597F-21DEC805AC42}"/>
              </a:ext>
            </a:extLst>
          </p:cNvPr>
          <p:cNvSpPr txBox="1"/>
          <p:nvPr/>
        </p:nvSpPr>
        <p:spPr>
          <a:xfrm>
            <a:off x="8419381" y="197832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Kilogramas (kg)</a:t>
            </a:r>
            <a:endParaRPr lang="en-US">
              <a:latin typeface="Batang"/>
              <a:ea typeface="Batang"/>
            </a:endParaRPr>
          </a:p>
        </p:txBody>
      </p:sp>
      <p:sp>
        <p:nvSpPr>
          <p:cNvPr id="7" name="TextBox 6">
            <a:extLst>
              <a:ext uri="{FF2B5EF4-FFF2-40B4-BE49-F238E27FC236}">
                <a16:creationId xmlns:a16="http://schemas.microsoft.com/office/drawing/2014/main" id="{26013A2A-AD5E-75AA-7EE9-DF2CB1A7163A}"/>
              </a:ext>
            </a:extLst>
          </p:cNvPr>
          <p:cNvSpPr txBox="1"/>
          <p:nvPr/>
        </p:nvSpPr>
        <p:spPr>
          <a:xfrm>
            <a:off x="6090249" y="2553419"/>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Ne</a:t>
            </a:r>
            <a:endParaRPr lang="en-US">
              <a:latin typeface="Batang"/>
              <a:ea typeface="Batang"/>
            </a:endParaRPr>
          </a:p>
        </p:txBody>
      </p:sp>
      <p:sp>
        <p:nvSpPr>
          <p:cNvPr id="8" name="TextBox 7">
            <a:extLst>
              <a:ext uri="{FF2B5EF4-FFF2-40B4-BE49-F238E27FC236}">
                <a16:creationId xmlns:a16="http://schemas.microsoft.com/office/drawing/2014/main" id="{3D6A2B56-CAAD-46DE-AA88-9FF80FAEA581}"/>
              </a:ext>
            </a:extLst>
          </p:cNvPr>
          <p:cNvSpPr txBox="1"/>
          <p:nvPr/>
        </p:nvSpPr>
        <p:spPr>
          <a:xfrm>
            <a:off x="6564702" y="3071004"/>
            <a:ext cx="34764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Tankį padauginti iš tūrio.</a:t>
            </a:r>
            <a:endParaRPr lang="en-US">
              <a:latin typeface="Batang"/>
              <a:ea typeface="Batang"/>
            </a:endParaRPr>
          </a:p>
        </p:txBody>
      </p:sp>
      <p:sp>
        <p:nvSpPr>
          <p:cNvPr id="9" name="TextBox 8">
            <a:extLst>
              <a:ext uri="{FF2B5EF4-FFF2-40B4-BE49-F238E27FC236}">
                <a16:creationId xmlns:a16="http://schemas.microsoft.com/office/drawing/2014/main" id="{4A0092E8-A420-B91B-1101-B2363EAE710D}"/>
              </a:ext>
            </a:extLst>
          </p:cNvPr>
          <p:cNvSpPr txBox="1"/>
          <p:nvPr/>
        </p:nvSpPr>
        <p:spPr>
          <a:xfrm>
            <a:off x="7815532" y="3602966"/>
            <a:ext cx="35770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Jėgą padalinti iš pagreičio</a:t>
            </a:r>
            <a:endParaRPr lang="en-US">
              <a:latin typeface="Batang"/>
              <a:ea typeface="Batang"/>
            </a:endParaRPr>
          </a:p>
        </p:txBody>
      </p:sp>
      <p:sp>
        <p:nvSpPr>
          <p:cNvPr id="10" name="TextBox 9">
            <a:extLst>
              <a:ext uri="{FF2B5EF4-FFF2-40B4-BE49-F238E27FC236}">
                <a16:creationId xmlns:a16="http://schemas.microsoft.com/office/drawing/2014/main" id="{C02F0BA4-5AC7-F648-2A80-BE63D7883FFD}"/>
              </a:ext>
            </a:extLst>
          </p:cNvPr>
          <p:cNvSpPr txBox="1"/>
          <p:nvPr/>
        </p:nvSpPr>
        <p:spPr>
          <a:xfrm>
            <a:off x="3631721" y="4149306"/>
            <a:ext cx="39652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cs typeface="Arial"/>
              </a:rPr>
              <a:t>Masės matavimo prietaisas.</a:t>
            </a:r>
            <a:r>
              <a:rPr lang="en-US">
                <a:solidFill>
                  <a:srgbClr val="92D050"/>
                </a:solidFill>
                <a:latin typeface="Batang"/>
                <a:cs typeface="Arial"/>
              </a:rPr>
              <a:t>​</a:t>
            </a:r>
            <a:endParaRPr lang="en-US">
              <a:latin typeface="Batang"/>
              <a:ea typeface="Batang"/>
            </a:endParaRPr>
          </a:p>
        </p:txBody>
      </p:sp>
      <p:sp>
        <p:nvSpPr>
          <p:cNvPr id="11" name="TextBox 10">
            <a:extLst>
              <a:ext uri="{FF2B5EF4-FFF2-40B4-BE49-F238E27FC236}">
                <a16:creationId xmlns:a16="http://schemas.microsoft.com/office/drawing/2014/main" id="{B26EBF5A-2ADC-468F-9D7F-161088C058E8}"/>
              </a:ext>
            </a:extLst>
          </p:cNvPr>
          <p:cNvSpPr txBox="1"/>
          <p:nvPr/>
        </p:nvSpPr>
        <p:spPr>
          <a:xfrm>
            <a:off x="7412966" y="4321835"/>
            <a:ext cx="39796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cs typeface="Segoe UI"/>
              </a:rPr>
              <a:t>​</a:t>
            </a:r>
            <a:endParaRPr lang="lt-LT">
              <a:solidFill>
                <a:srgbClr val="92D050"/>
              </a:solidFill>
              <a:latin typeface="Batang"/>
              <a:ea typeface="Batang"/>
              <a:cs typeface="Segoe UI"/>
            </a:endParaRPr>
          </a:p>
          <a:p>
            <a:r>
              <a:rPr lang="lt-LT">
                <a:solidFill>
                  <a:srgbClr val="92D050"/>
                </a:solidFill>
                <a:latin typeface="Batang"/>
                <a:cs typeface="Arial"/>
              </a:rPr>
              <a:t>Abiejų kūnų masė yra vienoda.</a:t>
            </a:r>
            <a:endParaRPr lang="lt-LT">
              <a:solidFill>
                <a:srgbClr val="92D050"/>
              </a:solidFill>
              <a:latin typeface="Batang"/>
              <a:ea typeface="Batang"/>
              <a:cs typeface="Arial"/>
            </a:endParaRPr>
          </a:p>
        </p:txBody>
      </p:sp>
      <p:sp>
        <p:nvSpPr>
          <p:cNvPr id="12" name="TextBox 11">
            <a:extLst>
              <a:ext uri="{FF2B5EF4-FFF2-40B4-BE49-F238E27FC236}">
                <a16:creationId xmlns:a16="http://schemas.microsoft.com/office/drawing/2014/main" id="{D3243324-E1F9-301F-3AD5-8D70C8E53672}"/>
              </a:ext>
            </a:extLst>
          </p:cNvPr>
          <p:cNvSpPr txBox="1"/>
          <p:nvPr/>
        </p:nvSpPr>
        <p:spPr>
          <a:xfrm>
            <a:off x="3689230" y="517009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Masė apibūdina kūną.</a:t>
            </a:r>
            <a:endParaRPr lang="en-US">
              <a:latin typeface="Batang"/>
              <a:ea typeface="Batang"/>
            </a:endParaRPr>
          </a:p>
        </p:txBody>
      </p:sp>
      <p:sp>
        <p:nvSpPr>
          <p:cNvPr id="13" name="TextBox 12">
            <a:extLst>
              <a:ext uri="{FF2B5EF4-FFF2-40B4-BE49-F238E27FC236}">
                <a16:creationId xmlns:a16="http://schemas.microsoft.com/office/drawing/2014/main" id="{EC4B87BE-4B3C-50CD-7E35-1705430EE965}"/>
              </a:ext>
            </a:extLst>
          </p:cNvPr>
          <p:cNvSpPr txBox="1"/>
          <p:nvPr/>
        </p:nvSpPr>
        <p:spPr>
          <a:xfrm>
            <a:off x="5989607" y="573081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Ne, nėra.</a:t>
            </a:r>
            <a:endParaRPr lang="en-US">
              <a:latin typeface="Batang"/>
              <a:ea typeface="Batang"/>
            </a:endParaRPr>
          </a:p>
        </p:txBody>
      </p:sp>
      <p:sp>
        <p:nvSpPr>
          <p:cNvPr id="14" name="TextBox 13">
            <a:extLst>
              <a:ext uri="{FF2B5EF4-FFF2-40B4-BE49-F238E27FC236}">
                <a16:creationId xmlns:a16="http://schemas.microsoft.com/office/drawing/2014/main" id="{537D225B-5A04-B26B-43EE-F2AAE5FA24AA}"/>
              </a:ext>
            </a:extLst>
          </p:cNvPr>
          <p:cNvSpPr txBox="1"/>
          <p:nvPr/>
        </p:nvSpPr>
        <p:spPr>
          <a:xfrm>
            <a:off x="4968815" y="6248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solidFill>
                  <a:srgbClr val="92D050"/>
                </a:solidFill>
                <a:latin typeface="Batang"/>
              </a:rPr>
              <a:t>10x16=160kg</a:t>
            </a:r>
            <a:endParaRPr lang="en-US">
              <a:latin typeface="Batang"/>
              <a:ea typeface="Batang"/>
            </a:endParaRPr>
          </a:p>
        </p:txBody>
      </p:sp>
    </p:spTree>
    <p:extLst>
      <p:ext uri="{BB962C8B-B14F-4D97-AF65-F5344CB8AC3E}">
        <p14:creationId xmlns:p14="http://schemas.microsoft.com/office/powerpoint/2010/main" val="165514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500"/>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500"/>
                                        <p:tgtEl>
                                          <p:spTgt spid="1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500"/>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500"/>
                                        <p:tgtEl>
                                          <p:spTgt spid="1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500"/>
                                        <p:tgtEl>
                                          <p:spTgt spid="13"/>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4"/>
                                        </p:tgtEl>
                                        <p:attrNameLst>
                                          <p:attrName>style.visibility</p:attrName>
                                        </p:attrNameLst>
                                      </p:cBhvr>
                                      <p:to>
                                        <p:strVal val="visible"/>
                                      </p:to>
                                    </p:set>
                                    <p:animEffect transition="in" filter="fade">
                                      <p:cBhvr>
                                        <p:cTn id="10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CF643-0447-C48C-E531-B93F5DB5F199}"/>
              </a:ext>
            </a:extLst>
          </p:cNvPr>
          <p:cNvSpPr>
            <a:spLocks noGrp="1"/>
          </p:cNvSpPr>
          <p:nvPr>
            <p:ph type="title"/>
          </p:nvPr>
        </p:nvSpPr>
        <p:spPr>
          <a:xfrm>
            <a:off x="1313941" y="1064216"/>
            <a:ext cx="9905998" cy="1478570"/>
          </a:xfrm>
        </p:spPr>
        <p:txBody>
          <a:bodyPr/>
          <a:lstStyle/>
          <a:p>
            <a:r>
              <a:rPr lang="en-US" err="1">
                <a:ea typeface="+mj-lt"/>
                <a:cs typeface="+mj-lt"/>
              </a:rPr>
              <a:t>Naudota</a:t>
            </a:r>
            <a:r>
              <a:rPr lang="en-US">
                <a:ea typeface="+mj-lt"/>
                <a:cs typeface="+mj-lt"/>
              </a:rPr>
              <a:t> </a:t>
            </a:r>
            <a:r>
              <a:rPr lang="en-US" err="1">
                <a:ea typeface="+mj-lt"/>
                <a:cs typeface="+mj-lt"/>
              </a:rPr>
              <a:t>literatūra</a:t>
            </a:r>
            <a:r>
              <a:rPr lang="en-US">
                <a:ea typeface="+mj-lt"/>
                <a:cs typeface="+mj-lt"/>
              </a:rPr>
              <a:t>:</a:t>
            </a:r>
            <a:endParaRPr lang="en-US"/>
          </a:p>
          <a:p>
            <a:endParaRPr lang="en-US"/>
          </a:p>
        </p:txBody>
      </p:sp>
      <p:sp>
        <p:nvSpPr>
          <p:cNvPr id="3" name="Content Placeholder 2">
            <a:extLst>
              <a:ext uri="{FF2B5EF4-FFF2-40B4-BE49-F238E27FC236}">
                <a16:creationId xmlns:a16="http://schemas.microsoft.com/office/drawing/2014/main" id="{B513A887-E532-4B3D-B06F-96786C957FD9}"/>
              </a:ext>
            </a:extLst>
          </p:cNvPr>
          <p:cNvSpPr>
            <a:spLocks noGrp="1"/>
          </p:cNvSpPr>
          <p:nvPr>
            <p:ph idx="1"/>
          </p:nvPr>
        </p:nvSpPr>
        <p:spPr/>
        <p:txBody>
          <a:bodyPr vert="horz" lIns="91440" tIns="45720" rIns="91440" bIns="45720" rtlCol="0" anchor="t">
            <a:normAutofit/>
          </a:bodyPr>
          <a:lstStyle/>
          <a:p>
            <a:endParaRPr lang="en-US">
              <a:ea typeface="+mn-lt"/>
              <a:cs typeface="+mn-lt"/>
            </a:endParaRPr>
          </a:p>
          <a:p>
            <a:r>
              <a:rPr lang="en-US">
                <a:ea typeface="+mn-lt"/>
                <a:cs typeface="+mn-lt"/>
                <a:hlinkClick r:id="rId2"/>
              </a:rPr>
              <a:t>Masė – Vikipedija (wikipedia.org)</a:t>
            </a:r>
            <a:endParaRPr lang="en-US"/>
          </a:p>
          <a:p>
            <a:pPr>
              <a:buFont typeface="Arial"/>
              <a:buChar char="•"/>
            </a:pPr>
            <a:r>
              <a:rPr lang="en-US">
                <a:ea typeface="+mn-lt"/>
                <a:cs typeface="+mn-lt"/>
              </a:rPr>
              <a:t>V.Valentinavičius, </a:t>
            </a:r>
            <a:r>
              <a:rPr lang="en-US" err="1">
                <a:ea typeface="+mn-lt"/>
                <a:cs typeface="+mn-lt"/>
              </a:rPr>
              <a:t>Fizika</a:t>
            </a:r>
            <a:r>
              <a:rPr lang="en-US">
                <a:ea typeface="+mn-lt"/>
                <a:cs typeface="+mn-lt"/>
              </a:rPr>
              <a:t> 8</a:t>
            </a:r>
            <a:endParaRPr lang="en-US"/>
          </a:p>
          <a:p>
            <a:r>
              <a:rPr lang="en-US">
                <a:ea typeface="+mn-lt"/>
                <a:cs typeface="+mn-lt"/>
              </a:rPr>
              <a:t>Spektras, </a:t>
            </a:r>
            <a:r>
              <a:rPr lang="en-US" err="1">
                <a:ea typeface="+mn-lt"/>
                <a:cs typeface="+mn-lt"/>
              </a:rPr>
              <a:t>Fizikos</a:t>
            </a:r>
            <a:r>
              <a:rPr lang="en-US">
                <a:ea typeface="+mn-lt"/>
                <a:cs typeface="+mn-lt"/>
              </a:rPr>
              <a:t> </a:t>
            </a:r>
            <a:r>
              <a:rPr lang="en-US" err="1">
                <a:ea typeface="+mn-lt"/>
                <a:cs typeface="+mn-lt"/>
              </a:rPr>
              <a:t>vad</a:t>
            </a:r>
            <a:r>
              <a:rPr lang="en-US">
                <a:ea typeface="+mn-lt"/>
                <a:cs typeface="+mn-lt"/>
              </a:rPr>
              <a:t>. 8 </a:t>
            </a:r>
            <a:r>
              <a:rPr lang="en-US" err="1">
                <a:ea typeface="+mn-lt"/>
                <a:cs typeface="+mn-lt"/>
              </a:rPr>
              <a:t>klasei</a:t>
            </a:r>
            <a:r>
              <a:rPr lang="en-US">
                <a:ea typeface="+mn-lt"/>
                <a:cs typeface="+mn-lt"/>
              </a:rPr>
              <a:t> I </a:t>
            </a:r>
            <a:r>
              <a:rPr lang="en-US" err="1">
                <a:ea typeface="+mn-lt"/>
                <a:cs typeface="+mn-lt"/>
              </a:rPr>
              <a:t>dalis</a:t>
            </a:r>
            <a:endParaRPr lang="en-US" err="1"/>
          </a:p>
          <a:p>
            <a:endParaRPr lang="en-US"/>
          </a:p>
        </p:txBody>
      </p:sp>
    </p:spTree>
    <p:extLst>
      <p:ext uri="{BB962C8B-B14F-4D97-AF65-F5344CB8AC3E}">
        <p14:creationId xmlns:p14="http://schemas.microsoft.com/office/powerpoint/2010/main" val="204179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E2ACFD-A954-4AE5-A646-04099F7008FA}">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s>
</ds:datastoreItem>
</file>

<file path=customXml/itemProps2.xml><?xml version="1.0" encoding="utf-8"?>
<ds:datastoreItem xmlns:ds="http://schemas.openxmlformats.org/officeDocument/2006/customXml" ds:itemID="{78B1A62B-AC56-4FF8-A85C-85C0B480DAF8}">
  <ds:schemaRefs>
    <ds:schemaRef ds:uri="http://schemas.microsoft.com/office/2006/metadata/properties"/>
    <ds:schemaRef ds:uri="http://www.w3.org/2000/xmlns/"/>
    <ds:schemaRef ds:uri="71af3243-3dd4-4a8d-8c0d-dd76da1f02a5"/>
    <ds:schemaRef ds:uri="http://www.w3.org/2001/XMLSchema-instance"/>
  </ds:schemaRefs>
</ds:datastoreItem>
</file>

<file path=customXml/itemProps3.xml><?xml version="1.0" encoding="utf-8"?>
<ds:datastoreItem xmlns:ds="http://schemas.openxmlformats.org/officeDocument/2006/customXml" ds:itemID="{95C60B4F-BC3B-4500-94A0-12B650EB3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22</Slides>
  <Notes>2</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Circuit</vt:lpstr>
      <vt:lpstr>KŪNŲ MASĖ</vt:lpstr>
      <vt:lpstr>turinys</vt:lpstr>
      <vt:lpstr>Masės apibrėžimas</vt:lpstr>
      <vt:lpstr>Masės matavimo vienetai</vt:lpstr>
      <vt:lpstr>Masės matavimo prietaisai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Masė, svoris ir gravitacija</vt:lpstr>
      <vt:lpstr>Masės konvertavimas į svorį</vt:lpstr>
      <vt:lpstr>Kaip apskaičiuoti masę?</vt:lpstr>
      <vt:lpstr>PowerPoint Presentation</vt:lpstr>
      <vt:lpstr>Tiriamasis darbas  ,,Kūnų masės nustatymas“</vt:lpstr>
      <vt:lpstr>PowerPoint Presentation</vt:lpstr>
      <vt:lpstr>PowerPoint Presentation</vt:lpstr>
      <vt:lpstr>PowerPoint Presentation</vt:lpstr>
      <vt:lpstr>Klausimynas:</vt:lpstr>
      <vt:lpstr>Naudota literatūra: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design</dc:title>
  <dc:creator/>
  <cp:lastModifiedBy>Deimantė Zelenauskaitė</cp:lastModifiedBy>
  <cp:revision>120</cp:revision>
  <dcterms:created xsi:type="dcterms:W3CDTF">2023-03-29T16:51:18Z</dcterms:created>
  <dcterms:modified xsi:type="dcterms:W3CDTF">2023-05-03T11:37:44Z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