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4" r:id="rId5"/>
    <p:sldId id="258" r:id="rId6"/>
    <p:sldId id="259" r:id="rId7"/>
    <p:sldId id="260" r:id="rId8"/>
    <p:sldId id="261" r:id="rId9"/>
    <p:sldId id="288" r:id="rId10"/>
    <p:sldId id="265" r:id="rId11"/>
    <p:sldId id="282" r:id="rId12"/>
    <p:sldId id="283" r:id="rId13"/>
    <p:sldId id="284" r:id="rId14"/>
    <p:sldId id="286" r:id="rId15"/>
    <p:sldId id="285" r:id="rId16"/>
    <p:sldId id="266" r:id="rId17"/>
    <p:sldId id="287" r:id="rId18"/>
    <p:sldId id="278" r:id="rId19"/>
    <p:sldId id="279" r:id="rId20"/>
    <p:sldId id="280" r:id="rId21"/>
    <p:sldId id="281" r:id="rId22"/>
    <p:sldId id="275" r:id="rId23"/>
    <p:sldId id="274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6" r:id="rId32"/>
    <p:sldId id="27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86B67B-4F6C-A787-9F3B-88EFFD269808}" v="58" dt="2023-05-02T18:29:51.742"/>
    <p1510:client id="{252995D3-29D5-43B3-BB1C-AD4B6B4441E3}" v="209" dt="2023-04-26T17:36:49.976"/>
    <p1510:client id="{81FB85F9-1767-E2F0-ED40-91864770B30F}" v="795" dt="2023-05-08T20:47:29.266"/>
    <p1510:client id="{C2EC2A3D-4C5F-4E82-38B6-BD6EC445B4BA}" v="385" dt="2023-04-26T19:07:48.806"/>
    <p1510:client id="{C947CC85-B23C-9B4C-3265-81B5C8E48B2C}" v="1944" dt="2023-05-09T21:39:34.5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88" d="100"/>
          <a:sy n="88" d="100"/>
        </p:scale>
        <p:origin x="5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youtube.com/watch?v=0v86Yk14rf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Archimedo jėga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8BA5B9-8E2D-C5CD-5C16-6EB1097F9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746" y="5831172"/>
            <a:ext cx="8404747" cy="4047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>
                <a:cs typeface="Calibri"/>
              </a:rPr>
              <a:t>Parengė 8 klasės mokiniai: Faustas Pauliukas, Ugnė Lesevičiūtė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43C2D-813B-C320-E2C5-D71C0A6B1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8113" y="446222"/>
            <a:ext cx="10227971" cy="938728"/>
          </a:xfrm>
        </p:spPr>
        <p:txBody>
          <a:bodyPr>
            <a:normAutofit fontScale="90000"/>
          </a:bodyPr>
          <a:lstStyle/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Turinys</a:t>
            </a:r>
            <a:r>
              <a:rPr lang="en-US" dirty="0">
                <a:cs typeface="Calibri Light"/>
              </a:rPr>
              <a:t>: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5262FE-9627-7977-F058-71F119918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8113" y="1541419"/>
            <a:ext cx="10163577" cy="418267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algn="l">
              <a:buChar char="•"/>
            </a:pPr>
            <a:r>
              <a:rPr lang="en-US" sz="3600" dirty="0">
                <a:latin typeface="Calibri tekstas"/>
                <a:cs typeface="Calibri" panose="020F0502020204030204"/>
              </a:rPr>
              <a:t>Archimedas</a:t>
            </a:r>
            <a:endParaRPr lang="en-US" sz="3600" dirty="0">
              <a:latin typeface="Calibri tekstas"/>
              <a:ea typeface="Calibri"/>
              <a:cs typeface="Calibri" panose="020F0502020204030204"/>
            </a:endParaRPr>
          </a:p>
          <a:p>
            <a:pPr marL="342900" indent="-342900" algn="l">
              <a:buChar char="•"/>
            </a:pPr>
            <a:r>
              <a:rPr lang="en-US" sz="3600" dirty="0">
                <a:latin typeface="Calibri tekstas"/>
                <a:cs typeface="Calibri Light"/>
              </a:rPr>
              <a:t>Archimedo jėgos istorija</a:t>
            </a:r>
            <a:endParaRPr lang="en-US" sz="3600" dirty="0">
              <a:latin typeface="Calibri tekstas"/>
              <a:cs typeface="Calibri" panose="020F0502020204030204"/>
            </a:endParaRPr>
          </a:p>
          <a:p>
            <a:pPr marL="342900" indent="-342900" algn="l">
              <a:buChar char="•"/>
            </a:pPr>
            <a:r>
              <a:rPr lang="en-US" sz="3600" dirty="0">
                <a:latin typeface="Calibri tekstas"/>
                <a:cs typeface="Calibri" panose="020F0502020204030204"/>
              </a:rPr>
              <a:t>Archimedo </a:t>
            </a:r>
            <a:r>
              <a:rPr lang="en-US" sz="3600" dirty="0" smtClean="0">
                <a:latin typeface="Calibri tekstas"/>
                <a:cs typeface="Calibri" panose="020F0502020204030204"/>
              </a:rPr>
              <a:t>dėsnis</a:t>
            </a:r>
            <a:endParaRPr lang="en-US" sz="3600" dirty="0">
              <a:latin typeface="Calibri tekstas"/>
              <a:ea typeface="Calibri"/>
              <a:cs typeface="Calibri" panose="020F0502020204030204"/>
            </a:endParaRPr>
          </a:p>
          <a:p>
            <a:pPr marL="342900" indent="-342900" algn="l">
              <a:buChar char="•"/>
            </a:pPr>
            <a:r>
              <a:rPr lang="en-US" sz="3600" dirty="0">
                <a:latin typeface="Calibri tekstas"/>
                <a:cs typeface="Calibri" panose="020F0502020204030204"/>
              </a:rPr>
              <a:t>Kūnų plūduriavimas</a:t>
            </a:r>
            <a:endParaRPr lang="en-US" sz="3600" dirty="0">
              <a:latin typeface="Calibri tekstas"/>
              <a:ea typeface="Calibri" panose="020F0502020204030204"/>
              <a:cs typeface="Calibri" panose="020F0502020204030204"/>
            </a:endParaRPr>
          </a:p>
          <a:p>
            <a:pPr marL="342900" indent="-342900" algn="l">
              <a:buChar char="•"/>
            </a:pPr>
            <a:r>
              <a:rPr lang="en-US" sz="3600" dirty="0">
                <a:latin typeface="Calibri tekstas"/>
                <a:ea typeface="Calibri" panose="020F0502020204030204"/>
                <a:cs typeface="Calibri" panose="020F0502020204030204"/>
              </a:rPr>
              <a:t>Bandymas</a:t>
            </a:r>
          </a:p>
          <a:p>
            <a:pPr marL="342900" indent="-342900" algn="l">
              <a:buChar char="•"/>
            </a:pPr>
            <a:r>
              <a:rPr lang="en-US" sz="3600" dirty="0">
                <a:latin typeface="Calibri tekstas"/>
                <a:ea typeface="Calibri" panose="020F0502020204030204"/>
                <a:cs typeface="Calibri" panose="020F0502020204030204"/>
              </a:rPr>
              <a:t>Uždaviniai</a:t>
            </a:r>
          </a:p>
          <a:p>
            <a:pPr marL="342900" indent="-342900" algn="l">
              <a:buChar char="•"/>
            </a:pPr>
            <a:r>
              <a:rPr lang="en-US" sz="3600" dirty="0">
                <a:latin typeface="Calibri tekstas"/>
                <a:ea typeface="Calibri" panose="020F0502020204030204"/>
                <a:cs typeface="Calibri" panose="020F0502020204030204"/>
              </a:rPr>
              <a:t>Testas</a:t>
            </a:r>
          </a:p>
        </p:txBody>
      </p:sp>
    </p:spTree>
    <p:extLst>
      <p:ext uri="{BB962C8B-B14F-4D97-AF65-F5344CB8AC3E}">
        <p14:creationId xmlns:p14="http://schemas.microsoft.com/office/powerpoint/2010/main" val="175735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FA70E5-B3C1-845B-0003-7F722E852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Archimedas</a:t>
            </a:r>
            <a:endParaRPr lang="en-US" sz="5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E240-FAEA-E5A0-9CCD-F425A7777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282549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200" dirty="0">
                <a:ea typeface="+mn-lt"/>
                <a:cs typeface="+mn-lt"/>
              </a:rPr>
              <a:t>Archimedas – graikų matematikas, fizikas, išradėjas – inžinierius ir astronomas. Labiausiai žinomas kaip atradęs Archimedo dėsnį apie jėgą, veikiančią panardintus kūnus.</a:t>
            </a:r>
            <a:endParaRPr lang="en-US" sz="2200" dirty="0">
              <a:cs typeface="Calibri"/>
            </a:endParaRPr>
          </a:p>
          <a:p>
            <a:endParaRPr lang="en-US" sz="2200" dirty="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848C832-B04A-799E-F43A-E5B0D6E38B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90" b="1"/>
          <a:stretch/>
        </p:blipFill>
        <p:spPr>
          <a:xfrm>
            <a:off x="7581735" y="601133"/>
            <a:ext cx="4062347" cy="558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57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189301-3A5F-E7A9-4E06-7CA1EB200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pPr algn="ctr"/>
            <a:r>
              <a:rPr 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Archimedo</a:t>
            </a:r>
            <a:r>
              <a:rPr lang="en-US" sz="5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 </a:t>
            </a:r>
            <a:r>
              <a:rPr 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jėgos</a:t>
            </a:r>
            <a:r>
              <a:rPr lang="en-US" sz="5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 </a:t>
            </a:r>
            <a:r>
              <a:rPr 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istorija</a:t>
            </a:r>
            <a:endParaRPr lang="en-US" sz="5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85AB1-BF10-0918-8D2B-E5981E9E5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282549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dirty="0">
                <a:ea typeface="+mn-lt"/>
                <a:cs typeface="+mn-lt"/>
              </a:rPr>
              <a:t>Nuoroda į Archimedo jėgos atradimo istoriją:</a:t>
            </a:r>
          </a:p>
          <a:p>
            <a:pPr marL="0" indent="0">
              <a:buNone/>
            </a:pPr>
            <a:r>
              <a:rPr lang="en-US" sz="2200" dirty="0">
                <a:ea typeface="+mn-lt"/>
                <a:cs typeface="+mn-lt"/>
                <a:hlinkClick r:id="rId2"/>
              </a:rPr>
              <a:t>https://www.youtube.com/watch?v=0v86Yk14rf8</a:t>
            </a:r>
            <a:r>
              <a:rPr lang="en-US" sz="2200" dirty="0">
                <a:ea typeface="+mn-lt"/>
                <a:cs typeface="+mn-lt"/>
              </a:rPr>
              <a:t> </a:t>
            </a:r>
            <a:endParaRPr lang="en-US" sz="2200" dirty="0">
              <a:cs typeface="Calibri"/>
            </a:endParaRPr>
          </a:p>
        </p:txBody>
      </p:sp>
      <p:pic>
        <p:nvPicPr>
          <p:cNvPr id="4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27C044CA-76FC-05B3-ECA5-9E85419F6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066" y="1685570"/>
            <a:ext cx="4237686" cy="341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83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D2A05-2476-CE69-63B1-4F523B7AC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Archimedo dėsnis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706F6-DF81-9CEB-23DD-92A792B3E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rgbClr val="202122"/>
                </a:solidFill>
                <a:ea typeface="+mn-lt"/>
                <a:cs typeface="+mn-lt"/>
              </a:rPr>
              <a:t>Archimedo dėsnis – skystyje ar dujose panardintą kūną veikia aukštyn nukreipta jėga lygi kūno išstumto skysčio (dujų) svoriui. Skystyje kūnas veikiamas dviejų jėgų – žemyn nukreipta sunkio jėga ir aukštyn nukreipta Archimedo jėga. </a:t>
            </a:r>
            <a:endParaRPr lang="en-US" sz="3200" dirty="0">
              <a:solidFill>
                <a:srgbClr val="202122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39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14E792-C964-2EEF-7B4D-3A9900459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Archimedo jėga</a:t>
            </a:r>
            <a:endParaRPr lang="en-US" sz="5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626B1-421F-BC49-C773-40C1DEF8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282549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dirty="0">
                <a:cs typeface="Calibri" panose="020F0502020204030204"/>
              </a:rPr>
              <a:t>Archimedo jėga - tai jėga, atsirandanti dėl slėgių skirtumo ir stumianti aukštyn skystyje ar dujose panardintą kūną.</a:t>
            </a:r>
          </a:p>
        </p:txBody>
      </p:sp>
      <p:pic>
        <p:nvPicPr>
          <p:cNvPr id="5" name="Picture 5" descr="Chart, waterfall chart&#10;&#10;Description automatically generated">
            <a:extLst>
              <a:ext uri="{FF2B5EF4-FFF2-40B4-BE49-F238E27FC236}">
                <a16:creationId xmlns:a16="http://schemas.microsoft.com/office/drawing/2014/main" id="{79601F74-B722-2D9C-9A23-6423FC07D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066" y="1625535"/>
            <a:ext cx="4237686" cy="353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7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6406C-7548-F7EC-F030-388B2849A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Archimedo jėgos formulė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F1BA7-04E9-4977-7EC8-1E6B5D9F8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ctr">
              <a:buNone/>
            </a:pPr>
            <a:r>
              <a:rPr lang="en-US" sz="6600" b="1" dirty="0">
                <a:solidFill>
                  <a:srgbClr val="202122"/>
                </a:solidFill>
                <a:ea typeface="+mn-lt"/>
                <a:cs typeface="+mn-lt"/>
              </a:rPr>
              <a:t>F</a:t>
            </a:r>
            <a:r>
              <a:rPr lang="en-US" sz="6600" b="1" baseline="-25000" dirty="0">
                <a:solidFill>
                  <a:srgbClr val="202122"/>
                </a:solidFill>
                <a:ea typeface="+mn-lt"/>
                <a:cs typeface="+mn-lt"/>
              </a:rPr>
              <a:t>A</a:t>
            </a:r>
            <a:r>
              <a:rPr lang="en-US" sz="6600" b="1" dirty="0">
                <a:solidFill>
                  <a:srgbClr val="202122"/>
                </a:solidFill>
                <a:ea typeface="+mn-lt"/>
                <a:cs typeface="+mn-lt"/>
              </a:rPr>
              <a:t> = ρ</a:t>
            </a:r>
            <a:r>
              <a:rPr lang="en-US" sz="6600" b="1" baseline="-25000" dirty="0">
                <a:solidFill>
                  <a:srgbClr val="202122"/>
                </a:solidFill>
                <a:ea typeface="+mn-lt"/>
                <a:cs typeface="+mn-lt"/>
              </a:rPr>
              <a:t>SK</a:t>
            </a:r>
            <a:r>
              <a:rPr lang="en-US" sz="6600" b="1" dirty="0">
                <a:solidFill>
                  <a:srgbClr val="202122"/>
                </a:solidFill>
                <a:ea typeface="+mn-lt"/>
                <a:cs typeface="+mn-lt"/>
              </a:rPr>
              <a:t>V</a:t>
            </a:r>
            <a:r>
              <a:rPr lang="en-US" sz="6600" b="1" baseline="-25000" dirty="0">
                <a:solidFill>
                  <a:srgbClr val="202122"/>
                </a:solidFill>
                <a:ea typeface="+mn-lt"/>
                <a:cs typeface="+mn-lt"/>
              </a:rPr>
              <a:t>K</a:t>
            </a:r>
            <a:r>
              <a:rPr lang="en-US" sz="6600" b="1" dirty="0">
                <a:solidFill>
                  <a:srgbClr val="202122"/>
                </a:solidFill>
                <a:ea typeface="+mn-lt"/>
                <a:cs typeface="+mn-lt"/>
              </a:rPr>
              <a:t> g</a:t>
            </a:r>
            <a:endParaRPr lang="en-US" sz="6600" b="1" dirty="0">
              <a:solidFill>
                <a:srgbClr val="202122"/>
              </a:solidFill>
              <a:cs typeface="Calibri"/>
            </a:endParaRPr>
          </a:p>
          <a:p>
            <a:pPr>
              <a:buNone/>
            </a:pPr>
            <a:endParaRPr lang="lt-LT" sz="3200" dirty="0" smtClean="0">
              <a:solidFill>
                <a:srgbClr val="202122"/>
              </a:solidFill>
              <a:ea typeface="+mn-lt"/>
              <a:cs typeface="+mn-lt"/>
            </a:endParaRPr>
          </a:p>
          <a:p>
            <a:pPr>
              <a:buNone/>
            </a:pPr>
            <a:r>
              <a:rPr lang="en-US" sz="3200" dirty="0" smtClean="0">
                <a:solidFill>
                  <a:srgbClr val="202122"/>
                </a:solidFill>
                <a:ea typeface="+mn-lt"/>
                <a:cs typeface="+mn-lt"/>
              </a:rPr>
              <a:t>F</a:t>
            </a:r>
            <a:r>
              <a:rPr lang="en-US" sz="3200" baseline="-25000" dirty="0" smtClean="0">
                <a:solidFill>
                  <a:srgbClr val="202122"/>
                </a:solidFill>
                <a:ea typeface="+mn-lt"/>
                <a:cs typeface="+mn-lt"/>
              </a:rPr>
              <a:t>A</a:t>
            </a:r>
            <a:r>
              <a:rPr lang="en-US" sz="3200" baseline="-25000" dirty="0">
                <a:solidFill>
                  <a:srgbClr val="202122"/>
                </a:solidFill>
                <a:ea typeface="+mn-lt"/>
                <a:cs typeface="+mn-lt"/>
              </a:rPr>
              <a:t> </a:t>
            </a:r>
            <a:r>
              <a:rPr lang="en-US" sz="3200" dirty="0">
                <a:solidFill>
                  <a:srgbClr val="202122"/>
                </a:solidFill>
                <a:ea typeface="+mn-lt"/>
                <a:cs typeface="+mn-lt"/>
              </a:rPr>
              <a:t> - Archimedo jėga (N)</a:t>
            </a:r>
            <a:endParaRPr lang="en-US" sz="3200" dirty="0">
              <a:cs typeface="Calibri"/>
            </a:endParaRPr>
          </a:p>
          <a:p>
            <a:pPr>
              <a:buNone/>
            </a:pPr>
            <a:r>
              <a:rPr lang="en-US" sz="3200" dirty="0">
                <a:solidFill>
                  <a:srgbClr val="202122"/>
                </a:solidFill>
                <a:ea typeface="+mn-lt"/>
                <a:cs typeface="+mn-lt"/>
              </a:rPr>
              <a:t>ρ</a:t>
            </a:r>
            <a:r>
              <a:rPr lang="en-US" sz="3200" baseline="-25000" dirty="0">
                <a:solidFill>
                  <a:srgbClr val="202122"/>
                </a:solidFill>
                <a:ea typeface="+mn-lt"/>
                <a:cs typeface="+mn-lt"/>
              </a:rPr>
              <a:t>SK</a:t>
            </a:r>
            <a:r>
              <a:rPr lang="en-US" sz="3200" dirty="0">
                <a:solidFill>
                  <a:srgbClr val="202122"/>
                </a:solidFill>
                <a:ea typeface="+mn-lt"/>
                <a:cs typeface="+mn-lt"/>
              </a:rPr>
              <a:t> – skysčio tankis (kg/m³)</a:t>
            </a:r>
            <a:endParaRPr lang="en-US" sz="3200" dirty="0">
              <a:cs typeface="Calibri"/>
            </a:endParaRPr>
          </a:p>
          <a:p>
            <a:pPr>
              <a:buNone/>
            </a:pPr>
            <a:r>
              <a:rPr lang="en-US" sz="3200" dirty="0">
                <a:solidFill>
                  <a:srgbClr val="202122"/>
                </a:solidFill>
                <a:ea typeface="+mn-lt"/>
                <a:cs typeface="+mn-lt"/>
              </a:rPr>
              <a:t>V</a:t>
            </a:r>
            <a:r>
              <a:rPr lang="en-US" sz="3200" baseline="-25000" dirty="0">
                <a:solidFill>
                  <a:srgbClr val="202122"/>
                </a:solidFill>
                <a:ea typeface="+mn-lt"/>
                <a:cs typeface="+mn-lt"/>
              </a:rPr>
              <a:t>K</a:t>
            </a:r>
            <a:r>
              <a:rPr lang="en-US" sz="3200" dirty="0">
                <a:solidFill>
                  <a:srgbClr val="202122"/>
                </a:solidFill>
                <a:ea typeface="+mn-lt"/>
                <a:cs typeface="+mn-lt"/>
              </a:rPr>
              <a:t> – panirusios kūno dalies tūris (m³)</a:t>
            </a:r>
            <a:endParaRPr lang="en-US" sz="3200" dirty="0">
              <a:cs typeface="Calibri"/>
            </a:endParaRPr>
          </a:p>
          <a:p>
            <a:pPr>
              <a:buNone/>
            </a:pPr>
            <a:r>
              <a:rPr lang="en-US" sz="3200" dirty="0">
                <a:solidFill>
                  <a:srgbClr val="202122"/>
                </a:solidFill>
                <a:ea typeface="+mn-lt"/>
                <a:cs typeface="+mn-lt"/>
              </a:rPr>
              <a:t>g – laisvojo kritimo pagreitis (m/s²)</a:t>
            </a:r>
            <a:endParaRPr lang="en-US" sz="3200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19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69AAE-0DFD-0511-657D-FEDB5001E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75" y="669559"/>
            <a:ext cx="6268770" cy="1536192"/>
          </a:xfrm>
        </p:spPr>
        <p:txBody>
          <a:bodyPr anchor="b">
            <a:normAutofit/>
          </a:bodyPr>
          <a:lstStyle/>
          <a:p>
            <a:r>
              <a:rPr 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Kūnų plūduriavimas</a:t>
            </a:r>
            <a:endParaRPr lang="en-US" sz="5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CEC1-05AC-647D-D662-FB3C1C965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037400"/>
            <a:ext cx="6257397" cy="351925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Archimedo dėsniu pagrįstas kūnų plūduriavimas:</a:t>
            </a:r>
            <a:endParaRPr lang="en-US" sz="2000" dirty="0">
              <a:cs typeface="Calibri" panose="020F0502020204030204"/>
            </a:endParaRPr>
          </a:p>
          <a:p>
            <a:r>
              <a:rPr lang="en-US" sz="2000" dirty="0">
                <a:ea typeface="+mn-lt"/>
                <a:cs typeface="+mn-lt"/>
              </a:rPr>
              <a:t>F</a:t>
            </a:r>
            <a:r>
              <a:rPr lang="en-US" sz="2000" baseline="-25000" dirty="0">
                <a:ea typeface="+mn-lt"/>
                <a:cs typeface="+mn-lt"/>
              </a:rPr>
              <a:t>P</a:t>
            </a:r>
            <a:r>
              <a:rPr lang="en-US" sz="2000" dirty="0">
                <a:ea typeface="+mn-lt"/>
                <a:cs typeface="+mn-lt"/>
              </a:rPr>
              <a:t> &gt; F</a:t>
            </a:r>
            <a:r>
              <a:rPr lang="en-US" sz="2000" baseline="-25000" dirty="0">
                <a:ea typeface="+mn-lt"/>
                <a:cs typeface="+mn-lt"/>
              </a:rPr>
              <a:t>A</a:t>
            </a:r>
            <a:r>
              <a:rPr lang="en-US" sz="2000" dirty="0">
                <a:ea typeface="+mn-lt"/>
                <a:cs typeface="+mn-lt"/>
              </a:rPr>
              <a:t> ; ρ</a:t>
            </a:r>
            <a:r>
              <a:rPr lang="en-US" sz="2000" baseline="-25000" dirty="0">
                <a:ea typeface="+mn-lt"/>
                <a:cs typeface="+mn-lt"/>
              </a:rPr>
              <a:t>K</a:t>
            </a:r>
            <a:r>
              <a:rPr lang="en-US" sz="2000" dirty="0">
                <a:ea typeface="+mn-lt"/>
                <a:cs typeface="+mn-lt"/>
              </a:rPr>
              <a:t> &gt; ρ</a:t>
            </a:r>
            <a:r>
              <a:rPr lang="en-US" sz="2000" baseline="-25000" dirty="0">
                <a:ea typeface="+mn-lt"/>
                <a:cs typeface="+mn-lt"/>
              </a:rPr>
              <a:t>S</a:t>
            </a:r>
            <a:r>
              <a:rPr lang="en-US" sz="2000" dirty="0">
                <a:ea typeface="+mn-lt"/>
                <a:cs typeface="+mn-lt"/>
              </a:rPr>
              <a:t>; kūnas skęsta;</a:t>
            </a:r>
            <a:endParaRPr lang="en-US" sz="2000" dirty="0">
              <a:cs typeface="Calibri"/>
            </a:endParaRPr>
          </a:p>
          <a:p>
            <a:r>
              <a:rPr lang="en-US" sz="2000" dirty="0">
                <a:ea typeface="+mn-lt"/>
                <a:cs typeface="+mn-lt"/>
              </a:rPr>
              <a:t>F</a:t>
            </a:r>
            <a:r>
              <a:rPr lang="en-US" sz="2000" baseline="-25000" dirty="0">
                <a:ea typeface="+mn-lt"/>
                <a:cs typeface="+mn-lt"/>
              </a:rPr>
              <a:t>P</a:t>
            </a:r>
            <a:r>
              <a:rPr lang="en-US" sz="2000" dirty="0">
                <a:ea typeface="+mn-lt"/>
                <a:cs typeface="+mn-lt"/>
              </a:rPr>
              <a:t> = F</a:t>
            </a:r>
            <a:r>
              <a:rPr lang="en-US" sz="2000" baseline="-25000" dirty="0">
                <a:ea typeface="+mn-lt"/>
                <a:cs typeface="+mn-lt"/>
              </a:rPr>
              <a:t>A</a:t>
            </a:r>
            <a:r>
              <a:rPr lang="en-US" sz="2000" dirty="0">
                <a:ea typeface="+mn-lt"/>
                <a:cs typeface="+mn-lt"/>
              </a:rPr>
              <a:t> ; ρ</a:t>
            </a:r>
            <a:r>
              <a:rPr lang="en-US" sz="2000" baseline="-25000" dirty="0">
                <a:ea typeface="+mn-lt"/>
                <a:cs typeface="+mn-lt"/>
              </a:rPr>
              <a:t>K</a:t>
            </a:r>
            <a:r>
              <a:rPr lang="en-US" sz="2000" dirty="0">
                <a:ea typeface="+mn-lt"/>
                <a:cs typeface="+mn-lt"/>
              </a:rPr>
              <a:t> = ρ</a:t>
            </a:r>
            <a:r>
              <a:rPr lang="en-US" sz="2000" baseline="-25000" dirty="0">
                <a:ea typeface="+mn-lt"/>
                <a:cs typeface="+mn-lt"/>
              </a:rPr>
              <a:t>S</a:t>
            </a:r>
            <a:r>
              <a:rPr lang="en-US" sz="2000" dirty="0">
                <a:ea typeface="+mn-lt"/>
                <a:cs typeface="+mn-lt"/>
              </a:rPr>
              <a:t>; kūnas plūduriuoja;</a:t>
            </a:r>
            <a:endParaRPr lang="en-US" sz="2000" dirty="0">
              <a:cs typeface="Calibri"/>
            </a:endParaRPr>
          </a:p>
          <a:p>
            <a:r>
              <a:rPr lang="en-US" sz="2000" dirty="0">
                <a:ea typeface="+mn-lt"/>
                <a:cs typeface="+mn-lt"/>
              </a:rPr>
              <a:t>F</a:t>
            </a:r>
            <a:r>
              <a:rPr lang="en-US" sz="2000" baseline="-25000" dirty="0">
                <a:ea typeface="+mn-lt"/>
                <a:cs typeface="+mn-lt"/>
              </a:rPr>
              <a:t>P</a:t>
            </a:r>
            <a:r>
              <a:rPr lang="en-US" sz="2000" dirty="0">
                <a:ea typeface="+mn-lt"/>
                <a:cs typeface="+mn-lt"/>
              </a:rPr>
              <a:t> &lt; F</a:t>
            </a:r>
            <a:r>
              <a:rPr lang="en-US" sz="2000" baseline="-25000" dirty="0">
                <a:ea typeface="+mn-lt"/>
                <a:cs typeface="+mn-lt"/>
              </a:rPr>
              <a:t>A</a:t>
            </a:r>
            <a:r>
              <a:rPr lang="en-US" sz="2000" dirty="0">
                <a:ea typeface="+mn-lt"/>
                <a:cs typeface="+mn-lt"/>
              </a:rPr>
              <a:t> ; ρ</a:t>
            </a:r>
            <a:r>
              <a:rPr lang="en-US" sz="2000" baseline="-25000" dirty="0">
                <a:ea typeface="+mn-lt"/>
                <a:cs typeface="+mn-lt"/>
              </a:rPr>
              <a:t>K</a:t>
            </a:r>
            <a:r>
              <a:rPr lang="en-US" sz="2000" dirty="0">
                <a:ea typeface="+mn-lt"/>
                <a:cs typeface="+mn-lt"/>
              </a:rPr>
              <a:t> &lt; ρ</a:t>
            </a:r>
            <a:r>
              <a:rPr lang="en-US" sz="2000" baseline="-25000" dirty="0">
                <a:ea typeface="+mn-lt"/>
                <a:cs typeface="+mn-lt"/>
              </a:rPr>
              <a:t>S</a:t>
            </a:r>
            <a:r>
              <a:rPr lang="en-US" sz="2000" dirty="0">
                <a:ea typeface="+mn-lt"/>
                <a:cs typeface="+mn-lt"/>
              </a:rPr>
              <a:t>; kūnas kyla į paviršių.</a:t>
            </a: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ρ</a:t>
            </a:r>
            <a:r>
              <a:rPr lang="en-US" sz="2000" baseline="-25000" dirty="0">
                <a:ea typeface="+mn-lt"/>
                <a:cs typeface="+mn-lt"/>
              </a:rPr>
              <a:t>K</a:t>
            </a:r>
            <a:r>
              <a:rPr lang="en-US" sz="2000" dirty="0">
                <a:ea typeface="+mn-lt"/>
                <a:cs typeface="+mn-lt"/>
              </a:rPr>
              <a:t> – kūno tankis (kg/m³)</a:t>
            </a: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ρ</a:t>
            </a:r>
            <a:r>
              <a:rPr lang="en-US" sz="2000" baseline="-25000" dirty="0">
                <a:ea typeface="+mn-lt"/>
                <a:cs typeface="+mn-lt"/>
              </a:rPr>
              <a:t>S</a:t>
            </a:r>
            <a:r>
              <a:rPr lang="en-US" sz="2000" dirty="0">
                <a:ea typeface="+mn-lt"/>
                <a:cs typeface="+mn-lt"/>
              </a:rPr>
              <a:t> – skysčio tankis (kg/m³)</a:t>
            </a: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F</a:t>
            </a:r>
            <a:r>
              <a:rPr lang="en-US" sz="2000" baseline="-25000" dirty="0">
                <a:ea typeface="+mn-lt"/>
                <a:cs typeface="+mn-lt"/>
              </a:rPr>
              <a:t>P</a:t>
            </a:r>
            <a:r>
              <a:rPr lang="en-US" sz="2000" dirty="0">
                <a:ea typeface="+mn-lt"/>
                <a:cs typeface="+mn-lt"/>
              </a:rPr>
              <a:t> – sunkio jėga (N)</a:t>
            </a: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F</a:t>
            </a:r>
            <a:r>
              <a:rPr lang="en-US" sz="2000" baseline="-25000" dirty="0">
                <a:ea typeface="+mn-lt"/>
                <a:cs typeface="+mn-lt"/>
              </a:rPr>
              <a:t>A</a:t>
            </a:r>
            <a:r>
              <a:rPr lang="en-US" sz="2000" dirty="0">
                <a:ea typeface="+mn-lt"/>
                <a:cs typeface="+mn-lt"/>
              </a:rPr>
              <a:t> – Archimedo jėga (N)</a:t>
            </a:r>
            <a:endParaRPr lang="en-US" sz="2000" dirty="0">
              <a:cs typeface="Calibri"/>
            </a:endParaRPr>
          </a:p>
          <a:p>
            <a:endParaRPr lang="en-US" sz="1500" dirty="0">
              <a:cs typeface="Calibri"/>
            </a:endParaRPr>
          </a:p>
        </p:txBody>
      </p:sp>
      <p:pic>
        <p:nvPicPr>
          <p:cNvPr id="4" name="Picture 4" descr="Chart, box and whisker chart&#10;&#10;Description automatically generated">
            <a:extLst>
              <a:ext uri="{FF2B5EF4-FFF2-40B4-BE49-F238E27FC236}">
                <a16:creationId xmlns:a16="http://schemas.microsoft.com/office/drawing/2014/main" id="{08FA22D7-324E-22D3-EA47-45E93E954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066" y="1670738"/>
            <a:ext cx="4237686" cy="344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7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0B08-5CD8-6C34-E8BB-55C1D13FD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Bandymas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21922-A2BA-B780-4DEF-13A5E4E62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333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cs typeface="Calibri" panose="020F0502020204030204"/>
              </a:rPr>
              <a:t>Tikslas:</a:t>
            </a:r>
            <a:r>
              <a:rPr lang="en-US" dirty="0">
                <a:cs typeface="Calibri" panose="020F0502020204030204"/>
              </a:rPr>
              <a:t> įsitikinti ar Archimedo jėga </a:t>
            </a:r>
            <a:r>
              <a:rPr lang="en-US" dirty="0" smtClean="0">
                <a:cs typeface="Calibri" panose="020F0502020204030204"/>
              </a:rPr>
              <a:t>tikrai egzistuoja.</a:t>
            </a: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b="1" dirty="0">
                <a:cs typeface="Calibri" panose="020F0502020204030204"/>
              </a:rPr>
              <a:t>Hipotezė:</a:t>
            </a:r>
            <a:r>
              <a:rPr lang="en-US" dirty="0">
                <a:cs typeface="Calibri" panose="020F0502020204030204"/>
              </a:rPr>
              <a:t> Archimedo jėga tikrai veikia kūnus, esančius skysčiuose </a:t>
            </a:r>
            <a:r>
              <a:rPr lang="lt-LT" dirty="0" smtClean="0">
                <a:cs typeface="Calibri" panose="020F0502020204030204"/>
              </a:rPr>
              <a:t>ir lygi išstumto skysčio svoriui.</a:t>
            </a:r>
            <a:r>
              <a:rPr lang="en-US" dirty="0" smtClean="0">
                <a:cs typeface="Calibri" panose="020F0502020204030204"/>
              </a:rPr>
              <a:t> </a:t>
            </a: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b="1" dirty="0">
                <a:cs typeface="Calibri" panose="020F0502020204030204"/>
              </a:rPr>
              <a:t>Priemonės: </a:t>
            </a:r>
          </a:p>
          <a:p>
            <a:pPr marL="0" indent="0">
              <a:buAutoNum type="arabicPeriod"/>
            </a:pPr>
            <a:r>
              <a:rPr lang="en-US" dirty="0">
                <a:cs typeface="Calibri" panose="020F0502020204030204"/>
              </a:rPr>
              <a:t> Svarstyklės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2. 1 N svarelis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3. Stiklinė lėkštelė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4. Vandens pripildyta stiklinė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5. Dinamometras</a:t>
            </a:r>
          </a:p>
        </p:txBody>
      </p:sp>
    </p:spTree>
    <p:extLst>
      <p:ext uri="{BB962C8B-B14F-4D97-AF65-F5344CB8AC3E}">
        <p14:creationId xmlns:p14="http://schemas.microsoft.com/office/powerpoint/2010/main" val="76386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83F4C-59ED-8F56-0681-3CDD06D04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Darbo eiga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618AC-7AE9-C201-24E4-A90525B115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9364" y="1825624"/>
            <a:ext cx="7194644" cy="43399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dirty="0">
                <a:cs typeface="Calibri" panose="020F0502020204030204"/>
              </a:rPr>
              <a:t>Išsiaiškinti svarelio masę.</a:t>
            </a:r>
          </a:p>
          <a:p>
            <a:pPr marL="0" indent="0">
              <a:buNone/>
            </a:pPr>
            <a:r>
              <a:rPr lang="lt-LT" dirty="0" smtClean="0">
                <a:cs typeface="Calibri" panose="020F0502020204030204"/>
              </a:rPr>
              <a:t>Svarelio</a:t>
            </a:r>
            <a:r>
              <a:rPr lang="en-US" dirty="0" smtClean="0">
                <a:cs typeface="Calibri" panose="020F0502020204030204"/>
              </a:rPr>
              <a:t> </a:t>
            </a:r>
            <a:r>
              <a:rPr lang="en-US" dirty="0">
                <a:cs typeface="Calibri" panose="020F0502020204030204"/>
              </a:rPr>
              <a:t>m = 98,15 g = 0,09815 kg</a:t>
            </a:r>
          </a:p>
          <a:p>
            <a:pPr marL="0" indent="0">
              <a:buNone/>
            </a:pPr>
            <a:endParaRPr lang="en-US" dirty="0" smtClean="0">
              <a:cs typeface="Calibri" panose="020F0502020204030204"/>
            </a:endParaRPr>
          </a:p>
          <a:p>
            <a:pPr marL="0" indent="0">
              <a:buNone/>
            </a:pPr>
            <a:r>
              <a:rPr lang="en-US" dirty="0" smtClean="0">
                <a:cs typeface="Calibri" panose="020F0502020204030204"/>
              </a:rPr>
              <a:t>2</a:t>
            </a:r>
            <a:r>
              <a:rPr lang="en-US" dirty="0">
                <a:cs typeface="Calibri" panose="020F0502020204030204"/>
              </a:rPr>
              <a:t>. Išsiaiškinti svarelio svorį.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P = </a:t>
            </a:r>
            <a:r>
              <a:rPr lang="lt-LT" dirty="0" smtClean="0">
                <a:cs typeface="Calibri" panose="020F0502020204030204"/>
              </a:rPr>
              <a:t>m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smtClean="0">
                <a:cs typeface="Calibri" panose="020F0502020204030204"/>
              </a:rPr>
              <a:t>* g = </a:t>
            </a:r>
            <a:r>
              <a:rPr lang="en-US" dirty="0" smtClean="0">
                <a:cs typeface="Calibri" panose="020F0502020204030204"/>
              </a:rPr>
              <a:t>0,09815 </a:t>
            </a:r>
            <a:r>
              <a:rPr lang="en-US" dirty="0">
                <a:cs typeface="Calibri" panose="020F0502020204030204"/>
              </a:rPr>
              <a:t>kg * 10 m/s</a:t>
            </a:r>
            <a:r>
              <a:rPr lang="en-US" baseline="30000" dirty="0">
                <a:cs typeface="Calibri" panose="020F0502020204030204"/>
              </a:rPr>
              <a:t>2 </a:t>
            </a:r>
            <a:r>
              <a:rPr lang="en-US" dirty="0">
                <a:cs typeface="Calibri" panose="020F0502020204030204"/>
              </a:rPr>
              <a:t>= 0,9815 </a:t>
            </a:r>
            <a:r>
              <a:rPr lang="en-US" dirty="0" smtClean="0">
                <a:cs typeface="Calibri" panose="020F0502020204030204"/>
              </a:rPr>
              <a:t>N</a:t>
            </a:r>
          </a:p>
          <a:p>
            <a:pPr marL="0" indent="0">
              <a:buNone/>
            </a:pPr>
            <a:r>
              <a:rPr lang="en-US" dirty="0" smtClean="0">
                <a:cs typeface="Calibri" panose="020F0502020204030204"/>
              </a:rPr>
              <a:t>P = 0,98 </a:t>
            </a:r>
            <a:r>
              <a:rPr lang="en-US" dirty="0">
                <a:latin typeface="Calibri "/>
                <a:cs typeface="Calibri" panose="020F0502020204030204"/>
              </a:rPr>
              <a:t>N </a:t>
            </a:r>
            <a:r>
              <a:rPr lang="en-US" dirty="0">
                <a:solidFill>
                  <a:srgbClr val="222222"/>
                </a:solidFill>
                <a:latin typeface="Calibri "/>
                <a:cs typeface="Times New Roman"/>
              </a:rPr>
              <a:t>± 0,1 N</a:t>
            </a:r>
          </a:p>
          <a:p>
            <a:pPr marL="0" indent="0">
              <a:buNone/>
            </a:pPr>
            <a:endParaRPr lang="en-US" dirty="0">
              <a:cs typeface="Calibri" panose="020F0502020204030204"/>
            </a:endParaRPr>
          </a:p>
        </p:txBody>
      </p:sp>
      <p:pic>
        <p:nvPicPr>
          <p:cNvPr id="5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034F5C68-C614-F50F-B684-77BFA6F33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587" y="1828143"/>
            <a:ext cx="3247623" cy="433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90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picture containing wall, indoor, device, game&#10;&#10;Description automatically generated">
            <a:extLst>
              <a:ext uri="{FF2B5EF4-FFF2-40B4-BE49-F238E27FC236}">
                <a16:creationId xmlns:a16="http://schemas.microsoft.com/office/drawing/2014/main" id="{6130EAEA-510B-9526-5372-446BFE6587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9549" t="-376" r="24812" b="752"/>
          <a:stretch/>
        </p:blipFill>
        <p:spPr>
          <a:xfrm>
            <a:off x="639584" y="283659"/>
            <a:ext cx="2639052" cy="6286916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95AE5D-E322-98D7-766C-AFA799D261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5007" y="2162010"/>
            <a:ext cx="5825543" cy="23490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Calibri "/>
                <a:cs typeface="Calibri" panose="020F0502020204030204"/>
              </a:rPr>
              <a:t>3. Išmatuoti svarelio svorį su dinamometru.</a:t>
            </a:r>
          </a:p>
          <a:p>
            <a:pPr marL="0" indent="0" algn="ctr">
              <a:buNone/>
            </a:pPr>
            <a:r>
              <a:rPr lang="en-US" dirty="0">
                <a:latin typeface="Calibri "/>
                <a:cs typeface="Calibri" panose="020F0502020204030204"/>
              </a:rPr>
              <a:t>P</a:t>
            </a:r>
            <a:r>
              <a:rPr lang="en-US" baseline="-25000" dirty="0">
                <a:latin typeface="Calibri "/>
                <a:cs typeface="Calibri" panose="020F0502020204030204"/>
              </a:rPr>
              <a:t>o</a:t>
            </a:r>
            <a:r>
              <a:rPr lang="en-US" dirty="0">
                <a:latin typeface="Calibri "/>
                <a:cs typeface="Calibri" panose="020F0502020204030204"/>
              </a:rPr>
              <a:t> = 0,98 N </a:t>
            </a:r>
            <a:r>
              <a:rPr lang="en-US" dirty="0">
                <a:solidFill>
                  <a:srgbClr val="222222"/>
                </a:solidFill>
                <a:latin typeface="Calibri "/>
                <a:cs typeface="Times New Roman"/>
              </a:rPr>
              <a:t>± 0,1 N</a:t>
            </a:r>
          </a:p>
        </p:txBody>
      </p:sp>
    </p:spTree>
    <p:extLst>
      <p:ext uri="{BB962C8B-B14F-4D97-AF65-F5344CB8AC3E}">
        <p14:creationId xmlns:p14="http://schemas.microsoft.com/office/powerpoint/2010/main" val="232266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picture containing wall, indoor, person&#10;&#10;Description automatically generated">
            <a:extLst>
              <a:ext uri="{FF2B5EF4-FFF2-40B4-BE49-F238E27FC236}">
                <a16:creationId xmlns:a16="http://schemas.microsoft.com/office/drawing/2014/main" id="{C914966F-40F4-EA7A-FACD-286CF772E5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2670" t="189" r="29723"/>
          <a:stretch/>
        </p:blipFill>
        <p:spPr>
          <a:xfrm>
            <a:off x="801710" y="283593"/>
            <a:ext cx="2241028" cy="6287042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37FF17-4BD4-F82C-5BAE-6E9A5C562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94538" y="280161"/>
            <a:ext cx="5761149" cy="464111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4. Išmatuoti svarelio svorį vandenyje su dinamometru.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P</a:t>
            </a:r>
            <a:r>
              <a:rPr lang="en-US" baseline="-25000" dirty="0">
                <a:cs typeface="Calibri" panose="020F0502020204030204"/>
              </a:rPr>
              <a:t>v </a:t>
            </a:r>
            <a:r>
              <a:rPr lang="en-US" dirty="0" smtClean="0">
                <a:cs typeface="Calibri" panose="020F0502020204030204"/>
              </a:rPr>
              <a:t>=</a:t>
            </a:r>
            <a:r>
              <a:rPr lang="lt-LT" dirty="0" smtClean="0">
                <a:cs typeface="Calibri" panose="020F0502020204030204"/>
              </a:rPr>
              <a:t>0,7 N </a:t>
            </a:r>
            <a:r>
              <a:rPr lang="en-US" dirty="0">
                <a:solidFill>
                  <a:srgbClr val="222222"/>
                </a:solidFill>
                <a:cs typeface="Times New Roman"/>
              </a:rPr>
              <a:t>± </a:t>
            </a:r>
            <a:r>
              <a:rPr lang="lt-LT" dirty="0" smtClean="0">
                <a:solidFill>
                  <a:srgbClr val="222222"/>
                </a:solidFill>
                <a:cs typeface="Times New Roman"/>
              </a:rPr>
              <a:t> </a:t>
            </a:r>
            <a:r>
              <a:rPr lang="lt-LT" dirty="0" smtClean="0">
                <a:cs typeface="Calibri" panose="020F0502020204030204"/>
              </a:rPr>
              <a:t>0,1 N</a:t>
            </a:r>
            <a:r>
              <a:rPr lang="en-US" dirty="0" smtClean="0">
                <a:cs typeface="Calibri" panose="020F0502020204030204"/>
              </a:rPr>
              <a:t> </a:t>
            </a:r>
            <a:endParaRPr lang="lt-LT" dirty="0" smtClean="0">
              <a:cs typeface="Calibri" panose="020F0502020204030204"/>
            </a:endParaRPr>
          </a:p>
          <a:p>
            <a:pPr marL="0" indent="0">
              <a:buNone/>
            </a:pPr>
            <a:r>
              <a:rPr lang="lt-LT" dirty="0" smtClean="0">
                <a:cs typeface="Calibri" panose="020F0502020204030204"/>
              </a:rPr>
              <a:t>Svarelio svoris vandenyje mažesnis negu ore, nes vandenyje veikia Archimedo jėga – kūną kelia į viršų.</a:t>
            </a: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endParaRPr lang="en-US" dirty="0" smtClean="0">
              <a:cs typeface="Calibri" panose="020F0502020204030204"/>
            </a:endParaRPr>
          </a:p>
          <a:p>
            <a:pPr marL="0" indent="0">
              <a:buNone/>
            </a:pPr>
            <a:r>
              <a:rPr lang="en-US" dirty="0" smtClean="0">
                <a:cs typeface="Calibri" panose="020F0502020204030204"/>
              </a:rPr>
              <a:t>5</a:t>
            </a:r>
            <a:r>
              <a:rPr lang="en-US" dirty="0">
                <a:cs typeface="Calibri" panose="020F0502020204030204"/>
              </a:rPr>
              <a:t>. Apskaičiuoti Archimedo jėgą, naudojantis formule.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F</a:t>
            </a:r>
            <a:r>
              <a:rPr lang="en-US" baseline="-25000" dirty="0">
                <a:cs typeface="Calibri" panose="020F0502020204030204"/>
              </a:rPr>
              <a:t>A </a:t>
            </a:r>
            <a:r>
              <a:rPr lang="en-US" dirty="0">
                <a:cs typeface="Calibri" panose="020F0502020204030204"/>
              </a:rPr>
              <a:t>= P</a:t>
            </a:r>
            <a:r>
              <a:rPr lang="en-US" baseline="-25000" dirty="0">
                <a:cs typeface="Calibri" panose="020F0502020204030204"/>
              </a:rPr>
              <a:t>o</a:t>
            </a:r>
            <a:r>
              <a:rPr lang="en-US" dirty="0">
                <a:cs typeface="Calibri" panose="020F0502020204030204"/>
              </a:rPr>
              <a:t> – P</a:t>
            </a:r>
            <a:r>
              <a:rPr lang="en-US" baseline="-25000" dirty="0">
                <a:cs typeface="Calibri" panose="020F0502020204030204"/>
              </a:rPr>
              <a:t>v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F</a:t>
            </a:r>
            <a:r>
              <a:rPr lang="en-US" sz="1900" dirty="0">
                <a:cs typeface="Calibri" panose="020F0502020204030204"/>
              </a:rPr>
              <a:t>A </a:t>
            </a:r>
            <a:r>
              <a:rPr lang="en-US" dirty="0">
                <a:cs typeface="Calibri" panose="020F0502020204030204"/>
              </a:rPr>
              <a:t>= 0,98 N – 0,7 N = 0,28 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22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22520-CC00-B61B-EA46-84B9FB97D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246" y="1376680"/>
            <a:ext cx="10515600" cy="45364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6. Išsiaiškinti svarelio tūrį, kad būtų galima apskaičiuoti Archimedo </a:t>
            </a:r>
            <a:r>
              <a:rPr lang="en-US" dirty="0" smtClean="0">
                <a:cs typeface="Calibri" panose="020F0502020204030204"/>
              </a:rPr>
              <a:t>jėgą.</a:t>
            </a:r>
            <a:endParaRPr lang="en-US" dirty="0"/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V =</a:t>
            </a:r>
            <a:r>
              <a:rPr lang="en-US" dirty="0">
                <a:latin typeface="Calibri "/>
                <a:cs typeface="Calibri" panose="020F0502020204030204"/>
              </a:rPr>
              <a:t> </a:t>
            </a:r>
            <a:r>
              <a:rPr lang="en-US" dirty="0">
                <a:solidFill>
                  <a:srgbClr val="222222"/>
                </a:solidFill>
                <a:latin typeface="Calibri "/>
                <a:cs typeface="Times New Roman"/>
              </a:rPr>
              <a:t>π r</a:t>
            </a:r>
            <a:r>
              <a:rPr lang="en-US" baseline="30000" dirty="0">
                <a:solidFill>
                  <a:srgbClr val="222222"/>
                </a:solidFill>
                <a:latin typeface="Calibri "/>
                <a:cs typeface="Times New Roman"/>
              </a:rPr>
              <a:t>2</a:t>
            </a:r>
            <a:r>
              <a:rPr lang="en-US" dirty="0">
                <a:solidFill>
                  <a:srgbClr val="222222"/>
                </a:solidFill>
                <a:latin typeface="Calibri "/>
                <a:cs typeface="Times New Roman"/>
              </a:rPr>
              <a:t> h 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= 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0,00002</a:t>
            </a:r>
            <a:r>
              <a:rPr lang="lt-LT" dirty="0" smtClean="0">
                <a:solidFill>
                  <a:srgbClr val="000000"/>
                </a:solidFill>
                <a:latin typeface="Calibri"/>
                <a:cs typeface="Calibri"/>
              </a:rPr>
              <a:t>25075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m</a:t>
            </a:r>
            <a:r>
              <a:rPr lang="en-US" baseline="30000" dirty="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r>
              <a:rPr lang="en-US" sz="1900" baseline="300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= 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r>
              <a:rPr lang="lt-LT" dirty="0" smtClean="0">
                <a:solidFill>
                  <a:srgbClr val="000000"/>
                </a:solidFill>
                <a:latin typeface="Calibri"/>
                <a:cs typeface="Calibri"/>
              </a:rPr>
              <a:t>,25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* 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10</a:t>
            </a:r>
            <a:r>
              <a:rPr lang="en-US" baseline="30000" dirty="0" smtClean="0">
                <a:solidFill>
                  <a:srgbClr val="000000"/>
                </a:solidFill>
                <a:latin typeface="Calibri"/>
                <a:cs typeface="Calibri"/>
              </a:rPr>
              <a:t>-5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m</a:t>
            </a:r>
            <a:r>
              <a:rPr lang="en-US" baseline="30000" dirty="0" smtClean="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endParaRPr lang="en-US" dirty="0"/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r = 1,6 cm = 0,016 m </a:t>
            </a:r>
            <a:r>
              <a:rPr lang="lt-LT" dirty="0" smtClean="0">
                <a:cs typeface="Calibri" panose="020F0502020204030204"/>
              </a:rPr>
              <a:t> </a:t>
            </a: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dirty="0" smtClean="0">
                <a:cs typeface="Calibri" panose="020F0502020204030204"/>
              </a:rPr>
              <a:t>H</a:t>
            </a:r>
            <a:r>
              <a:rPr lang="lt-LT" dirty="0" smtClean="0">
                <a:cs typeface="Calibri" panose="020F0502020204030204"/>
              </a:rPr>
              <a:t> </a:t>
            </a:r>
            <a:r>
              <a:rPr lang="en-US" dirty="0" smtClean="0">
                <a:cs typeface="Calibri" panose="020F0502020204030204"/>
              </a:rPr>
              <a:t>= </a:t>
            </a:r>
            <a:r>
              <a:rPr lang="en-US" dirty="0">
                <a:cs typeface="Calibri" panose="020F0502020204030204"/>
              </a:rPr>
              <a:t>2,8 cm = 0,028 m </a:t>
            </a:r>
            <a:endParaRPr lang="lt-LT" dirty="0" smtClean="0">
              <a:cs typeface="Calibri" panose="020F0502020204030204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7. Archimedo jėgos apskaičiavimas, naudojantis formule.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F</a:t>
            </a:r>
            <a:r>
              <a:rPr lang="en-US" sz="1900" dirty="0">
                <a:cs typeface="Calibri" panose="020F0502020204030204"/>
              </a:rPr>
              <a:t>A </a:t>
            </a:r>
            <a:r>
              <a:rPr lang="en-US" dirty="0">
                <a:cs typeface="Calibri" panose="020F0502020204030204"/>
              </a:rPr>
              <a:t>=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dirty="0">
                <a:solidFill>
                  <a:srgbClr val="222222"/>
                </a:solidFill>
                <a:latin typeface="Times New Roman"/>
                <a:cs typeface="Times New Roman"/>
              </a:rPr>
              <a:t>ρ g V 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= 1000 kg/m</a:t>
            </a:r>
            <a:r>
              <a:rPr lang="en-US" baseline="30000" dirty="0">
                <a:solidFill>
                  <a:srgbClr val="000000"/>
                </a:solidFill>
                <a:latin typeface="Calibri"/>
                <a:cs typeface="Calibri"/>
              </a:rPr>
              <a:t>3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* 10 m/s</a:t>
            </a:r>
            <a:r>
              <a:rPr lang="en-US" baseline="30000" dirty="0">
                <a:solidFill>
                  <a:srgbClr val="000000"/>
                </a:solidFill>
                <a:latin typeface="Calibri"/>
                <a:cs typeface="Calibri"/>
              </a:rPr>
              <a:t>2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* 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r>
              <a:rPr lang="lt-LT" dirty="0" smtClean="0">
                <a:solidFill>
                  <a:srgbClr val="000000"/>
                </a:solidFill>
                <a:latin typeface="Calibri"/>
                <a:cs typeface="Calibri"/>
              </a:rPr>
              <a:t>,25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* 10</a:t>
            </a:r>
            <a:r>
              <a:rPr lang="en-US" baseline="30000" dirty="0">
                <a:solidFill>
                  <a:srgbClr val="000000"/>
                </a:solidFill>
                <a:latin typeface="Calibri"/>
                <a:cs typeface="Calibri"/>
              </a:rPr>
              <a:t>-5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m</a:t>
            </a:r>
            <a:r>
              <a:rPr lang="en-US" baseline="30000" dirty="0">
                <a:solidFill>
                  <a:srgbClr val="000000"/>
                </a:solidFill>
                <a:latin typeface="Calibri"/>
                <a:cs typeface="Calibri"/>
              </a:rPr>
              <a:t>3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=</a:t>
            </a:r>
            <a:r>
              <a:rPr lang="en-US" baseline="30000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0,2</a:t>
            </a:r>
            <a:r>
              <a:rPr lang="lt-LT" dirty="0" smtClean="0">
                <a:solidFill>
                  <a:srgbClr val="000000"/>
                </a:solidFill>
                <a:latin typeface="Calibri"/>
                <a:cs typeface="Calibri"/>
              </a:rPr>
              <a:t>25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N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914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A picture containing cup, coffee, indoor&#10;&#10;Description automatically generated">
            <a:extLst>
              <a:ext uri="{FF2B5EF4-FFF2-40B4-BE49-F238E27FC236}">
                <a16:creationId xmlns:a16="http://schemas.microsoft.com/office/drawing/2014/main" id="{2D47021B-9DA3-3D7F-095E-97708F7F4EE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58459" y="530001"/>
            <a:ext cx="4242604" cy="5646049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710A5A-9B32-89AA-565E-5D1600DD5B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0577" y="2505934"/>
            <a:ext cx="4669809" cy="34855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>
                <a:cs typeface="Calibri" panose="020F0502020204030204"/>
              </a:rPr>
              <a:t>8. Apskaičiuoti stiklinės lėkštelės masę</a:t>
            </a:r>
            <a:r>
              <a:rPr lang="en-US" dirty="0" smtClean="0">
                <a:cs typeface="Calibri" panose="020F0502020204030204"/>
              </a:rPr>
              <a:t>.</a:t>
            </a:r>
            <a:r>
              <a:rPr lang="lt-LT" dirty="0" smtClean="0">
                <a:cs typeface="Calibri" panose="020F0502020204030204"/>
              </a:rPr>
              <a:t> Į ją subėgs svarelio išstumtas vanduo.</a:t>
            </a:r>
            <a:endParaRPr lang="en-US" dirty="0"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US" dirty="0">
                <a:cs typeface="Calibri" panose="020F0502020204030204"/>
              </a:rPr>
              <a:t>m = 108,48 g</a:t>
            </a:r>
          </a:p>
        </p:txBody>
      </p:sp>
    </p:spTree>
    <p:extLst>
      <p:ext uri="{BB962C8B-B14F-4D97-AF65-F5344CB8AC3E}">
        <p14:creationId xmlns:p14="http://schemas.microsoft.com/office/powerpoint/2010/main" val="339594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5B2A3-06D7-8061-2426-E8745468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3596"/>
            <a:ext cx="10515600" cy="56933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9. Įmesti svarelį į pilną vandens stiklinę ir po ja padėti stiklinę lėkštelę, kad išsipylęs vanduo subėgtų į ją.</a:t>
            </a:r>
          </a:p>
        </p:txBody>
      </p:sp>
      <p:pic>
        <p:nvPicPr>
          <p:cNvPr id="2" name="Picture 3" descr="A picture containing cup, indoor, glass, beverage&#10;&#10;Description automatically generated">
            <a:extLst>
              <a:ext uri="{FF2B5EF4-FFF2-40B4-BE49-F238E27FC236}">
                <a16:creationId xmlns:a16="http://schemas.microsoft.com/office/drawing/2014/main" id="{247D2BA3-0299-B5B9-851F-6E5A349B06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43" t="414" r="22956" b="-221"/>
          <a:stretch/>
        </p:blipFill>
        <p:spPr>
          <a:xfrm>
            <a:off x="8520116" y="1711164"/>
            <a:ext cx="2222075" cy="480836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081379B6-1D18-B474-FBB4-8D229F4ABC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31" t="-38" r="18553" b="235"/>
          <a:stretch/>
        </p:blipFill>
        <p:spPr>
          <a:xfrm>
            <a:off x="1474412" y="1712112"/>
            <a:ext cx="2114006" cy="4819496"/>
          </a:xfrm>
          <a:prstGeom prst="rect">
            <a:avLst/>
          </a:prstGeom>
        </p:spPr>
      </p:pic>
      <p:pic>
        <p:nvPicPr>
          <p:cNvPr id="5" name="Picture 5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415E48CC-68C9-6645-5766-33BCBC0EEA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99" t="17" r="16933" b="-237"/>
          <a:stretch/>
        </p:blipFill>
        <p:spPr>
          <a:xfrm>
            <a:off x="3587086" y="1710725"/>
            <a:ext cx="2492311" cy="4813515"/>
          </a:xfrm>
          <a:prstGeom prst="rect">
            <a:avLst/>
          </a:prstGeom>
        </p:spPr>
      </p:pic>
      <p:pic>
        <p:nvPicPr>
          <p:cNvPr id="6" name="Picture 6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91FD3F5F-7DDC-4009-F1C7-B8FF922980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678" t="106" r="23028" b="-286"/>
          <a:stretch/>
        </p:blipFill>
        <p:spPr>
          <a:xfrm>
            <a:off x="6085537" y="1714269"/>
            <a:ext cx="2427652" cy="481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33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 descr="A picture containing cup, device, plastic&#10;&#10;Description automatically generated">
            <a:extLst>
              <a:ext uri="{FF2B5EF4-FFF2-40B4-BE49-F238E27FC236}">
                <a16:creationId xmlns:a16="http://schemas.microsoft.com/office/drawing/2014/main" id="{16A33288-D77B-0CF4-110A-8FBEC60DC0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1251" y="734718"/>
            <a:ext cx="4062483" cy="5395840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A9B792E-D3E5-1F6E-424F-3A290C76B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3126" y="733805"/>
            <a:ext cx="6625986" cy="544315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10. Išmatuoti išsiliejusio vandens masę.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m</a:t>
            </a:r>
            <a:r>
              <a:rPr lang="en-US" baseline="-25000" dirty="0">
                <a:cs typeface="Calibri" panose="020F0502020204030204"/>
              </a:rPr>
              <a:t>v</a:t>
            </a:r>
            <a:r>
              <a:rPr lang="en-US" dirty="0">
                <a:cs typeface="Calibri" panose="020F0502020204030204"/>
              </a:rPr>
              <a:t> = m - m</a:t>
            </a:r>
            <a:r>
              <a:rPr lang="en-US" baseline="-25000" dirty="0">
                <a:cs typeface="Calibri" panose="020F0502020204030204"/>
              </a:rPr>
              <a:t>lėkšt.</a:t>
            </a:r>
            <a:r>
              <a:rPr lang="en-US" dirty="0">
                <a:cs typeface="Calibri" panose="020F0502020204030204"/>
              </a:rPr>
              <a:t> = 133,98 g - 108,48 g = 25,5 g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m</a:t>
            </a:r>
            <a:r>
              <a:rPr lang="en-US" sz="1900" baseline="-25000" dirty="0">
                <a:cs typeface="Calibri" panose="020F0502020204030204"/>
              </a:rPr>
              <a:t>v</a:t>
            </a:r>
            <a:r>
              <a:rPr lang="en-US" dirty="0">
                <a:cs typeface="Calibri" panose="020F0502020204030204"/>
              </a:rPr>
              <a:t> =25,5 g = 0,0255 </a:t>
            </a:r>
            <a:r>
              <a:rPr lang="en-US" dirty="0" smtClean="0">
                <a:cs typeface="Calibri" panose="020F0502020204030204"/>
              </a:rPr>
              <a:t>kg</a:t>
            </a:r>
            <a:endParaRPr lang="lt-LT" dirty="0" smtClean="0">
              <a:cs typeface="Calibri" panose="020F0502020204030204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11. Apskaičiuoti </a:t>
            </a:r>
            <a:r>
              <a:rPr lang="lt-LT" dirty="0" smtClean="0">
                <a:cs typeface="Calibri" panose="020F0502020204030204"/>
              </a:rPr>
              <a:t>išsiliejusio vandens svorį:</a:t>
            </a:r>
          </a:p>
          <a:p>
            <a:pPr marL="0" indent="0">
              <a:buNone/>
            </a:pPr>
            <a:r>
              <a:rPr lang="en-US" dirty="0" smtClean="0">
                <a:cs typeface="Calibri" panose="020F0502020204030204"/>
              </a:rPr>
              <a:t>P</a:t>
            </a:r>
            <a:r>
              <a:rPr lang="en-US" baseline="-25000" dirty="0" smtClean="0">
                <a:cs typeface="Calibri" panose="020F0502020204030204"/>
              </a:rPr>
              <a:t>v</a:t>
            </a:r>
            <a:r>
              <a:rPr lang="en-US" dirty="0" smtClean="0">
                <a:cs typeface="Calibri" panose="020F0502020204030204"/>
              </a:rPr>
              <a:t> </a:t>
            </a:r>
            <a:r>
              <a:rPr lang="en-US" dirty="0">
                <a:cs typeface="Calibri" panose="020F0502020204030204"/>
              </a:rPr>
              <a:t>= m</a:t>
            </a:r>
            <a:r>
              <a:rPr lang="en-US" baseline="-25000" dirty="0">
                <a:cs typeface="Calibri" panose="020F0502020204030204"/>
              </a:rPr>
              <a:t>v</a:t>
            </a:r>
            <a:r>
              <a:rPr lang="en-US" dirty="0">
                <a:cs typeface="Calibri" panose="020F0502020204030204"/>
              </a:rPr>
              <a:t>* g = 0,0255 kg * 10 m/s</a:t>
            </a:r>
            <a:r>
              <a:rPr lang="en-US" baseline="30000" dirty="0">
                <a:cs typeface="Calibri" panose="020F0502020204030204"/>
              </a:rPr>
              <a:t>2</a:t>
            </a:r>
            <a:r>
              <a:rPr lang="en-US" dirty="0">
                <a:cs typeface="Calibri" panose="020F0502020204030204"/>
              </a:rPr>
              <a:t>= 0,26 </a:t>
            </a:r>
            <a:r>
              <a:rPr lang="en-US" dirty="0" smtClean="0">
                <a:cs typeface="Calibri" panose="020F0502020204030204"/>
              </a:rPr>
              <a:t>N</a:t>
            </a:r>
            <a:endParaRPr lang="lt-LT" dirty="0" smtClean="0">
              <a:cs typeface="Calibri" panose="020F0502020204030204"/>
            </a:endParaRPr>
          </a:p>
          <a:p>
            <a:pPr marL="0" indent="0">
              <a:buNone/>
            </a:pPr>
            <a:endParaRPr lang="lt-LT" dirty="0" smtClean="0">
              <a:cs typeface="Calibri" panose="020F0502020204030204"/>
            </a:endParaRPr>
          </a:p>
          <a:p>
            <a:pPr marL="0" indent="0">
              <a:buNone/>
            </a:pPr>
            <a:endParaRPr lang="lt-LT" dirty="0">
              <a:cs typeface="Calibri" panose="020F0502020204030204"/>
            </a:endParaRPr>
          </a:p>
          <a:p>
            <a:pPr marL="0" indent="0">
              <a:buNone/>
            </a:pP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/>
              </a:rPr>
              <a:t>12. Išstumto </a:t>
            </a:r>
            <a:r>
              <a:rPr lang="lt-L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/>
              </a:rPr>
              <a:t>vandens svoris lygus Archimedo jėgai</a:t>
            </a: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/>
              </a:rPr>
              <a:t>: </a:t>
            </a:r>
          </a:p>
          <a:p>
            <a:pPr marL="0" indent="0">
              <a:buNone/>
            </a:pPr>
            <a:r>
              <a:rPr lang="en-US" dirty="0" smtClean="0">
                <a:cs typeface="Calibri" panose="020F0502020204030204"/>
              </a:rPr>
              <a:t>P</a:t>
            </a:r>
            <a:r>
              <a:rPr lang="en-US" baseline="-25000" dirty="0" smtClean="0">
                <a:cs typeface="Calibri" panose="020F0502020204030204"/>
              </a:rPr>
              <a:t>v</a:t>
            </a:r>
            <a:r>
              <a:rPr lang="lt-LT" baseline="-25000" dirty="0" smtClean="0">
                <a:cs typeface="Calibri" panose="020F0502020204030204"/>
              </a:rPr>
              <a:t> </a:t>
            </a:r>
            <a:r>
              <a:rPr lang="lt-LT" dirty="0" smtClean="0">
                <a:cs typeface="Calibri" panose="020F0502020204030204"/>
              </a:rPr>
              <a:t>(0,26 N) </a:t>
            </a:r>
            <a:r>
              <a:rPr lang="en-US" dirty="0" smtClean="0">
                <a:cs typeface="Calibri" panose="020F0502020204030204"/>
              </a:rPr>
              <a:t>= </a:t>
            </a:r>
            <a:r>
              <a:rPr lang="en-US" dirty="0">
                <a:cs typeface="Calibri" panose="020F0502020204030204"/>
              </a:rPr>
              <a:t>F</a:t>
            </a:r>
            <a:r>
              <a:rPr lang="en-US" sz="1900" dirty="0">
                <a:cs typeface="Calibri" panose="020F0502020204030204"/>
              </a:rPr>
              <a:t>A</a:t>
            </a:r>
            <a:r>
              <a:rPr lang="en-US" dirty="0" smtClean="0">
                <a:cs typeface="Calibri" panose="020F0502020204030204"/>
              </a:rPr>
              <a:t>(0,225 N, apskai</a:t>
            </a:r>
            <a:r>
              <a:rPr lang="lt-LT" dirty="0" smtClean="0">
                <a:cs typeface="Calibri" panose="020F0502020204030204"/>
              </a:rPr>
              <a:t>čiavome pagal formulę) </a:t>
            </a:r>
            <a:r>
              <a:rPr lang="en-US" dirty="0" smtClean="0">
                <a:cs typeface="Calibri" panose="020F0502020204030204"/>
              </a:rPr>
              <a:t>= F</a:t>
            </a:r>
            <a:r>
              <a:rPr lang="en-US" sz="1900" dirty="0" smtClean="0">
                <a:cs typeface="Calibri" panose="020F0502020204030204"/>
              </a:rPr>
              <a:t>A</a:t>
            </a:r>
            <a:r>
              <a:rPr lang="lt-LT" dirty="0" smtClean="0">
                <a:cs typeface="Calibri" panose="020F0502020204030204"/>
              </a:rPr>
              <a:t> </a:t>
            </a:r>
            <a:r>
              <a:rPr lang="en-US" dirty="0" smtClean="0">
                <a:cs typeface="Calibri" panose="020F0502020204030204"/>
              </a:rPr>
              <a:t>(0,28 N </a:t>
            </a:r>
            <a:r>
              <a:rPr lang="en-US" dirty="0" err="1" smtClean="0">
                <a:cs typeface="Calibri" panose="020F0502020204030204"/>
              </a:rPr>
              <a:t>i</a:t>
            </a:r>
            <a:r>
              <a:rPr lang="lt-LT" dirty="0" smtClean="0">
                <a:cs typeface="Calibri" panose="020F0502020204030204"/>
              </a:rPr>
              <a:t>šmatavome dinamometro pagalba). Nepamirškime, kad bandymą atlikome su paklaida.</a:t>
            </a:r>
          </a:p>
          <a:p>
            <a:pPr marL="0" indent="0">
              <a:buNone/>
            </a:pPr>
            <a:r>
              <a:rPr lang="lt-LT" baseline="-25000" dirty="0" smtClean="0">
                <a:cs typeface="Calibri" panose="020F0502020204030204"/>
              </a:rPr>
              <a:t> </a:t>
            </a: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endParaRPr lang="en-US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1498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D2DD7D-B0A3-96FE-9641-946740C76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n-US" sz="5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Išvada</a:t>
            </a:r>
            <a:endParaRPr lang="en-US" sz="5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A4760-AE4F-16E7-41BD-DED212579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28254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dirty="0">
                <a:cs typeface="Calibri" panose="020F0502020204030204"/>
              </a:rPr>
              <a:t>Išvada: Išstumto vandens svoris buvo lygus ritinėlio svoriui, todėl Archimedo jėga tikrai yra ir veikia kūnus esančius skysčiuose ar dujose. Hipotezė pasitvirtino.</a:t>
            </a:r>
          </a:p>
        </p:txBody>
      </p:sp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D309F9DE-EE6B-12DC-E705-0C860E4EA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066" y="1727947"/>
            <a:ext cx="4237686" cy="332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8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FCF86-8610-4A1A-E365-5A3F3B0DD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 Light"/>
                <a:cs typeface="Calibri Light"/>
              </a:rPr>
              <a:t>1 uždavinys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7FD12-2F7C-6A13-EE2F-BA33C5100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 "/>
                <a:ea typeface="Calibri" panose="020F0502020204030204"/>
                <a:cs typeface="Times New Roman"/>
              </a:rPr>
              <a:t>Ant dinamometro pakabinus metalinę detalę, dinamometras rodo 5 N. Detalės tūris – 60 cm</a:t>
            </a:r>
            <a:r>
              <a:rPr lang="en-US" baseline="30000" dirty="0">
                <a:latin typeface="Calibri "/>
                <a:ea typeface="Calibri" panose="020F0502020204030204"/>
                <a:cs typeface="Times New Roman"/>
              </a:rPr>
              <a:t>2</a:t>
            </a:r>
            <a:r>
              <a:rPr lang="en-US" dirty="0">
                <a:latin typeface="Calibri "/>
                <a:ea typeface="Calibri" panose="020F0502020204030204"/>
                <a:cs typeface="Times New Roman"/>
              </a:rPr>
              <a:t>. Ką rodys dinamometras, detalę panardinus į naftą, naftos tankis 800 kg/m</a:t>
            </a:r>
            <a:r>
              <a:rPr lang="en-US" baseline="30000" dirty="0">
                <a:latin typeface="Calibri "/>
                <a:ea typeface="Calibri" panose="020F0502020204030204"/>
                <a:cs typeface="Times New Roman"/>
              </a:rPr>
              <a:t>3</a:t>
            </a:r>
            <a:r>
              <a:rPr lang="en-US" dirty="0">
                <a:latin typeface="Calibri "/>
                <a:ea typeface="Calibri" panose="020F0502020204030204"/>
                <a:cs typeface="Times New Roman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6096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3643C-0505-4DC4-6C02-C9E126343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01869" cy="104123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 Light"/>
                <a:cs typeface="Calibri Light"/>
              </a:rPr>
              <a:t>Sprendimas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9ACBE-FD69-5B9D-BE92-EB26529F4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058"/>
            <a:ext cx="10515600" cy="47039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Calibri" panose="020F0502020204030204"/>
                <a:cs typeface="Calibri" panose="020F0502020204030204"/>
              </a:rPr>
              <a:t>Duota: F</a:t>
            </a:r>
            <a:r>
              <a:rPr lang="en-US" baseline="-25000" dirty="0">
                <a:ea typeface="Calibri" panose="020F0502020204030204"/>
                <a:cs typeface="Calibri" panose="020F0502020204030204"/>
              </a:rPr>
              <a:t>o</a:t>
            </a:r>
            <a:r>
              <a:rPr lang="en-US" dirty="0">
                <a:ea typeface="Calibri" panose="020F0502020204030204"/>
                <a:cs typeface="Calibri" panose="020F0502020204030204"/>
              </a:rPr>
              <a:t>= 5 N</a:t>
            </a:r>
          </a:p>
          <a:p>
            <a:pPr marL="0" indent="0">
              <a:buNone/>
            </a:pPr>
            <a:r>
              <a:rPr lang="en-US" dirty="0">
                <a:ea typeface="Calibri" panose="020F0502020204030204"/>
                <a:cs typeface="Calibri" panose="020F0502020204030204"/>
              </a:rPr>
              <a:t>V = 60 cm</a:t>
            </a:r>
            <a:r>
              <a:rPr lang="en-US" baseline="30000" dirty="0">
                <a:ea typeface="Calibri" panose="020F0502020204030204"/>
                <a:cs typeface="Calibri" panose="020F0502020204030204"/>
              </a:rPr>
              <a:t>3</a:t>
            </a:r>
            <a:r>
              <a:rPr lang="en-US" dirty="0">
                <a:ea typeface="Calibri" panose="020F0502020204030204"/>
                <a:cs typeface="Calibri" panose="020F0502020204030204"/>
              </a:rPr>
              <a:t>= 0,00006m</a:t>
            </a:r>
            <a:r>
              <a:rPr lang="en-US" baseline="30000" dirty="0">
                <a:ea typeface="Calibri" panose="020F0502020204030204"/>
                <a:cs typeface="Calibri" panose="020F0502020204030204"/>
              </a:rPr>
              <a:t>3</a:t>
            </a:r>
          </a:p>
          <a:p>
            <a:pPr marL="0" indent="0">
              <a:buNone/>
            </a:pPr>
            <a:r>
              <a:rPr lang="en-US" dirty="0">
                <a:solidFill>
                  <a:srgbClr val="222222"/>
                </a:solidFill>
                <a:latin typeface="Times New Roman"/>
                <a:cs typeface="Times New Roman"/>
              </a:rPr>
              <a:t>ρ </a:t>
            </a:r>
            <a:r>
              <a:rPr lang="en-US" dirty="0">
                <a:cs typeface="Calibri" panose="020F0502020204030204"/>
              </a:rPr>
              <a:t>= 800 kg/m</a:t>
            </a:r>
            <a:r>
              <a:rPr lang="en-US" baseline="30000" dirty="0">
                <a:cs typeface="Calibri" panose="020F0502020204030204"/>
              </a:rPr>
              <a:t>3</a:t>
            </a:r>
          </a:p>
          <a:p>
            <a:pPr marL="0" indent="0">
              <a:buNone/>
            </a:pPr>
            <a:r>
              <a:rPr lang="en-US" dirty="0">
                <a:ea typeface="Calibri" panose="020F0502020204030204"/>
                <a:cs typeface="Calibri" panose="020F0502020204030204"/>
              </a:rPr>
              <a:t>Rasti: F</a:t>
            </a:r>
            <a:r>
              <a:rPr lang="en-US" baseline="-25000" dirty="0">
                <a:ea typeface="Calibri" panose="020F0502020204030204"/>
                <a:cs typeface="Calibri" panose="020F0502020204030204"/>
              </a:rPr>
              <a:t>N </a:t>
            </a:r>
            <a:r>
              <a:rPr lang="en-US" dirty="0">
                <a:ea typeface="Calibri" panose="020F0502020204030204"/>
                <a:cs typeface="Calibri" panose="020F0502020204030204"/>
              </a:rPr>
              <a:t>- ?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F</a:t>
            </a:r>
            <a:r>
              <a:rPr lang="en-US" baseline="-25000" dirty="0">
                <a:cs typeface="Calibri" panose="020F0502020204030204"/>
              </a:rPr>
              <a:t>N </a:t>
            </a:r>
            <a:r>
              <a:rPr lang="en-US" dirty="0">
                <a:cs typeface="Calibri" panose="020F0502020204030204"/>
              </a:rPr>
              <a:t>= F</a:t>
            </a:r>
            <a:r>
              <a:rPr lang="en-US" baseline="-25000" dirty="0">
                <a:cs typeface="Calibri" panose="020F0502020204030204"/>
              </a:rPr>
              <a:t>o</a:t>
            </a:r>
            <a:r>
              <a:rPr lang="en-US" dirty="0">
                <a:cs typeface="Calibri" panose="020F0502020204030204"/>
              </a:rPr>
              <a:t> – F</a:t>
            </a:r>
            <a:r>
              <a:rPr lang="en-US" baseline="-25000" dirty="0">
                <a:cs typeface="Calibri" panose="020F0502020204030204"/>
              </a:rPr>
              <a:t>A</a:t>
            </a:r>
          </a:p>
          <a:p>
            <a:pPr marL="0" indent="0">
              <a:buNone/>
            </a:pPr>
            <a:r>
              <a:rPr lang="en-US" dirty="0">
                <a:latin typeface="Calibri "/>
                <a:cs typeface="Calibri" panose="020F0502020204030204"/>
              </a:rPr>
              <a:t>F</a:t>
            </a:r>
            <a:r>
              <a:rPr lang="en-US" baseline="-25000" dirty="0">
                <a:latin typeface="Calibri "/>
                <a:cs typeface="Calibri" panose="020F0502020204030204"/>
              </a:rPr>
              <a:t>A </a:t>
            </a:r>
            <a:r>
              <a:rPr lang="en-US" dirty="0">
                <a:latin typeface="Calibri "/>
                <a:cs typeface="Calibri" panose="020F0502020204030204"/>
              </a:rPr>
              <a:t>= </a:t>
            </a:r>
            <a:r>
              <a:rPr lang="en-US" dirty="0">
                <a:solidFill>
                  <a:srgbClr val="222222"/>
                </a:solidFill>
                <a:latin typeface="Calibri "/>
                <a:cs typeface="Times New Roman"/>
              </a:rPr>
              <a:t>ρ g V </a:t>
            </a:r>
            <a:r>
              <a:rPr lang="en-US" dirty="0">
                <a:latin typeface="Calibri "/>
                <a:cs typeface="Calibri" panose="020F0502020204030204"/>
              </a:rPr>
              <a:t>= 800 kg/m</a:t>
            </a:r>
            <a:r>
              <a:rPr lang="en-US" baseline="30000" dirty="0">
                <a:latin typeface="Calibri "/>
                <a:cs typeface="Calibri" panose="020F0502020204030204"/>
              </a:rPr>
              <a:t>3</a:t>
            </a:r>
            <a:r>
              <a:rPr lang="en-US" dirty="0">
                <a:latin typeface="Calibri "/>
                <a:cs typeface="Calibri" panose="020F0502020204030204"/>
              </a:rPr>
              <a:t> * 10 m/s</a:t>
            </a:r>
            <a:r>
              <a:rPr lang="en-US" baseline="30000" dirty="0">
                <a:latin typeface="Calibri "/>
                <a:cs typeface="Calibri" panose="020F0502020204030204"/>
              </a:rPr>
              <a:t>2</a:t>
            </a:r>
            <a:r>
              <a:rPr lang="en-US" dirty="0">
                <a:latin typeface="Calibri "/>
                <a:cs typeface="Calibri" panose="020F0502020204030204"/>
              </a:rPr>
              <a:t> * 0,00006 m</a:t>
            </a:r>
            <a:r>
              <a:rPr lang="en-US" baseline="30000" dirty="0">
                <a:latin typeface="Calibri "/>
                <a:cs typeface="Calibri" panose="020F0502020204030204"/>
              </a:rPr>
              <a:t>3</a:t>
            </a:r>
            <a:r>
              <a:rPr lang="en-US" dirty="0">
                <a:latin typeface="Calibri "/>
                <a:cs typeface="Calibri" panose="020F0502020204030204"/>
              </a:rPr>
              <a:t> = 0,48 N</a:t>
            </a:r>
          </a:p>
          <a:p>
            <a:pPr marL="0" indent="0">
              <a:buNone/>
            </a:pPr>
            <a:r>
              <a:rPr lang="en-US" dirty="0">
                <a:latin typeface="Calibri"/>
                <a:cs typeface="Calibri"/>
              </a:rPr>
              <a:t>F</a:t>
            </a:r>
            <a:r>
              <a:rPr lang="en-US" baseline="-25000" dirty="0">
                <a:latin typeface="Calibri"/>
                <a:cs typeface="Calibri"/>
              </a:rPr>
              <a:t>N </a:t>
            </a:r>
            <a:r>
              <a:rPr lang="en-US" dirty="0">
                <a:latin typeface="Calibri"/>
                <a:cs typeface="Calibri"/>
              </a:rPr>
              <a:t>= 5 N – 0,48 N = 4,52 N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Ats.: </a:t>
            </a:r>
            <a:r>
              <a:rPr lang="lt-LT" dirty="0" smtClean="0">
                <a:cs typeface="Calibri"/>
              </a:rPr>
              <a:t>Dinamometras naftoje rodys </a:t>
            </a:r>
            <a:r>
              <a:rPr lang="en-US" dirty="0" smtClean="0">
                <a:cs typeface="Calibri"/>
              </a:rPr>
              <a:t>F</a:t>
            </a:r>
            <a:r>
              <a:rPr lang="en-US" baseline="-25000" dirty="0" smtClean="0">
                <a:cs typeface="Calibri"/>
              </a:rPr>
              <a:t>N</a:t>
            </a:r>
            <a:r>
              <a:rPr lang="en-US" dirty="0" smtClean="0">
                <a:cs typeface="Calibri"/>
              </a:rPr>
              <a:t> </a:t>
            </a:r>
            <a:r>
              <a:rPr lang="en-US" dirty="0">
                <a:cs typeface="Calibri"/>
              </a:rPr>
              <a:t>= 4,52 </a:t>
            </a:r>
            <a:r>
              <a:rPr lang="en-US" dirty="0" smtClean="0">
                <a:cs typeface="Calibri"/>
              </a:rPr>
              <a:t>N</a:t>
            </a:r>
            <a:r>
              <a:rPr lang="lt-LT" dirty="0">
                <a:cs typeface="Calibri"/>
              </a:rPr>
              <a:t>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262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674F0-66AF-83A7-809E-62C386DBB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 Light"/>
                <a:cs typeface="Calibri Light"/>
              </a:rPr>
              <a:t>2 uždavinys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8F0FF-B1E8-5DE3-C1D8-E652775C7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 "/>
                <a:ea typeface="Calibri" panose="020F0502020204030204"/>
                <a:cs typeface="Times New Roman"/>
              </a:rPr>
              <a:t>Ant dinamometro pakabintas 730 g alavo gabalas, panardintas žibale. Apskaičiuokite Archimedo jėgą. Žibalo tankis – 800 kg/m</a:t>
            </a:r>
            <a:r>
              <a:rPr lang="en-US" baseline="30000" dirty="0">
                <a:latin typeface="Calibri "/>
                <a:ea typeface="Calibri" panose="020F0502020204030204"/>
                <a:cs typeface="Times New Roman"/>
              </a:rPr>
              <a:t>3</a:t>
            </a:r>
            <a:r>
              <a:rPr lang="en-US" dirty="0">
                <a:latin typeface="Calibri "/>
                <a:ea typeface="Calibri" panose="020F0502020204030204"/>
                <a:cs typeface="Times New Roman"/>
              </a:rPr>
              <a:t>, alavo – 7300 kg/m</a:t>
            </a:r>
            <a:r>
              <a:rPr lang="en-US" baseline="30000" dirty="0">
                <a:latin typeface="Calibri "/>
                <a:ea typeface="Calibri" panose="020F0502020204030204"/>
                <a:cs typeface="Times New Roman"/>
              </a:rPr>
              <a:t>3</a:t>
            </a:r>
            <a:r>
              <a:rPr lang="en-US" dirty="0">
                <a:latin typeface="Calibri "/>
                <a:ea typeface="Calibri" panose="020F0502020204030204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234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6D785-B719-18D0-BE26-B7F53A568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 Light"/>
                <a:cs typeface="Calibri Light"/>
              </a:rPr>
              <a:t>Sprendimas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0C24A-AC84-80B8-0A68-F823AE412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Duota: m = 730 g = 0,73 kg</a:t>
            </a:r>
          </a:p>
          <a:p>
            <a:pPr marL="0" indent="0">
              <a:buNone/>
            </a:pPr>
            <a:r>
              <a:rPr lang="en-US" dirty="0">
                <a:solidFill>
                  <a:srgbClr val="222222"/>
                </a:solidFill>
                <a:latin typeface="Calibri "/>
                <a:ea typeface="Calibri" panose="020F0502020204030204"/>
                <a:cs typeface="Calibri" panose="020F0502020204030204"/>
              </a:rPr>
              <a:t>ρ</a:t>
            </a:r>
            <a:r>
              <a:rPr lang="en-US" baseline="-25000" dirty="0">
                <a:latin typeface="Calibri "/>
                <a:ea typeface="Calibri" panose="020F0502020204030204"/>
                <a:cs typeface="Times New Roman"/>
              </a:rPr>
              <a:t>ž</a:t>
            </a: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=</a:t>
            </a:r>
            <a:r>
              <a:rPr lang="en-US" dirty="0">
                <a:latin typeface="Calibri"/>
                <a:ea typeface="Calibri" panose="020F0502020204030204"/>
                <a:cs typeface="Calibri" panose="020F0502020204030204"/>
              </a:rPr>
              <a:t> 800 kg/m</a:t>
            </a:r>
            <a:r>
              <a:rPr lang="en-US" baseline="30000" dirty="0">
                <a:latin typeface="Calibri"/>
                <a:ea typeface="Calibri" panose="020F0502020204030204"/>
                <a:cs typeface="Calibri" panose="020F0502020204030204"/>
              </a:rPr>
              <a:t>3</a:t>
            </a:r>
            <a:endParaRPr lang="en-US" baseline="30000" dirty="0">
              <a:latin typeface="Calibri 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22222"/>
                </a:solidFill>
                <a:latin typeface="Calibri "/>
                <a:ea typeface="Calibri" panose="020F0502020204030204"/>
                <a:cs typeface="Times New Roman"/>
              </a:rPr>
              <a:t>ρ</a:t>
            </a:r>
            <a:r>
              <a:rPr lang="en-US" baseline="-25000" dirty="0">
                <a:solidFill>
                  <a:srgbClr val="222222"/>
                </a:solidFill>
                <a:latin typeface="Calibri "/>
                <a:ea typeface="Calibri" panose="020F0502020204030204"/>
                <a:cs typeface="Times New Roman"/>
              </a:rPr>
              <a:t>a</a:t>
            </a: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= 7300 kg/m</a:t>
            </a:r>
            <a:r>
              <a:rPr lang="en-US" baseline="30000" dirty="0">
                <a:latin typeface="Calibri "/>
                <a:ea typeface="Calibri" panose="020F0502020204030204"/>
                <a:cs typeface="Calibri" panose="020F0502020204030204"/>
              </a:rPr>
              <a:t>3</a:t>
            </a:r>
            <a:endParaRPr lang="en-US" dirty="0">
              <a:latin typeface="Calibri 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Rasti: F</a:t>
            </a:r>
            <a:r>
              <a:rPr lang="en-US" baseline="-25000" dirty="0">
                <a:latin typeface="Calibri "/>
                <a:ea typeface="Calibri" panose="020F0502020204030204"/>
                <a:cs typeface="Calibri" panose="020F0502020204030204"/>
              </a:rPr>
              <a:t>A </a:t>
            </a: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- ?</a:t>
            </a:r>
          </a:p>
          <a:p>
            <a:pPr marL="0" indent="0">
              <a:buNone/>
            </a:pPr>
            <a:r>
              <a:rPr lang="en-US" dirty="0">
                <a:latin typeface="Calibri"/>
                <a:cs typeface="Calibri" panose="020F0502020204030204"/>
              </a:rPr>
              <a:t>F</a:t>
            </a:r>
            <a:r>
              <a:rPr lang="en-US" baseline="-25000" dirty="0">
                <a:latin typeface="Calibri"/>
                <a:cs typeface="Calibri" panose="020F0502020204030204"/>
              </a:rPr>
              <a:t>A </a:t>
            </a:r>
            <a:r>
              <a:rPr lang="en-US" dirty="0">
                <a:latin typeface="Calibri"/>
                <a:cs typeface="Calibri" panose="020F0502020204030204"/>
              </a:rPr>
              <a:t>= </a:t>
            </a:r>
            <a:r>
              <a:rPr lang="en-US" dirty="0">
                <a:solidFill>
                  <a:srgbClr val="222222"/>
                </a:solidFill>
                <a:latin typeface="Calibri"/>
                <a:cs typeface="Calibri" panose="020F0502020204030204"/>
              </a:rPr>
              <a:t>ρ</a:t>
            </a:r>
            <a:r>
              <a:rPr lang="en-US" baseline="-25000" dirty="0">
                <a:latin typeface="Calibri"/>
                <a:cs typeface="Calibri" panose="020F0502020204030204"/>
              </a:rPr>
              <a:t>ž</a:t>
            </a:r>
            <a:r>
              <a:rPr lang="en-US" dirty="0">
                <a:solidFill>
                  <a:srgbClr val="222222"/>
                </a:solidFill>
                <a:latin typeface="Calibri"/>
                <a:cs typeface="Calibri" panose="020F0502020204030204"/>
              </a:rPr>
              <a:t> g V 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222222"/>
                </a:solidFill>
                <a:latin typeface="Calibri"/>
                <a:ea typeface="Calibri" panose="020F0502020204030204"/>
                <a:cs typeface="Calibri" panose="020F0502020204030204"/>
              </a:rPr>
              <a:t>V = m : ρ = 0,73 kg : </a:t>
            </a:r>
            <a:r>
              <a:rPr lang="en-US" dirty="0">
                <a:solidFill>
                  <a:srgbClr val="000000"/>
                </a:solidFill>
                <a:latin typeface="Calibri"/>
                <a:ea typeface="Calibri" panose="020F0502020204030204"/>
                <a:cs typeface="Calibri" panose="020F0502020204030204"/>
              </a:rPr>
              <a:t>7300 kg/m</a:t>
            </a:r>
            <a:r>
              <a:rPr lang="en-US" baseline="30000" dirty="0">
                <a:solidFill>
                  <a:srgbClr val="000000"/>
                </a:solidFill>
                <a:latin typeface="Calibri"/>
                <a:ea typeface="Calibri" panose="020F0502020204030204"/>
                <a:cs typeface="Calibri" panose="020F0502020204030204"/>
              </a:rPr>
              <a:t>3 </a:t>
            </a:r>
            <a:r>
              <a:rPr lang="en-US" dirty="0">
                <a:solidFill>
                  <a:srgbClr val="000000"/>
                </a:solidFill>
                <a:latin typeface="Calibri"/>
                <a:ea typeface="Calibri" panose="020F0502020204030204"/>
                <a:cs typeface="Calibri" panose="020F0502020204030204"/>
              </a:rPr>
              <a:t>= 0,0001 m</a:t>
            </a:r>
            <a:r>
              <a:rPr lang="en-US" baseline="30000" dirty="0">
                <a:solidFill>
                  <a:srgbClr val="000000"/>
                </a:solidFill>
                <a:latin typeface="Calibri"/>
                <a:ea typeface="Calibri" panose="020F0502020204030204"/>
                <a:cs typeface="Calibri" panose="020F0502020204030204"/>
              </a:rPr>
              <a:t>3</a:t>
            </a:r>
          </a:p>
          <a:p>
            <a:pPr marL="0" indent="0">
              <a:buNone/>
            </a:pP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F</a:t>
            </a:r>
            <a:r>
              <a:rPr lang="en-US" baseline="-25000" dirty="0">
                <a:latin typeface="Calibri "/>
                <a:ea typeface="Calibri" panose="020F0502020204030204"/>
                <a:cs typeface="Calibri" panose="020F0502020204030204"/>
              </a:rPr>
              <a:t>A </a:t>
            </a: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= </a:t>
            </a:r>
            <a:r>
              <a:rPr lang="en-US" dirty="0">
                <a:solidFill>
                  <a:srgbClr val="222222"/>
                </a:solidFill>
                <a:latin typeface="Calibri "/>
                <a:ea typeface="Calibri" panose="020F0502020204030204"/>
                <a:cs typeface="Calibri" panose="020F0502020204030204"/>
              </a:rPr>
              <a:t>ρ</a:t>
            </a:r>
            <a:r>
              <a:rPr lang="en-US" baseline="-25000" dirty="0">
                <a:solidFill>
                  <a:srgbClr val="000000"/>
                </a:solidFill>
                <a:latin typeface="Calibri "/>
                <a:ea typeface="Calibri" panose="020F0502020204030204"/>
                <a:cs typeface="Calibri" panose="020F0502020204030204"/>
              </a:rPr>
              <a:t>ž</a:t>
            </a:r>
            <a:r>
              <a:rPr lang="en-US" dirty="0">
                <a:solidFill>
                  <a:srgbClr val="222222"/>
                </a:solidFill>
                <a:latin typeface="Calibri "/>
                <a:ea typeface="Calibri" panose="020F0502020204030204"/>
                <a:cs typeface="Calibri" panose="020F0502020204030204"/>
              </a:rPr>
              <a:t> g V </a:t>
            </a: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= 800 kg/m</a:t>
            </a:r>
            <a:r>
              <a:rPr lang="en-US" baseline="30000" dirty="0">
                <a:latin typeface="Calibri "/>
                <a:ea typeface="Calibri" panose="020F0502020204030204"/>
                <a:cs typeface="Calibri" panose="020F0502020204030204"/>
              </a:rPr>
              <a:t>3</a:t>
            </a: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 * 10 m/s</a:t>
            </a:r>
            <a:r>
              <a:rPr lang="en-US" baseline="30000" dirty="0">
                <a:latin typeface="Calibri "/>
                <a:ea typeface="Calibri" panose="020F0502020204030204"/>
                <a:cs typeface="Calibri" panose="020F0502020204030204"/>
              </a:rPr>
              <a:t>2</a:t>
            </a: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 * 0,0001 m</a:t>
            </a:r>
            <a:r>
              <a:rPr lang="en-US" baseline="30000" dirty="0">
                <a:latin typeface="Calibri "/>
                <a:ea typeface="Calibri" panose="020F0502020204030204"/>
                <a:cs typeface="Calibri" panose="020F0502020204030204"/>
              </a:rPr>
              <a:t>3</a:t>
            </a: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 = 0,8 N</a:t>
            </a:r>
          </a:p>
          <a:p>
            <a:pPr marL="0" indent="0">
              <a:buNone/>
            </a:pP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Ats.: </a:t>
            </a:r>
            <a:r>
              <a:rPr lang="lt-LT" dirty="0" smtClean="0">
                <a:latin typeface="Calibri "/>
                <a:ea typeface="Calibri" panose="020F0502020204030204"/>
                <a:cs typeface="Calibri" panose="020F0502020204030204"/>
              </a:rPr>
              <a:t>Archimedo jėga lygi </a:t>
            </a:r>
            <a:r>
              <a:rPr lang="en-US" dirty="0" smtClean="0">
                <a:latin typeface="Calibri "/>
                <a:ea typeface="Calibri" panose="020F0502020204030204"/>
                <a:cs typeface="Calibri" panose="020F0502020204030204"/>
              </a:rPr>
              <a:t>F</a:t>
            </a:r>
            <a:r>
              <a:rPr lang="en-US" baseline="-25000" dirty="0" smtClean="0">
                <a:latin typeface="Calibri "/>
                <a:ea typeface="Calibri" panose="020F0502020204030204"/>
                <a:cs typeface="Calibri" panose="020F0502020204030204"/>
              </a:rPr>
              <a:t>A</a:t>
            </a:r>
            <a:r>
              <a:rPr lang="en-US" dirty="0">
                <a:latin typeface="Calibri "/>
                <a:ea typeface="Calibri" panose="020F0502020204030204"/>
                <a:cs typeface="Calibri" panose="020F0502020204030204"/>
              </a:rPr>
              <a:t> = 0,8 N</a:t>
            </a: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5598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02D17-B45D-072D-77D3-78705B8E6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 Light"/>
                <a:cs typeface="Calibri Light"/>
              </a:rPr>
              <a:t>Testas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C7CEC-2F8A-A50F-8C74-B8A335F95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 algn="ctr">
              <a:buAutoNum type="arabicPeriod"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Kokia jėga žymima F</a:t>
            </a:r>
            <a:r>
              <a:rPr lang="en-US" sz="4000" baseline="-25000" dirty="0">
                <a:ea typeface="Calibri" panose="020F0502020204030204"/>
                <a:cs typeface="Calibri" panose="020F0502020204030204"/>
              </a:rPr>
              <a:t>A</a:t>
            </a:r>
            <a:r>
              <a:rPr lang="en-US" sz="4000" dirty="0">
                <a:ea typeface="Calibri" panose="020F0502020204030204"/>
                <a:cs typeface="Calibri" panose="020F0502020204030204"/>
              </a:rPr>
              <a:t>?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A) tamprumo jėga</a:t>
            </a:r>
          </a:p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B) Archimedo jėga</a:t>
            </a:r>
          </a:p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C) trinties jėga</a:t>
            </a:r>
          </a:p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D) sunkio jėga</a:t>
            </a:r>
            <a:r>
              <a:rPr lang="en-US" sz="2400" dirty="0">
                <a:ea typeface="Calibri" panose="020F0502020204030204"/>
                <a:cs typeface="Calibri" panose="020F0502020204030204"/>
              </a:rPr>
              <a:t/>
            </a:r>
            <a:br>
              <a:rPr lang="en-US" sz="2400" dirty="0">
                <a:ea typeface="Calibri" panose="020F0502020204030204"/>
                <a:cs typeface="Calibri" panose="020F0502020204030204"/>
              </a:rPr>
            </a:br>
            <a:endParaRPr lang="en-US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9853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386DB-E951-4921-874A-77EB069D8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2. Kuris </a:t>
            </a:r>
            <a:r>
              <a:rPr lang="en-US" sz="4000" dirty="0" smtClean="0">
                <a:ea typeface="Calibri" panose="020F0502020204030204"/>
                <a:cs typeface="Calibri" panose="020F0502020204030204"/>
              </a:rPr>
              <a:t>yra </a:t>
            </a:r>
            <a:r>
              <a:rPr lang="en-US" sz="4000" dirty="0">
                <a:ea typeface="Calibri" panose="020F0502020204030204"/>
                <a:cs typeface="Calibri" panose="020F0502020204030204"/>
              </a:rPr>
              <a:t>Archimedo jėgos </a:t>
            </a:r>
            <a:r>
              <a:rPr lang="lt-LT" sz="4000" dirty="0" smtClean="0">
                <a:ea typeface="Calibri" panose="020F0502020204030204"/>
                <a:cs typeface="Calibri" panose="020F0502020204030204"/>
              </a:rPr>
              <a:t>matavimo </a:t>
            </a:r>
            <a:r>
              <a:rPr lang="en-US" sz="4000" dirty="0" smtClean="0">
                <a:ea typeface="Calibri" panose="020F0502020204030204"/>
                <a:cs typeface="Calibri" panose="020F0502020204030204"/>
              </a:rPr>
              <a:t>vienetas</a:t>
            </a:r>
            <a:r>
              <a:rPr lang="en-US" sz="4000" dirty="0">
                <a:ea typeface="Calibri" panose="020F0502020204030204"/>
                <a:cs typeface="Calibri" panose="020F0502020204030204"/>
              </a:rPr>
              <a:t>?</a:t>
            </a:r>
          </a:p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A) J</a:t>
            </a:r>
          </a:p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B) N</a:t>
            </a:r>
          </a:p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C) kg</a:t>
            </a:r>
          </a:p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D) m/s</a:t>
            </a:r>
            <a:r>
              <a:rPr lang="en-US" sz="4000" baseline="30000" dirty="0">
                <a:ea typeface="Calibri" panose="020F0502020204030204"/>
                <a:cs typeface="Calibri" panose="020F0502020204030204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3125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C6DED-7E51-940F-2964-AC4953B2C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394" y="1163774"/>
            <a:ext cx="1146265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3. Nuo ko priklauso Archimedo jėgos didumas?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A) Nuo kūno tankio ir tūrio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B) Nuo skysčio ir kūno tankio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C) Nuo skysčio tankio ir tūrio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D) Nuo skysčio tankio ir kūno tūrio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algn="ctr">
              <a:buNone/>
            </a:pPr>
            <a:endParaRPr lang="en-US" sz="1200" dirty="0">
              <a:latin typeface="Times New Roman"/>
              <a:ea typeface="Calibri" panose="020F0502020204030204"/>
              <a:cs typeface="Times New Roman"/>
            </a:endParaRPr>
          </a:p>
          <a:p>
            <a:pPr algn="ctr">
              <a:buNone/>
            </a:pPr>
            <a:endParaRPr lang="en-US" sz="1200" dirty="0">
              <a:solidFill>
                <a:srgbClr val="FF0000"/>
              </a:solidFill>
              <a:latin typeface="Times New Roman"/>
              <a:ea typeface="Calibri" panose="020F0502020204030204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321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6D145-5476-C8D9-0CAD-6F48313EC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1817"/>
            <a:ext cx="10515600" cy="52451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latin typeface="Calibri "/>
                <a:ea typeface="Calibri" panose="020F0502020204030204"/>
                <a:cs typeface="Times New Roman"/>
              </a:rPr>
              <a:t>4. 8</a:t>
            </a: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 N svorio kūnas visiškai panardintas skystyje. Išstumto skysčio svoris lygus 3 N. Kokia Archimedo jėga veikia kūną ir kur ji nukreipta? 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A) 3 N, į viršų.</a:t>
            </a:r>
            <a:r>
              <a:rPr lang="en-US" sz="4000" dirty="0">
                <a:latin typeface="Calibri "/>
                <a:ea typeface="Calibri" panose="020F0502020204030204"/>
                <a:cs typeface="Calibri" panose="020F0502020204030204"/>
              </a:rPr>
              <a:t> 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B) 5 N, į viršų.</a:t>
            </a:r>
            <a:r>
              <a:rPr lang="en-US" sz="4000" dirty="0">
                <a:latin typeface="Calibri "/>
                <a:ea typeface="Calibri" panose="020F0502020204030204"/>
                <a:cs typeface="Calibri" panose="020F0502020204030204"/>
              </a:rPr>
              <a:t> 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C) 8 N, į viršų.</a:t>
            </a:r>
            <a:r>
              <a:rPr lang="en-US" sz="4000" dirty="0">
                <a:latin typeface="Calibri "/>
                <a:ea typeface="Calibri" panose="020F0502020204030204"/>
                <a:cs typeface="Calibri" panose="020F0502020204030204"/>
              </a:rPr>
              <a:t> 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D) 11 N, žemyn.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>
              <a:buNone/>
            </a:pPr>
            <a:endParaRPr lang="en-US" sz="600" dirty="0">
              <a:latin typeface="Times New Roman"/>
              <a:ea typeface="Calibri" panose="020F0502020204030204"/>
              <a:cs typeface="Times New Roman"/>
            </a:endParaRP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1473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3AFFE-2D02-3C5C-C5F6-B9F9819A6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0526"/>
            <a:ext cx="10515600" cy="523643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latin typeface="Calibri "/>
                <a:ea typeface="Calibri" panose="020F0502020204030204"/>
                <a:cs typeface="Calibri" panose="020F0502020204030204"/>
              </a:rPr>
              <a:t>5. </a:t>
            </a: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Kuri rodyklė žymi Archimedo jėgą</a:t>
            </a:r>
            <a:r>
              <a:rPr lang="lt-LT" sz="4000" dirty="0" smtClean="0">
                <a:latin typeface="Calibri "/>
                <a:ea typeface="Calibri" panose="020F0502020204030204"/>
                <a:cs typeface="Times New Roman"/>
              </a:rPr>
              <a:t>?</a:t>
            </a:r>
          </a:p>
          <a:p>
            <a:pPr marL="0" indent="0">
              <a:buNone/>
            </a:pP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A) 1</a:t>
            </a:r>
            <a:r>
              <a:rPr lang="en-US" sz="4000" dirty="0">
                <a:latin typeface="Calibri "/>
                <a:ea typeface="Calibri" panose="020F0502020204030204"/>
                <a:cs typeface="Calibri" panose="020F0502020204030204"/>
              </a:rPr>
              <a:t> 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B) 2</a:t>
            </a:r>
            <a:r>
              <a:rPr lang="en-US" sz="4000" dirty="0">
                <a:latin typeface="Calibri "/>
                <a:ea typeface="Calibri" panose="020F0502020204030204"/>
                <a:cs typeface="Calibri" panose="020F0502020204030204"/>
              </a:rPr>
              <a:t> 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C) 3</a:t>
            </a:r>
            <a:r>
              <a:rPr lang="en-US" sz="4000" dirty="0">
                <a:latin typeface="Calibri "/>
                <a:ea typeface="Calibri" panose="020F0502020204030204"/>
                <a:cs typeface="Calibri" panose="020F0502020204030204"/>
              </a:rPr>
              <a:t> </a:t>
            </a:r>
          </a:p>
          <a:p>
            <a:pPr marL="0" indent="0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D) 4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>
              <a:buNone/>
            </a:pPr>
            <a:endParaRPr lang="en-US" sz="600" dirty="0">
              <a:latin typeface="Times New Roman"/>
              <a:ea typeface="Calibri" panose="020F0502020204030204"/>
              <a:cs typeface="Times New Roman"/>
            </a:endParaRPr>
          </a:p>
          <a:p>
            <a:pPr>
              <a:buFont typeface="Arial,Sans-Serif" panose="020B0604020202020204" pitchFamily="34" charset="0"/>
              <a:buChar char="•"/>
            </a:pPr>
            <a:endParaRPr lang="lt-LT" sz="600" dirty="0">
              <a:solidFill>
                <a:srgbClr val="424242"/>
              </a:solidFill>
              <a:latin typeface="Times New Roman"/>
              <a:ea typeface="Calibri" panose="020F0502020204030204"/>
              <a:cs typeface="Times New Roman"/>
            </a:endParaRPr>
          </a:p>
          <a:p>
            <a:pPr marL="0" indent="0">
              <a:buNone/>
            </a:pPr>
            <a:endParaRPr lang="en-US" sz="9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4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87099E9E-0832-B1C7-EB1A-3C0526E8F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131" y="2841218"/>
            <a:ext cx="4619767" cy="319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8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B9A59-463A-1638-A3F8-E913FC046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lt-LT" sz="4000" dirty="0">
                <a:latin typeface="Calibri "/>
                <a:cs typeface="Times New Roman"/>
              </a:rPr>
              <a:t>6. Pagal kokią formulę apskaičiuojama Archimedo jėga</a:t>
            </a:r>
            <a:r>
              <a:rPr lang="lt-LT" sz="4000" dirty="0" smtClean="0">
                <a:latin typeface="Calibri "/>
                <a:cs typeface="Times New Roman"/>
              </a:rPr>
              <a:t>?</a:t>
            </a:r>
          </a:p>
          <a:p>
            <a:pPr marL="0" indent="0" algn="ctr">
              <a:buNone/>
            </a:pPr>
            <a:endParaRPr lang="en-US" sz="4000" dirty="0">
              <a:latin typeface="Calibri 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cs typeface="Times New Roman"/>
              </a:rPr>
              <a:t>A) F</a:t>
            </a:r>
            <a:r>
              <a:rPr lang="lt-LT" sz="4000" baseline="-25000" dirty="0">
                <a:latin typeface="Calibri "/>
                <a:cs typeface="Times New Roman"/>
              </a:rPr>
              <a:t>A</a:t>
            </a:r>
            <a:r>
              <a:rPr lang="en-US" sz="4000" dirty="0">
                <a:latin typeface="Calibri "/>
                <a:cs typeface="Times New Roman"/>
              </a:rPr>
              <a:t>= </a:t>
            </a:r>
            <a:r>
              <a:rPr lang="lt-LT" sz="4000" dirty="0">
                <a:latin typeface="Calibri "/>
                <a:cs typeface="Times New Roman"/>
              </a:rPr>
              <a:t>ρ</a:t>
            </a:r>
            <a:r>
              <a:rPr lang="lt-LT" sz="4000" baseline="-25000" dirty="0">
                <a:latin typeface="Calibri "/>
                <a:cs typeface="Times New Roman"/>
              </a:rPr>
              <a:t>S</a:t>
            </a:r>
            <a:r>
              <a:rPr lang="lt-LT" sz="4000" dirty="0">
                <a:latin typeface="Calibri "/>
                <a:cs typeface="Times New Roman"/>
              </a:rPr>
              <a:t> g V</a:t>
            </a:r>
            <a:r>
              <a:rPr lang="lt-LT" sz="4000" baseline="-25000" dirty="0">
                <a:latin typeface="Calibri "/>
                <a:cs typeface="Times New Roman"/>
              </a:rPr>
              <a:t>K</a:t>
            </a:r>
            <a:r>
              <a:rPr lang="en-US" sz="4000" dirty="0">
                <a:latin typeface="Calibri "/>
                <a:ea typeface="Calibri"/>
                <a:cs typeface="Calibri"/>
              </a:rPr>
              <a:t> </a:t>
            </a:r>
            <a:endParaRPr lang="en-US" sz="4000" dirty="0">
              <a:latin typeface="Calibri 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cs typeface="Times New Roman"/>
              </a:rPr>
              <a:t>B) F</a:t>
            </a:r>
            <a:r>
              <a:rPr lang="lt-LT" sz="4000" baseline="-25000" dirty="0">
                <a:latin typeface="Calibri "/>
                <a:cs typeface="Times New Roman"/>
              </a:rPr>
              <a:t>A</a:t>
            </a:r>
            <a:r>
              <a:rPr lang="en-US" sz="4000" dirty="0">
                <a:latin typeface="Calibri "/>
                <a:cs typeface="Times New Roman"/>
              </a:rPr>
              <a:t>= </a:t>
            </a:r>
            <a:r>
              <a:rPr lang="lt-LT" sz="4000" dirty="0">
                <a:latin typeface="Calibri "/>
                <a:cs typeface="Times New Roman"/>
              </a:rPr>
              <a:t>m g V</a:t>
            </a:r>
            <a:r>
              <a:rPr lang="lt-LT" sz="4000" baseline="-25000" dirty="0">
                <a:latin typeface="Calibri "/>
                <a:cs typeface="Times New Roman"/>
              </a:rPr>
              <a:t>K </a:t>
            </a:r>
            <a:endParaRPr lang="en-US" sz="4000" dirty="0">
              <a:latin typeface="Calibri 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cs typeface="Times New Roman"/>
              </a:rPr>
              <a:t>C) F</a:t>
            </a:r>
            <a:r>
              <a:rPr lang="lt-LT" sz="4000" baseline="-25000" dirty="0">
                <a:latin typeface="Calibri "/>
                <a:cs typeface="Times New Roman"/>
              </a:rPr>
              <a:t>A</a:t>
            </a:r>
            <a:r>
              <a:rPr lang="en-US" sz="4000" dirty="0">
                <a:latin typeface="Calibri "/>
                <a:cs typeface="Times New Roman"/>
              </a:rPr>
              <a:t>= </a:t>
            </a:r>
            <a:r>
              <a:rPr lang="lt-LT" sz="4000" dirty="0">
                <a:latin typeface="Calibri "/>
                <a:cs typeface="Times New Roman"/>
              </a:rPr>
              <a:t>ρgh</a:t>
            </a:r>
            <a:endParaRPr lang="en-US" sz="4000" dirty="0">
              <a:latin typeface="Calibri "/>
              <a:cs typeface="Times New Roman"/>
            </a:endParaRPr>
          </a:p>
          <a:p>
            <a:endParaRPr lang="en-US" sz="600" dirty="0">
              <a:latin typeface="Times New Roman"/>
              <a:cs typeface="Times New Roman"/>
            </a:endParaRPr>
          </a:p>
          <a:p>
            <a:pPr>
              <a:buFont typeface="Arial,Sans-Serif" panose="020B0604020202020204" pitchFamily="34" charset="0"/>
            </a:pPr>
            <a:endParaRPr lang="lt-LT" sz="600" dirty="0">
              <a:solidFill>
                <a:srgbClr val="424242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8678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B2BE7-5683-54E0-7CAF-D0A2E42FF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6023"/>
            <a:ext cx="10515600" cy="534094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7. Stiklinis rutuliukas ore sveria 3 N, o vandenyje – 2 N. Kokio didumo Archimedo jėga veikia į vandenį panardintą rutuliuką</a:t>
            </a:r>
            <a:r>
              <a:rPr lang="lt-LT" sz="4000" dirty="0" smtClean="0">
                <a:latin typeface="Calibri "/>
                <a:ea typeface="Calibri" panose="020F0502020204030204"/>
                <a:cs typeface="Times New Roman"/>
              </a:rPr>
              <a:t>?</a:t>
            </a:r>
          </a:p>
          <a:p>
            <a:pPr marL="0" indent="0" algn="ctr">
              <a:buNone/>
            </a:pP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A) 1 N 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B) 2 N</a:t>
            </a:r>
            <a:r>
              <a:rPr lang="en-US" sz="4000" dirty="0">
                <a:latin typeface="Calibri "/>
                <a:ea typeface="Calibri" panose="020F0502020204030204"/>
                <a:cs typeface="Calibri" panose="020F0502020204030204"/>
              </a:rPr>
              <a:t> 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C) 3 N</a:t>
            </a:r>
            <a:r>
              <a:rPr lang="en-US" sz="4000" dirty="0">
                <a:latin typeface="Calibri "/>
                <a:ea typeface="Calibri" panose="020F0502020204030204"/>
                <a:cs typeface="Calibri" panose="020F0502020204030204"/>
              </a:rPr>
              <a:t> 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D) 4 N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algn="ctr">
              <a:buFont typeface="Arial"/>
              <a:buChar char="•"/>
            </a:pPr>
            <a:endParaRPr lang="lt-LT" sz="4000" dirty="0">
              <a:latin typeface="Times New Roman"/>
              <a:ea typeface="Calibri" panose="020F0502020204030204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9298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6BD02-692E-813A-0BDB-438011968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2" y="170996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8. Kūną veikianti Archimedo jėga yra mažiausia, kai kūnas plūduriuoja: 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endParaRPr lang="lt-LT" sz="2500" dirty="0" smtClean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 smtClean="0">
                <a:latin typeface="Calibri "/>
                <a:ea typeface="Calibri" panose="020F0502020204030204"/>
                <a:cs typeface="Times New Roman"/>
              </a:rPr>
              <a:t>A</a:t>
            </a: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) naftoje</a:t>
            </a:r>
            <a:endParaRPr lang="en-US" sz="4000" dirty="0">
              <a:latin typeface="Calibri "/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B) vandenyje</a:t>
            </a:r>
            <a:r>
              <a:rPr lang="en-US" sz="4000" dirty="0">
                <a:latin typeface="Calibri "/>
                <a:ea typeface="Calibri" panose="020F0502020204030204"/>
                <a:cs typeface="Calibri" panose="020F0502020204030204"/>
              </a:rPr>
              <a:t> </a:t>
            </a: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C) gyvsidabryje</a:t>
            </a:r>
            <a:r>
              <a:rPr lang="en-US" sz="4000" dirty="0">
                <a:latin typeface="Calibri "/>
                <a:ea typeface="Calibri" panose="020F0502020204030204"/>
                <a:cs typeface="Calibri" panose="020F0502020204030204"/>
              </a:rPr>
              <a:t> </a:t>
            </a:r>
          </a:p>
          <a:p>
            <a:pPr marL="0" indent="0" algn="ctr">
              <a:buFont typeface="Arial,Sans-Serif"/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D) visais atvejais yra tokia pati</a:t>
            </a:r>
            <a:r>
              <a:rPr lang="lt-LT" sz="4000" dirty="0" smtClean="0">
                <a:latin typeface="Calibri "/>
                <a:ea typeface="Calibri" panose="020F0502020204030204"/>
                <a:cs typeface="Times New Roman"/>
              </a:rPr>
              <a:t>.</a:t>
            </a:r>
          </a:p>
          <a:p>
            <a:pPr marL="0" indent="0" algn="ctr">
              <a:buFont typeface="Arial,Sans-Serif"/>
              <a:buNone/>
            </a:pPr>
            <a:endParaRPr lang="lt-LT" sz="24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Naftos tankis (ρ = 800 kg/m</a:t>
            </a:r>
            <a:r>
              <a:rPr lang="lt-LT" sz="4000" baseline="30000" dirty="0">
                <a:latin typeface="Calibri "/>
                <a:ea typeface="Calibri" panose="020F0502020204030204"/>
                <a:cs typeface="Times New Roman"/>
              </a:rPr>
              <a:t>3</a:t>
            </a: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); vandens tankis (ρ = 1000 kg/m</a:t>
            </a:r>
            <a:r>
              <a:rPr lang="lt-LT" sz="4000" baseline="30000" dirty="0">
                <a:latin typeface="Calibri "/>
                <a:ea typeface="Calibri" panose="020F0502020204030204"/>
                <a:cs typeface="Times New Roman"/>
              </a:rPr>
              <a:t>3</a:t>
            </a: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); gyvsidabrio (ρ = 13600 kg/m</a:t>
            </a:r>
            <a:r>
              <a:rPr lang="lt-LT" sz="4000" baseline="30000" dirty="0">
                <a:latin typeface="Calibri "/>
                <a:ea typeface="Calibri" panose="020F0502020204030204"/>
                <a:cs typeface="Times New Roman"/>
              </a:rPr>
              <a:t>3</a:t>
            </a: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)</a:t>
            </a:r>
            <a:endParaRPr lang="lt-LT" sz="40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6214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608A0-C97C-82F2-E516-79E75A36B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9. Kokių būsenų medžiagose veikia Archimedo jėga? </a:t>
            </a:r>
            <a:endParaRPr lang="lt-LT" sz="4000" dirty="0" smtClean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A) Dujose ir vakuume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B) Kietuose kūnuose</a:t>
            </a:r>
            <a:r>
              <a:rPr lang="en-US" sz="4000" dirty="0">
                <a:latin typeface="Calibri "/>
                <a:ea typeface="Calibri" panose="020F0502020204030204"/>
                <a:cs typeface="Calibri" panose="020F0502020204030204"/>
              </a:rPr>
              <a:t> 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r>
              <a:rPr lang="lt-LT" sz="4000" dirty="0">
                <a:latin typeface="Calibri "/>
                <a:ea typeface="Calibri" panose="020F0502020204030204"/>
                <a:cs typeface="Times New Roman"/>
              </a:rPr>
              <a:t>C) Skysčiuose ir dujose</a:t>
            </a:r>
            <a:endParaRPr lang="en-US" sz="4000" dirty="0">
              <a:latin typeface="Calibri "/>
              <a:ea typeface="Calibri" panose="020F0502020204030204"/>
              <a:cs typeface="Times New Roman"/>
            </a:endParaRPr>
          </a:p>
          <a:p>
            <a:pPr marL="0" indent="0" algn="ctr">
              <a:buNone/>
            </a:pPr>
            <a:endParaRPr lang="en-US" sz="40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0037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4BFBF-4569-318C-174B-AC28EFC97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697" y="1050562"/>
            <a:ext cx="10515600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10. Kaip plaukiančius žmones veikia Archimedo jėga iškvepiant</a:t>
            </a:r>
            <a:r>
              <a:rPr lang="en-US" sz="4000" dirty="0" smtClean="0">
                <a:ea typeface="Calibri" panose="020F0502020204030204"/>
                <a:cs typeface="Calibri" panose="020F0502020204030204"/>
              </a:rPr>
              <a:t>?</a:t>
            </a:r>
            <a:endParaRPr lang="lt-LT" sz="4000" dirty="0" smtClean="0"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endParaRPr lang="en-US" sz="4000" dirty="0"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A) padidėja </a:t>
            </a:r>
          </a:p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B) sumažėja</a:t>
            </a:r>
          </a:p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C) nieko neatsitinka</a:t>
            </a:r>
          </a:p>
          <a:p>
            <a:pPr marL="0" indent="0" algn="ctr">
              <a:buNone/>
            </a:pPr>
            <a:r>
              <a:rPr lang="en-US" sz="4000" dirty="0">
                <a:ea typeface="Calibri" panose="020F0502020204030204"/>
                <a:cs typeface="Calibri" panose="020F0502020204030204"/>
              </a:rPr>
              <a:t>D) visi atsakymai neteisingi.</a:t>
            </a:r>
          </a:p>
        </p:txBody>
      </p:sp>
    </p:spTree>
    <p:extLst>
      <p:ext uri="{BB962C8B-B14F-4D97-AF65-F5344CB8AC3E}">
        <p14:creationId xmlns:p14="http://schemas.microsoft.com/office/powerpoint/2010/main" val="205944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61D5E-1D33-4E18-4CED-CCB80C76D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 Light"/>
                <a:cs typeface="Calibri Light"/>
              </a:rPr>
              <a:t>Atsakymai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A357A-8220-6E8B-6DF2-A25234D85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058"/>
            <a:ext cx="10515600" cy="47039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ea typeface="Calibri" panose="020F0502020204030204"/>
                <a:cs typeface="Calibri" panose="020F0502020204030204"/>
              </a:rPr>
              <a:t>1 B)</a:t>
            </a:r>
          </a:p>
          <a:p>
            <a:pPr marL="0" indent="0">
              <a:buNone/>
            </a:pPr>
            <a:r>
              <a:rPr lang="en-US" sz="2400" dirty="0">
                <a:ea typeface="Calibri" panose="020F0502020204030204"/>
                <a:cs typeface="Calibri" panose="020F0502020204030204"/>
              </a:rPr>
              <a:t>2 B)</a:t>
            </a:r>
          </a:p>
          <a:p>
            <a:pPr marL="0" indent="0">
              <a:buNone/>
            </a:pPr>
            <a:r>
              <a:rPr lang="en-US" sz="2400" dirty="0">
                <a:ea typeface="Calibri" panose="020F0502020204030204"/>
                <a:cs typeface="Calibri" panose="020F0502020204030204"/>
              </a:rPr>
              <a:t>3 D)</a:t>
            </a:r>
          </a:p>
          <a:p>
            <a:pPr marL="0" indent="0">
              <a:buNone/>
            </a:pPr>
            <a:r>
              <a:rPr lang="en-US" sz="2400" dirty="0">
                <a:ea typeface="Calibri" panose="020F0502020204030204"/>
                <a:cs typeface="Calibri" panose="020F0502020204030204"/>
              </a:rPr>
              <a:t>4 A)</a:t>
            </a:r>
          </a:p>
          <a:p>
            <a:pPr marL="0" indent="0">
              <a:buNone/>
            </a:pPr>
            <a:r>
              <a:rPr lang="en-US" sz="2400" dirty="0">
                <a:ea typeface="Calibri" panose="020F0502020204030204"/>
                <a:cs typeface="Calibri" panose="020F0502020204030204"/>
              </a:rPr>
              <a:t>5 B)</a:t>
            </a:r>
          </a:p>
          <a:p>
            <a:pPr marL="0" indent="0">
              <a:buNone/>
            </a:pPr>
            <a:r>
              <a:rPr lang="en-US" sz="2400" dirty="0">
                <a:ea typeface="Calibri" panose="020F0502020204030204"/>
                <a:cs typeface="Calibri" panose="020F0502020204030204"/>
              </a:rPr>
              <a:t>6 A)</a:t>
            </a:r>
          </a:p>
          <a:p>
            <a:pPr marL="0" indent="0">
              <a:buNone/>
            </a:pPr>
            <a:r>
              <a:rPr lang="en-US" sz="2400" dirty="0">
                <a:ea typeface="Calibri" panose="020F0502020204030204"/>
                <a:cs typeface="Calibri" panose="020F0502020204030204"/>
              </a:rPr>
              <a:t>7 A)</a:t>
            </a:r>
          </a:p>
          <a:p>
            <a:pPr marL="0" indent="0">
              <a:buNone/>
            </a:pPr>
            <a:r>
              <a:rPr lang="en-US" sz="2400" dirty="0">
                <a:ea typeface="Calibri" panose="020F0502020204030204"/>
                <a:cs typeface="Calibri" panose="020F0502020204030204"/>
              </a:rPr>
              <a:t>8 A)</a:t>
            </a:r>
          </a:p>
          <a:p>
            <a:pPr marL="0" indent="0">
              <a:buNone/>
            </a:pPr>
            <a:r>
              <a:rPr lang="en-US" sz="2400" dirty="0">
                <a:ea typeface="Calibri" panose="020F0502020204030204"/>
                <a:cs typeface="Calibri" panose="020F0502020204030204"/>
              </a:rPr>
              <a:t>9 C)</a:t>
            </a:r>
          </a:p>
          <a:p>
            <a:pPr marL="0" indent="0">
              <a:buNone/>
            </a:pPr>
            <a:r>
              <a:rPr lang="en-US" sz="2400" dirty="0">
                <a:ea typeface="Calibri" panose="020F0502020204030204"/>
                <a:cs typeface="Calibri" panose="020F0502020204030204"/>
              </a:rPr>
              <a:t>10 A)</a:t>
            </a:r>
          </a:p>
        </p:txBody>
      </p:sp>
    </p:spTree>
    <p:extLst>
      <p:ext uri="{BB962C8B-B14F-4D97-AF65-F5344CB8AC3E}">
        <p14:creationId xmlns:p14="http://schemas.microsoft.com/office/powerpoint/2010/main" val="168385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</TotalTime>
  <Words>383</Words>
  <Application>Microsoft Office PowerPoint</Application>
  <PresentationFormat>Plačiaekranė</PresentationFormat>
  <Paragraphs>177</Paragraphs>
  <Slides>32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32</vt:i4>
      </vt:variant>
    </vt:vector>
  </HeadingPairs>
  <TitlesOfParts>
    <vt:vector size="40" baseType="lpstr">
      <vt:lpstr>Arial</vt:lpstr>
      <vt:lpstr>Arial,Sans-Serif</vt:lpstr>
      <vt:lpstr>Calibri</vt:lpstr>
      <vt:lpstr>Calibri </vt:lpstr>
      <vt:lpstr>Calibri Light</vt:lpstr>
      <vt:lpstr>Calibri tekstas</vt:lpstr>
      <vt:lpstr>Times New Roman</vt:lpstr>
      <vt:lpstr>office theme</vt:lpstr>
      <vt:lpstr>Archimedo jėga</vt:lpstr>
      <vt:lpstr>Turinys:</vt:lpstr>
      <vt:lpstr>Archimedas</vt:lpstr>
      <vt:lpstr>Archimedo jėgos istorija</vt:lpstr>
      <vt:lpstr>Archimedo dėsnis</vt:lpstr>
      <vt:lpstr>Archimedo jėga</vt:lpstr>
      <vt:lpstr>Archimedo jėgos formulė</vt:lpstr>
      <vt:lpstr>Kūnų plūduriavimas</vt:lpstr>
      <vt:lpstr>Bandymas</vt:lpstr>
      <vt:lpstr>Darbo eiga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Išvada</vt:lpstr>
      <vt:lpstr>1 uždavinys</vt:lpstr>
      <vt:lpstr>Sprendimas</vt:lpstr>
      <vt:lpstr>2 uždavinys</vt:lpstr>
      <vt:lpstr>Sprendimas</vt:lpstr>
      <vt:lpstr>Testas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Atsakymai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Mokytoja</dc:creator>
  <cp:lastModifiedBy>Mokytoja</cp:lastModifiedBy>
  <cp:revision>1257</cp:revision>
  <dcterms:created xsi:type="dcterms:W3CDTF">2023-04-26T16:52:57Z</dcterms:created>
  <dcterms:modified xsi:type="dcterms:W3CDTF">2023-05-10T15:58:03Z</dcterms:modified>
</cp:coreProperties>
</file>