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2" r:id="rId1"/>
  </p:sldMasterIdLst>
  <p:sldIdLst>
    <p:sldId id="256" r:id="rId2"/>
    <p:sldId id="257" r:id="rId3"/>
    <p:sldId id="265" r:id="rId4"/>
    <p:sldId id="258" r:id="rId5"/>
    <p:sldId id="271" r:id="rId6"/>
    <p:sldId id="259" r:id="rId7"/>
    <p:sldId id="266" r:id="rId8"/>
    <p:sldId id="261" r:id="rId9"/>
    <p:sldId id="262" r:id="rId10"/>
    <p:sldId id="263" r:id="rId11"/>
    <p:sldId id="284" r:id="rId12"/>
    <p:sldId id="285" r:id="rId13"/>
    <p:sldId id="268" r:id="rId14"/>
    <p:sldId id="269" r:id="rId15"/>
    <p:sldId id="286" r:id="rId16"/>
    <p:sldId id="274" r:id="rId17"/>
    <p:sldId id="275" r:id="rId18"/>
    <p:sldId id="276" r:id="rId19"/>
    <p:sldId id="277" r:id="rId20"/>
    <p:sldId id="278" r:id="rId21"/>
    <p:sldId id="283" r:id="rId22"/>
    <p:sldId id="279" r:id="rId23"/>
    <p:sldId id="281" r:id="rId24"/>
    <p:sldId id="280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FCFA"/>
    <a:srgbClr val="FFFD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29" autoAdjust="0"/>
    <p:restoredTop sz="94660"/>
  </p:normalViewPr>
  <p:slideViewPr>
    <p:cSldViewPr snapToGrid="0">
      <p:cViewPr>
        <p:scale>
          <a:sx n="90" d="100"/>
          <a:sy n="90" d="100"/>
        </p:scale>
        <p:origin x="576" y="-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8125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00322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048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40514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8686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2931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12400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48670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dirty="0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95488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4229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8601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18595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33652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84946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58603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20462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E2183-2AB5-4210-AB4D-8592AE86AB82}" type="datetimeFigureOut">
              <a:rPr lang="lt-LT" smtClean="0"/>
              <a:t>2023-05-10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0FE0AA0-366D-4465-944A-D5D859397127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8582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  <p:sldLayoutId id="2147483975" r:id="rId13"/>
    <p:sldLayoutId id="2147483976" r:id="rId14"/>
    <p:sldLayoutId id="2147483977" r:id="rId15"/>
    <p:sldLayoutId id="21474839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F1F70C9-B8EE-5BBC-3ED5-9A2B9C466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3272463" y="2422887"/>
            <a:ext cx="7898296" cy="1006113"/>
          </a:xfrm>
        </p:spPr>
        <p:txBody>
          <a:bodyPr>
            <a:noAutofit/>
          </a:bodyPr>
          <a:lstStyle/>
          <a:p>
            <a:r>
              <a:rPr lang="lt-LT" sz="6000" b="1" i="1" dirty="0">
                <a:solidFill>
                  <a:schemeClr val="tx1"/>
                </a:solidFill>
                <a:latin typeface="Book Antiqua" panose="02040602050305030304" pitchFamily="18" charset="0"/>
              </a:rPr>
              <a:t>Tamprumo jėga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6F459ADB-A831-A4ED-749E-9BB909B063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6513" y="5272087"/>
            <a:ext cx="5193404" cy="1375105"/>
          </a:xfrm>
        </p:spPr>
        <p:txBody>
          <a:bodyPr>
            <a:noAutofit/>
          </a:bodyPr>
          <a:lstStyle/>
          <a:p>
            <a:r>
              <a:rPr lang="lt-LT" sz="2000" dirty="0"/>
              <a:t>Smiltė Švedkauskaitė ir Kamilė Jasionytė </a:t>
            </a:r>
          </a:p>
          <a:p>
            <a:r>
              <a:rPr lang="lt-LT" sz="2000" dirty="0"/>
              <a:t>Druskininkų „Saulės“ </a:t>
            </a:r>
            <a:r>
              <a:rPr lang="lt-LT" sz="2000" dirty="0" smtClean="0"/>
              <a:t>pagrindinė mokykla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16990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007B154-1E33-9417-6303-38EAE045B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Turinys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BEC1BF8-C256-CB8B-FB78-A5BD7F5ED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400" dirty="0"/>
              <a:t>Tikslas</a:t>
            </a:r>
          </a:p>
          <a:p>
            <a:r>
              <a:rPr lang="lt-LT" sz="2400" dirty="0"/>
              <a:t>Kas yra tamprumo jėga, nuo ko ji priklauso?</a:t>
            </a:r>
          </a:p>
          <a:p>
            <a:r>
              <a:rPr lang="lt-LT" sz="2400" dirty="0"/>
              <a:t>Kas yra deformacija?</a:t>
            </a:r>
          </a:p>
          <a:p>
            <a:r>
              <a:rPr lang="lt-LT" sz="2400" dirty="0"/>
              <a:t>Tamprūs ir plastiški kūnai</a:t>
            </a:r>
          </a:p>
          <a:p>
            <a:r>
              <a:rPr lang="lt-LT" sz="2400" dirty="0">
                <a:solidFill>
                  <a:schemeClr val="accent5">
                    <a:lumMod val="75000"/>
                  </a:schemeClr>
                </a:solidFill>
              </a:rPr>
              <a:t>Uždaviniai</a:t>
            </a:r>
          </a:p>
          <a:p>
            <a:r>
              <a:rPr lang="lt-LT" sz="2400" dirty="0"/>
              <a:t>Bandymai    </a:t>
            </a:r>
          </a:p>
          <a:p>
            <a:r>
              <a:rPr lang="lt-LT" sz="2400" dirty="0"/>
              <a:t>Testas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2131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95A015F-7A69-19C0-3BE0-4EA216F2F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5203" y="584353"/>
            <a:ext cx="8911687" cy="1280890"/>
          </a:xfrm>
        </p:spPr>
        <p:txBody>
          <a:bodyPr/>
          <a:lstStyle/>
          <a:p>
            <a:r>
              <a:rPr lang="lt-LT" dirty="0">
                <a:solidFill>
                  <a:srgbClr val="FF0000"/>
                </a:solidFill>
              </a:rPr>
              <a:t>Tikslas: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C9AFA1F-8EA5-A579-50F9-AA0477BF4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1160" y="1782416"/>
            <a:ext cx="8915400" cy="3777622"/>
          </a:xfrm>
        </p:spPr>
        <p:txBody>
          <a:bodyPr>
            <a:normAutofit/>
          </a:bodyPr>
          <a:lstStyle/>
          <a:p>
            <a:pPr algn="ctr"/>
            <a:r>
              <a:rPr lang="lt-LT" sz="2900" dirty="0"/>
              <a:t>Išsiaiškinti, kas yra tamprumo jėga, nuo ko ji priklauso.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8FCB569-4DC4-8C1B-906D-FC8157C7F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5797" y="3401410"/>
            <a:ext cx="5486125" cy="287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66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58210D2-40AE-4592-C42D-EDACE8F33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64" y="365126"/>
            <a:ext cx="11483872" cy="747734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solidFill>
                  <a:srgbClr val="FF0000"/>
                </a:solidFill>
                <a:latin typeface="Bahnschrift" panose="020B0502040204020203" pitchFamily="34" charset="0"/>
              </a:rPr>
              <a:t>Kas yra tamprumo jėga, nuo ko ji priklauso?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9212C46-6B47-86FD-88A5-81019D41D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8826" y="1221767"/>
            <a:ext cx="9387126" cy="1603375"/>
          </a:xfrm>
        </p:spPr>
        <p:txBody>
          <a:bodyPr/>
          <a:lstStyle/>
          <a:p>
            <a:pPr algn="ctr"/>
            <a:r>
              <a:rPr lang="lt-LT" sz="2100" dirty="0"/>
              <a:t>Tamprumo jėga- deformuojamame kūne atsirandanti jėga, nukreipta priešinga kūno dalelių poslinkiui kryptimi. Atsirandanti keičiant kūno formą ir matmenis</a:t>
            </a:r>
            <a:r>
              <a:rPr lang="lt-LT" dirty="0"/>
              <a:t>.</a:t>
            </a:r>
          </a:p>
          <a:p>
            <a:endParaRPr lang="lt-L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242370-89BB-9AE6-C59C-F26E0D2E85F6}"/>
              </a:ext>
            </a:extLst>
          </p:cNvPr>
          <p:cNvSpPr txBox="1"/>
          <p:nvPr/>
        </p:nvSpPr>
        <p:spPr>
          <a:xfrm>
            <a:off x="1699815" y="3024799"/>
            <a:ext cx="10045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>
                <a:solidFill>
                  <a:schemeClr val="accent3">
                    <a:lumMod val="50000"/>
                  </a:schemeClr>
                </a:solidFill>
              </a:rPr>
              <a:t>Tamprumo jėga priklauso nuo: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A7DCF8-3064-BD8A-2F7B-F30421CD0966}"/>
              </a:ext>
            </a:extLst>
          </p:cNvPr>
          <p:cNvSpPr txBox="1"/>
          <p:nvPr/>
        </p:nvSpPr>
        <p:spPr>
          <a:xfrm>
            <a:off x="5353111" y="4609899"/>
            <a:ext cx="3052837" cy="73866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2100" dirty="0"/>
              <a:t>Kūno formos ir matmenų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42FCA6-0165-D093-5784-3B4B835E39C5}"/>
              </a:ext>
            </a:extLst>
          </p:cNvPr>
          <p:cNvSpPr txBox="1"/>
          <p:nvPr/>
        </p:nvSpPr>
        <p:spPr>
          <a:xfrm>
            <a:off x="2430867" y="4609899"/>
            <a:ext cx="2746086" cy="73866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2100" dirty="0">
                <a:solidFill>
                  <a:schemeClr val="tx1"/>
                </a:solidFill>
              </a:rPr>
              <a:t>Deformacijos dydžio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259118-0B4D-A4F9-9E9F-666DD4BBA25A}"/>
              </a:ext>
            </a:extLst>
          </p:cNvPr>
          <p:cNvSpPr txBox="1"/>
          <p:nvPr/>
        </p:nvSpPr>
        <p:spPr>
          <a:xfrm>
            <a:off x="8582106" y="4609899"/>
            <a:ext cx="3052837" cy="73866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2100" dirty="0"/>
              <a:t>Medžiagos iš kurios, tas kūnas pagamintas</a:t>
            </a:r>
          </a:p>
        </p:txBody>
      </p:sp>
      <p:sp>
        <p:nvSpPr>
          <p:cNvPr id="10" name="Rodyklė: žemyn 9">
            <a:extLst>
              <a:ext uri="{FF2B5EF4-FFF2-40B4-BE49-F238E27FC236}">
                <a16:creationId xmlns:a16="http://schemas.microsoft.com/office/drawing/2014/main" id="{0B7B5F86-E999-B3FA-65C6-96D5284CAC9D}"/>
              </a:ext>
            </a:extLst>
          </p:cNvPr>
          <p:cNvSpPr/>
          <p:nvPr/>
        </p:nvSpPr>
        <p:spPr>
          <a:xfrm rot="19594730">
            <a:off x="9308704" y="3651592"/>
            <a:ext cx="406951" cy="76581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2" name="Rodyklė: žemyn 11">
            <a:extLst>
              <a:ext uri="{FF2B5EF4-FFF2-40B4-BE49-F238E27FC236}">
                <a16:creationId xmlns:a16="http://schemas.microsoft.com/office/drawing/2014/main" id="{85526C6E-E81C-6ED8-5259-5AD168009CF7}"/>
              </a:ext>
            </a:extLst>
          </p:cNvPr>
          <p:cNvSpPr/>
          <p:nvPr/>
        </p:nvSpPr>
        <p:spPr>
          <a:xfrm rot="2032080">
            <a:off x="4085876" y="3638147"/>
            <a:ext cx="385406" cy="796347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3" name="Rodyklė: žemyn 12">
            <a:extLst>
              <a:ext uri="{FF2B5EF4-FFF2-40B4-BE49-F238E27FC236}">
                <a16:creationId xmlns:a16="http://schemas.microsoft.com/office/drawing/2014/main" id="{7D72AE4D-F914-BFC6-D128-82211BC5A500}"/>
              </a:ext>
            </a:extLst>
          </p:cNvPr>
          <p:cNvSpPr/>
          <p:nvPr/>
        </p:nvSpPr>
        <p:spPr>
          <a:xfrm>
            <a:off x="6676053" y="3700348"/>
            <a:ext cx="406951" cy="76581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3837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72FD8F1-839C-D473-BDE5-7AAE41901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532" y="435725"/>
            <a:ext cx="10146924" cy="1280890"/>
          </a:xfrm>
        </p:spPr>
        <p:txBody>
          <a:bodyPr>
            <a:normAutofit/>
          </a:bodyPr>
          <a:lstStyle/>
          <a:p>
            <a:pPr algn="ctr"/>
            <a:r>
              <a:rPr lang="lt-LT" sz="3400" dirty="0"/>
              <a:t>Tamprumo jėgos žymėjimas ir apskaičiavimas</a:t>
            </a:r>
          </a:p>
        </p:txBody>
      </p:sp>
      <p:sp>
        <p:nvSpPr>
          <p:cNvPr id="4" name="Stačiakampis 3">
            <a:extLst>
              <a:ext uri="{FF2B5EF4-FFF2-40B4-BE49-F238E27FC236}">
                <a16:creationId xmlns:a16="http://schemas.microsoft.com/office/drawing/2014/main" id="{C16E80C2-0A98-B46C-0D01-C5C566006730}"/>
              </a:ext>
            </a:extLst>
          </p:cNvPr>
          <p:cNvSpPr/>
          <p:nvPr/>
        </p:nvSpPr>
        <p:spPr>
          <a:xfrm>
            <a:off x="3033189" y="1510123"/>
            <a:ext cx="3902766" cy="128089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lt-LT" sz="2800" dirty="0">
              <a:latin typeface="+mj-lt"/>
            </a:endParaRPr>
          </a:p>
          <a:p>
            <a:r>
              <a:rPr lang="lt-LT" sz="2400" dirty="0">
                <a:solidFill>
                  <a:schemeClr val="tx1"/>
                </a:solidFill>
                <a:latin typeface="+mj-lt"/>
              </a:rPr>
              <a:t>Tamprumo jėga žymima: </a:t>
            </a:r>
          </a:p>
          <a:p>
            <a:r>
              <a:rPr lang="lt-LT" sz="2400" dirty="0">
                <a:solidFill>
                  <a:schemeClr val="tx1"/>
                </a:solidFill>
                <a:latin typeface="+mj-lt"/>
              </a:rPr>
              <a:t>F</a:t>
            </a:r>
            <a:r>
              <a:rPr lang="lt-LT" sz="2400" baseline="-25000" dirty="0">
                <a:solidFill>
                  <a:schemeClr val="tx1"/>
                </a:solidFill>
                <a:latin typeface="+mj-lt"/>
              </a:rPr>
              <a:t>tampr</a:t>
            </a:r>
            <a:r>
              <a:rPr lang="lt-LT" sz="2400" dirty="0">
                <a:solidFill>
                  <a:schemeClr val="tx1"/>
                </a:solidFill>
                <a:latin typeface="+mj-lt"/>
              </a:rPr>
              <a:t> arba F</a:t>
            </a:r>
            <a:r>
              <a:rPr lang="lt-LT" sz="2400" baseline="-25000" dirty="0">
                <a:solidFill>
                  <a:schemeClr val="tx1"/>
                </a:solidFill>
                <a:latin typeface="+mj-lt"/>
              </a:rPr>
              <a:t>t</a:t>
            </a:r>
          </a:p>
          <a:p>
            <a:pPr algn="ctr"/>
            <a:endParaRPr lang="lt-LT" dirty="0"/>
          </a:p>
          <a:p>
            <a:pPr algn="ctr"/>
            <a:endParaRPr lang="lt-LT" dirty="0"/>
          </a:p>
        </p:txBody>
      </p:sp>
      <p:sp>
        <p:nvSpPr>
          <p:cNvPr id="5" name="Stačiakampis 4">
            <a:extLst>
              <a:ext uri="{FF2B5EF4-FFF2-40B4-BE49-F238E27FC236}">
                <a16:creationId xmlns:a16="http://schemas.microsoft.com/office/drawing/2014/main" id="{20689581-216F-2B54-982A-336559C81514}"/>
              </a:ext>
            </a:extLst>
          </p:cNvPr>
          <p:cNvSpPr/>
          <p:nvPr/>
        </p:nvSpPr>
        <p:spPr>
          <a:xfrm>
            <a:off x="5189717" y="3076173"/>
            <a:ext cx="2123122" cy="136192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chemeClr val="tx1"/>
                </a:solidFill>
              </a:rPr>
              <a:t>Matavimo vienetas:</a:t>
            </a:r>
          </a:p>
          <a:p>
            <a:pPr algn="ctr"/>
            <a:r>
              <a:rPr lang="lt-LT" sz="2400" dirty="0">
                <a:solidFill>
                  <a:schemeClr val="tx1"/>
                </a:solidFill>
              </a:rPr>
              <a:t>[F]= 1N</a:t>
            </a:r>
          </a:p>
        </p:txBody>
      </p:sp>
      <p:sp>
        <p:nvSpPr>
          <p:cNvPr id="6" name="Stačiakampis: suapvalinti kampai 5">
            <a:extLst>
              <a:ext uri="{FF2B5EF4-FFF2-40B4-BE49-F238E27FC236}">
                <a16:creationId xmlns:a16="http://schemas.microsoft.com/office/drawing/2014/main" id="{4E95C10C-BE3F-00A6-B07B-3D5F8CFC4065}"/>
              </a:ext>
            </a:extLst>
          </p:cNvPr>
          <p:cNvSpPr/>
          <p:nvPr/>
        </p:nvSpPr>
        <p:spPr>
          <a:xfrm>
            <a:off x="4398994" y="4663729"/>
            <a:ext cx="4996070" cy="100716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3" name="Rodyklė: dešinėn 12">
            <a:extLst>
              <a:ext uri="{FF2B5EF4-FFF2-40B4-BE49-F238E27FC236}">
                <a16:creationId xmlns:a16="http://schemas.microsoft.com/office/drawing/2014/main" id="{ABB7AAB5-1023-4617-1F14-CB2D1A904C38}"/>
              </a:ext>
            </a:extLst>
          </p:cNvPr>
          <p:cNvSpPr/>
          <p:nvPr/>
        </p:nvSpPr>
        <p:spPr>
          <a:xfrm>
            <a:off x="7666383" y="5069033"/>
            <a:ext cx="3061253" cy="15188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A247A-E3D7-35FD-E2D9-ADBE6F660F50}"/>
              </a:ext>
            </a:extLst>
          </p:cNvPr>
          <p:cNvSpPr txBox="1"/>
          <p:nvPr/>
        </p:nvSpPr>
        <p:spPr>
          <a:xfrm>
            <a:off x="9917661" y="4663729"/>
            <a:ext cx="15869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/>
              <a:t>F</a:t>
            </a:r>
            <a:r>
              <a:rPr lang="lt-LT" sz="2200" baseline="-25000" dirty="0"/>
              <a:t>tampr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A368D9-F8A5-759B-1394-A1BC4B65AB29}"/>
              </a:ext>
            </a:extLst>
          </p:cNvPr>
          <p:cNvSpPr txBox="1"/>
          <p:nvPr/>
        </p:nvSpPr>
        <p:spPr>
          <a:xfrm>
            <a:off x="3498708" y="4698308"/>
            <a:ext cx="7553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dirty="0"/>
              <a:t>F</a:t>
            </a:r>
          </a:p>
        </p:txBody>
      </p:sp>
      <p:sp>
        <p:nvSpPr>
          <p:cNvPr id="3" name="Rodyklė: dešinėn 2">
            <a:extLst>
              <a:ext uri="{FF2B5EF4-FFF2-40B4-BE49-F238E27FC236}">
                <a16:creationId xmlns:a16="http://schemas.microsoft.com/office/drawing/2014/main" id="{028F80C2-C81A-EA83-A933-518041E618B9}"/>
              </a:ext>
            </a:extLst>
          </p:cNvPr>
          <p:cNvSpPr/>
          <p:nvPr/>
        </p:nvSpPr>
        <p:spPr>
          <a:xfrm rot="10800000">
            <a:off x="3453946" y="5053254"/>
            <a:ext cx="3061253" cy="15188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id="{0584F88B-2ED5-3C2B-1C34-AEF64AF24D0E}"/>
              </a:ext>
            </a:extLst>
          </p:cNvPr>
          <p:cNvSpPr/>
          <p:nvPr/>
        </p:nvSpPr>
        <p:spPr>
          <a:xfrm>
            <a:off x="7689723" y="1716615"/>
            <a:ext cx="3410681" cy="169916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200" dirty="0">
                <a:solidFill>
                  <a:schemeClr val="tx1"/>
                </a:solidFill>
                <a:latin typeface="+mj-lt"/>
              </a:rPr>
              <a:t>F</a:t>
            </a:r>
            <a:r>
              <a:rPr lang="lt-LT" sz="2200" baseline="-25000" dirty="0">
                <a:solidFill>
                  <a:schemeClr val="tx1"/>
                </a:solidFill>
                <a:latin typeface="+mj-lt"/>
              </a:rPr>
              <a:t>tamp</a:t>
            </a:r>
            <a:r>
              <a:rPr lang="lt-LT" sz="2200" dirty="0">
                <a:solidFill>
                  <a:schemeClr val="tx1"/>
                </a:solidFill>
                <a:latin typeface="+mj-lt"/>
              </a:rPr>
              <a:t>= k</a:t>
            </a:r>
            <a:r>
              <a:rPr lang="lt-LT" sz="2200" dirty="0">
                <a:solidFill>
                  <a:schemeClr val="tx1"/>
                </a:solidFill>
                <a:latin typeface="+mj-lt"/>
                <a:sym typeface="Symbol" panose="05050102010706020507" pitchFamily="18" charset="2"/>
              </a:rPr>
              <a:t></a:t>
            </a:r>
            <a:r>
              <a:rPr lang="lt-LT" sz="2200" dirty="0">
                <a:solidFill>
                  <a:schemeClr val="tx1"/>
                </a:solidFill>
                <a:latin typeface="+mj-lt"/>
              </a:rPr>
              <a:t>x</a:t>
            </a:r>
          </a:p>
          <a:p>
            <a:pPr algn="ctr"/>
            <a:r>
              <a:rPr lang="lt-LT" sz="2200" dirty="0">
                <a:solidFill>
                  <a:schemeClr val="tx1"/>
                </a:solidFill>
              </a:rPr>
              <a:t>x – kūno pailgėjimas.</a:t>
            </a:r>
          </a:p>
          <a:p>
            <a:pPr algn="ctr"/>
            <a:r>
              <a:rPr lang="lt-LT" sz="2200" dirty="0">
                <a:solidFill>
                  <a:schemeClr val="tx1"/>
                </a:solidFill>
              </a:rPr>
              <a:t>k – proporcingumo koeficientas </a:t>
            </a:r>
            <a:r>
              <a:rPr lang="lt-LT" dirty="0">
                <a:solidFill>
                  <a:schemeClr val="tx1"/>
                </a:solidFill>
              </a:rPr>
              <a:t>(vadinamas standumu).</a:t>
            </a:r>
          </a:p>
        </p:txBody>
      </p:sp>
    </p:spTree>
    <p:extLst>
      <p:ext uri="{BB962C8B-B14F-4D97-AF65-F5344CB8AC3E}">
        <p14:creationId xmlns:p14="http://schemas.microsoft.com/office/powerpoint/2010/main" val="252663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E311B77-852A-5110-6D8D-ECD633B3C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926" y="557608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solidFill>
                  <a:srgbClr val="FF0000"/>
                </a:solidFill>
                <a:latin typeface="Bahnschrift" panose="020B0502040204020203" pitchFamily="34" charset="0"/>
              </a:rPr>
              <a:t>Kas yra deformacija?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86AC6E0-9671-51E6-F15A-25F9DB6A1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111" y="1905000"/>
            <a:ext cx="9529318" cy="1603375"/>
          </a:xfrm>
        </p:spPr>
        <p:txBody>
          <a:bodyPr>
            <a:noAutofit/>
          </a:bodyPr>
          <a:lstStyle/>
          <a:p>
            <a:pPr algn="ctr"/>
            <a:r>
              <a:rPr lang="lt-LT" sz="2600" dirty="0"/>
              <a:t>Deformacija- kūno formos ir matmenų kitimas.</a:t>
            </a:r>
          </a:p>
          <a:p>
            <a:pPr marL="0" indent="0" algn="ctr">
              <a:buNone/>
            </a:pPr>
            <a:r>
              <a:rPr lang="lt-LT" sz="2400" dirty="0"/>
              <a:t>	Bandydami pakeisti kūno formą visada  jaučiame pasipriešinimą ir matome jo kitimą</a:t>
            </a:r>
            <a:r>
              <a:rPr lang="lt-LT" sz="2600" dirty="0"/>
              <a:t>.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A861BC5F-7A62-4E90-E209-0CA819737D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06" t="13974" r="7890" b="20857"/>
          <a:stretch/>
        </p:blipFill>
        <p:spPr>
          <a:xfrm>
            <a:off x="6643195" y="3945159"/>
            <a:ext cx="4479234" cy="2342666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69C01A17-239B-5329-22C6-BA9A4521C4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58" t="21359" r="19064" b="12479"/>
          <a:stretch/>
        </p:blipFill>
        <p:spPr>
          <a:xfrm>
            <a:off x="1775768" y="3951442"/>
            <a:ext cx="4320232" cy="234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7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2383920-6BFB-21FE-CFEA-3C38150E9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6578" y="540207"/>
            <a:ext cx="8911687" cy="1280890"/>
          </a:xfrm>
        </p:spPr>
        <p:txBody>
          <a:bodyPr/>
          <a:lstStyle/>
          <a:p>
            <a:pPr algn="ctr"/>
            <a:r>
              <a:rPr lang="lt-LT" dirty="0"/>
              <a:t>Deformacijų rūšys:</a:t>
            </a:r>
          </a:p>
        </p:txBody>
      </p:sp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D0C3BD92-2FCB-F2AD-59F8-64016D5675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6416" y="2059455"/>
            <a:ext cx="2622176" cy="1825914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8D0B9D9A-5C9B-26B6-B5D0-6DFCDF5DE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9008" y="1821097"/>
            <a:ext cx="2776786" cy="2195260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3FC6BC24-E382-2CCF-18F2-94748F3EB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783" y="3987256"/>
            <a:ext cx="1825277" cy="2550989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9CC9A822-AEF2-E96C-3A95-541F134470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2960" y="4045457"/>
            <a:ext cx="1864441" cy="2481401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3E1FAEF1-2CE6-D80D-25FF-8BD0A78FAE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684846"/>
            <a:ext cx="2328874" cy="230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4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E0091EB-2C73-0757-6838-B1C7510A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/>
              <a:t>Kietųjų kūnų deformacijos matavimo prietaisas: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9AB4F77D-BE2B-037F-AF85-9B9AA1E191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263"/>
          <a:stretch/>
        </p:blipFill>
        <p:spPr>
          <a:xfrm>
            <a:off x="7956480" y="1764115"/>
            <a:ext cx="3778527" cy="48006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Rodyklė: dešinėn 7">
            <a:extLst>
              <a:ext uri="{FF2B5EF4-FFF2-40B4-BE49-F238E27FC236}">
                <a16:creationId xmlns:a16="http://schemas.microsoft.com/office/drawing/2014/main" id="{5B9F7A3E-8857-2BF5-0707-3A7AB5700C11}"/>
              </a:ext>
            </a:extLst>
          </p:cNvPr>
          <p:cNvSpPr/>
          <p:nvPr/>
        </p:nvSpPr>
        <p:spPr>
          <a:xfrm>
            <a:off x="3091130" y="2721499"/>
            <a:ext cx="3957637" cy="2657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/>
                </a:solidFill>
                <a:latin typeface="Castellar" panose="020A0402060406010301" pitchFamily="18" charset="0"/>
              </a:rPr>
              <a:t>TeNZOMETRAS</a:t>
            </a:r>
          </a:p>
        </p:txBody>
      </p:sp>
    </p:spTree>
    <p:extLst>
      <p:ext uri="{BB962C8B-B14F-4D97-AF65-F5344CB8AC3E}">
        <p14:creationId xmlns:p14="http://schemas.microsoft.com/office/powerpoint/2010/main" val="192494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AB65B3E-D8DE-E1DD-9880-75A31CF7D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5219" y="466725"/>
            <a:ext cx="7947263" cy="970145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>
                <a:solidFill>
                  <a:srgbClr val="FF0000"/>
                </a:solidFill>
                <a:latin typeface="Bahnschrift" panose="020B0502040204020203" pitchFamily="34" charset="0"/>
              </a:rPr>
              <a:t>Tamprūs ir plastiški kūnai</a:t>
            </a:r>
            <a:br>
              <a:rPr lang="lt-LT" dirty="0">
                <a:solidFill>
                  <a:srgbClr val="FF0000"/>
                </a:solidFill>
                <a:latin typeface="Bahnschrift" panose="020B0502040204020203" pitchFamily="34" charset="0"/>
              </a:rPr>
            </a:br>
            <a:endParaRPr lang="lt-LT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5E1276F-88A7-3BB5-1592-2822B12C4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370" y="1361910"/>
            <a:ext cx="10903226" cy="4935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100" dirty="0"/>
              <a:t>Pagal deformaciją, kūnai skirstomi į tampriuosius ir plastiškus.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66124C-101A-254E-7780-A628AD03B85B}"/>
              </a:ext>
            </a:extLst>
          </p:cNvPr>
          <p:cNvSpPr txBox="1"/>
          <p:nvPr/>
        </p:nvSpPr>
        <p:spPr>
          <a:xfrm>
            <a:off x="3706051" y="2750600"/>
            <a:ext cx="3498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/>
              <a:t>Tamprūs</a:t>
            </a:r>
            <a:r>
              <a:rPr lang="lt-LT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D65F19-B846-C6FE-7F8F-A1A2FCBF0495}"/>
              </a:ext>
            </a:extLst>
          </p:cNvPr>
          <p:cNvSpPr txBox="1"/>
          <p:nvPr/>
        </p:nvSpPr>
        <p:spPr>
          <a:xfrm>
            <a:off x="8477976" y="2750600"/>
            <a:ext cx="15606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/>
              <a:t>Plastiški</a:t>
            </a:r>
            <a:r>
              <a:rPr lang="lt-LT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FC6E10-E930-6378-128B-50DA59E20C80}"/>
              </a:ext>
            </a:extLst>
          </p:cNvPr>
          <p:cNvSpPr txBox="1"/>
          <p:nvPr/>
        </p:nvSpPr>
        <p:spPr>
          <a:xfrm>
            <a:off x="2745219" y="3611598"/>
            <a:ext cx="3498574" cy="115416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2300" dirty="0"/>
              <a:t>Kūnai, kurie po deformacijos atgauna pradinę formą.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B27627-ABBB-98EF-2AB6-0910AED40492}"/>
              </a:ext>
            </a:extLst>
          </p:cNvPr>
          <p:cNvSpPr txBox="1"/>
          <p:nvPr/>
        </p:nvSpPr>
        <p:spPr>
          <a:xfrm rot="10800000" flipH="1" flipV="1">
            <a:off x="7567092" y="3611598"/>
            <a:ext cx="3382411" cy="1508105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2300" dirty="0"/>
              <a:t>Kūnai, kurie po deformacijos neatgauna pradinės formos.</a:t>
            </a:r>
          </a:p>
        </p:txBody>
      </p:sp>
    </p:spTree>
    <p:extLst>
      <p:ext uri="{BB962C8B-B14F-4D97-AF65-F5344CB8AC3E}">
        <p14:creationId xmlns:p14="http://schemas.microsoft.com/office/powerpoint/2010/main" val="418006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3473375-7039-2471-DCB3-848F6B809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39" y="362329"/>
            <a:ext cx="11115261" cy="1325563"/>
          </a:xfrm>
        </p:spPr>
        <p:txBody>
          <a:bodyPr>
            <a:normAutofit/>
          </a:bodyPr>
          <a:lstStyle/>
          <a:p>
            <a:pPr algn="ctr"/>
            <a:r>
              <a:rPr lang="lt-LT" sz="5400" b="1" i="1" dirty="0"/>
              <a:t>Pavyzdžiai: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36827C-005A-A16A-32A4-4A3BDA151177}"/>
              </a:ext>
            </a:extLst>
          </p:cNvPr>
          <p:cNvSpPr txBox="1"/>
          <p:nvPr/>
        </p:nvSpPr>
        <p:spPr>
          <a:xfrm>
            <a:off x="3091894" y="1687892"/>
            <a:ext cx="2196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/>
              <a:t>Tamprūs</a:t>
            </a:r>
          </a:p>
        </p:txBody>
      </p:sp>
      <p:sp>
        <p:nvSpPr>
          <p:cNvPr id="5" name="Ovalas 4">
            <a:extLst>
              <a:ext uri="{FF2B5EF4-FFF2-40B4-BE49-F238E27FC236}">
                <a16:creationId xmlns:a16="http://schemas.microsoft.com/office/drawing/2014/main" id="{81EBDAD6-A534-0617-40CC-3F325D902C0A}"/>
              </a:ext>
            </a:extLst>
          </p:cNvPr>
          <p:cNvSpPr/>
          <p:nvPr/>
        </p:nvSpPr>
        <p:spPr>
          <a:xfrm>
            <a:off x="2100468" y="2402025"/>
            <a:ext cx="3697357" cy="2148371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chemeClr val="tx1"/>
                </a:solidFill>
              </a:rPr>
              <a:t>Guma, plienas</a:t>
            </a:r>
            <a:endParaRPr lang="lt-LT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A6A818-8B54-6C08-7E3A-C1862E9E1D37}"/>
              </a:ext>
            </a:extLst>
          </p:cNvPr>
          <p:cNvSpPr txBox="1"/>
          <p:nvPr/>
        </p:nvSpPr>
        <p:spPr>
          <a:xfrm>
            <a:off x="8365022" y="1746912"/>
            <a:ext cx="3154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/>
              <a:t>Plastiški</a:t>
            </a:r>
          </a:p>
        </p:txBody>
      </p:sp>
      <p:sp>
        <p:nvSpPr>
          <p:cNvPr id="7" name="Ovalas 6">
            <a:extLst>
              <a:ext uri="{FF2B5EF4-FFF2-40B4-BE49-F238E27FC236}">
                <a16:creationId xmlns:a16="http://schemas.microsoft.com/office/drawing/2014/main" id="{292FA084-37C6-282F-9A79-8587F27494F8}"/>
              </a:ext>
            </a:extLst>
          </p:cNvPr>
          <p:cNvSpPr/>
          <p:nvPr/>
        </p:nvSpPr>
        <p:spPr>
          <a:xfrm>
            <a:off x="7350890" y="2402026"/>
            <a:ext cx="3697356" cy="2148371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chemeClr val="tx1"/>
                </a:solidFill>
              </a:rPr>
              <a:t>Molis, modelinas </a:t>
            </a:r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2B6E31FB-D025-74F8-C0C1-4105F5F4B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468" y="4747682"/>
            <a:ext cx="1533733" cy="15337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F201F235-FAF4-D169-502C-672E867CD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168" y="4704929"/>
            <a:ext cx="1606001" cy="15044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3398F8C4-2918-2E1F-E09E-1267BDEC3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0890" y="4719586"/>
            <a:ext cx="1650313" cy="15044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864DDA48-6C22-829E-8DB1-5932CE6C2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2245" y="4762338"/>
            <a:ext cx="1606001" cy="15044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0388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517CC22-72C4-7318-3AB0-0104D4B04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756" y="322658"/>
            <a:ext cx="8911687" cy="1280890"/>
          </a:xfrm>
        </p:spPr>
        <p:txBody>
          <a:bodyPr/>
          <a:lstStyle/>
          <a:p>
            <a:r>
              <a:rPr lang="lt-LT" dirty="0">
                <a:solidFill>
                  <a:srgbClr val="C00000"/>
                </a:solidFill>
              </a:rPr>
              <a:t>Uždaviniai: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6BD0590-C317-F69B-CB21-B818C8F88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789" y="1058779"/>
            <a:ext cx="10351508" cy="50091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400" dirty="0"/>
              <a:t>1.  Veikiama </a:t>
            </a:r>
            <a:r>
              <a:rPr lang="lt-LT" sz="2400" dirty="0" smtClean="0"/>
              <a:t>2 N </a:t>
            </a:r>
            <a:r>
              <a:rPr lang="lt-LT" sz="2400" dirty="0"/>
              <a:t>jėga, Archimedo kibirėlio spyruoklė išsitempia </a:t>
            </a:r>
            <a:r>
              <a:rPr lang="lt-LT" sz="2400" dirty="0" smtClean="0"/>
              <a:t>20 mm</a:t>
            </a:r>
            <a:r>
              <a:rPr lang="lt-LT" sz="2400" dirty="0"/>
              <a:t>. Kokia jos tamprumo </a:t>
            </a:r>
            <a:r>
              <a:rPr lang="lt-LT" sz="2400" dirty="0" smtClean="0"/>
              <a:t>jėga, </a:t>
            </a:r>
            <a:r>
              <a:rPr lang="lt-LT" sz="2400" dirty="0"/>
              <a:t>jei spyruoklę ištempsime </a:t>
            </a:r>
            <a:r>
              <a:rPr lang="lt-LT" sz="2400" dirty="0" smtClean="0"/>
              <a:t>2,5 cm</a:t>
            </a:r>
            <a:r>
              <a:rPr lang="lt-LT" sz="2400" dirty="0"/>
              <a:t>?</a:t>
            </a:r>
          </a:p>
          <a:p>
            <a:pPr marL="0" indent="0">
              <a:buNone/>
            </a:pPr>
            <a:r>
              <a:rPr lang="lt-LT" sz="2200" dirty="0"/>
              <a:t>Duota: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2200" dirty="0" smtClean="0"/>
              <a:t>F</a:t>
            </a:r>
            <a:r>
              <a:rPr lang="lt-LT" sz="2200" baseline="-25000" dirty="0" smtClean="0"/>
              <a:t>tampr1 </a:t>
            </a:r>
            <a:r>
              <a:rPr lang="lt-LT" sz="2200" dirty="0" smtClean="0"/>
              <a:t>= 2 N</a:t>
            </a:r>
            <a:endParaRPr lang="lt-LT" sz="2200" dirty="0"/>
          </a:p>
          <a:p>
            <a:pPr marL="0" indent="0">
              <a:spcBef>
                <a:spcPts val="0"/>
              </a:spcBef>
              <a:buNone/>
            </a:pPr>
            <a:r>
              <a:rPr lang="lt-LT" sz="2200" dirty="0" smtClean="0"/>
              <a:t>X</a:t>
            </a:r>
            <a:r>
              <a:rPr lang="lt-LT" sz="2200" baseline="-25000" dirty="0" smtClean="0"/>
              <a:t>1 </a:t>
            </a:r>
            <a:r>
              <a:rPr lang="lt-LT" sz="2200" dirty="0" smtClean="0"/>
              <a:t>= 20 mm = 0,02 m </a:t>
            </a:r>
            <a:endParaRPr lang="lt-LT" sz="2200" dirty="0"/>
          </a:p>
          <a:p>
            <a:pPr marL="0" indent="0">
              <a:spcBef>
                <a:spcPts val="0"/>
              </a:spcBef>
              <a:buNone/>
            </a:pPr>
            <a:r>
              <a:rPr lang="lt-LT" sz="2200" dirty="0" smtClean="0"/>
              <a:t>X</a:t>
            </a:r>
            <a:r>
              <a:rPr lang="lt-LT" sz="2200" baseline="-25000" dirty="0" smtClean="0"/>
              <a:t>2 </a:t>
            </a:r>
            <a:r>
              <a:rPr lang="lt-LT" sz="2200" dirty="0" smtClean="0"/>
              <a:t>= 2,5 cm = 0,025 m</a:t>
            </a:r>
            <a:endParaRPr lang="lt-LT" sz="2200" dirty="0"/>
          </a:p>
          <a:p>
            <a:pPr marL="0" indent="0">
              <a:spcBef>
                <a:spcPts val="0"/>
              </a:spcBef>
              <a:buNone/>
            </a:pPr>
            <a:r>
              <a:rPr lang="lt-LT" sz="2200" dirty="0"/>
              <a:t> </a:t>
            </a:r>
          </a:p>
          <a:p>
            <a:pPr marL="0" indent="0">
              <a:buNone/>
            </a:pPr>
            <a:r>
              <a:rPr lang="lt-LT" sz="2200" dirty="0"/>
              <a:t>Rasti</a:t>
            </a:r>
            <a:r>
              <a:rPr lang="lt-LT" sz="2200" dirty="0" smtClean="0"/>
              <a:t>:</a:t>
            </a:r>
            <a:endParaRPr lang="lt-LT" sz="2200" dirty="0"/>
          </a:p>
          <a:p>
            <a:pPr marL="0" indent="0">
              <a:spcBef>
                <a:spcPts val="0"/>
              </a:spcBef>
              <a:buNone/>
            </a:pPr>
            <a:r>
              <a:rPr lang="lt-LT" sz="2200" dirty="0" smtClean="0"/>
              <a:t>F</a:t>
            </a:r>
            <a:r>
              <a:rPr lang="lt-LT" sz="2200" baseline="-25000" dirty="0" smtClean="0"/>
              <a:t>tampr2 </a:t>
            </a:r>
            <a:r>
              <a:rPr lang="lt-LT" sz="2200" dirty="0" smtClean="0"/>
              <a:t>= ?</a:t>
            </a:r>
            <a:endParaRPr lang="lt-LT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83D4ED-2C78-7C65-1860-1035EFB405D0}"/>
              </a:ext>
            </a:extLst>
          </p:cNvPr>
          <p:cNvSpPr txBox="1"/>
          <p:nvPr/>
        </p:nvSpPr>
        <p:spPr>
          <a:xfrm>
            <a:off x="5435378" y="2995406"/>
            <a:ext cx="6547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sz="2400" dirty="0" smtClean="0">
                <a:solidFill>
                  <a:schemeClr val="accent5">
                    <a:lumMod val="75000"/>
                  </a:schemeClr>
                </a:solidFill>
              </a:rPr>
              <a:t>K = F</a:t>
            </a:r>
            <a:r>
              <a:rPr lang="lt-LT" sz="2400" baseline="-25000" dirty="0" smtClean="0">
                <a:solidFill>
                  <a:schemeClr val="accent5">
                    <a:lumMod val="75000"/>
                  </a:schemeClr>
                </a:solidFill>
              </a:rPr>
              <a:t>tampr1 </a:t>
            </a:r>
            <a:r>
              <a:rPr lang="lt-LT" sz="2400" dirty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 </a:t>
            </a:r>
            <a:r>
              <a:rPr lang="lt-LT" sz="24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x</a:t>
            </a:r>
            <a:r>
              <a:rPr lang="lt-LT" sz="2400" baseline="-250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1 </a:t>
            </a:r>
            <a:r>
              <a:rPr lang="lt-LT" sz="24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= 2 N </a:t>
            </a:r>
            <a:r>
              <a:rPr lang="lt-LT" sz="2400" dirty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 </a:t>
            </a:r>
            <a:r>
              <a:rPr lang="lt-LT" sz="24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0,02 m=100 N/m</a:t>
            </a:r>
            <a:endParaRPr lang="lt-LT" sz="2400" dirty="0">
              <a:solidFill>
                <a:schemeClr val="accent5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lt-LT" sz="2400" dirty="0">
              <a:solidFill>
                <a:schemeClr val="accent5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r>
              <a:rPr lang="lt-LT" sz="2400" dirty="0" smtClean="0">
                <a:solidFill>
                  <a:schemeClr val="accent5">
                    <a:lumMod val="75000"/>
                  </a:schemeClr>
                </a:solidFill>
              </a:rPr>
              <a:t>F</a:t>
            </a:r>
            <a:r>
              <a:rPr lang="lt-LT" sz="2400" baseline="-25000" dirty="0" smtClean="0">
                <a:solidFill>
                  <a:schemeClr val="accent5">
                    <a:lumMod val="75000"/>
                  </a:schemeClr>
                </a:solidFill>
              </a:rPr>
              <a:t>tampr2 </a:t>
            </a:r>
            <a:r>
              <a:rPr lang="lt-LT" sz="2400" dirty="0" smtClean="0">
                <a:solidFill>
                  <a:schemeClr val="accent5">
                    <a:lumMod val="75000"/>
                  </a:schemeClr>
                </a:solidFill>
              </a:rPr>
              <a:t>= k </a:t>
            </a:r>
            <a:r>
              <a:rPr lang="lt-LT" sz="24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 x</a:t>
            </a:r>
            <a:r>
              <a:rPr lang="lt-LT" sz="2400" baseline="-250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2 </a:t>
            </a:r>
            <a:r>
              <a:rPr lang="lt-LT" sz="24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= 100 N/m  0,025 m = 2,5 N</a:t>
            </a:r>
            <a:endParaRPr lang="lt-LT" sz="2400" dirty="0">
              <a:solidFill>
                <a:schemeClr val="accent5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lt-LT" sz="2400" dirty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  </a:t>
            </a:r>
            <a:endParaRPr lang="lt-LT" sz="2400" baseline="-25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B662CD-D0E7-7FA5-6C6C-63DD78F0FD29}"/>
              </a:ext>
            </a:extLst>
          </p:cNvPr>
          <p:cNvSpPr txBox="1"/>
          <p:nvPr/>
        </p:nvSpPr>
        <p:spPr>
          <a:xfrm>
            <a:off x="6800615" y="5199423"/>
            <a:ext cx="3995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solidFill>
                  <a:schemeClr val="accent5">
                    <a:lumMod val="75000"/>
                  </a:schemeClr>
                </a:solidFill>
              </a:rPr>
              <a:t>Ats</a:t>
            </a:r>
            <a:r>
              <a:rPr lang="lt-LT" sz="2000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lt-LT" sz="2000" dirty="0" smtClean="0">
                <a:solidFill>
                  <a:schemeClr val="accent5">
                    <a:lumMod val="75000"/>
                  </a:schemeClr>
                </a:solidFill>
              </a:rPr>
              <a:t> F</a:t>
            </a:r>
            <a:r>
              <a:rPr lang="lt-LT" sz="2000" baseline="-25000" dirty="0" smtClean="0">
                <a:solidFill>
                  <a:schemeClr val="accent5">
                    <a:lumMod val="75000"/>
                  </a:schemeClr>
                </a:solidFill>
              </a:rPr>
              <a:t>tampr2 </a:t>
            </a:r>
            <a:r>
              <a:rPr lang="lt-LT" sz="2000" dirty="0" smtClean="0">
                <a:solidFill>
                  <a:schemeClr val="accent5">
                    <a:lumMod val="75000"/>
                  </a:schemeClr>
                </a:solidFill>
              </a:rPr>
              <a:t>= 2,5 N</a:t>
            </a:r>
            <a:endParaRPr lang="lt-LT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4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520955B-DFA1-E3F5-F9CE-D6D9ADD5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1005" y="259299"/>
            <a:ext cx="8911687" cy="1280890"/>
          </a:xfrm>
        </p:spPr>
        <p:txBody>
          <a:bodyPr/>
          <a:lstStyle/>
          <a:p>
            <a:r>
              <a:rPr lang="lt-LT" dirty="0">
                <a:solidFill>
                  <a:srgbClr val="FF0000"/>
                </a:solidFill>
              </a:rPr>
              <a:t>Uždaviniai: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0AF0C8B-60EF-97C7-3361-626960D2D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567" y="1058480"/>
            <a:ext cx="10815082" cy="44632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400" dirty="0"/>
              <a:t>2. Automobilio amortizatoriaus spyruoklė, </a:t>
            </a:r>
            <a:r>
              <a:rPr lang="lt-LT" sz="2400" dirty="0" smtClean="0"/>
              <a:t>veikiama 2 kN </a:t>
            </a:r>
            <a:r>
              <a:rPr lang="lt-LT" sz="2400" dirty="0"/>
              <a:t>jėga, susitraukia </a:t>
            </a:r>
            <a:r>
              <a:rPr lang="lt-LT" sz="2400" dirty="0" smtClean="0"/>
              <a:t>52 mm</a:t>
            </a:r>
            <a:r>
              <a:rPr lang="lt-LT" sz="2400" dirty="0"/>
              <a:t>. Kiek susitrauks </a:t>
            </a:r>
            <a:r>
              <a:rPr lang="lt-LT" sz="2400" dirty="0" smtClean="0"/>
              <a:t>spyruoklė (m</a:t>
            </a:r>
            <a:r>
              <a:rPr lang="en-US" sz="2400" dirty="0" smtClean="0"/>
              <a:t>, cm, mm</a:t>
            </a:r>
            <a:r>
              <a:rPr lang="lt-LT" sz="2400" dirty="0" smtClean="0"/>
              <a:t>) </a:t>
            </a:r>
            <a:r>
              <a:rPr lang="lt-LT" sz="2400" dirty="0"/>
              <a:t>veikiant </a:t>
            </a:r>
            <a:r>
              <a:rPr lang="lt-LT" sz="2400" dirty="0" smtClean="0"/>
              <a:t>500 N </a:t>
            </a:r>
            <a:r>
              <a:rPr lang="lt-LT" sz="2400" dirty="0"/>
              <a:t>jėga?</a:t>
            </a:r>
          </a:p>
          <a:p>
            <a:pPr marL="0" indent="0">
              <a:buNone/>
            </a:pPr>
            <a:r>
              <a:rPr lang="lt-LT" sz="2200" smtClean="0"/>
              <a:t>Duota:</a:t>
            </a:r>
            <a:endParaRPr lang="lt-LT" sz="2200" dirty="0"/>
          </a:p>
          <a:p>
            <a:pPr marL="0" indent="0">
              <a:spcBef>
                <a:spcPts val="0"/>
              </a:spcBef>
              <a:buNone/>
            </a:pPr>
            <a:r>
              <a:rPr lang="lt-LT" sz="2200" dirty="0" smtClean="0"/>
              <a:t>F</a:t>
            </a:r>
            <a:r>
              <a:rPr lang="lt-LT" sz="2200" baseline="-25000" dirty="0" smtClean="0"/>
              <a:t>tampr1 </a:t>
            </a:r>
            <a:r>
              <a:rPr lang="lt-LT" sz="2200" dirty="0" smtClean="0"/>
              <a:t>= 2 kN= 2000 N</a:t>
            </a:r>
            <a:endParaRPr lang="lt-LT" sz="2200" dirty="0"/>
          </a:p>
          <a:p>
            <a:pPr marL="0" indent="0">
              <a:spcBef>
                <a:spcPts val="0"/>
              </a:spcBef>
              <a:buNone/>
            </a:pPr>
            <a:r>
              <a:rPr lang="lt-LT" sz="2200" dirty="0" smtClean="0"/>
              <a:t>F</a:t>
            </a:r>
            <a:r>
              <a:rPr lang="lt-LT" sz="2200" baseline="-25000" dirty="0" smtClean="0"/>
              <a:t>tampr2 </a:t>
            </a:r>
            <a:r>
              <a:rPr lang="lt-LT" sz="2200" dirty="0" smtClean="0"/>
              <a:t>= 500 N</a:t>
            </a:r>
            <a:endParaRPr lang="lt-LT" sz="2200" dirty="0"/>
          </a:p>
          <a:p>
            <a:pPr marL="0" indent="0">
              <a:spcBef>
                <a:spcPts val="0"/>
              </a:spcBef>
              <a:buNone/>
            </a:pPr>
            <a:r>
              <a:rPr lang="lt-LT" sz="2200" dirty="0" smtClean="0"/>
              <a:t>X</a:t>
            </a:r>
            <a:r>
              <a:rPr lang="lt-LT" sz="2200" baseline="-25000" dirty="0" smtClean="0"/>
              <a:t>1 </a:t>
            </a:r>
            <a:r>
              <a:rPr lang="lt-LT" sz="2200" dirty="0" smtClean="0"/>
              <a:t>= 52 mm = 0,052 m</a:t>
            </a:r>
            <a:endParaRPr lang="lt-LT" sz="2200" dirty="0"/>
          </a:p>
          <a:p>
            <a:pPr marL="0" indent="0">
              <a:buNone/>
            </a:pPr>
            <a:r>
              <a:rPr lang="lt-LT" sz="2200" dirty="0"/>
              <a:t>Rasti:</a:t>
            </a:r>
          </a:p>
          <a:p>
            <a:pPr marL="0" indent="0">
              <a:spcBef>
                <a:spcPts val="0"/>
              </a:spcBef>
              <a:buNone/>
            </a:pPr>
            <a:r>
              <a:rPr lang="lt-LT" sz="2200" dirty="0" smtClean="0"/>
              <a:t>X</a:t>
            </a:r>
            <a:r>
              <a:rPr lang="lt-LT" sz="2200" baseline="-25000" dirty="0" smtClean="0"/>
              <a:t>2 </a:t>
            </a:r>
            <a:r>
              <a:rPr lang="lt-LT" sz="2200" dirty="0" smtClean="0"/>
              <a:t>= ?</a:t>
            </a:r>
            <a:endParaRPr lang="lt-LT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337349-CD0D-6BEB-CC77-7B6D1EB9E4EE}"/>
              </a:ext>
            </a:extLst>
          </p:cNvPr>
          <p:cNvSpPr txBox="1"/>
          <p:nvPr/>
        </p:nvSpPr>
        <p:spPr>
          <a:xfrm>
            <a:off x="3695037" y="3666551"/>
            <a:ext cx="74884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lt-LT" sz="2200" dirty="0" smtClean="0">
                <a:solidFill>
                  <a:schemeClr val="accent5">
                    <a:lumMod val="75000"/>
                  </a:schemeClr>
                </a:solidFill>
              </a:rPr>
              <a:t>K = F</a:t>
            </a:r>
            <a:r>
              <a:rPr lang="lt-LT" sz="2200" baseline="-25000" dirty="0" smtClean="0">
                <a:solidFill>
                  <a:schemeClr val="accent5">
                    <a:lumMod val="75000"/>
                  </a:schemeClr>
                </a:solidFill>
              </a:rPr>
              <a:t>tampr1 </a:t>
            </a:r>
            <a:r>
              <a:rPr lang="lt-LT" sz="22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 x</a:t>
            </a:r>
            <a:r>
              <a:rPr lang="lt-LT" sz="2200" baseline="-250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1 </a:t>
            </a:r>
            <a:r>
              <a:rPr lang="lt-LT" sz="22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= 2000 N </a:t>
            </a:r>
            <a:r>
              <a:rPr lang="lt-LT" sz="2200" dirty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 </a:t>
            </a:r>
            <a:r>
              <a:rPr lang="lt-LT" sz="22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0,052 m = 38461,53 N/m</a:t>
            </a:r>
            <a:endParaRPr lang="lt-LT" sz="2200" dirty="0">
              <a:solidFill>
                <a:schemeClr val="accent5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lt-LT" sz="2200" dirty="0">
              <a:solidFill>
                <a:schemeClr val="accent5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lt-LT" sz="22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X</a:t>
            </a:r>
            <a:r>
              <a:rPr lang="lt-LT" sz="2200" baseline="-250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2 </a:t>
            </a:r>
            <a:r>
              <a:rPr lang="lt-LT" sz="22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= </a:t>
            </a:r>
            <a:r>
              <a:rPr lang="lt-LT" sz="2200" dirty="0" smtClean="0">
                <a:solidFill>
                  <a:schemeClr val="accent5">
                    <a:lumMod val="75000"/>
                  </a:schemeClr>
                </a:solidFill>
              </a:rPr>
              <a:t>F</a:t>
            </a:r>
            <a:r>
              <a:rPr lang="lt-LT" sz="2200" baseline="-25000" dirty="0" smtClean="0">
                <a:solidFill>
                  <a:schemeClr val="accent5">
                    <a:lumMod val="75000"/>
                  </a:schemeClr>
                </a:solidFill>
              </a:rPr>
              <a:t>tampr2 </a:t>
            </a:r>
            <a:r>
              <a:rPr lang="lt-LT" sz="2200" dirty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 k = </a:t>
            </a:r>
            <a:r>
              <a:rPr lang="lt-LT" sz="22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500 N </a:t>
            </a:r>
            <a:r>
              <a:rPr lang="lt-LT" sz="2200" dirty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 </a:t>
            </a:r>
            <a:r>
              <a:rPr lang="lt-LT" sz="22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38461,53 N/m </a:t>
            </a:r>
            <a:r>
              <a:rPr lang="lt-LT" sz="2200" dirty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= </a:t>
            </a:r>
            <a:r>
              <a:rPr lang="lt-LT" sz="2200" dirty="0" smtClean="0">
                <a:solidFill>
                  <a:schemeClr val="accent5">
                    <a:lumMod val="75000"/>
                  </a:schemeClr>
                </a:solidFill>
                <a:sym typeface="Symbol" panose="05050102010706020507" pitchFamily="18" charset="2"/>
              </a:rPr>
              <a:t>0,013 m</a:t>
            </a:r>
            <a:endParaRPr lang="lt-LT" sz="2200" dirty="0">
              <a:solidFill>
                <a:schemeClr val="accent5">
                  <a:lumMod val="75000"/>
                </a:schemeClr>
              </a:solidFill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lt-LT" sz="1800" dirty="0">
              <a:solidFill>
                <a:schemeClr val="accent5">
                  <a:lumMod val="75000"/>
                </a:schemeClr>
              </a:solidFill>
              <a:sym typeface="Symbol" panose="05050102010706020507" pitchFamily="18" charset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3A890C-5940-DF58-3D4B-6249B0E8BF5A}"/>
              </a:ext>
            </a:extLst>
          </p:cNvPr>
          <p:cNvSpPr txBox="1"/>
          <p:nvPr/>
        </p:nvSpPr>
        <p:spPr>
          <a:xfrm>
            <a:off x="5689600" y="5556782"/>
            <a:ext cx="4732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>
                <a:solidFill>
                  <a:schemeClr val="accent5">
                    <a:lumMod val="75000"/>
                  </a:schemeClr>
                </a:solidFill>
              </a:rPr>
              <a:t>Ats: </a:t>
            </a:r>
            <a:r>
              <a:rPr lang="lt-LT" sz="2000" dirty="0" smtClean="0">
                <a:solidFill>
                  <a:schemeClr val="accent5">
                    <a:lumMod val="75000"/>
                  </a:schemeClr>
                </a:solidFill>
              </a:rPr>
              <a:t>x</a:t>
            </a:r>
            <a:r>
              <a:rPr lang="lt-LT" sz="2000" baseline="-25000" dirty="0" smtClean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lt-LT" sz="2000" dirty="0" smtClean="0">
                <a:solidFill>
                  <a:schemeClr val="accent5">
                    <a:lumMod val="75000"/>
                  </a:schemeClr>
                </a:solidFill>
              </a:rPr>
              <a:t>= 0,013 m </a:t>
            </a:r>
            <a:r>
              <a:rPr lang="en-US" sz="2000" dirty="0" smtClean="0">
                <a:solidFill>
                  <a:schemeClr val="accent5">
                    <a:lumMod val="75000"/>
                  </a:schemeClr>
                </a:solidFill>
              </a:rPr>
              <a:t>= 1,3 cm = 13 mm</a:t>
            </a:r>
            <a:endParaRPr lang="lt-LT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15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B48AA42-89AA-BAD3-CEB7-8C8E27460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172" y="281470"/>
            <a:ext cx="9278246" cy="727612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solidFill>
                  <a:srgbClr val="C00000"/>
                </a:solidFill>
                <a:latin typeface="Bahnschrift" panose="020B0502040204020203" pitchFamily="34" charset="0"/>
              </a:rPr>
              <a:t>Bandymai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F7E7B839-50BD-65D4-45EA-BB2A124817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07" t="22096" r="6233" b="37166"/>
          <a:stretch/>
        </p:blipFill>
        <p:spPr>
          <a:xfrm>
            <a:off x="2474225" y="2429734"/>
            <a:ext cx="2564710" cy="15637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CB15F6C7-C7B7-4125-FD3B-0A7BADA0B8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62" t="29027" r="19594" b="14699"/>
          <a:stretch/>
        </p:blipFill>
        <p:spPr>
          <a:xfrm rot="5400000">
            <a:off x="6186952" y="2151439"/>
            <a:ext cx="1603515" cy="21601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A9C1DD7B-A636-DFE2-9BAE-4C3F46F6DD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35" t="20369" r="12468" b="37970"/>
          <a:stretch/>
        </p:blipFill>
        <p:spPr>
          <a:xfrm>
            <a:off x="9031252" y="2429734"/>
            <a:ext cx="2226365" cy="15991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D36D75-8575-1D81-61A7-5FD129B2E60D}"/>
              </a:ext>
            </a:extLst>
          </p:cNvPr>
          <p:cNvSpPr txBox="1"/>
          <p:nvPr/>
        </p:nvSpPr>
        <p:spPr>
          <a:xfrm>
            <a:off x="2517601" y="4678017"/>
            <a:ext cx="2564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1. </a:t>
            </a:r>
            <a:r>
              <a:rPr lang="lt-LT" sz="2000" dirty="0"/>
              <a:t>Matote pradinę kūno formą.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899DEB-FD79-1980-23B2-DC8D2D172655}"/>
              </a:ext>
            </a:extLst>
          </p:cNvPr>
          <p:cNvSpPr txBox="1"/>
          <p:nvPr/>
        </p:nvSpPr>
        <p:spPr>
          <a:xfrm>
            <a:off x="5943599" y="4428266"/>
            <a:ext cx="2226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2</a:t>
            </a:r>
            <a:r>
              <a:rPr lang="lt-LT" sz="2000" dirty="0"/>
              <a:t>. Kūną spaudžiant, jo forma  deformuojasi.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51EA30-46B5-9AD5-C19E-0321E8D68C80}"/>
              </a:ext>
            </a:extLst>
          </p:cNvPr>
          <p:cNvSpPr txBox="1"/>
          <p:nvPr/>
        </p:nvSpPr>
        <p:spPr>
          <a:xfrm>
            <a:off x="9031252" y="4428266"/>
            <a:ext cx="22263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3</a:t>
            </a:r>
            <a:r>
              <a:rPr lang="lt-LT" sz="2000" dirty="0"/>
              <a:t>. Nustojus spausti kūną jo forma pakito ir nebegrįžo į pradine formą.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F94976-625A-90A2-68FC-423D957A9836}"/>
              </a:ext>
            </a:extLst>
          </p:cNvPr>
          <p:cNvSpPr txBox="1"/>
          <p:nvPr/>
        </p:nvSpPr>
        <p:spPr>
          <a:xfrm>
            <a:off x="2517601" y="1787162"/>
            <a:ext cx="8094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Plastiško kūno bandymas:</a:t>
            </a:r>
            <a:br>
              <a:rPr lang="lt-LT" sz="2400" dirty="0"/>
            </a:b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17151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4067462-FC71-29A5-B1A0-A9B0908A2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Tampraus kūno bandymas: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AD010C-50A8-0496-673C-9C49677EBF70}"/>
              </a:ext>
            </a:extLst>
          </p:cNvPr>
          <p:cNvSpPr txBox="1"/>
          <p:nvPr/>
        </p:nvSpPr>
        <p:spPr>
          <a:xfrm>
            <a:off x="5253092" y="4402585"/>
            <a:ext cx="23986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2</a:t>
            </a:r>
            <a:r>
              <a:rPr lang="lt-LT" sz="2000" dirty="0"/>
              <a:t>. Kūną pradėjau temti iš abiejų pusių, jo forma deformavosi.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A4BF8B-5787-8314-9484-06539BDCD364}"/>
              </a:ext>
            </a:extLst>
          </p:cNvPr>
          <p:cNvSpPr txBox="1"/>
          <p:nvPr/>
        </p:nvSpPr>
        <p:spPr>
          <a:xfrm>
            <a:off x="2748697" y="4264086"/>
            <a:ext cx="19955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1. </a:t>
            </a:r>
            <a:r>
              <a:rPr lang="lt-LT" sz="2000" dirty="0"/>
              <a:t>Matote kūno pradinę formą.   </a:t>
            </a:r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CA360708-F60C-DDE5-4A77-A129807274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4" t="31107" r="41337" b="12905"/>
          <a:stretch/>
        </p:blipFill>
        <p:spPr>
          <a:xfrm>
            <a:off x="2748697" y="1817834"/>
            <a:ext cx="1648529" cy="21491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F7488D68-DA71-90A4-4BB3-293A2AF626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652" r="45378" b="7978"/>
          <a:stretch/>
        </p:blipFill>
        <p:spPr>
          <a:xfrm>
            <a:off x="5666807" y="1817834"/>
            <a:ext cx="1571212" cy="24325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37F12210-D7CC-1222-74BB-CE0E3FBF31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518" r="30927" b="15446"/>
          <a:stretch/>
        </p:blipFill>
        <p:spPr>
          <a:xfrm>
            <a:off x="8351829" y="1817834"/>
            <a:ext cx="2182948" cy="19414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4128BC-33BF-3D30-4B9B-E6946BAB6DE6}"/>
              </a:ext>
            </a:extLst>
          </p:cNvPr>
          <p:cNvSpPr txBox="1"/>
          <p:nvPr/>
        </p:nvSpPr>
        <p:spPr>
          <a:xfrm>
            <a:off x="8351829" y="4125586"/>
            <a:ext cx="23986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3</a:t>
            </a:r>
            <a:r>
              <a:rPr lang="lt-LT" sz="2000" dirty="0"/>
              <a:t>. Paleidus kūną jis grįžo į pradinę formą.</a:t>
            </a:r>
          </a:p>
        </p:txBody>
      </p:sp>
    </p:spTree>
    <p:extLst>
      <p:ext uri="{BB962C8B-B14F-4D97-AF65-F5344CB8AC3E}">
        <p14:creationId xmlns:p14="http://schemas.microsoft.com/office/powerpoint/2010/main" val="1984496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CCF0C70-02FA-FB29-A0E4-EA88CFBAF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8125" y="363665"/>
            <a:ext cx="8911687" cy="1280890"/>
          </a:xfrm>
        </p:spPr>
        <p:txBody>
          <a:bodyPr/>
          <a:lstStyle/>
          <a:p>
            <a:r>
              <a:rPr lang="lt-LT" dirty="0"/>
              <a:t>Tamprumo jėgos bandymas: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9C4D3A1-C8FD-8AA9-A1F5-CE3ABCB32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656" y="1048455"/>
            <a:ext cx="7655165" cy="3777622"/>
          </a:xfrm>
        </p:spPr>
        <p:txBody>
          <a:bodyPr>
            <a:normAutofit/>
          </a:bodyPr>
          <a:lstStyle/>
          <a:p>
            <a:r>
              <a:rPr lang="lt-LT" sz="2200" dirty="0"/>
              <a:t>Sraigtinės spyruoklės galas pritvirtintas prie stovo. Šalia sraigtinės įtaisyta liniuotė. Išmatuojame </a:t>
            </a:r>
            <a:r>
              <a:rPr lang="lt-LT" sz="2200" dirty="0" smtClean="0"/>
              <a:t>neištemtą spyruoklę </a:t>
            </a:r>
            <a:r>
              <a:rPr lang="lt-LT" sz="2200" dirty="0"/>
              <a:t>tada pradedame dėti svarelius ir matome ant </a:t>
            </a:r>
            <a:r>
              <a:rPr lang="lt-LT" sz="2200" dirty="0" smtClean="0"/>
              <a:t>liniuotės</a:t>
            </a:r>
            <a:r>
              <a:rPr lang="en-US" sz="2200" dirty="0" smtClean="0"/>
              <a:t>, </a:t>
            </a:r>
            <a:r>
              <a:rPr lang="lt-LT" sz="2200" dirty="0" smtClean="0"/>
              <a:t>kad </a:t>
            </a:r>
            <a:r>
              <a:rPr lang="lt-LT" sz="2200" dirty="0"/>
              <a:t>spyruoklė pailgėjo, deformavosi dabar ji yra ištemta. </a:t>
            </a:r>
            <a:r>
              <a:rPr lang="lt-LT" sz="2200" dirty="0" smtClean="0"/>
              <a:t>Matome, </a:t>
            </a:r>
            <a:r>
              <a:rPr lang="lt-LT" sz="2200" dirty="0"/>
              <a:t>kad svareliai </a:t>
            </a:r>
            <a:r>
              <a:rPr lang="lt-LT" sz="2200" dirty="0" smtClean="0"/>
              <a:t>spyruokl</a:t>
            </a:r>
            <a:r>
              <a:rPr lang="lt-LT" sz="2200" dirty="0"/>
              <a:t>ę</a:t>
            </a:r>
            <a:r>
              <a:rPr lang="lt-LT" sz="2200" dirty="0" smtClean="0"/>
              <a:t> ištempė </a:t>
            </a:r>
            <a:r>
              <a:rPr lang="lt-LT" sz="2200" dirty="0"/>
              <a:t>ir dabar ji ilgesnė nei prieš tai buvo. 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6A85209B-43AB-E5B1-BF37-82EB0D814C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102" b="15223"/>
          <a:stretch/>
        </p:blipFill>
        <p:spPr>
          <a:xfrm>
            <a:off x="2742754" y="3875004"/>
            <a:ext cx="2895600" cy="2358886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0AF177D3-AEFC-E8FA-C257-C5E851D72D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14" t="-1" r="25062" b="-2399"/>
          <a:stretch/>
        </p:blipFill>
        <p:spPr>
          <a:xfrm>
            <a:off x="9533660" y="1157527"/>
            <a:ext cx="2120349" cy="4751757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0CB57E92-65BB-1BBC-F2EF-29E930A86B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511" t="723" r="17026" b="44567"/>
          <a:stretch/>
        </p:blipFill>
        <p:spPr>
          <a:xfrm>
            <a:off x="6656740" y="3281994"/>
            <a:ext cx="2348051" cy="308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00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1763B7-CC44-E66C-D754-5CE2810A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rgbClr val="C00000"/>
                </a:solidFill>
                <a:latin typeface="Bahnschrift" panose="020B0502040204020203" pitchFamily="34" charset="0"/>
              </a:rPr>
              <a:t>Testas: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5FEB-96B4-2A88-43B4-D5B15AEDE1BC}"/>
              </a:ext>
            </a:extLst>
          </p:cNvPr>
          <p:cNvSpPr txBox="1"/>
          <p:nvPr/>
        </p:nvSpPr>
        <p:spPr>
          <a:xfrm>
            <a:off x="2915478" y="2332382"/>
            <a:ext cx="8322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1. Nuo ko priklauso tamprumo jėga?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DF4EA-5B87-FA10-07D3-DFE9F456D7D4}"/>
              </a:ext>
            </a:extLst>
          </p:cNvPr>
          <p:cNvSpPr txBox="1"/>
          <p:nvPr/>
        </p:nvSpPr>
        <p:spPr>
          <a:xfrm>
            <a:off x="2266122" y="3525079"/>
            <a:ext cx="87216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2200" dirty="0"/>
              <a:t>Nuo tankio ir svorio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Nuo deformacijos dydžio ir kūno ploto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Deformacijos dydžio, kūno formos ir matmenų ir m</a:t>
            </a:r>
            <a:r>
              <a:rPr lang="pt-BR" sz="2200" dirty="0"/>
              <a:t>edžiagos iš kurios, kūnas pagamintas</a:t>
            </a:r>
          </a:p>
        </p:txBody>
      </p:sp>
    </p:spTree>
    <p:extLst>
      <p:ext uri="{BB962C8B-B14F-4D97-AF65-F5344CB8AC3E}">
        <p14:creationId xmlns:p14="http://schemas.microsoft.com/office/powerpoint/2010/main" val="236837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1763B7-CC44-E66C-D754-5CE2810A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rgbClr val="C00000"/>
                </a:solidFill>
                <a:latin typeface="Bahnschrift" panose="020B0502040204020203" pitchFamily="34" charset="0"/>
              </a:rPr>
              <a:t>Testas: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5FEB-96B4-2A88-43B4-D5B15AEDE1BC}"/>
              </a:ext>
            </a:extLst>
          </p:cNvPr>
          <p:cNvSpPr txBox="1"/>
          <p:nvPr/>
        </p:nvSpPr>
        <p:spPr>
          <a:xfrm>
            <a:off x="2915478" y="2332382"/>
            <a:ext cx="8322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1. Nuo ko priklauso tamprumo jėga?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DF4EA-5B87-FA10-07D3-DFE9F456D7D4}"/>
              </a:ext>
            </a:extLst>
          </p:cNvPr>
          <p:cNvSpPr txBox="1"/>
          <p:nvPr/>
        </p:nvSpPr>
        <p:spPr>
          <a:xfrm>
            <a:off x="2266122" y="3525079"/>
            <a:ext cx="87216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2200" dirty="0"/>
              <a:t>Nuo tankio ir svorio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Nuo deformacijos dydžio ir kūno ploto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>
                <a:solidFill>
                  <a:srgbClr val="FF0000"/>
                </a:solidFill>
              </a:rPr>
              <a:t>Deformacijos dydžio, kūno formos ir matmenų ir m</a:t>
            </a:r>
            <a:r>
              <a:rPr lang="pt-BR" sz="2200" dirty="0">
                <a:solidFill>
                  <a:srgbClr val="FF0000"/>
                </a:solidFill>
              </a:rPr>
              <a:t>edžiagos iš kurios, kūnas pagamintas</a:t>
            </a:r>
          </a:p>
        </p:txBody>
      </p:sp>
    </p:spTree>
    <p:extLst>
      <p:ext uri="{BB962C8B-B14F-4D97-AF65-F5344CB8AC3E}">
        <p14:creationId xmlns:p14="http://schemas.microsoft.com/office/powerpoint/2010/main" val="217042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1763B7-CC44-E66C-D754-5CE2810A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rgbClr val="C00000"/>
                </a:solidFill>
                <a:latin typeface="Bahnschrift" panose="020B0502040204020203" pitchFamily="34" charset="0"/>
              </a:rPr>
              <a:t>Testas: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5FEB-96B4-2A88-43B4-D5B15AEDE1BC}"/>
              </a:ext>
            </a:extLst>
          </p:cNvPr>
          <p:cNvSpPr txBox="1"/>
          <p:nvPr/>
        </p:nvSpPr>
        <p:spPr>
          <a:xfrm>
            <a:off x="2915478" y="2332382"/>
            <a:ext cx="8322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2. Kietųjų kūnų deformacijos matavimo prietaisas: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DF4EA-5B87-FA10-07D3-DFE9F456D7D4}"/>
              </a:ext>
            </a:extLst>
          </p:cNvPr>
          <p:cNvSpPr txBox="1"/>
          <p:nvPr/>
        </p:nvSpPr>
        <p:spPr>
          <a:xfrm>
            <a:off x="2266122" y="3525079"/>
            <a:ext cx="872165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2200" dirty="0"/>
              <a:t>Barometras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Tenzometras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Dinanometras</a:t>
            </a:r>
          </a:p>
        </p:txBody>
      </p:sp>
    </p:spTree>
    <p:extLst>
      <p:ext uri="{BB962C8B-B14F-4D97-AF65-F5344CB8AC3E}">
        <p14:creationId xmlns:p14="http://schemas.microsoft.com/office/powerpoint/2010/main" val="75818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1763B7-CC44-E66C-D754-5CE2810A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rgbClr val="C00000"/>
                </a:solidFill>
                <a:latin typeface="Bahnschrift" panose="020B0502040204020203" pitchFamily="34" charset="0"/>
              </a:rPr>
              <a:t>Testas: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5FEB-96B4-2A88-43B4-D5B15AEDE1BC}"/>
              </a:ext>
            </a:extLst>
          </p:cNvPr>
          <p:cNvSpPr txBox="1"/>
          <p:nvPr/>
        </p:nvSpPr>
        <p:spPr>
          <a:xfrm>
            <a:off x="2915478" y="2332382"/>
            <a:ext cx="8322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2. Kietųjų kūnų deformacijos matavimo prietaisas: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DF4EA-5B87-FA10-07D3-DFE9F456D7D4}"/>
              </a:ext>
            </a:extLst>
          </p:cNvPr>
          <p:cNvSpPr txBox="1"/>
          <p:nvPr/>
        </p:nvSpPr>
        <p:spPr>
          <a:xfrm>
            <a:off x="2266122" y="3525079"/>
            <a:ext cx="872165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2200" dirty="0"/>
              <a:t>Barometras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>
                <a:solidFill>
                  <a:srgbClr val="FF0000"/>
                </a:solidFill>
              </a:rPr>
              <a:t>Tenzometras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Dinanometras</a:t>
            </a:r>
          </a:p>
        </p:txBody>
      </p:sp>
    </p:spTree>
    <p:extLst>
      <p:ext uri="{BB962C8B-B14F-4D97-AF65-F5344CB8AC3E}">
        <p14:creationId xmlns:p14="http://schemas.microsoft.com/office/powerpoint/2010/main" val="264234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1763B7-CC44-E66C-D754-5CE2810A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rgbClr val="C00000"/>
                </a:solidFill>
                <a:latin typeface="Bahnschrift" panose="020B0502040204020203" pitchFamily="34" charset="0"/>
              </a:rPr>
              <a:t>Testas: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5FEB-96B4-2A88-43B4-D5B15AEDE1BC}"/>
              </a:ext>
            </a:extLst>
          </p:cNvPr>
          <p:cNvSpPr txBox="1"/>
          <p:nvPr/>
        </p:nvSpPr>
        <p:spPr>
          <a:xfrm>
            <a:off x="2887584" y="2340695"/>
            <a:ext cx="8322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3. Kas yra deformacija?</a:t>
            </a:r>
            <a:br>
              <a:rPr lang="lt-LT" sz="2400" dirty="0"/>
            </a:br>
            <a:endParaRPr lang="lt-LT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DF4EA-5B87-FA10-07D3-DFE9F456D7D4}"/>
              </a:ext>
            </a:extLst>
          </p:cNvPr>
          <p:cNvSpPr txBox="1"/>
          <p:nvPr/>
        </p:nvSpPr>
        <p:spPr>
          <a:xfrm>
            <a:off x="2241184" y="3541705"/>
            <a:ext cx="872165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2200" dirty="0">
                <a:solidFill>
                  <a:srgbClr val="FF0000"/>
                </a:solidFill>
              </a:rPr>
              <a:t>K</a:t>
            </a:r>
            <a:r>
              <a:rPr lang="pt-BR" sz="2200" dirty="0">
                <a:solidFill>
                  <a:srgbClr val="FF0000"/>
                </a:solidFill>
              </a:rPr>
              <a:t>ūno formos ir matmenų kitimas</a:t>
            </a:r>
          </a:p>
          <a:p>
            <a:pPr marL="342900" indent="-342900">
              <a:buAutoNum type="alphaLcParenR"/>
            </a:pPr>
            <a:endParaRPr lang="lt-LT" sz="2200" dirty="0">
              <a:solidFill>
                <a:srgbClr val="FF0000"/>
              </a:solidFill>
            </a:endParaRPr>
          </a:p>
          <a:p>
            <a:pPr marL="342900" indent="-342900">
              <a:buAutoNum type="alphaLcParenR"/>
            </a:pPr>
            <a:r>
              <a:rPr lang="lt-LT" sz="2200" dirty="0"/>
              <a:t>Kūno tankio ir aukščio suma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Kūno svorio ir formos kitimas</a:t>
            </a:r>
          </a:p>
        </p:txBody>
      </p:sp>
    </p:spTree>
    <p:extLst>
      <p:ext uri="{BB962C8B-B14F-4D97-AF65-F5344CB8AC3E}">
        <p14:creationId xmlns:p14="http://schemas.microsoft.com/office/powerpoint/2010/main" val="64775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1763B7-CC44-E66C-D754-5CE2810A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rgbClr val="C00000"/>
                </a:solidFill>
                <a:latin typeface="Bahnschrift" panose="020B0502040204020203" pitchFamily="34" charset="0"/>
              </a:rPr>
              <a:t>Testas: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5FEB-96B4-2A88-43B4-D5B15AEDE1BC}"/>
              </a:ext>
            </a:extLst>
          </p:cNvPr>
          <p:cNvSpPr txBox="1"/>
          <p:nvPr/>
        </p:nvSpPr>
        <p:spPr>
          <a:xfrm>
            <a:off x="2887584" y="2340695"/>
            <a:ext cx="8322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3. Kas yra deformacija?</a:t>
            </a:r>
            <a:br>
              <a:rPr lang="lt-LT" sz="2400" dirty="0"/>
            </a:br>
            <a:endParaRPr lang="lt-LT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DF4EA-5B87-FA10-07D3-DFE9F456D7D4}"/>
              </a:ext>
            </a:extLst>
          </p:cNvPr>
          <p:cNvSpPr txBox="1"/>
          <p:nvPr/>
        </p:nvSpPr>
        <p:spPr>
          <a:xfrm>
            <a:off x="2241184" y="3541705"/>
            <a:ext cx="872165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2200" dirty="0"/>
              <a:t>K</a:t>
            </a:r>
            <a:r>
              <a:rPr lang="pt-BR" sz="2200" dirty="0"/>
              <a:t>ūno formos ir matmenų kitimas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Kūno tankio ir aukščio suma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Kūno svorio ir formos kitimas</a:t>
            </a:r>
          </a:p>
        </p:txBody>
      </p:sp>
    </p:spTree>
    <p:extLst>
      <p:ext uri="{BB962C8B-B14F-4D97-AF65-F5344CB8AC3E}">
        <p14:creationId xmlns:p14="http://schemas.microsoft.com/office/powerpoint/2010/main" val="25298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1763B7-CC44-E66C-D754-5CE2810A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rgbClr val="C00000"/>
                </a:solidFill>
                <a:latin typeface="Bahnschrift" panose="020B0502040204020203" pitchFamily="34" charset="0"/>
              </a:rPr>
              <a:t>Testas: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5FEB-96B4-2A88-43B4-D5B15AEDE1BC}"/>
              </a:ext>
            </a:extLst>
          </p:cNvPr>
          <p:cNvSpPr txBox="1"/>
          <p:nvPr/>
        </p:nvSpPr>
        <p:spPr>
          <a:xfrm>
            <a:off x="2887584" y="2340695"/>
            <a:ext cx="8322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4.  Kokius kūnus skirsto pagal deforaciją?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DF4EA-5B87-FA10-07D3-DFE9F456D7D4}"/>
              </a:ext>
            </a:extLst>
          </p:cNvPr>
          <p:cNvSpPr txBox="1"/>
          <p:nvPr/>
        </p:nvSpPr>
        <p:spPr>
          <a:xfrm>
            <a:off x="2107096" y="3727236"/>
            <a:ext cx="877622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2200" dirty="0"/>
              <a:t>Kieti ir Plastiški 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Tamprūs ir plastiški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Dujiniai ir tamprūs</a:t>
            </a:r>
          </a:p>
        </p:txBody>
      </p:sp>
    </p:spTree>
    <p:extLst>
      <p:ext uri="{BB962C8B-B14F-4D97-AF65-F5344CB8AC3E}">
        <p14:creationId xmlns:p14="http://schemas.microsoft.com/office/powerpoint/2010/main" val="311044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1763B7-CC44-E66C-D754-5CE2810A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rgbClr val="C00000"/>
                </a:solidFill>
                <a:latin typeface="Bahnschrift" panose="020B0502040204020203" pitchFamily="34" charset="0"/>
              </a:rPr>
              <a:t>Testas: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5FEB-96B4-2A88-43B4-D5B15AEDE1BC}"/>
              </a:ext>
            </a:extLst>
          </p:cNvPr>
          <p:cNvSpPr txBox="1"/>
          <p:nvPr/>
        </p:nvSpPr>
        <p:spPr>
          <a:xfrm>
            <a:off x="2887584" y="2340695"/>
            <a:ext cx="8322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4.  Kokius kūnus skirsto pagal deforaciją?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DF4EA-5B87-FA10-07D3-DFE9F456D7D4}"/>
              </a:ext>
            </a:extLst>
          </p:cNvPr>
          <p:cNvSpPr txBox="1"/>
          <p:nvPr/>
        </p:nvSpPr>
        <p:spPr>
          <a:xfrm>
            <a:off x="2107096" y="3727236"/>
            <a:ext cx="877622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2200" dirty="0"/>
              <a:t>Kieti ir Plastiški 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>
                <a:solidFill>
                  <a:srgbClr val="FF0000"/>
                </a:solidFill>
              </a:rPr>
              <a:t>Tamprūs ir plastiški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Dujiniai ir tamprūs</a:t>
            </a:r>
          </a:p>
        </p:txBody>
      </p:sp>
    </p:spTree>
    <p:extLst>
      <p:ext uri="{BB962C8B-B14F-4D97-AF65-F5344CB8AC3E}">
        <p14:creationId xmlns:p14="http://schemas.microsoft.com/office/powerpoint/2010/main" val="37944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1763B7-CC44-E66C-D754-5CE2810A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rgbClr val="C00000"/>
                </a:solidFill>
                <a:latin typeface="Bahnschrift" panose="020B0502040204020203" pitchFamily="34" charset="0"/>
              </a:rPr>
              <a:t>Testas: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5FEB-96B4-2A88-43B4-D5B15AEDE1BC}"/>
              </a:ext>
            </a:extLst>
          </p:cNvPr>
          <p:cNvSpPr txBox="1"/>
          <p:nvPr/>
        </p:nvSpPr>
        <p:spPr>
          <a:xfrm>
            <a:off x="2887584" y="2340695"/>
            <a:ext cx="8322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5. Kokios yra deformacijos rūšys? </a:t>
            </a:r>
            <a:br>
              <a:rPr lang="lt-LT" sz="2400" dirty="0"/>
            </a:br>
            <a:endParaRPr lang="lt-LT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DF4EA-5B87-FA10-07D3-DFE9F456D7D4}"/>
              </a:ext>
            </a:extLst>
          </p:cNvPr>
          <p:cNvSpPr txBox="1"/>
          <p:nvPr/>
        </p:nvSpPr>
        <p:spPr>
          <a:xfrm>
            <a:off x="2214680" y="3506451"/>
            <a:ext cx="872165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2200" dirty="0"/>
              <a:t>Tempimo, gniuždymo, lenkimo, šlyties, sukimo.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Sunkio, lenkimo, gravitacijos, sukimo, tempimo.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Kristalinė, amorfinė, svorio, tempimo, lenkimo. </a:t>
            </a:r>
          </a:p>
          <a:p>
            <a:r>
              <a:rPr lang="lt-LT" sz="2200" dirty="0"/>
              <a:t>.</a:t>
            </a:r>
          </a:p>
          <a:p>
            <a:pPr marL="342900" indent="-342900">
              <a:buAutoNum type="alphaLcParenR"/>
            </a:pPr>
            <a:endParaRPr lang="lt-LT" sz="2200" dirty="0"/>
          </a:p>
        </p:txBody>
      </p:sp>
    </p:spTree>
    <p:extLst>
      <p:ext uri="{BB962C8B-B14F-4D97-AF65-F5344CB8AC3E}">
        <p14:creationId xmlns:p14="http://schemas.microsoft.com/office/powerpoint/2010/main" val="107497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1763B7-CC44-E66C-D754-5CE2810A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solidFill>
                  <a:srgbClr val="C00000"/>
                </a:solidFill>
                <a:latin typeface="Bahnschrift" panose="020B0502040204020203" pitchFamily="34" charset="0"/>
              </a:rPr>
              <a:t>Testas: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25FEB-96B4-2A88-43B4-D5B15AEDE1BC}"/>
              </a:ext>
            </a:extLst>
          </p:cNvPr>
          <p:cNvSpPr txBox="1"/>
          <p:nvPr/>
        </p:nvSpPr>
        <p:spPr>
          <a:xfrm>
            <a:off x="2887584" y="2340695"/>
            <a:ext cx="8322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5. Kokios yra deformacijos rūšys? </a:t>
            </a:r>
            <a:br>
              <a:rPr lang="lt-LT" sz="2400" dirty="0"/>
            </a:br>
            <a:endParaRPr lang="lt-LT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DF4EA-5B87-FA10-07D3-DFE9F456D7D4}"/>
              </a:ext>
            </a:extLst>
          </p:cNvPr>
          <p:cNvSpPr txBox="1"/>
          <p:nvPr/>
        </p:nvSpPr>
        <p:spPr>
          <a:xfrm>
            <a:off x="2214680" y="3506451"/>
            <a:ext cx="872165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lt-LT" sz="2200" dirty="0">
                <a:solidFill>
                  <a:srgbClr val="FF0000"/>
                </a:solidFill>
              </a:rPr>
              <a:t>Tempimo, gniuždymo, lenkimo, šlyties, sukimo.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Sunkio, lenkimo, gravitacijos, sukimo, tempimo.</a:t>
            </a:r>
          </a:p>
          <a:p>
            <a:pPr marL="342900" indent="-342900">
              <a:buAutoNum type="alphaLcParenR"/>
            </a:pPr>
            <a:endParaRPr lang="lt-LT" sz="2200" dirty="0"/>
          </a:p>
          <a:p>
            <a:pPr marL="342900" indent="-342900">
              <a:buAutoNum type="alphaLcParenR"/>
            </a:pPr>
            <a:r>
              <a:rPr lang="lt-LT" sz="2200" dirty="0"/>
              <a:t>Kristalinė, amorfinė, svorio, tempimo, lenkimo. </a:t>
            </a:r>
          </a:p>
          <a:p>
            <a:r>
              <a:rPr lang="lt-LT" sz="2200" dirty="0"/>
              <a:t>.</a:t>
            </a:r>
          </a:p>
          <a:p>
            <a:pPr marL="342900" indent="-342900">
              <a:buAutoNum type="alphaLcParenR"/>
            </a:pPr>
            <a:endParaRPr lang="lt-LT" sz="2200" dirty="0"/>
          </a:p>
        </p:txBody>
      </p:sp>
    </p:spTree>
    <p:extLst>
      <p:ext uri="{BB962C8B-B14F-4D97-AF65-F5344CB8AC3E}">
        <p14:creationId xmlns:p14="http://schemas.microsoft.com/office/powerpoint/2010/main" val="232498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nabždesys">
  <a:themeElements>
    <a:clrScheme name="Pustonia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Šnabždesy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Šnabždesy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TM02892315[[fn=Šnabždesys]]</Template>
  <TotalTime>482</TotalTime>
  <Words>770</Words>
  <Application>Microsoft Office PowerPoint</Application>
  <PresentationFormat>Plačiaekranė</PresentationFormat>
  <Paragraphs>156</Paragraphs>
  <Slides>25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25</vt:i4>
      </vt:variant>
    </vt:vector>
  </HeadingPairs>
  <TitlesOfParts>
    <vt:vector size="33" baseType="lpstr">
      <vt:lpstr>Arial</vt:lpstr>
      <vt:lpstr>Bahnschrift</vt:lpstr>
      <vt:lpstr>Book Antiqua</vt:lpstr>
      <vt:lpstr>Castellar</vt:lpstr>
      <vt:lpstr>Century Gothic</vt:lpstr>
      <vt:lpstr>Symbol</vt:lpstr>
      <vt:lpstr>Wingdings 3</vt:lpstr>
      <vt:lpstr>Šnabždesys</vt:lpstr>
      <vt:lpstr>Tamprumo jėga</vt:lpstr>
      <vt:lpstr>Turinys</vt:lpstr>
      <vt:lpstr>Tikslas:</vt:lpstr>
      <vt:lpstr>Kas yra tamprumo jėga, nuo ko ji priklauso?</vt:lpstr>
      <vt:lpstr>Tamprumo jėgos žymėjimas ir apskaičiavimas</vt:lpstr>
      <vt:lpstr>Kas yra deformacija? </vt:lpstr>
      <vt:lpstr>Deformacijų rūšys:</vt:lpstr>
      <vt:lpstr>Kietųjų kūnų deformacijos matavimo prietaisas:</vt:lpstr>
      <vt:lpstr>Tamprūs ir plastiški kūnai </vt:lpstr>
      <vt:lpstr>Pavyzdžiai:</vt:lpstr>
      <vt:lpstr>Uždaviniai:</vt:lpstr>
      <vt:lpstr>Uždaviniai:</vt:lpstr>
      <vt:lpstr>Bandymai</vt:lpstr>
      <vt:lpstr>Tampraus kūno bandymas:</vt:lpstr>
      <vt:lpstr>Tamprumo jėgos bandymas:</vt:lpstr>
      <vt:lpstr>Testas:</vt:lpstr>
      <vt:lpstr>Testas:</vt:lpstr>
      <vt:lpstr>Testas:</vt:lpstr>
      <vt:lpstr>Testas:</vt:lpstr>
      <vt:lpstr>Testas:</vt:lpstr>
      <vt:lpstr>Testas:</vt:lpstr>
      <vt:lpstr>Testas:</vt:lpstr>
      <vt:lpstr>Testas:</vt:lpstr>
      <vt:lpstr>Testas:</vt:lpstr>
      <vt:lpstr>Testas: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Tamprumo jėga</dc:title>
  <dc:creator>Windows User</dc:creator>
  <cp:lastModifiedBy>Mokytoja</cp:lastModifiedBy>
  <cp:revision>16</cp:revision>
  <dcterms:created xsi:type="dcterms:W3CDTF">2023-04-20T13:25:52Z</dcterms:created>
  <dcterms:modified xsi:type="dcterms:W3CDTF">2023-05-10T14:22:28Z</dcterms:modified>
</cp:coreProperties>
</file>