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m4v"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1"/>
    <p:sldMasterId id="2147483720" r:id="rId2"/>
  </p:sldMasterIdLst>
  <p:notesMasterIdLst>
    <p:notesMasterId r:id="rId74"/>
  </p:notesMasterIdLst>
  <p:sldIdLst>
    <p:sldId id="350" r:id="rId3"/>
    <p:sldId id="366" r:id="rId4"/>
    <p:sldId id="313" r:id="rId5"/>
    <p:sldId id="318" r:id="rId6"/>
    <p:sldId id="314" r:id="rId7"/>
    <p:sldId id="320" r:id="rId8"/>
    <p:sldId id="321" r:id="rId9"/>
    <p:sldId id="352" r:id="rId10"/>
    <p:sldId id="351" r:id="rId11"/>
    <p:sldId id="325" r:id="rId12"/>
    <p:sldId id="328" r:id="rId13"/>
    <p:sldId id="322" r:id="rId14"/>
    <p:sldId id="329" r:id="rId15"/>
    <p:sldId id="339" r:id="rId16"/>
    <p:sldId id="340" r:id="rId17"/>
    <p:sldId id="323" r:id="rId18"/>
    <p:sldId id="330" r:id="rId19"/>
    <p:sldId id="353" r:id="rId20"/>
    <p:sldId id="331" r:id="rId21"/>
    <p:sldId id="335" r:id="rId22"/>
    <p:sldId id="334" r:id="rId23"/>
    <p:sldId id="315" r:id="rId24"/>
    <p:sldId id="316" r:id="rId25"/>
    <p:sldId id="279" r:id="rId26"/>
    <p:sldId id="337" r:id="rId27"/>
    <p:sldId id="338" r:id="rId28"/>
    <p:sldId id="317" r:id="rId29"/>
    <p:sldId id="354" r:id="rId30"/>
    <p:sldId id="341" r:id="rId31"/>
    <p:sldId id="342" r:id="rId32"/>
    <p:sldId id="343" r:id="rId33"/>
    <p:sldId id="324" r:id="rId34"/>
    <p:sldId id="344" r:id="rId35"/>
    <p:sldId id="355" r:id="rId36"/>
    <p:sldId id="345" r:id="rId37"/>
    <p:sldId id="277" r:id="rId38"/>
    <p:sldId id="346" r:id="rId39"/>
    <p:sldId id="348" r:id="rId40"/>
    <p:sldId id="356" r:id="rId41"/>
    <p:sldId id="268" r:id="rId42"/>
    <p:sldId id="347" r:id="rId43"/>
    <p:sldId id="349" r:id="rId44"/>
    <p:sldId id="261" r:id="rId45"/>
    <p:sldId id="280" r:id="rId46"/>
    <p:sldId id="292" r:id="rId47"/>
    <p:sldId id="278" r:id="rId48"/>
    <p:sldId id="259" r:id="rId49"/>
    <p:sldId id="281" r:id="rId50"/>
    <p:sldId id="256" r:id="rId51"/>
    <p:sldId id="293" r:id="rId52"/>
    <p:sldId id="368" r:id="rId53"/>
    <p:sldId id="369" r:id="rId54"/>
    <p:sldId id="370" r:id="rId55"/>
    <p:sldId id="372" r:id="rId56"/>
    <p:sldId id="374" r:id="rId57"/>
    <p:sldId id="376" r:id="rId58"/>
    <p:sldId id="357" r:id="rId59"/>
    <p:sldId id="358" r:id="rId60"/>
    <p:sldId id="359" r:id="rId61"/>
    <p:sldId id="361" r:id="rId62"/>
    <p:sldId id="362" r:id="rId63"/>
    <p:sldId id="363" r:id="rId64"/>
    <p:sldId id="364" r:id="rId65"/>
    <p:sldId id="377" r:id="rId66"/>
    <p:sldId id="378" r:id="rId67"/>
    <p:sldId id="379" r:id="rId68"/>
    <p:sldId id="380" r:id="rId69"/>
    <p:sldId id="381" r:id="rId70"/>
    <p:sldId id="382" r:id="rId71"/>
    <p:sldId id="384" r:id="rId72"/>
    <p:sldId id="383" r:id="rId73"/>
  </p:sldIdLst>
  <p:sldSz cx="19010313" cy="10693400"/>
  <p:notesSz cx="7556500" cy="10693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11124" userDrawn="1">
          <p15:clr>
            <a:srgbClr val="A4A3A4"/>
          </p15:clr>
        </p15:guide>
        <p15:guide id="3" orient="horz" pos="6344" userDrawn="1">
          <p15:clr>
            <a:srgbClr val="A4A3A4"/>
          </p15:clr>
        </p15:guide>
        <p15:guide id="4"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00"/>
    <a:srgbClr val="E3B525"/>
    <a:srgbClr val="009EF3"/>
    <a:srgbClr val="FFA1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77" autoAdjust="0"/>
    <p:restoredTop sz="94660"/>
  </p:normalViewPr>
  <p:slideViewPr>
    <p:cSldViewPr>
      <p:cViewPr varScale="1">
        <p:scale>
          <a:sx n="57" d="100"/>
          <a:sy n="57" d="100"/>
        </p:scale>
        <p:origin x="322" y="72"/>
      </p:cViewPr>
      <p:guideLst>
        <p:guide orient="horz" pos="344"/>
        <p:guide pos="11124"/>
        <p:guide orient="horz" pos="6344"/>
        <p:guide pos="61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2BF3456-A29E-41FE-BFB7-B24F24BEE47B}" type="datetimeFigureOut">
              <a:rPr lang="cs-CZ" smtClean="0"/>
              <a:t>11.05.2023</a:t>
            </a:fld>
            <a:endParaRPr lang="cs-CZ"/>
          </a:p>
        </p:txBody>
      </p:sp>
      <p:sp>
        <p:nvSpPr>
          <p:cNvPr id="4" name="Slide Image Placeholder 3"/>
          <p:cNvSpPr>
            <a:spLocks noGrp="1" noRot="1" noChangeAspect="1"/>
          </p:cNvSpPr>
          <p:nvPr>
            <p:ph type="sldImg" idx="2"/>
          </p:nvPr>
        </p:nvSpPr>
        <p:spPr>
          <a:xfrm>
            <a:off x="571500" y="1336675"/>
            <a:ext cx="6413500" cy="36083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endParaRPr lang="en-US" dirty="0"/>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endParaRPr lang="en-US" dirty="0"/>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06959"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623971"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US" dirty="0"/>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US" dirty="0"/>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ctrTitle"/>
          </p:nvPr>
        </p:nvSpPr>
        <p:spPr>
          <a:xfrm>
            <a:off x="6178350" y="3062802"/>
            <a:ext cx="11223017" cy="3775690"/>
          </a:xfrm>
        </p:spPr>
        <p:txBody>
          <a:bodyPr anchor="b">
            <a:normAutofit/>
          </a:bodyPr>
          <a:lstStyle>
            <a:lvl1pPr algn="r">
              <a:defRPr sz="7484">
                <a:effectLst/>
              </a:defRPr>
            </a:lvl1pPr>
          </a:lstStyle>
          <a:p>
            <a:r>
              <a:rPr lang="en-US"/>
              <a:t>Click to edit Master title style</a:t>
            </a:r>
            <a:endParaRPr lang="en-US" dirty="0"/>
          </a:p>
        </p:txBody>
      </p:sp>
      <p:sp>
        <p:nvSpPr>
          <p:cNvPr id="3" name="Subtitle 2"/>
          <p:cNvSpPr>
            <a:spLocks noGrp="1"/>
          </p:cNvSpPr>
          <p:nvPr>
            <p:ph type="subTitle" idx="1"/>
          </p:nvPr>
        </p:nvSpPr>
        <p:spPr>
          <a:xfrm>
            <a:off x="6178350" y="6838494"/>
            <a:ext cx="11223017" cy="2191487"/>
          </a:xfrm>
        </p:spPr>
        <p:txBody>
          <a:bodyPr anchor="t">
            <a:normAutofit/>
          </a:bodyPr>
          <a:lstStyle>
            <a:lvl1pPr marL="0" indent="0" algn="r">
              <a:buNone/>
              <a:defRPr sz="2807" cap="all">
                <a:solidFill>
                  <a:schemeClr val="tx1"/>
                </a:solidFill>
              </a:defRPr>
            </a:lvl1pPr>
            <a:lvl2pPr marL="712866" indent="0" algn="ctr">
              <a:buNone/>
              <a:defRPr>
                <a:solidFill>
                  <a:schemeClr val="tx1">
                    <a:tint val="75000"/>
                  </a:schemeClr>
                </a:solidFill>
              </a:defRPr>
            </a:lvl2pPr>
            <a:lvl3pPr marL="1425732" indent="0" algn="ctr">
              <a:buNone/>
              <a:defRPr>
                <a:solidFill>
                  <a:schemeClr val="tx1">
                    <a:tint val="75000"/>
                  </a:schemeClr>
                </a:solidFill>
              </a:defRPr>
            </a:lvl3pPr>
            <a:lvl4pPr marL="2138599" indent="0" algn="ctr">
              <a:buNone/>
              <a:defRPr>
                <a:solidFill>
                  <a:schemeClr val="tx1">
                    <a:tint val="75000"/>
                  </a:schemeClr>
                </a:solidFill>
              </a:defRPr>
            </a:lvl4pPr>
            <a:lvl5pPr marL="2851465" indent="0" algn="ctr">
              <a:buNone/>
              <a:defRPr>
                <a:solidFill>
                  <a:schemeClr val="tx1">
                    <a:tint val="75000"/>
                  </a:schemeClr>
                </a:solidFill>
              </a:defRPr>
            </a:lvl5pPr>
            <a:lvl6pPr marL="3564331" indent="0" algn="ctr">
              <a:buNone/>
              <a:defRPr>
                <a:solidFill>
                  <a:schemeClr val="tx1">
                    <a:tint val="75000"/>
                  </a:schemeClr>
                </a:solidFill>
              </a:defRPr>
            </a:lvl6pPr>
            <a:lvl7pPr marL="4277197" indent="0" algn="ctr">
              <a:buNone/>
              <a:defRPr>
                <a:solidFill>
                  <a:schemeClr val="tx1">
                    <a:tint val="75000"/>
                  </a:schemeClr>
                </a:solidFill>
              </a:defRPr>
            </a:lvl7pPr>
            <a:lvl8pPr marL="4990064" indent="0" algn="ctr">
              <a:buNone/>
              <a:defRPr>
                <a:solidFill>
                  <a:schemeClr val="tx1">
                    <a:tint val="75000"/>
                  </a:schemeClr>
                </a:solidFill>
              </a:defRPr>
            </a:lvl8pPr>
            <a:lvl9pPr marL="570293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3928045" y="9153749"/>
            <a:ext cx="2495104" cy="589127"/>
          </a:xfrm>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a:xfrm>
            <a:off x="6178350" y="9153749"/>
            <a:ext cx="7630879" cy="589127"/>
          </a:xfrm>
        </p:spPr>
        <p:txBody>
          <a:bodyPr/>
          <a:lstStyle/>
          <a:p>
            <a:endParaRPr lang="cs-CZ"/>
          </a:p>
        </p:txBody>
      </p:sp>
      <p:sp>
        <p:nvSpPr>
          <p:cNvPr id="6" name="Slide Number Placeholder 5"/>
          <p:cNvSpPr>
            <a:spLocks noGrp="1"/>
          </p:cNvSpPr>
          <p:nvPr>
            <p:ph type="sldNum" sz="quarter" idx="12"/>
          </p:nvPr>
        </p:nvSpPr>
        <p:spPr>
          <a:xfrm>
            <a:off x="16541964" y="9153749"/>
            <a:ext cx="859404" cy="589127"/>
          </a:xfrm>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24133053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97279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1" y="5158936"/>
            <a:ext cx="15797375" cy="2290240"/>
          </a:xfrm>
        </p:spPr>
        <p:txBody>
          <a:bodyPr anchor="b"/>
          <a:lstStyle>
            <a:lvl1pPr algn="l">
              <a:defRPr sz="6237" b="0" cap="all"/>
            </a:lvl1pPr>
          </a:lstStyle>
          <a:p>
            <a:r>
              <a:rPr lang="en-US"/>
              <a:t>Click to edit Master title style</a:t>
            </a:r>
            <a:endParaRPr lang="en-US" dirty="0"/>
          </a:p>
        </p:txBody>
      </p:sp>
      <p:sp>
        <p:nvSpPr>
          <p:cNvPr id="3" name="Text Placeholder 2"/>
          <p:cNvSpPr>
            <a:spLocks noGrp="1"/>
          </p:cNvSpPr>
          <p:nvPr>
            <p:ph type="body" idx="1"/>
          </p:nvPr>
        </p:nvSpPr>
        <p:spPr>
          <a:xfrm>
            <a:off x="1069328" y="7449175"/>
            <a:ext cx="15797377" cy="1341587"/>
          </a:xfrm>
        </p:spPr>
        <p:txBody>
          <a:bodyPr anchor="t">
            <a:normAutofit/>
          </a:bodyPr>
          <a:lstStyle>
            <a:lvl1pPr marL="0" indent="0" algn="l">
              <a:buNone/>
              <a:defRPr sz="3118" cap="all">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801804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333" y="3340038"/>
            <a:ext cx="7788949" cy="568994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077759" y="3340039"/>
            <a:ext cx="7788946" cy="568994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70022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518190" y="3458853"/>
            <a:ext cx="7342568" cy="898542"/>
          </a:xfrm>
        </p:spPr>
        <p:txBody>
          <a:bodyPr anchor="b">
            <a:noAutofit/>
          </a:bodyPr>
          <a:lstStyle>
            <a:lvl1pPr marL="0" indent="0">
              <a:buNone/>
              <a:defRPr sz="4366" b="0"/>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p:cNvSpPr>
            <a:spLocks noGrp="1"/>
          </p:cNvSpPr>
          <p:nvPr>
            <p:ph sz="half" idx="2"/>
          </p:nvPr>
        </p:nvSpPr>
        <p:spPr>
          <a:xfrm>
            <a:off x="1069333" y="4475388"/>
            <a:ext cx="7791426" cy="455459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505162" y="3472056"/>
            <a:ext cx="7364022" cy="898542"/>
          </a:xfrm>
        </p:spPr>
        <p:txBody>
          <a:bodyPr anchor="b">
            <a:noAutofit/>
          </a:bodyPr>
          <a:lstStyle>
            <a:lvl1pPr marL="0" indent="0">
              <a:buNone/>
              <a:defRPr sz="4366" b="0"/>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p:cNvSpPr>
            <a:spLocks noGrp="1"/>
          </p:cNvSpPr>
          <p:nvPr>
            <p:ph sz="quarter" idx="4"/>
          </p:nvPr>
        </p:nvSpPr>
        <p:spPr>
          <a:xfrm>
            <a:off x="9080236" y="4475388"/>
            <a:ext cx="7788949" cy="455459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4095710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931278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Date Placeholder 1"/>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571451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1" y="3234423"/>
            <a:ext cx="5739401" cy="2138680"/>
          </a:xfrm>
        </p:spPr>
        <p:txBody>
          <a:bodyPr anchor="b">
            <a:normAutofit/>
          </a:bodyPr>
          <a:lstStyle>
            <a:lvl1pPr algn="l">
              <a:defRPr sz="3742" b="0"/>
            </a:lvl1pPr>
          </a:lstStyle>
          <a:p>
            <a:r>
              <a:rPr lang="en-US"/>
              <a:t>Click to edit Master title style</a:t>
            </a:r>
            <a:endParaRPr lang="en-US" dirty="0"/>
          </a:p>
        </p:txBody>
      </p:sp>
      <p:sp>
        <p:nvSpPr>
          <p:cNvPr id="3" name="Content Placeholder 2"/>
          <p:cNvSpPr>
            <a:spLocks noGrp="1"/>
          </p:cNvSpPr>
          <p:nvPr>
            <p:ph idx="1"/>
          </p:nvPr>
        </p:nvSpPr>
        <p:spPr>
          <a:xfrm>
            <a:off x="7247683" y="950526"/>
            <a:ext cx="9619022" cy="8079458"/>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69331" y="5373103"/>
            <a:ext cx="5739401" cy="2851573"/>
          </a:xfrm>
        </p:spPr>
        <p:txBody>
          <a:bodyPr anchor="t">
            <a:normAutofit/>
          </a:bodyPr>
          <a:lstStyle>
            <a:lvl1pPr marL="0" indent="0">
              <a:buNone/>
              <a:defRPr sz="2495"/>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802490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1" y="2495127"/>
            <a:ext cx="9612203" cy="2138680"/>
          </a:xfrm>
        </p:spPr>
        <p:txBody>
          <a:bodyPr anchor="b">
            <a:normAutofit/>
          </a:bodyPr>
          <a:lstStyle>
            <a:lvl1pPr algn="l">
              <a:defRPr sz="4366"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11750863" y="1425787"/>
            <a:ext cx="5115842" cy="7128933"/>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4" name="Text Placeholder 3"/>
          <p:cNvSpPr>
            <a:spLocks noGrp="1"/>
          </p:cNvSpPr>
          <p:nvPr>
            <p:ph type="body" sz="half" idx="2"/>
          </p:nvPr>
        </p:nvSpPr>
        <p:spPr>
          <a:xfrm>
            <a:off x="1069331" y="4633807"/>
            <a:ext cx="9612203" cy="2851573"/>
          </a:xfrm>
        </p:spPr>
        <p:txBody>
          <a:bodyPr anchor="t">
            <a:normAutofit/>
          </a:bodyPr>
          <a:lstStyle>
            <a:lvl1pPr marL="0" indent="0">
              <a:buNone/>
              <a:defRPr sz="2807"/>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770133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1" y="7379764"/>
            <a:ext cx="15797375" cy="883691"/>
          </a:xfrm>
        </p:spPr>
        <p:txBody>
          <a:bodyPr anchor="b">
            <a:normAutofit/>
          </a:bodyPr>
          <a:lstStyle>
            <a:lvl1pPr algn="l">
              <a:defRPr sz="3742"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38661" y="1453404"/>
            <a:ext cx="13658715" cy="4935018"/>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4" name="Text Placeholder 3"/>
          <p:cNvSpPr>
            <a:spLocks noGrp="1"/>
          </p:cNvSpPr>
          <p:nvPr>
            <p:ph type="body" sz="half" idx="2"/>
          </p:nvPr>
        </p:nvSpPr>
        <p:spPr>
          <a:xfrm>
            <a:off x="1069331" y="8263455"/>
            <a:ext cx="15797375" cy="769825"/>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49428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3" y="950527"/>
            <a:ext cx="15797375" cy="4871436"/>
          </a:xfrm>
        </p:spPr>
        <p:txBody>
          <a:bodyPr anchor="ctr">
            <a:normAutofit/>
          </a:bodyPr>
          <a:lstStyle>
            <a:lvl1pPr algn="l">
              <a:defRPr sz="4989" b="0" cap="none"/>
            </a:lvl1pPr>
          </a:lstStyle>
          <a:p>
            <a:r>
              <a:rPr lang="en-US"/>
              <a:t>Click to edit Master title style</a:t>
            </a:r>
            <a:endParaRPr lang="en-US" dirty="0"/>
          </a:p>
        </p:txBody>
      </p:sp>
      <p:sp>
        <p:nvSpPr>
          <p:cNvPr id="3" name="Text Placeholder 2"/>
          <p:cNvSpPr>
            <a:spLocks noGrp="1"/>
          </p:cNvSpPr>
          <p:nvPr>
            <p:ph type="body" idx="1"/>
          </p:nvPr>
        </p:nvSpPr>
        <p:spPr>
          <a:xfrm>
            <a:off x="1069330" y="6772486"/>
            <a:ext cx="15797377" cy="2257496"/>
          </a:xfrm>
        </p:spPr>
        <p:txBody>
          <a:bodyPr anchor="ctr">
            <a:normAutofit/>
          </a:bodyPr>
          <a:lstStyle>
            <a:lvl1pPr marL="0" indent="0" algn="l">
              <a:buNone/>
              <a:defRPr sz="3118">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0793186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15" name="TextBox 14"/>
          <p:cNvSpPr txBox="1"/>
          <p:nvPr/>
        </p:nvSpPr>
        <p:spPr>
          <a:xfrm>
            <a:off x="15963341" y="4277360"/>
            <a:ext cx="950516" cy="911817"/>
          </a:xfrm>
          <a:prstGeom prst="rect">
            <a:avLst/>
          </a:prstGeom>
        </p:spPr>
        <p:txBody>
          <a:bodyPr vert="horz" lIns="142577" tIns="71289" rIns="142577" bIns="71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474" dirty="0">
                <a:solidFill>
                  <a:schemeClr val="tx1"/>
                </a:solidFill>
                <a:effectLst/>
              </a:rPr>
              <a:t>”</a:t>
            </a:r>
          </a:p>
        </p:txBody>
      </p:sp>
      <p:sp>
        <p:nvSpPr>
          <p:cNvPr id="11" name="TextBox 10"/>
          <p:cNvSpPr txBox="1"/>
          <p:nvPr/>
        </p:nvSpPr>
        <p:spPr>
          <a:xfrm>
            <a:off x="761340" y="1283796"/>
            <a:ext cx="950516" cy="911817"/>
          </a:xfrm>
          <a:prstGeom prst="rect">
            <a:avLst/>
          </a:prstGeom>
        </p:spPr>
        <p:txBody>
          <a:bodyPr vert="horz" lIns="142577" tIns="71289" rIns="142577" bIns="71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474" dirty="0">
                <a:solidFill>
                  <a:schemeClr val="tx1"/>
                </a:solidFill>
                <a:effectLst/>
              </a:rPr>
              <a:t>“</a:t>
            </a:r>
          </a:p>
        </p:txBody>
      </p:sp>
      <p:sp>
        <p:nvSpPr>
          <p:cNvPr id="2" name="Title 1"/>
          <p:cNvSpPr>
            <a:spLocks noGrp="1"/>
          </p:cNvSpPr>
          <p:nvPr>
            <p:ph type="title"/>
          </p:nvPr>
        </p:nvSpPr>
        <p:spPr>
          <a:xfrm>
            <a:off x="1547188" y="950527"/>
            <a:ext cx="14891410" cy="4277358"/>
          </a:xfrm>
        </p:spPr>
        <p:txBody>
          <a:bodyPr anchor="ctr">
            <a:normAutofit/>
          </a:bodyPr>
          <a:lstStyle>
            <a:lvl1pPr algn="l">
              <a:defRPr sz="4989"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711856" y="5227884"/>
            <a:ext cx="14562074" cy="594078"/>
          </a:xfrm>
        </p:spPr>
        <p:txBody>
          <a:bodyPr anchor="ctr"/>
          <a:lstStyle>
            <a:lvl1pPr marL="0" indent="0">
              <a:buFontTx/>
              <a:buNone/>
              <a:defRPr/>
            </a:lvl1pPr>
            <a:lvl2pPr marL="712866" indent="0">
              <a:buFontTx/>
              <a:buNone/>
              <a:defRPr/>
            </a:lvl2pPr>
            <a:lvl3pPr marL="1425732" indent="0">
              <a:buFontTx/>
              <a:buNone/>
              <a:defRPr/>
            </a:lvl3pPr>
            <a:lvl4pPr marL="2138599" indent="0">
              <a:buFontTx/>
              <a:buNone/>
              <a:defRPr/>
            </a:lvl4pPr>
            <a:lvl5pPr marL="2851465" indent="0">
              <a:buFontTx/>
              <a:buNone/>
              <a:defRPr/>
            </a:lvl5pPr>
          </a:lstStyle>
          <a:p>
            <a:pPr lvl="0"/>
            <a:r>
              <a:rPr lang="en-US"/>
              <a:t>Click to edit Master text styles</a:t>
            </a:r>
          </a:p>
        </p:txBody>
      </p:sp>
      <p:sp>
        <p:nvSpPr>
          <p:cNvPr id="3" name="Text Placeholder 2"/>
          <p:cNvSpPr>
            <a:spLocks noGrp="1"/>
          </p:cNvSpPr>
          <p:nvPr>
            <p:ph type="body" idx="1"/>
          </p:nvPr>
        </p:nvSpPr>
        <p:spPr>
          <a:xfrm>
            <a:off x="1071927" y="6772486"/>
            <a:ext cx="15830026" cy="2257496"/>
          </a:xfrm>
        </p:spPr>
        <p:txBody>
          <a:bodyPr anchor="ctr">
            <a:normAutofit/>
          </a:bodyPr>
          <a:lstStyle>
            <a:lvl1pPr marL="0" indent="0" algn="l">
              <a:buNone/>
              <a:defRPr sz="3118">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062391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4" y="5158936"/>
            <a:ext cx="15797372" cy="2290240"/>
          </a:xfrm>
        </p:spPr>
        <p:txBody>
          <a:bodyPr anchor="b">
            <a:normAutofit/>
          </a:bodyPr>
          <a:lstStyle>
            <a:lvl1pPr algn="l">
              <a:defRPr sz="4989" b="0" cap="none"/>
            </a:lvl1pPr>
          </a:lstStyle>
          <a:p>
            <a:r>
              <a:rPr lang="en-US"/>
              <a:t>Click to edit Master title style</a:t>
            </a:r>
            <a:endParaRPr lang="en-US" dirty="0"/>
          </a:p>
        </p:txBody>
      </p:sp>
      <p:sp>
        <p:nvSpPr>
          <p:cNvPr id="3" name="Text Placeholder 2"/>
          <p:cNvSpPr>
            <a:spLocks noGrp="1"/>
          </p:cNvSpPr>
          <p:nvPr>
            <p:ph type="body" idx="1"/>
          </p:nvPr>
        </p:nvSpPr>
        <p:spPr>
          <a:xfrm>
            <a:off x="1069331" y="7449175"/>
            <a:ext cx="15797374" cy="1341587"/>
          </a:xfrm>
        </p:spPr>
        <p:txBody>
          <a:bodyPr anchor="t">
            <a:normAutofit/>
          </a:bodyPr>
          <a:lstStyle>
            <a:lvl1pPr marL="0" indent="0" algn="l">
              <a:buNone/>
              <a:defRPr sz="3118">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6869499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13" name="TextBox 12"/>
          <p:cNvSpPr txBox="1"/>
          <p:nvPr/>
        </p:nvSpPr>
        <p:spPr>
          <a:xfrm>
            <a:off x="15963341" y="4277360"/>
            <a:ext cx="950516" cy="911817"/>
          </a:xfrm>
          <a:prstGeom prst="rect">
            <a:avLst/>
          </a:prstGeom>
        </p:spPr>
        <p:txBody>
          <a:bodyPr vert="horz" lIns="142577" tIns="71289" rIns="142577" bIns="71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474" dirty="0">
                <a:solidFill>
                  <a:schemeClr val="tx1"/>
                </a:solidFill>
                <a:effectLst/>
              </a:rPr>
              <a:t>”</a:t>
            </a:r>
          </a:p>
        </p:txBody>
      </p:sp>
      <p:sp>
        <p:nvSpPr>
          <p:cNvPr id="14" name="TextBox 13"/>
          <p:cNvSpPr txBox="1"/>
          <p:nvPr/>
        </p:nvSpPr>
        <p:spPr>
          <a:xfrm>
            <a:off x="761340" y="1283796"/>
            <a:ext cx="950516" cy="911817"/>
          </a:xfrm>
          <a:prstGeom prst="rect">
            <a:avLst/>
          </a:prstGeom>
        </p:spPr>
        <p:txBody>
          <a:bodyPr vert="horz" lIns="142577" tIns="71289" rIns="142577" bIns="71289"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474" dirty="0">
                <a:solidFill>
                  <a:schemeClr val="tx1"/>
                </a:solidFill>
                <a:effectLst/>
              </a:rPr>
              <a:t>“</a:t>
            </a:r>
          </a:p>
        </p:txBody>
      </p:sp>
      <p:sp>
        <p:nvSpPr>
          <p:cNvPr id="16" name="Title 1"/>
          <p:cNvSpPr>
            <a:spLocks noGrp="1"/>
          </p:cNvSpPr>
          <p:nvPr>
            <p:ph type="title"/>
          </p:nvPr>
        </p:nvSpPr>
        <p:spPr>
          <a:xfrm>
            <a:off x="1547188" y="950527"/>
            <a:ext cx="14891410" cy="4277358"/>
          </a:xfrm>
        </p:spPr>
        <p:txBody>
          <a:bodyPr anchor="ctr">
            <a:normAutofit/>
          </a:bodyPr>
          <a:lstStyle>
            <a:lvl1pPr algn="l">
              <a:defRPr sz="4989"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9330" y="6059594"/>
            <a:ext cx="15803626" cy="1386181"/>
          </a:xfrm>
        </p:spPr>
        <p:txBody>
          <a:bodyPr vert="horz" lIns="91440" tIns="45720" rIns="91440" bIns="45720" rtlCol="0" anchor="b">
            <a:normAutofit/>
          </a:bodyPr>
          <a:lstStyle>
            <a:lvl1pPr>
              <a:buNone/>
              <a:defRPr lang="en-US" sz="3742"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69329" y="7445775"/>
            <a:ext cx="15803626" cy="1584207"/>
          </a:xfrm>
        </p:spPr>
        <p:txBody>
          <a:bodyPr anchor="t">
            <a:normAutofit/>
          </a:bodyPr>
          <a:lstStyle>
            <a:lvl1pPr marL="0" indent="0" algn="l">
              <a:buNone/>
              <a:defRPr sz="2807">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550659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Title 1"/>
          <p:cNvSpPr>
            <a:spLocks noGrp="1"/>
          </p:cNvSpPr>
          <p:nvPr>
            <p:ph type="title"/>
          </p:nvPr>
        </p:nvSpPr>
        <p:spPr>
          <a:xfrm>
            <a:off x="1069333" y="950527"/>
            <a:ext cx="15797375" cy="427735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069332" y="5465516"/>
            <a:ext cx="15797377" cy="1306971"/>
          </a:xfrm>
        </p:spPr>
        <p:txBody>
          <a:bodyPr vert="horz" lIns="91440" tIns="45720" rIns="91440" bIns="45720" rtlCol="0" anchor="b">
            <a:normAutofit/>
          </a:bodyPr>
          <a:lstStyle>
            <a:lvl1pPr>
              <a:buNone/>
              <a:defRPr lang="en-US" sz="4366"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69330" y="6772486"/>
            <a:ext cx="15797377" cy="2257496"/>
          </a:xfrm>
        </p:spPr>
        <p:txBody>
          <a:bodyPr anchor="t">
            <a:normAutofit/>
          </a:bodyPr>
          <a:lstStyle>
            <a:lvl1pPr marL="0" indent="0" algn="l">
              <a:buNone/>
              <a:defRPr sz="2807">
                <a:solidFill>
                  <a:schemeClr val="tx1"/>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925075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
        <p:nvSpPr>
          <p:cNvPr id="8" name="Title 1"/>
          <p:cNvSpPr>
            <a:spLocks noGrp="1"/>
          </p:cNvSpPr>
          <p:nvPr>
            <p:ph type="title"/>
          </p:nvPr>
        </p:nvSpPr>
        <p:spPr>
          <a:xfrm>
            <a:off x="1069332" y="950525"/>
            <a:ext cx="15797372" cy="2270698"/>
          </a:xfrm>
        </p:spPr>
        <p:txBody>
          <a:bodyPr/>
          <a:lstStyle/>
          <a:p>
            <a:r>
              <a:rPr lang="en-US"/>
              <a:t>Click to edit Master title style</a:t>
            </a:r>
            <a:endParaRPr lang="en-US" dirty="0"/>
          </a:p>
        </p:txBody>
      </p:sp>
    </p:spTree>
    <p:extLst>
      <p:ext uri="{BB962C8B-B14F-4D97-AF65-F5344CB8AC3E}">
        <p14:creationId xmlns:p14="http://schemas.microsoft.com/office/powerpoint/2010/main" val="2680936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9005362" cy="10690615"/>
          </a:xfrm>
          <a:prstGeom prst="rect">
            <a:avLst/>
          </a:prstGeom>
        </p:spPr>
      </p:pic>
      <p:sp>
        <p:nvSpPr>
          <p:cNvPr id="2" name="Vertical Title 1"/>
          <p:cNvSpPr>
            <a:spLocks noGrp="1"/>
          </p:cNvSpPr>
          <p:nvPr>
            <p:ph type="title" orient="vert"/>
          </p:nvPr>
        </p:nvSpPr>
        <p:spPr>
          <a:xfrm>
            <a:off x="13500994" y="950524"/>
            <a:ext cx="3365711" cy="807945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9330" y="950524"/>
            <a:ext cx="12212186" cy="8079458"/>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5/11/2023</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63442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5/11/2023</a:t>
            </a:fld>
            <a:endParaRPr lang="en-US" dirty="0"/>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32" y="950525"/>
            <a:ext cx="15797372" cy="2270698"/>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332" y="3340039"/>
            <a:ext cx="15797372" cy="568994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393383" y="9153749"/>
            <a:ext cx="2495104" cy="589127"/>
          </a:xfrm>
          <a:prstGeom prst="rect">
            <a:avLst/>
          </a:prstGeom>
        </p:spPr>
        <p:txBody>
          <a:bodyPr vert="horz" lIns="91440" tIns="45720" rIns="91440" bIns="45720" rtlCol="0" anchor="ctr"/>
          <a:lstStyle>
            <a:lvl1pPr algn="r">
              <a:defRPr sz="1559" b="0" i="0">
                <a:solidFill>
                  <a:schemeClr val="tx1"/>
                </a:solidFill>
                <a:effectLst/>
                <a:latin typeface="+mn-lt"/>
              </a:defRPr>
            </a:lvl1pPr>
          </a:lstStyle>
          <a:p>
            <a:fld id="{1D8BD707-D9CF-40AE-B4C6-C98DA3205C09}" type="datetimeFigureOut">
              <a:rPr lang="en-US" smtClean="0"/>
              <a:t>5/11/2023</a:t>
            </a:fld>
            <a:endParaRPr lang="en-US" dirty="0"/>
          </a:p>
        </p:txBody>
      </p:sp>
      <p:sp>
        <p:nvSpPr>
          <p:cNvPr id="5" name="Footer Placeholder 4"/>
          <p:cNvSpPr>
            <a:spLocks noGrp="1"/>
          </p:cNvSpPr>
          <p:nvPr>
            <p:ph type="ftr" sz="quarter" idx="3"/>
          </p:nvPr>
        </p:nvSpPr>
        <p:spPr>
          <a:xfrm>
            <a:off x="1069331" y="9153749"/>
            <a:ext cx="12205237" cy="589127"/>
          </a:xfrm>
          <a:prstGeom prst="rect">
            <a:avLst/>
          </a:prstGeom>
        </p:spPr>
        <p:txBody>
          <a:bodyPr vert="horz" lIns="91440" tIns="45720" rIns="91440" bIns="45720" rtlCol="0" anchor="ctr"/>
          <a:lstStyle>
            <a:lvl1pPr algn="l">
              <a:defRPr sz="1559" b="0" i="0">
                <a:solidFill>
                  <a:schemeClr val="tx1"/>
                </a:solidFill>
                <a:effectLst/>
                <a:latin typeface="+mn-lt"/>
              </a:defRPr>
            </a:lvl1pPr>
          </a:lstStyle>
          <a:p>
            <a:endParaRPr lang="cs-CZ"/>
          </a:p>
        </p:txBody>
      </p:sp>
      <p:sp>
        <p:nvSpPr>
          <p:cNvPr id="6" name="Slide Number Placeholder 5"/>
          <p:cNvSpPr>
            <a:spLocks noGrp="1"/>
          </p:cNvSpPr>
          <p:nvPr>
            <p:ph type="sldNum" sz="quarter" idx="4"/>
          </p:nvPr>
        </p:nvSpPr>
        <p:spPr>
          <a:xfrm>
            <a:off x="16007302" y="9153749"/>
            <a:ext cx="859404" cy="589127"/>
          </a:xfrm>
          <a:prstGeom prst="rect">
            <a:avLst/>
          </a:prstGeom>
        </p:spPr>
        <p:txBody>
          <a:bodyPr vert="horz" lIns="91440" tIns="45720" rIns="91440" bIns="45720" rtlCol="0" anchor="ctr"/>
          <a:lstStyle>
            <a:lvl1pPr algn="r">
              <a:defRPr sz="1559" b="0" i="0">
                <a:solidFill>
                  <a:schemeClr val="tx1"/>
                </a:solidFill>
                <a:effectLst/>
                <a:latin typeface="+mn-lt"/>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45099039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712866" rtl="0" eaLnBrk="1" latinLnBrk="0" hangingPunct="1">
        <a:spcBef>
          <a:spcPct val="0"/>
        </a:spcBef>
        <a:buNone/>
        <a:defRPr sz="5613"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45541" indent="-445541" algn="l" defTabSz="712866" rtl="0" eaLnBrk="1" latinLnBrk="0" hangingPunct="1">
        <a:spcBef>
          <a:spcPts val="0"/>
        </a:spcBef>
        <a:spcAft>
          <a:spcPts val="1559"/>
        </a:spcAft>
        <a:buClr>
          <a:schemeClr val="tx1"/>
        </a:buClr>
        <a:buSzPct val="100000"/>
        <a:buFont typeface="Arial"/>
        <a:buChar char="•"/>
        <a:defRPr sz="2807" kern="1200" cap="none">
          <a:solidFill>
            <a:schemeClr val="tx1"/>
          </a:solidFill>
          <a:effectLst/>
          <a:latin typeface="+mn-lt"/>
          <a:ea typeface="+mn-ea"/>
          <a:cs typeface="+mn-cs"/>
        </a:defRPr>
      </a:lvl1pPr>
      <a:lvl2pPr marL="1158408" indent="-445541" algn="l" defTabSz="712866" rtl="0" eaLnBrk="1" latinLnBrk="0" hangingPunct="1">
        <a:spcBef>
          <a:spcPts val="0"/>
        </a:spcBef>
        <a:spcAft>
          <a:spcPts val="1559"/>
        </a:spcAft>
        <a:buClr>
          <a:schemeClr val="tx1"/>
        </a:buClr>
        <a:buSzPct val="100000"/>
        <a:buFont typeface="Arial"/>
        <a:buChar char="•"/>
        <a:defRPr sz="2495" kern="1200" cap="none">
          <a:solidFill>
            <a:schemeClr val="tx1"/>
          </a:solidFill>
          <a:effectLst/>
          <a:latin typeface="+mn-lt"/>
          <a:ea typeface="+mn-ea"/>
          <a:cs typeface="+mn-cs"/>
        </a:defRPr>
      </a:lvl2pPr>
      <a:lvl3pPr marL="1871274" indent="-445541" algn="l" defTabSz="712866" rtl="0" eaLnBrk="1" latinLnBrk="0" hangingPunct="1">
        <a:spcBef>
          <a:spcPts val="0"/>
        </a:spcBef>
        <a:spcAft>
          <a:spcPts val="1559"/>
        </a:spcAft>
        <a:buClr>
          <a:schemeClr val="tx1"/>
        </a:buClr>
        <a:buSzPct val="100000"/>
        <a:buFont typeface="Arial"/>
        <a:buChar char="•"/>
        <a:defRPr sz="2183" kern="1200" cap="none">
          <a:solidFill>
            <a:schemeClr val="tx1"/>
          </a:solidFill>
          <a:effectLst/>
          <a:latin typeface="+mn-lt"/>
          <a:ea typeface="+mn-ea"/>
          <a:cs typeface="+mn-cs"/>
        </a:defRPr>
      </a:lvl3pPr>
      <a:lvl4pPr marL="2405924" indent="-267325"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4pPr>
      <a:lvl5pPr marL="3118790" indent="-267325"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5pPr>
      <a:lvl6pPr marL="3920764" indent="-356433"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6pPr>
      <a:lvl7pPr marL="4633631" indent="-356433"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7pPr>
      <a:lvl8pPr marL="5346497" indent="-356433"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8pPr>
      <a:lvl9pPr marL="6059363" indent="-356433" algn="l" defTabSz="712866" rtl="0" eaLnBrk="1" latinLnBrk="0" hangingPunct="1">
        <a:spcBef>
          <a:spcPts val="0"/>
        </a:spcBef>
        <a:spcAft>
          <a:spcPts val="1559"/>
        </a:spcAft>
        <a:buClr>
          <a:schemeClr val="tx1"/>
        </a:buClr>
        <a:buSzPct val="100000"/>
        <a:buFont typeface="Arial"/>
        <a:buChar char="•"/>
        <a:defRPr sz="1871" kern="1200" cap="none">
          <a:solidFill>
            <a:schemeClr val="tx1"/>
          </a:solidFill>
          <a:effectLst/>
          <a:latin typeface="+mn-lt"/>
          <a:ea typeface="+mn-ea"/>
          <a:cs typeface="+mn-cs"/>
        </a:defRPr>
      </a:lvl9pPr>
    </p:bodyStyle>
    <p:otherStyle>
      <a:defPPr>
        <a:defRPr lang="en-US"/>
      </a:defPPr>
      <a:lvl1pPr marL="0" algn="l" defTabSz="712866" rtl="0" eaLnBrk="1" latinLnBrk="0" hangingPunct="1">
        <a:defRPr sz="2807" kern="1200">
          <a:solidFill>
            <a:schemeClr val="tx1"/>
          </a:solidFill>
          <a:latin typeface="+mn-lt"/>
          <a:ea typeface="+mn-ea"/>
          <a:cs typeface="+mn-cs"/>
        </a:defRPr>
      </a:lvl1pPr>
      <a:lvl2pPr marL="712866" algn="l" defTabSz="712866" rtl="0" eaLnBrk="1" latinLnBrk="0" hangingPunct="1">
        <a:defRPr sz="2807" kern="1200">
          <a:solidFill>
            <a:schemeClr val="tx1"/>
          </a:solidFill>
          <a:latin typeface="+mn-lt"/>
          <a:ea typeface="+mn-ea"/>
          <a:cs typeface="+mn-cs"/>
        </a:defRPr>
      </a:lvl2pPr>
      <a:lvl3pPr marL="1425732" algn="l" defTabSz="712866" rtl="0" eaLnBrk="1" latinLnBrk="0" hangingPunct="1">
        <a:defRPr sz="2807" kern="1200">
          <a:solidFill>
            <a:schemeClr val="tx1"/>
          </a:solidFill>
          <a:latin typeface="+mn-lt"/>
          <a:ea typeface="+mn-ea"/>
          <a:cs typeface="+mn-cs"/>
        </a:defRPr>
      </a:lvl3pPr>
      <a:lvl4pPr marL="2138599" algn="l" defTabSz="712866" rtl="0" eaLnBrk="1" latinLnBrk="0" hangingPunct="1">
        <a:defRPr sz="2807" kern="1200">
          <a:solidFill>
            <a:schemeClr val="tx1"/>
          </a:solidFill>
          <a:latin typeface="+mn-lt"/>
          <a:ea typeface="+mn-ea"/>
          <a:cs typeface="+mn-cs"/>
        </a:defRPr>
      </a:lvl4pPr>
      <a:lvl5pPr marL="2851465" algn="l" defTabSz="712866" rtl="0" eaLnBrk="1" latinLnBrk="0" hangingPunct="1">
        <a:defRPr sz="2807" kern="1200">
          <a:solidFill>
            <a:schemeClr val="tx1"/>
          </a:solidFill>
          <a:latin typeface="+mn-lt"/>
          <a:ea typeface="+mn-ea"/>
          <a:cs typeface="+mn-cs"/>
        </a:defRPr>
      </a:lvl5pPr>
      <a:lvl6pPr marL="3564331" algn="l" defTabSz="712866" rtl="0" eaLnBrk="1" latinLnBrk="0" hangingPunct="1">
        <a:defRPr sz="2807" kern="1200">
          <a:solidFill>
            <a:schemeClr val="tx1"/>
          </a:solidFill>
          <a:latin typeface="+mn-lt"/>
          <a:ea typeface="+mn-ea"/>
          <a:cs typeface="+mn-cs"/>
        </a:defRPr>
      </a:lvl6pPr>
      <a:lvl7pPr marL="4277197" algn="l" defTabSz="712866" rtl="0" eaLnBrk="1" latinLnBrk="0" hangingPunct="1">
        <a:defRPr sz="2807" kern="1200">
          <a:solidFill>
            <a:schemeClr val="tx1"/>
          </a:solidFill>
          <a:latin typeface="+mn-lt"/>
          <a:ea typeface="+mn-ea"/>
          <a:cs typeface="+mn-cs"/>
        </a:defRPr>
      </a:lvl7pPr>
      <a:lvl8pPr marL="4990064" algn="l" defTabSz="712866" rtl="0" eaLnBrk="1" latinLnBrk="0" hangingPunct="1">
        <a:defRPr sz="2807" kern="1200">
          <a:solidFill>
            <a:schemeClr val="tx1"/>
          </a:solidFill>
          <a:latin typeface="+mn-lt"/>
          <a:ea typeface="+mn-ea"/>
          <a:cs typeface="+mn-cs"/>
        </a:defRPr>
      </a:lvl8pPr>
      <a:lvl9pPr marL="5702930" algn="l" defTabSz="712866"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s://www.sci.news/space/science-impenetrable-barrier-earth-02302.html" TargetMode="External"/><Relationship Id="rId2" Type="http://schemas.openxmlformats.org/officeDocument/2006/relationships/hyperlink" Target="https://revistapesquisa.fapesp.br/wp-content/uploads/2019/07/012-017_Notas_277-info.jpg" TargetMode="External"/><Relationship Id="rId1" Type="http://schemas.openxmlformats.org/officeDocument/2006/relationships/slideLayout" Target="../slideLayouts/slideLayout13.xml"/><Relationship Id="rId5" Type="http://schemas.openxmlformats.org/officeDocument/2006/relationships/hyperlink" Target="https://web.ua.es/docivis/magnet/earths_magnetic_field2.html" TargetMode="External"/><Relationship Id="rId4" Type="http://schemas.openxmlformats.org/officeDocument/2006/relationships/hyperlink" Target="https://www.researchgate.net/figure/A-sketch-of-William-Gilberts-terrella-from-De-Magnete-1600-From-Chapman-and-Bartels_fig1_25644738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9AC2D9-509C-420C-868A-644A2A08B1AF}"/>
              </a:ext>
            </a:extLst>
          </p:cNvPr>
          <p:cNvSpPr>
            <a:spLocks noGrp="1"/>
          </p:cNvSpPr>
          <p:nvPr>
            <p:ph type="ctrTitle"/>
          </p:nvPr>
        </p:nvSpPr>
        <p:spPr>
          <a:xfrm>
            <a:off x="1440260" y="1386261"/>
            <a:ext cx="16417823" cy="5904656"/>
          </a:xfrm>
        </p:spPr>
        <p:txBody>
          <a:bodyPr>
            <a:noAutofit/>
          </a:bodyPr>
          <a:lstStyle/>
          <a:p>
            <a:r>
              <a:rPr lang="lt-LT" sz="15000" b="1" dirty="0">
                <a:solidFill>
                  <a:srgbClr val="00206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rPr>
              <a:t>Žemės </a:t>
            </a:r>
            <a:br>
              <a:rPr lang="lt-LT" sz="15000" b="1" dirty="0">
                <a:solidFill>
                  <a:srgbClr val="00206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rPr>
            </a:br>
            <a:r>
              <a:rPr lang="lt-LT" sz="15000" b="1" dirty="0">
                <a:solidFill>
                  <a:srgbClr val="00206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rPr>
              <a:t>magnetinis</a:t>
            </a:r>
            <a:br>
              <a:rPr lang="lt-LT" sz="15000" b="1" dirty="0">
                <a:solidFill>
                  <a:srgbClr val="00206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rPr>
            </a:br>
            <a:r>
              <a:rPr lang="lt-LT" sz="15000" b="1" dirty="0">
                <a:solidFill>
                  <a:srgbClr val="002060"/>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rPr>
              <a:t> laukas</a:t>
            </a:r>
          </a:p>
        </p:txBody>
      </p:sp>
      <p:sp>
        <p:nvSpPr>
          <p:cNvPr id="3" name="Subtitle 2">
            <a:extLst>
              <a:ext uri="{FF2B5EF4-FFF2-40B4-BE49-F238E27FC236}">
                <a16:creationId xmlns:a16="http://schemas.microsoft.com/office/drawing/2014/main" xmlns="" id="{D16ADEAA-A3FE-4DA2-AE92-F44C46F550D3}"/>
              </a:ext>
            </a:extLst>
          </p:cNvPr>
          <p:cNvSpPr>
            <a:spLocks noGrp="1"/>
          </p:cNvSpPr>
          <p:nvPr>
            <p:ph type="subTitle" idx="1"/>
          </p:nvPr>
        </p:nvSpPr>
        <p:spPr>
          <a:xfrm>
            <a:off x="9793188" y="9091116"/>
            <a:ext cx="9001151" cy="1285618"/>
          </a:xfrm>
        </p:spPr>
        <p:txBody>
          <a:bodyPr>
            <a:normAutofit lnSpcReduction="10000"/>
          </a:bodyPr>
          <a:lstStyle/>
          <a:p>
            <a:r>
              <a:rPr lang="en-US" dirty="0"/>
              <a:t>JONAS JASEVI</a:t>
            </a:r>
            <a:r>
              <a:rPr lang="lt-LT" dirty="0"/>
              <a:t>ČIUS, 9 klasė</a:t>
            </a:r>
          </a:p>
          <a:p>
            <a:r>
              <a:rPr lang="lt-LT" dirty="0"/>
              <a:t>PAKUONIO M-KLA, UGDYMAS ŠEIMOJE</a:t>
            </a:r>
          </a:p>
        </p:txBody>
      </p:sp>
    </p:spTree>
    <p:extLst>
      <p:ext uri="{BB962C8B-B14F-4D97-AF65-F5344CB8AC3E}">
        <p14:creationId xmlns:p14="http://schemas.microsoft.com/office/powerpoint/2010/main" val="257203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E19CD4-C8FC-48A0-A669-E4E12D515A7B}"/>
              </a:ext>
            </a:extLst>
          </p:cNvPr>
          <p:cNvSpPr>
            <a:spLocks noGrp="1"/>
          </p:cNvSpPr>
          <p:nvPr>
            <p:ph type="title"/>
          </p:nvPr>
        </p:nvSpPr>
        <p:spPr/>
        <p:txBody>
          <a:bodyPr/>
          <a:lstStyle/>
          <a:p>
            <a:r>
              <a:rPr lang="lt-LT" dirty="0"/>
              <a:t>Turinys</a:t>
            </a:r>
          </a:p>
        </p:txBody>
      </p:sp>
      <p:sp>
        <p:nvSpPr>
          <p:cNvPr id="3" name="Content Placeholder 2">
            <a:extLst>
              <a:ext uri="{FF2B5EF4-FFF2-40B4-BE49-F238E27FC236}">
                <a16:creationId xmlns:a16="http://schemas.microsoft.com/office/drawing/2014/main" xmlns="" id="{B4D97B1F-D383-49D0-84CF-BAC567B2EB53}"/>
              </a:ext>
            </a:extLst>
          </p:cNvPr>
          <p:cNvSpPr>
            <a:spLocks noGrp="1"/>
          </p:cNvSpPr>
          <p:nvPr>
            <p:ph idx="1"/>
          </p:nvPr>
        </p:nvSpPr>
        <p:spPr/>
        <p:txBody>
          <a:bodyPr>
            <a:normAutofit/>
          </a:bodyPr>
          <a:lstStyle/>
          <a:p>
            <a:r>
              <a:rPr lang="lt-LT" sz="4800" dirty="0"/>
              <a:t>Kaip susidaro Žemės magnetinis laukas</a:t>
            </a:r>
          </a:p>
          <a:p>
            <a:r>
              <a:rPr lang="lt-LT" sz="4800" dirty="0"/>
              <a:t>Magnetinės gaudyklės</a:t>
            </a:r>
          </a:p>
          <a:p>
            <a:r>
              <a:rPr lang="lt-LT" sz="4800" dirty="0"/>
              <a:t>Saulės vėjas</a:t>
            </a:r>
          </a:p>
          <a:p>
            <a:r>
              <a:rPr lang="lt-LT" sz="4800" dirty="0"/>
              <a:t>Eksperimentas</a:t>
            </a:r>
          </a:p>
          <a:p>
            <a:r>
              <a:rPr lang="lt-LT" sz="4800" dirty="0"/>
              <a:t>Testas</a:t>
            </a:r>
          </a:p>
          <a:p>
            <a:r>
              <a:rPr lang="lt-LT" sz="4800" dirty="0"/>
              <a:t>Literatūra</a:t>
            </a:r>
          </a:p>
        </p:txBody>
      </p:sp>
    </p:spTree>
    <p:extLst>
      <p:ext uri="{BB962C8B-B14F-4D97-AF65-F5344CB8AC3E}">
        <p14:creationId xmlns:p14="http://schemas.microsoft.com/office/powerpoint/2010/main" val="1208681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4">
            <a:extLst>
              <a:ext uri="{FF2B5EF4-FFF2-40B4-BE49-F238E27FC236}">
                <a16:creationId xmlns:a16="http://schemas.microsoft.com/office/drawing/2014/main" xmlns="" id="{CBED639D-1F88-4B33-9217-272CF2EDA567}"/>
              </a:ext>
            </a:extLst>
          </p:cNvPr>
          <p:cNvSpPr>
            <a:spLocks noGrp="1" noChangeArrowheads="1"/>
          </p:cNvSpPr>
          <p:nvPr>
            <p:ph type="title"/>
          </p:nvPr>
        </p:nvSpPr>
        <p:spPr>
          <a:xfrm>
            <a:off x="3106445" y="428232"/>
            <a:ext cx="12814752" cy="10265168"/>
          </a:xfrm>
        </p:spPr>
        <p:txBody>
          <a:bodyPr/>
          <a:lstStyle/>
          <a:p>
            <a:r>
              <a:rPr lang="lt-LT" altLang="lt-LT" sz="7797" dirty="0"/>
              <a:t>Žemė turi stiprų magnetinį lauką. Dar Gilbertas manė, kad Žemė yra didelis magnetas, tačiau aukštoje temperatūroje magnetinės savybės dingsta.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AC6CC03-A998-4F31-81A1-BAA3B8A9D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172" y="0"/>
            <a:ext cx="10657184" cy="10674712"/>
          </a:xfrm>
          <a:prstGeom prst="rect">
            <a:avLst/>
          </a:prstGeom>
        </p:spPr>
      </p:pic>
      <p:pic>
        <p:nvPicPr>
          <p:cNvPr id="4" name="Picture 3">
            <a:extLst>
              <a:ext uri="{FF2B5EF4-FFF2-40B4-BE49-F238E27FC236}">
                <a16:creationId xmlns:a16="http://schemas.microsoft.com/office/drawing/2014/main" xmlns="" id="{46AE5ACF-3F39-4646-9683-64BF873538C3}"/>
              </a:ext>
            </a:extLst>
          </p:cNvPr>
          <p:cNvPicPr>
            <a:picLocks noChangeAspect="1"/>
          </p:cNvPicPr>
          <p:nvPr/>
        </p:nvPicPr>
        <p:blipFill>
          <a:blip r:embed="rId3"/>
          <a:stretch>
            <a:fillRect/>
          </a:stretch>
        </p:blipFill>
        <p:spPr>
          <a:xfrm>
            <a:off x="11521380" y="2946914"/>
            <a:ext cx="5832648" cy="7746486"/>
          </a:xfrm>
          <a:prstGeom prst="rect">
            <a:avLst/>
          </a:prstGeom>
        </p:spPr>
      </p:pic>
      <p:sp>
        <p:nvSpPr>
          <p:cNvPr id="5" name="Title 4">
            <a:extLst>
              <a:ext uri="{FF2B5EF4-FFF2-40B4-BE49-F238E27FC236}">
                <a16:creationId xmlns:a16="http://schemas.microsoft.com/office/drawing/2014/main" xmlns="" id="{8EE2D3FC-6297-4AAF-B3F6-72F8D9ED4114}"/>
              </a:ext>
            </a:extLst>
          </p:cNvPr>
          <p:cNvSpPr>
            <a:spLocks noGrp="1"/>
          </p:cNvSpPr>
          <p:nvPr>
            <p:ph type="title"/>
          </p:nvPr>
        </p:nvSpPr>
        <p:spPr>
          <a:xfrm>
            <a:off x="11521380" y="378148"/>
            <a:ext cx="6851648" cy="2664296"/>
          </a:xfrm>
        </p:spPr>
        <p:txBody>
          <a:bodyPr/>
          <a:lstStyle/>
          <a:p>
            <a:r>
              <a:rPr lang="lt-LT" b="1" dirty="0"/>
              <a:t>Willwilliam gilbert</a:t>
            </a:r>
            <a:br>
              <a:rPr lang="lt-LT" b="1" dirty="0"/>
            </a:br>
            <a:r>
              <a:rPr lang="lt-LT" dirty="0"/>
              <a:t>1544 – 1603</a:t>
            </a:r>
            <a:endParaRPr lang="lt-LT"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a:extLst>
              <a:ext uri="{FF2B5EF4-FFF2-40B4-BE49-F238E27FC236}">
                <a16:creationId xmlns:a16="http://schemas.microsoft.com/office/drawing/2014/main" xmlns="" id="{BA1346A3-5F67-47CB-A1A6-FF34F1D752FB}"/>
              </a:ext>
            </a:extLst>
          </p:cNvPr>
          <p:cNvSpPr>
            <a:spLocks noGrp="1" noChangeArrowheads="1"/>
          </p:cNvSpPr>
          <p:nvPr>
            <p:ph type="title"/>
          </p:nvPr>
        </p:nvSpPr>
        <p:spPr>
          <a:xfrm>
            <a:off x="3217833" y="428232"/>
            <a:ext cx="12703363" cy="10265168"/>
          </a:xfrm>
        </p:spPr>
        <p:txBody>
          <a:bodyPr/>
          <a:lstStyle/>
          <a:p>
            <a:r>
              <a:rPr lang="lt-LT" altLang="lt-LT" sz="7797"/>
              <a:t>Žemei sukantis apie savo ašį, jos mantija su kietąja pluta sukasi šiek tiek greičiau negu vidinis branduolys.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cut-away">
            <a:extLst>
              <a:ext uri="{FF2B5EF4-FFF2-40B4-BE49-F238E27FC236}">
                <a16:creationId xmlns:a16="http://schemas.microsoft.com/office/drawing/2014/main" xmlns="" id="{A04E5733-B443-4300-B58A-3A4E59284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7765" y="69309"/>
            <a:ext cx="10554782" cy="105547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a:extLst>
              <a:ext uri="{FF2B5EF4-FFF2-40B4-BE49-F238E27FC236}">
                <a16:creationId xmlns:a16="http://schemas.microsoft.com/office/drawing/2014/main" xmlns="" id="{88F3E2FD-B45D-430E-8678-2F454251F39F}"/>
              </a:ext>
            </a:extLst>
          </p:cNvPr>
          <p:cNvSpPr>
            <a:spLocks noGrp="1" noChangeArrowheads="1"/>
          </p:cNvSpPr>
          <p:nvPr>
            <p:ph type="title"/>
          </p:nvPr>
        </p:nvSpPr>
        <p:spPr>
          <a:xfrm>
            <a:off x="3329223" y="428233"/>
            <a:ext cx="12591973" cy="8173520"/>
          </a:xfrm>
        </p:spPr>
        <p:txBody>
          <a:bodyPr/>
          <a:lstStyle/>
          <a:p>
            <a:r>
              <a:rPr lang="lt-LT" altLang="lt-LT" sz="7797" dirty="0"/>
              <a:t>Viduje yra karšta plazma, todėl tekančios elektros srovės pačioje plazmoje sukuria magnetinį lauką.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716289F-C859-4507-853A-1916D79F2AC7}"/>
              </a:ext>
            </a:extLst>
          </p:cNvPr>
          <p:cNvPicPr>
            <a:picLocks noChangeAspect="1"/>
          </p:cNvPicPr>
          <p:nvPr/>
        </p:nvPicPr>
        <p:blipFill>
          <a:blip r:embed="rId2"/>
          <a:stretch>
            <a:fillRect/>
          </a:stretch>
        </p:blipFill>
        <p:spPr>
          <a:xfrm>
            <a:off x="2016324" y="234132"/>
            <a:ext cx="13969552" cy="10484220"/>
          </a:xfrm>
          <a:prstGeom prst="rect">
            <a:avLst/>
          </a:prstGeom>
        </p:spPr>
      </p:pic>
    </p:spTree>
    <p:extLst>
      <p:ext uri="{BB962C8B-B14F-4D97-AF65-F5344CB8AC3E}">
        <p14:creationId xmlns:p14="http://schemas.microsoft.com/office/powerpoint/2010/main" val="8981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CEA43F3-4D63-434E-A0D9-CD013FBF4E0C}"/>
              </a:ext>
            </a:extLst>
          </p:cNvPr>
          <p:cNvSpPr>
            <a:spLocks noGrp="1"/>
          </p:cNvSpPr>
          <p:nvPr>
            <p:ph type="title"/>
          </p:nvPr>
        </p:nvSpPr>
        <p:spPr>
          <a:xfrm>
            <a:off x="3240460" y="2466380"/>
            <a:ext cx="12241360" cy="5976664"/>
          </a:xfrm>
        </p:spPr>
        <p:txBody>
          <a:bodyPr>
            <a:normAutofit/>
          </a:bodyPr>
          <a:lstStyle/>
          <a:p>
            <a:r>
              <a:rPr lang="lt-LT" altLang="lt-LT" sz="7200" dirty="0"/>
              <a:t>Magnetinis laukas susidaro aplink visą žemę ir tęsiasi dar tolyn į kosmosą</a:t>
            </a:r>
            <a:endParaRPr lang="lt-LT" sz="7200" dirty="0"/>
          </a:p>
        </p:txBody>
      </p:sp>
    </p:spTree>
    <p:extLst>
      <p:ext uri="{BB962C8B-B14F-4D97-AF65-F5344CB8AC3E}">
        <p14:creationId xmlns:p14="http://schemas.microsoft.com/office/powerpoint/2010/main" val="2145717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1DF5B40A-2968-4761-91A5-4974E81FE2AE}"/>
              </a:ext>
            </a:extLst>
          </p:cNvPr>
          <p:cNvPicPr>
            <a:picLocks noChangeAspect="1"/>
          </p:cNvPicPr>
          <p:nvPr/>
        </p:nvPicPr>
        <p:blipFill>
          <a:blip r:embed="rId2"/>
          <a:stretch>
            <a:fillRect/>
          </a:stretch>
        </p:blipFill>
        <p:spPr>
          <a:xfrm>
            <a:off x="2592388" y="415758"/>
            <a:ext cx="11025258" cy="98618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4">
            <a:extLst>
              <a:ext uri="{FF2B5EF4-FFF2-40B4-BE49-F238E27FC236}">
                <a16:creationId xmlns:a16="http://schemas.microsoft.com/office/drawing/2014/main" xmlns="" id="{0015F0AA-B307-492C-88F3-F726F2627E04}"/>
              </a:ext>
            </a:extLst>
          </p:cNvPr>
          <p:cNvSpPr>
            <a:spLocks noGrp="1" noChangeArrowheads="1"/>
          </p:cNvSpPr>
          <p:nvPr>
            <p:ph type="title"/>
          </p:nvPr>
        </p:nvSpPr>
        <p:spPr>
          <a:xfrm>
            <a:off x="3554477" y="428232"/>
            <a:ext cx="12366719" cy="8062130"/>
          </a:xfrm>
        </p:spPr>
        <p:txBody>
          <a:bodyPr/>
          <a:lstStyle/>
          <a:p>
            <a:r>
              <a:rPr lang="lt-LT" altLang="lt-LT" sz="7797"/>
              <a:t>Žemės magnetinis laukas nėra visose vietose vienodas: ties pusiauju retesnis, link ašigalių tankesnis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8" name="Picture 4" descr="magnetotail">
            <a:extLst>
              <a:ext uri="{FF2B5EF4-FFF2-40B4-BE49-F238E27FC236}">
                <a16:creationId xmlns:a16="http://schemas.microsoft.com/office/drawing/2014/main" xmlns="" id="{1E92A2C0-9000-4FE4-B45E-2D65FD99C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8850" y="628732"/>
            <a:ext cx="14032611" cy="94359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4">
            <a:extLst>
              <a:ext uri="{FF2B5EF4-FFF2-40B4-BE49-F238E27FC236}">
                <a16:creationId xmlns:a16="http://schemas.microsoft.com/office/drawing/2014/main" xmlns="" id="{1471E02E-5686-4E9B-88B5-203D9F66E1B5}"/>
              </a:ext>
            </a:extLst>
          </p:cNvPr>
          <p:cNvSpPr>
            <a:spLocks noGrp="1" noChangeArrowheads="1"/>
          </p:cNvSpPr>
          <p:nvPr>
            <p:ph type="title"/>
          </p:nvPr>
        </p:nvSpPr>
        <p:spPr>
          <a:xfrm>
            <a:off x="1" y="428232"/>
            <a:ext cx="18866196" cy="10031036"/>
          </a:xfrm>
        </p:spPr>
        <p:txBody>
          <a:bodyPr>
            <a:normAutofit/>
          </a:bodyPr>
          <a:lstStyle/>
          <a:p>
            <a:r>
              <a:rPr lang="lt-LT" altLang="lt-LT" sz="7797" dirty="0"/>
              <a:t>Virš žemės paviršiaus jis kasdien kinta. </a:t>
            </a:r>
            <a:r>
              <a:rPr lang="lt-LT" sz="5400" dirty="0"/>
              <a:t>pagrindinio lauko stipris apie 50 000–70 000 nanoteslų (</a:t>
            </a:r>
            <a:r>
              <a:rPr lang="lt-LT" sz="5400" cap="none" dirty="0"/>
              <a:t>n</a:t>
            </a:r>
            <a:r>
              <a:rPr lang="lt-LT" sz="5400" dirty="0"/>
              <a:t>t). </a:t>
            </a:r>
            <a:r>
              <a:rPr lang="lt-LT" dirty="0"/>
              <a:t>Nevienodas feromagnetinių mineralų (magnetito, hematito, pirotino, ilmenito) pasiskirstymas Žemės plutoje (aukščiau Curie taško izotermos) sukuria lokalias magnetines anomalijas. Lokalių anomalijų intesyvumo vidurkis apie 100 nT (kai kuriose vietovėse, pvz., Kursko magnetinėje anomalijoje iki 100 000 </a:t>
            </a:r>
            <a:r>
              <a:rPr lang="lt-LT" cap="none" dirty="0"/>
              <a:t>n</a:t>
            </a:r>
            <a:r>
              <a:rPr lang="lt-LT" dirty="0"/>
              <a:t>T). </a:t>
            </a:r>
            <a:endParaRPr lang="lt-LT" altLang="lt-LT" sz="779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87_Van_Allen_Belts.ogv.480p.vp9">
            <a:hlinkClick r:id="" action="ppaction://media"/>
            <a:extLst>
              <a:ext uri="{FF2B5EF4-FFF2-40B4-BE49-F238E27FC236}">
                <a16:creationId xmlns:a16="http://schemas.microsoft.com/office/drawing/2014/main" xmlns="" id="{8AC69AE7-5B46-40F0-8044-89E237A910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00300" y="432932"/>
            <a:ext cx="14977664" cy="84185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4">
            <a:extLst>
              <a:ext uri="{FF2B5EF4-FFF2-40B4-BE49-F238E27FC236}">
                <a16:creationId xmlns:a16="http://schemas.microsoft.com/office/drawing/2014/main" xmlns="" id="{86787164-44F5-4B20-8F57-A8ECAB615C5D}"/>
              </a:ext>
            </a:extLst>
          </p:cNvPr>
          <p:cNvSpPr>
            <a:spLocks noGrp="1" noChangeArrowheads="1"/>
          </p:cNvSpPr>
          <p:nvPr>
            <p:ph type="title"/>
          </p:nvPr>
        </p:nvSpPr>
        <p:spPr>
          <a:xfrm>
            <a:off x="2767324" y="856463"/>
            <a:ext cx="12832080" cy="8084408"/>
          </a:xfrm>
        </p:spPr>
        <p:txBody>
          <a:bodyPr/>
          <a:lstStyle/>
          <a:p>
            <a:r>
              <a:rPr lang="lt-LT" altLang="lt-LT" sz="7797" dirty="0"/>
              <a:t>Kinta ne tik jo tankis, bet ir poliškumas. Ypač po pluta.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4" descr="field_glatz">
            <a:extLst>
              <a:ext uri="{FF2B5EF4-FFF2-40B4-BE49-F238E27FC236}">
                <a16:creationId xmlns:a16="http://schemas.microsoft.com/office/drawing/2014/main" xmlns="" id="{97A87A09-0856-44B9-9356-8D3C29080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236" y="-9508"/>
            <a:ext cx="14257867" cy="106834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BB460CE0-DE08-402E-847D-F5892D1DBFAF}"/>
              </a:ext>
            </a:extLst>
          </p:cNvPr>
          <p:cNvPicPr>
            <a:picLocks noChangeAspect="1"/>
          </p:cNvPicPr>
          <p:nvPr/>
        </p:nvPicPr>
        <p:blipFill>
          <a:blip r:embed="rId3"/>
          <a:stretch>
            <a:fillRect/>
          </a:stretch>
        </p:blipFill>
        <p:spPr>
          <a:xfrm>
            <a:off x="13393588" y="4770636"/>
            <a:ext cx="5814465" cy="192682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8" name="Rectangle 4">
            <a:extLst>
              <a:ext uri="{FF2B5EF4-FFF2-40B4-BE49-F238E27FC236}">
                <a16:creationId xmlns:a16="http://schemas.microsoft.com/office/drawing/2014/main" xmlns="" id="{01D9AD7B-9722-4B1A-8F86-843DFF136A7F}"/>
              </a:ext>
            </a:extLst>
          </p:cNvPr>
          <p:cNvSpPr>
            <a:spLocks noGrp="1" noChangeArrowheads="1"/>
          </p:cNvSpPr>
          <p:nvPr>
            <p:ph type="title"/>
          </p:nvPr>
        </p:nvSpPr>
        <p:spPr>
          <a:xfrm>
            <a:off x="3106445" y="428232"/>
            <a:ext cx="12814752" cy="9522571"/>
          </a:xfrm>
        </p:spPr>
        <p:txBody>
          <a:bodyPr/>
          <a:lstStyle/>
          <a:p>
            <a:r>
              <a:rPr lang="lt-LT" altLang="lt-LT" sz="7797"/>
              <a:t>Magnetinio lauko kitimas lemia jo polių buvimo geografinės vietos kitimą.</a:t>
            </a:r>
            <a:r>
              <a:rPr lang="lt-LT" altLang="lt-LT"/>
              <a:t> </a:t>
            </a:r>
            <a:endParaRPr lang="lt-LT" altLang="lt-LT"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B3F9B8-EABF-49AF-BFAD-231F59C8103E}"/>
              </a:ext>
            </a:extLst>
          </p:cNvPr>
          <p:cNvSpPr>
            <a:spLocks noGrp="1"/>
          </p:cNvSpPr>
          <p:nvPr>
            <p:ph type="title"/>
          </p:nvPr>
        </p:nvSpPr>
        <p:spPr/>
        <p:txBody>
          <a:bodyPr/>
          <a:lstStyle/>
          <a:p>
            <a:endParaRPr lang="lt-LT"/>
          </a:p>
        </p:txBody>
      </p:sp>
      <p:pic>
        <p:nvPicPr>
          <p:cNvPr id="3" name="Picture 2">
            <a:extLst>
              <a:ext uri="{FF2B5EF4-FFF2-40B4-BE49-F238E27FC236}">
                <a16:creationId xmlns:a16="http://schemas.microsoft.com/office/drawing/2014/main" xmlns="" id="{DA41C81F-BA75-40CD-8538-24B3BFBAD692}"/>
              </a:ext>
            </a:extLst>
          </p:cNvPr>
          <p:cNvPicPr>
            <a:picLocks noChangeAspect="1"/>
          </p:cNvPicPr>
          <p:nvPr/>
        </p:nvPicPr>
        <p:blipFill>
          <a:blip r:embed="rId2"/>
          <a:stretch>
            <a:fillRect/>
          </a:stretch>
        </p:blipFill>
        <p:spPr>
          <a:xfrm>
            <a:off x="3096444" y="0"/>
            <a:ext cx="11755412" cy="10693400"/>
          </a:xfrm>
          <a:prstGeom prst="rect">
            <a:avLst/>
          </a:prstGeom>
        </p:spPr>
      </p:pic>
    </p:spTree>
    <p:extLst>
      <p:ext uri="{BB962C8B-B14F-4D97-AF65-F5344CB8AC3E}">
        <p14:creationId xmlns:p14="http://schemas.microsoft.com/office/powerpoint/2010/main" val="2145019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6" name="Rectangle 4">
            <a:extLst>
              <a:ext uri="{FF2B5EF4-FFF2-40B4-BE49-F238E27FC236}">
                <a16:creationId xmlns:a16="http://schemas.microsoft.com/office/drawing/2014/main" xmlns="" id="{781D2D00-82C9-492A-87BC-6317BC2A8C94}"/>
              </a:ext>
            </a:extLst>
          </p:cNvPr>
          <p:cNvSpPr>
            <a:spLocks noGrp="1" noChangeArrowheads="1"/>
          </p:cNvSpPr>
          <p:nvPr>
            <p:ph type="title"/>
          </p:nvPr>
        </p:nvSpPr>
        <p:spPr>
          <a:xfrm>
            <a:off x="3106445" y="428233"/>
            <a:ext cx="12814752" cy="9745350"/>
          </a:xfrm>
        </p:spPr>
        <p:txBody>
          <a:bodyPr/>
          <a:lstStyle/>
          <a:p>
            <a:r>
              <a:rPr lang="lt-LT" altLang="lt-LT" b="1"/>
              <a:t> </a:t>
            </a:r>
            <a:r>
              <a:rPr lang="lt-LT" altLang="lt-LT" sz="7797" b="1"/>
              <a:t>Žemės magnetinė ašis yra pasvirusi apie 11 deg į geografinę ašį.</a:t>
            </a:r>
            <a:br>
              <a:rPr lang="lt-LT" altLang="lt-LT" sz="7797" b="1"/>
            </a:br>
            <a:r>
              <a:rPr lang="lt-LT" altLang="lt-LT" b="1"/>
              <a:t> </a:t>
            </a:r>
            <a:r>
              <a:rPr lang="lt-LT" altLang="lt-LT" sz="7797" b="1"/>
              <a:t>Be to magnetinė ašis eina ne per Žemės centrą.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24" name="Object 4">
            <a:extLst>
              <a:ext uri="{FF2B5EF4-FFF2-40B4-BE49-F238E27FC236}">
                <a16:creationId xmlns:a16="http://schemas.microsoft.com/office/drawing/2014/main" xmlns="" id="{07C9610C-7F80-4534-A8A3-14B62E7378C8}"/>
              </a:ext>
            </a:extLst>
          </p:cNvPr>
          <p:cNvGraphicFramePr>
            <a:graphicFrameLocks noChangeAspect="1"/>
          </p:cNvGraphicFramePr>
          <p:nvPr/>
        </p:nvGraphicFramePr>
        <p:xfrm>
          <a:off x="2376223" y="160898"/>
          <a:ext cx="14257867" cy="10371608"/>
        </p:xfrm>
        <a:graphic>
          <a:graphicData uri="http://schemas.openxmlformats.org/presentationml/2006/ole">
            <mc:AlternateContent xmlns:mc="http://schemas.openxmlformats.org/markup-compatibility/2006">
              <mc:Choice xmlns:v="urn:schemas-microsoft-com:vml" Requires="v">
                <p:oleObj spid="_x0000_s1037" name="Photo Editor Photo" r:id="rId3" imgW="2762636" imgH="2010056" progId="MSPhotoEd.3">
                  <p:embed/>
                </p:oleObj>
              </mc:Choice>
              <mc:Fallback>
                <p:oleObj name="Photo Editor Photo" r:id="rId3" imgW="2762636" imgH="2010056" progId="MSPhotoEd.3">
                  <p:embed/>
                  <p:pic>
                    <p:nvPicPr>
                      <p:cNvPr id="133124" name="Object 4">
                        <a:extLst>
                          <a:ext uri="{FF2B5EF4-FFF2-40B4-BE49-F238E27FC236}">
                            <a16:creationId xmlns:a16="http://schemas.microsoft.com/office/drawing/2014/main" xmlns="" id="{07C9610C-7F80-4534-A8A3-14B62E737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6223" y="160898"/>
                        <a:ext cx="14257867" cy="10371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6" name="Rectangle 4">
            <a:extLst>
              <a:ext uri="{FF2B5EF4-FFF2-40B4-BE49-F238E27FC236}">
                <a16:creationId xmlns:a16="http://schemas.microsoft.com/office/drawing/2014/main" xmlns="" id="{8D19A9AE-2C76-4669-A356-BC9DA88E4E63}"/>
              </a:ext>
            </a:extLst>
          </p:cNvPr>
          <p:cNvSpPr>
            <a:spLocks noGrp="1" noChangeArrowheads="1"/>
          </p:cNvSpPr>
          <p:nvPr>
            <p:ph type="title"/>
          </p:nvPr>
        </p:nvSpPr>
        <p:spPr>
          <a:xfrm>
            <a:off x="3106445" y="428232"/>
            <a:ext cx="12814752" cy="9522571"/>
          </a:xfrm>
        </p:spPr>
        <p:txBody>
          <a:bodyPr/>
          <a:lstStyle/>
          <a:p>
            <a:r>
              <a:rPr lang="lt-LT" altLang="lt-LT" sz="7797" b="1" dirty="0"/>
              <a:t>Dabar Šiaurinis polius, yra prie karalienės Elžbietos salų, Kanados šiaurėje, apie 1600 km nuo šiaurės ašigalio.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earth_magnetic_400">
            <a:extLst>
              <a:ext uri="{FF2B5EF4-FFF2-40B4-BE49-F238E27FC236}">
                <a16:creationId xmlns:a16="http://schemas.microsoft.com/office/drawing/2014/main" xmlns="" id="{E6DA744A-2961-418A-B064-B9FC41142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223" y="0"/>
            <a:ext cx="14257867" cy="1069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a:extLst>
              <a:ext uri="{FF2B5EF4-FFF2-40B4-BE49-F238E27FC236}">
                <a16:creationId xmlns:a16="http://schemas.microsoft.com/office/drawing/2014/main" xmlns="" id="{40CC106E-43A4-4858-BCF7-83B3F5D128B7}"/>
              </a:ext>
            </a:extLst>
          </p:cNvPr>
          <p:cNvSpPr>
            <a:spLocks noGrp="1" noChangeArrowheads="1"/>
          </p:cNvSpPr>
          <p:nvPr>
            <p:ph type="title"/>
          </p:nvPr>
        </p:nvSpPr>
        <p:spPr>
          <a:xfrm>
            <a:off x="3329223" y="428232"/>
            <a:ext cx="12591973" cy="9859215"/>
          </a:xfrm>
        </p:spPr>
        <p:txBody>
          <a:bodyPr/>
          <a:lstStyle/>
          <a:p>
            <a:r>
              <a:rPr lang="lt-LT" altLang="lt-LT" sz="9356" b="1"/>
              <a:t>Žemės</a:t>
            </a:r>
            <a:r>
              <a:rPr lang="lt-LT" altLang="lt-LT" sz="9356"/>
              <a:t> gelmės lemia apie 90% lauko stiprio. Likusius 10% lemia </a:t>
            </a:r>
            <a:r>
              <a:rPr lang="lt-LT" altLang="lt-LT" sz="9356" b="1"/>
              <a:t>Saulės vėjas</a:t>
            </a:r>
            <a:r>
              <a:rPr lang="lt-LT" altLang="lt-LT" sz="9356"/>
              <a:t> ir įmagnetėjusios uolienos.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s4">
            <a:extLst>
              <a:ext uri="{FF2B5EF4-FFF2-40B4-BE49-F238E27FC236}">
                <a16:creationId xmlns:a16="http://schemas.microsoft.com/office/drawing/2014/main" xmlns="" id="{F58D7BE2-C549-478E-A01D-BBC4C7F7B9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223" y="1"/>
            <a:ext cx="13641512" cy="106414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a:extLst>
              <a:ext uri="{FF2B5EF4-FFF2-40B4-BE49-F238E27FC236}">
                <a16:creationId xmlns:a16="http://schemas.microsoft.com/office/drawing/2014/main" xmlns="" id="{9455F2FF-94E1-4E42-A277-E68EC5AEAA5C}"/>
              </a:ext>
            </a:extLst>
          </p:cNvPr>
          <p:cNvSpPr>
            <a:spLocks noGrp="1" noChangeArrowheads="1"/>
          </p:cNvSpPr>
          <p:nvPr>
            <p:ph type="title"/>
          </p:nvPr>
        </p:nvSpPr>
        <p:spPr>
          <a:xfrm>
            <a:off x="3089116" y="428233"/>
            <a:ext cx="12832080" cy="9745350"/>
          </a:xfrm>
        </p:spPr>
        <p:txBody>
          <a:bodyPr/>
          <a:lstStyle/>
          <a:p>
            <a:r>
              <a:rPr lang="lt-LT" altLang="lt-LT" sz="7797"/>
              <a:t>Saulės vėjas labai deformuoja tik aukščiausiuose stratosferos sluoksniuose esantį lauką.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5" name="Picture 5" descr="magneto">
            <a:extLst>
              <a:ext uri="{FF2B5EF4-FFF2-40B4-BE49-F238E27FC236}">
                <a16:creationId xmlns:a16="http://schemas.microsoft.com/office/drawing/2014/main" xmlns="" id="{8F7187B8-32AC-45E2-B2CE-2306D491FD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76223" y="742597"/>
            <a:ext cx="14257867" cy="93294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a:extLst>
              <a:ext uri="{FF2B5EF4-FFF2-40B4-BE49-F238E27FC236}">
                <a16:creationId xmlns:a16="http://schemas.microsoft.com/office/drawing/2014/main" xmlns="" id="{1D9CE99E-4E00-4AC0-9BD4-AAF2BE9425DC}"/>
              </a:ext>
            </a:extLst>
          </p:cNvPr>
          <p:cNvSpPr>
            <a:spLocks noGrp="1" noChangeArrowheads="1"/>
          </p:cNvSpPr>
          <p:nvPr>
            <p:ph type="title"/>
          </p:nvPr>
        </p:nvSpPr>
        <p:spPr>
          <a:xfrm>
            <a:off x="3106445" y="428232"/>
            <a:ext cx="12814752" cy="9633961"/>
          </a:xfrm>
        </p:spPr>
        <p:txBody>
          <a:bodyPr/>
          <a:lstStyle/>
          <a:p>
            <a:r>
              <a:rPr lang="lt-LT" altLang="lt-LT" sz="7797"/>
              <a:t>Dėl Saulės poveikio </a:t>
            </a:r>
            <a:r>
              <a:rPr lang="lt-LT" altLang="lt-LT" sz="7797" b="1"/>
              <a:t>Žemės</a:t>
            </a:r>
            <a:r>
              <a:rPr lang="lt-LT" altLang="lt-LT" sz="7797"/>
              <a:t> magnetosfera yra ištęsto lašo formos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A368AA-8528-4DAB-A7E3-2A8E1D3305F0}"/>
              </a:ext>
            </a:extLst>
          </p:cNvPr>
          <p:cNvSpPr>
            <a:spLocks noGrp="1"/>
          </p:cNvSpPr>
          <p:nvPr>
            <p:ph type="title"/>
          </p:nvPr>
        </p:nvSpPr>
        <p:spPr/>
        <p:txBody>
          <a:bodyPr/>
          <a:lstStyle/>
          <a:p>
            <a:endParaRPr lang="lt-LT" dirty="0"/>
          </a:p>
        </p:txBody>
      </p:sp>
      <p:pic>
        <p:nvPicPr>
          <p:cNvPr id="5" name="Picture 4">
            <a:extLst>
              <a:ext uri="{FF2B5EF4-FFF2-40B4-BE49-F238E27FC236}">
                <a16:creationId xmlns:a16="http://schemas.microsoft.com/office/drawing/2014/main" xmlns="" id="{BCE36098-BDED-43C8-8D37-4A58D279F1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0300" y="216020"/>
            <a:ext cx="11377264" cy="10369563"/>
          </a:xfrm>
          <a:prstGeom prst="rect">
            <a:avLst/>
          </a:prstGeom>
        </p:spPr>
      </p:pic>
    </p:spTree>
    <p:extLst>
      <p:ext uri="{BB962C8B-B14F-4D97-AF65-F5344CB8AC3E}">
        <p14:creationId xmlns:p14="http://schemas.microsoft.com/office/powerpoint/2010/main" val="3341747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2" name="Rectangle 4">
            <a:extLst>
              <a:ext uri="{FF2B5EF4-FFF2-40B4-BE49-F238E27FC236}">
                <a16:creationId xmlns:a16="http://schemas.microsoft.com/office/drawing/2014/main" xmlns="" id="{B552F0B4-DD69-4052-AA94-284B2EC3EDE7}"/>
              </a:ext>
            </a:extLst>
          </p:cNvPr>
          <p:cNvSpPr>
            <a:spLocks noGrp="1" noChangeArrowheads="1"/>
          </p:cNvSpPr>
          <p:nvPr>
            <p:ph type="title"/>
          </p:nvPr>
        </p:nvSpPr>
        <p:spPr>
          <a:xfrm>
            <a:off x="3089116" y="428233"/>
            <a:ext cx="12832080" cy="9408706"/>
          </a:xfrm>
        </p:spPr>
        <p:txBody>
          <a:bodyPr/>
          <a:lstStyle/>
          <a:p>
            <a:r>
              <a:rPr lang="lt-LT" altLang="lt-LT" sz="7797" dirty="0"/>
              <a:t>Į Žemę taikančios įelektrintos dalelės pakliūva į vadinamąsias magnetines gaudykles, kurios esti “statinės be galų” formos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388F5BE6-37C0-4EDA-A8F0-ED17C31854BC}"/>
              </a:ext>
            </a:extLst>
          </p:cNvPr>
          <p:cNvPicPr>
            <a:picLocks noChangeAspect="1"/>
          </p:cNvPicPr>
          <p:nvPr/>
        </p:nvPicPr>
        <p:blipFill>
          <a:blip r:embed="rId2"/>
          <a:stretch>
            <a:fillRect/>
          </a:stretch>
        </p:blipFill>
        <p:spPr>
          <a:xfrm>
            <a:off x="1080220" y="450156"/>
            <a:ext cx="16337344" cy="957706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4">
            <a:extLst>
              <a:ext uri="{FF2B5EF4-FFF2-40B4-BE49-F238E27FC236}">
                <a16:creationId xmlns:a16="http://schemas.microsoft.com/office/drawing/2014/main" xmlns="" id="{6C5FC3E0-EF3F-47A8-8298-705547AE09BB}"/>
              </a:ext>
            </a:extLst>
          </p:cNvPr>
          <p:cNvSpPr>
            <a:spLocks noGrp="1" noChangeArrowheads="1"/>
          </p:cNvSpPr>
          <p:nvPr>
            <p:ph type="title"/>
          </p:nvPr>
        </p:nvSpPr>
        <p:spPr>
          <a:xfrm>
            <a:off x="3089116" y="428232"/>
            <a:ext cx="12832080" cy="10265168"/>
          </a:xfrm>
        </p:spPr>
        <p:txBody>
          <a:bodyPr/>
          <a:lstStyle/>
          <a:p>
            <a:pPr algn="ctr"/>
            <a:r>
              <a:rPr lang="lt-LT" altLang="lt-LT" sz="7797" dirty="0"/>
              <a:t>Magnetinis laukas veikia judančias įelektrintas daleles, jas pasukdamas tam tikru kampu. Taip jos užsukamos gaudyklėse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6" name="Picture 4" descr="28_16A_Van_Allen_belts">
            <a:extLst>
              <a:ext uri="{FF2B5EF4-FFF2-40B4-BE49-F238E27FC236}">
                <a16:creationId xmlns:a16="http://schemas.microsoft.com/office/drawing/2014/main" xmlns="" id="{B87DFB52-B208-495B-9D8C-52A9F80D0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7766" y="0"/>
            <a:ext cx="10450818" cy="1069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8" name="Rectangle 4">
            <a:extLst>
              <a:ext uri="{FF2B5EF4-FFF2-40B4-BE49-F238E27FC236}">
                <a16:creationId xmlns:a16="http://schemas.microsoft.com/office/drawing/2014/main" xmlns="" id="{D56F343D-9736-4075-9D9A-41A477B85139}"/>
              </a:ext>
            </a:extLst>
          </p:cNvPr>
          <p:cNvSpPr>
            <a:spLocks noGrp="1" noChangeArrowheads="1"/>
          </p:cNvSpPr>
          <p:nvPr>
            <p:ph type="title"/>
          </p:nvPr>
        </p:nvSpPr>
        <p:spPr>
          <a:xfrm>
            <a:off x="3089116" y="428232"/>
            <a:ext cx="12832080" cy="9297317"/>
          </a:xfrm>
        </p:spPr>
        <p:txBody>
          <a:bodyPr/>
          <a:lstStyle/>
          <a:p>
            <a:pPr algn="ctr"/>
            <a:r>
              <a:rPr lang="lt-LT" altLang="lt-LT" sz="7797" dirty="0"/>
              <a:t>Gaudyklės yra dvi, viena 1,5, kita 6 Žemės radiusų atstumu nuo Žemės centro.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507FA8-A469-44E9-9AE3-88AB5EEAA9C6}"/>
              </a:ext>
            </a:extLst>
          </p:cNvPr>
          <p:cNvSpPr>
            <a:spLocks noGrp="1"/>
          </p:cNvSpPr>
          <p:nvPr>
            <p:ph type="title"/>
          </p:nvPr>
        </p:nvSpPr>
        <p:spPr/>
        <p:txBody>
          <a:bodyPr/>
          <a:lstStyle/>
          <a:p>
            <a:endParaRPr lang="lt-LT"/>
          </a:p>
        </p:txBody>
      </p:sp>
      <p:pic>
        <p:nvPicPr>
          <p:cNvPr id="3" name="Picture 2">
            <a:extLst>
              <a:ext uri="{FF2B5EF4-FFF2-40B4-BE49-F238E27FC236}">
                <a16:creationId xmlns:a16="http://schemas.microsoft.com/office/drawing/2014/main" xmlns="" id="{9B62F5F4-3003-48F1-A92C-24E1C179F94F}"/>
              </a:ext>
            </a:extLst>
          </p:cNvPr>
          <p:cNvPicPr>
            <a:picLocks noChangeAspect="1"/>
          </p:cNvPicPr>
          <p:nvPr/>
        </p:nvPicPr>
        <p:blipFill>
          <a:blip r:embed="rId2"/>
          <a:stretch>
            <a:fillRect/>
          </a:stretch>
        </p:blipFill>
        <p:spPr>
          <a:xfrm>
            <a:off x="936204" y="306140"/>
            <a:ext cx="17409934" cy="9793088"/>
          </a:xfrm>
          <a:prstGeom prst="rect">
            <a:avLst/>
          </a:prstGeom>
        </p:spPr>
      </p:pic>
    </p:spTree>
    <p:extLst>
      <p:ext uri="{BB962C8B-B14F-4D97-AF65-F5344CB8AC3E}">
        <p14:creationId xmlns:p14="http://schemas.microsoft.com/office/powerpoint/2010/main" val="315120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80" name="Rectangle 4">
            <a:extLst>
              <a:ext uri="{FF2B5EF4-FFF2-40B4-BE49-F238E27FC236}">
                <a16:creationId xmlns:a16="http://schemas.microsoft.com/office/drawing/2014/main" xmlns="" id="{66A49806-8784-4EA4-8791-A6A85928EEF7}"/>
              </a:ext>
            </a:extLst>
          </p:cNvPr>
          <p:cNvSpPr>
            <a:spLocks noGrp="1" noChangeArrowheads="1"/>
          </p:cNvSpPr>
          <p:nvPr>
            <p:ph type="title"/>
          </p:nvPr>
        </p:nvSpPr>
        <p:spPr>
          <a:xfrm>
            <a:off x="3329223" y="428233"/>
            <a:ext cx="12591973" cy="9408706"/>
          </a:xfrm>
        </p:spPr>
        <p:txBody>
          <a:bodyPr>
            <a:normAutofit/>
          </a:bodyPr>
          <a:lstStyle/>
          <a:p>
            <a:pPr algn="ctr"/>
            <a:r>
              <a:rPr lang="lt-LT" altLang="lt-LT" sz="7200" dirty="0"/>
              <a:t>Tačiau ties ašigaliais gaudyklės per silpnos, todėl ten pakliūva dalis spinduliuotės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lectromagnetism - Solar wind and the Earth's magnetic field - Physics  Stack Exchange">
            <a:extLst>
              <a:ext uri="{FF2B5EF4-FFF2-40B4-BE49-F238E27FC236}">
                <a16:creationId xmlns:a16="http://schemas.microsoft.com/office/drawing/2014/main" xmlns="" id="{1534ABD1-3435-499D-ADB9-1A5C01CDA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236" y="450156"/>
            <a:ext cx="16436982" cy="10009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Rectangle 4">
            <a:extLst>
              <a:ext uri="{FF2B5EF4-FFF2-40B4-BE49-F238E27FC236}">
                <a16:creationId xmlns:a16="http://schemas.microsoft.com/office/drawing/2014/main" xmlns="" id="{EED2E77D-308D-4E8E-B95F-82210805012B}"/>
              </a:ext>
            </a:extLst>
          </p:cNvPr>
          <p:cNvSpPr>
            <a:spLocks noGrp="1" noChangeArrowheads="1"/>
          </p:cNvSpPr>
          <p:nvPr>
            <p:ph type="title"/>
          </p:nvPr>
        </p:nvSpPr>
        <p:spPr>
          <a:xfrm>
            <a:off x="3089116" y="428232"/>
            <a:ext cx="12832080" cy="9633961"/>
          </a:xfrm>
        </p:spPr>
        <p:txBody>
          <a:bodyPr>
            <a:normAutofit/>
          </a:bodyPr>
          <a:lstStyle/>
          <a:p>
            <a:pPr algn="ctr"/>
            <a:r>
              <a:rPr lang="lt-LT" altLang="lt-LT" sz="7200" dirty="0"/>
              <a:t>Įelektrintos dalelės, ypač helionai linkę jonizuoti aplinką. Lėkdami atmosfera jie nuolat yra stabdomi, dėl ko ima spinduliuoti regimąją šviesą.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6" name="Picture 4" descr="p9610">
            <a:extLst>
              <a:ext uri="{FF2B5EF4-FFF2-40B4-BE49-F238E27FC236}">
                <a16:creationId xmlns:a16="http://schemas.microsoft.com/office/drawing/2014/main" xmlns="" id="{7FD85F6C-7D4E-442C-86AC-4D5BED7F36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9156" y="225256"/>
            <a:ext cx="9428509" cy="10468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5DE27F-D341-4F70-8826-8C5F3AA07DBE}"/>
              </a:ext>
            </a:extLst>
          </p:cNvPr>
          <p:cNvSpPr>
            <a:spLocks noGrp="1"/>
          </p:cNvSpPr>
          <p:nvPr>
            <p:ph type="title"/>
          </p:nvPr>
        </p:nvSpPr>
        <p:spPr>
          <a:xfrm>
            <a:off x="2232348" y="378148"/>
            <a:ext cx="13969552" cy="9721079"/>
          </a:xfrm>
        </p:spPr>
        <p:txBody>
          <a:bodyPr>
            <a:normAutofit/>
          </a:bodyPr>
          <a:lstStyle/>
          <a:p>
            <a:r>
              <a:rPr lang="lt-LT" altLang="lt-LT" sz="8000" b="1" dirty="0"/>
              <a:t>helionAI </a:t>
            </a:r>
            <a:r>
              <a:rPr lang="lt-LT" altLang="lt-LT" sz="8000" dirty="0"/>
              <a:t>tai visiškai arba daug kartų jonizuoti sunkesnių už helį cheminių elementų atomų branduoliai. Jie sąveikaudami su atmosfera spinduliuoja energiją.</a:t>
            </a:r>
            <a:endParaRPr lang="lt-LT" sz="8000" dirty="0"/>
          </a:p>
        </p:txBody>
      </p:sp>
    </p:spTree>
    <p:extLst>
      <p:ext uri="{BB962C8B-B14F-4D97-AF65-F5344CB8AC3E}">
        <p14:creationId xmlns:p14="http://schemas.microsoft.com/office/powerpoint/2010/main" val="997137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040201-2">
            <a:extLst>
              <a:ext uri="{FF2B5EF4-FFF2-40B4-BE49-F238E27FC236}">
                <a16:creationId xmlns:a16="http://schemas.microsoft.com/office/drawing/2014/main" xmlns="" id="{74A38D8F-E5DE-4905-B055-A65C93AAE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4341" y="0"/>
            <a:ext cx="6745259" cy="103988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Rectangle 4">
            <a:extLst>
              <a:ext uri="{FF2B5EF4-FFF2-40B4-BE49-F238E27FC236}">
                <a16:creationId xmlns:a16="http://schemas.microsoft.com/office/drawing/2014/main" xmlns="" id="{E6687461-74EE-4993-8C61-D7AD287A922B}"/>
              </a:ext>
            </a:extLst>
          </p:cNvPr>
          <p:cNvSpPr>
            <a:spLocks noGrp="1" noChangeArrowheads="1"/>
          </p:cNvSpPr>
          <p:nvPr>
            <p:ph type="title"/>
          </p:nvPr>
        </p:nvSpPr>
        <p:spPr>
          <a:xfrm>
            <a:off x="3089116" y="428232"/>
            <a:ext cx="12832080" cy="9859215"/>
          </a:xfrm>
        </p:spPr>
        <p:txBody>
          <a:bodyPr/>
          <a:lstStyle/>
          <a:p>
            <a:r>
              <a:rPr lang="lt-LT" altLang="lt-LT" sz="7797"/>
              <a:t>Kitaip tariant matome </a:t>
            </a:r>
            <a:br>
              <a:rPr lang="lt-LT" altLang="lt-LT" sz="7797"/>
            </a:br>
            <a:r>
              <a:rPr lang="lt-LT" altLang="lt-LT" sz="7797"/>
              <a:t>ŠIAURĖS PAŠVAISTES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20" name="Picture 4" descr="e7">
            <a:extLst>
              <a:ext uri="{FF2B5EF4-FFF2-40B4-BE49-F238E27FC236}">
                <a16:creationId xmlns:a16="http://schemas.microsoft.com/office/drawing/2014/main" xmlns="" id="{28B0ACE7-0352-4E4E-A005-D36AE8FAE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9511" y="-71784"/>
            <a:ext cx="12854359" cy="107033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xmlns="" id="{BD461CBF-5795-47B7-BE04-11A4CC681E17}"/>
              </a:ext>
            </a:extLst>
          </p:cNvPr>
          <p:cNvSpPr>
            <a:spLocks noGrp="1" noChangeArrowheads="1"/>
          </p:cNvSpPr>
          <p:nvPr>
            <p:ph type="title"/>
          </p:nvPr>
        </p:nvSpPr>
        <p:spPr>
          <a:xfrm>
            <a:off x="3443089" y="455461"/>
            <a:ext cx="12478108" cy="9381478"/>
          </a:xfrm>
        </p:spPr>
        <p:txBody>
          <a:bodyPr/>
          <a:lstStyle/>
          <a:p>
            <a:r>
              <a:rPr lang="lt-LT" altLang="lt-LT" sz="9356" b="1" dirty="0">
                <a:effectLst>
                  <a:outerShdw blurRad="38100" dist="38100" dir="2700000" algn="tl">
                    <a:srgbClr val="000000">
                      <a:alpha val="43137"/>
                    </a:srgbClr>
                  </a:outerShdw>
                </a:effectLst>
              </a:rPr>
              <a:t>SAULĖS VĖJAS </a:t>
            </a:r>
            <a:r>
              <a:rPr lang="lt-LT" altLang="lt-LT" sz="9356" b="1" dirty="0"/>
              <a:t>TAI - Elektringųjų dalelių: protonų, elektronų, helionų plazmos srautas</a:t>
            </a:r>
          </a:p>
        </p:txBody>
      </p:sp>
    </p:spTree>
    <p:extLst>
      <p:ext uri="{BB962C8B-B14F-4D97-AF65-F5344CB8AC3E}">
        <p14:creationId xmlns:p14="http://schemas.microsoft.com/office/powerpoint/2010/main" val="642452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descr="s6">
            <a:extLst>
              <a:ext uri="{FF2B5EF4-FFF2-40B4-BE49-F238E27FC236}">
                <a16:creationId xmlns:a16="http://schemas.microsoft.com/office/drawing/2014/main" xmlns="" id="{D40D1132-2659-4175-A2F9-A78E3BF26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479" y="225255"/>
            <a:ext cx="13302392" cy="9978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186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a:extLst>
              <a:ext uri="{FF2B5EF4-FFF2-40B4-BE49-F238E27FC236}">
                <a16:creationId xmlns:a16="http://schemas.microsoft.com/office/drawing/2014/main" xmlns="" id="{3137EB67-5F87-45F9-BC38-36441C806A20}"/>
              </a:ext>
            </a:extLst>
          </p:cNvPr>
          <p:cNvSpPr>
            <a:spLocks noChangeArrowheads="1"/>
          </p:cNvSpPr>
          <p:nvPr/>
        </p:nvSpPr>
        <p:spPr bwMode="auto">
          <a:xfrm>
            <a:off x="2655936" y="1755005"/>
            <a:ext cx="13698443" cy="4411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lt-LT" altLang="lt-LT" sz="9356" dirty="0">
                <a:solidFill>
                  <a:schemeClr val="tx2"/>
                </a:solidFill>
              </a:rPr>
              <a:t>PRIE ŽEMĖS ORBITOS </a:t>
            </a:r>
          </a:p>
          <a:p>
            <a:pPr algn="ctr"/>
            <a:r>
              <a:rPr lang="lt-LT" altLang="lt-LT" sz="9356" dirty="0">
                <a:solidFill>
                  <a:schemeClr val="tx2"/>
                </a:solidFill>
              </a:rPr>
              <a:t>SAULĖS VĖJO GREITIS</a:t>
            </a:r>
          </a:p>
          <a:p>
            <a:pPr algn="ctr"/>
            <a:r>
              <a:rPr lang="lt-LT" altLang="lt-LT" sz="9356" dirty="0">
                <a:solidFill>
                  <a:schemeClr val="tx2"/>
                </a:solidFill>
              </a:rPr>
              <a:t>LYGUS 300-750 KM/S.</a:t>
            </a:r>
          </a:p>
        </p:txBody>
      </p:sp>
    </p:spTree>
    <p:extLst>
      <p:ext uri="{BB962C8B-B14F-4D97-AF65-F5344CB8AC3E}">
        <p14:creationId xmlns:p14="http://schemas.microsoft.com/office/powerpoint/2010/main" val="2730176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s3">
            <a:extLst>
              <a:ext uri="{FF2B5EF4-FFF2-40B4-BE49-F238E27FC236}">
                <a16:creationId xmlns:a16="http://schemas.microsoft.com/office/drawing/2014/main" xmlns="" id="{1A11EF85-2645-4D01-A0D9-34E236A778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76223" y="143569"/>
            <a:ext cx="14257867" cy="9497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26925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xmlns="" id="{3A57740E-735A-4E33-9CC2-5AF664C81F78}"/>
              </a:ext>
            </a:extLst>
          </p:cNvPr>
          <p:cNvSpPr>
            <a:spLocks noGrp="1" noChangeArrowheads="1"/>
          </p:cNvSpPr>
          <p:nvPr>
            <p:ph type="title"/>
          </p:nvPr>
        </p:nvSpPr>
        <p:spPr>
          <a:xfrm>
            <a:off x="2376223" y="0"/>
            <a:ext cx="14257867" cy="10693400"/>
          </a:xfrm>
        </p:spPr>
        <p:txBody>
          <a:bodyPr/>
          <a:lstStyle/>
          <a:p>
            <a:r>
              <a:rPr lang="lt-LT" altLang="lt-LT" sz="9356" dirty="0"/>
              <a:t>Dėl spinduliavimo Saulė netenka ~4,5 mln. tonų masės per 1s.</a:t>
            </a:r>
            <a:br>
              <a:rPr lang="lt-LT" altLang="lt-LT" sz="9356" dirty="0"/>
            </a:br>
            <a:r>
              <a:rPr lang="lt-LT" altLang="lt-LT" sz="9356" dirty="0"/>
              <a:t> Maždaug tiek pat masės nusineša </a:t>
            </a:r>
            <a:r>
              <a:rPr lang="lt-LT" altLang="lt-LT" sz="9356" b="1" dirty="0"/>
              <a:t>Saulės vėjas. </a:t>
            </a:r>
          </a:p>
        </p:txBody>
      </p:sp>
    </p:spTree>
    <p:extLst>
      <p:ext uri="{BB962C8B-B14F-4D97-AF65-F5344CB8AC3E}">
        <p14:creationId xmlns:p14="http://schemas.microsoft.com/office/powerpoint/2010/main" val="8189625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Sun_and_earth">
            <a:extLst>
              <a:ext uri="{FF2B5EF4-FFF2-40B4-BE49-F238E27FC236}">
                <a16:creationId xmlns:a16="http://schemas.microsoft.com/office/drawing/2014/main" xmlns="" id="{FB7B7370-6AFF-4063-890F-0649B1CE6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356" y="10752"/>
            <a:ext cx="12169352" cy="105349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76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xmlns="" id="{1D5F5E1E-1DBE-4F69-A005-E4E31FA814F8}"/>
              </a:ext>
            </a:extLst>
          </p:cNvPr>
          <p:cNvSpPr>
            <a:spLocks noGrp="1" noChangeArrowheads="1"/>
          </p:cNvSpPr>
          <p:nvPr>
            <p:ph type="ctrTitle"/>
          </p:nvPr>
        </p:nvSpPr>
        <p:spPr>
          <a:xfrm>
            <a:off x="3106445" y="856463"/>
            <a:ext cx="12458305" cy="8869087"/>
          </a:xfrm>
        </p:spPr>
        <p:txBody>
          <a:bodyPr anchor="ctr"/>
          <a:lstStyle/>
          <a:p>
            <a:r>
              <a:rPr lang="lt-LT" altLang="lt-LT" b="1"/>
              <a:t>   </a:t>
            </a:r>
            <a:endParaRPr lang="lt-LT" altLang="lt-LT"/>
          </a:p>
        </p:txBody>
      </p:sp>
      <p:sp>
        <p:nvSpPr>
          <p:cNvPr id="2053" name="Rectangle 5">
            <a:extLst>
              <a:ext uri="{FF2B5EF4-FFF2-40B4-BE49-F238E27FC236}">
                <a16:creationId xmlns:a16="http://schemas.microsoft.com/office/drawing/2014/main" xmlns="" id="{C49D6692-C340-428C-BA6A-D280AA5C2243}"/>
              </a:ext>
            </a:extLst>
          </p:cNvPr>
          <p:cNvSpPr>
            <a:spLocks noChangeArrowheads="1"/>
          </p:cNvSpPr>
          <p:nvPr/>
        </p:nvSpPr>
        <p:spPr bwMode="auto">
          <a:xfrm>
            <a:off x="2992579" y="2203038"/>
            <a:ext cx="12742968" cy="5851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lt-LT" altLang="lt-LT" sz="9356" b="1" dirty="0">
                <a:solidFill>
                  <a:schemeClr val="tx2"/>
                </a:solidFill>
              </a:rPr>
              <a:t>IŠ SAULĖS VAINIKO SKLINDA SAULĖS VĖJAS, RADIJO BANGOS, RENTGENO SPINDULIAI</a:t>
            </a:r>
          </a:p>
        </p:txBody>
      </p:sp>
    </p:spTree>
    <p:extLst>
      <p:ext uri="{BB962C8B-B14F-4D97-AF65-F5344CB8AC3E}">
        <p14:creationId xmlns:p14="http://schemas.microsoft.com/office/powerpoint/2010/main" val="504687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7" name="Picture 5" descr="sun_structure">
            <a:extLst>
              <a:ext uri="{FF2B5EF4-FFF2-40B4-BE49-F238E27FC236}">
                <a16:creationId xmlns:a16="http://schemas.microsoft.com/office/drawing/2014/main" xmlns="" id="{24D805E9-B311-4B7E-B18D-6D93A2C6E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236" y="22441"/>
            <a:ext cx="15752872" cy="10670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3165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a:extLst>
              <a:ext uri="{FF2B5EF4-FFF2-40B4-BE49-F238E27FC236}">
                <a16:creationId xmlns:a16="http://schemas.microsoft.com/office/drawing/2014/main" xmlns="" id="{1EE6A29F-6F17-4BDB-ACCA-44A35BDF5839}"/>
              </a:ext>
            </a:extLst>
          </p:cNvPr>
          <p:cNvSpPr>
            <a:spLocks noGrp="1" noChangeArrowheads="1"/>
          </p:cNvSpPr>
          <p:nvPr>
            <p:ph type="title"/>
          </p:nvPr>
        </p:nvSpPr>
        <p:spPr>
          <a:xfrm>
            <a:off x="3089116" y="428232"/>
            <a:ext cx="12832080" cy="9859215"/>
          </a:xfrm>
        </p:spPr>
        <p:txBody>
          <a:bodyPr/>
          <a:lstStyle/>
          <a:p>
            <a:r>
              <a:rPr lang="lt-LT" altLang="lt-LT" sz="9356"/>
              <a:t>Saulės magnetinis laukas iš toliau žiūrint turi “pasukto rato” pavidalą</a:t>
            </a:r>
          </a:p>
        </p:txBody>
      </p:sp>
    </p:spTree>
    <p:extLst>
      <p:ext uri="{BB962C8B-B14F-4D97-AF65-F5344CB8AC3E}">
        <p14:creationId xmlns:p14="http://schemas.microsoft.com/office/powerpoint/2010/main" val="752025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descr="img5">
            <a:extLst>
              <a:ext uri="{FF2B5EF4-FFF2-40B4-BE49-F238E27FC236}">
                <a16:creationId xmlns:a16="http://schemas.microsoft.com/office/drawing/2014/main" xmlns="" id="{D5C06FBB-4E7D-48A1-A2E6-6AE12C2E5B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512" y="101490"/>
            <a:ext cx="11005291" cy="10487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672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a:extLst>
              <a:ext uri="{FF2B5EF4-FFF2-40B4-BE49-F238E27FC236}">
                <a16:creationId xmlns:a16="http://schemas.microsoft.com/office/drawing/2014/main" xmlns="" id="{18592702-4A6C-4A8B-9C11-DCD34907848B}"/>
              </a:ext>
            </a:extLst>
          </p:cNvPr>
          <p:cNvSpPr>
            <a:spLocks noGrp="1" noChangeArrowheads="1"/>
          </p:cNvSpPr>
          <p:nvPr>
            <p:ph type="title"/>
          </p:nvPr>
        </p:nvSpPr>
        <p:spPr>
          <a:xfrm>
            <a:off x="504156" y="306140"/>
            <a:ext cx="6416040" cy="10535092"/>
          </a:xfrm>
        </p:spPr>
        <p:txBody>
          <a:bodyPr>
            <a:normAutofit/>
          </a:bodyPr>
          <a:lstStyle/>
          <a:p>
            <a:pPr algn="ctr"/>
            <a:r>
              <a:rPr lang="lt-LT" altLang="lt-LT" sz="8000" dirty="0"/>
              <a:t>Saulės vėjo stipriui ir krypčiai turi įtakos Saulės audros, </a:t>
            </a:r>
          </a:p>
        </p:txBody>
      </p:sp>
      <p:pic>
        <p:nvPicPr>
          <p:cNvPr id="3" name="Picture 4" descr="img7">
            <a:extLst>
              <a:ext uri="{FF2B5EF4-FFF2-40B4-BE49-F238E27FC236}">
                <a16:creationId xmlns:a16="http://schemas.microsoft.com/office/drawing/2014/main" xmlns="" id="{4695CA63-FC56-4B40-8735-B07DDB6E3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6798" y="65975"/>
            <a:ext cx="11116681" cy="10591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51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Rectangle 4">
            <a:extLst>
              <a:ext uri="{FF2B5EF4-FFF2-40B4-BE49-F238E27FC236}">
                <a16:creationId xmlns:a16="http://schemas.microsoft.com/office/drawing/2014/main" xmlns="" id="{03772AD9-03CD-4665-994C-24E5ABFA20E1}"/>
              </a:ext>
            </a:extLst>
          </p:cNvPr>
          <p:cNvSpPr>
            <a:spLocks noGrp="1" noChangeArrowheads="1"/>
          </p:cNvSpPr>
          <p:nvPr>
            <p:ph type="title"/>
          </p:nvPr>
        </p:nvSpPr>
        <p:spPr>
          <a:xfrm>
            <a:off x="552786" y="529718"/>
            <a:ext cx="4687848" cy="9633961"/>
          </a:xfrm>
        </p:spPr>
        <p:txBody>
          <a:bodyPr>
            <a:normAutofit/>
          </a:bodyPr>
          <a:lstStyle/>
          <a:p>
            <a:r>
              <a:rPr lang="lt-LT" altLang="lt-LT" sz="9600" dirty="0"/>
              <a:t>Saulės dėmės</a:t>
            </a:r>
          </a:p>
        </p:txBody>
      </p:sp>
      <p:pic>
        <p:nvPicPr>
          <p:cNvPr id="2" name="Picture 1">
            <a:extLst>
              <a:ext uri="{FF2B5EF4-FFF2-40B4-BE49-F238E27FC236}">
                <a16:creationId xmlns:a16="http://schemas.microsoft.com/office/drawing/2014/main" xmlns="" id="{86C19B01-CC04-4916-BE85-511986AEBEFD}"/>
              </a:ext>
            </a:extLst>
          </p:cNvPr>
          <p:cNvPicPr>
            <a:picLocks noChangeAspect="1"/>
          </p:cNvPicPr>
          <p:nvPr/>
        </p:nvPicPr>
        <p:blipFill>
          <a:blip r:embed="rId2"/>
          <a:stretch>
            <a:fillRect/>
          </a:stretch>
        </p:blipFill>
        <p:spPr>
          <a:xfrm>
            <a:off x="7848972" y="26710"/>
            <a:ext cx="8529043" cy="10693311"/>
          </a:xfrm>
          <a:prstGeom prst="rect">
            <a:avLst/>
          </a:prstGeom>
        </p:spPr>
      </p:pic>
    </p:spTree>
    <p:extLst>
      <p:ext uri="{BB962C8B-B14F-4D97-AF65-F5344CB8AC3E}">
        <p14:creationId xmlns:p14="http://schemas.microsoft.com/office/powerpoint/2010/main" val="2317048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orona">
            <a:extLst>
              <a:ext uri="{FF2B5EF4-FFF2-40B4-BE49-F238E27FC236}">
                <a16:creationId xmlns:a16="http://schemas.microsoft.com/office/drawing/2014/main" xmlns="" id="{8F887147-6DC1-461B-86E7-A4BAFED810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769" y="54457"/>
            <a:ext cx="13136544" cy="10584486"/>
          </a:xfrm>
          <a:prstGeom prst="rect">
            <a:avLst/>
          </a:prstGeom>
          <a:noFill/>
          <a:extLst>
            <a:ext uri="{909E8E84-426E-40DD-AFC4-6F175D3DCCD1}">
              <a14:hiddenFill xmlns:a14="http://schemas.microsoft.com/office/drawing/2010/main">
                <a:solidFill>
                  <a:srgbClr val="FFFFFF"/>
                </a:solidFill>
              </a14:hiddenFill>
            </a:ext>
          </a:extLst>
        </p:spPr>
      </p:pic>
      <p:sp>
        <p:nvSpPr>
          <p:cNvPr id="181252" name="Rectangle 4">
            <a:extLst>
              <a:ext uri="{FF2B5EF4-FFF2-40B4-BE49-F238E27FC236}">
                <a16:creationId xmlns:a16="http://schemas.microsoft.com/office/drawing/2014/main" xmlns="" id="{D9D0C0E5-BCA0-461E-A655-5767759CB792}"/>
              </a:ext>
            </a:extLst>
          </p:cNvPr>
          <p:cNvSpPr>
            <a:spLocks noGrp="1" noChangeArrowheads="1"/>
          </p:cNvSpPr>
          <p:nvPr>
            <p:ph type="title"/>
          </p:nvPr>
        </p:nvSpPr>
        <p:spPr>
          <a:xfrm>
            <a:off x="2016324" y="450156"/>
            <a:ext cx="8640960" cy="1512168"/>
          </a:xfrm>
        </p:spPr>
        <p:txBody>
          <a:bodyPr>
            <a:normAutofit/>
          </a:bodyPr>
          <a:lstStyle/>
          <a:p>
            <a:r>
              <a:rPr lang="lt-LT" altLang="lt-LT" sz="8000" dirty="0"/>
              <a:t>protuberantai</a:t>
            </a:r>
          </a:p>
        </p:txBody>
      </p:sp>
    </p:spTree>
    <p:extLst>
      <p:ext uri="{BB962C8B-B14F-4D97-AF65-F5344CB8AC3E}">
        <p14:creationId xmlns:p14="http://schemas.microsoft.com/office/powerpoint/2010/main" val="1648763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ESA - Solar cycle 25 prediction, NOAA, July 2022">
            <a:extLst>
              <a:ext uri="{FF2B5EF4-FFF2-40B4-BE49-F238E27FC236}">
                <a16:creationId xmlns:a16="http://schemas.microsoft.com/office/drawing/2014/main" xmlns="" id="{6F596C1B-8646-4410-84A2-518FD7C28F1A}"/>
              </a:ext>
            </a:extLst>
          </p:cNvPr>
          <p:cNvSpPr>
            <a:spLocks noChangeAspect="1" noChangeArrowheads="1"/>
          </p:cNvSpPr>
          <p:nvPr/>
        </p:nvSpPr>
        <p:spPr bwMode="auto">
          <a:xfrm>
            <a:off x="9351963" y="5194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3" name="Picture 2">
            <a:extLst>
              <a:ext uri="{FF2B5EF4-FFF2-40B4-BE49-F238E27FC236}">
                <a16:creationId xmlns:a16="http://schemas.microsoft.com/office/drawing/2014/main" xmlns="" id="{32D25BD8-554A-4E66-BE3F-AD4CAF21DD6E}"/>
              </a:ext>
            </a:extLst>
          </p:cNvPr>
          <p:cNvPicPr>
            <a:picLocks noChangeAspect="1"/>
          </p:cNvPicPr>
          <p:nvPr/>
        </p:nvPicPr>
        <p:blipFill>
          <a:blip r:embed="rId2"/>
          <a:stretch>
            <a:fillRect/>
          </a:stretch>
        </p:blipFill>
        <p:spPr>
          <a:xfrm>
            <a:off x="-1" y="2002866"/>
            <a:ext cx="19010313" cy="6687667"/>
          </a:xfrm>
          <a:prstGeom prst="rect">
            <a:avLst/>
          </a:prstGeom>
        </p:spPr>
      </p:pic>
      <p:sp>
        <p:nvSpPr>
          <p:cNvPr id="5" name="Rectangle 4">
            <a:extLst>
              <a:ext uri="{FF2B5EF4-FFF2-40B4-BE49-F238E27FC236}">
                <a16:creationId xmlns:a16="http://schemas.microsoft.com/office/drawing/2014/main" xmlns="" id="{49A3E861-89FD-4B81-B52C-32A7D6A36A7C}"/>
              </a:ext>
            </a:extLst>
          </p:cNvPr>
          <p:cNvSpPr txBox="1">
            <a:spLocks noChangeArrowheads="1"/>
          </p:cNvSpPr>
          <p:nvPr/>
        </p:nvSpPr>
        <p:spPr>
          <a:xfrm>
            <a:off x="2935923" y="738188"/>
            <a:ext cx="12832080" cy="1370499"/>
          </a:xfrm>
          <a:prstGeom prst="rect">
            <a:avLst/>
          </a:prstGeom>
        </p:spPr>
        <p:txBody>
          <a:bodyPr/>
          <a:lstStyle>
            <a:lvl1pPr algn="l" defTabSz="712866" rtl="0" eaLnBrk="1" latinLnBrk="0" hangingPunct="1">
              <a:spcBef>
                <a:spcPct val="0"/>
              </a:spcBef>
              <a:buNone/>
              <a:defRPr sz="5613"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altLang="lt-LT"/>
              <a:t>periodiniai suaktyvėjimai</a:t>
            </a:r>
            <a:endParaRPr lang="lt-LT" altLang="lt-LT" dirty="0"/>
          </a:p>
        </p:txBody>
      </p:sp>
    </p:spTree>
    <p:extLst>
      <p:ext uri="{BB962C8B-B14F-4D97-AF65-F5344CB8AC3E}">
        <p14:creationId xmlns:p14="http://schemas.microsoft.com/office/powerpoint/2010/main" val="3987151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E0FE27-0964-46D7-8495-9F0AB964A3F2}"/>
              </a:ext>
            </a:extLst>
          </p:cNvPr>
          <p:cNvSpPr>
            <a:spLocks noGrp="1"/>
          </p:cNvSpPr>
          <p:nvPr>
            <p:ph type="title"/>
          </p:nvPr>
        </p:nvSpPr>
        <p:spPr>
          <a:xfrm>
            <a:off x="240905" y="304828"/>
            <a:ext cx="18794188" cy="2739991"/>
          </a:xfrm>
        </p:spPr>
        <p:txBody>
          <a:bodyPr>
            <a:normAutofit/>
          </a:bodyPr>
          <a:lstStyle/>
          <a:p>
            <a:r>
              <a:rPr lang="lt-LT" sz="8000" b="1" dirty="0"/>
              <a:t>EKPERIMENTAI, kuriais galima patvirtinti Žemės magnetinio lauko egzistavimą</a:t>
            </a:r>
          </a:p>
        </p:txBody>
      </p:sp>
      <p:sp>
        <p:nvSpPr>
          <p:cNvPr id="3" name="Content Placeholder 2">
            <a:extLst>
              <a:ext uri="{FF2B5EF4-FFF2-40B4-BE49-F238E27FC236}">
                <a16:creationId xmlns:a16="http://schemas.microsoft.com/office/drawing/2014/main" xmlns="" id="{5AEAF92E-200C-4763-A14E-E72B220B1673}"/>
              </a:ext>
            </a:extLst>
          </p:cNvPr>
          <p:cNvSpPr>
            <a:spLocks noGrp="1"/>
          </p:cNvSpPr>
          <p:nvPr>
            <p:ph idx="1"/>
          </p:nvPr>
        </p:nvSpPr>
        <p:spPr>
          <a:xfrm>
            <a:off x="936204" y="3402484"/>
            <a:ext cx="15797372" cy="6986088"/>
          </a:xfrm>
        </p:spPr>
        <p:txBody>
          <a:bodyPr/>
          <a:lstStyle/>
          <a:p>
            <a:r>
              <a:rPr lang="lt-LT" sz="4400" dirty="0"/>
              <a:t>Ties šiauriniais Žemės poliais matoma šiaurės pašvaistė.</a:t>
            </a:r>
          </a:p>
          <a:p>
            <a:r>
              <a:rPr lang="lt-LT" sz="4400" dirty="0"/>
              <a:t>Ties geografiniu Žemės pusiauju nematoma šiaurės pašvaistė ar kitokie švytėjimai danguje.</a:t>
            </a:r>
          </a:p>
          <a:p>
            <a:r>
              <a:rPr lang="lt-LT" sz="4400" dirty="0"/>
              <a:t>Metalinis strypelis (adata) nejudantis ir neveikiamas trinties jėgų pasisuks veikiamas Žemės magnetinio lauko, išilgai linijų.</a:t>
            </a:r>
          </a:p>
          <a:p>
            <a:endParaRPr lang="lt-LT" dirty="0"/>
          </a:p>
        </p:txBody>
      </p:sp>
    </p:spTree>
    <p:extLst>
      <p:ext uri="{BB962C8B-B14F-4D97-AF65-F5344CB8AC3E}">
        <p14:creationId xmlns:p14="http://schemas.microsoft.com/office/powerpoint/2010/main" val="3036466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F5A86-E911-465F-A89A-264E806AFD42}"/>
              </a:ext>
            </a:extLst>
          </p:cNvPr>
          <p:cNvSpPr>
            <a:spLocks noGrp="1"/>
          </p:cNvSpPr>
          <p:nvPr>
            <p:ph type="title"/>
          </p:nvPr>
        </p:nvSpPr>
        <p:spPr>
          <a:xfrm>
            <a:off x="432148" y="306140"/>
            <a:ext cx="15797372" cy="1357277"/>
          </a:xfrm>
        </p:spPr>
        <p:txBody>
          <a:bodyPr/>
          <a:lstStyle/>
          <a:p>
            <a:r>
              <a:rPr lang="lt-LT" dirty="0"/>
              <a:t>Eksperimentas (Bandymas)</a:t>
            </a:r>
          </a:p>
        </p:txBody>
      </p:sp>
      <p:sp>
        <p:nvSpPr>
          <p:cNvPr id="3" name="Content Placeholder 2">
            <a:extLst>
              <a:ext uri="{FF2B5EF4-FFF2-40B4-BE49-F238E27FC236}">
                <a16:creationId xmlns:a16="http://schemas.microsoft.com/office/drawing/2014/main" xmlns="" id="{39F914CB-B272-4299-A008-C2041C19AAAA}"/>
              </a:ext>
            </a:extLst>
          </p:cNvPr>
          <p:cNvSpPr>
            <a:spLocks noGrp="1"/>
          </p:cNvSpPr>
          <p:nvPr>
            <p:ph idx="1"/>
          </p:nvPr>
        </p:nvSpPr>
        <p:spPr>
          <a:xfrm>
            <a:off x="576164" y="1663417"/>
            <a:ext cx="17785977" cy="8723843"/>
          </a:xfrm>
        </p:spPr>
        <p:txBody>
          <a:bodyPr>
            <a:normAutofit/>
          </a:bodyPr>
          <a:lstStyle/>
          <a:p>
            <a:r>
              <a:rPr lang="lt-LT" sz="3600" b="1" dirty="0"/>
              <a:t>Tikslas</a:t>
            </a:r>
            <a:r>
              <a:rPr lang="lt-LT" sz="3600" dirty="0"/>
              <a:t> – patvirtinti Žemės magnetinio lauko egzistavimą. Nustatyti magnetinio lauko linijų kryptį.</a:t>
            </a:r>
          </a:p>
          <a:p>
            <a:r>
              <a:rPr lang="lt-LT" sz="3600" b="1" dirty="0"/>
              <a:t>Uždaviniai</a:t>
            </a:r>
            <a:r>
              <a:rPr lang="lt-LT" sz="3600" dirty="0"/>
              <a:t> – 1. Sudaryti sąlygas adatai laisvai suktis horizontaliai. 2. Nustatyti ar visada adata pasisuka tuo pačiu kampu.</a:t>
            </a:r>
          </a:p>
          <a:p>
            <a:r>
              <a:rPr lang="lt-LT" sz="3600" b="1" dirty="0"/>
              <a:t>Priemonės</a:t>
            </a:r>
            <a:r>
              <a:rPr lang="lt-LT" sz="3600" dirty="0"/>
              <a:t> – adata, dubenėlis, vanduo, priemonė padedanti adatai „įveikti“ vandens paviršiaus įtempimo jėgą – medžio lapas, kompasas (nustatytų duomenų patikrinimui).</a:t>
            </a:r>
          </a:p>
          <a:p>
            <a:r>
              <a:rPr lang="lt-LT" sz="3600" b="1" dirty="0"/>
              <a:t>Darbo eiga </a:t>
            </a:r>
            <a:r>
              <a:rPr lang="lt-LT" sz="3600" dirty="0"/>
              <a:t>– 1. Į dubenėlį pripilti vandens. </a:t>
            </a:r>
            <a:r>
              <a:rPr lang="en-US" sz="3600" dirty="0"/>
              <a:t>2. </a:t>
            </a:r>
            <a:r>
              <a:rPr lang="en-US" sz="3600" dirty="0" err="1"/>
              <a:t>Rasti</a:t>
            </a:r>
            <a:r>
              <a:rPr lang="en-US" sz="3600" dirty="0"/>
              <a:t> </a:t>
            </a:r>
            <a:r>
              <a:rPr lang="en-US" sz="3600" dirty="0" err="1"/>
              <a:t>toki</a:t>
            </a:r>
            <a:r>
              <a:rPr lang="lt-LT" sz="3600" dirty="0"/>
              <a:t>ą medžiagą, kuri gali plūduriuoti vandens paviršiumi ir laikyti adatą. 3. Padėti adatą ant lapo. 4. Palaukti kol nusistovės adatos kryptis. 5. eksperimentą pakartoti bent 10 kartų, siekianr sumažinti paklaidą. </a:t>
            </a:r>
          </a:p>
          <a:p>
            <a:r>
              <a:rPr lang="lt-LT" sz="3600" b="1" dirty="0"/>
              <a:t>Rezultatai</a:t>
            </a:r>
            <a:r>
              <a:rPr lang="lt-LT" sz="3600" dirty="0"/>
              <a:t> – 4 kartus adatos smailioji pusė pasisuko į šiaurę, 6 kartus smailioji pusė pasisuko į pietus.</a:t>
            </a:r>
          </a:p>
          <a:p>
            <a:r>
              <a:rPr lang="lt-LT" sz="3600" b="1" dirty="0"/>
              <a:t>Išvados.</a:t>
            </a:r>
            <a:r>
              <a:rPr lang="lt-LT" sz="3600" dirty="0"/>
              <a:t> Metalinę adatą, kurios neveikia jokios trinties jėgos, kuri nejuda ir yra pusiausvyra, yra veikiama Žemės magnetinio lauko, ir išsidėsto išilgai jo linijoms.</a:t>
            </a:r>
          </a:p>
        </p:txBody>
      </p:sp>
    </p:spTree>
    <p:extLst>
      <p:ext uri="{BB962C8B-B14F-4D97-AF65-F5344CB8AC3E}">
        <p14:creationId xmlns:p14="http://schemas.microsoft.com/office/powerpoint/2010/main" val="9323676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7CF7ED-C022-464C-9FE5-6986BB6DFE2E}"/>
              </a:ext>
            </a:extLst>
          </p:cNvPr>
          <p:cNvSpPr>
            <a:spLocks noGrp="1"/>
          </p:cNvSpPr>
          <p:nvPr>
            <p:ph type="title"/>
          </p:nvPr>
        </p:nvSpPr>
        <p:spPr/>
        <p:txBody>
          <a:bodyPr/>
          <a:lstStyle/>
          <a:p>
            <a:endParaRPr lang="lt-LT"/>
          </a:p>
        </p:txBody>
      </p:sp>
      <p:pic>
        <p:nvPicPr>
          <p:cNvPr id="5" name="Content Placeholder 4">
            <a:extLst>
              <a:ext uri="{FF2B5EF4-FFF2-40B4-BE49-F238E27FC236}">
                <a16:creationId xmlns:a16="http://schemas.microsoft.com/office/drawing/2014/main" xmlns="" id="{BB4BCC5B-1638-447B-8998-BAD0DCA1F94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017" b="22968"/>
          <a:stretch/>
        </p:blipFill>
        <p:spPr>
          <a:xfrm>
            <a:off x="233837" y="414617"/>
            <a:ext cx="7153110" cy="9864165"/>
          </a:xfrm>
        </p:spPr>
      </p:pic>
      <p:pic>
        <p:nvPicPr>
          <p:cNvPr id="7" name="Picture 6">
            <a:extLst>
              <a:ext uri="{FF2B5EF4-FFF2-40B4-BE49-F238E27FC236}">
                <a16:creationId xmlns:a16="http://schemas.microsoft.com/office/drawing/2014/main" xmlns="" id="{55455989-317E-46A6-A053-570B0E285AD6}"/>
              </a:ext>
            </a:extLst>
          </p:cNvPr>
          <p:cNvPicPr>
            <a:picLocks noChangeAspect="1"/>
          </p:cNvPicPr>
          <p:nvPr/>
        </p:nvPicPr>
        <p:blipFill rotWithShape="1">
          <a:blip r:embed="rId3">
            <a:extLst>
              <a:ext uri="{28A0092B-C50C-407E-A947-70E740481C1C}">
                <a14:useLocalDpi xmlns:a14="http://schemas.microsoft.com/office/drawing/2010/main" val="0"/>
              </a:ext>
            </a:extLst>
          </a:blip>
          <a:srcRect t="30665" b="29435"/>
          <a:stretch/>
        </p:blipFill>
        <p:spPr>
          <a:xfrm rot="10800000">
            <a:off x="7560940" y="414617"/>
            <a:ext cx="11098252" cy="9846777"/>
          </a:xfrm>
          <a:prstGeom prst="rect">
            <a:avLst/>
          </a:prstGeom>
        </p:spPr>
      </p:pic>
    </p:spTree>
    <p:extLst>
      <p:ext uri="{BB962C8B-B14F-4D97-AF65-F5344CB8AC3E}">
        <p14:creationId xmlns:p14="http://schemas.microsoft.com/office/powerpoint/2010/main" val="19028322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A068C9-8900-4295-9D06-0C018D3E0EAC}"/>
              </a:ext>
            </a:extLst>
          </p:cNvPr>
          <p:cNvSpPr>
            <a:spLocks noGrp="1"/>
          </p:cNvSpPr>
          <p:nvPr>
            <p:ph type="title"/>
          </p:nvPr>
        </p:nvSpPr>
        <p:spPr>
          <a:xfrm>
            <a:off x="1069332" y="950525"/>
            <a:ext cx="17796864" cy="2270698"/>
          </a:xfrm>
        </p:spPr>
        <p:txBody>
          <a:bodyPr>
            <a:normAutofit/>
          </a:bodyPr>
          <a:lstStyle/>
          <a:p>
            <a:r>
              <a:rPr lang="lt-LT" sz="3600" dirty="0"/>
              <a:t>TESTAS – 1 klausimas</a:t>
            </a:r>
            <a:r>
              <a:rPr lang="lt-LT" dirty="0"/>
              <a:t/>
            </a:r>
            <a:br>
              <a:rPr lang="lt-LT" dirty="0"/>
            </a:br>
            <a:r>
              <a:rPr lang="lt-LT" sz="6000" b="1" dirty="0"/>
              <a:t>KOKIU ATSTUMU YRA ŽEMĖS MAGNETINĖS </a:t>
            </a:r>
            <a:r>
              <a:rPr lang="lt-LT" sz="6000" b="1" dirty="0" smtClean="0"/>
              <a:t>GAUDYKLĖS?</a:t>
            </a:r>
            <a:endParaRPr lang="lt-LT" sz="6000" b="1" dirty="0"/>
          </a:p>
        </p:txBody>
      </p:sp>
      <p:sp>
        <p:nvSpPr>
          <p:cNvPr id="3" name="Content Placeholder 2">
            <a:extLst>
              <a:ext uri="{FF2B5EF4-FFF2-40B4-BE49-F238E27FC236}">
                <a16:creationId xmlns:a16="http://schemas.microsoft.com/office/drawing/2014/main" xmlns="" id="{6AA0D8D3-662F-465E-9707-1A4AEDD31340}"/>
              </a:ext>
            </a:extLst>
          </p:cNvPr>
          <p:cNvSpPr>
            <a:spLocks noGrp="1"/>
          </p:cNvSpPr>
          <p:nvPr>
            <p:ph idx="1"/>
          </p:nvPr>
        </p:nvSpPr>
        <p:spPr/>
        <p:txBody>
          <a:bodyPr/>
          <a:lstStyle/>
          <a:p>
            <a:pPr marL="514350" indent="-514350">
              <a:buFont typeface="+mj-lt"/>
              <a:buAutoNum type="arabicPeriod"/>
            </a:pPr>
            <a:r>
              <a:rPr lang="lt-LT" sz="4800" dirty="0"/>
              <a:t> 1 ir 9 Žemės spindulių atstumu nuo Žemės centro.</a:t>
            </a:r>
          </a:p>
          <a:p>
            <a:pPr marL="514350" indent="-514350">
              <a:buFont typeface="+mj-lt"/>
              <a:buAutoNum type="arabicPeriod"/>
            </a:pPr>
            <a:r>
              <a:rPr lang="lt-LT" sz="4800" dirty="0"/>
              <a:t> 3,5 ir 8 Žemės spindulių atstumu nuo Žemės paviršiaus.</a:t>
            </a:r>
          </a:p>
          <a:p>
            <a:pPr marL="514350" indent="-514350">
              <a:buFont typeface="+mj-lt"/>
              <a:buAutoNum type="arabicPeriod"/>
            </a:pPr>
            <a:r>
              <a:rPr lang="lt-LT" sz="4800" dirty="0"/>
              <a:t> 1,5 ir 6 Žemės spindulių atstumu nuo Žemės centro.</a:t>
            </a:r>
          </a:p>
          <a:p>
            <a:pPr marL="514350" indent="-514350">
              <a:buFont typeface="+mj-lt"/>
              <a:buAutoNum type="arabicPeriod"/>
            </a:pPr>
            <a:r>
              <a:rPr lang="lt-LT" sz="4800" dirty="0"/>
              <a:t> 2,5 ir 55 Žemės spindulių atstumu nuo Žemės paviršiaus.</a:t>
            </a:r>
          </a:p>
          <a:p>
            <a:pPr marL="0" indent="0">
              <a:buNone/>
            </a:pPr>
            <a:endParaRPr lang="lt-LT" dirty="0"/>
          </a:p>
        </p:txBody>
      </p:sp>
    </p:spTree>
    <p:extLst>
      <p:ext uri="{BB962C8B-B14F-4D97-AF65-F5344CB8AC3E}">
        <p14:creationId xmlns:p14="http://schemas.microsoft.com/office/powerpoint/2010/main" val="273576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04E73E-0A09-48D3-A877-CE687230F202}"/>
              </a:ext>
            </a:extLst>
          </p:cNvPr>
          <p:cNvSpPr>
            <a:spLocks noGrp="1"/>
          </p:cNvSpPr>
          <p:nvPr>
            <p:ph type="title"/>
          </p:nvPr>
        </p:nvSpPr>
        <p:spPr>
          <a:xfrm>
            <a:off x="648172" y="950525"/>
            <a:ext cx="18074008" cy="2270698"/>
          </a:xfrm>
        </p:spPr>
        <p:txBody>
          <a:bodyPr/>
          <a:lstStyle/>
          <a:p>
            <a:r>
              <a:rPr lang="lt-LT" sz="3200" dirty="0"/>
              <a:t>TESTAS – 2 klausimas</a:t>
            </a:r>
            <a:r>
              <a:rPr lang="lt-LT" dirty="0"/>
              <a:t/>
            </a:r>
            <a:br>
              <a:rPr lang="lt-LT" dirty="0"/>
            </a:br>
            <a:r>
              <a:rPr lang="lt-LT" sz="5400" b="1" dirty="0"/>
              <a:t>KOKį reiškinį stebime dėl silpno Žemės magnetinio </a:t>
            </a:r>
            <a:r>
              <a:rPr lang="lt-LT" sz="5400" b="1" dirty="0" smtClean="0"/>
              <a:t>lauko?</a:t>
            </a:r>
            <a:endParaRPr lang="lt-LT" dirty="0"/>
          </a:p>
        </p:txBody>
      </p:sp>
      <p:sp>
        <p:nvSpPr>
          <p:cNvPr id="3" name="Content Placeholder 2">
            <a:extLst>
              <a:ext uri="{FF2B5EF4-FFF2-40B4-BE49-F238E27FC236}">
                <a16:creationId xmlns:a16="http://schemas.microsoft.com/office/drawing/2014/main" xmlns="" id="{29D0CFF8-F3AD-4AEF-8177-AA07E85CC426}"/>
              </a:ext>
            </a:extLst>
          </p:cNvPr>
          <p:cNvSpPr>
            <a:spLocks noGrp="1"/>
          </p:cNvSpPr>
          <p:nvPr>
            <p:ph idx="1"/>
          </p:nvPr>
        </p:nvSpPr>
        <p:spPr/>
        <p:txBody>
          <a:bodyPr>
            <a:normAutofit/>
          </a:bodyPr>
          <a:lstStyle/>
          <a:p>
            <a:pPr marL="514350" indent="-514350">
              <a:buFont typeface="+mj-lt"/>
              <a:buAutoNum type="arabicPeriod"/>
            </a:pPr>
            <a:r>
              <a:rPr lang="lt-LT" sz="4800" dirty="0"/>
              <a:t>Čerenkovo sinduliavimas</a:t>
            </a:r>
          </a:p>
          <a:p>
            <a:pPr marL="514350" indent="-514350">
              <a:buFont typeface="+mj-lt"/>
              <a:buAutoNum type="arabicPeriod"/>
            </a:pPr>
            <a:r>
              <a:rPr lang="lt-LT" sz="4800" dirty="0"/>
              <a:t>Fotoefektas</a:t>
            </a:r>
          </a:p>
          <a:p>
            <a:pPr marL="514350" indent="-514350">
              <a:buFont typeface="+mj-lt"/>
              <a:buAutoNum type="arabicPeriod"/>
            </a:pPr>
            <a:r>
              <a:rPr lang="lt-LT" sz="4800" dirty="0"/>
              <a:t>Saulės šviesa</a:t>
            </a:r>
          </a:p>
          <a:p>
            <a:pPr marL="514350" indent="-514350">
              <a:buFont typeface="+mj-lt"/>
              <a:buAutoNum type="arabicPeriod"/>
            </a:pPr>
            <a:r>
              <a:rPr lang="lt-LT" sz="4800" dirty="0"/>
              <a:t>Šiaurės pašvaistės</a:t>
            </a:r>
          </a:p>
        </p:txBody>
      </p:sp>
    </p:spTree>
    <p:extLst>
      <p:ext uri="{BB962C8B-B14F-4D97-AF65-F5344CB8AC3E}">
        <p14:creationId xmlns:p14="http://schemas.microsoft.com/office/powerpoint/2010/main" val="2022738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A5D538-C1FE-48BE-8B30-862F4A87ABD4}"/>
              </a:ext>
            </a:extLst>
          </p:cNvPr>
          <p:cNvSpPr>
            <a:spLocks noGrp="1"/>
          </p:cNvSpPr>
          <p:nvPr>
            <p:ph type="title"/>
          </p:nvPr>
        </p:nvSpPr>
        <p:spPr>
          <a:xfrm>
            <a:off x="15447" y="666180"/>
            <a:ext cx="18994866" cy="2270698"/>
          </a:xfrm>
        </p:spPr>
        <p:txBody>
          <a:bodyPr>
            <a:normAutofit fontScale="90000"/>
          </a:bodyPr>
          <a:lstStyle/>
          <a:p>
            <a:r>
              <a:rPr lang="lt-LT" sz="3600" dirty="0"/>
              <a:t>TESTAS – 3 klausimas</a:t>
            </a:r>
            <a:r>
              <a:rPr lang="lt-LT" dirty="0"/>
              <a:t/>
            </a:r>
            <a:br>
              <a:rPr lang="lt-LT" dirty="0"/>
            </a:br>
            <a:r>
              <a:rPr lang="lt-LT" sz="6000" b="1" dirty="0"/>
              <a:t>kiek procentų žemės magnetinį lauką lemia žemės gelmės?</a:t>
            </a:r>
            <a:endParaRPr lang="lt-LT" dirty="0"/>
          </a:p>
        </p:txBody>
      </p:sp>
      <p:sp>
        <p:nvSpPr>
          <p:cNvPr id="3" name="Content Placeholder 2">
            <a:extLst>
              <a:ext uri="{FF2B5EF4-FFF2-40B4-BE49-F238E27FC236}">
                <a16:creationId xmlns:a16="http://schemas.microsoft.com/office/drawing/2014/main" xmlns="" id="{3F227DCB-FDDA-40A2-85DB-6548BA756F0C}"/>
              </a:ext>
            </a:extLst>
          </p:cNvPr>
          <p:cNvSpPr>
            <a:spLocks noGrp="1"/>
          </p:cNvSpPr>
          <p:nvPr>
            <p:ph idx="1"/>
          </p:nvPr>
        </p:nvSpPr>
        <p:spPr/>
        <p:txBody>
          <a:bodyPr>
            <a:normAutofit/>
          </a:bodyPr>
          <a:lstStyle/>
          <a:p>
            <a:pPr marL="514350" indent="-514350">
              <a:buFont typeface="+mj-lt"/>
              <a:buAutoNum type="arabicPeriod"/>
            </a:pPr>
            <a:r>
              <a:rPr lang="lt-LT" sz="6000" dirty="0"/>
              <a:t> </a:t>
            </a:r>
            <a:r>
              <a:rPr lang="en-US" sz="6000" dirty="0"/>
              <a:t>20%</a:t>
            </a:r>
          </a:p>
          <a:p>
            <a:pPr marL="514350" indent="-514350">
              <a:buFont typeface="+mj-lt"/>
              <a:buAutoNum type="arabicPeriod"/>
            </a:pPr>
            <a:r>
              <a:rPr lang="lt-LT" sz="6000" dirty="0"/>
              <a:t> 50</a:t>
            </a:r>
            <a:r>
              <a:rPr lang="en-US" sz="6000" dirty="0"/>
              <a:t>%</a:t>
            </a:r>
          </a:p>
          <a:p>
            <a:pPr marL="514350" indent="-514350">
              <a:buFont typeface="+mj-lt"/>
              <a:buAutoNum type="arabicPeriod"/>
            </a:pPr>
            <a:r>
              <a:rPr lang="lt-LT" sz="6000" dirty="0"/>
              <a:t> </a:t>
            </a:r>
            <a:r>
              <a:rPr lang="en-US" sz="6000" dirty="0"/>
              <a:t>80%</a:t>
            </a:r>
          </a:p>
          <a:p>
            <a:pPr marL="514350" indent="-514350">
              <a:buFont typeface="+mj-lt"/>
              <a:buAutoNum type="arabicPeriod"/>
            </a:pPr>
            <a:r>
              <a:rPr lang="lt-LT" sz="6000" dirty="0"/>
              <a:t> </a:t>
            </a:r>
            <a:r>
              <a:rPr lang="en-US" sz="6000" dirty="0"/>
              <a:t>90%</a:t>
            </a:r>
            <a:endParaRPr lang="lt-LT" sz="6000" dirty="0"/>
          </a:p>
        </p:txBody>
      </p:sp>
    </p:spTree>
    <p:extLst>
      <p:ext uri="{BB962C8B-B14F-4D97-AF65-F5344CB8AC3E}">
        <p14:creationId xmlns:p14="http://schemas.microsoft.com/office/powerpoint/2010/main" val="20578954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D755F1-E05F-416B-A1BA-C0CDA99202B8}"/>
              </a:ext>
            </a:extLst>
          </p:cNvPr>
          <p:cNvSpPr>
            <a:spLocks noGrp="1"/>
          </p:cNvSpPr>
          <p:nvPr>
            <p:ph type="title"/>
          </p:nvPr>
        </p:nvSpPr>
        <p:spPr>
          <a:xfrm>
            <a:off x="216123" y="950525"/>
            <a:ext cx="18794189" cy="2270698"/>
          </a:xfrm>
        </p:spPr>
        <p:txBody>
          <a:bodyPr/>
          <a:lstStyle/>
          <a:p>
            <a:r>
              <a:rPr lang="lt-LT" sz="3200" dirty="0"/>
              <a:t>TESTAS – 4 klausimas</a:t>
            </a:r>
            <a:r>
              <a:rPr lang="lt-LT" dirty="0"/>
              <a:t/>
            </a:r>
            <a:br>
              <a:rPr lang="lt-LT" dirty="0"/>
            </a:br>
            <a:r>
              <a:rPr lang="lt-LT" sz="5400" b="1" dirty="0"/>
              <a:t>koks saulės vėjo greitis prie žemės orbitos?</a:t>
            </a:r>
            <a:endParaRPr lang="lt-LT" dirty="0"/>
          </a:p>
        </p:txBody>
      </p:sp>
      <p:sp>
        <p:nvSpPr>
          <p:cNvPr id="3" name="Content Placeholder 2">
            <a:extLst>
              <a:ext uri="{FF2B5EF4-FFF2-40B4-BE49-F238E27FC236}">
                <a16:creationId xmlns:a16="http://schemas.microsoft.com/office/drawing/2014/main" xmlns="" id="{F76B978E-E5CD-45D4-AF5E-03E3BC4062AB}"/>
              </a:ext>
            </a:extLst>
          </p:cNvPr>
          <p:cNvSpPr>
            <a:spLocks noGrp="1"/>
          </p:cNvSpPr>
          <p:nvPr>
            <p:ph idx="1"/>
          </p:nvPr>
        </p:nvSpPr>
        <p:spPr/>
        <p:txBody>
          <a:bodyPr/>
          <a:lstStyle/>
          <a:p>
            <a:pPr marL="514350" indent="-514350">
              <a:buFont typeface="+mj-lt"/>
              <a:buAutoNum type="arabicPeriod"/>
            </a:pPr>
            <a:r>
              <a:rPr lang="lt-LT" sz="6000" dirty="0"/>
              <a:t>400 - 500 km/h</a:t>
            </a:r>
          </a:p>
          <a:p>
            <a:pPr marL="514350" indent="-514350">
              <a:buFont typeface="+mj-lt"/>
              <a:buAutoNum type="arabicPeriod"/>
            </a:pPr>
            <a:r>
              <a:rPr lang="lt-LT" sz="6000" dirty="0"/>
              <a:t>300 - 750  km/s</a:t>
            </a:r>
          </a:p>
          <a:p>
            <a:pPr marL="514350" indent="-514350">
              <a:buFont typeface="+mj-lt"/>
              <a:buAutoNum type="arabicPeriod"/>
            </a:pPr>
            <a:r>
              <a:rPr lang="lt-LT" sz="6000" dirty="0"/>
              <a:t>2000 - 6000 m/s</a:t>
            </a:r>
          </a:p>
          <a:p>
            <a:pPr marL="514350" indent="-514350">
              <a:buFont typeface="+mj-lt"/>
              <a:buAutoNum type="arabicPeriod"/>
            </a:pPr>
            <a:r>
              <a:rPr lang="lt-LT" sz="6000" dirty="0"/>
              <a:t>100 – 200km/h</a:t>
            </a:r>
          </a:p>
          <a:p>
            <a:endParaRPr lang="lt-LT" dirty="0"/>
          </a:p>
          <a:p>
            <a:endParaRPr lang="lt-LT" dirty="0"/>
          </a:p>
        </p:txBody>
      </p:sp>
    </p:spTree>
    <p:extLst>
      <p:ext uri="{BB962C8B-B14F-4D97-AF65-F5344CB8AC3E}">
        <p14:creationId xmlns:p14="http://schemas.microsoft.com/office/powerpoint/2010/main" val="2357349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06EA07-BEBD-4B74-8C1E-6D3A49FD6E04}"/>
              </a:ext>
            </a:extLst>
          </p:cNvPr>
          <p:cNvSpPr>
            <a:spLocks noGrp="1"/>
          </p:cNvSpPr>
          <p:nvPr>
            <p:ph type="title"/>
          </p:nvPr>
        </p:nvSpPr>
        <p:spPr/>
        <p:txBody>
          <a:bodyPr/>
          <a:lstStyle/>
          <a:p>
            <a:r>
              <a:rPr lang="lt-LT" sz="3600" dirty="0"/>
              <a:t>TESTAS – 5 klausimas</a:t>
            </a:r>
            <a:r>
              <a:rPr lang="lt-LT" dirty="0"/>
              <a:t/>
            </a:r>
            <a:br>
              <a:rPr lang="lt-LT" dirty="0"/>
            </a:br>
            <a:r>
              <a:rPr lang="lt-LT" sz="6000" b="1" dirty="0"/>
              <a:t>KokiaS daleles veikia magnetinis laukas?</a:t>
            </a:r>
            <a:endParaRPr lang="lt-LT" dirty="0"/>
          </a:p>
        </p:txBody>
      </p:sp>
      <p:sp>
        <p:nvSpPr>
          <p:cNvPr id="3" name="Content Placeholder 2">
            <a:extLst>
              <a:ext uri="{FF2B5EF4-FFF2-40B4-BE49-F238E27FC236}">
                <a16:creationId xmlns:a16="http://schemas.microsoft.com/office/drawing/2014/main" xmlns="" id="{DF7C5E05-8171-465B-A3E1-4B3B9DBE3231}"/>
              </a:ext>
            </a:extLst>
          </p:cNvPr>
          <p:cNvSpPr>
            <a:spLocks noGrp="1"/>
          </p:cNvSpPr>
          <p:nvPr>
            <p:ph idx="1"/>
          </p:nvPr>
        </p:nvSpPr>
        <p:spPr/>
        <p:txBody>
          <a:bodyPr>
            <a:normAutofit/>
          </a:bodyPr>
          <a:lstStyle/>
          <a:p>
            <a:pPr marL="1143000" indent="-1143000">
              <a:buFont typeface="+mj-lt"/>
              <a:buAutoNum type="arabicPeriod"/>
            </a:pPr>
            <a:r>
              <a:rPr lang="lt-LT" sz="6000" dirty="0"/>
              <a:t>Įelektrintas</a:t>
            </a:r>
          </a:p>
          <a:p>
            <a:pPr marL="1143000" indent="-1143000">
              <a:buFont typeface="+mj-lt"/>
              <a:buAutoNum type="arabicPeriod"/>
            </a:pPr>
            <a:r>
              <a:rPr lang="lt-LT" sz="6000" dirty="0"/>
              <a:t>Šiltas</a:t>
            </a:r>
          </a:p>
          <a:p>
            <a:pPr marL="1143000" indent="-1143000">
              <a:buFont typeface="+mj-lt"/>
              <a:buAutoNum type="arabicPeriod"/>
            </a:pPr>
            <a:r>
              <a:rPr lang="lt-LT" sz="6000" dirty="0"/>
              <a:t>Juodas</a:t>
            </a:r>
          </a:p>
          <a:p>
            <a:pPr marL="1143000" indent="-1143000">
              <a:buFont typeface="+mj-lt"/>
              <a:buAutoNum type="arabicPeriod"/>
            </a:pPr>
            <a:r>
              <a:rPr lang="lt-LT" sz="6000" dirty="0"/>
              <a:t>Visas </a:t>
            </a:r>
          </a:p>
        </p:txBody>
      </p:sp>
    </p:spTree>
    <p:extLst>
      <p:ext uri="{BB962C8B-B14F-4D97-AF65-F5344CB8AC3E}">
        <p14:creationId xmlns:p14="http://schemas.microsoft.com/office/powerpoint/2010/main" val="1708873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E164B1-E210-4871-8879-5ECBDF1C5A66}"/>
              </a:ext>
            </a:extLst>
          </p:cNvPr>
          <p:cNvSpPr>
            <a:spLocks noGrp="1"/>
          </p:cNvSpPr>
          <p:nvPr>
            <p:ph type="title"/>
          </p:nvPr>
        </p:nvSpPr>
        <p:spPr/>
        <p:txBody>
          <a:bodyPr/>
          <a:lstStyle/>
          <a:p>
            <a:r>
              <a:rPr lang="lt-LT" sz="3200" dirty="0"/>
              <a:t>TESTAS – 6 klausimas</a:t>
            </a:r>
            <a:r>
              <a:rPr lang="lt-LT" dirty="0"/>
              <a:t/>
            </a:r>
            <a:br>
              <a:rPr lang="lt-LT" dirty="0"/>
            </a:br>
            <a:r>
              <a:rPr lang="lt-LT" sz="5400" b="1" dirty="0"/>
              <a:t>Kur neveikia Žemės magnetinis laukas?</a:t>
            </a:r>
            <a:endParaRPr lang="lt-LT" dirty="0"/>
          </a:p>
        </p:txBody>
      </p:sp>
      <p:sp>
        <p:nvSpPr>
          <p:cNvPr id="3" name="Content Placeholder 2">
            <a:extLst>
              <a:ext uri="{FF2B5EF4-FFF2-40B4-BE49-F238E27FC236}">
                <a16:creationId xmlns:a16="http://schemas.microsoft.com/office/drawing/2014/main" xmlns="" id="{80E9D337-4947-444D-8AD7-1C51BDEE1FB0}"/>
              </a:ext>
            </a:extLst>
          </p:cNvPr>
          <p:cNvSpPr>
            <a:spLocks noGrp="1"/>
          </p:cNvSpPr>
          <p:nvPr>
            <p:ph idx="1"/>
          </p:nvPr>
        </p:nvSpPr>
        <p:spPr/>
        <p:txBody>
          <a:bodyPr/>
          <a:lstStyle/>
          <a:p>
            <a:pPr marL="1143000" indent="-1143000">
              <a:buFont typeface="+mj-lt"/>
              <a:buAutoNum type="arabicPeriod"/>
            </a:pPr>
            <a:r>
              <a:rPr lang="lt-LT" sz="6000" dirty="0"/>
              <a:t>Vandenyne</a:t>
            </a:r>
          </a:p>
          <a:p>
            <a:pPr marL="1143000" indent="-1143000">
              <a:buFont typeface="+mj-lt"/>
              <a:buAutoNum type="arabicPeriod"/>
            </a:pPr>
            <a:r>
              <a:rPr lang="lt-LT" sz="6000" dirty="0"/>
              <a:t>Kosmose</a:t>
            </a:r>
          </a:p>
          <a:p>
            <a:pPr marL="1143000" indent="-1143000">
              <a:buFont typeface="+mj-lt"/>
              <a:buAutoNum type="arabicPeriod"/>
            </a:pPr>
            <a:r>
              <a:rPr lang="lt-LT" sz="6000" dirty="0"/>
              <a:t>Miške</a:t>
            </a:r>
          </a:p>
          <a:p>
            <a:pPr marL="1143000" indent="-1143000">
              <a:buFont typeface="+mj-lt"/>
              <a:buAutoNum type="arabicPeriod"/>
            </a:pPr>
            <a:r>
              <a:rPr lang="lt-LT" sz="6000" dirty="0"/>
              <a:t>Antarktidoje</a:t>
            </a:r>
          </a:p>
          <a:p>
            <a:endParaRPr lang="lt-LT" dirty="0"/>
          </a:p>
        </p:txBody>
      </p:sp>
    </p:spTree>
    <p:extLst>
      <p:ext uri="{BB962C8B-B14F-4D97-AF65-F5344CB8AC3E}">
        <p14:creationId xmlns:p14="http://schemas.microsoft.com/office/powerpoint/2010/main" val="29892737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4027A9-EDE3-4B06-86A0-9E85623F381D}"/>
              </a:ext>
            </a:extLst>
          </p:cNvPr>
          <p:cNvSpPr>
            <a:spLocks noGrp="1"/>
          </p:cNvSpPr>
          <p:nvPr>
            <p:ph type="title"/>
          </p:nvPr>
        </p:nvSpPr>
        <p:spPr/>
        <p:txBody>
          <a:bodyPr/>
          <a:lstStyle/>
          <a:p>
            <a:r>
              <a:rPr lang="lt-LT" sz="3600" dirty="0"/>
              <a:t>TESTAS – 7 klausimas</a:t>
            </a:r>
            <a:r>
              <a:rPr lang="lt-LT" dirty="0"/>
              <a:t/>
            </a:r>
            <a:br>
              <a:rPr lang="lt-LT" dirty="0"/>
            </a:br>
            <a:r>
              <a:rPr lang="lt-LT" sz="6000" b="1" dirty="0"/>
              <a:t>Kokio lauko neturi žemė?</a:t>
            </a:r>
            <a:endParaRPr lang="lt-LT" dirty="0"/>
          </a:p>
        </p:txBody>
      </p:sp>
      <p:sp>
        <p:nvSpPr>
          <p:cNvPr id="3" name="Content Placeholder 2">
            <a:extLst>
              <a:ext uri="{FF2B5EF4-FFF2-40B4-BE49-F238E27FC236}">
                <a16:creationId xmlns:a16="http://schemas.microsoft.com/office/drawing/2014/main" xmlns="" id="{AC7A2AF2-7CA2-472C-8E35-DDCEC98ECF0E}"/>
              </a:ext>
            </a:extLst>
          </p:cNvPr>
          <p:cNvSpPr>
            <a:spLocks noGrp="1"/>
          </p:cNvSpPr>
          <p:nvPr>
            <p:ph idx="1"/>
          </p:nvPr>
        </p:nvSpPr>
        <p:spPr/>
        <p:txBody>
          <a:bodyPr>
            <a:normAutofit/>
          </a:bodyPr>
          <a:lstStyle/>
          <a:p>
            <a:pPr marL="1143000" indent="-1143000">
              <a:buFont typeface="+mj-lt"/>
              <a:buAutoNum type="arabicPeriod"/>
            </a:pPr>
            <a:r>
              <a:rPr lang="lt-LT" sz="7200" dirty="0"/>
              <a:t>Elektrinio </a:t>
            </a:r>
          </a:p>
          <a:p>
            <a:pPr marL="1143000" indent="-1143000">
              <a:buFont typeface="+mj-lt"/>
              <a:buAutoNum type="arabicPeriod"/>
            </a:pPr>
            <a:r>
              <a:rPr lang="lt-LT" sz="7200" dirty="0"/>
              <a:t>Gravitacinio</a:t>
            </a:r>
          </a:p>
          <a:p>
            <a:pPr marL="1143000" indent="-1143000">
              <a:buFont typeface="+mj-lt"/>
              <a:buAutoNum type="arabicPeriod"/>
            </a:pPr>
            <a:r>
              <a:rPr lang="lt-LT" sz="7200" dirty="0"/>
              <a:t>Magnetinio</a:t>
            </a:r>
          </a:p>
          <a:p>
            <a:pPr marL="1143000" indent="-1143000">
              <a:buFont typeface="+mj-lt"/>
              <a:buAutoNum type="arabicPeriod"/>
            </a:pPr>
            <a:r>
              <a:rPr lang="lt-LT" sz="7200" dirty="0"/>
              <a:t>Tuščio</a:t>
            </a:r>
          </a:p>
        </p:txBody>
      </p:sp>
    </p:spTree>
    <p:extLst>
      <p:ext uri="{BB962C8B-B14F-4D97-AF65-F5344CB8AC3E}">
        <p14:creationId xmlns:p14="http://schemas.microsoft.com/office/powerpoint/2010/main" val="8516052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2F9863-FE7B-49EF-B787-01C67D12E807}"/>
              </a:ext>
            </a:extLst>
          </p:cNvPr>
          <p:cNvSpPr>
            <a:spLocks noGrp="1"/>
          </p:cNvSpPr>
          <p:nvPr>
            <p:ph type="title"/>
          </p:nvPr>
        </p:nvSpPr>
        <p:spPr/>
        <p:txBody>
          <a:bodyPr/>
          <a:lstStyle/>
          <a:p>
            <a:r>
              <a:rPr lang="lt-LT" sz="3200" dirty="0"/>
              <a:t>TESTAS – 8 klausimas</a:t>
            </a:r>
            <a:r>
              <a:rPr lang="lt-LT" dirty="0"/>
              <a:t/>
            </a:r>
            <a:br>
              <a:rPr lang="lt-LT" dirty="0"/>
            </a:br>
            <a:r>
              <a:rPr lang="lt-LT" sz="5400" b="1" dirty="0"/>
              <a:t>Kuo matuojamas magnetinio lauko stipris?</a:t>
            </a:r>
            <a:endParaRPr lang="lt-LT" dirty="0"/>
          </a:p>
        </p:txBody>
      </p:sp>
      <p:sp>
        <p:nvSpPr>
          <p:cNvPr id="3" name="Content Placeholder 2">
            <a:extLst>
              <a:ext uri="{FF2B5EF4-FFF2-40B4-BE49-F238E27FC236}">
                <a16:creationId xmlns:a16="http://schemas.microsoft.com/office/drawing/2014/main" xmlns="" id="{7AE5FC43-E173-4AAC-B1E7-3BFE8CC204A6}"/>
              </a:ext>
            </a:extLst>
          </p:cNvPr>
          <p:cNvSpPr>
            <a:spLocks noGrp="1"/>
          </p:cNvSpPr>
          <p:nvPr>
            <p:ph idx="1"/>
          </p:nvPr>
        </p:nvSpPr>
        <p:spPr/>
        <p:txBody>
          <a:bodyPr>
            <a:normAutofit/>
          </a:bodyPr>
          <a:lstStyle/>
          <a:p>
            <a:pPr marL="1143000" indent="-1143000">
              <a:buFont typeface="+mj-lt"/>
              <a:buAutoNum type="arabicPeriod"/>
            </a:pPr>
            <a:r>
              <a:rPr lang="lt-LT" sz="6600" dirty="0"/>
              <a:t>Teslomis</a:t>
            </a:r>
          </a:p>
          <a:p>
            <a:pPr marL="1143000" indent="-1143000">
              <a:buFont typeface="+mj-lt"/>
              <a:buAutoNum type="arabicPeriod"/>
            </a:pPr>
            <a:r>
              <a:rPr lang="lt-LT" sz="6600" dirty="0"/>
              <a:t>Ferariais</a:t>
            </a:r>
          </a:p>
          <a:p>
            <a:pPr marL="1143000" indent="-1143000">
              <a:buFont typeface="+mj-lt"/>
              <a:buAutoNum type="arabicPeriod"/>
            </a:pPr>
            <a:r>
              <a:rPr lang="lt-LT" sz="6600" dirty="0"/>
              <a:t>Toyotomis</a:t>
            </a:r>
          </a:p>
          <a:p>
            <a:pPr marL="1143000" indent="-1143000">
              <a:buFont typeface="+mj-lt"/>
              <a:buAutoNum type="arabicPeriod"/>
            </a:pPr>
            <a:r>
              <a:rPr lang="lt-LT" sz="6600" dirty="0"/>
              <a:t>Kijomis</a:t>
            </a:r>
          </a:p>
        </p:txBody>
      </p:sp>
    </p:spTree>
    <p:extLst>
      <p:ext uri="{BB962C8B-B14F-4D97-AF65-F5344CB8AC3E}">
        <p14:creationId xmlns:p14="http://schemas.microsoft.com/office/powerpoint/2010/main" val="31894569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0F3BA7-5C84-4625-9906-FC6FC1A5E43B}"/>
              </a:ext>
            </a:extLst>
          </p:cNvPr>
          <p:cNvSpPr>
            <a:spLocks noGrp="1"/>
          </p:cNvSpPr>
          <p:nvPr>
            <p:ph type="title"/>
          </p:nvPr>
        </p:nvSpPr>
        <p:spPr/>
        <p:txBody>
          <a:bodyPr>
            <a:normAutofit fontScale="90000"/>
          </a:bodyPr>
          <a:lstStyle/>
          <a:p>
            <a:r>
              <a:rPr lang="lt-LT" sz="3600" dirty="0"/>
              <a:t>TESTAS – 9 klausimas</a:t>
            </a:r>
            <a:r>
              <a:rPr lang="lt-LT" dirty="0"/>
              <a:t/>
            </a:r>
            <a:br>
              <a:rPr lang="lt-LT" dirty="0"/>
            </a:br>
            <a:r>
              <a:rPr lang="lt-LT" sz="6000" b="1" dirty="0"/>
              <a:t>Kurioje geografinėje vietoje šiuo metu yra žemės magnetinio lauko šiaurinis polius?</a:t>
            </a:r>
            <a:endParaRPr lang="lt-LT" dirty="0"/>
          </a:p>
        </p:txBody>
      </p:sp>
      <p:sp>
        <p:nvSpPr>
          <p:cNvPr id="3" name="Content Placeholder 2">
            <a:extLst>
              <a:ext uri="{FF2B5EF4-FFF2-40B4-BE49-F238E27FC236}">
                <a16:creationId xmlns:a16="http://schemas.microsoft.com/office/drawing/2014/main" xmlns="" id="{24B553F5-D518-489D-802F-D2C63C11B05C}"/>
              </a:ext>
            </a:extLst>
          </p:cNvPr>
          <p:cNvSpPr>
            <a:spLocks noGrp="1"/>
          </p:cNvSpPr>
          <p:nvPr>
            <p:ph idx="1"/>
          </p:nvPr>
        </p:nvSpPr>
        <p:spPr/>
        <p:txBody>
          <a:bodyPr/>
          <a:lstStyle/>
          <a:p>
            <a:pPr marL="1143000" indent="-1143000">
              <a:buFont typeface="+mj-lt"/>
              <a:buAutoNum type="arabicPeriod"/>
            </a:pPr>
            <a:r>
              <a:rPr lang="lt-LT" sz="6000" dirty="0"/>
              <a:t>Prie Australijos</a:t>
            </a:r>
          </a:p>
          <a:p>
            <a:pPr marL="1143000" indent="-1143000">
              <a:buFont typeface="+mj-lt"/>
              <a:buAutoNum type="arabicPeriod"/>
            </a:pPr>
            <a:r>
              <a:rPr lang="lt-LT" sz="6000" dirty="0"/>
              <a:t>Prie Kanatos</a:t>
            </a:r>
          </a:p>
          <a:p>
            <a:pPr marL="1143000" indent="-1143000">
              <a:buFont typeface="+mj-lt"/>
              <a:buAutoNum type="arabicPeriod"/>
            </a:pPr>
            <a:r>
              <a:rPr lang="lt-LT" sz="6000" dirty="0"/>
              <a:t>Prie Lietuvos</a:t>
            </a:r>
          </a:p>
          <a:p>
            <a:pPr marL="1143000" indent="-1143000">
              <a:buFont typeface="+mj-lt"/>
              <a:buAutoNum type="arabicPeriod"/>
            </a:pPr>
            <a:r>
              <a:rPr lang="lt-LT" sz="6000" dirty="0"/>
              <a:t>Prie Brazilijos</a:t>
            </a:r>
          </a:p>
          <a:p>
            <a:endParaRPr lang="lt-LT" dirty="0"/>
          </a:p>
        </p:txBody>
      </p:sp>
    </p:spTree>
    <p:extLst>
      <p:ext uri="{BB962C8B-B14F-4D97-AF65-F5344CB8AC3E}">
        <p14:creationId xmlns:p14="http://schemas.microsoft.com/office/powerpoint/2010/main" val="39622713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F864B2-4DAC-4EA0-AB6A-5764D958ADE4}"/>
              </a:ext>
            </a:extLst>
          </p:cNvPr>
          <p:cNvSpPr>
            <a:spLocks noGrp="1"/>
          </p:cNvSpPr>
          <p:nvPr>
            <p:ph type="title"/>
          </p:nvPr>
        </p:nvSpPr>
        <p:spPr/>
        <p:txBody>
          <a:bodyPr/>
          <a:lstStyle/>
          <a:p>
            <a:r>
              <a:rPr lang="lt-LT" dirty="0"/>
              <a:t>Kiek Saulė netenka masės per sekundę dėl saulės vėjo?</a:t>
            </a:r>
          </a:p>
        </p:txBody>
      </p:sp>
      <p:sp>
        <p:nvSpPr>
          <p:cNvPr id="3" name="Content Placeholder 2">
            <a:extLst>
              <a:ext uri="{FF2B5EF4-FFF2-40B4-BE49-F238E27FC236}">
                <a16:creationId xmlns:a16="http://schemas.microsoft.com/office/drawing/2014/main" xmlns="" id="{A91D62FF-019F-4AFD-9B57-55E51534F406}"/>
              </a:ext>
            </a:extLst>
          </p:cNvPr>
          <p:cNvSpPr>
            <a:spLocks noGrp="1"/>
          </p:cNvSpPr>
          <p:nvPr>
            <p:ph idx="1"/>
          </p:nvPr>
        </p:nvSpPr>
        <p:spPr/>
        <p:txBody>
          <a:bodyPr/>
          <a:lstStyle/>
          <a:p>
            <a:pPr marL="1143000" indent="-1143000">
              <a:buFont typeface="+mj-lt"/>
              <a:buAutoNum type="arabicPeriod"/>
            </a:pPr>
            <a:r>
              <a:rPr lang="lt-LT" sz="6000" dirty="0"/>
              <a:t>3500 kg</a:t>
            </a:r>
          </a:p>
          <a:p>
            <a:pPr marL="1143000" indent="-1143000">
              <a:buFont typeface="+mj-lt"/>
              <a:buAutoNum type="arabicPeriod"/>
            </a:pPr>
            <a:r>
              <a:rPr lang="lt-LT" sz="6000" dirty="0"/>
              <a:t>250 000 g.</a:t>
            </a:r>
          </a:p>
          <a:p>
            <a:pPr marL="1143000" indent="-1143000">
              <a:buFont typeface="+mj-lt"/>
              <a:buAutoNum type="arabicPeriod"/>
            </a:pPr>
            <a:r>
              <a:rPr lang="lt-LT" sz="6000" dirty="0"/>
              <a:t>4,5 milijonų tonų</a:t>
            </a:r>
          </a:p>
          <a:p>
            <a:pPr marL="1143000" indent="-1143000">
              <a:buFont typeface="+mj-lt"/>
              <a:buAutoNum type="arabicPeriod"/>
            </a:pPr>
            <a:r>
              <a:rPr lang="lt-LT" sz="6000" dirty="0"/>
              <a:t>7,5 milijonų kilogramų</a:t>
            </a:r>
          </a:p>
          <a:p>
            <a:endParaRPr lang="lt-LT" dirty="0"/>
          </a:p>
          <a:p>
            <a:endParaRPr lang="lt-LT" dirty="0"/>
          </a:p>
        </p:txBody>
      </p:sp>
    </p:spTree>
    <p:extLst>
      <p:ext uri="{BB962C8B-B14F-4D97-AF65-F5344CB8AC3E}">
        <p14:creationId xmlns:p14="http://schemas.microsoft.com/office/powerpoint/2010/main" val="29295322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7BFCA6-83B4-4F6E-A647-5471FBB1FCA3}"/>
              </a:ext>
            </a:extLst>
          </p:cNvPr>
          <p:cNvSpPr>
            <a:spLocks noGrp="1"/>
          </p:cNvSpPr>
          <p:nvPr>
            <p:ph type="title"/>
          </p:nvPr>
        </p:nvSpPr>
        <p:spPr/>
        <p:txBody>
          <a:bodyPr/>
          <a:lstStyle/>
          <a:p>
            <a:r>
              <a:rPr lang="en-US" dirty="0"/>
              <a:t>TEISINGI ATSAKYMAI</a:t>
            </a:r>
            <a:endParaRPr lang="lt-LT" dirty="0"/>
          </a:p>
        </p:txBody>
      </p:sp>
      <p:sp>
        <p:nvSpPr>
          <p:cNvPr id="3" name="Content Placeholder 2">
            <a:extLst>
              <a:ext uri="{FF2B5EF4-FFF2-40B4-BE49-F238E27FC236}">
                <a16:creationId xmlns:a16="http://schemas.microsoft.com/office/drawing/2014/main" xmlns="" id="{7C6E53B3-2683-4D7E-85E0-C507578EE9B9}"/>
              </a:ext>
            </a:extLst>
          </p:cNvPr>
          <p:cNvSpPr>
            <a:spLocks noGrp="1"/>
          </p:cNvSpPr>
          <p:nvPr>
            <p:ph idx="1"/>
          </p:nvPr>
        </p:nvSpPr>
        <p:spPr>
          <a:xfrm>
            <a:off x="3744516" y="2970436"/>
            <a:ext cx="13122188" cy="7056784"/>
          </a:xfrm>
        </p:spPr>
        <p:txBody>
          <a:bodyPr>
            <a:normAutofit/>
          </a:bodyPr>
          <a:lstStyle/>
          <a:p>
            <a:pPr marL="514350" indent="-514350">
              <a:buFont typeface="+mj-lt"/>
              <a:buAutoNum type="arabicPeriod"/>
            </a:pPr>
            <a:r>
              <a:rPr lang="en-US" b="1" dirty="0">
                <a:latin typeface="Gadugi" panose="020B0502040204020203" pitchFamily="34" charset="0"/>
                <a:ea typeface="Gadugi" panose="020B0502040204020203" pitchFamily="34" charset="0"/>
              </a:rPr>
              <a:t>      3</a:t>
            </a:r>
          </a:p>
          <a:p>
            <a:pPr marL="514350" indent="-514350">
              <a:buFont typeface="+mj-lt"/>
              <a:buAutoNum type="arabicPeriod"/>
            </a:pPr>
            <a:r>
              <a:rPr lang="en-US" b="1" dirty="0">
                <a:latin typeface="Gadugi" panose="020B0502040204020203" pitchFamily="34" charset="0"/>
                <a:ea typeface="Gadugi" panose="020B0502040204020203" pitchFamily="34" charset="0"/>
              </a:rPr>
              <a:t>      4</a:t>
            </a:r>
          </a:p>
          <a:p>
            <a:pPr marL="514350" indent="-514350">
              <a:buFont typeface="+mj-lt"/>
              <a:buAutoNum type="arabicPeriod"/>
            </a:pPr>
            <a:r>
              <a:rPr lang="en-US" b="1" dirty="0">
                <a:latin typeface="Gadugi" panose="020B0502040204020203" pitchFamily="34" charset="0"/>
                <a:ea typeface="Gadugi" panose="020B0502040204020203" pitchFamily="34" charset="0"/>
              </a:rPr>
              <a:t>      4</a:t>
            </a:r>
          </a:p>
          <a:p>
            <a:pPr marL="514350" indent="-514350">
              <a:buFont typeface="+mj-lt"/>
              <a:buAutoNum type="arabicPeriod"/>
            </a:pPr>
            <a:r>
              <a:rPr lang="en-US" b="1" dirty="0">
                <a:latin typeface="Gadugi" panose="020B0502040204020203" pitchFamily="34" charset="0"/>
                <a:ea typeface="Gadugi" panose="020B0502040204020203" pitchFamily="34" charset="0"/>
              </a:rPr>
              <a:t>      2</a:t>
            </a:r>
          </a:p>
          <a:p>
            <a:pPr marL="514350" indent="-514350">
              <a:buFont typeface="+mj-lt"/>
              <a:buAutoNum type="arabicPeriod"/>
            </a:pPr>
            <a:r>
              <a:rPr lang="en-US" b="1" dirty="0">
                <a:latin typeface="Gadugi" panose="020B0502040204020203" pitchFamily="34" charset="0"/>
                <a:ea typeface="Gadugi" panose="020B0502040204020203" pitchFamily="34" charset="0"/>
              </a:rPr>
              <a:t>      1</a:t>
            </a:r>
          </a:p>
          <a:p>
            <a:pPr marL="514350" indent="-514350">
              <a:buFont typeface="+mj-lt"/>
              <a:buAutoNum type="arabicPeriod"/>
            </a:pPr>
            <a:r>
              <a:rPr lang="en-US" b="1" dirty="0">
                <a:latin typeface="Gadugi" panose="020B0502040204020203" pitchFamily="34" charset="0"/>
                <a:ea typeface="Gadugi" panose="020B0502040204020203" pitchFamily="34" charset="0"/>
              </a:rPr>
              <a:t>      2</a:t>
            </a:r>
          </a:p>
          <a:p>
            <a:pPr marL="514350" indent="-514350">
              <a:buFont typeface="+mj-lt"/>
              <a:buAutoNum type="arabicPeriod"/>
            </a:pPr>
            <a:r>
              <a:rPr lang="en-US" b="1" dirty="0">
                <a:latin typeface="Gadugi" panose="020B0502040204020203" pitchFamily="34" charset="0"/>
                <a:ea typeface="Gadugi" panose="020B0502040204020203" pitchFamily="34" charset="0"/>
              </a:rPr>
              <a:t>      4</a:t>
            </a:r>
          </a:p>
          <a:p>
            <a:pPr marL="514350" indent="-514350">
              <a:buFont typeface="+mj-lt"/>
              <a:buAutoNum type="arabicPeriod"/>
            </a:pPr>
            <a:r>
              <a:rPr lang="en-US" b="1" dirty="0">
                <a:latin typeface="Gadugi" panose="020B0502040204020203" pitchFamily="34" charset="0"/>
                <a:ea typeface="Gadugi" panose="020B0502040204020203" pitchFamily="34" charset="0"/>
              </a:rPr>
              <a:t>      1</a:t>
            </a:r>
          </a:p>
          <a:p>
            <a:pPr marL="514350" indent="-514350">
              <a:buFont typeface="+mj-lt"/>
              <a:buAutoNum type="arabicPeriod"/>
            </a:pPr>
            <a:r>
              <a:rPr lang="en-US" b="1">
                <a:latin typeface="Gadugi" panose="020B0502040204020203" pitchFamily="34" charset="0"/>
                <a:ea typeface="Gadugi" panose="020B0502040204020203" pitchFamily="34" charset="0"/>
              </a:rPr>
              <a:t>      </a:t>
            </a:r>
            <a:r>
              <a:rPr lang="en-US" b="1" dirty="0">
                <a:latin typeface="Gadugi" panose="020B0502040204020203" pitchFamily="34" charset="0"/>
                <a:ea typeface="Gadugi" panose="020B0502040204020203" pitchFamily="34" charset="0"/>
              </a:rPr>
              <a:t>2</a:t>
            </a:r>
          </a:p>
          <a:p>
            <a:pPr marL="514350" indent="-514350">
              <a:buFont typeface="+mj-lt"/>
              <a:buAutoNum type="arabicPeriod"/>
            </a:pPr>
            <a:r>
              <a:rPr lang="en-US" b="1" dirty="0">
                <a:latin typeface="Gadugi" panose="020B0502040204020203" pitchFamily="34" charset="0"/>
                <a:ea typeface="Gadugi" panose="020B0502040204020203" pitchFamily="34" charset="0"/>
              </a:rPr>
              <a:t>      3 </a:t>
            </a:r>
            <a:endParaRPr lang="lt-LT"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5276492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976163-4EF1-414D-9837-78ADFB3AA149}"/>
              </a:ext>
            </a:extLst>
          </p:cNvPr>
          <p:cNvSpPr>
            <a:spLocks noGrp="1"/>
          </p:cNvSpPr>
          <p:nvPr>
            <p:ph type="title"/>
          </p:nvPr>
        </p:nvSpPr>
        <p:spPr/>
        <p:txBody>
          <a:bodyPr/>
          <a:lstStyle/>
          <a:p>
            <a:r>
              <a:rPr lang="lt-LT" dirty="0"/>
              <a:t>Naudota Literatūra</a:t>
            </a:r>
          </a:p>
        </p:txBody>
      </p:sp>
      <p:sp>
        <p:nvSpPr>
          <p:cNvPr id="3" name="Content Placeholder 2">
            <a:extLst>
              <a:ext uri="{FF2B5EF4-FFF2-40B4-BE49-F238E27FC236}">
                <a16:creationId xmlns:a16="http://schemas.microsoft.com/office/drawing/2014/main" xmlns="" id="{3B770673-7185-4B34-A1FD-5392939686C5}"/>
              </a:ext>
            </a:extLst>
          </p:cNvPr>
          <p:cNvSpPr>
            <a:spLocks noGrp="1"/>
          </p:cNvSpPr>
          <p:nvPr>
            <p:ph idx="1"/>
          </p:nvPr>
        </p:nvSpPr>
        <p:spPr/>
        <p:txBody>
          <a:bodyPr/>
          <a:lstStyle/>
          <a:p>
            <a:r>
              <a:rPr lang="lt-LT" dirty="0">
                <a:hlinkClick r:id="rId2"/>
              </a:rPr>
              <a:t>https://revistapesquisa.fapesp.br/wp-content/uploads/2019/07/012-017_Notas_277-info.jpg</a:t>
            </a:r>
            <a:endParaRPr lang="lt-LT" dirty="0"/>
          </a:p>
          <a:p>
            <a:r>
              <a:rPr lang="lt-LT" dirty="0">
                <a:hlinkClick r:id="rId3"/>
              </a:rPr>
              <a:t>https://www.sci.news/space/science-impenetrable-barrier-earth-02302.html</a:t>
            </a:r>
            <a:r>
              <a:rPr lang="lt-LT" dirty="0"/>
              <a:t> </a:t>
            </a:r>
          </a:p>
          <a:p>
            <a:r>
              <a:rPr lang="lt-LT" dirty="0"/>
              <a:t>J.Butrimaitė, A.Dementjev, G.Dikčius, R.Gadonas, J. Jasevičiūtė, V. Karenauskaitė, V. Sirutkaitis, V. Smilgevičius (2004). Vadovėlis Fizika biomedicinos ir fizinių mokslų studentams 2 dalis, Vilnius, Vilniaus universiteto leidykla, 351psl. ISBN 9986-19-595-9</a:t>
            </a:r>
          </a:p>
          <a:p>
            <a:r>
              <a:rPr lang="lt-LT" dirty="0">
                <a:hlinkClick r:id="rId4"/>
              </a:rPr>
              <a:t>https://www.researchgate.net/figure/A-sketch-of-William-Gilberts-terrella-from-De-Magnete-1600-From-Chapman-and-Bartels_fig1_256447386</a:t>
            </a:r>
            <a:r>
              <a:rPr lang="lt-LT" dirty="0"/>
              <a:t> </a:t>
            </a:r>
          </a:p>
          <a:p>
            <a:r>
              <a:rPr lang="lt-LT" dirty="0">
                <a:hlinkClick r:id="rId5"/>
              </a:rPr>
              <a:t>https://web.ua.es/docivis/magnet/earths_magnetic_field2.html</a:t>
            </a:r>
            <a:r>
              <a:rPr lang="lt-LT" dirty="0"/>
              <a:t> </a:t>
            </a:r>
          </a:p>
          <a:p>
            <a:endParaRPr lang="lt-LT" dirty="0"/>
          </a:p>
        </p:txBody>
      </p:sp>
    </p:spTree>
    <p:extLst>
      <p:ext uri="{BB962C8B-B14F-4D97-AF65-F5344CB8AC3E}">
        <p14:creationId xmlns:p14="http://schemas.microsoft.com/office/powerpoint/2010/main" val="288280489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netic Fields - by Lifeliqe autor Michael Carter.pptx" id="{1CD8B0ED-503E-4F9D-BE1F-EA91A594AAD6}" vid="{DDA4976A-1FAE-4427-8059-0A415774D08D}"/>
    </a:ext>
  </a:extLst>
</a:theme>
</file>

<file path=ppt/theme/theme2.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Magnetism Magnetic Fields</Template>
  <TotalTime>0</TotalTime>
  <Words>854</Words>
  <Application>Microsoft Office PowerPoint</Application>
  <PresentationFormat>Pasirinktinai</PresentationFormat>
  <Paragraphs>121</Paragraphs>
  <Slides>71</Slides>
  <Notes>0</Notes>
  <HiddenSlides>0</HiddenSlides>
  <MMClips>1</MMClips>
  <ScaleCrop>false</ScaleCrop>
  <HeadingPairs>
    <vt:vector size="8" baseType="variant">
      <vt:variant>
        <vt:lpstr>Naudojami šriftai</vt:lpstr>
      </vt:variant>
      <vt:variant>
        <vt:i4>4</vt:i4>
      </vt:variant>
      <vt:variant>
        <vt:lpstr>Tema</vt:lpstr>
      </vt:variant>
      <vt:variant>
        <vt:i4>2</vt:i4>
      </vt:variant>
      <vt:variant>
        <vt:lpstr>Įdėtosios OLE paslaugos</vt:lpstr>
      </vt:variant>
      <vt:variant>
        <vt:i4>1</vt:i4>
      </vt:variant>
      <vt:variant>
        <vt:lpstr>Skaidrių pavadinimai</vt:lpstr>
      </vt:variant>
      <vt:variant>
        <vt:i4>71</vt:i4>
      </vt:variant>
    </vt:vector>
  </HeadingPairs>
  <TitlesOfParts>
    <vt:vector size="78" baseType="lpstr">
      <vt:lpstr>Arial</vt:lpstr>
      <vt:lpstr>Calibri</vt:lpstr>
      <vt:lpstr>Calibri Light</vt:lpstr>
      <vt:lpstr>Gadugi</vt:lpstr>
      <vt:lpstr>Office Theme</vt:lpstr>
      <vt:lpstr>Celestial</vt:lpstr>
      <vt:lpstr>Photo Editor Photo</vt:lpstr>
      <vt:lpstr>Žemės  magnetinis  laukas</vt:lpstr>
      <vt:lpstr>Turinys</vt:lpstr>
      <vt:lpstr>Žemė turi stiprų magnetinį lauką. Dar Gilbertas manė, kad Žemė yra didelis magnetas, tačiau aukštoje temperatūroje magnetinės savybės dingsta.</vt:lpstr>
      <vt:lpstr>Willwilliam gilbert 1544 – 1603</vt:lpstr>
      <vt:lpstr>Žemei sukantis apie savo ašį, jos mantija su kietąja pluta sukasi šiek tiek greičiau negu vidinis branduolys. </vt:lpstr>
      <vt:lpstr>„PowerPoint“ pateiktis</vt:lpstr>
      <vt:lpstr>Viduje yra karšta plazma, todėl tekančios elektros srovės pačioje plazmoje sukuria magnetinį lauką.</vt:lpstr>
      <vt:lpstr>„PowerPoint“ pateiktis</vt:lpstr>
      <vt:lpstr>Magnetinis laukas susidaro aplink visą žemę ir tęsiasi dar tolyn į kosmosą</vt:lpstr>
      <vt:lpstr>„PowerPoint“ pateiktis</vt:lpstr>
      <vt:lpstr>Žemės magnetinis laukas nėra visose vietose vienodas: ties pusiauju retesnis, link ašigalių tankesnis</vt:lpstr>
      <vt:lpstr>„PowerPoint“ pateiktis</vt:lpstr>
      <vt:lpstr>Virš žemės paviršiaus jis kasdien kinta. pagrindinio lauko stipris apie 50 000–70 000 nanoteslų (nt). Nevienodas feromagnetinių mineralų (magnetito, hematito, pirotino, ilmenito) pasiskirstymas Žemės plutoje (aukščiau Curie taško izotermos) sukuria lokalias magnetines anomalijas. Lokalių anomalijų intesyvumo vidurkis apie 100 nT (kai kuriose vietovėse, pvz., Kursko magnetinėje anomalijoje iki 100 000 nT). </vt:lpstr>
      <vt:lpstr>„PowerPoint“ pateiktis</vt:lpstr>
      <vt:lpstr>Kinta ne tik jo tankis, bet ir poliškumas. Ypač po pluta. </vt:lpstr>
      <vt:lpstr>„PowerPoint“ pateiktis</vt:lpstr>
      <vt:lpstr>Magnetinio lauko kitimas lemia jo polių buvimo geografinės vietos kitimą. </vt:lpstr>
      <vt:lpstr>„PowerPoint“ pateiktis</vt:lpstr>
      <vt:lpstr> Žemės magnetinė ašis yra pasvirusi apie 11 deg į geografinę ašį.  Be to magnetinė ašis eina ne per Žemės centrą.</vt:lpstr>
      <vt:lpstr>„PowerPoint“ pateiktis</vt:lpstr>
      <vt:lpstr>Dabar Šiaurinis polius, yra prie karalienės Elžbietos salų, Kanados šiaurėje, apie 1600 km nuo šiaurės ašigalio.</vt:lpstr>
      <vt:lpstr>„PowerPoint“ pateiktis</vt:lpstr>
      <vt:lpstr>Žemės gelmės lemia apie 90% lauko stiprio. Likusius 10% lemia Saulės vėjas ir įmagnetėjusios uolienos. </vt:lpstr>
      <vt:lpstr>„PowerPoint“ pateiktis</vt:lpstr>
      <vt:lpstr>Saulės vėjas labai deformuoja tik aukščiausiuose stratosferos sluoksniuose esantį lauką.</vt:lpstr>
      <vt:lpstr>„PowerPoint“ pateiktis</vt:lpstr>
      <vt:lpstr>Dėl Saulės poveikio Žemės magnetosfera yra ištęsto lašo formos</vt:lpstr>
      <vt:lpstr>„PowerPoint“ pateiktis</vt:lpstr>
      <vt:lpstr>Į Žemę taikančios įelektrintos dalelės pakliūva į vadinamąsias magnetines gaudykles, kurios esti “statinės be galų” formos</vt:lpstr>
      <vt:lpstr>„PowerPoint“ pateiktis</vt:lpstr>
      <vt:lpstr>Magnetinis laukas veikia judančias įelektrintas daleles, jas pasukdamas tam tikru kampu. Taip jos užsukamos gaudyklėse</vt:lpstr>
      <vt:lpstr>„PowerPoint“ pateiktis</vt:lpstr>
      <vt:lpstr>Gaudyklės yra dvi, viena 1,5, kita 6 Žemės radiusų atstumu nuo Žemės centro.</vt:lpstr>
      <vt:lpstr>„PowerPoint“ pateiktis</vt:lpstr>
      <vt:lpstr>Tačiau ties ašigaliais gaudyklės per silpnos, todėl ten pakliūva dalis spinduliuotės</vt:lpstr>
      <vt:lpstr>„PowerPoint“ pateiktis</vt:lpstr>
      <vt:lpstr>Įelektrintos dalelės, ypač helionai linkę jonizuoti aplinką. Lėkdami atmosfera jie nuolat yra stabdomi, dėl ko ima spinduliuoti regimąją šviesą.</vt:lpstr>
      <vt:lpstr>„PowerPoint“ pateiktis</vt:lpstr>
      <vt:lpstr>helionAI tai visiškai arba daug kartų jonizuoti sunkesnių už helį cheminių elementų atomų branduoliai. Jie sąveikaudami su atmosfera spinduliuoja energiją.</vt:lpstr>
      <vt:lpstr>„PowerPoint“ pateiktis</vt:lpstr>
      <vt:lpstr>Kitaip tariant matome  ŠIAURĖS PAŠVAISTES</vt:lpstr>
      <vt:lpstr>„PowerPoint“ pateiktis</vt:lpstr>
      <vt:lpstr>SAULĖS VĖJAS TAI - Elektringųjų dalelių: protonų, elektronų, helionų plazmos srautas</vt:lpstr>
      <vt:lpstr>„PowerPoint“ pateiktis</vt:lpstr>
      <vt:lpstr>„PowerPoint“ pateiktis</vt:lpstr>
      <vt:lpstr>„PowerPoint“ pateiktis</vt:lpstr>
      <vt:lpstr>Dėl spinduliavimo Saulė netenka ~4,5 mln. tonų masės per 1s.  Maždaug tiek pat masės nusineša Saulės vėjas. </vt:lpstr>
      <vt:lpstr>„PowerPoint“ pateiktis</vt:lpstr>
      <vt:lpstr>   </vt:lpstr>
      <vt:lpstr>„PowerPoint“ pateiktis</vt:lpstr>
      <vt:lpstr>Saulės magnetinis laukas iš toliau žiūrint turi “pasukto rato” pavidalą</vt:lpstr>
      <vt:lpstr>„PowerPoint“ pateiktis</vt:lpstr>
      <vt:lpstr>Saulės vėjo stipriui ir krypčiai turi įtakos Saulės audros, </vt:lpstr>
      <vt:lpstr>Saulės dėmės</vt:lpstr>
      <vt:lpstr>protuberantai</vt:lpstr>
      <vt:lpstr>„PowerPoint“ pateiktis</vt:lpstr>
      <vt:lpstr>EKPERIMENTAI, kuriais galima patvirtinti Žemės magnetinio lauko egzistavimą</vt:lpstr>
      <vt:lpstr>Eksperimentas (Bandymas)</vt:lpstr>
      <vt:lpstr>„PowerPoint“ pateiktis</vt:lpstr>
      <vt:lpstr>TESTAS – 1 klausimas KOKIU ATSTUMU YRA ŽEMĖS MAGNETINĖS GAUDYKLĖS?</vt:lpstr>
      <vt:lpstr>TESTAS – 2 klausimas KOKį reiškinį stebime dėl silpno Žemės magnetinio lauko?</vt:lpstr>
      <vt:lpstr>TESTAS – 3 klausimas kiek procentų žemės magnetinį lauką lemia žemės gelmės?</vt:lpstr>
      <vt:lpstr>TESTAS – 4 klausimas koks saulės vėjo greitis prie žemės orbitos?</vt:lpstr>
      <vt:lpstr>TESTAS – 5 klausimas KokiaS daleles veikia magnetinis laukas?</vt:lpstr>
      <vt:lpstr>TESTAS – 6 klausimas Kur neveikia Žemės magnetinis laukas?</vt:lpstr>
      <vt:lpstr>TESTAS – 7 klausimas Kokio lauko neturi žemė?</vt:lpstr>
      <vt:lpstr>TESTAS – 8 klausimas Kuo matuojamas magnetinio lauko stipris?</vt:lpstr>
      <vt:lpstr>TESTAS – 9 klausimas Kurioje geografinėje vietoje šiuo metu yra žemės magnetinio lauko šiaurinis polius?</vt:lpstr>
      <vt:lpstr>Kiek Saulė netenka masės per sekundę dėl saulės vėjo?</vt:lpstr>
      <vt:lpstr>TEISINGI ATSAKYMAI</vt:lpstr>
      <vt:lpstr>Naudota Literatūra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2023-05-07T14:05:26Z</dcterms:created>
  <dcterms:modified xsi:type="dcterms:W3CDTF">2023-05-11T06:06:06Z</dcterms:modified>
</cp:coreProperties>
</file>