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5"/>
  </p:notesMasterIdLst>
  <p:sldIdLst>
    <p:sldId id="278" r:id="rId2"/>
    <p:sldId id="279" r:id="rId3"/>
    <p:sldId id="257" r:id="rId4"/>
    <p:sldId id="280" r:id="rId5"/>
    <p:sldId id="264" r:id="rId6"/>
    <p:sldId id="281" r:id="rId7"/>
    <p:sldId id="259" r:id="rId8"/>
    <p:sldId id="282" r:id="rId9"/>
    <p:sldId id="260" r:id="rId10"/>
    <p:sldId id="261" r:id="rId11"/>
    <p:sldId id="262" r:id="rId12"/>
    <p:sldId id="277" r:id="rId13"/>
    <p:sldId id="263" r:id="rId14"/>
    <p:sldId id="265" r:id="rId15"/>
    <p:sldId id="267" r:id="rId16"/>
    <p:sldId id="271" r:id="rId17"/>
    <p:sldId id="272" r:id="rId18"/>
    <p:sldId id="273" r:id="rId19"/>
    <p:sldId id="274" r:id="rId20"/>
    <p:sldId id="275" r:id="rId21"/>
    <p:sldId id="276" r:id="rId22"/>
    <p:sldId id="283"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E20D19-A59A-4D21-852D-97CBCB0C64EE}" type="datetimeFigureOut">
              <a:rPr lang="en-US" smtClean="0"/>
              <a:t>5/28/2024</a:t>
            </a:fld>
            <a:endParaRPr lang="en-US"/>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9E85A-8773-456B-9364-D3A1C6ECFA41}" type="slidenum">
              <a:rPr lang="en-US" smtClean="0"/>
              <a:t>‹#›</a:t>
            </a:fld>
            <a:endParaRPr lang="en-US"/>
          </a:p>
        </p:txBody>
      </p:sp>
    </p:spTree>
    <p:extLst>
      <p:ext uri="{BB962C8B-B14F-4D97-AF65-F5344CB8AC3E}">
        <p14:creationId xmlns:p14="http://schemas.microsoft.com/office/powerpoint/2010/main" val="2437328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10"/>
          </p:nvPr>
        </p:nvSpPr>
        <p:spPr/>
        <p:txBody>
          <a:bodyPr/>
          <a:lstStyle/>
          <a:p>
            <a:fld id="{5779E85A-8773-456B-9364-D3A1C6ECFA41}" type="slidenum">
              <a:rPr lang="en-US" smtClean="0"/>
              <a:t>5</a:t>
            </a:fld>
            <a:endParaRPr lang="en-US"/>
          </a:p>
        </p:txBody>
      </p:sp>
    </p:spTree>
    <p:extLst>
      <p:ext uri="{BB962C8B-B14F-4D97-AF65-F5344CB8AC3E}">
        <p14:creationId xmlns:p14="http://schemas.microsoft.com/office/powerpoint/2010/main" val="23469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10"/>
          </p:nvPr>
        </p:nvSpPr>
        <p:spPr/>
        <p:txBody>
          <a:bodyPr/>
          <a:lstStyle/>
          <a:p>
            <a:fld id="{5779E85A-8773-456B-9364-D3A1C6ECFA41}" type="slidenum">
              <a:rPr lang="en-US" smtClean="0"/>
              <a:t>20</a:t>
            </a:fld>
            <a:endParaRPr lang="en-US"/>
          </a:p>
        </p:txBody>
      </p:sp>
    </p:spTree>
    <p:extLst>
      <p:ext uri="{BB962C8B-B14F-4D97-AF65-F5344CB8AC3E}">
        <p14:creationId xmlns:p14="http://schemas.microsoft.com/office/powerpoint/2010/main" val="3874020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lt-LT" smtClean="0"/>
              <a:t>Spustelėję redag. ruoš. pavad. stilių</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3351223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lt-LT" smtClean="0"/>
              <a:t>Spustelėję redag. ruoš. pavad. stilių</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1177271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2743610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Date Placeholder 4"/>
          <p:cNvSpPr>
            <a:spLocks noGrp="1"/>
          </p:cNvSpPr>
          <p:nvPr>
            <p:ph type="dt" sz="half" idx="10"/>
          </p:nvPr>
        </p:nvSpPr>
        <p:spPr/>
        <p:txBody>
          <a:bodyPr/>
          <a:lstStyle/>
          <a:p>
            <a:fld id="{BA8A101C-E34E-4DBE-B11D-E4967F68419F}" type="datetimeFigureOut">
              <a:rPr lang="en-US" smtClean="0"/>
              <a:t>5/28/2024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2380187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smtClean="0"/>
              <a:t>Spustelėję redag. ruoš. pavad. stilių</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7" name="Date Placeholder 6"/>
          <p:cNvSpPr>
            <a:spLocks noGrp="1"/>
          </p:cNvSpPr>
          <p:nvPr>
            <p:ph type="dt" sz="half" idx="10"/>
          </p:nvPr>
        </p:nvSpPr>
        <p:spPr/>
        <p:txBody>
          <a:bodyPr/>
          <a:lstStyle/>
          <a:p>
            <a:fld id="{BA8A101C-E34E-4DBE-B11D-E4967F68419F}" type="datetimeFigureOut">
              <a:rPr lang="en-US" smtClean="0"/>
              <a:t>5/28/2024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2498810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BA8A101C-E34E-4DBE-B11D-E4967F68419F}" type="datetimeFigureOut">
              <a:rPr lang="en-US" smtClean="0"/>
              <a:t>5/28/2024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150810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A101C-E34E-4DBE-B11D-E4967F68419F}" type="datetimeFigureOut">
              <a:rPr lang="en-US" smtClean="0"/>
              <a:t>5/28/2024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632502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lt-LT" smtClean="0"/>
              <a:t>Spustelėję redag. ruoš. pavad. stilių</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BA8A101C-E34E-4DBE-B11D-E4967F68419F}" type="datetimeFigureOut">
              <a:rPr lang="en-US" smtClean="0"/>
              <a:t>5/28/2024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459535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BA8A101C-E34E-4DBE-B11D-E4967F68419F}" type="datetimeFigureOut">
              <a:rPr lang="en-US" smtClean="0"/>
              <a:t>5/28/2024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3949784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3685993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smtClean="0"/>
              <a:t>Spustelėję redag. ruoš. pavad. stilių</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008D068-4C75-4205-9E72-89CFE0B5DEA4}"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8419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smtClean="0"/>
              <a:t>Redaguoti šablono teksto stilius</a:t>
            </a:r>
          </a:p>
        </p:txBody>
      </p:sp>
      <p:sp>
        <p:nvSpPr>
          <p:cNvPr id="5" name="Date Placeholder 4"/>
          <p:cNvSpPr>
            <a:spLocks noGrp="1"/>
          </p:cNvSpPr>
          <p:nvPr>
            <p:ph type="dt" sz="half" idx="10"/>
          </p:nvPr>
        </p:nvSpPr>
        <p:spPr/>
        <p:txBody>
          <a:bodyPr/>
          <a:lstStyle/>
          <a:p>
            <a:fld id="{BA8A101C-E34E-4DBE-B11D-E4967F68419F}" type="datetimeFigureOut">
              <a:rPr lang="en-US" smtClean="0"/>
              <a:t>5/28/2024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3516911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smtClean="0"/>
              <a:t>Spustelėję redag. ruoš. pavad.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smtClean="0"/>
              <a:t>Redaguoti šablono teksto stilius</a:t>
            </a:r>
          </a:p>
        </p:txBody>
      </p:sp>
      <p:sp>
        <p:nvSpPr>
          <p:cNvPr id="5" name="Date Placeholder 4"/>
          <p:cNvSpPr>
            <a:spLocks noGrp="1"/>
          </p:cNvSpPr>
          <p:nvPr>
            <p:ph type="dt" sz="half" idx="10"/>
          </p:nvPr>
        </p:nvSpPr>
        <p:spPr/>
        <p:txBody>
          <a:bodyPr/>
          <a:lstStyle/>
          <a:p>
            <a:fld id="{BA8A101C-E34E-4DBE-B11D-E4967F68419F}" type="datetimeFigureOut">
              <a:rPr lang="en-US" smtClean="0"/>
              <a:t>5/28/2024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08D068-4C75-4205-9E72-89CFE0B5DEA4}"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30027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lt-LT" smtClean="0"/>
              <a:t>Spustelėję redag. ruoš. pavad.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smtClean="0"/>
              <a:t>Redaguoti šablono teksto stilius</a:t>
            </a:r>
          </a:p>
        </p:txBody>
      </p:sp>
      <p:sp>
        <p:nvSpPr>
          <p:cNvPr id="5" name="Date Placeholder 4"/>
          <p:cNvSpPr>
            <a:spLocks noGrp="1"/>
          </p:cNvSpPr>
          <p:nvPr>
            <p:ph type="dt" sz="half" idx="10"/>
          </p:nvPr>
        </p:nvSpPr>
        <p:spPr/>
        <p:txBody>
          <a:bodyPr/>
          <a:lstStyle/>
          <a:p>
            <a:fld id="{BA8A101C-E34E-4DBE-B11D-E4967F68419F}" type="datetimeFigureOut">
              <a:rPr lang="en-US" smtClean="0"/>
              <a:t>5/28/2024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4124349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2699585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A8A101C-E34E-4DBE-B11D-E4967F68419F}" type="datetimeFigureOut">
              <a:rPr lang="en-US" smtClean="0"/>
              <a:t>5/28/2024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008D068-4C75-4205-9E72-89CFE0B5DEA4}" type="slidenum">
              <a:rPr lang="en-US" smtClean="0"/>
              <a:t>‹#›</a:t>
            </a:fld>
            <a:endParaRPr lang="en-US"/>
          </a:p>
        </p:txBody>
      </p:sp>
    </p:spTree>
    <p:extLst>
      <p:ext uri="{BB962C8B-B14F-4D97-AF65-F5344CB8AC3E}">
        <p14:creationId xmlns:p14="http://schemas.microsoft.com/office/powerpoint/2010/main" val="2887747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A8A101C-E34E-4DBE-B11D-E4967F68419F}" type="datetimeFigureOut">
              <a:rPr lang="en-US" smtClean="0"/>
              <a:t>5/28/2024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008D068-4C75-4205-9E72-89CFE0B5DEA4}" type="slidenum">
              <a:rPr lang="en-US" smtClean="0"/>
              <a:t>‹#›</a:t>
            </a:fld>
            <a:endParaRPr lang="en-US"/>
          </a:p>
        </p:txBody>
      </p:sp>
    </p:spTree>
    <p:extLst>
      <p:ext uri="{BB962C8B-B14F-4D97-AF65-F5344CB8AC3E}">
        <p14:creationId xmlns:p14="http://schemas.microsoft.com/office/powerpoint/2010/main" val="395763093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algn="ctr"/>
            <a:r>
              <a:rPr lang="lt-LT" sz="4400" b="1" dirty="0" smtClean="0">
                <a:latin typeface="Times New Roman" panose="02020603050405020304" pitchFamily="18" charset="0"/>
                <a:cs typeface="Times New Roman" panose="02020603050405020304" pitchFamily="18" charset="0"/>
              </a:rPr>
              <a:t/>
            </a:r>
            <a:br>
              <a:rPr lang="lt-LT" sz="4400" b="1" dirty="0" smtClean="0">
                <a:latin typeface="Times New Roman" panose="02020603050405020304" pitchFamily="18" charset="0"/>
                <a:cs typeface="Times New Roman" panose="02020603050405020304" pitchFamily="18" charset="0"/>
              </a:rPr>
            </a:br>
            <a:r>
              <a:rPr lang="lt-LT" sz="4400" b="1" dirty="0" smtClean="0">
                <a:latin typeface="Times New Roman" panose="02020603050405020304" pitchFamily="18" charset="0"/>
                <a:cs typeface="Times New Roman" panose="02020603050405020304" pitchFamily="18" charset="0"/>
              </a:rPr>
              <a:t>Šokolado lydymosi </a:t>
            </a:r>
            <a:r>
              <a:rPr lang="lt-LT" sz="4400" b="1" dirty="0" smtClean="0">
                <a:latin typeface="Times New Roman" panose="02020603050405020304" pitchFamily="18" charset="0"/>
                <a:cs typeface="Times New Roman" panose="02020603050405020304" pitchFamily="18" charset="0"/>
              </a:rPr>
              <a:t>temperatūros tyrimas</a:t>
            </a:r>
            <a:endParaRPr lang="en-US" sz="44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295401" y="2632364"/>
            <a:ext cx="9601196" cy="3243504"/>
          </a:xfrm>
        </p:spPr>
        <p:txBody>
          <a:bodyPr>
            <a:normAutofit/>
          </a:bodyPr>
          <a:lstStyle/>
          <a:p>
            <a:pPr marL="0" indent="0" algn="ctr">
              <a:buNone/>
            </a:pPr>
            <a:endParaRPr lang="lt-LT" sz="2000" dirty="0" smtClean="0">
              <a:latin typeface="Times New Roman" panose="02020603050405020304" pitchFamily="18" charset="0"/>
              <a:cs typeface="Times New Roman" panose="02020603050405020304" pitchFamily="18" charset="0"/>
            </a:endParaRPr>
          </a:p>
          <a:p>
            <a:pPr marL="0" indent="0" algn="ctr">
              <a:buNone/>
            </a:pPr>
            <a:endParaRPr lang="lt-LT" sz="2000" dirty="0">
              <a:latin typeface="Times New Roman" panose="02020603050405020304" pitchFamily="18" charset="0"/>
              <a:cs typeface="Times New Roman" panose="02020603050405020304" pitchFamily="18" charset="0"/>
            </a:endParaRPr>
          </a:p>
          <a:p>
            <a:pPr marL="0" indent="0" algn="ctr">
              <a:buNone/>
            </a:pPr>
            <a:r>
              <a:rPr lang="lt-LT" sz="2000" dirty="0" smtClean="0">
                <a:latin typeface="Times New Roman" panose="02020603050405020304" pitchFamily="18" charset="0"/>
                <a:cs typeface="Times New Roman" panose="02020603050405020304" pitchFamily="18" charset="0"/>
              </a:rPr>
              <a:t>Prienų </a:t>
            </a:r>
            <a:r>
              <a:rPr lang="lt-LT" sz="2000" dirty="0" smtClean="0">
                <a:latin typeface="Times New Roman" panose="02020603050405020304" pitchFamily="18" charset="0"/>
                <a:cs typeface="Times New Roman" panose="02020603050405020304" pitchFamily="18" charset="0"/>
              </a:rPr>
              <a:t>,,</a:t>
            </a:r>
            <a:r>
              <a:rPr lang="lt-LT" sz="2000" dirty="0" err="1" smtClean="0">
                <a:latin typeface="Times New Roman" panose="02020603050405020304" pitchFamily="18" charset="0"/>
                <a:cs typeface="Times New Roman" panose="02020603050405020304" pitchFamily="18" charset="0"/>
              </a:rPr>
              <a:t>Revuonos</a:t>
            </a:r>
            <a:r>
              <a:rPr lang="lt-LT" sz="2000" dirty="0" smtClean="0">
                <a:latin typeface="Times New Roman" panose="02020603050405020304" pitchFamily="18" charset="0"/>
                <a:cs typeface="Times New Roman" panose="02020603050405020304" pitchFamily="18" charset="0"/>
              </a:rPr>
              <a:t>“ pagrindinė mokykla</a:t>
            </a:r>
          </a:p>
          <a:p>
            <a:pPr marL="0" indent="0" algn="ctr">
              <a:buNone/>
            </a:pPr>
            <a:r>
              <a:rPr lang="lt-LT" sz="2000" dirty="0" smtClean="0">
                <a:latin typeface="Times New Roman" panose="02020603050405020304" pitchFamily="18" charset="0"/>
                <a:cs typeface="Times New Roman" panose="02020603050405020304" pitchFamily="18" charset="0"/>
              </a:rPr>
              <a:t>9a kl. </a:t>
            </a:r>
            <a:r>
              <a:rPr lang="lt-LT" sz="2000" dirty="0">
                <a:latin typeface="Times New Roman" panose="02020603050405020304" pitchFamily="18" charset="0"/>
                <a:cs typeface="Times New Roman" panose="02020603050405020304" pitchFamily="18" charset="0"/>
              </a:rPr>
              <a:t>m</a:t>
            </a:r>
            <a:r>
              <a:rPr lang="lt-LT" sz="2000" dirty="0" smtClean="0">
                <a:latin typeface="Times New Roman" panose="02020603050405020304" pitchFamily="18" charset="0"/>
                <a:cs typeface="Times New Roman" panose="02020603050405020304" pitchFamily="18" charset="0"/>
              </a:rPr>
              <a:t>ok. Goda </a:t>
            </a:r>
            <a:r>
              <a:rPr lang="lt-LT" sz="2000" dirty="0" err="1" smtClean="0">
                <a:latin typeface="Times New Roman" panose="02020603050405020304" pitchFamily="18" charset="0"/>
                <a:cs typeface="Times New Roman" panose="02020603050405020304" pitchFamily="18" charset="0"/>
              </a:rPr>
              <a:t>Juozapavičiūtė</a:t>
            </a:r>
            <a:r>
              <a:rPr lang="lt-LT" sz="2000" dirty="0" smtClean="0">
                <a:latin typeface="Times New Roman" panose="02020603050405020304" pitchFamily="18" charset="0"/>
                <a:cs typeface="Times New Roman" panose="02020603050405020304" pitchFamily="18" charset="0"/>
              </a:rPr>
              <a:t> ir Guostė Balčiūnaitė</a:t>
            </a:r>
          </a:p>
          <a:p>
            <a:pPr marL="0" indent="0" algn="ctr">
              <a:buNone/>
            </a:pPr>
            <a:r>
              <a:rPr lang="lt-LT" sz="2000" dirty="0" smtClean="0">
                <a:latin typeface="Times New Roman" panose="02020603050405020304" pitchFamily="18" charset="0"/>
                <a:cs typeface="Times New Roman" panose="02020603050405020304" pitchFamily="18" charset="0"/>
              </a:rPr>
              <a:t>Mokytoja: Zita </a:t>
            </a:r>
            <a:r>
              <a:rPr lang="lt-LT" sz="2000" dirty="0" err="1" smtClean="0">
                <a:latin typeface="Times New Roman" panose="02020603050405020304" pitchFamily="18" charset="0"/>
                <a:cs typeface="Times New Roman" panose="02020603050405020304" pitchFamily="18" charset="0"/>
              </a:rPr>
              <a:t>Ferevičienė</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4729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Turinys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lt-LT" sz="2000" dirty="0" smtClean="0">
                <a:latin typeface="Times New Roman" panose="02020603050405020304" pitchFamily="18" charset="0"/>
                <a:cs typeface="Times New Roman" panose="02020603050405020304" pitchFamily="18" charset="0"/>
              </a:rPr>
              <a:t>1. Lydymasis. Lydymosi temperatūra.</a:t>
            </a:r>
          </a:p>
          <a:p>
            <a:pPr marL="0" indent="0">
              <a:buNone/>
            </a:pPr>
            <a:r>
              <a:rPr lang="lt-LT" sz="2000" dirty="0" smtClean="0">
                <a:latin typeface="Times New Roman" panose="02020603050405020304" pitchFamily="18" charset="0"/>
                <a:cs typeface="Times New Roman" panose="02020603050405020304" pitchFamily="18" charset="0"/>
              </a:rPr>
              <a:t>2. Savitoji lydymosi šiluma</a:t>
            </a:r>
          </a:p>
          <a:p>
            <a:pPr marL="0" indent="0">
              <a:buNone/>
            </a:pPr>
            <a:r>
              <a:rPr lang="lt-LT" sz="2000" dirty="0" smtClean="0">
                <a:latin typeface="Times New Roman" panose="02020603050405020304" pitchFamily="18" charset="0"/>
                <a:cs typeface="Times New Roman" panose="02020603050405020304" pitchFamily="18" charset="0"/>
              </a:rPr>
              <a:t>3. Praktinis darbas ,,Šokolado lydymosi temperatūros nustatymas“</a:t>
            </a:r>
          </a:p>
          <a:p>
            <a:pPr marL="0" indent="0">
              <a:buNone/>
            </a:pPr>
            <a:r>
              <a:rPr lang="lt-LT" sz="2000" dirty="0" smtClean="0">
                <a:latin typeface="Times New Roman" panose="02020603050405020304" pitchFamily="18" charset="0"/>
                <a:cs typeface="Times New Roman" panose="02020603050405020304" pitchFamily="18" charset="0"/>
              </a:rPr>
              <a:t>4. Uždavinių sprendimas.</a:t>
            </a:r>
          </a:p>
          <a:p>
            <a:pPr marL="0" indent="0">
              <a:buNone/>
            </a:pPr>
            <a:r>
              <a:rPr lang="lt-LT" sz="2000" dirty="0" smtClean="0">
                <a:latin typeface="Times New Roman" panose="02020603050405020304" pitchFamily="18" charset="0"/>
                <a:cs typeface="Times New Roman" panose="02020603050405020304" pitchFamily="18" charset="0"/>
              </a:rPr>
              <a:t>5. Testas</a:t>
            </a:r>
          </a:p>
          <a:p>
            <a:endParaRPr lang="en-US" sz="2000" dirty="0"/>
          </a:p>
        </p:txBody>
      </p:sp>
    </p:spTree>
    <p:extLst>
      <p:ext uri="{BB962C8B-B14F-4D97-AF65-F5344CB8AC3E}">
        <p14:creationId xmlns:p14="http://schemas.microsoft.com/office/powerpoint/2010/main" val="428588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dynai tirpsta precedento neturinčiu tempu: pasekmes pajusime jau po 15  metų - L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8552" y="3833089"/>
            <a:ext cx="3867806" cy="2170547"/>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p:cNvSpPr>
            <a:spLocks noGrp="1"/>
          </p:cNvSpPr>
          <p:nvPr>
            <p:ph type="title"/>
          </p:nvPr>
        </p:nvSpPr>
        <p:spPr>
          <a:xfrm>
            <a:off x="2121871" y="390892"/>
            <a:ext cx="8911687" cy="1280890"/>
          </a:xfrm>
        </p:spPr>
        <p:txBody>
          <a:bodyPr>
            <a:normAutofit/>
          </a:bodyPr>
          <a:lstStyle/>
          <a:p>
            <a:pPr algn="ctr"/>
            <a:r>
              <a:rPr lang="lt-LT" dirty="0" smtClean="0">
                <a:latin typeface="Times New Roman" panose="02020603050405020304" pitchFamily="18" charset="0"/>
                <a:cs typeface="Times New Roman" panose="02020603050405020304" pitchFamily="18" charset="0"/>
              </a:rPr>
              <a:t>Lydymasis. </a:t>
            </a:r>
            <a:r>
              <a:rPr lang="lt-LT" dirty="0">
                <a:latin typeface="Times New Roman" panose="02020603050405020304" pitchFamily="18" charset="0"/>
                <a:cs typeface="Times New Roman" panose="02020603050405020304" pitchFamily="18" charset="0"/>
              </a:rPr>
              <a:t>L</a:t>
            </a:r>
            <a:r>
              <a:rPr lang="lt-LT" dirty="0" smtClean="0">
                <a:latin typeface="Times New Roman" panose="02020603050405020304" pitchFamily="18" charset="0"/>
                <a:cs typeface="Times New Roman" panose="02020603050405020304" pitchFamily="18" charset="0"/>
              </a:rPr>
              <a:t>ydymosi temperatūra.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83173" y="1671781"/>
            <a:ext cx="10930758" cy="4655127"/>
          </a:xfrm>
        </p:spPr>
        <p:txBody>
          <a:bodyPr>
            <a:normAutofit/>
          </a:bodyPr>
          <a:lstStyle/>
          <a:p>
            <a:pPr marL="0" indent="0" algn="just">
              <a:buNone/>
            </a:pPr>
            <a:r>
              <a:rPr lang="lt-LT" sz="2000" dirty="0" smtClean="0">
                <a:latin typeface="Times New Roman" panose="02020603050405020304" pitchFamily="18" charset="0"/>
                <a:cs typeface="Times New Roman" panose="02020603050405020304" pitchFamily="18" charset="0"/>
              </a:rPr>
              <a:t>	Kietosios medžiagos virsmas skystąja vadinamas lydymusi. Kad  medžiaga lydytųsi, ją reikia pakaitinti iki lydymosi temperatūros (padidinti vidinę jos energiją). Temperatūra, kurioje lydosi medžiaga, vadinama jos lydymosi temperatūra. </a:t>
            </a:r>
            <a:r>
              <a:rPr lang="lt-LT" sz="2000" dirty="0">
                <a:latin typeface="Times New Roman" panose="02020603050405020304" pitchFamily="18" charset="0"/>
                <a:cs typeface="Times New Roman" panose="02020603050405020304" pitchFamily="18" charset="0"/>
              </a:rPr>
              <a:t>Lydymosi temperatūra priklauso nuo medžiagos ir labai nedaug nuo slėgio. Lydymosi temperatūra išlieka pastovi viso lydymosi proceso metu ir grynų </a:t>
            </a:r>
            <a:r>
              <a:rPr lang="lt-LT" sz="2000" dirty="0" smtClean="0">
                <a:latin typeface="Times New Roman" panose="02020603050405020304" pitchFamily="18" charset="0"/>
                <a:cs typeface="Times New Roman" panose="02020603050405020304" pitchFamily="18" charset="0"/>
              </a:rPr>
              <a:t>medžiagų </a:t>
            </a:r>
            <a:r>
              <a:rPr lang="lt-LT" sz="2000" dirty="0">
                <a:latin typeface="Times New Roman" panose="02020603050405020304" pitchFamily="18" charset="0"/>
                <a:cs typeface="Times New Roman" panose="02020603050405020304" pitchFamily="18" charset="0"/>
              </a:rPr>
              <a:t>atveju sutampa su </a:t>
            </a:r>
            <a:r>
              <a:rPr lang="lt-LT" sz="2000" dirty="0" smtClean="0">
                <a:latin typeface="Times New Roman" panose="02020603050405020304" pitchFamily="18" charset="0"/>
                <a:cs typeface="Times New Roman" panose="02020603050405020304" pitchFamily="18" charset="0"/>
              </a:rPr>
              <a:t>užšalimo </a:t>
            </a:r>
            <a:r>
              <a:rPr lang="lt-LT" sz="2000" dirty="0">
                <a:latin typeface="Times New Roman" panose="02020603050405020304" pitchFamily="18" charset="0"/>
                <a:cs typeface="Times New Roman" panose="02020603050405020304" pitchFamily="18" charset="0"/>
              </a:rPr>
              <a:t>temperatūra. Dėl priemaišų, skiediklių likučių lydymosi temperatūra paprastai yra mažesnė</a:t>
            </a:r>
            <a:r>
              <a:rPr lang="lt-LT" sz="20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12106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rot="10800000" flipV="1">
            <a:off x="1295401" y="1030013"/>
            <a:ext cx="9601196" cy="1324304"/>
          </a:xfrm>
        </p:spPr>
        <p:txBody>
          <a:bodyPr>
            <a:noAutofit/>
          </a:bodyPr>
          <a:lstStyle/>
          <a:p>
            <a:r>
              <a:rPr lang="lt-LT" dirty="0" smtClean="0">
                <a:latin typeface="Times New Roman" panose="02020603050405020304" pitchFamily="18" charset="0"/>
                <a:cs typeface="Times New Roman" panose="02020603050405020304" pitchFamily="18" charset="0"/>
              </a:rPr>
              <a:t>Ledo lydymosi temperatūros praktinė reikšmė</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8256" y="2354318"/>
            <a:ext cx="9601196" cy="3689715"/>
          </a:xfrm>
        </p:spPr>
        <p:txBody>
          <a:bodyPr/>
          <a:lstStyle/>
          <a:p>
            <a:pPr marL="0" indent="0" algn="just">
              <a:buNone/>
            </a:pPr>
            <a:r>
              <a:rPr lang="lt-LT" sz="2000" dirty="0" smtClean="0">
                <a:latin typeface="Times New Roman" panose="02020603050405020304" pitchFamily="18" charset="0"/>
                <a:cs typeface="Times New Roman" panose="02020603050405020304" pitchFamily="18" charset="0"/>
              </a:rPr>
              <a:t>	Ledo </a:t>
            </a:r>
            <a:r>
              <a:rPr lang="lt-LT" sz="2000" dirty="0">
                <a:latin typeface="Times New Roman" panose="02020603050405020304" pitchFamily="18" charset="0"/>
                <a:cs typeface="Times New Roman" panose="02020603050405020304" pitchFamily="18" charset="0"/>
              </a:rPr>
              <a:t>lydymosi (tirpimo) temperatūra turi didelę reikšmę </a:t>
            </a:r>
            <a:r>
              <a:rPr lang="lt-LT" sz="2000" dirty="0" smtClean="0">
                <a:solidFill>
                  <a:schemeClr val="tx1"/>
                </a:solidFill>
                <a:latin typeface="Times New Roman" panose="02020603050405020304" pitchFamily="18" charset="0"/>
                <a:cs typeface="Times New Roman" panose="02020603050405020304" pitchFamily="18" charset="0"/>
              </a:rPr>
              <a:t>biologijoje </a:t>
            </a:r>
            <a:r>
              <a:rPr lang="lt-LT" sz="2000" dirty="0">
                <a:solidFill>
                  <a:schemeClr val="tx1"/>
                </a:solidFill>
                <a:latin typeface="Times New Roman" panose="02020603050405020304" pitchFamily="18" charset="0"/>
                <a:cs typeface="Times New Roman" panose="02020603050405020304" pitchFamily="18" charset="0"/>
              </a:rPr>
              <a:t>ir orams</a:t>
            </a:r>
            <a:r>
              <a:rPr lang="lt-LT" sz="2000" dirty="0">
                <a:latin typeface="Times New Roman" panose="02020603050405020304" pitchFamily="18" charset="0"/>
                <a:cs typeface="Times New Roman" panose="02020603050405020304" pitchFamily="18" charset="0"/>
              </a:rPr>
              <a:t>. Pagal lydymosi temperatūrą taip pat galima identifikuoti tam tikras chemines medžiagas. Žemesnė tirpalų lydymosi temperatūra lemia tai, kad ledą galima tirpdyti druska.</a:t>
            </a:r>
          </a:p>
          <a:p>
            <a:pPr marL="0" indent="0" algn="just">
              <a:buNone/>
            </a:pPr>
            <a:r>
              <a:rPr lang="lt-LT" sz="2000" dirty="0">
                <a:latin typeface="Times New Roman" panose="02020603050405020304" pitchFamily="18" charset="0"/>
                <a:cs typeface="Times New Roman" panose="02020603050405020304" pitchFamily="18" charset="0"/>
              </a:rPr>
              <a:t>Medžiagų lydymosi temperatūra labai įvairi. Į šią savybę atsižvelgiama pasirenkant medžiagas mašinoms ir įrankiams gaminti.</a:t>
            </a:r>
          </a:p>
          <a:p>
            <a:pPr marL="0" indent="0" algn="just">
              <a:buNone/>
            </a:pPr>
            <a:r>
              <a:rPr lang="lt-LT" sz="2000" dirty="0">
                <a:latin typeface="Times New Roman" panose="02020603050405020304" pitchFamily="18" charset="0"/>
                <a:cs typeface="Times New Roman" panose="02020603050405020304" pitchFamily="18" charset="0"/>
              </a:rPr>
              <a:t>Baltijos jūros vanduo užšąla, kai jo temperatūra nukrenta iki – </a:t>
            </a:r>
            <a:r>
              <a:rPr lang="lt-LT" sz="2000" dirty="0" smtClean="0">
                <a:latin typeface="Times New Roman" panose="02020603050405020304" pitchFamily="18" charset="0"/>
                <a:cs typeface="Times New Roman" panose="02020603050405020304" pitchFamily="18" charset="0"/>
              </a:rPr>
              <a:t>0,5 </a:t>
            </a:r>
            <a:r>
              <a:rPr lang="en-US" dirty="0"/>
              <a:t>°C</a:t>
            </a:r>
            <a:endParaRPr lang="en-US" sz="2000" dirty="0">
              <a:latin typeface="Times New Roman" panose="02020603050405020304" pitchFamily="18" charset="0"/>
              <a:cs typeface="Times New Roman" panose="02020603050405020304" pitchFamily="18" charset="0"/>
            </a:endParaRPr>
          </a:p>
          <a:p>
            <a:endParaRPr lang="en-US" dirty="0"/>
          </a:p>
        </p:txBody>
      </p:sp>
      <p:pic>
        <p:nvPicPr>
          <p:cNvPr id="4" name="Paveikslėlis 3"/>
          <p:cNvPicPr>
            <a:picLocks noChangeAspect="1"/>
          </p:cNvPicPr>
          <p:nvPr/>
        </p:nvPicPr>
        <p:blipFill>
          <a:blip r:embed="rId2"/>
          <a:stretch>
            <a:fillRect/>
          </a:stretch>
        </p:blipFill>
        <p:spPr>
          <a:xfrm>
            <a:off x="7821222" y="4516581"/>
            <a:ext cx="2606344" cy="1822739"/>
          </a:xfrm>
          <a:prstGeom prst="rect">
            <a:avLst/>
          </a:prstGeom>
        </p:spPr>
      </p:pic>
    </p:spTree>
    <p:extLst>
      <p:ext uri="{BB962C8B-B14F-4D97-AF65-F5344CB8AC3E}">
        <p14:creationId xmlns:p14="http://schemas.microsoft.com/office/powerpoint/2010/main" val="350048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Savitoji lydymosi šiluma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2189018" y="2032000"/>
            <a:ext cx="9315594" cy="3934640"/>
          </a:xfrm>
        </p:spPr>
        <p:txBody>
          <a:bodyPr>
            <a:noAutofit/>
          </a:bodyPr>
          <a:lstStyle/>
          <a:p>
            <a:pPr marL="0" indent="0" algn="just">
              <a:buNone/>
            </a:pPr>
            <a:r>
              <a:rPr lang="lt-LT" sz="2000" dirty="0" smtClean="0">
                <a:latin typeface="Times New Roman" panose="02020603050405020304" pitchFamily="18" charset="0"/>
                <a:cs typeface="Times New Roman" panose="02020603050405020304" pitchFamily="18" charset="0"/>
              </a:rPr>
              <a:t>	Vienodos masės įvairioms kietosioms medžiagoms paversti skysčiu reikia skirtingo šilumos kiekio.</a:t>
            </a:r>
          </a:p>
          <a:p>
            <a:pPr marL="0" indent="0" algn="just">
              <a:buNone/>
            </a:pPr>
            <a:r>
              <a:rPr lang="lt-LT" sz="2000" dirty="0" smtClean="0">
                <a:latin typeface="Times New Roman" panose="02020603050405020304" pitchFamily="18" charset="0"/>
                <a:cs typeface="Times New Roman" panose="02020603050405020304" pitchFamily="18" charset="0"/>
              </a:rPr>
              <a:t>	Žinodami</a:t>
            </a:r>
            <a:r>
              <a:rPr lang="lt-LT" sz="2000" dirty="0">
                <a:latin typeface="Times New Roman" panose="02020603050405020304" pitchFamily="18" charset="0"/>
                <a:cs typeface="Times New Roman" panose="02020603050405020304" pitchFamily="18" charset="0"/>
              </a:rPr>
              <a:t>, kiek šilumos reikia 1 kg medžiagos išlydyti jos lydymosi temperatūroje, kai atmosferos slėgis normalus, galima apskaičiuoti šilumos kiekį.</a:t>
            </a:r>
          </a:p>
          <a:p>
            <a:pPr marL="0" indent="0" algn="just">
              <a:buNone/>
            </a:pPr>
            <a:r>
              <a:rPr lang="lt-LT" sz="2000" b="1" dirty="0" smtClean="0">
                <a:latin typeface="Times New Roman" panose="02020603050405020304" pitchFamily="18" charset="0"/>
                <a:cs typeface="Times New Roman" panose="02020603050405020304" pitchFamily="18" charset="0"/>
              </a:rPr>
              <a:t>	Q </a:t>
            </a:r>
            <a:r>
              <a:rPr lang="lt-LT" sz="2000" b="1" dirty="0">
                <a:latin typeface="Times New Roman" panose="02020603050405020304" pitchFamily="18" charset="0"/>
                <a:cs typeface="Times New Roman" panose="02020603050405020304" pitchFamily="18" charset="0"/>
              </a:rPr>
              <a:t>= </a:t>
            </a:r>
            <a:r>
              <a:rPr lang="el-GR" sz="2000" b="1" dirty="0">
                <a:latin typeface="Times New Roman" panose="02020603050405020304" pitchFamily="18" charset="0"/>
                <a:cs typeface="Times New Roman" panose="02020603050405020304" pitchFamily="18" charset="0"/>
              </a:rPr>
              <a:t>λ</a:t>
            </a:r>
            <a:r>
              <a:rPr lang="lt-LT" sz="2000" b="1" dirty="0">
                <a:latin typeface="Times New Roman" panose="02020603050405020304" pitchFamily="18" charset="0"/>
                <a:cs typeface="Times New Roman" panose="02020603050405020304" pitchFamily="18" charset="0"/>
              </a:rPr>
              <a:t>m</a:t>
            </a:r>
            <a:r>
              <a:rPr lang="lt-LT" sz="2000" dirty="0">
                <a:latin typeface="Times New Roman" panose="02020603050405020304" pitchFamily="18" charset="0"/>
                <a:cs typeface="Times New Roman" panose="02020603050405020304" pitchFamily="18" charset="0"/>
              </a:rPr>
              <a:t> – šilumos kiekis, reikalingas išlydyti bet kurios </a:t>
            </a:r>
            <a:r>
              <a:rPr lang="lt-LT" sz="2000" dirty="0">
                <a:solidFill>
                  <a:schemeClr val="tx1"/>
                </a:solidFill>
                <a:latin typeface="Times New Roman" panose="02020603050405020304" pitchFamily="18" charset="0"/>
                <a:cs typeface="Times New Roman" panose="02020603050405020304" pitchFamily="18" charset="0"/>
              </a:rPr>
              <a:t>masės </a:t>
            </a:r>
            <a:r>
              <a:rPr lang="lt-LT" sz="2000" dirty="0">
                <a:latin typeface="Times New Roman" panose="02020603050405020304" pitchFamily="18" charset="0"/>
                <a:cs typeface="Times New Roman" panose="02020603050405020304" pitchFamily="18" charset="0"/>
              </a:rPr>
              <a:t>kūną lydymosi temperatūroje.</a:t>
            </a:r>
          </a:p>
          <a:p>
            <a:pPr marL="0" indent="0" algn="just">
              <a:buNone/>
            </a:pPr>
            <a:r>
              <a:rPr lang="el-GR" sz="2000" dirty="0">
                <a:latin typeface="Times New Roman" panose="02020603050405020304" pitchFamily="18" charset="0"/>
                <a:cs typeface="Times New Roman" panose="02020603050405020304" pitchFamily="18" charset="0"/>
              </a:rPr>
              <a:t>λ (</a:t>
            </a:r>
            <a:r>
              <a:rPr lang="lt-LT" sz="2000" dirty="0">
                <a:latin typeface="Times New Roman" panose="02020603050405020304" pitchFamily="18" charset="0"/>
                <a:cs typeface="Times New Roman" panose="02020603050405020304" pitchFamily="18" charset="0"/>
              </a:rPr>
              <a:t>tariama lambda) – savitoji lydymosi </a:t>
            </a:r>
            <a:r>
              <a:rPr lang="lt-LT" sz="2000" dirty="0" smtClean="0">
                <a:latin typeface="Times New Roman" panose="02020603050405020304" pitchFamily="18" charset="0"/>
                <a:cs typeface="Times New Roman" panose="02020603050405020304" pitchFamily="18" charset="0"/>
              </a:rPr>
              <a:t>šiluma, </a:t>
            </a:r>
            <a:r>
              <a:rPr lang="lt-LT" sz="2000" dirty="0">
                <a:latin typeface="Times New Roman" panose="02020603050405020304" pitchFamily="18" charset="0"/>
                <a:cs typeface="Times New Roman" panose="02020603050405020304" pitchFamily="18" charset="0"/>
              </a:rPr>
              <a:t>šilumos kiekis, kurio reikia norint 1 </a:t>
            </a:r>
            <a:r>
              <a:rPr lang="lt-LT" sz="2000" dirty="0">
                <a:solidFill>
                  <a:schemeClr val="tx1"/>
                </a:solidFill>
                <a:latin typeface="Times New Roman" panose="02020603050405020304" pitchFamily="18" charset="0"/>
                <a:cs typeface="Times New Roman" panose="02020603050405020304" pitchFamily="18" charset="0"/>
              </a:rPr>
              <a:t>kilogramą </a:t>
            </a:r>
            <a:r>
              <a:rPr lang="lt-LT" sz="2000" dirty="0">
                <a:latin typeface="Times New Roman" panose="02020603050405020304" pitchFamily="18" charset="0"/>
                <a:cs typeface="Times New Roman" panose="02020603050405020304" pitchFamily="18" charset="0"/>
              </a:rPr>
              <a:t> kietos medžiagos išlydyti jo lydymosi temperatūroje. </a:t>
            </a:r>
            <a:endParaRPr lang="lt-LT" sz="2000" b="1" dirty="0">
              <a:latin typeface="Times New Roman" panose="02020603050405020304" pitchFamily="18" charset="0"/>
              <a:cs typeface="Times New Roman" panose="02020603050405020304" pitchFamily="18" charset="0"/>
            </a:endParaRPr>
          </a:p>
          <a:p>
            <a:pPr marL="0" indent="0" algn="just">
              <a:buNone/>
            </a:pPr>
            <a:r>
              <a:rPr lang="lt-LT" sz="2000" dirty="0" smtClean="0">
                <a:latin typeface="Times New Roman" panose="02020603050405020304" pitchFamily="18" charset="0"/>
                <a:cs typeface="Times New Roman" panose="02020603050405020304" pitchFamily="18" charset="0"/>
              </a:rPr>
              <a:t>	Kadangi, savitoji ledo lydymosi šiluma yra didelė ( 330 </a:t>
            </a:r>
            <a:r>
              <a:rPr lang="lt-LT" sz="2000" dirty="0" err="1" smtClean="0">
                <a:latin typeface="Times New Roman" panose="02020603050405020304" pitchFamily="18" charset="0"/>
                <a:cs typeface="Times New Roman" panose="02020603050405020304" pitchFamily="18" charset="0"/>
              </a:rPr>
              <a:t>kJ</a:t>
            </a:r>
            <a:r>
              <a:rPr lang="lt-LT" sz="2000" dirty="0" smtClean="0">
                <a:latin typeface="Times New Roman" panose="02020603050405020304" pitchFamily="18" charset="0"/>
                <a:cs typeface="Times New Roman" panose="02020603050405020304" pitchFamily="18" charset="0"/>
              </a:rPr>
              <a:t>/kg ), tai tirpstant sniegui ir ledui, nebūna staigių potvynių.</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068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dirty="0" smtClean="0">
                <a:latin typeface="Times New Roman" panose="02020603050405020304" pitchFamily="18" charset="0"/>
                <a:cs typeface="Times New Roman" panose="02020603050405020304" pitchFamily="18" charset="0"/>
              </a:rPr>
              <a:t>Praktikos darbas</a:t>
            </a:r>
            <a:r>
              <a:rPr lang="lt-LT" dirty="0">
                <a:latin typeface="Times New Roman" panose="02020603050405020304" pitchFamily="18" charset="0"/>
                <a:cs typeface="Times New Roman" panose="02020603050405020304" pitchFamily="18" charset="0"/>
              </a:rPr>
              <a:t>. Šokolado lydymosi temperatūros </a:t>
            </a:r>
            <a:r>
              <a:rPr lang="lt-LT" dirty="0" smtClean="0">
                <a:latin typeface="Times New Roman" panose="02020603050405020304" pitchFamily="18" charset="0"/>
                <a:cs typeface="Times New Roman" panose="02020603050405020304" pitchFamily="18" charset="0"/>
              </a:rPr>
              <a:t>tyrimas.</a:t>
            </a:r>
            <a:endParaRPr lang="en-US" dirty="0"/>
          </a:p>
        </p:txBody>
      </p:sp>
      <p:sp>
        <p:nvSpPr>
          <p:cNvPr id="3" name="Turinio vietos rezervavimo ženklas 2"/>
          <p:cNvSpPr>
            <a:spLocks noGrp="1"/>
          </p:cNvSpPr>
          <p:nvPr>
            <p:ph idx="1"/>
          </p:nvPr>
        </p:nvSpPr>
        <p:spPr>
          <a:xfrm>
            <a:off x="1074684" y="2577953"/>
            <a:ext cx="9601196" cy="3318936"/>
          </a:xfrm>
        </p:spPr>
        <p:txBody>
          <a:bodyPr>
            <a:normAutofit lnSpcReduction="10000"/>
          </a:bodyPr>
          <a:lstStyle/>
          <a:p>
            <a:pPr marL="0" indent="0">
              <a:buNone/>
            </a:pPr>
            <a:r>
              <a:rPr lang="lt-LT" sz="2000" b="1" dirty="0" smtClean="0">
                <a:latin typeface="Times New Roman" panose="02020603050405020304" pitchFamily="18" charset="0"/>
                <a:cs typeface="Times New Roman" panose="02020603050405020304" pitchFamily="18" charset="0"/>
              </a:rPr>
              <a:t>  Darbo tikslas: </a:t>
            </a:r>
            <a:r>
              <a:rPr lang="lt-LT" sz="2000" dirty="0" smtClean="0">
                <a:latin typeface="Times New Roman" panose="02020603050405020304" pitchFamily="18" charset="0"/>
                <a:cs typeface="Times New Roman" panose="02020603050405020304" pitchFamily="18" charset="0"/>
              </a:rPr>
              <a:t>Nustatyti juodo, balto ir pieniško šokolado lydymosi temperatūras. </a:t>
            </a:r>
          </a:p>
          <a:p>
            <a:pPr marL="0" indent="0">
              <a:buNone/>
            </a:pPr>
            <a:r>
              <a:rPr lang="lt-LT" sz="2000" b="1" dirty="0" smtClean="0">
                <a:latin typeface="Times New Roman" panose="02020603050405020304" pitchFamily="18" charset="0"/>
                <a:cs typeface="Times New Roman" panose="02020603050405020304" pitchFamily="18" charset="0"/>
              </a:rPr>
              <a:t>   Priemonės:</a:t>
            </a:r>
          </a:p>
          <a:p>
            <a:pPr marL="1371600" lvl="3" indent="0">
              <a:buNone/>
            </a:pPr>
            <a:r>
              <a:rPr lang="en-US" sz="2000" dirty="0" err="1">
                <a:latin typeface="Times New Roman" panose="02020603050405020304" pitchFamily="18" charset="0"/>
                <a:cs typeface="Times New Roman" panose="02020603050405020304" pitchFamily="18" charset="0"/>
              </a:rPr>
              <a:t>Šokoladas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juodas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pieniškas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baltas</a:t>
            </a:r>
            <a:r>
              <a:rPr lang="en-US" sz="2000" dirty="0">
                <a:latin typeface="Times New Roman" panose="02020603050405020304" pitchFamily="18" charset="0"/>
                <a:cs typeface="Times New Roman" panose="02020603050405020304" pitchFamily="18" charset="0"/>
              </a:rPr>
              <a:t>)</a:t>
            </a:r>
          </a:p>
          <a:p>
            <a:pPr lvl="3"/>
            <a:r>
              <a:rPr lang="en-US" sz="2000" dirty="0" err="1" smtClean="0">
                <a:latin typeface="Times New Roman" panose="02020603050405020304" pitchFamily="18" charset="0"/>
                <a:cs typeface="Times New Roman" panose="02020603050405020304" pitchFamily="18" charset="0"/>
              </a:rPr>
              <a:t>Vanduo</a:t>
            </a:r>
            <a:r>
              <a:rPr lang="lt-LT" sz="2000" dirty="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                                                            </a:t>
            </a:r>
            <a:endParaRPr lang="lt-LT" sz="2000" dirty="0">
              <a:latin typeface="Times New Roman" panose="02020603050405020304" pitchFamily="18" charset="0"/>
              <a:cs typeface="Times New Roman" panose="02020603050405020304" pitchFamily="18" charset="0"/>
            </a:endParaRPr>
          </a:p>
          <a:p>
            <a:pPr lvl="3"/>
            <a:r>
              <a:rPr lang="en-US" sz="2000" dirty="0" err="1">
                <a:latin typeface="Times New Roman" panose="02020603050405020304" pitchFamily="18" charset="0"/>
                <a:cs typeface="Times New Roman" panose="02020603050405020304" pitchFamily="18" charset="0"/>
              </a:rPr>
              <a:t>Indelis</a:t>
            </a:r>
            <a:r>
              <a:rPr lang="en-US" sz="2000" dirty="0">
                <a:latin typeface="Times New Roman" panose="02020603050405020304" pitchFamily="18" charset="0"/>
                <a:cs typeface="Times New Roman" panose="02020603050405020304" pitchFamily="18" charset="0"/>
              </a:rPr>
              <a:t> </a:t>
            </a:r>
          </a:p>
          <a:p>
            <a:pPr lvl="3"/>
            <a:r>
              <a:rPr lang="en-US" sz="2000" dirty="0" err="1">
                <a:latin typeface="Times New Roman" panose="02020603050405020304" pitchFamily="18" charset="0"/>
                <a:cs typeface="Times New Roman" panose="02020603050405020304" pitchFamily="18" charset="0"/>
              </a:rPr>
              <a:t>Puodas</a:t>
            </a:r>
            <a:endParaRPr lang="en-US" sz="2000" dirty="0">
              <a:latin typeface="Times New Roman" panose="02020603050405020304" pitchFamily="18" charset="0"/>
              <a:cs typeface="Times New Roman" panose="02020603050405020304" pitchFamily="18" charset="0"/>
            </a:endParaRPr>
          </a:p>
          <a:p>
            <a:pPr lvl="3"/>
            <a:r>
              <a:rPr lang="en-US" sz="2000" dirty="0" err="1">
                <a:latin typeface="Times New Roman" panose="02020603050405020304" pitchFamily="18" charset="0"/>
                <a:cs typeface="Times New Roman" panose="02020603050405020304" pitchFamily="18" charset="0"/>
              </a:rPr>
              <a:t>Šaukštas</a:t>
            </a:r>
            <a:endParaRPr lang="en-US" sz="2000" dirty="0">
              <a:latin typeface="Times New Roman" panose="02020603050405020304" pitchFamily="18" charset="0"/>
              <a:cs typeface="Times New Roman" panose="02020603050405020304" pitchFamily="18" charset="0"/>
            </a:endParaRPr>
          </a:p>
          <a:p>
            <a:pPr lvl="3"/>
            <a:r>
              <a:rPr lang="en-US" sz="2000" dirty="0" err="1">
                <a:latin typeface="Times New Roman" panose="02020603050405020304" pitchFamily="18" charset="0"/>
                <a:cs typeface="Times New Roman" panose="02020603050405020304" pitchFamily="18" charset="0"/>
              </a:rPr>
              <a:t>Termometras</a:t>
            </a:r>
            <a:endParaRPr lang="en-US" sz="2000" dirty="0">
              <a:latin typeface="Times New Roman" panose="02020603050405020304" pitchFamily="18" charset="0"/>
              <a:cs typeface="Times New Roman" panose="02020603050405020304" pitchFamily="18" charset="0"/>
            </a:endParaRPr>
          </a:p>
          <a:p>
            <a:pPr marL="0" indent="0">
              <a:buNone/>
            </a:pPr>
            <a:endParaRPr lang="en-US" sz="2000" b="1" dirty="0">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8153" y="3573517"/>
            <a:ext cx="3180520" cy="2413716"/>
          </a:xfrm>
          <a:prstGeom prst="rect">
            <a:avLst/>
          </a:prstGeom>
        </p:spPr>
      </p:pic>
    </p:spTree>
    <p:extLst>
      <p:ext uri="{BB962C8B-B14F-4D97-AF65-F5344CB8AC3E}">
        <p14:creationId xmlns:p14="http://schemas.microsoft.com/office/powerpoint/2010/main" val="354565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aveikslėlis 14" descr="Paveikslėlis, kuriame yra vidinis, maistas, sriuba, keli&#10;&#10;Automatiškai sugeneruotas aprašym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9574" y="3876129"/>
            <a:ext cx="5090475" cy="1821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avadinimas 1"/>
          <p:cNvSpPr>
            <a:spLocks noGrp="1"/>
          </p:cNvSpPr>
          <p:nvPr>
            <p:ph type="title"/>
          </p:nvPr>
        </p:nvSpPr>
        <p:spPr/>
        <p:txBody>
          <a:bodyPr>
            <a:normAutofit/>
          </a:bodyPr>
          <a:lstStyle/>
          <a:p>
            <a:pPr algn="ctr"/>
            <a:r>
              <a:rPr lang="lt-LT" sz="3200" b="1" dirty="0" smtClean="0">
                <a:latin typeface="Times New Roman" panose="02020603050405020304" pitchFamily="18" charset="0"/>
                <a:cs typeface="Times New Roman" panose="02020603050405020304" pitchFamily="18" charset="0"/>
              </a:rPr>
              <a:t>Darbo eiga</a:t>
            </a:r>
            <a:endParaRPr lang="en-US" sz="32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977585" y="1662545"/>
            <a:ext cx="9601196" cy="4427169"/>
          </a:xfrm>
        </p:spPr>
        <p:txBody>
          <a:bodyPr>
            <a:normAutofit/>
          </a:bodyPr>
          <a:lstStyle/>
          <a:p>
            <a:pPr lvl="0"/>
            <a:endParaRPr lang="lt-LT" sz="2000" dirty="0" smtClean="0">
              <a:latin typeface="Times New Roman" panose="02020603050405020304" pitchFamily="18" charset="0"/>
              <a:cs typeface="Times New Roman" panose="02020603050405020304" pitchFamily="18" charset="0"/>
            </a:endParaRPr>
          </a:p>
          <a:p>
            <a:pPr lvl="0"/>
            <a:r>
              <a:rPr lang="lt-LT" sz="2000" dirty="0" smtClean="0">
                <a:latin typeface="Times New Roman" panose="02020603050405020304" pitchFamily="18" charset="0"/>
                <a:cs typeface="Times New Roman" panose="02020603050405020304" pitchFamily="18" charset="0"/>
              </a:rPr>
              <a:t>Puode </a:t>
            </a:r>
            <a:r>
              <a:rPr lang="lt-LT" sz="2000" dirty="0">
                <a:latin typeface="Times New Roman" panose="02020603050405020304" pitchFamily="18" charset="0"/>
                <a:cs typeface="Times New Roman" panose="02020603050405020304" pitchFamily="18" charset="0"/>
              </a:rPr>
              <a:t>užverdu vandenį ir į jį įdedu dubenėlį.</a:t>
            </a:r>
            <a:endParaRPr lang="en-US" sz="2000" dirty="0">
              <a:latin typeface="Times New Roman" panose="02020603050405020304" pitchFamily="18" charset="0"/>
              <a:cs typeface="Times New Roman" panose="02020603050405020304" pitchFamily="18" charset="0"/>
            </a:endParaRPr>
          </a:p>
          <a:p>
            <a:r>
              <a:rPr lang="lt-LT" sz="2000" dirty="0" smtClean="0">
                <a:latin typeface="Times New Roman" panose="02020603050405020304" pitchFamily="18" charset="0"/>
                <a:cs typeface="Times New Roman" panose="02020603050405020304" pitchFamily="18" charset="0"/>
              </a:rPr>
              <a:t>Šokoladą </a:t>
            </a:r>
            <a:r>
              <a:rPr lang="lt-LT" sz="2000" dirty="0">
                <a:latin typeface="Times New Roman" panose="02020603050405020304" pitchFamily="18" charset="0"/>
                <a:cs typeface="Times New Roman" panose="02020603050405020304" pitchFamily="18" charset="0"/>
              </a:rPr>
              <a:t>sulaužiau kuo smulkesniais gabalėliais. </a:t>
            </a:r>
            <a:endParaRPr lang="lt-LT" sz="2000" dirty="0" smtClean="0">
              <a:latin typeface="Times New Roman" panose="02020603050405020304" pitchFamily="18" charset="0"/>
              <a:cs typeface="Times New Roman" panose="02020603050405020304" pitchFamily="18" charset="0"/>
            </a:endParaRPr>
          </a:p>
          <a:p>
            <a:r>
              <a:rPr lang="lt-LT" sz="2000" dirty="0">
                <a:latin typeface="Times New Roman" panose="02020603050405020304" pitchFamily="18" charset="0"/>
                <a:cs typeface="Times New Roman" panose="02020603050405020304" pitchFamily="18" charset="0"/>
              </a:rPr>
              <a:t>Susmulkintą šokoladą dedu į indelį ir tirpinu neskubėdama žemoje temperatūroje ant silpnos </a:t>
            </a:r>
            <a:r>
              <a:rPr lang="lt-LT" sz="2000" dirty="0" smtClean="0">
                <a:latin typeface="Times New Roman" panose="02020603050405020304" pitchFamily="18" charset="0"/>
                <a:cs typeface="Times New Roman" panose="02020603050405020304" pitchFamily="18" charset="0"/>
              </a:rPr>
              <a:t>ugnies.</a:t>
            </a:r>
          </a:p>
          <a:p>
            <a:endParaRPr lang="lt-LT"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4166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958110" y="624110"/>
            <a:ext cx="9583448" cy="1280890"/>
          </a:xfrm>
        </p:spPr>
        <p:txBody>
          <a:bodyPr/>
          <a:lstStyle/>
          <a:p>
            <a:pPr algn="ctr"/>
            <a:r>
              <a:rPr lang="lt-LT" dirty="0" smtClean="0">
                <a:latin typeface="Times New Roman" panose="02020603050405020304" pitchFamily="18" charset="0"/>
                <a:cs typeface="Times New Roman" panose="02020603050405020304" pitchFamily="18" charset="0"/>
              </a:rPr>
              <a:t>Darbo eiga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933254" y="1905000"/>
            <a:ext cx="10726913" cy="4455724"/>
          </a:xfrm>
        </p:spPr>
        <p:txBody>
          <a:bodyPr>
            <a:normAutofit/>
          </a:bodyPr>
          <a:lstStyle/>
          <a:p>
            <a:pPr lvl="0"/>
            <a:endParaRPr lang="lt-LT" sz="2000" dirty="0" smtClean="0">
              <a:latin typeface="Times New Roman" panose="02020603050405020304" pitchFamily="18" charset="0"/>
              <a:cs typeface="Times New Roman" panose="02020603050405020304" pitchFamily="18" charset="0"/>
            </a:endParaRPr>
          </a:p>
          <a:p>
            <a:pPr lvl="0"/>
            <a:r>
              <a:rPr lang="lt-LT" sz="2000" dirty="0" smtClean="0">
                <a:latin typeface="Times New Roman" panose="02020603050405020304" pitchFamily="18" charset="0"/>
                <a:cs typeface="Times New Roman" panose="02020603050405020304" pitchFamily="18" charset="0"/>
              </a:rPr>
              <a:t>Šokoladą </a:t>
            </a:r>
            <a:r>
              <a:rPr lang="lt-LT" sz="2000" dirty="0">
                <a:latin typeface="Times New Roman" panose="02020603050405020304" pitchFamily="18" charset="0"/>
                <a:cs typeface="Times New Roman" panose="02020603050405020304" pitchFamily="18" charset="0"/>
              </a:rPr>
              <a:t>maišau, kad viskas tolygiai pasiskirstytų;</a:t>
            </a:r>
            <a:endParaRPr lang="en-US" sz="2000" dirty="0">
              <a:latin typeface="Times New Roman" panose="02020603050405020304" pitchFamily="18" charset="0"/>
              <a:cs typeface="Times New Roman" panose="02020603050405020304" pitchFamily="18" charset="0"/>
            </a:endParaRPr>
          </a:p>
          <a:p>
            <a:pPr lvl="0"/>
            <a:r>
              <a:rPr lang="lt-LT" sz="2000" dirty="0">
                <a:latin typeface="Times New Roman" panose="02020603050405020304" pitchFamily="18" charset="0"/>
                <a:cs typeface="Times New Roman" panose="02020603050405020304" pitchFamily="18" charset="0"/>
              </a:rPr>
              <a:t>Į šokoladą įdedu termometrą, matuoju ir užsirašau temperatūrą tam tikru metu (kas dvi minutes);</a:t>
            </a:r>
            <a:endParaRPr lang="en-US" sz="2000" dirty="0">
              <a:latin typeface="Times New Roman" panose="02020603050405020304" pitchFamily="18" charset="0"/>
              <a:cs typeface="Times New Roman" panose="02020603050405020304" pitchFamily="18" charset="0"/>
            </a:endParaRPr>
          </a:p>
          <a:p>
            <a:pPr lvl="0"/>
            <a:r>
              <a:rPr lang="lt-LT" sz="2000" dirty="0">
                <a:latin typeface="Times New Roman" panose="02020603050405020304" pitchFamily="18" charset="0"/>
                <a:cs typeface="Times New Roman" panose="02020603050405020304" pitchFamily="18" charset="0"/>
              </a:rPr>
              <a:t>Kai temperatūra termometre nebekinta, baigiu lydyti šokoladą.</a:t>
            </a:r>
            <a:endParaRPr lang="en-US" sz="2000" dirty="0">
              <a:latin typeface="Times New Roman" panose="02020603050405020304" pitchFamily="18" charset="0"/>
              <a:cs typeface="Times New Roman" panose="02020603050405020304" pitchFamily="18" charset="0"/>
            </a:endParaRPr>
          </a:p>
          <a:p>
            <a:endParaRPr lang="en-US" sz="2000" dirty="0"/>
          </a:p>
        </p:txBody>
      </p:sp>
      <p:pic>
        <p:nvPicPr>
          <p:cNvPr id="2050" name="Paveikslėlis 15" descr="Paveikslėlis, kuriame yra puodelis, maistas, plastikas, sriuba&#10;&#10;Automatiškai sugeneruotas aprašym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540" y="3893271"/>
            <a:ext cx="4928999" cy="1755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551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dirty="0" smtClean="0">
                <a:latin typeface="Times New Roman" panose="02020603050405020304" pitchFamily="18" charset="0"/>
                <a:cs typeface="Times New Roman" panose="02020603050405020304" pitchFamily="18" charset="0"/>
              </a:rPr>
              <a:t>Darbo rezultatai</a:t>
            </a:r>
            <a:endParaRPr lang="en-US" dirty="0">
              <a:latin typeface="Times New Roman" panose="02020603050405020304" pitchFamily="18" charset="0"/>
              <a:cs typeface="Times New Roman" panose="02020603050405020304" pitchFamily="18" charset="0"/>
            </a:endParaRPr>
          </a:p>
        </p:txBody>
      </p:sp>
      <p:graphicFrame>
        <p:nvGraphicFramePr>
          <p:cNvPr id="6" name="Turinio vietos rezervavimo ženklas 5"/>
          <p:cNvGraphicFramePr>
            <a:graphicFrameLocks noGrp="1"/>
          </p:cNvGraphicFramePr>
          <p:nvPr>
            <p:ph idx="1"/>
            <p:extLst>
              <p:ext uri="{D42A27DB-BD31-4B8C-83A1-F6EECF244321}">
                <p14:modId xmlns:p14="http://schemas.microsoft.com/office/powerpoint/2010/main" val="340144777"/>
              </p:ext>
            </p:extLst>
          </p:nvPr>
        </p:nvGraphicFramePr>
        <p:xfrm>
          <a:off x="2410691" y="2022766"/>
          <a:ext cx="7167417" cy="3775145"/>
        </p:xfrm>
        <a:graphic>
          <a:graphicData uri="http://schemas.openxmlformats.org/drawingml/2006/table">
            <a:tbl>
              <a:tblPr firstRow="1" firstCol="1" bandRow="1">
                <a:tableStyleId>{5C22544A-7EE6-4342-B048-85BDC9FD1C3A}</a:tableStyleId>
              </a:tblPr>
              <a:tblGrid>
                <a:gridCol w="2105824">
                  <a:extLst>
                    <a:ext uri="{9D8B030D-6E8A-4147-A177-3AD203B41FA5}">
                      <a16:colId xmlns:a16="http://schemas.microsoft.com/office/drawing/2014/main" val="368223238"/>
                    </a:ext>
                  </a:extLst>
                </a:gridCol>
                <a:gridCol w="1716561">
                  <a:extLst>
                    <a:ext uri="{9D8B030D-6E8A-4147-A177-3AD203B41FA5}">
                      <a16:colId xmlns:a16="http://schemas.microsoft.com/office/drawing/2014/main" val="3557252142"/>
                    </a:ext>
                  </a:extLst>
                </a:gridCol>
                <a:gridCol w="1658231">
                  <a:extLst>
                    <a:ext uri="{9D8B030D-6E8A-4147-A177-3AD203B41FA5}">
                      <a16:colId xmlns:a16="http://schemas.microsoft.com/office/drawing/2014/main" val="3095327270"/>
                    </a:ext>
                  </a:extLst>
                </a:gridCol>
                <a:gridCol w="1686801">
                  <a:extLst>
                    <a:ext uri="{9D8B030D-6E8A-4147-A177-3AD203B41FA5}">
                      <a16:colId xmlns:a16="http://schemas.microsoft.com/office/drawing/2014/main" val="3256574846"/>
                    </a:ext>
                  </a:extLst>
                </a:gridCol>
              </a:tblGrid>
              <a:tr h="578731">
                <a:tc>
                  <a:txBody>
                    <a:bodyPr/>
                    <a:lstStyle/>
                    <a:p>
                      <a:pPr algn="ctr">
                        <a:lnSpc>
                          <a:spcPct val="115000"/>
                        </a:lnSpc>
                        <a:spcAft>
                          <a:spcPts val="0"/>
                        </a:spcAft>
                      </a:pPr>
                      <a:r>
                        <a:rPr lang="lt-LT" sz="1600" dirty="0">
                          <a:effectLst/>
                        </a:rPr>
                        <a:t>Laikas (min)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600" dirty="0">
                          <a:effectLst/>
                        </a:rPr>
                        <a:t>Temperatūra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lt-LT"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lt-LT"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5495252"/>
                  </a:ext>
                </a:extLst>
              </a:tr>
              <a:tr h="663030">
                <a:tc>
                  <a:txBody>
                    <a:bodyPr/>
                    <a:lstStyle/>
                    <a:p>
                      <a:pPr>
                        <a:lnSpc>
                          <a:spcPct val="115000"/>
                        </a:lnSpc>
                        <a:spcAft>
                          <a:spcPts val="0"/>
                        </a:spcAft>
                      </a:pPr>
                      <a:r>
                        <a:rPr lang="lt-LT"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600" dirty="0">
                          <a:effectLst/>
                        </a:rPr>
                        <a:t>Baltas šokoladas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600" dirty="0">
                          <a:effectLst/>
                        </a:rPr>
                        <a:t>Pieniškas šokoladas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600" dirty="0">
                          <a:effectLst/>
                        </a:rPr>
                        <a:t>Juodas šokoladas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3494515"/>
                  </a:ext>
                </a:extLst>
              </a:tr>
              <a:tr h="316673">
                <a:tc>
                  <a:txBody>
                    <a:bodyPr/>
                    <a:lstStyle/>
                    <a:p>
                      <a:pPr>
                        <a:lnSpc>
                          <a:spcPct val="115000"/>
                        </a:lnSpc>
                        <a:spcAft>
                          <a:spcPts val="0"/>
                        </a:spcAft>
                      </a:pPr>
                      <a:r>
                        <a:rPr lang="lt-LT" sz="12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37</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33</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33</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8114026"/>
                  </a:ext>
                </a:extLst>
              </a:tr>
              <a:tr h="316673">
                <a:tc>
                  <a:txBody>
                    <a:bodyPr/>
                    <a:lstStyle/>
                    <a:p>
                      <a:pPr>
                        <a:lnSpc>
                          <a:spcPct val="115000"/>
                        </a:lnSpc>
                        <a:spcAft>
                          <a:spcPts val="0"/>
                        </a:spcAft>
                      </a:pPr>
                      <a:r>
                        <a:rPr lang="lt-LT" sz="12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44</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40</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42</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7974102"/>
                  </a:ext>
                </a:extLst>
              </a:tr>
              <a:tr h="316673">
                <a:tc>
                  <a:txBody>
                    <a:bodyPr/>
                    <a:lstStyle/>
                    <a:p>
                      <a:pPr>
                        <a:lnSpc>
                          <a:spcPct val="115000"/>
                        </a:lnSpc>
                        <a:spcAft>
                          <a:spcPts val="0"/>
                        </a:spcAft>
                      </a:pPr>
                      <a:r>
                        <a:rPr lang="lt-LT" sz="12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60</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59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57</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3759271"/>
                  </a:ext>
                </a:extLst>
              </a:tr>
              <a:tr h="316673">
                <a:tc>
                  <a:txBody>
                    <a:bodyPr/>
                    <a:lstStyle/>
                    <a:p>
                      <a:pPr>
                        <a:lnSpc>
                          <a:spcPct val="115000"/>
                        </a:lnSpc>
                        <a:spcAft>
                          <a:spcPts val="0"/>
                        </a:spcAft>
                      </a:pPr>
                      <a:r>
                        <a:rPr lang="lt-LT" sz="12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70</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67</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67</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2496314"/>
                  </a:ext>
                </a:extLst>
              </a:tr>
              <a:tr h="316673">
                <a:tc>
                  <a:txBody>
                    <a:bodyPr/>
                    <a:lstStyle/>
                    <a:p>
                      <a:pPr>
                        <a:lnSpc>
                          <a:spcPct val="115000"/>
                        </a:lnSpc>
                        <a:spcAft>
                          <a:spcPts val="0"/>
                        </a:spcAft>
                      </a:pPr>
                      <a:r>
                        <a:rPr lang="lt-LT" sz="12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72</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71</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69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9521800"/>
                  </a:ext>
                </a:extLst>
              </a:tr>
              <a:tr h="316673">
                <a:tc>
                  <a:txBody>
                    <a:bodyPr/>
                    <a:lstStyle/>
                    <a:p>
                      <a:pPr>
                        <a:lnSpc>
                          <a:spcPct val="115000"/>
                        </a:lnSpc>
                        <a:spcAft>
                          <a:spcPts val="0"/>
                        </a:spcAft>
                      </a:pPr>
                      <a:r>
                        <a:rPr lang="lt-LT" sz="12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74</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69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3017319"/>
                  </a:ext>
                </a:extLst>
              </a:tr>
              <a:tr h="316673">
                <a:tc>
                  <a:txBody>
                    <a:bodyPr/>
                    <a:lstStyle/>
                    <a:p>
                      <a:pPr>
                        <a:lnSpc>
                          <a:spcPct val="115000"/>
                        </a:lnSpc>
                        <a:spcAft>
                          <a:spcPts val="0"/>
                        </a:spcAft>
                      </a:pPr>
                      <a:r>
                        <a:rPr lang="lt-LT" sz="1200">
                          <a:effectLst/>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77</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69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9676061"/>
                  </a:ext>
                </a:extLst>
              </a:tr>
              <a:tr h="316673">
                <a:tc>
                  <a:txBody>
                    <a:bodyPr/>
                    <a:lstStyle/>
                    <a:p>
                      <a:pPr>
                        <a:lnSpc>
                          <a:spcPct val="115000"/>
                        </a:lnSpc>
                        <a:spcAft>
                          <a:spcPts val="0"/>
                        </a:spcAft>
                      </a:pPr>
                      <a:r>
                        <a:rPr lang="lt-LT" sz="1200">
                          <a:effectLst/>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79</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a:effectLst/>
                        </a:rPr>
                        <a:t>77</a:t>
                      </a:r>
                      <a:r>
                        <a:rPr lang="lt-LT" sz="1050">
                          <a:effectLst/>
                        </a:rPr>
                        <a:t>°C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lt-LT" sz="1200" dirty="0">
                          <a:effectLst/>
                        </a:rPr>
                        <a:t>69</a:t>
                      </a:r>
                      <a:r>
                        <a:rPr lang="lt-LT" sz="1050" dirty="0">
                          <a:effectLst/>
                        </a:rPr>
                        <a:t>°C</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6577596"/>
                  </a:ext>
                </a:extLst>
              </a:tr>
            </a:tbl>
          </a:graphicData>
        </a:graphic>
      </p:graphicFrame>
    </p:spTree>
    <p:extLst>
      <p:ext uri="{BB962C8B-B14F-4D97-AF65-F5344CB8AC3E}">
        <p14:creationId xmlns:p14="http://schemas.microsoft.com/office/powerpoint/2010/main" val="31592215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dirty="0" smtClean="0">
                <a:latin typeface="Times New Roman" panose="02020603050405020304" pitchFamily="18" charset="0"/>
                <a:cs typeface="Times New Roman" panose="02020603050405020304" pitchFamily="18" charset="0"/>
              </a:rPr>
              <a:t>Lydyto balto  šokolado temperatūros kitimo nuo laiko  grafikas</a:t>
            </a:r>
            <a:endParaRPr lang="en-US" dirty="0">
              <a:latin typeface="Times New Roman" panose="02020603050405020304" pitchFamily="18" charset="0"/>
              <a:cs typeface="Times New Roman" panose="02020603050405020304" pitchFamily="18" charset="0"/>
            </a:endParaRPr>
          </a:p>
        </p:txBody>
      </p:sp>
      <p:pic>
        <p:nvPicPr>
          <p:cNvPr id="10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7408" y="2207491"/>
            <a:ext cx="6131173" cy="3251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381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dirty="0">
                <a:latin typeface="Times New Roman" panose="02020603050405020304" pitchFamily="18" charset="0"/>
                <a:cs typeface="Times New Roman" panose="02020603050405020304" pitchFamily="18" charset="0"/>
              </a:rPr>
              <a:t>Lydyto </a:t>
            </a:r>
            <a:r>
              <a:rPr lang="lt-LT" dirty="0" smtClean="0">
                <a:latin typeface="Times New Roman" panose="02020603050405020304" pitchFamily="18" charset="0"/>
                <a:cs typeface="Times New Roman" panose="02020603050405020304" pitchFamily="18" charset="0"/>
              </a:rPr>
              <a:t>juodo  </a:t>
            </a:r>
            <a:r>
              <a:rPr lang="lt-LT" dirty="0">
                <a:latin typeface="Times New Roman" panose="02020603050405020304" pitchFamily="18" charset="0"/>
                <a:cs typeface="Times New Roman" panose="02020603050405020304" pitchFamily="18" charset="0"/>
              </a:rPr>
              <a:t>šokolado temperatūros kitimo nuo laiko  grafikas</a:t>
            </a:r>
            <a:endParaRPr lang="en-US" dirty="0"/>
          </a:p>
        </p:txBody>
      </p:sp>
      <p:sp>
        <p:nvSpPr>
          <p:cNvPr id="4" name="Rectangle 2"/>
          <p:cNvSpPr>
            <a:spLocks noChangeArrowheads="1"/>
          </p:cNvSpPr>
          <p:nvPr/>
        </p:nvSpPr>
        <p:spPr bwMode="auto">
          <a:xfrm>
            <a:off x="4517999" y="-1636874"/>
            <a:ext cx="13515978" cy="315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 name="Rectangle 3"/>
          <p:cNvSpPr>
            <a:spLocks noChangeArrowheads="1"/>
          </p:cNvSpPr>
          <p:nvPr/>
        </p:nvSpPr>
        <p:spPr bwMode="auto">
          <a:xfrm>
            <a:off x="4517999" y="-1606040"/>
            <a:ext cx="13515978"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lt-LT" altLang="en-US" sz="1100" b="0"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r>
            <a:br>
              <a:rPr kumimoji="0" lang="lt-LT" altLang="en-US" sz="1100" b="0"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n-US" altLang="en-US" sz="1400" b="1" i="0" u="sng"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JUODAS ŠOKOLADAS</a:t>
            </a:r>
            <a:r>
              <a:rPr kumimoji="0" lang="lt-LT" altLang="en-US" sz="1100" b="0" i="0" u="sng" strike="noStrike" cap="none" normalizeH="0" baseline="0" smtClean="0">
                <a:ln>
                  <a:noFill/>
                </a:ln>
                <a:solidFill>
                  <a:schemeClr val="tx1"/>
                </a:solidFill>
                <a:effectLst/>
                <a:ea typeface="Calibri" panose="020F0502020204030204" pitchFamily="34" charset="0"/>
                <a:cs typeface="Times New Roman" panose="02020603050405020304" pitchFamily="18" charset="0"/>
              </a:rPr>
              <a:t> </a:t>
            </a:r>
            <a:endParaRPr kumimoji="0" lang="lt-LT" altLang="en-US" sz="1800" b="0" i="0" u="none" strike="noStrike" cap="none" normalizeH="0" baseline="0" smtClean="0">
              <a:ln>
                <a:noFill/>
              </a:ln>
              <a:solidFill>
                <a:schemeClr val="tx1"/>
              </a:solidFill>
              <a:effectLst/>
              <a:latin typeface="Arial" panose="020B0604020202020204" pitchFamily="34" charset="0"/>
            </a:endParaRPr>
          </a:p>
        </p:txBody>
      </p:sp>
      <p:pic>
        <p:nvPicPr>
          <p:cNvPr id="7"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4285" y="2011007"/>
            <a:ext cx="6004874" cy="317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3910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712998" y="678029"/>
            <a:ext cx="8911687" cy="1280890"/>
          </a:xfrm>
        </p:spPr>
        <p:txBody>
          <a:bodyPr>
            <a:normAutofit/>
          </a:bodyPr>
          <a:lstStyle/>
          <a:p>
            <a:pPr algn="ctr"/>
            <a:r>
              <a:rPr lang="lt-LT" dirty="0" smtClean="0">
                <a:latin typeface="Times New Roman" panose="02020603050405020304" pitchFamily="18" charset="0"/>
                <a:cs typeface="Times New Roman" panose="02020603050405020304" pitchFamily="18" charset="0"/>
              </a:rPr>
              <a:t>Lydyto pieniško  </a:t>
            </a:r>
            <a:r>
              <a:rPr lang="lt-LT" dirty="0">
                <a:latin typeface="Times New Roman" panose="02020603050405020304" pitchFamily="18" charset="0"/>
                <a:cs typeface="Times New Roman" panose="02020603050405020304" pitchFamily="18" charset="0"/>
              </a:rPr>
              <a:t>šokolado temperatūros kitimo nuo laiko  </a:t>
            </a:r>
            <a:r>
              <a:rPr lang="lt-LT" dirty="0" smtClean="0">
                <a:latin typeface="Times New Roman" panose="02020603050405020304" pitchFamily="18" charset="0"/>
                <a:cs typeface="Times New Roman" panose="02020603050405020304" pitchFamily="18" charset="0"/>
              </a:rPr>
              <a:t>grafikas</a:t>
            </a:r>
            <a:endParaRPr lang="en-US" dirty="0"/>
          </a:p>
        </p:txBody>
      </p:sp>
      <p:pic>
        <p:nvPicPr>
          <p:cNvPr id="10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2581" y="2697018"/>
            <a:ext cx="6373089" cy="340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1586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Praktinio darbo išvados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838200" y="1699491"/>
            <a:ext cx="10515600" cy="4017818"/>
          </a:xfrm>
        </p:spPr>
        <p:txBody>
          <a:bodyPr/>
          <a:lstStyle/>
          <a:p>
            <a:endParaRPr lang="lt-LT" sz="1800" dirty="0" smtClean="0"/>
          </a:p>
          <a:p>
            <a:pPr marL="0" indent="0">
              <a:buNone/>
            </a:pPr>
            <a:endParaRPr lang="lt-LT" sz="1800" dirty="0"/>
          </a:p>
          <a:p>
            <a:pPr marL="0" indent="0" algn="just">
              <a:buNone/>
            </a:pPr>
            <a:r>
              <a:rPr lang="lt-LT"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Baltojo</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šokolado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lydymosi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temperatūra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didžiausia</a:t>
            </a:r>
            <a:r>
              <a:rPr lang="en-US" sz="2000" dirty="0">
                <a:latin typeface="Times New Roman" panose="02020603050405020304" pitchFamily="18" charset="0"/>
                <a:cs typeface="Times New Roman" panose="02020603050405020304" pitchFamily="18" charset="0"/>
              </a:rPr>
              <a:t>, o </a:t>
            </a:r>
            <a:r>
              <a:rPr lang="en-US" sz="2000" dirty="0" err="1">
                <a:latin typeface="Times New Roman" panose="02020603050405020304" pitchFamily="18" charset="0"/>
                <a:cs typeface="Times New Roman" panose="02020603050405020304" pitchFamily="18" charset="0"/>
              </a:rPr>
              <a:t>juodojo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šokolado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mažiausia</a:t>
            </a:r>
            <a:r>
              <a:rPr lang="en-US" sz="2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Skirtingi šokoladai turi skirtingą lydymosi temperatūrą, nes jų lydymosi temperatūra priklauso nuo jo sudėtyje esančio kakavos sviesto, nes kakavos sausųjų medžiagų kiekis taip pat skiriasi. Šokoladas, kurio sudėtyje yra daugiau kakavos sviesto, ištirps greičiausiai. Greičiausiai ištirpo juodasis šokoladas, o lėčiausiai baltasis šokoladas.</a:t>
            </a:r>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899741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Uždaviniai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2589212" y="2235200"/>
            <a:ext cx="8439006" cy="4359564"/>
          </a:xfrm>
        </p:spPr>
        <p:txBody>
          <a:bodyPr>
            <a:normAutofit/>
          </a:bodyPr>
          <a:lstStyle/>
          <a:p>
            <a:pPr marL="109728" indent="0">
              <a:buNone/>
            </a:pPr>
            <a:r>
              <a:rPr lang="lt-LT" sz="2000" dirty="0" smtClean="0">
                <a:latin typeface="Times New Roman" panose="02020603050405020304" pitchFamily="18" charset="0"/>
                <a:cs typeface="Times New Roman" panose="02020603050405020304" pitchFamily="18" charset="0"/>
              </a:rPr>
              <a:t>1. Turime </a:t>
            </a:r>
            <a:r>
              <a:rPr lang="en-US" sz="2000" dirty="0">
                <a:latin typeface="Times New Roman" panose="02020603050405020304" pitchFamily="18" charset="0"/>
                <a:cs typeface="Times New Roman" panose="02020603050405020304" pitchFamily="18" charset="0"/>
              </a:rPr>
              <a:t>3</a:t>
            </a:r>
            <a:r>
              <a:rPr lang="lt-LT" sz="2000" dirty="0">
                <a:latin typeface="Times New Roman" panose="02020603050405020304" pitchFamily="18" charset="0"/>
                <a:cs typeface="Times New Roman" panose="02020603050405020304" pitchFamily="18" charset="0"/>
              </a:rPr>
              <a:t> kg ledo -15°C temperatūros. Ledą reikia pašildyti iki 20°C. Kiek tam reiks šilumos?</a:t>
            </a:r>
            <a:endParaRPr lang="en-US" sz="2000" dirty="0">
              <a:latin typeface="Times New Roman" panose="02020603050405020304" pitchFamily="18" charset="0"/>
              <a:cs typeface="Times New Roman" panose="02020603050405020304" pitchFamily="18" charset="0"/>
            </a:endParaRPr>
          </a:p>
          <a:p>
            <a:pPr marL="109728" indent="0">
              <a:buNone/>
            </a:pPr>
            <a:r>
              <a:rPr lang="lt-LT" dirty="0" smtClean="0">
                <a:latin typeface="Times New Roman" panose="02020603050405020304" pitchFamily="18" charset="0"/>
                <a:cs typeface="Times New Roman" panose="02020603050405020304" pitchFamily="18" charset="0"/>
              </a:rPr>
              <a:t>Duota: m</a:t>
            </a:r>
            <a:r>
              <a:rPr lang="en-US" dirty="0" smtClean="0">
                <a:latin typeface="Times New Roman" panose="02020603050405020304" pitchFamily="18" charset="0"/>
                <a:cs typeface="Times New Roman" panose="02020603050405020304" pitchFamily="18" charset="0"/>
              </a:rPr>
              <a:t>=3k</a:t>
            </a:r>
            <a:r>
              <a:rPr lang="lt-LT" dirty="0" smtClean="0">
                <a:latin typeface="Times New Roman" panose="02020603050405020304" pitchFamily="18" charset="0"/>
                <a:cs typeface="Times New Roman" panose="02020603050405020304" pitchFamily="18" charset="0"/>
              </a:rPr>
              <a:t>g</a:t>
            </a:r>
            <a:r>
              <a:rPr lang="en-US"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Sprendimas</a:t>
            </a:r>
          </a:p>
          <a:p>
            <a:pPr marL="109728" indent="0">
              <a:buNone/>
            </a:pPr>
            <a:r>
              <a:rPr lang="en-US" dirty="0" smtClean="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₁=-</a:t>
            </a:r>
            <a:r>
              <a:rPr lang="en-US" dirty="0" smtClean="0">
                <a:latin typeface="Times New Roman" panose="02020603050405020304" pitchFamily="18" charset="0"/>
                <a:cs typeface="Times New Roman" panose="02020603050405020304" pitchFamily="18" charset="0"/>
              </a:rPr>
              <a:t>15°C</a:t>
            </a:r>
            <a:endParaRPr lang="lt-LT" dirty="0" smtClean="0">
              <a:latin typeface="Times New Roman" panose="02020603050405020304" pitchFamily="18" charset="0"/>
              <a:cs typeface="Times New Roman" panose="02020603050405020304" pitchFamily="18" charset="0"/>
            </a:endParaRPr>
          </a:p>
          <a:p>
            <a:pPr marL="109728" indent="0">
              <a:buNone/>
            </a:pPr>
            <a:r>
              <a:rPr lang="en-US" dirty="0" smtClean="0">
                <a:latin typeface="Times New Roman" panose="02020603050405020304" pitchFamily="18" charset="0"/>
                <a:cs typeface="Times New Roman" panose="02020603050405020304" pitchFamily="18" charset="0"/>
              </a:rPr>
              <a:t> t</a:t>
            </a:r>
            <a:r>
              <a:rPr lang="en-US" dirty="0">
                <a:latin typeface="Times New Roman" panose="02020603050405020304" pitchFamily="18" charset="0"/>
                <a:cs typeface="Times New Roman" panose="02020603050405020304" pitchFamily="18" charset="0"/>
              </a:rPr>
              <a:t>₂=20°C </a:t>
            </a:r>
          </a:p>
          <a:p>
            <a:pPr marL="109728"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t₃=</a:t>
            </a:r>
            <a:r>
              <a:rPr lang="en-US" dirty="0" smtClean="0">
                <a:latin typeface="Times New Roman" panose="02020603050405020304" pitchFamily="18" charset="0"/>
                <a:cs typeface="Times New Roman" panose="02020603050405020304" pitchFamily="18" charset="0"/>
              </a:rPr>
              <a:t>0°C</a:t>
            </a:r>
            <a:endParaRPr lang="lt-LT" dirty="0">
              <a:latin typeface="Times New Roman" panose="02020603050405020304" pitchFamily="18" charset="0"/>
              <a:cs typeface="Times New Roman" panose="02020603050405020304" pitchFamily="18" charset="0"/>
            </a:endParaRPr>
          </a:p>
          <a:p>
            <a:pPr marL="109728"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t>
            </a:r>
            <a:r>
              <a:rPr lang="lt-LT" baseline="-25000" dirty="0">
                <a:latin typeface="Times New Roman" panose="02020603050405020304" pitchFamily="18" charset="0"/>
                <a:cs typeface="Times New Roman" panose="02020603050405020304" pitchFamily="18" charset="0"/>
              </a:rPr>
              <a:t>L</a:t>
            </a:r>
            <a:r>
              <a:rPr lang="en-US" dirty="0">
                <a:latin typeface="Times New Roman" panose="02020603050405020304" pitchFamily="18" charset="0"/>
                <a:cs typeface="Times New Roman" panose="02020603050405020304" pitchFamily="18" charset="0"/>
              </a:rPr>
              <a:t>=2100 </a:t>
            </a:r>
            <a:r>
              <a:rPr lang="en-US" dirty="0" smtClean="0">
                <a:latin typeface="Times New Roman" panose="02020603050405020304" pitchFamily="18" charset="0"/>
                <a:cs typeface="Times New Roman" panose="02020603050405020304" pitchFamily="18" charset="0"/>
              </a:rPr>
              <a:t>J/kg°</a:t>
            </a:r>
            <a:endParaRPr lang="lt-LT" dirty="0" smtClean="0">
              <a:latin typeface="Times New Roman" panose="02020603050405020304" pitchFamily="18" charset="0"/>
              <a:cs typeface="Times New Roman" panose="02020603050405020304" pitchFamily="18" charset="0"/>
            </a:endParaRPr>
          </a:p>
          <a:p>
            <a:pPr marL="109728" indent="0">
              <a:buNone/>
            </a:pPr>
            <a:r>
              <a:rPr lang="en-US" dirty="0" smtClean="0">
                <a:latin typeface="Times New Roman" panose="02020603050405020304" pitchFamily="18" charset="0"/>
                <a:cs typeface="Times New Roman" panose="02020603050405020304" pitchFamily="18" charset="0"/>
              </a:rPr>
              <a:t>cv=4200 J/kg°</a:t>
            </a:r>
            <a:endParaRPr lang="lt-LT" dirty="0" smtClean="0">
              <a:latin typeface="Times New Roman" panose="02020603050405020304" pitchFamily="18" charset="0"/>
              <a:cs typeface="Times New Roman" panose="02020603050405020304" pitchFamily="18" charset="0"/>
            </a:endParaRPr>
          </a:p>
          <a:p>
            <a:pPr marL="109728" indent="0">
              <a:buNone/>
            </a:pPr>
            <a:r>
              <a:rPr lang="en-US" dirty="0" smtClean="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λ</a:t>
            </a:r>
            <a:r>
              <a:rPr lang="en-US" dirty="0">
                <a:latin typeface="Times New Roman" panose="02020603050405020304" pitchFamily="18" charset="0"/>
                <a:cs typeface="Times New Roman" panose="02020603050405020304" pitchFamily="18" charset="0"/>
              </a:rPr>
              <a:t>=3,3•10⁵ </a:t>
            </a:r>
            <a:r>
              <a:rPr lang="en-US" dirty="0" smtClean="0">
                <a:latin typeface="Times New Roman" panose="02020603050405020304" pitchFamily="18" charset="0"/>
                <a:cs typeface="Times New Roman" panose="02020603050405020304" pitchFamily="18" charset="0"/>
              </a:rPr>
              <a:t>J/kg</a:t>
            </a:r>
            <a:r>
              <a:rPr lang="lt-LT" dirty="0" smtClean="0">
                <a:latin typeface="Times New Roman" panose="02020603050405020304" pitchFamily="18" charset="0"/>
                <a:cs typeface="Times New Roman" panose="02020603050405020304" pitchFamily="18" charset="0"/>
              </a:rPr>
              <a:t>\</a:t>
            </a:r>
          </a:p>
          <a:p>
            <a:pPr marL="109728" indent="0">
              <a:buNone/>
            </a:pPr>
            <a:r>
              <a:rPr lang="lt-LT" dirty="0" smtClean="0">
                <a:latin typeface="Times New Roman" panose="02020603050405020304" pitchFamily="18" charset="0"/>
                <a:cs typeface="Times New Roman" panose="02020603050405020304" pitchFamily="18" charset="0"/>
              </a:rPr>
              <a:t>Rasti: Q-?                           </a:t>
            </a:r>
          </a:p>
          <a:p>
            <a:pPr marL="109728" indent="0">
              <a:buNone/>
            </a:pPr>
            <a:r>
              <a:rPr lang="lt-LT" b="1" dirty="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							</a:t>
            </a:r>
            <a:r>
              <a:rPr lang="lt-LT" b="1" dirty="0" err="1" smtClean="0">
                <a:latin typeface="Times New Roman" panose="02020603050405020304" pitchFamily="18" charset="0"/>
                <a:cs typeface="Times New Roman" panose="02020603050405020304" pitchFamily="18" charset="0"/>
              </a:rPr>
              <a:t>Ats</a:t>
            </a:r>
            <a:r>
              <a:rPr lang="lt-LT" b="1" dirty="0" smtClean="0">
                <a:latin typeface="Times New Roman" panose="02020603050405020304" pitchFamily="18" charset="0"/>
                <a:cs typeface="Times New Roman" panose="02020603050405020304" pitchFamily="18" charset="0"/>
              </a:rPr>
              <a:t>: Q</a:t>
            </a:r>
            <a:r>
              <a:rPr lang="en-US" b="1" dirty="0">
                <a:latin typeface="Times New Roman" panose="02020603050405020304" pitchFamily="18" charset="0"/>
                <a:cs typeface="Times New Roman" panose="02020603050405020304" pitchFamily="18" charset="0"/>
              </a:rPr>
              <a:t>=</a:t>
            </a:r>
            <a:r>
              <a:rPr lang="lt-LT" b="1" dirty="0" smtClean="0">
                <a:latin typeface="Times New Roman" panose="02020603050405020304" pitchFamily="18" charset="0"/>
                <a:cs typeface="Times New Roman" panose="02020603050405020304" pitchFamily="18" charset="0"/>
              </a:rPr>
              <a:t> 1336500 J</a:t>
            </a:r>
            <a:endParaRPr lang="en-US" b="1" dirty="0">
              <a:latin typeface="Times New Roman" panose="02020603050405020304" pitchFamily="18" charset="0"/>
              <a:cs typeface="Times New Roman" panose="02020603050405020304" pitchFamily="18" charset="0"/>
            </a:endParaRPr>
          </a:p>
          <a:p>
            <a:endParaRPr lang="en-US" b="1" dirty="0"/>
          </a:p>
        </p:txBody>
      </p:sp>
      <p:sp>
        <p:nvSpPr>
          <p:cNvPr id="6" name="Stačiakampis 5"/>
          <p:cNvSpPr/>
          <p:nvPr/>
        </p:nvSpPr>
        <p:spPr>
          <a:xfrm>
            <a:off x="6520873" y="2986023"/>
            <a:ext cx="4331855" cy="2959785"/>
          </a:xfrm>
          <a:prstGeom prst="rect">
            <a:avLst/>
          </a:prstGeom>
        </p:spPr>
        <p:txBody>
          <a:bodyPr wrap="square">
            <a:spAutoFit/>
          </a:bodyPr>
          <a:lstStyle/>
          <a:p>
            <a:pPr marL="109728" lvl="0" defTabSz="457200">
              <a:spcBef>
                <a:spcPts val="1000"/>
              </a:spcBef>
              <a:buClr>
                <a:srgbClr val="A53010"/>
              </a:buClr>
            </a:pP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Q₁</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=mc</a:t>
            </a:r>
            <a:r>
              <a:rPr lang="lt-LT" sz="1600" baseline="-25000" dirty="0">
                <a:solidFill>
                  <a:prstClr val="black">
                    <a:lumMod val="75000"/>
                    <a:lumOff val="25000"/>
                  </a:prstClr>
                </a:solidFill>
                <a:latin typeface="Times New Roman" panose="02020603050405020304" pitchFamily="18" charset="0"/>
                <a:cs typeface="Times New Roman" panose="02020603050405020304" pitchFamily="18" charset="0"/>
              </a:rPr>
              <a:t>L</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(t₃-t₁</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 </a:t>
            </a:r>
            <a:endParaRPr lang="en-US" sz="1600" dirty="0">
              <a:solidFill>
                <a:prstClr val="black">
                  <a:lumMod val="75000"/>
                  <a:lumOff val="25000"/>
                </a:prstClr>
              </a:solidFill>
              <a:latin typeface="Times New Roman" panose="02020603050405020304" pitchFamily="18" charset="0"/>
              <a:cs typeface="Times New Roman" panose="02020603050405020304" pitchFamily="18" charset="0"/>
            </a:endParaRPr>
          </a:p>
          <a:p>
            <a:pPr marL="109728" lvl="0" defTabSz="457200">
              <a:spcBef>
                <a:spcPts val="1000"/>
              </a:spcBef>
              <a:buClr>
                <a:srgbClr val="A53010"/>
              </a:buClr>
            </a:pP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Q</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₂= </a:t>
            </a:r>
            <a:r>
              <a:rPr lang="el-GR" sz="1600" dirty="0">
                <a:solidFill>
                  <a:prstClr val="black">
                    <a:lumMod val="75000"/>
                    <a:lumOff val="25000"/>
                  </a:prstClr>
                </a:solidFill>
                <a:latin typeface="Times New Roman" panose="02020603050405020304" pitchFamily="18" charset="0"/>
                <a:cs typeface="Times New Roman" panose="02020603050405020304" pitchFamily="18" charset="0"/>
              </a:rPr>
              <a:t>λ</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m </a:t>
            </a:r>
            <a:endParaRPr lang="en-US" sz="1600" dirty="0">
              <a:solidFill>
                <a:prstClr val="black">
                  <a:lumMod val="75000"/>
                  <a:lumOff val="25000"/>
                </a:prstClr>
              </a:solidFill>
              <a:latin typeface="Times New Roman" panose="02020603050405020304" pitchFamily="18" charset="0"/>
              <a:cs typeface="Times New Roman" panose="02020603050405020304" pitchFamily="18" charset="0"/>
            </a:endParaRPr>
          </a:p>
          <a:p>
            <a:pPr marL="109728" lvl="0" defTabSz="457200">
              <a:spcBef>
                <a:spcPts val="1000"/>
              </a:spcBef>
              <a:buClr>
                <a:srgbClr val="A53010"/>
              </a:buClr>
            </a:pP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Q</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₃</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=mcv(t₂-t₃)</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 </a:t>
            </a:r>
            <a:endParaRPr lang="en-US" sz="1600" dirty="0">
              <a:solidFill>
                <a:prstClr val="black">
                  <a:lumMod val="75000"/>
                  <a:lumOff val="25000"/>
                </a:prstClr>
              </a:solidFill>
              <a:latin typeface="Times New Roman" panose="02020603050405020304" pitchFamily="18" charset="0"/>
              <a:cs typeface="Times New Roman" panose="02020603050405020304" pitchFamily="18" charset="0"/>
            </a:endParaRPr>
          </a:p>
          <a:p>
            <a:pPr marL="109728" lvl="0" defTabSz="457200">
              <a:spcBef>
                <a:spcPts val="1000"/>
              </a:spcBef>
              <a:buClr>
                <a:srgbClr val="A53010"/>
              </a:buClr>
            </a:pP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Q</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Q₁</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+Q₂+</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Q₃</a:t>
            </a:r>
            <a:endParaRPr lang="en-US" sz="1600" dirty="0">
              <a:solidFill>
                <a:prstClr val="black">
                  <a:lumMod val="75000"/>
                  <a:lumOff val="25000"/>
                </a:prstClr>
              </a:solidFill>
              <a:latin typeface="Times New Roman" panose="02020603050405020304" pitchFamily="18" charset="0"/>
              <a:cs typeface="Times New Roman" panose="02020603050405020304" pitchFamily="18" charset="0"/>
            </a:endParaRPr>
          </a:p>
          <a:p>
            <a:pPr marL="109728" lvl="0" defTabSz="457200">
              <a:spcBef>
                <a:spcPts val="1000"/>
              </a:spcBef>
              <a:buClr>
                <a:srgbClr val="A53010"/>
              </a:buClr>
            </a:pP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Q₁=3•2100(0+15)=94500J</a:t>
            </a:r>
          </a:p>
          <a:p>
            <a:pPr marL="109728" lvl="0" defTabSz="457200">
              <a:spcBef>
                <a:spcPts val="1000"/>
              </a:spcBef>
              <a:buClr>
                <a:srgbClr val="A53010"/>
              </a:buClr>
            </a:pP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Q₂=3,3•10⁵ •3=9.9•10⁵ </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J</a:t>
            </a:r>
            <a:endParaRPr lang="en-US" sz="1600" dirty="0">
              <a:solidFill>
                <a:prstClr val="black">
                  <a:lumMod val="75000"/>
                  <a:lumOff val="25000"/>
                </a:prstClr>
              </a:solidFill>
              <a:latin typeface="Times New Roman" panose="02020603050405020304" pitchFamily="18" charset="0"/>
              <a:cs typeface="Times New Roman" panose="02020603050405020304" pitchFamily="18" charset="0"/>
            </a:endParaRPr>
          </a:p>
          <a:p>
            <a:pPr marL="109728" lvl="0" defTabSz="457200">
              <a:spcBef>
                <a:spcPts val="1000"/>
              </a:spcBef>
              <a:buClr>
                <a:srgbClr val="A53010"/>
              </a:buClr>
            </a:pP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Q</a:t>
            </a: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₃</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=3•4200(20-0)=252000J</a:t>
            </a:r>
          </a:p>
          <a:p>
            <a:pPr marL="109728" lvl="0" defTabSz="457200">
              <a:spcBef>
                <a:spcPts val="1000"/>
              </a:spcBef>
              <a:buClr>
                <a:srgbClr val="A53010"/>
              </a:buClr>
            </a:pPr>
            <a:r>
              <a:rPr lang="lt-LT" sz="1600" dirty="0">
                <a:solidFill>
                  <a:prstClr val="black">
                    <a:lumMod val="75000"/>
                    <a:lumOff val="25000"/>
                  </a:prstClr>
                </a:solidFill>
                <a:latin typeface="Times New Roman" panose="02020603050405020304" pitchFamily="18" charset="0"/>
                <a:cs typeface="Times New Roman" panose="02020603050405020304" pitchFamily="18" charset="0"/>
              </a:rPr>
              <a:t>Q</a:t>
            </a:r>
            <a:r>
              <a:rPr lang="en-US" sz="1600" dirty="0">
                <a:solidFill>
                  <a:prstClr val="black">
                    <a:lumMod val="75000"/>
                    <a:lumOff val="25000"/>
                  </a:prstClr>
                </a:solidFill>
                <a:latin typeface="Times New Roman" panose="02020603050405020304" pitchFamily="18" charset="0"/>
                <a:cs typeface="Times New Roman" panose="02020603050405020304" pitchFamily="18" charset="0"/>
              </a:rPr>
              <a:t>=94500+990000+252000=1336500J</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6646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Uždaviniai</a:t>
            </a:r>
            <a:endParaRPr lang="en-US" dirty="0"/>
          </a:p>
        </p:txBody>
      </p:sp>
      <p:sp>
        <p:nvSpPr>
          <p:cNvPr id="3" name="Turinio vietos rezervavimo ženklas 2"/>
          <p:cNvSpPr>
            <a:spLocks noGrp="1"/>
          </p:cNvSpPr>
          <p:nvPr>
            <p:ph idx="1"/>
          </p:nvPr>
        </p:nvSpPr>
        <p:spPr>
          <a:xfrm>
            <a:off x="2589211" y="1621410"/>
            <a:ext cx="9297989" cy="4289812"/>
          </a:xfrm>
        </p:spPr>
        <p:txBody>
          <a:bodyPr/>
          <a:lstStyle/>
          <a:p>
            <a:pPr marL="0" indent="0">
              <a:buNone/>
            </a:pPr>
            <a:r>
              <a:rPr lang="en-US" dirty="0" smtClean="0">
                <a:latin typeface="Arial" panose="020B0604020202020204" pitchFamily="34" charset="0"/>
                <a:cs typeface="Arial" panose="020B0604020202020204" pitchFamily="34" charset="0"/>
              </a:rPr>
              <a:t>2</a:t>
            </a:r>
            <a:r>
              <a:rPr lang="en-US" sz="2000" dirty="0" smtClean="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Kiek </a:t>
            </a:r>
            <a:r>
              <a:rPr lang="lt-LT" sz="2000" dirty="0">
                <a:latin typeface="Times New Roman" panose="02020603050405020304" pitchFamily="18" charset="0"/>
                <a:cs typeface="Times New Roman" panose="02020603050405020304" pitchFamily="18" charset="0"/>
              </a:rPr>
              <a:t>šilumos reikia ištirpinti -10 °C temperatūros 2 kg alavo?</a:t>
            </a:r>
          </a:p>
          <a:p>
            <a:pPr marL="0" indent="0">
              <a:buNone/>
            </a:pPr>
            <a:r>
              <a:rPr lang="en-US" dirty="0" smtClean="0">
                <a:latin typeface="Arial" panose="020B0604020202020204" pitchFamily="34" charset="0"/>
                <a:cs typeface="Arial" panose="020B0604020202020204" pitchFamily="34" charset="0"/>
              </a:rPr>
              <a:t>	</a:t>
            </a:r>
            <a:r>
              <a:rPr lang="lt-LT" dirty="0" smtClean="0">
                <a:latin typeface="Times New Roman" panose="02020603050405020304" pitchFamily="18" charset="0"/>
                <a:cs typeface="Times New Roman" panose="02020603050405020304" pitchFamily="18" charset="0"/>
              </a:rPr>
              <a:t>Duota:                                                 </a:t>
            </a:r>
          </a:p>
          <a:p>
            <a:pPr marL="0" indent="0">
              <a:buNone/>
            </a:pPr>
            <a:r>
              <a:rPr lang="en-US"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t</a:t>
            </a:r>
            <a:r>
              <a:rPr lang="lt-LT" dirty="0">
                <a:latin typeface="Times New Roman" panose="02020603050405020304" pitchFamily="18" charset="0"/>
                <a:cs typeface="Times New Roman" panose="02020603050405020304" pitchFamily="18" charset="0"/>
              </a:rPr>
              <a:t>=-10 °C</a:t>
            </a:r>
          </a:p>
          <a:p>
            <a:pPr marL="0" indent="0">
              <a:buNone/>
            </a:pPr>
            <a:r>
              <a:rPr lang="en-US"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m=2 </a:t>
            </a:r>
            <a:r>
              <a:rPr lang="lt-LT" dirty="0">
                <a:latin typeface="Times New Roman" panose="02020603050405020304" pitchFamily="18" charset="0"/>
                <a:cs typeface="Times New Roman" panose="02020603050405020304" pitchFamily="18" charset="0"/>
              </a:rPr>
              <a:t>kg</a:t>
            </a:r>
          </a:p>
          <a:p>
            <a:pPr marL="0" indent="0">
              <a:buNone/>
            </a:pPr>
            <a:r>
              <a:rPr lang="en-US" dirty="0" smtClean="0">
                <a:latin typeface="Times New Roman" panose="02020603050405020304" pitchFamily="18" charset="0"/>
                <a:cs typeface="Times New Roman" panose="02020603050405020304" pitchFamily="18" charset="0"/>
              </a:rPr>
              <a:t>	</a:t>
            </a:r>
            <a:r>
              <a:rPr lang="el-GR" dirty="0" smtClean="0">
                <a:latin typeface="Times New Roman" panose="02020603050405020304" pitchFamily="18" charset="0"/>
                <a:cs typeface="Times New Roman" panose="02020603050405020304" pitchFamily="18" charset="0"/>
              </a:rPr>
              <a:t>λ</a:t>
            </a:r>
            <a:r>
              <a:rPr lang="lt-LT" dirty="0">
                <a:latin typeface="Times New Roman" panose="02020603050405020304" pitchFamily="18" charset="0"/>
                <a:cs typeface="Times New Roman" panose="02020603050405020304" pitchFamily="18" charset="0"/>
              </a:rPr>
              <a:t>=3,3·</a:t>
            </a:r>
            <a:r>
              <a:rPr lang="lt-LT" dirty="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a:latin typeface="Times New Roman" panose="02020603050405020304" pitchFamily="18" charset="0"/>
                <a:ea typeface="Times New Roman" panose="02020603050405020304" pitchFamily="18" charset="0"/>
                <a:cs typeface="Times New Roman" panose="02020603050405020304" pitchFamily="18" charset="0"/>
              </a:rPr>
              <a:t>5</a:t>
            </a:r>
            <a:r>
              <a:rPr lang="lt-LT" dirty="0">
                <a:latin typeface="Times New Roman" panose="02020603050405020304" pitchFamily="18" charset="0"/>
                <a:cs typeface="Times New Roman" panose="02020603050405020304" pitchFamily="18" charset="0"/>
              </a:rPr>
              <a:t> J/kg</a:t>
            </a:r>
          </a:p>
          <a:p>
            <a:pPr marL="0" indent="0">
              <a:buNone/>
            </a:pPr>
            <a:r>
              <a:rPr lang="en-US" dirty="0" smtClean="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c=2100 J/</a:t>
            </a:r>
            <a:r>
              <a:rPr lang="lt-LT" dirty="0" err="1" smtClean="0">
                <a:latin typeface="Times New Roman" panose="02020603050405020304" pitchFamily="18" charset="0"/>
                <a:cs typeface="Times New Roman" panose="02020603050405020304" pitchFamily="18" charset="0"/>
              </a:rPr>
              <a:t>kg·</a:t>
            </a:r>
            <a:r>
              <a:rPr lang="lt-LT" baseline="30000" dirty="0" err="1" smtClean="0">
                <a:latin typeface="Times New Roman" panose="02020603050405020304" pitchFamily="18" charset="0"/>
                <a:cs typeface="Times New Roman" panose="02020603050405020304" pitchFamily="18" charset="0"/>
              </a:rPr>
              <a:t>o</a:t>
            </a:r>
            <a:r>
              <a:rPr lang="lt-LT" dirty="0" err="1" smtClean="0">
                <a:latin typeface="Times New Roman" panose="02020603050405020304" pitchFamily="18" charset="0"/>
                <a:cs typeface="Times New Roman" panose="02020603050405020304" pitchFamily="18" charset="0"/>
              </a:rPr>
              <a:t>C</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Rasti</a:t>
            </a:r>
            <a:r>
              <a:rPr lang="en-US" dirty="0" smtClean="0">
                <a:latin typeface="Times New Roman" panose="02020603050405020304" pitchFamily="18" charset="0"/>
                <a:cs typeface="Times New Roman" panose="02020603050405020304" pitchFamily="18" charset="0"/>
              </a:rPr>
              <a:t>: Q -?</a:t>
            </a:r>
            <a:endParaRPr lang="lt-LT" dirty="0">
              <a:latin typeface="Times New Roman" panose="02020603050405020304" pitchFamily="18" charset="0"/>
              <a:cs typeface="Times New Roman" panose="02020603050405020304" pitchFamily="18" charset="0"/>
            </a:endParaRPr>
          </a:p>
          <a:p>
            <a:endParaRPr lang="en-US" dirty="0"/>
          </a:p>
        </p:txBody>
      </p:sp>
      <p:sp>
        <p:nvSpPr>
          <p:cNvPr id="6" name="Turinio vietos rezervavimo ženklas 2"/>
          <p:cNvSpPr txBox="1">
            <a:spLocks/>
          </p:cNvSpPr>
          <p:nvPr/>
        </p:nvSpPr>
        <p:spPr>
          <a:xfrm>
            <a:off x="7019636" y="2133600"/>
            <a:ext cx="8915400"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lt-LT" dirty="0" smtClean="0">
                <a:latin typeface="Times New Roman" panose="02020603050405020304" pitchFamily="18" charset="0"/>
                <a:cs typeface="Times New Roman" panose="02020603050405020304" pitchFamily="18" charset="0"/>
              </a:rPr>
              <a:t>Sprendimas</a:t>
            </a:r>
          </a:p>
          <a:p>
            <a:pPr marL="0" indent="0">
              <a:buFont typeface="Wingdings 3" charset="2"/>
              <a:buNone/>
            </a:pPr>
            <a:r>
              <a:rPr lang="lt-LT" dirty="0" smtClean="0">
                <a:latin typeface="Times New Roman" panose="02020603050405020304" pitchFamily="18" charset="0"/>
                <a:cs typeface="Times New Roman" panose="02020603050405020304" pitchFamily="18" charset="0"/>
              </a:rPr>
              <a:t>Q</a:t>
            </a:r>
            <a:r>
              <a:rPr lang="lt-LT" sz="1050" dirty="0" smtClean="0">
                <a:latin typeface="Times New Roman" panose="02020603050405020304" pitchFamily="18" charset="0"/>
                <a:cs typeface="Times New Roman" panose="02020603050405020304" pitchFamily="18" charset="0"/>
              </a:rPr>
              <a:t>1</a:t>
            </a:r>
            <a:r>
              <a:rPr lang="lt-LT" dirty="0" smtClean="0">
                <a:latin typeface="Times New Roman" panose="02020603050405020304" pitchFamily="18" charset="0"/>
                <a:cs typeface="Times New Roman" panose="02020603050405020304" pitchFamily="18" charset="0"/>
              </a:rPr>
              <a:t>=</a:t>
            </a:r>
            <a:r>
              <a:rPr lang="lt-LT" dirty="0" err="1" smtClean="0">
                <a:latin typeface="Times New Roman" panose="02020603050405020304" pitchFamily="18" charset="0"/>
                <a:cs typeface="Times New Roman" panose="02020603050405020304" pitchFamily="18" charset="0"/>
              </a:rPr>
              <a:t>c·m</a:t>
            </a:r>
            <a:r>
              <a:rPr lang="lt-LT" dirty="0" smtClean="0">
                <a:latin typeface="Times New Roman" panose="02020603050405020304" pitchFamily="18" charset="0"/>
                <a:cs typeface="Times New Roman" panose="02020603050405020304" pitchFamily="18" charset="0"/>
              </a:rPr>
              <a:t>·(t</a:t>
            </a:r>
            <a:r>
              <a:rPr lang="lt-LT" sz="1050" dirty="0" smtClean="0">
                <a:latin typeface="Times New Roman" panose="02020603050405020304" pitchFamily="18" charset="0"/>
                <a:cs typeface="Times New Roman" panose="02020603050405020304" pitchFamily="18" charset="0"/>
              </a:rPr>
              <a:t>2</a:t>
            </a:r>
            <a:r>
              <a:rPr lang="lt-LT" dirty="0" smtClean="0">
                <a:latin typeface="Times New Roman" panose="02020603050405020304" pitchFamily="18" charset="0"/>
                <a:cs typeface="Times New Roman" panose="02020603050405020304" pitchFamily="18" charset="0"/>
              </a:rPr>
              <a:t>-t</a:t>
            </a:r>
            <a:r>
              <a:rPr lang="lt-LT" sz="1050" dirty="0" smtClean="0">
                <a:latin typeface="Times New Roman" panose="02020603050405020304" pitchFamily="18" charset="0"/>
                <a:cs typeface="Times New Roman" panose="02020603050405020304" pitchFamily="18" charset="0"/>
              </a:rPr>
              <a:t>1</a:t>
            </a:r>
            <a:r>
              <a:rPr lang="lt-LT" dirty="0" smtClean="0">
                <a:latin typeface="Times New Roman" panose="02020603050405020304" pitchFamily="18" charset="0"/>
                <a:cs typeface="Times New Roman" panose="02020603050405020304" pitchFamily="18" charset="0"/>
              </a:rPr>
              <a:t>)</a:t>
            </a:r>
          </a:p>
          <a:p>
            <a:pPr marL="0" indent="0">
              <a:buFont typeface="Wingdings 3" charset="2"/>
              <a:buNone/>
            </a:pPr>
            <a:r>
              <a:rPr lang="lt-LT" dirty="0" smtClean="0">
                <a:latin typeface="Times New Roman" panose="02020603050405020304" pitchFamily="18" charset="0"/>
                <a:cs typeface="Times New Roman" panose="02020603050405020304" pitchFamily="18" charset="0"/>
              </a:rPr>
              <a:t>Q</a:t>
            </a:r>
            <a:r>
              <a:rPr lang="lt-LT" sz="1050" dirty="0" smtClean="0">
                <a:latin typeface="Times New Roman" panose="02020603050405020304" pitchFamily="18" charset="0"/>
                <a:cs typeface="Times New Roman" panose="02020603050405020304" pitchFamily="18" charset="0"/>
              </a:rPr>
              <a:t>1</a:t>
            </a:r>
            <a:r>
              <a:rPr lang="lt-LT" dirty="0" smtClean="0">
                <a:latin typeface="Times New Roman" panose="02020603050405020304" pitchFamily="18" charset="0"/>
                <a:cs typeface="Times New Roman" panose="02020603050405020304" pitchFamily="18" charset="0"/>
              </a:rPr>
              <a:t>=2100 J/kg·</a:t>
            </a:r>
            <a:r>
              <a:rPr lang="lt-LT" baseline="30000" dirty="0" smtClean="0">
                <a:latin typeface="Times New Roman" panose="02020603050405020304" pitchFamily="18" charset="0"/>
                <a:cs typeface="Times New Roman" panose="02020603050405020304" pitchFamily="18" charset="0"/>
              </a:rPr>
              <a:t>o</a:t>
            </a:r>
            <a:r>
              <a:rPr lang="lt-LT" dirty="0" smtClean="0">
                <a:latin typeface="Times New Roman" panose="02020603050405020304" pitchFamily="18" charset="0"/>
                <a:cs typeface="Times New Roman" panose="02020603050405020304" pitchFamily="18" charset="0"/>
              </a:rPr>
              <a:t>C·2 kg·(0 °C-(-10 °C)=42000 J</a:t>
            </a:r>
          </a:p>
          <a:p>
            <a:pPr marL="0" indent="0">
              <a:buFont typeface="Wingdings 3" charset="2"/>
              <a:buNone/>
            </a:pPr>
            <a:r>
              <a:rPr lang="lt-LT" dirty="0" smtClean="0">
                <a:latin typeface="Times New Roman" panose="02020603050405020304" pitchFamily="18" charset="0"/>
                <a:cs typeface="Times New Roman" panose="02020603050405020304" pitchFamily="18" charset="0"/>
              </a:rPr>
              <a:t>Q</a:t>
            </a:r>
            <a:r>
              <a:rPr lang="lt-LT" sz="1050" dirty="0" smtClean="0">
                <a:latin typeface="Times New Roman" panose="02020603050405020304" pitchFamily="18" charset="0"/>
                <a:cs typeface="Times New Roman" panose="02020603050405020304" pitchFamily="18" charset="0"/>
              </a:rPr>
              <a:t>2</a:t>
            </a:r>
            <a:r>
              <a:rPr lang="lt-LT" dirty="0" smtClean="0">
                <a:latin typeface="Times New Roman" panose="02020603050405020304" pitchFamily="18" charset="0"/>
                <a:cs typeface="Times New Roman" panose="02020603050405020304" pitchFamily="18" charset="0"/>
              </a:rPr>
              <a:t>=</a:t>
            </a:r>
            <a:r>
              <a:rPr lang="el-GR" dirty="0" smtClean="0">
                <a:latin typeface="Times New Roman" panose="02020603050405020304" pitchFamily="18" charset="0"/>
                <a:cs typeface="Times New Roman" panose="02020603050405020304" pitchFamily="18" charset="0"/>
              </a:rPr>
              <a:t>λ</a:t>
            </a:r>
            <a:r>
              <a:rPr lang="lt-LT" dirty="0" smtClean="0">
                <a:latin typeface="Times New Roman" panose="02020603050405020304" pitchFamily="18" charset="0"/>
                <a:cs typeface="Times New Roman" panose="02020603050405020304" pitchFamily="18" charset="0"/>
              </a:rPr>
              <a:t>·m</a:t>
            </a:r>
          </a:p>
          <a:p>
            <a:pPr marL="0" indent="0">
              <a:buFont typeface="Wingdings 3" charset="2"/>
              <a:buNone/>
            </a:pPr>
            <a:r>
              <a:rPr lang="lt-LT" dirty="0" smtClean="0">
                <a:latin typeface="Times New Roman" panose="02020603050405020304" pitchFamily="18" charset="0"/>
                <a:cs typeface="Times New Roman" panose="02020603050405020304" pitchFamily="18" charset="0"/>
              </a:rPr>
              <a:t>Q</a:t>
            </a:r>
            <a:r>
              <a:rPr lang="lt-LT" sz="1050" dirty="0" smtClean="0">
                <a:latin typeface="Times New Roman" panose="02020603050405020304" pitchFamily="18" charset="0"/>
                <a:cs typeface="Times New Roman" panose="02020603050405020304" pitchFamily="18" charset="0"/>
              </a:rPr>
              <a:t>2</a:t>
            </a:r>
            <a:r>
              <a:rPr lang="lt-LT" dirty="0" smtClean="0">
                <a:latin typeface="Times New Roman" panose="02020603050405020304" pitchFamily="18" charset="0"/>
                <a:cs typeface="Times New Roman" panose="02020603050405020304" pitchFamily="18" charset="0"/>
              </a:rPr>
              <a:t>=3,3·</a:t>
            </a:r>
            <a:r>
              <a:rPr lang="lt-LT" dirty="0" smtClean="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smtClean="0">
                <a:latin typeface="Times New Roman" panose="02020603050405020304" pitchFamily="18" charset="0"/>
                <a:ea typeface="Times New Roman" panose="02020603050405020304" pitchFamily="18" charset="0"/>
                <a:cs typeface="Times New Roman" panose="02020603050405020304" pitchFamily="18" charset="0"/>
              </a:rPr>
              <a:t>5</a:t>
            </a:r>
            <a:r>
              <a:rPr lang="lt-LT" dirty="0" smtClean="0">
                <a:latin typeface="Times New Roman" panose="02020603050405020304" pitchFamily="18" charset="0"/>
                <a:cs typeface="Times New Roman" panose="02020603050405020304" pitchFamily="18" charset="0"/>
              </a:rPr>
              <a:t> J/kg·2 kg= 6,6·</a:t>
            </a:r>
            <a:r>
              <a:rPr lang="lt-LT" dirty="0" smtClean="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smtClean="0">
                <a:latin typeface="Times New Roman" panose="02020603050405020304" pitchFamily="18" charset="0"/>
                <a:ea typeface="Times New Roman" panose="02020603050405020304" pitchFamily="18" charset="0"/>
                <a:cs typeface="Times New Roman" panose="02020603050405020304" pitchFamily="18" charset="0"/>
              </a:rPr>
              <a:t>5</a:t>
            </a:r>
            <a:r>
              <a:rPr lang="lt-LT" dirty="0" smtClean="0">
                <a:latin typeface="Times New Roman" panose="02020603050405020304" pitchFamily="18" charset="0"/>
                <a:cs typeface="Times New Roman" panose="02020603050405020304" pitchFamily="18" charset="0"/>
              </a:rPr>
              <a:t> J</a:t>
            </a:r>
          </a:p>
          <a:p>
            <a:pPr marL="0" indent="0">
              <a:buFont typeface="Wingdings 3" charset="2"/>
              <a:buNone/>
            </a:pPr>
            <a:r>
              <a:rPr lang="lt-LT" dirty="0" smtClean="0">
                <a:latin typeface="Times New Roman" panose="02020603050405020304" pitchFamily="18" charset="0"/>
                <a:cs typeface="Times New Roman" panose="02020603050405020304" pitchFamily="18" charset="0"/>
              </a:rPr>
              <a:t>Q=Q</a:t>
            </a:r>
            <a:r>
              <a:rPr lang="lt-LT" sz="1050" dirty="0" smtClean="0">
                <a:latin typeface="Times New Roman" panose="02020603050405020304" pitchFamily="18" charset="0"/>
                <a:cs typeface="Times New Roman" panose="02020603050405020304" pitchFamily="18" charset="0"/>
              </a:rPr>
              <a:t>1</a:t>
            </a:r>
            <a:r>
              <a:rPr lang="lt-LT" dirty="0" smtClean="0">
                <a:latin typeface="Times New Roman" panose="02020603050405020304" pitchFamily="18" charset="0"/>
                <a:cs typeface="Times New Roman" panose="02020603050405020304" pitchFamily="18" charset="0"/>
              </a:rPr>
              <a:t>+Q</a:t>
            </a:r>
            <a:r>
              <a:rPr lang="lt-LT" sz="1050" dirty="0" smtClean="0">
                <a:latin typeface="Times New Roman" panose="02020603050405020304" pitchFamily="18" charset="0"/>
                <a:cs typeface="Times New Roman" panose="02020603050405020304" pitchFamily="18" charset="0"/>
              </a:rPr>
              <a:t>2</a:t>
            </a:r>
          </a:p>
          <a:p>
            <a:pPr marL="0" indent="0">
              <a:buFont typeface="Wingdings 3" charset="2"/>
              <a:buNone/>
            </a:pPr>
            <a:r>
              <a:rPr lang="lt-LT" dirty="0" smtClean="0">
                <a:latin typeface="Times New Roman" panose="02020603050405020304" pitchFamily="18" charset="0"/>
                <a:cs typeface="Times New Roman" panose="02020603050405020304" pitchFamily="18" charset="0"/>
              </a:rPr>
              <a:t>Q=0,42·</a:t>
            </a:r>
            <a:r>
              <a:rPr lang="lt-LT" dirty="0" smtClean="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smtClean="0">
                <a:latin typeface="Times New Roman" panose="02020603050405020304" pitchFamily="18" charset="0"/>
                <a:ea typeface="Times New Roman" panose="02020603050405020304" pitchFamily="18" charset="0"/>
                <a:cs typeface="Times New Roman" panose="02020603050405020304" pitchFamily="18" charset="0"/>
              </a:rPr>
              <a:t>5</a:t>
            </a:r>
            <a:r>
              <a:rPr lang="lt-LT" dirty="0" smtClean="0">
                <a:latin typeface="Times New Roman" panose="02020603050405020304" pitchFamily="18" charset="0"/>
                <a:cs typeface="Times New Roman" panose="02020603050405020304" pitchFamily="18" charset="0"/>
              </a:rPr>
              <a:t> J+6,6·</a:t>
            </a:r>
            <a:r>
              <a:rPr lang="lt-LT" dirty="0" smtClean="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smtClean="0">
                <a:latin typeface="Times New Roman" panose="02020603050405020304" pitchFamily="18" charset="0"/>
                <a:ea typeface="Times New Roman" panose="02020603050405020304" pitchFamily="18" charset="0"/>
                <a:cs typeface="Times New Roman" panose="02020603050405020304" pitchFamily="18" charset="0"/>
              </a:rPr>
              <a:t>5 </a:t>
            </a:r>
            <a:r>
              <a:rPr lang="lt-LT" dirty="0" smtClean="0">
                <a:latin typeface="Times New Roman" panose="02020603050405020304" pitchFamily="18" charset="0"/>
                <a:cs typeface="Times New Roman" panose="02020603050405020304" pitchFamily="18" charset="0"/>
              </a:rPr>
              <a:t>J=7,02·</a:t>
            </a:r>
            <a:r>
              <a:rPr lang="lt-LT" dirty="0" smtClean="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smtClean="0">
                <a:latin typeface="Times New Roman" panose="02020603050405020304" pitchFamily="18" charset="0"/>
                <a:ea typeface="Times New Roman" panose="02020603050405020304" pitchFamily="18" charset="0"/>
                <a:cs typeface="Times New Roman" panose="02020603050405020304" pitchFamily="18" charset="0"/>
              </a:rPr>
              <a:t>5</a:t>
            </a:r>
            <a:r>
              <a:rPr lang="lt-LT" dirty="0" smtClean="0">
                <a:latin typeface="Times New Roman" panose="02020603050405020304" pitchFamily="18" charset="0"/>
                <a:cs typeface="Times New Roman" panose="02020603050405020304" pitchFamily="18" charset="0"/>
              </a:rPr>
              <a:t> J</a:t>
            </a:r>
          </a:p>
          <a:p>
            <a:pPr marL="0" indent="0">
              <a:buFont typeface="Wingdings 3" charset="2"/>
              <a:buNone/>
            </a:pPr>
            <a:r>
              <a:rPr lang="lt-LT" b="1" u="sng" dirty="0" err="1" smtClean="0">
                <a:latin typeface="Times New Roman" panose="02020603050405020304" pitchFamily="18" charset="0"/>
                <a:cs typeface="Times New Roman" panose="02020603050405020304" pitchFamily="18" charset="0"/>
              </a:rPr>
              <a:t>Ats</a:t>
            </a:r>
            <a:r>
              <a:rPr lang="lt-LT" b="1" u="sng" dirty="0" smtClean="0">
                <a:latin typeface="Times New Roman" panose="02020603050405020304" pitchFamily="18" charset="0"/>
                <a:cs typeface="Times New Roman" panose="02020603050405020304" pitchFamily="18" charset="0"/>
              </a:rPr>
              <a:t>.:</a:t>
            </a:r>
            <a:r>
              <a:rPr lang="lt-LT" b="1" dirty="0" smtClean="0">
                <a:latin typeface="Times New Roman" panose="02020603050405020304" pitchFamily="18" charset="0"/>
                <a:cs typeface="Times New Roman" panose="02020603050405020304" pitchFamily="18" charset="0"/>
              </a:rPr>
              <a:t> Q=7,02·</a:t>
            </a:r>
            <a:r>
              <a:rPr lang="lt-LT" b="1" dirty="0" smtClean="0">
                <a:latin typeface="Times New Roman" panose="02020603050405020304" pitchFamily="18" charset="0"/>
                <a:ea typeface="Times New Roman" panose="02020603050405020304" pitchFamily="18" charset="0"/>
                <a:cs typeface="Times New Roman" panose="02020603050405020304" pitchFamily="18" charset="0"/>
              </a:rPr>
              <a:t>10</a:t>
            </a:r>
            <a:r>
              <a:rPr lang="lt-LT" b="1" baseline="30000" dirty="0" smtClean="0">
                <a:latin typeface="Times New Roman" panose="02020603050405020304" pitchFamily="18" charset="0"/>
                <a:ea typeface="Times New Roman" panose="02020603050405020304" pitchFamily="18" charset="0"/>
                <a:cs typeface="Times New Roman" panose="02020603050405020304" pitchFamily="18" charset="0"/>
              </a:rPr>
              <a:t>5</a:t>
            </a:r>
            <a:r>
              <a:rPr lang="lt-LT" b="1" dirty="0" smtClean="0">
                <a:latin typeface="Times New Roman" panose="02020603050405020304" pitchFamily="18" charset="0"/>
                <a:cs typeface="Times New Roman" panose="02020603050405020304" pitchFamily="18" charset="0"/>
              </a:rPr>
              <a:t> J</a:t>
            </a:r>
          </a:p>
          <a:p>
            <a:endParaRPr lang="en-US" dirty="0"/>
          </a:p>
        </p:txBody>
      </p:sp>
    </p:spTree>
    <p:extLst>
      <p:ext uri="{BB962C8B-B14F-4D97-AF65-F5344CB8AC3E}">
        <p14:creationId xmlns:p14="http://schemas.microsoft.com/office/powerpoint/2010/main" val="2884308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Uždaviniai</a:t>
            </a:r>
            <a:endParaRPr lang="en-US" dirty="0"/>
          </a:p>
        </p:txBody>
      </p:sp>
      <p:sp>
        <p:nvSpPr>
          <p:cNvPr id="3" name="Turinio vietos rezervavimo ženklas 2"/>
          <p:cNvSpPr>
            <a:spLocks noGrp="1"/>
          </p:cNvSpPr>
          <p:nvPr>
            <p:ph idx="1"/>
          </p:nvPr>
        </p:nvSpPr>
        <p:spPr>
          <a:xfrm>
            <a:off x="2524898" y="1905000"/>
            <a:ext cx="9047739" cy="4483111"/>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3. </a:t>
            </a:r>
            <a:r>
              <a:rPr lang="lt-LT" sz="2000" dirty="0" smtClean="0">
                <a:latin typeface="Times New Roman" panose="02020603050405020304" pitchFamily="18" charset="0"/>
                <a:cs typeface="Times New Roman" panose="02020603050405020304" pitchFamily="18" charset="0"/>
              </a:rPr>
              <a:t>Alavo </a:t>
            </a:r>
            <a:r>
              <a:rPr lang="lt-LT" sz="2000" dirty="0">
                <a:latin typeface="Times New Roman" panose="02020603050405020304" pitchFamily="18" charset="0"/>
                <a:cs typeface="Times New Roman" panose="02020603050405020304" pitchFamily="18" charset="0"/>
              </a:rPr>
              <a:t>gabalo temperatūra 32 °C, tūris 20 cm³. Alavo tankis 7,3 g/cm³. Kiek energijos reikia jam išlydyti</a:t>
            </a:r>
            <a:r>
              <a:rPr lang="lt-LT" sz="2000" dirty="0" smtClean="0">
                <a:latin typeface="Times New Roman" panose="02020603050405020304" pitchFamily="18" charset="0"/>
                <a:cs typeface="Times New Roman" panose="02020603050405020304" pitchFamily="18" charset="0"/>
              </a:rPr>
              <a:t>?</a:t>
            </a:r>
            <a:endParaRPr lang="lt-LT" sz="2000" dirty="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Duota</a:t>
            </a:r>
            <a:r>
              <a:rPr lang="lt-LT" dirty="0">
                <a:latin typeface="Times New Roman" panose="02020603050405020304" pitchFamily="18" charset="0"/>
                <a:cs typeface="Times New Roman" panose="02020603050405020304" pitchFamily="18" charset="0"/>
              </a:rPr>
              <a:t>:</a:t>
            </a:r>
          </a:p>
          <a:p>
            <a:pPr marL="0" indent="0">
              <a:buNone/>
            </a:pPr>
            <a:r>
              <a:rPr lang="lt-LT" dirty="0">
                <a:latin typeface="Times New Roman" panose="02020603050405020304" pitchFamily="18" charset="0"/>
                <a:cs typeface="Times New Roman" panose="02020603050405020304" pitchFamily="18" charset="0"/>
              </a:rPr>
              <a:t>t=32 °C</a:t>
            </a:r>
          </a:p>
          <a:p>
            <a:pPr marL="0" indent="0">
              <a:buNone/>
            </a:pPr>
            <a:r>
              <a:rPr lang="lt-LT" dirty="0">
                <a:latin typeface="Times New Roman" panose="02020603050405020304" pitchFamily="18" charset="0"/>
                <a:cs typeface="Times New Roman" panose="02020603050405020304" pitchFamily="18" charset="0"/>
              </a:rPr>
              <a:t>V=20 cm³=0,00002 m³</a:t>
            </a:r>
          </a:p>
          <a:p>
            <a:pPr marL="0" indent="0">
              <a:buNone/>
            </a:pPr>
            <a:r>
              <a:rPr lang="el-GR" i="1" dirty="0">
                <a:latin typeface="Times New Roman" panose="02020603050405020304" pitchFamily="18" charset="0"/>
                <a:cs typeface="Times New Roman" panose="02020603050405020304" pitchFamily="18" charset="0"/>
              </a:rPr>
              <a:t>ρ</a:t>
            </a:r>
            <a:r>
              <a:rPr lang="lt-LT" i="1" dirty="0">
                <a:latin typeface="Times New Roman" panose="02020603050405020304" pitchFamily="18" charset="0"/>
                <a:cs typeface="Times New Roman" panose="02020603050405020304" pitchFamily="18" charset="0"/>
              </a:rPr>
              <a:t>=</a:t>
            </a:r>
            <a:r>
              <a:rPr lang="lt-LT" dirty="0">
                <a:latin typeface="Times New Roman" panose="02020603050405020304" pitchFamily="18" charset="0"/>
                <a:cs typeface="Times New Roman" panose="02020603050405020304" pitchFamily="18" charset="0"/>
              </a:rPr>
              <a:t>7,3 g/cm³</a:t>
            </a:r>
            <a:r>
              <a:rPr lang="lt-LT" i="1" dirty="0">
                <a:latin typeface="Times New Roman" panose="02020603050405020304" pitchFamily="18" charset="0"/>
                <a:cs typeface="Times New Roman" panose="02020603050405020304" pitchFamily="18" charset="0"/>
              </a:rPr>
              <a:t>=7300 kg/</a:t>
            </a:r>
            <a:r>
              <a:rPr lang="lt-LT" dirty="0">
                <a:latin typeface="Times New Roman" panose="02020603050405020304" pitchFamily="18" charset="0"/>
                <a:cs typeface="Times New Roman" panose="02020603050405020304" pitchFamily="18" charset="0"/>
              </a:rPr>
              <a:t>m³</a:t>
            </a:r>
          </a:p>
          <a:p>
            <a:pPr marL="0" indent="0">
              <a:buNone/>
            </a:pPr>
            <a:r>
              <a:rPr lang="el-GR" dirty="0">
                <a:latin typeface="Times New Roman" panose="02020603050405020304" pitchFamily="18" charset="0"/>
                <a:cs typeface="Times New Roman" panose="02020603050405020304" pitchFamily="18" charset="0"/>
              </a:rPr>
              <a:t>λ</a:t>
            </a:r>
            <a:r>
              <a:rPr lang="lt-LT" dirty="0">
                <a:latin typeface="Times New Roman" panose="02020603050405020304" pitchFamily="18" charset="0"/>
                <a:cs typeface="Times New Roman" panose="02020603050405020304" pitchFamily="18" charset="0"/>
              </a:rPr>
              <a:t>=5,9·</a:t>
            </a:r>
            <a:r>
              <a:rPr lang="lt-LT" dirty="0">
                <a:latin typeface="Times New Roman" panose="02020603050405020304" pitchFamily="18" charset="0"/>
                <a:ea typeface="Times New Roman" panose="02020603050405020304" pitchFamily="18" charset="0"/>
                <a:cs typeface="Times New Roman" panose="02020603050405020304" pitchFamily="18" charset="0"/>
              </a:rPr>
              <a:t>10</a:t>
            </a:r>
            <a:r>
              <a:rPr lang="lt-LT" baseline="30000" dirty="0">
                <a:latin typeface="Times New Roman" panose="02020603050405020304" pitchFamily="18" charset="0"/>
                <a:ea typeface="Times New Roman" panose="02020603050405020304" pitchFamily="18" charset="0"/>
                <a:cs typeface="Times New Roman" panose="02020603050405020304" pitchFamily="18" charset="0"/>
              </a:rPr>
              <a:t>4</a:t>
            </a:r>
            <a:r>
              <a:rPr lang="lt-LT" dirty="0">
                <a:latin typeface="Times New Roman" panose="02020603050405020304" pitchFamily="18" charset="0"/>
                <a:cs typeface="Times New Roman" panose="02020603050405020304" pitchFamily="18" charset="0"/>
              </a:rPr>
              <a:t> J/kg</a:t>
            </a:r>
          </a:p>
          <a:p>
            <a:pPr marL="0" indent="0">
              <a:buNone/>
            </a:pPr>
            <a:r>
              <a:rPr lang="lt-LT" dirty="0">
                <a:latin typeface="Times New Roman" panose="02020603050405020304" pitchFamily="18" charset="0"/>
                <a:cs typeface="Times New Roman" panose="02020603050405020304" pitchFamily="18" charset="0"/>
              </a:rPr>
              <a:t>c=250 J/kg·°C</a:t>
            </a:r>
          </a:p>
          <a:p>
            <a:pPr marL="0" indent="0">
              <a:buNone/>
            </a:pPr>
            <a:r>
              <a:rPr lang="lt-LT" dirty="0">
                <a:latin typeface="Times New Roman" panose="02020603050405020304" pitchFamily="18" charset="0"/>
                <a:cs typeface="Times New Roman" panose="02020603050405020304" pitchFamily="18" charset="0"/>
              </a:rPr>
              <a:t>Rasti= Q-?</a:t>
            </a:r>
          </a:p>
          <a:p>
            <a:endParaRPr lang="en-US" dirty="0"/>
          </a:p>
        </p:txBody>
      </p:sp>
      <p:pic>
        <p:nvPicPr>
          <p:cNvPr id="5" name="Paveikslėlis 4"/>
          <p:cNvPicPr>
            <a:picLocks noChangeAspect="1"/>
          </p:cNvPicPr>
          <p:nvPr/>
        </p:nvPicPr>
        <p:blipFill>
          <a:blip r:embed="rId2"/>
          <a:stretch>
            <a:fillRect/>
          </a:stretch>
        </p:blipFill>
        <p:spPr>
          <a:xfrm>
            <a:off x="5380186" y="2699265"/>
            <a:ext cx="5089236" cy="3297382"/>
          </a:xfrm>
          <a:prstGeom prst="rect">
            <a:avLst/>
          </a:prstGeom>
        </p:spPr>
      </p:pic>
    </p:spTree>
    <p:extLst>
      <p:ext uri="{BB962C8B-B14F-4D97-AF65-F5344CB8AC3E}">
        <p14:creationId xmlns:p14="http://schemas.microsoft.com/office/powerpoint/2010/main" val="2842627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295402" y="2032000"/>
            <a:ext cx="9601196" cy="3703909"/>
          </a:xfrm>
        </p:spPr>
        <p:txBody>
          <a:bodyPr>
            <a:normAutofit/>
          </a:bodyPr>
          <a:lstStyle/>
          <a:p>
            <a:pPr marL="0" lvl="0" indent="0">
              <a:buNone/>
            </a:pPr>
            <a:r>
              <a:rPr lang="lt-LT" sz="1400" dirty="0" smtClean="0">
                <a:latin typeface="Times New Roman" panose="02020603050405020304" pitchFamily="18" charset="0"/>
                <a:ea typeface="Calibri" panose="020F0502020204030204" pitchFamily="34" charset="0"/>
                <a:cs typeface="Times New Roman" panose="02020603050405020304" pitchFamily="18" charset="0"/>
              </a:rPr>
              <a:t>    </a:t>
            </a:r>
          </a:p>
          <a:p>
            <a:pPr marL="0" lvl="0" indent="0">
              <a:buNone/>
            </a:pPr>
            <a:r>
              <a:rPr lang="en-US" sz="1400" b="1" dirty="0" smtClean="0">
                <a:latin typeface="Times New Roman" panose="02020603050405020304" pitchFamily="18" charset="0"/>
                <a:ea typeface="Calibri" panose="020F0502020204030204" pitchFamily="34" charset="0"/>
                <a:cs typeface="Times New Roman" panose="02020603050405020304" pitchFamily="18" charset="0"/>
              </a:rPr>
              <a:t>	</a:t>
            </a:r>
            <a:r>
              <a:rPr lang="lt-LT" sz="16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1. </a:t>
            </a:r>
            <a:r>
              <a:rPr lang="lt-LT"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Lydymasis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tai:</a:t>
            </a:r>
            <a:endParaRPr lang="lt-LT" b="1"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a:t>
            </a: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skystos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medžiagos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virsmas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kietąja</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b)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kietos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medžiagos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virsmas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skystąja</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skysčio</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virtimas</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garais</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b="1" dirty="0" smtClean="0">
                <a:latin typeface="Times New Roman" panose="02020603050405020304" pitchFamily="18" charset="0"/>
                <a:ea typeface="Calibri" panose="020F0502020204030204" pitchFamily="34" charset="0"/>
                <a:cs typeface="Times New Roman" panose="02020603050405020304" pitchFamily="18" charset="0"/>
              </a:rPr>
              <a:t>2.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Lydymosi</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metu</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kristalinės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medžiagos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temperatūra</a:t>
            </a:r>
            <a:r>
              <a:rPr lang="en-US" b="1"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b="1"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nekinta</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b</a:t>
            </a: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didėja</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c</a:t>
            </a:r>
            <a:r>
              <a:rPr lang="lt-LT"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mažėja</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01579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295402" y="982132"/>
            <a:ext cx="9601196" cy="1160704"/>
          </a:xfrm>
        </p:spPr>
        <p:txBody>
          <a:bodyPr>
            <a:normAutofit/>
          </a:bodyPr>
          <a:lstStyle/>
          <a:p>
            <a:pPr algn="ctr"/>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2078182" y="2068945"/>
            <a:ext cx="9426430" cy="3842277"/>
          </a:xfrm>
        </p:spPr>
        <p:txBody>
          <a:bodyPr/>
          <a:lstStyle/>
          <a:p>
            <a:pPr marL="0" lvl="0" indent="0">
              <a:buNone/>
            </a:pPr>
            <a:r>
              <a:rPr lang="en-US" sz="1600" b="1" dirty="0" smtClean="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3.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Lydymosi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metu</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kristalinės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medžiagos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temperatūra</a:t>
            </a:r>
            <a:r>
              <a:rPr lang="en-US" b="1" dirty="0">
                <a:latin typeface="Times New Roman" panose="02020603050405020304" pitchFamily="18" charset="0"/>
                <a:ea typeface="Calibri" panose="020F0502020204030204" pitchFamily="34" charset="0"/>
                <a:cs typeface="Times New Roman" panose="02020603050405020304" pitchFamily="18" charset="0"/>
              </a:rPr>
              <a:t>:</a:t>
            </a:r>
            <a:endParaRPr lang="lt-LT" b="1"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nekinta</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b</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didėja</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c</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mažėja</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b="1" dirty="0" smtClean="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4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Šilumos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kiekis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kurio</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reikia</a:t>
            </a:r>
            <a:r>
              <a:rPr lang="en-US" b="1" dirty="0">
                <a:latin typeface="Times New Roman" panose="02020603050405020304" pitchFamily="18" charset="0"/>
                <a:ea typeface="Calibri" panose="020F0502020204030204" pitchFamily="34" charset="0"/>
                <a:cs typeface="Times New Roman" panose="02020603050405020304" pitchFamily="18" charset="0"/>
              </a:rPr>
              <a:t> 1 kg </a:t>
            </a:r>
            <a:r>
              <a:rPr lang="en-US" b="1" dirty="0" err="1">
                <a:latin typeface="Times New Roman" panose="02020603050405020304" pitchFamily="18" charset="0"/>
                <a:ea typeface="Calibri" panose="020F0502020204030204" pitchFamily="34" charset="0"/>
                <a:cs typeface="Times New Roman" panose="02020603050405020304" pitchFamily="18" charset="0"/>
              </a:rPr>
              <a:t>kietos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medžiagos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paversti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skysčiu</a:t>
            </a:r>
            <a:r>
              <a:rPr lang="en-US" b="1" dirty="0">
                <a:latin typeface="Times New Roman" panose="02020603050405020304" pitchFamily="18" charset="0"/>
                <a:ea typeface="Calibri" panose="020F0502020204030204" pitchFamily="34" charset="0"/>
                <a:cs typeface="Times New Roman" panose="02020603050405020304" pitchFamily="18" charset="0"/>
              </a:rPr>
              <a:t> jo </a:t>
            </a:r>
            <a:r>
              <a:rPr lang="en-US" b="1" dirty="0" err="1">
                <a:latin typeface="Times New Roman" panose="02020603050405020304" pitchFamily="18" charset="0"/>
                <a:ea typeface="Calibri" panose="020F0502020204030204" pitchFamily="34" charset="0"/>
                <a:cs typeface="Times New Roman" panose="02020603050405020304" pitchFamily="18" charset="0"/>
              </a:rPr>
              <a:t>lydymosi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temperatūroje</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vadinamas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endParaRPr lang="lt-LT" b="1"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kuro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degimo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šiluma</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b</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savitąja</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smtClean="0">
                <a:latin typeface="Times New Roman" panose="02020603050405020304" pitchFamily="18" charset="0"/>
                <a:ea typeface="Calibri" panose="020F0502020204030204" pitchFamily="34" charset="0"/>
                <a:cs typeface="Times New Roman" panose="02020603050405020304" pitchFamily="18" charset="0"/>
              </a:rPr>
              <a:t>šiluma</a:t>
            </a:r>
            <a:r>
              <a:rPr lang="en-US" dirty="0" smtClean="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c</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savitąja</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lydymosi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šiluma</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endParaRPr lang="lt-LT" sz="1600" dirty="0"/>
          </a:p>
          <a:p>
            <a:pPr marL="0" indent="0">
              <a:buNone/>
            </a:pPr>
            <a:endParaRPr lang="lt-LT" dirty="0"/>
          </a:p>
          <a:p>
            <a:endParaRPr lang="en-US" dirty="0"/>
          </a:p>
        </p:txBody>
      </p:sp>
    </p:spTree>
    <p:extLst>
      <p:ext uri="{BB962C8B-B14F-4D97-AF65-F5344CB8AC3E}">
        <p14:creationId xmlns:p14="http://schemas.microsoft.com/office/powerpoint/2010/main" val="1296826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592925" y="661056"/>
            <a:ext cx="8911687" cy="1280890"/>
          </a:xfrm>
        </p:spPr>
        <p:txBody>
          <a:bodyPr/>
          <a:lstStyle/>
          <a:p>
            <a:pPr algn="ctr"/>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1249220" y="1838036"/>
                <a:ext cx="9601196" cy="3702245"/>
              </a:xfrm>
            </p:spPr>
            <p:txBody>
              <a:bodyPr>
                <a:normAutofit/>
              </a:bodyPr>
              <a:lstStyle/>
              <a:p>
                <a:pPr marL="0" lvl="0" indent="0">
                  <a:buNone/>
                </a:pPr>
                <a:r>
                  <a:rPr lang="lt-LT" sz="1400" dirty="0" smtClean="0">
                    <a:latin typeface="Arial" panose="020B0604020202020204" pitchFamily="34" charset="0"/>
                    <a:ea typeface="Calibri" panose="020F0502020204030204" pitchFamily="34" charset="0"/>
                    <a:cs typeface="Arial" panose="020B0604020202020204" pitchFamily="34" charset="0"/>
                  </a:rPr>
                  <a:t> </a:t>
                </a:r>
                <a:endParaRPr lang="en-US" sz="1400" dirty="0" smtClean="0">
                  <a:latin typeface="Arial" panose="020B0604020202020204" pitchFamily="34" charset="0"/>
                  <a:ea typeface="Calibri" panose="020F0502020204030204" pitchFamily="34" charset="0"/>
                  <a:cs typeface="Arial" panose="020B0604020202020204" pitchFamily="34" charset="0"/>
                </a:endParaRPr>
              </a:p>
              <a:p>
                <a:pPr marL="0" lvl="0" indent="0">
                  <a:buNone/>
                </a:pP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5. Kur</a:t>
                </a:r>
                <a:r>
                  <a:rPr lang="lt-LT" b="1" dirty="0" smtClean="0">
                    <a:latin typeface="Times New Roman" panose="02020603050405020304" pitchFamily="18" charset="0"/>
                    <a:ea typeface="Calibri" panose="020F0502020204030204" pitchFamily="34" charset="0"/>
                    <a:cs typeface="Times New Roman" panose="02020603050405020304" pitchFamily="18" charset="0"/>
                  </a:rPr>
                  <a:t>i</a:t>
                </a:r>
                <a:r>
                  <a:rPr lang="en-US" b="1" dirty="0" smtClean="0">
                    <a:latin typeface="Times New Roman" panose="02020603050405020304" pitchFamily="18" charset="0"/>
                    <a:ea typeface="Calibri" panose="020F0502020204030204" pitchFamily="34" charset="0"/>
                    <a:cs typeface="Times New Roman" panose="02020603050405020304" pitchFamily="18" charset="0"/>
                  </a:rPr>
                  <a:t>s </a:t>
                </a:r>
                <a:r>
                  <a:rPr lang="en-US" b="1" dirty="0" err="1">
                    <a:latin typeface="Times New Roman" panose="02020603050405020304" pitchFamily="18" charset="0"/>
                    <a:ea typeface="Calibri" panose="020F0502020204030204" pitchFamily="34" charset="0"/>
                    <a:cs typeface="Times New Roman" panose="02020603050405020304" pitchFamily="18" charset="0"/>
                  </a:rPr>
                  <a:t>matavimo</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vienetas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yra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savitosios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lydymosi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šilumos</a:t>
                </a:r>
                <a:r>
                  <a:rPr lang="en-US" b="1" dirty="0">
                    <a:latin typeface="Times New Roman" panose="02020603050405020304" pitchFamily="18" charset="0"/>
                    <a:ea typeface="Calibri" panose="020F0502020204030204" pitchFamily="34" charset="0"/>
                    <a:cs typeface="Times New Roman" panose="02020603050405020304" pitchFamily="18" charset="0"/>
                  </a:rPr>
                  <a:t> ?</a:t>
                </a:r>
                <a:endParaRPr lang="lt-LT" b="1"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a</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J;</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b</a:t>
                </a:r>
                <a14:m>
                  <m:oMath xmlns:m="http://schemas.openxmlformats.org/officeDocument/2006/math">
                    <m:r>
                      <a:rPr lang="lt-LT">
                        <a:latin typeface="Cambria Math" panose="02040503050406030204" pitchFamily="18" charset="0"/>
                        <a:ea typeface="Calibri" panose="020F0502020204030204" pitchFamily="34" charset="0"/>
                        <a:cs typeface="Times New Roman" panose="020B0604020202020204" pitchFamily="34" charset="0"/>
                      </a:rPr>
                      <m:t>)</m:t>
                    </m:r>
                    <m:f>
                      <m:fPr>
                        <m:ctrlPr>
                          <a:rPr lang="lt-LT" i="1">
                            <a:latin typeface="Cambria Math" panose="02040503050406030204" pitchFamily="18" charset="0"/>
                            <a:ea typeface="Calibri" panose="020F0502020204030204" pitchFamily="34" charset="0"/>
                            <a:cs typeface="Times New Roman" panose="020B0604020202020204" pitchFamily="34" charset="0"/>
                          </a:rPr>
                        </m:ctrlPr>
                      </m:fPr>
                      <m:num>
                        <m:r>
                          <a:rPr lang="en-US" i="1">
                            <a:latin typeface="Cambria Math" panose="02040503050406030204" pitchFamily="18" charset="0"/>
                            <a:ea typeface="Calibri" panose="020F0502020204030204" pitchFamily="34" charset="0"/>
                            <a:cs typeface="Times New Roman" panose="020B0604020202020204" pitchFamily="34" charset="0"/>
                          </a:rPr>
                          <m:t>𝐽</m:t>
                        </m:r>
                      </m:num>
                      <m:den>
                        <m:r>
                          <a:rPr lang="en-US" i="1">
                            <a:latin typeface="Cambria Math" panose="02040503050406030204" pitchFamily="18" charset="0"/>
                            <a:ea typeface="Calibri" panose="020F0502020204030204" pitchFamily="34" charset="0"/>
                            <a:cs typeface="Times New Roman" panose="020B0604020202020204" pitchFamily="34" charset="0"/>
                          </a:rPr>
                          <m:t>𝑘𝑔</m:t>
                        </m:r>
                        <m:r>
                          <a:rPr lang="en-US" i="1">
                            <a:latin typeface="Cambria Math" panose="02040503050406030204" pitchFamily="18" charset="0"/>
                            <a:ea typeface="Calibri" panose="020F0502020204030204" pitchFamily="34" charset="0"/>
                            <a:cs typeface="Times New Roman" panose="020B0604020202020204" pitchFamily="34" charset="0"/>
                          </a:rPr>
                          <m:t>∙℃</m:t>
                        </m:r>
                      </m:den>
                    </m:f>
                  </m:oMath>
                </a14:m>
                <a:r>
                  <a:rPr lang="en-US" dirty="0">
                    <a:latin typeface="Times New Roman" panose="02020603050405020304" pitchFamily="18" charset="0"/>
                    <a:ea typeface="Times New Roman" panose="020B060402020202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c</a:t>
                </a:r>
                <a:r>
                  <a:rPr lang="lt-LT" dirty="0">
                    <a:latin typeface="Times New Roman" panose="02020603050405020304" pitchFamily="18" charset="0"/>
                    <a:ea typeface="Calibri" panose="020F0502020204030204" pitchFamily="34" charset="0"/>
                    <a:cs typeface="Times New Roman" panose="02020603050405020304" pitchFamily="18" charset="0"/>
                  </a:rPr>
                  <a:t>) J</a:t>
                </a:r>
                <a:r>
                  <a:rPr lang="en-US" dirty="0">
                    <a:latin typeface="Times New Roman" panose="02020603050405020304" pitchFamily="18" charset="0"/>
                    <a:ea typeface="Calibri" panose="020F0502020204030204" pitchFamily="34" charset="0"/>
                    <a:cs typeface="Times New Roman" panose="02020603050405020304" pitchFamily="18" charset="0"/>
                  </a:rPr>
                  <a:t>/kg.</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b="1" dirty="0" smtClean="0">
                    <a:latin typeface="Times New Roman" panose="02020603050405020304" pitchFamily="18" charset="0"/>
                    <a:ea typeface="Calibri" panose="020F0502020204030204" pitchFamily="34" charset="0"/>
                    <a:cs typeface="Times New Roman" panose="02020603050405020304" pitchFamily="18" charset="0"/>
                  </a:rPr>
                  <a:t>6.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Savitoji</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plieno</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lydymosi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šiluma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lygi</a:t>
                </a:r>
                <a:r>
                  <a:rPr lang="en-US" b="1" dirty="0">
                    <a:latin typeface="Times New Roman" panose="02020603050405020304" pitchFamily="18" charset="0"/>
                    <a:ea typeface="Calibri" panose="020F0502020204030204" pitchFamily="34" charset="0"/>
                    <a:cs typeface="Times New Roman" panose="02020603050405020304" pitchFamily="18" charset="0"/>
                  </a:rPr>
                  <a:t> 84000 J/kg. Tai </a:t>
                </a:r>
                <a:r>
                  <a:rPr lang="en-US" b="1" dirty="0" err="1">
                    <a:latin typeface="Times New Roman" panose="02020603050405020304" pitchFamily="18" charset="0"/>
                    <a:ea typeface="Calibri" panose="020F0502020204030204" pitchFamily="34" charset="0"/>
                    <a:cs typeface="Times New Roman" panose="02020603050405020304" pitchFamily="18" charset="0"/>
                  </a:rPr>
                  <a:t>reiškia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kad</a:t>
                </a:r>
                <a:r>
                  <a:rPr lang="en-US" b="1" dirty="0">
                    <a:latin typeface="Times New Roman" panose="02020603050405020304" pitchFamily="18" charset="0"/>
                    <a:ea typeface="Calibri" panose="020F0502020204030204" pitchFamily="34" charset="0"/>
                    <a:cs typeface="Times New Roman" panose="02020603050405020304" pitchFamily="18" charset="0"/>
                  </a:rPr>
                  <a:t>:</a:t>
                </a:r>
                <a:endParaRPr lang="lt-LT" b="1"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a</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bet </a:t>
                </a:r>
                <a:r>
                  <a:rPr lang="en-US" dirty="0" err="1">
                    <a:latin typeface="Times New Roman" panose="02020603050405020304" pitchFamily="18" charset="0"/>
                    <a:ea typeface="Calibri" panose="020F0502020204030204" pitchFamily="34" charset="0"/>
                    <a:cs typeface="Times New Roman" panose="02020603050405020304" pitchFamily="18" charset="0"/>
                  </a:rPr>
                  <a:t>kokiam</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kiekiui</a:t>
                </a:r>
                <a:r>
                  <a:rPr lang="en-US" dirty="0">
                    <a:latin typeface="Times New Roman" panose="02020603050405020304" pitchFamily="18" charset="0"/>
                    <a:ea typeface="Calibri" panose="020F0502020204030204" pitchFamily="34" charset="0"/>
                    <a:cs typeface="Times New Roman" panose="02020603050405020304" pitchFamily="18" charset="0"/>
                  </a:rPr>
                  <a:t> 0</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o</a:t>
                </a:r>
                <a:r>
                  <a:rPr lang="en-US" dirty="0">
                    <a:latin typeface="Times New Roman" panose="02020603050405020304" pitchFamily="18" charset="0"/>
                    <a:ea typeface="Calibri" panose="020F0502020204030204" pitchFamily="34" charset="0"/>
                    <a:cs typeface="Times New Roman" panose="02020603050405020304" pitchFamily="18" charset="0"/>
                  </a:rPr>
                  <a:t>C </a:t>
                </a:r>
                <a:r>
                  <a:rPr lang="en-US" dirty="0" err="1">
                    <a:latin typeface="Times New Roman" panose="02020603050405020304" pitchFamily="18" charset="0"/>
                    <a:ea typeface="Calibri" panose="020F0502020204030204" pitchFamily="34" charset="0"/>
                    <a:cs typeface="Times New Roman" panose="02020603050405020304" pitchFamily="18" charset="0"/>
                  </a:rPr>
                  <a:t>temperatūros</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plieno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išlydyti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reikia</a:t>
                </a:r>
                <a:r>
                  <a:rPr lang="en-US" dirty="0">
                    <a:latin typeface="Times New Roman" panose="02020603050405020304" pitchFamily="18" charset="0"/>
                    <a:ea typeface="Calibri" panose="020F0502020204030204" pitchFamily="34" charset="0"/>
                    <a:cs typeface="Times New Roman" panose="02020603050405020304" pitchFamily="18" charset="0"/>
                  </a:rPr>
                  <a:t> 84000 J </a:t>
                </a:r>
                <a:r>
                  <a:rPr lang="en-US" dirty="0" err="1">
                    <a:latin typeface="Times New Roman" panose="02020603050405020304" pitchFamily="18" charset="0"/>
                    <a:ea typeface="Calibri" panose="020F0502020204030204" pitchFamily="34" charset="0"/>
                    <a:cs typeface="Times New Roman" panose="02020603050405020304" pitchFamily="18" charset="0"/>
                  </a:rPr>
                  <a:t>šilumos</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kiekio</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b</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bet </a:t>
                </a:r>
                <a:r>
                  <a:rPr lang="en-US" dirty="0" err="1">
                    <a:latin typeface="Times New Roman" panose="02020603050405020304" pitchFamily="18" charset="0"/>
                    <a:ea typeface="Calibri" panose="020F0502020204030204" pitchFamily="34" charset="0"/>
                    <a:cs typeface="Times New Roman" panose="02020603050405020304" pitchFamily="18" charset="0"/>
                  </a:rPr>
                  <a:t>kokiam</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kiekiui</a:t>
                </a:r>
                <a:r>
                  <a:rPr lang="en-US" dirty="0">
                    <a:latin typeface="Times New Roman" panose="02020603050405020304" pitchFamily="18" charset="0"/>
                    <a:ea typeface="Calibri" panose="020F0502020204030204" pitchFamily="34" charset="0"/>
                    <a:cs typeface="Times New Roman" panose="02020603050405020304" pitchFamily="18" charset="0"/>
                  </a:rPr>
                  <a:t> 100</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o</a:t>
                </a:r>
                <a:r>
                  <a:rPr lang="en-US" dirty="0">
                    <a:latin typeface="Times New Roman" panose="02020603050405020304" pitchFamily="18" charset="0"/>
                    <a:ea typeface="Calibri" panose="020F0502020204030204" pitchFamily="34" charset="0"/>
                    <a:cs typeface="Times New Roman" panose="02020603050405020304" pitchFamily="18" charset="0"/>
                  </a:rPr>
                  <a:t>C </a:t>
                </a:r>
                <a:r>
                  <a:rPr lang="en-US" dirty="0" err="1">
                    <a:latin typeface="Times New Roman" panose="02020603050405020304" pitchFamily="18" charset="0"/>
                    <a:ea typeface="Calibri" panose="020F0502020204030204" pitchFamily="34" charset="0"/>
                    <a:cs typeface="Times New Roman" panose="02020603050405020304" pitchFamily="18" charset="0"/>
                  </a:rPr>
                  <a:t>temperatūros</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plieno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išlydyti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reikia</a:t>
                </a:r>
                <a:r>
                  <a:rPr lang="en-US" dirty="0">
                    <a:latin typeface="Times New Roman" panose="02020603050405020304" pitchFamily="18" charset="0"/>
                    <a:ea typeface="Calibri" panose="020F0502020204030204" pitchFamily="34" charset="0"/>
                    <a:cs typeface="Times New Roman" panose="02020603050405020304" pitchFamily="18" charset="0"/>
                  </a:rPr>
                  <a:t> 84000 J </a:t>
                </a:r>
                <a:r>
                  <a:rPr lang="en-US" dirty="0" err="1">
                    <a:latin typeface="Times New Roman" panose="02020603050405020304" pitchFamily="18" charset="0"/>
                    <a:ea typeface="Calibri" panose="020F0502020204030204" pitchFamily="34" charset="0"/>
                    <a:cs typeface="Times New Roman" panose="02020603050405020304" pitchFamily="18" charset="0"/>
                  </a:rPr>
                  <a:t>šilumos</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kiekio</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c</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1 kg </a:t>
                </a:r>
                <a:r>
                  <a:rPr lang="en-US" dirty="0" err="1">
                    <a:latin typeface="Times New Roman" panose="02020603050405020304" pitchFamily="18" charset="0"/>
                    <a:ea typeface="Calibri" panose="020F0502020204030204" pitchFamily="34" charset="0"/>
                    <a:cs typeface="Times New Roman" panose="02020603050405020304" pitchFamily="18" charset="0"/>
                  </a:rPr>
                  <a:t>plieno</a:t>
                </a:r>
                <a:r>
                  <a:rPr lang="en-US" dirty="0">
                    <a:latin typeface="Times New Roman" panose="02020603050405020304" pitchFamily="18" charset="0"/>
                    <a:ea typeface="Calibri" panose="020F0502020204030204" pitchFamily="34" charset="0"/>
                    <a:cs typeface="Times New Roman" panose="02020603050405020304" pitchFamily="18" charset="0"/>
                  </a:rPr>
                  <a:t> 1500</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o</a:t>
                </a:r>
                <a:r>
                  <a:rPr lang="en-US" dirty="0">
                    <a:latin typeface="Times New Roman" panose="02020603050405020304" pitchFamily="18" charset="0"/>
                    <a:ea typeface="Calibri" panose="020F0502020204030204" pitchFamily="34" charset="0"/>
                    <a:cs typeface="Times New Roman" panose="02020603050405020304" pitchFamily="18" charset="0"/>
                  </a:rPr>
                  <a:t>C </a:t>
                </a:r>
                <a:r>
                  <a:rPr lang="en-US" dirty="0" err="1">
                    <a:latin typeface="Times New Roman" panose="02020603050405020304" pitchFamily="18" charset="0"/>
                    <a:ea typeface="Calibri" panose="020F0502020204030204" pitchFamily="34" charset="0"/>
                    <a:cs typeface="Times New Roman" panose="02020603050405020304" pitchFamily="18" charset="0"/>
                  </a:rPr>
                  <a:t>temperatūroje</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išlydyti</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reikia</a:t>
                </a:r>
                <a:r>
                  <a:rPr lang="en-US" dirty="0">
                    <a:latin typeface="Times New Roman" panose="02020603050405020304" pitchFamily="18" charset="0"/>
                    <a:ea typeface="Calibri" panose="020F0502020204030204" pitchFamily="34" charset="0"/>
                    <a:cs typeface="Times New Roman" panose="02020603050405020304" pitchFamily="18" charset="0"/>
                  </a:rPr>
                  <a:t> 84000 J </a:t>
                </a:r>
                <a:r>
                  <a:rPr lang="en-US" dirty="0" err="1">
                    <a:latin typeface="Times New Roman" panose="02020603050405020304" pitchFamily="18" charset="0"/>
                    <a:ea typeface="Calibri" panose="020F0502020204030204" pitchFamily="34" charset="0"/>
                    <a:cs typeface="Times New Roman" panose="02020603050405020304" pitchFamily="18" charset="0"/>
                  </a:rPr>
                  <a:t>šilumos</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1249220" y="1838036"/>
                <a:ext cx="9601196" cy="3702245"/>
              </a:xfrm>
              <a:blipFill>
                <a:blip r:embed="rId2"/>
                <a:stretch>
                  <a:fillRect b="-1647"/>
                </a:stretch>
              </a:blipFill>
            </p:spPr>
            <p:txBody>
              <a:bodyPr/>
              <a:lstStyle/>
              <a:p>
                <a:r>
                  <a:rPr lang="en-US">
                    <a:noFill/>
                  </a:rPr>
                  <a:t> </a:t>
                </a:r>
              </a:p>
            </p:txBody>
          </p:sp>
        </mc:Fallback>
      </mc:AlternateContent>
    </p:spTree>
    <p:extLst>
      <p:ext uri="{BB962C8B-B14F-4D97-AF65-F5344CB8AC3E}">
        <p14:creationId xmlns:p14="http://schemas.microsoft.com/office/powerpoint/2010/main" val="1405894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089891" y="2050474"/>
            <a:ext cx="9095506" cy="3760740"/>
          </a:xfrm>
        </p:spPr>
        <p:txBody>
          <a:bodyPr>
            <a:normAutofit/>
          </a:bodyPr>
          <a:lstStyle/>
          <a:p>
            <a:pPr marL="0" lvl="0" indent="0">
              <a:buNone/>
            </a:pPr>
            <a:r>
              <a:rPr lang="en-US" sz="1600" dirty="0" smtClean="0">
                <a:latin typeface="Arial" panose="020B0604020202020204" pitchFamily="34" charset="0"/>
                <a:ea typeface="Calibri" panose="020F0502020204030204" pitchFamily="34" charset="0"/>
                <a:cs typeface="Arial" panose="020B0604020202020204" pitchFamily="34"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7.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Kuri</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formulė</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naudojama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skaičiuojant</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šilumos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kiekį</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reikalingą</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medžiagai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išlydyti</a:t>
            </a:r>
            <a:r>
              <a:rPr lang="en-US" b="1" dirty="0">
                <a:latin typeface="Times New Roman" panose="02020603050405020304" pitchFamily="18" charset="0"/>
                <a:ea typeface="Calibri" panose="020F0502020204030204" pitchFamily="34" charset="0"/>
                <a:cs typeface="Times New Roman" panose="02020603050405020304" pitchFamily="18" charset="0"/>
              </a:rPr>
              <a:t> ?</a:t>
            </a:r>
            <a:endParaRPr lang="lt-LT" b="1" dirty="0">
              <a:latin typeface="Times New Roman" panose="02020603050405020304" pitchFamily="18" charset="0"/>
              <a:ea typeface="Calibri" panose="020F0502020204030204" pitchFamily="34" charset="0"/>
              <a:cs typeface="Times New Roman" panose="02020603050405020304" pitchFamily="18" charset="0"/>
            </a:endParaRPr>
          </a:p>
          <a:p>
            <a:pPr marL="400050" lvl="1" indent="0">
              <a:buNone/>
            </a:pPr>
            <a:r>
              <a:rPr lang="lt-LT" sz="1800" dirty="0" smtClean="0">
                <a:latin typeface="Times New Roman" panose="02020603050405020304" pitchFamily="18" charset="0"/>
                <a:ea typeface="Calibri" panose="020F0502020204030204" pitchFamily="34" charset="0"/>
                <a:cs typeface="Times New Roman" panose="02020603050405020304" pitchFamily="18" charset="0"/>
              </a:rPr>
              <a:t>		a</a:t>
            </a:r>
            <a:r>
              <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Q=</a:t>
            </a:r>
            <a:r>
              <a:rPr lang="en-US" sz="18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λm</a:t>
            </a:r>
            <a:r>
              <a:rPr lang="en-US"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lt-LT" sz="1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b</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Q=</a:t>
            </a:r>
            <a:r>
              <a:rPr lang="lt-LT" dirty="0">
                <a:latin typeface="Times New Roman" panose="02020603050405020304" pitchFamily="18" charset="0"/>
                <a:ea typeface="Calibri" panose="020F0502020204030204" pitchFamily="34" charset="0"/>
                <a:cs typeface="Times New Roman" panose="02020603050405020304" pitchFamily="18" charset="0"/>
              </a:rPr>
              <a:t>q</a:t>
            </a:r>
            <a:r>
              <a:rPr lang="en-US" dirty="0">
                <a:latin typeface="Times New Roman" panose="02020603050405020304" pitchFamily="18" charset="0"/>
                <a:ea typeface="Calibri" panose="020F0502020204030204" pitchFamily="34" charset="0"/>
                <a:cs typeface="Times New Roman" panose="02020603050405020304" pitchFamily="18" charset="0"/>
              </a:rPr>
              <a:t>m;</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c</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Q=cm(t</a:t>
            </a:r>
            <a:r>
              <a:rPr lang="en-US" baseline="-25000" dirty="0">
                <a:latin typeface="Times New Roman" panose="02020603050405020304" pitchFamily="18" charset="0"/>
                <a:ea typeface="Calibri" panose="020F0502020204030204" pitchFamily="34" charset="0"/>
                <a:cs typeface="Times New Roman" panose="02020603050405020304" pitchFamily="18" charset="0"/>
              </a:rPr>
              <a:t>2</a:t>
            </a:r>
            <a:r>
              <a:rPr lang="en-US" dirty="0">
                <a:latin typeface="Times New Roman" panose="02020603050405020304" pitchFamily="18" charset="0"/>
                <a:ea typeface="Calibri" panose="020F0502020204030204" pitchFamily="34" charset="0"/>
                <a:cs typeface="Times New Roman" panose="02020603050405020304" pitchFamily="18" charset="0"/>
              </a:rPr>
              <a:t>-t</a:t>
            </a:r>
            <a:r>
              <a:rPr lang="en-US" baseline="-25000" dirty="0">
                <a:latin typeface="Times New Roman" panose="02020603050405020304" pitchFamily="18" charset="0"/>
                <a:ea typeface="Calibri" panose="020F0502020204030204" pitchFamily="34" charset="0"/>
                <a:cs typeface="Times New Roman" panose="02020603050405020304" pitchFamily="18" charset="0"/>
              </a:rPr>
              <a:t>1</a:t>
            </a:r>
            <a:r>
              <a:rPr lang="en-US" dirty="0">
                <a:latin typeface="Times New Roman" panose="02020603050405020304" pitchFamily="18" charset="0"/>
                <a:ea typeface="Calibri" panose="020F0502020204030204" pitchFamily="34" charset="0"/>
                <a:cs typeface="Times New Roman" panose="02020603050405020304" pitchFamily="18" charset="0"/>
              </a:rPr>
              <a:t>).</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8. </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Koks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lt-LT" b="1" dirty="0" smtClean="0">
                <a:latin typeface="Times New Roman" panose="02020603050405020304" pitchFamily="18" charset="0"/>
                <a:ea typeface="Calibri" panose="020F0502020204030204" pitchFamily="34" charset="0"/>
                <a:cs typeface="Times New Roman" panose="02020603050405020304" pitchFamily="18" charset="0"/>
              </a:rPr>
              <a:t>š</a:t>
            </a:r>
            <a:r>
              <a:rPr lang="en-US" b="1" dirty="0" err="1" smtClean="0">
                <a:latin typeface="Times New Roman" panose="02020603050405020304" pitchFamily="18" charset="0"/>
                <a:ea typeface="Calibri" panose="020F0502020204030204" pitchFamily="34" charset="0"/>
                <a:cs typeface="Times New Roman" panose="02020603050405020304" pitchFamily="18" charset="0"/>
              </a:rPr>
              <a:t>ilumos</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kiekis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reikalingas</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išlydyti</a:t>
            </a:r>
            <a:r>
              <a:rPr lang="en-US" b="1" dirty="0">
                <a:latin typeface="Times New Roman" panose="02020603050405020304" pitchFamily="18" charset="0"/>
                <a:ea typeface="Calibri" panose="020F0502020204030204" pitchFamily="34" charset="0"/>
                <a:cs typeface="Times New Roman" panose="02020603050405020304" pitchFamily="18" charset="0"/>
              </a:rPr>
              <a:t> 10 kg </a:t>
            </a:r>
            <a:r>
              <a:rPr lang="en-US" b="1" dirty="0" err="1">
                <a:latin typeface="Times New Roman" panose="02020603050405020304" pitchFamily="18" charset="0"/>
                <a:ea typeface="Calibri" panose="020F0502020204030204" pitchFamily="34" charset="0"/>
                <a:cs typeface="Times New Roman" panose="02020603050405020304" pitchFamily="18" charset="0"/>
              </a:rPr>
              <a:t>švino</a:t>
            </a:r>
            <a:r>
              <a:rPr lang="en-US" b="1" dirty="0">
                <a:latin typeface="Times New Roman" panose="02020603050405020304" pitchFamily="18" charset="0"/>
                <a:ea typeface="Calibri" panose="020F0502020204030204" pitchFamily="34" charset="0"/>
                <a:cs typeface="Times New Roman" panose="02020603050405020304" pitchFamily="18" charset="0"/>
              </a:rPr>
              <a:t> ? </a:t>
            </a:r>
            <a:r>
              <a:rPr lang="en-US" b="1" dirty="0" err="1">
                <a:latin typeface="Times New Roman" panose="02020603050405020304" pitchFamily="18" charset="0"/>
                <a:ea typeface="Calibri" panose="020F0502020204030204" pitchFamily="34" charset="0"/>
                <a:cs typeface="Times New Roman" panose="02020603050405020304" pitchFamily="18" charset="0"/>
              </a:rPr>
              <a:t>Švino</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savitoji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lydymosi</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šiluma</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2,5·10</a:t>
            </a:r>
            <a:r>
              <a:rPr lang="en-US" b="1" baseline="30000" dirty="0" smtClean="0">
                <a:latin typeface="Times New Roman" panose="02020603050405020304" pitchFamily="18" charset="0"/>
                <a:ea typeface="Calibri" panose="020F0502020204030204" pitchFamily="34" charset="0"/>
                <a:cs typeface="Times New Roman" panose="02020603050405020304" pitchFamily="18" charset="0"/>
              </a:rPr>
              <a:t>4</a:t>
            </a:r>
            <a:r>
              <a:rPr lang="en-US" b="1" dirty="0" smtClean="0">
                <a:latin typeface="Times New Roman" panose="02020603050405020304" pitchFamily="18" charset="0"/>
                <a:ea typeface="Calibri" panose="020F0502020204030204" pitchFamily="34" charset="0"/>
                <a:cs typeface="Times New Roman" panose="02020603050405020304" pitchFamily="18" charset="0"/>
              </a:rPr>
              <a:t> J/kg	.</a:t>
            </a:r>
            <a:endParaRPr lang="lt-LT" b="1"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a) </a:t>
            </a:r>
            <a:r>
              <a:rPr lang="en-US" dirty="0" smtClean="0">
                <a:latin typeface="Times New Roman" panose="02020603050405020304" pitchFamily="18" charset="0"/>
                <a:ea typeface="Calibri" panose="020F0502020204030204" pitchFamily="34" charset="0"/>
                <a:cs typeface="Times New Roman" panose="02020603050405020304" pitchFamily="18" charset="0"/>
              </a:rPr>
              <a:t>2,</a:t>
            </a:r>
            <a:r>
              <a:rPr lang="lt-LT" dirty="0" smtClean="0">
                <a:latin typeface="Times New Roman" panose="02020603050405020304" pitchFamily="18" charset="0"/>
                <a:ea typeface="Calibri" panose="020F0502020204030204" pitchFamily="34" charset="0"/>
                <a:cs typeface="Times New Roman" panose="02020603050405020304" pitchFamily="18" charset="0"/>
              </a:rPr>
              <a:t>5</a:t>
            </a:r>
            <a:r>
              <a:rPr lang="en-US" dirty="0" smtClean="0">
                <a:latin typeface="Times New Roman" panose="02020603050405020304" pitchFamily="18" charset="0"/>
                <a:ea typeface="Calibri" panose="020F0502020204030204" pitchFamily="34" charset="0"/>
                <a:cs typeface="Times New Roman" panose="02020603050405020304" pitchFamily="18" charset="0"/>
              </a:rPr>
              <a:t> 10</a:t>
            </a:r>
            <a:r>
              <a:rPr lang="en-US" baseline="30000" dirty="0" smtClean="0">
                <a:latin typeface="Times New Roman" panose="02020603050405020304" pitchFamily="18" charset="0"/>
                <a:ea typeface="Calibri" panose="020F0502020204030204" pitchFamily="34" charset="0"/>
                <a:cs typeface="Times New Roman" panose="02020603050405020304" pitchFamily="18" charset="0"/>
              </a:rPr>
              <a:t>5</a:t>
            </a: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J;</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b</a:t>
            </a:r>
            <a:r>
              <a:rPr lang="lt-LT" dirty="0">
                <a:latin typeface="Times New Roman" panose="02020603050405020304" pitchFamily="18" charset="0"/>
                <a:ea typeface="Calibri" panose="020F0502020204030204" pitchFamily="34" charset="0"/>
                <a:cs typeface="Times New Roman" panose="02020603050405020304" pitchFamily="18" charset="0"/>
              </a:rPr>
              <a:t>) </a:t>
            </a:r>
            <a:r>
              <a:rPr lang="en-US" dirty="0">
                <a:latin typeface="Times New Roman" panose="02020603050405020304" pitchFamily="18" charset="0"/>
                <a:ea typeface="Calibri" panose="020F0502020204030204" pitchFamily="34" charset="0"/>
                <a:cs typeface="Times New Roman" panose="02020603050405020304" pitchFamily="18" charset="0"/>
              </a:rPr>
              <a:t>2,5·10</a:t>
            </a:r>
            <a:r>
              <a:rPr lang="en-US" baseline="30000" dirty="0">
                <a:latin typeface="Times New Roman" panose="02020603050405020304" pitchFamily="18" charset="0"/>
                <a:ea typeface="Calibri" panose="020F0502020204030204" pitchFamily="34" charset="0"/>
                <a:cs typeface="Times New Roman" panose="02020603050405020304" pitchFamily="18" charset="0"/>
              </a:rPr>
              <a:t>6</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smtClean="0">
                <a:latin typeface="Times New Roman" panose="02020603050405020304" pitchFamily="18" charset="0"/>
                <a:ea typeface="Calibri" panose="020F0502020204030204" pitchFamily="34" charset="0"/>
                <a:cs typeface="Times New Roman" panose="02020603050405020304" pitchFamily="18" charset="0"/>
              </a:rPr>
              <a:t>J</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r>
              <a:rPr lang="lt-LT" dirty="0" smtClean="0">
                <a:latin typeface="Times New Roman" panose="02020603050405020304" pitchFamily="18" charset="0"/>
                <a:ea typeface="Calibri" panose="020F0502020204030204" pitchFamily="34" charset="0"/>
                <a:cs typeface="Times New Roman" panose="02020603050405020304" pitchFamily="18" charset="0"/>
              </a:rPr>
              <a:t>	c) </a:t>
            </a:r>
            <a:r>
              <a:rPr lang="en-US" dirty="0" smtClean="0">
                <a:latin typeface="Times New Roman" panose="02020603050405020304" pitchFamily="18" charset="0"/>
                <a:ea typeface="Calibri" panose="020F0502020204030204" pitchFamily="34" charset="0"/>
                <a:cs typeface="Times New Roman" panose="02020603050405020304" pitchFamily="18" charset="0"/>
              </a:rPr>
              <a:t>2,5·10</a:t>
            </a:r>
            <a:r>
              <a:rPr lang="en-US" baseline="30000" dirty="0" smtClean="0">
                <a:latin typeface="Times New Roman" panose="02020603050405020304" pitchFamily="18" charset="0"/>
                <a:ea typeface="Calibri" panose="020F0502020204030204" pitchFamily="34" charset="0"/>
                <a:cs typeface="Times New Roman" panose="02020603050405020304" pitchFamily="18" charset="0"/>
              </a:rPr>
              <a:t>4</a:t>
            </a:r>
            <a:r>
              <a:rPr lang="en-US" dirty="0" smtClean="0">
                <a:latin typeface="Times New Roman" panose="02020603050405020304" pitchFamily="18" charset="0"/>
                <a:ea typeface="Calibri" panose="020F0502020204030204" pitchFamily="34" charset="0"/>
                <a:cs typeface="Times New Roman" panose="02020603050405020304" pitchFamily="18" charset="0"/>
              </a:rPr>
              <a:t> J.</a:t>
            </a:r>
            <a:endParaRPr lang="lt-LT"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3772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Testas</a:t>
            </a:r>
            <a:endParaRPr lang="en-US" dirty="0"/>
          </a:p>
        </p:txBody>
      </p:sp>
      <p:sp>
        <p:nvSpPr>
          <p:cNvPr id="3" name="Turinio vietos rezervavimo ženklas 2"/>
          <p:cNvSpPr>
            <a:spLocks noGrp="1"/>
          </p:cNvSpPr>
          <p:nvPr>
            <p:ph idx="1"/>
          </p:nvPr>
        </p:nvSpPr>
        <p:spPr>
          <a:xfrm>
            <a:off x="2401455" y="2133600"/>
            <a:ext cx="9103157" cy="3777622"/>
          </a:xfrm>
        </p:spPr>
        <p:txBody>
          <a:bodyPr/>
          <a:lstStyle/>
          <a:p>
            <a:pPr marL="0" indent="0">
              <a:buNone/>
            </a:pPr>
            <a:r>
              <a:rPr lang="lt-LT" dirty="0" smtClean="0">
                <a:solidFill>
                  <a:schemeClr val="tx1"/>
                </a:solidFill>
                <a:latin typeface="Times New Roman" panose="02020603050405020304" pitchFamily="18" charset="0"/>
                <a:cs typeface="Times New Roman" panose="02020603050405020304" pitchFamily="18" charset="0"/>
              </a:rPr>
              <a:t>	</a:t>
            </a:r>
            <a:r>
              <a:rPr lang="en-US" b="1" dirty="0" smtClean="0">
                <a:solidFill>
                  <a:schemeClr val="tx1"/>
                </a:solidFill>
                <a:latin typeface="Times New Roman" panose="02020603050405020304" pitchFamily="18" charset="0"/>
                <a:cs typeface="Times New Roman" panose="02020603050405020304" pitchFamily="18" charset="0"/>
              </a:rPr>
              <a:t>9. </a:t>
            </a:r>
            <a:r>
              <a:rPr lang="en-US" b="1" dirty="0" err="1" smtClean="0">
                <a:solidFill>
                  <a:schemeClr val="tx1"/>
                </a:solidFill>
                <a:latin typeface="Times New Roman" panose="02020603050405020304" pitchFamily="18" charset="0"/>
                <a:cs typeface="Times New Roman" panose="02020603050405020304" pitchFamily="18" charset="0"/>
              </a:rPr>
              <a:t>Atvirk</a:t>
            </a:r>
            <a:r>
              <a:rPr lang="lt-LT" b="1" dirty="0" err="1" smtClean="0">
                <a:solidFill>
                  <a:schemeClr val="tx1"/>
                </a:solidFill>
                <a:latin typeface="Times New Roman" panose="02020603050405020304" pitchFamily="18" charset="0"/>
                <a:cs typeface="Times New Roman" panose="02020603050405020304" pitchFamily="18" charset="0"/>
              </a:rPr>
              <a:t>ščias</a:t>
            </a:r>
            <a:r>
              <a:rPr lang="lt-LT" b="1" dirty="0" smtClean="0">
                <a:solidFill>
                  <a:schemeClr val="tx1"/>
                </a:solidFill>
                <a:latin typeface="Times New Roman" panose="02020603050405020304" pitchFamily="18" charset="0"/>
                <a:cs typeface="Times New Roman" panose="02020603050405020304" pitchFamily="18" charset="0"/>
              </a:rPr>
              <a:t> lydymuisi procesas vadinamas:</a:t>
            </a:r>
          </a:p>
          <a:p>
            <a:pPr marL="0" indent="0">
              <a:buNone/>
            </a:pPr>
            <a:r>
              <a:rPr lang="lt-LT" dirty="0" smtClean="0">
                <a:solidFill>
                  <a:schemeClr val="tx1"/>
                </a:solidFill>
                <a:latin typeface="Times New Roman" panose="02020603050405020304" pitchFamily="18" charset="0"/>
                <a:cs typeface="Times New Roman" panose="02020603050405020304" pitchFamily="18" charset="0"/>
              </a:rPr>
              <a:t>	</a:t>
            </a:r>
            <a:r>
              <a:rPr lang="lt-LT" dirty="0" smtClean="0">
                <a:solidFill>
                  <a:schemeClr val="tx1"/>
                </a:solidFill>
                <a:latin typeface="Times New Roman" panose="02020603050405020304" pitchFamily="18" charset="0"/>
                <a:cs typeface="Times New Roman" panose="02020603050405020304" pitchFamily="18" charset="0"/>
              </a:rPr>
              <a:t>	a</a:t>
            </a:r>
            <a:r>
              <a:rPr lang="lt-LT" dirty="0" smtClean="0">
                <a:solidFill>
                  <a:schemeClr val="tx1"/>
                </a:solidFill>
                <a:latin typeface="Times New Roman" panose="02020603050405020304" pitchFamily="18" charset="0"/>
                <a:cs typeface="Times New Roman" panose="02020603050405020304" pitchFamily="18" charset="0"/>
              </a:rPr>
              <a:t>) virimu</a:t>
            </a:r>
          </a:p>
          <a:p>
            <a:pPr marL="0" indent="0">
              <a:buNone/>
            </a:pPr>
            <a:r>
              <a:rPr lang="lt-LT" dirty="0" smtClean="0">
                <a:solidFill>
                  <a:schemeClr val="tx1"/>
                </a:solidFill>
                <a:latin typeface="Times New Roman" panose="02020603050405020304" pitchFamily="18" charset="0"/>
                <a:cs typeface="Times New Roman" panose="02020603050405020304" pitchFamily="18" charset="0"/>
              </a:rPr>
              <a:t>	</a:t>
            </a:r>
            <a:r>
              <a:rPr lang="lt-LT" dirty="0" smtClean="0">
                <a:solidFill>
                  <a:schemeClr val="tx1"/>
                </a:solidFill>
                <a:latin typeface="Times New Roman" panose="02020603050405020304" pitchFamily="18" charset="0"/>
                <a:cs typeface="Times New Roman" panose="02020603050405020304" pitchFamily="18" charset="0"/>
              </a:rPr>
              <a:t>	b</a:t>
            </a:r>
            <a:r>
              <a:rPr lang="lt-LT" dirty="0" smtClean="0">
                <a:solidFill>
                  <a:schemeClr val="tx1"/>
                </a:solidFill>
                <a:latin typeface="Times New Roman" panose="02020603050405020304" pitchFamily="18" charset="0"/>
                <a:cs typeface="Times New Roman" panose="02020603050405020304" pitchFamily="18" charset="0"/>
              </a:rPr>
              <a:t>) kietėjimu</a:t>
            </a:r>
          </a:p>
          <a:p>
            <a:pPr marL="0" indent="0">
              <a:buNone/>
            </a:pPr>
            <a:r>
              <a:rPr lang="lt-LT" dirty="0">
                <a:solidFill>
                  <a:schemeClr val="tx1"/>
                </a:solidFill>
                <a:latin typeface="Times New Roman" panose="02020603050405020304" pitchFamily="18" charset="0"/>
                <a:cs typeface="Times New Roman" panose="02020603050405020304" pitchFamily="18" charset="0"/>
              </a:rPr>
              <a:t>	</a:t>
            </a:r>
            <a:r>
              <a:rPr lang="lt-LT" dirty="0" smtClean="0">
                <a:solidFill>
                  <a:schemeClr val="tx1"/>
                </a:solidFill>
                <a:latin typeface="Times New Roman" panose="02020603050405020304" pitchFamily="18" charset="0"/>
                <a:cs typeface="Times New Roman" panose="02020603050405020304" pitchFamily="18" charset="0"/>
              </a:rPr>
              <a:t>	c</a:t>
            </a:r>
            <a:r>
              <a:rPr lang="lt-LT" dirty="0" smtClean="0">
                <a:solidFill>
                  <a:schemeClr val="tx1"/>
                </a:solidFill>
                <a:latin typeface="Times New Roman" panose="02020603050405020304" pitchFamily="18" charset="0"/>
                <a:cs typeface="Times New Roman" panose="02020603050405020304" pitchFamily="18" charset="0"/>
              </a:rPr>
              <a:t>) garavimu</a:t>
            </a:r>
          </a:p>
          <a:p>
            <a:pPr marL="0" indent="0">
              <a:buNone/>
            </a:pPr>
            <a:r>
              <a:rPr lang="lt-LT" dirty="0" smtClean="0">
                <a:solidFill>
                  <a:schemeClr val="tx1"/>
                </a:solidFill>
                <a:latin typeface="Times New Roman" panose="02020603050405020304" pitchFamily="18" charset="0"/>
                <a:cs typeface="Times New Roman" panose="02020603050405020304" pitchFamily="18" charset="0"/>
              </a:rPr>
              <a:t>	</a:t>
            </a:r>
            <a:r>
              <a:rPr lang="lt-LT" b="1" dirty="0" smtClean="0">
                <a:solidFill>
                  <a:schemeClr val="tx1"/>
                </a:solidFill>
                <a:latin typeface="Times New Roman" panose="02020603050405020304" pitchFamily="18" charset="0"/>
                <a:cs typeface="Times New Roman" panose="02020603050405020304" pitchFamily="18" charset="0"/>
              </a:rPr>
              <a:t>10. Ledo tirpimo temperatūra yra:</a:t>
            </a:r>
            <a:endParaRPr lang="lt-LT" dirty="0" smtClean="0">
              <a:solidFill>
                <a:schemeClr val="tx1"/>
              </a:solidFill>
              <a:latin typeface="Times New Roman" panose="02020603050405020304" pitchFamily="18" charset="0"/>
              <a:cs typeface="Times New Roman" panose="02020603050405020304" pitchFamily="18" charset="0"/>
            </a:endParaRPr>
          </a:p>
          <a:p>
            <a:pPr marL="0" indent="0">
              <a:buNone/>
            </a:pPr>
            <a:r>
              <a:rPr lang="lt-LT" b="1" dirty="0">
                <a:solidFill>
                  <a:schemeClr val="tx1"/>
                </a:solidFill>
                <a:latin typeface="Times New Roman" panose="02020603050405020304" pitchFamily="18" charset="0"/>
                <a:cs typeface="Times New Roman" panose="02020603050405020304" pitchFamily="18" charset="0"/>
              </a:rPr>
              <a:t>	</a:t>
            </a:r>
            <a:r>
              <a:rPr lang="lt-LT" b="1" dirty="0" smtClean="0">
                <a:solidFill>
                  <a:schemeClr val="tx1"/>
                </a:solidFill>
                <a:latin typeface="Times New Roman" panose="02020603050405020304" pitchFamily="18" charset="0"/>
                <a:cs typeface="Times New Roman" panose="02020603050405020304" pitchFamily="18" charset="0"/>
              </a:rPr>
              <a:t>	</a:t>
            </a:r>
            <a:r>
              <a:rPr lang="lt-LT" dirty="0" smtClean="0">
                <a:solidFill>
                  <a:schemeClr val="tx1"/>
                </a:solidFill>
                <a:latin typeface="Times New Roman" panose="02020603050405020304" pitchFamily="18" charset="0"/>
                <a:cs typeface="Times New Roman" panose="02020603050405020304" pitchFamily="18" charset="0"/>
              </a:rPr>
              <a:t>a</a:t>
            </a:r>
            <a:r>
              <a:rPr lang="lt-LT" dirty="0" smtClean="0">
                <a:solidFill>
                  <a:schemeClr val="tx1"/>
                </a:solidFill>
                <a:latin typeface="Times New Roman" panose="02020603050405020304" pitchFamily="18" charset="0"/>
                <a:cs typeface="Times New Roman" panose="02020603050405020304" pitchFamily="18" charset="0"/>
              </a:rPr>
              <a:t>) - 1</a:t>
            </a: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C</a:t>
            </a:r>
          </a:p>
          <a:p>
            <a:pPr marL="0" indent="0">
              <a:buNone/>
            </a:pPr>
            <a:r>
              <a:rPr lang="lt-LT" b="1" dirty="0">
                <a:solidFill>
                  <a:schemeClr val="tx1"/>
                </a:solidFill>
                <a:latin typeface="Times New Roman" panose="02020603050405020304" pitchFamily="18" charset="0"/>
                <a:cs typeface="Times New Roman" panose="02020603050405020304" pitchFamily="18" charset="0"/>
              </a:rPr>
              <a:t>	</a:t>
            </a:r>
            <a:r>
              <a:rPr lang="lt-LT" b="1" dirty="0" smtClean="0">
                <a:solidFill>
                  <a:schemeClr val="tx1"/>
                </a:solidFill>
                <a:latin typeface="Times New Roman" panose="02020603050405020304" pitchFamily="18" charset="0"/>
                <a:cs typeface="Times New Roman" panose="02020603050405020304" pitchFamily="18" charset="0"/>
              </a:rPr>
              <a:t>	</a:t>
            </a:r>
            <a:r>
              <a:rPr lang="lt-LT" dirty="0" smtClean="0">
                <a:solidFill>
                  <a:schemeClr val="tx1"/>
                </a:solidFill>
                <a:latin typeface="Times New Roman" panose="02020603050405020304" pitchFamily="18" charset="0"/>
                <a:cs typeface="Times New Roman" panose="02020603050405020304" pitchFamily="18" charset="0"/>
              </a:rPr>
              <a:t>b</a:t>
            </a:r>
            <a:r>
              <a:rPr lang="lt-LT" dirty="0" smtClean="0">
                <a:solidFill>
                  <a:schemeClr val="tx1"/>
                </a:solidFill>
                <a:latin typeface="Times New Roman" panose="02020603050405020304" pitchFamily="18" charset="0"/>
                <a:cs typeface="Times New Roman" panose="02020603050405020304" pitchFamily="18" charset="0"/>
              </a:rPr>
              <a:t>) 10 </a:t>
            </a:r>
            <a:r>
              <a:rPr lang="lt-LT" dirty="0">
                <a:latin typeface="Times New Roman" panose="02020603050405020304" pitchFamily="18" charset="0"/>
                <a:cs typeface="Times New Roman" panose="02020603050405020304" pitchFamily="18" charset="0"/>
              </a:rPr>
              <a:t>°</a:t>
            </a:r>
            <a:r>
              <a:rPr lang="lt-LT" dirty="0" smtClean="0">
                <a:latin typeface="Times New Roman" panose="02020603050405020304" pitchFamily="18" charset="0"/>
                <a:cs typeface="Times New Roman" panose="02020603050405020304" pitchFamily="18" charset="0"/>
              </a:rPr>
              <a:t>C</a:t>
            </a:r>
          </a:p>
          <a:p>
            <a:pPr marL="0" indent="0">
              <a:buNone/>
            </a:pPr>
            <a:r>
              <a:rPr lang="lt-LT" b="1">
                <a:solidFill>
                  <a:schemeClr val="tx1"/>
                </a:solidFill>
                <a:latin typeface="Times New Roman" panose="02020603050405020304" pitchFamily="18" charset="0"/>
                <a:cs typeface="Times New Roman" panose="02020603050405020304" pitchFamily="18" charset="0"/>
              </a:rPr>
              <a:t>	</a:t>
            </a:r>
            <a:r>
              <a:rPr lang="lt-LT" b="1" smtClean="0">
                <a:solidFill>
                  <a:schemeClr val="tx1"/>
                </a:solidFill>
                <a:latin typeface="Times New Roman" panose="02020603050405020304" pitchFamily="18" charset="0"/>
                <a:cs typeface="Times New Roman" panose="02020603050405020304" pitchFamily="18" charset="0"/>
              </a:rPr>
              <a:t>	</a:t>
            </a:r>
            <a:r>
              <a:rPr lang="lt-LT" smtClean="0">
                <a:solidFill>
                  <a:schemeClr val="tx1"/>
                </a:solidFill>
                <a:latin typeface="Times New Roman" panose="02020603050405020304" pitchFamily="18" charset="0"/>
                <a:cs typeface="Times New Roman" panose="02020603050405020304" pitchFamily="18" charset="0"/>
              </a:rPr>
              <a:t>c</a:t>
            </a:r>
            <a:r>
              <a:rPr lang="lt-LT" dirty="0" smtClean="0">
                <a:solidFill>
                  <a:schemeClr val="tx1"/>
                </a:solidFill>
                <a:latin typeface="Times New Roman" panose="02020603050405020304" pitchFamily="18" charset="0"/>
                <a:cs typeface="Times New Roman" panose="02020603050405020304" pitchFamily="18" charset="0"/>
              </a:rPr>
              <a:t>) 0 </a:t>
            </a:r>
            <a:r>
              <a:rPr lang="lt-LT" dirty="0">
                <a:latin typeface="Times New Roman" panose="02020603050405020304" pitchFamily="18" charset="0"/>
                <a:cs typeface="Times New Roman" panose="02020603050405020304" pitchFamily="18" charset="0"/>
              </a:rPr>
              <a:t>°C</a:t>
            </a:r>
            <a:endParaRPr lang="lt-LT" b="1"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lt-LT" b="1" dirty="0" smtClean="0">
              <a:solidFill>
                <a:schemeClr val="tx1"/>
              </a:solidFill>
              <a:latin typeface="Times New Roman" panose="02020603050405020304" pitchFamily="18" charset="0"/>
              <a:cs typeface="Times New Roman" panose="02020603050405020304" pitchFamily="18" charset="0"/>
            </a:endParaRPr>
          </a:p>
          <a:p>
            <a:pPr>
              <a:buAutoNum type="alphaLcParenR"/>
            </a:pPr>
            <a:endParaRPr lang="lt-LT" dirty="0" smtClean="0">
              <a:solidFill>
                <a:schemeClr val="tx1"/>
              </a:solidFill>
              <a:latin typeface="Times New Roman" panose="02020603050405020304" pitchFamily="18" charset="0"/>
              <a:cs typeface="Times New Roman" panose="02020603050405020304" pitchFamily="18" charset="0"/>
            </a:endParaRPr>
          </a:p>
          <a:p>
            <a:pPr>
              <a:buAutoNum type="alphaLcParenR"/>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stretch>
            <a:fillRect/>
          </a:stretch>
        </p:blipFill>
        <p:spPr>
          <a:xfrm>
            <a:off x="7898967" y="2821997"/>
            <a:ext cx="2009775" cy="2266950"/>
          </a:xfrm>
          <a:prstGeom prst="rect">
            <a:avLst/>
          </a:prstGeom>
        </p:spPr>
      </p:pic>
    </p:spTree>
    <p:extLst>
      <p:ext uri="{BB962C8B-B14F-4D97-AF65-F5344CB8AC3E}">
        <p14:creationId xmlns:p14="http://schemas.microsoft.com/office/powerpoint/2010/main" val="3773569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latin typeface="Times New Roman" panose="02020603050405020304" pitchFamily="18" charset="0"/>
                <a:cs typeface="Times New Roman" panose="02020603050405020304" pitchFamily="18" charset="0"/>
              </a:rPr>
              <a:t>Testo atsakymai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2589212" y="2133599"/>
            <a:ext cx="8915400" cy="4230255"/>
          </a:xfrm>
        </p:spPr>
        <p:txBody>
          <a:bodyPr/>
          <a:lstStyle/>
          <a:p>
            <a:pPr marL="0" indent="0">
              <a:buNone/>
            </a:pPr>
            <a:r>
              <a:rPr lang="lt-LT" dirty="0" smtClean="0"/>
              <a:t>      		</a:t>
            </a:r>
            <a:r>
              <a:rPr lang="lt-LT" dirty="0" smtClean="0">
                <a:latin typeface="Times New Roman" panose="02020603050405020304" pitchFamily="18" charset="0"/>
                <a:cs typeface="Times New Roman" panose="02020603050405020304" pitchFamily="18" charset="0"/>
              </a:rPr>
              <a:t>1. b</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2. a</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3. a</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4. c</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5. c</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6. c</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7. a</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8. a</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9. b</a:t>
            </a:r>
          </a:p>
          <a:p>
            <a:pPr marL="0" indent="0">
              <a:buNone/>
            </a:pPr>
            <a:r>
              <a:rPr lang="lt-LT" dirty="0">
                <a:latin typeface="Times New Roman" panose="02020603050405020304" pitchFamily="18" charset="0"/>
                <a:cs typeface="Times New Roman" panose="02020603050405020304" pitchFamily="18" charset="0"/>
              </a:rPr>
              <a:t>	</a:t>
            </a:r>
            <a:r>
              <a:rPr lang="lt-LT" dirty="0" smtClean="0">
                <a:latin typeface="Times New Roman" panose="02020603050405020304" pitchFamily="18" charset="0"/>
                <a:cs typeface="Times New Roman" panose="02020603050405020304" pitchFamily="18" charset="0"/>
              </a:rPr>
              <a:t>	10. c</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stretch>
            <a:fillRect/>
          </a:stretch>
        </p:blipFill>
        <p:spPr>
          <a:xfrm>
            <a:off x="5732462" y="3377188"/>
            <a:ext cx="2628900" cy="1743075"/>
          </a:xfrm>
          <a:prstGeom prst="rect">
            <a:avLst/>
          </a:prstGeom>
        </p:spPr>
      </p:pic>
    </p:spTree>
    <p:extLst>
      <p:ext uri="{BB962C8B-B14F-4D97-AF65-F5344CB8AC3E}">
        <p14:creationId xmlns:p14="http://schemas.microsoft.com/office/powerpoint/2010/main" val="1693917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lgn="ctr">
              <a:buNone/>
            </a:pPr>
            <a:r>
              <a:rPr lang="lt-LT" sz="5400" dirty="0" smtClean="0">
                <a:latin typeface="Times New Roman" panose="02020603050405020304" pitchFamily="18" charset="0"/>
                <a:cs typeface="Times New Roman" panose="02020603050405020304" pitchFamily="18" charset="0"/>
              </a:rPr>
              <a:t>Ačiū už dėmesį.</a:t>
            </a:r>
            <a:endParaRPr lang="en-US" sz="5400" dirty="0">
              <a:latin typeface="Times New Roman" panose="02020603050405020304" pitchFamily="18" charset="0"/>
              <a:cs typeface="Times New Roman" panose="02020603050405020304" pitchFamily="18" charset="0"/>
            </a:endParaRPr>
          </a:p>
        </p:txBody>
      </p:sp>
      <p:pic>
        <p:nvPicPr>
          <p:cNvPr id="2" name="Paveikslėlis 1"/>
          <p:cNvPicPr>
            <a:picLocks noChangeAspect="1"/>
          </p:cNvPicPr>
          <p:nvPr/>
        </p:nvPicPr>
        <p:blipFill>
          <a:blip r:embed="rId2"/>
          <a:stretch>
            <a:fillRect/>
          </a:stretch>
        </p:blipFill>
        <p:spPr>
          <a:xfrm>
            <a:off x="5403531" y="3490335"/>
            <a:ext cx="3526907" cy="2346996"/>
          </a:xfrm>
          <a:prstGeom prst="rect">
            <a:avLst/>
          </a:prstGeom>
        </p:spPr>
      </p:pic>
    </p:spTree>
    <p:extLst>
      <p:ext uri="{BB962C8B-B14F-4D97-AF65-F5344CB8AC3E}">
        <p14:creationId xmlns:p14="http://schemas.microsoft.com/office/powerpoint/2010/main" val="501654841"/>
      </p:ext>
    </p:extLst>
  </p:cSld>
  <p:clrMapOvr>
    <a:masterClrMapping/>
  </p:clrMapOvr>
</p:sld>
</file>

<file path=ppt/theme/theme1.xml><?xml version="1.0" encoding="utf-8"?>
<a:theme xmlns:a="http://schemas.openxmlformats.org/drawingml/2006/main" name="Šnabždesys">
  <a:themeElements>
    <a:clrScheme name="Šnabždesys">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Šnabždesys">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Šnabždesys">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469</TotalTime>
  <Words>477</Words>
  <Application>Microsoft Office PowerPoint</Application>
  <PresentationFormat>Plačiaekranė</PresentationFormat>
  <Paragraphs>200</Paragraphs>
  <Slides>23</Slides>
  <Notes>2</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23</vt:i4>
      </vt:variant>
    </vt:vector>
  </HeadingPairs>
  <TitlesOfParts>
    <vt:vector size="30" baseType="lpstr">
      <vt:lpstr>Arial</vt:lpstr>
      <vt:lpstr>Calibri</vt:lpstr>
      <vt:lpstr>Cambria Math</vt:lpstr>
      <vt:lpstr>Century Gothic</vt:lpstr>
      <vt:lpstr>Times New Roman</vt:lpstr>
      <vt:lpstr>Wingdings 3</vt:lpstr>
      <vt:lpstr>Šnabždesys</vt:lpstr>
      <vt:lpstr> Šokolado lydymosi temperatūros tyrimas</vt:lpstr>
      <vt:lpstr>Turinys</vt:lpstr>
      <vt:lpstr>Lydymasis. Lydymosi temperatūra.</vt:lpstr>
      <vt:lpstr>Ledo lydymosi temperatūros praktinė reikšmė</vt:lpstr>
      <vt:lpstr>Savitoji lydymosi šiluma</vt:lpstr>
      <vt:lpstr>Praktikos darbas. Šokolado lydymosi temperatūros tyrimas.</vt:lpstr>
      <vt:lpstr>Darbo eiga</vt:lpstr>
      <vt:lpstr>Darbo eiga</vt:lpstr>
      <vt:lpstr>Darbo rezultatai</vt:lpstr>
      <vt:lpstr>Lydyto balto  šokolado temperatūros kitimo nuo laiko  grafikas</vt:lpstr>
      <vt:lpstr>Lydyto juodo  šokolado temperatūros kitimo nuo laiko  grafikas</vt:lpstr>
      <vt:lpstr>Lydyto pieniško  šokolado temperatūros kitimo nuo laiko  grafikas</vt:lpstr>
      <vt:lpstr>Praktinio darbo išvados</vt:lpstr>
      <vt:lpstr>Uždaviniai</vt:lpstr>
      <vt:lpstr>Uždaviniai</vt:lpstr>
      <vt:lpstr>Uždaviniai</vt:lpstr>
      <vt:lpstr>Testas</vt:lpstr>
      <vt:lpstr>Testas</vt:lpstr>
      <vt:lpstr>Testas</vt:lpstr>
      <vt:lpstr>Testas</vt:lpstr>
      <vt:lpstr>Testas</vt:lpstr>
      <vt:lpstr>Testo atsakymai</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Šokolado lydymosi temperatūros nustatymas</dc:title>
  <dc:creator>Windows User</dc:creator>
  <cp:lastModifiedBy>Windows User</cp:lastModifiedBy>
  <cp:revision>65</cp:revision>
  <dcterms:created xsi:type="dcterms:W3CDTF">2024-04-16T17:14:50Z</dcterms:created>
  <dcterms:modified xsi:type="dcterms:W3CDTF">2024-05-28T16:00:48Z</dcterms:modified>
</cp:coreProperties>
</file>