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Arimo" panose="020B0604020202020204" charset="0"/>
      <p:regular r:id="rId25"/>
    </p:embeddedFont>
    <p:embeddedFont>
      <p:font typeface="Libre Baskerville Italics" panose="020B0604020202020204" charset="0"/>
      <p:regular r:id="rId26"/>
    </p:embeddedFont>
    <p:embeddedFont>
      <p:font typeface="Montserrat" panose="020B0604020202020204" charset="0"/>
      <p:regular r:id="rId27"/>
    </p:embeddedFont>
    <p:embeddedFont>
      <p:font typeface="Open Sans" panose="020B0604020202020204" charset="0"/>
      <p:regular r:id="rId28"/>
    </p:embeddedFont>
    <p:embeddedFont>
      <p:font typeface="Cardo" panose="020B0604020202020204" charset="-79"/>
      <p:regular r:id="rId29"/>
    </p:embeddedFont>
    <p:embeddedFont>
      <p:font typeface="Cardo Bold" panose="020B0604020202020204" charset="-79"/>
      <p:regular r:id="rId30"/>
    </p:embeddedFont>
    <p:embeddedFont>
      <p:font typeface="Cardo Italics" panose="020B0604020202020204" charset="-79"/>
      <p:regular r:id="rId31"/>
    </p:embeddedFont>
    <p:embeddedFont>
      <p:font typeface="Open Sans Bold" panose="020B0604020202020204" charset="0"/>
      <p:regular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6" d="100"/>
          <a:sy n="56" d="100"/>
        </p:scale>
        <p:origin x="61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e.lt/16210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6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vle.lt/straipsnis/menulio-faze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le.lt/straipsnis/zeme-2/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vle.lt/straipsnis/zemes-sandara/" TargetMode="External"/><Relationship Id="rId5" Type="http://schemas.openxmlformats.org/officeDocument/2006/relationships/hyperlink" Target="https://www.copernicus.eu/lt/paslaugos/zemes-pavirsius" TargetMode="External"/><Relationship Id="rId4" Type="http://schemas.openxmlformats.org/officeDocument/2006/relationships/hyperlink" Target="https://www.vle.lt/straipsnis/menuli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2413"/>
            <a:ext cx="18288000" cy="9676638"/>
          </a:xfrm>
          <a:custGeom>
            <a:avLst/>
            <a:gdLst/>
            <a:ahLst/>
            <a:cxnLst/>
            <a:rect l="l" t="t" r="r" b="b"/>
            <a:pathLst>
              <a:path w="18288000" h="9676638">
                <a:moveTo>
                  <a:pt x="0" y="0"/>
                </a:moveTo>
                <a:lnTo>
                  <a:pt x="18288000" y="0"/>
                </a:lnTo>
                <a:lnTo>
                  <a:pt x="18288000" y="9676638"/>
                </a:lnTo>
                <a:lnTo>
                  <a:pt x="0" y="96766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213" t="-11044" r="-7766" b="-963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90730" y="1347616"/>
            <a:ext cx="16178070" cy="27796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928"/>
              </a:lnSpc>
            </a:pPr>
            <a:r>
              <a:rPr lang="en-US" sz="9600" dirty="0" smtClean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</a:t>
            </a:r>
            <a:r>
              <a:rPr lang="lt-LT" sz="9600" dirty="0" smtClean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Ė - </a:t>
            </a:r>
            <a:r>
              <a:rPr lang="en-US" sz="96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mūsų</a:t>
            </a:r>
            <a:r>
              <a:rPr lang="en-US" sz="96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96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planeta</a:t>
            </a:r>
            <a:endParaRPr lang="en-US" sz="96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172200" y="6591300"/>
            <a:ext cx="11100159" cy="15773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Darbą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atliko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Išlaužo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pagrindinės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mokyklos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10 kl. </a:t>
            </a: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mokinė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Kamilė</a:t>
            </a:r>
            <a:r>
              <a:rPr lang="en-US" sz="3200" spc="106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 smtClean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Mickevičiūtė</a:t>
            </a:r>
            <a:endParaRPr lang="lt-LT" sz="3200" spc="106" dirty="0" smtClean="0">
              <a:solidFill>
                <a:srgbClr val="EBEB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199"/>
              </a:lnSpc>
            </a:pPr>
            <a:r>
              <a:rPr lang="lt-LT" sz="3200" spc="106" dirty="0" smtClean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Mokytoja Zita </a:t>
            </a:r>
            <a:r>
              <a:rPr lang="lt-LT" sz="3200" spc="106" dirty="0" err="1" smtClean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Ferevičienė</a:t>
            </a:r>
            <a:endParaRPr lang="en-US" sz="3200" spc="106" dirty="0">
              <a:solidFill>
                <a:srgbClr val="EBEBE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43000" y="0"/>
            <a:ext cx="20574000" cy="10287000"/>
          </a:xfrm>
          <a:custGeom>
            <a:avLst/>
            <a:gdLst/>
            <a:ahLst/>
            <a:cxnLst/>
            <a:rect l="l" t="t" r="r" b="b"/>
            <a:pathLst>
              <a:path w="20574000" h="10287000">
                <a:moveTo>
                  <a:pt x="0" y="0"/>
                </a:moveTo>
                <a:lnTo>
                  <a:pt x="20574000" y="0"/>
                </a:lnTo>
                <a:lnTo>
                  <a:pt x="2057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610622" y="1835039"/>
            <a:ext cx="12615863" cy="7096125"/>
          </a:xfrm>
          <a:custGeom>
            <a:avLst/>
            <a:gdLst/>
            <a:ahLst/>
            <a:cxnLst/>
            <a:rect l="l" t="t" r="r" b="b"/>
            <a:pathLst>
              <a:path w="12615863" h="7096125">
                <a:moveTo>
                  <a:pt x="0" y="0"/>
                </a:moveTo>
                <a:lnTo>
                  <a:pt x="12615862" y="0"/>
                </a:lnTo>
                <a:lnTo>
                  <a:pt x="12615862" y="7096125"/>
                </a:lnTo>
                <a:lnTo>
                  <a:pt x="0" y="70961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716567" y="1355512"/>
            <a:ext cx="7905750" cy="7905750"/>
          </a:xfrm>
          <a:custGeom>
            <a:avLst/>
            <a:gdLst/>
            <a:ahLst/>
            <a:cxnLst/>
            <a:rect l="l" t="t" r="r" b="b"/>
            <a:pathLst>
              <a:path w="7905750" h="7905750">
                <a:moveTo>
                  <a:pt x="0" y="0"/>
                </a:moveTo>
                <a:lnTo>
                  <a:pt x="7905750" y="0"/>
                </a:lnTo>
                <a:lnTo>
                  <a:pt x="7905750" y="7905750"/>
                </a:lnTo>
                <a:lnTo>
                  <a:pt x="0" y="7905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2908766" y="2432916"/>
            <a:ext cx="6553200" cy="4834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</a:pPr>
            <a:r>
              <a:rPr lang="lt-LT" sz="28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sistemos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trečia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pagal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nuotolį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Didžiausia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tankiausia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masyviausia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grupės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kieto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paviršiaus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planetų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Vienintelis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šiol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žinomas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Visatos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kūnas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kuriame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gyvybė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lt-LT" sz="2800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880"/>
              </a:lnSpc>
            </a:pPr>
            <a:endParaRPr lang="lt-LT" sz="2800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2880"/>
              </a:lnSpc>
            </a:pPr>
            <a:r>
              <a:rPr lang="lt-LT" sz="28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80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</a:t>
            </a:r>
            <a:r>
              <a:rPr lang="en-US" sz="280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kartu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visa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 km/s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greičiu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skrieja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aplink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Paukščių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galaktikos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centrą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apskrieja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230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metų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Atstumas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kinta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147,098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km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152,098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km.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Arčiausiai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būna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sausio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dieną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toliausiai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liepos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dieną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6974"/>
            <a:ext cx="18288000" cy="10325100"/>
          </a:xfrm>
          <a:custGeom>
            <a:avLst/>
            <a:gdLst/>
            <a:ahLst/>
            <a:cxnLst/>
            <a:rect l="l" t="t" r="r" b="b"/>
            <a:pathLst>
              <a:path w="18288000" h="10325100">
                <a:moveTo>
                  <a:pt x="0" y="0"/>
                </a:moveTo>
                <a:lnTo>
                  <a:pt x="18288000" y="0"/>
                </a:lnTo>
                <a:lnTo>
                  <a:pt x="18288000" y="10325100"/>
                </a:lnTo>
                <a:lnTo>
                  <a:pt x="0" y="103251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94357" y="315506"/>
            <a:ext cx="5754167" cy="3719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susideda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molekulinio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azoto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molekulinio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deguonies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argono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garų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anglies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dioksido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kitų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dujų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vertikalia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kryptimi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skirstoma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šiuos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sluoksnius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žemiausio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aukščiausio</a:t>
            </a:r>
            <a:r>
              <a:rPr lang="en-US" sz="28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349829" y="6260440"/>
            <a:ext cx="4639847" cy="24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Troposfera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12-18km)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Stratosfera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50-55km)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Jonosfera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iki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500km) 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Egzosfera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virš</a:t>
            </a:r>
            <a:r>
              <a:rPr lang="en-US" sz="28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500km)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95400" y="34471"/>
            <a:ext cx="20574000" cy="10287000"/>
          </a:xfrm>
          <a:custGeom>
            <a:avLst/>
            <a:gdLst/>
            <a:ahLst/>
            <a:cxnLst/>
            <a:rect l="l" t="t" r="r" b="b"/>
            <a:pathLst>
              <a:path w="20574000" h="10287000">
                <a:moveTo>
                  <a:pt x="0" y="0"/>
                </a:moveTo>
                <a:lnTo>
                  <a:pt x="20574000" y="0"/>
                </a:lnTo>
                <a:lnTo>
                  <a:pt x="2057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52400" y="6134100"/>
            <a:ext cx="5892118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sukasi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vakarų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rytus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stebėtojui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atrodo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dangaus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šviesuliai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juda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rytų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vakarus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Nejudančių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žvaigždžių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atžvilgiu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apsisuka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23 h 56 min 4,1 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124200" y="532371"/>
            <a:ext cx="8567557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lt-LT" sz="2800" spc="106" dirty="0" smtClean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 smtClean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600" spc="106" dirty="0" smtClean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forma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šiek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tiek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paplokščia</a:t>
            </a:r>
            <a:endParaRPr lang="en-US" sz="3600" spc="106" dirty="0">
              <a:solidFill>
                <a:srgbClr val="C7C4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445976" y="300447"/>
            <a:ext cx="4446984" cy="48301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Pradžioje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planeta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karšta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išsilydžiusi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Ilgainiui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sunkieji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elementai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geležis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nikelis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jų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junginiai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grimzdo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gilyn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lengvesnės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medžiagos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silikatai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kilo į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viršų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susidarė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sluoksniuota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vidinė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28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struktūra</a:t>
            </a:r>
            <a:r>
              <a:rPr lang="en-US" sz="3049" spc="106" dirty="0">
                <a:solidFill>
                  <a:srgbClr val="C7C4CE"/>
                </a:solidFill>
                <a:latin typeface="Cardo Italics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2255" y="-379124"/>
            <a:ext cx="18716625" cy="10668000"/>
          </a:xfrm>
          <a:custGeom>
            <a:avLst/>
            <a:gdLst/>
            <a:ahLst/>
            <a:cxnLst/>
            <a:rect l="l" t="t" r="r" b="b"/>
            <a:pathLst>
              <a:path w="18716625" h="10668000">
                <a:moveTo>
                  <a:pt x="0" y="0"/>
                </a:moveTo>
                <a:lnTo>
                  <a:pt x="18716625" y="0"/>
                </a:lnTo>
                <a:lnTo>
                  <a:pt x="18716625" y="10668000"/>
                </a:lnTo>
                <a:lnTo>
                  <a:pt x="0" y="10668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687911" y="363493"/>
            <a:ext cx="4206850" cy="5585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350"/>
              </a:lnSpc>
            </a:pP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Maždaug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prieš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3,5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mlrd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m.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susidarė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sąlygos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gyvybei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rastis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Gyvybę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kenksmingos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radiacijos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saugojo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atmosfera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ypač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ozono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sluoksnis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laukas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panašus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magnetinio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dipolio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11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lauką</a:t>
            </a:r>
            <a:r>
              <a:rPr lang="en-US" sz="2800" spc="111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72948" y="366103"/>
            <a:ext cx="5201879" cy="1088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9"/>
              </a:lnSpc>
            </a:pPr>
            <a:r>
              <a:rPr lang="en-US" sz="3200" spc="106" dirty="0" err="1">
                <a:solidFill>
                  <a:srgbClr val="EBEBEF"/>
                </a:solidFill>
                <a:latin typeface="Cardo Italics"/>
              </a:rPr>
              <a:t>Žemės</a:t>
            </a:r>
            <a:r>
              <a:rPr lang="en-US" sz="3200" spc="106" dirty="0">
                <a:solidFill>
                  <a:srgbClr val="EBEBEF"/>
                </a:solidFill>
                <a:latin typeface="Cardo Italics"/>
              </a:rPr>
              <a:t> </a:t>
            </a:r>
            <a:r>
              <a:rPr lang="en-US" sz="3200" spc="106" dirty="0" err="1">
                <a:solidFill>
                  <a:srgbClr val="EBEBEF"/>
                </a:solidFill>
                <a:latin typeface="Cardo Italics"/>
              </a:rPr>
              <a:t>amžius</a:t>
            </a:r>
            <a:r>
              <a:rPr lang="en-US" sz="3200" spc="106" dirty="0">
                <a:solidFill>
                  <a:srgbClr val="EBEBEF"/>
                </a:solidFill>
                <a:latin typeface="Cardo Italics"/>
              </a:rPr>
              <a:t> 4,54 </a:t>
            </a:r>
            <a:r>
              <a:rPr lang="en-US" sz="3200" spc="106" dirty="0" err="1">
                <a:solidFill>
                  <a:srgbClr val="EBEBEF"/>
                </a:solidFill>
                <a:latin typeface="Cardo Italics"/>
              </a:rPr>
              <a:t>mlrd</a:t>
            </a:r>
            <a:r>
              <a:rPr lang="en-US" sz="3200" spc="106" dirty="0">
                <a:solidFill>
                  <a:srgbClr val="EBEBEF"/>
                </a:solidFill>
                <a:latin typeface="Cardo Italics"/>
              </a:rPr>
              <a:t>. </a:t>
            </a:r>
            <a:r>
              <a:rPr lang="en-US" sz="3200" spc="106" dirty="0" err="1">
                <a:solidFill>
                  <a:srgbClr val="EBEBEF"/>
                </a:solidFill>
                <a:latin typeface="Cardo Italics"/>
              </a:rPr>
              <a:t>metų</a:t>
            </a:r>
            <a:r>
              <a:rPr lang="en-US" sz="3200" spc="106" dirty="0">
                <a:solidFill>
                  <a:srgbClr val="EBEBEF"/>
                </a:solidFill>
                <a:latin typeface="Cardo Italics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300" y="-1409700"/>
            <a:ext cx="18288000" cy="13144500"/>
          </a:xfrm>
          <a:custGeom>
            <a:avLst/>
            <a:gdLst/>
            <a:ahLst/>
            <a:cxnLst/>
            <a:rect l="l" t="t" r="r" b="b"/>
            <a:pathLst>
              <a:path w="18288000" h="13144500">
                <a:moveTo>
                  <a:pt x="0" y="0"/>
                </a:moveTo>
                <a:lnTo>
                  <a:pt x="18288000" y="0"/>
                </a:lnTo>
                <a:lnTo>
                  <a:pt x="18288000" y="13144500"/>
                </a:lnTo>
                <a:lnTo>
                  <a:pt x="0" y="131445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28700" y="795985"/>
            <a:ext cx="8229600" cy="8229600"/>
          </a:xfrm>
          <a:custGeom>
            <a:avLst/>
            <a:gdLst/>
            <a:ahLst/>
            <a:cxnLst/>
            <a:rect l="l" t="t" r="r" b="b"/>
            <a:pathLst>
              <a:path w="8229600" h="8229600">
                <a:moveTo>
                  <a:pt x="0" y="0"/>
                </a:moveTo>
                <a:lnTo>
                  <a:pt x="8229600" y="0"/>
                </a:lnTo>
                <a:lnTo>
                  <a:pt x="822960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752478" y="940337"/>
            <a:ext cx="3416017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endParaRPr lang="lt-LT" sz="4000" b="1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4759"/>
              </a:lnSpc>
            </a:pPr>
            <a:r>
              <a:rPr lang="en-US" sz="40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lt-LT" sz="40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sandara</a:t>
            </a:r>
            <a:endParaRPr lang="en-US" sz="4000" b="1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677400" y="2853674"/>
            <a:ext cx="7080218" cy="5539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Kietas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išorinis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sluoksnis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vadinamas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pluta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kurią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sudaro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sustingusios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lavos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produktai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granitai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bazaltai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Po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pluta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mantija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susidedanti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olivino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pirokseno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magnio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geležies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silikatų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Po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žemynais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mantija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prasideda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35-70 km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gylyje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vandenynais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6-10 km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gylyje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Mantijos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2900 km. Po ja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yra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2200 km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storio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skystas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sluoksnis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vadinamas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išorinis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branduolys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viduje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glūdi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1270 km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spindulio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kietas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vidinis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branduolys</a:t>
            </a:r>
            <a:r>
              <a:rPr lang="en-US" sz="320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33500"/>
            <a:ext cx="18288000" cy="12182475"/>
          </a:xfrm>
          <a:custGeom>
            <a:avLst/>
            <a:gdLst/>
            <a:ahLst/>
            <a:cxnLst/>
            <a:rect l="l" t="t" r="r" b="b"/>
            <a:pathLst>
              <a:path w="18288000" h="12182475">
                <a:moveTo>
                  <a:pt x="0" y="0"/>
                </a:moveTo>
                <a:lnTo>
                  <a:pt x="18288000" y="0"/>
                </a:lnTo>
                <a:lnTo>
                  <a:pt x="18288000" y="12182475"/>
                </a:lnTo>
                <a:lnTo>
                  <a:pt x="0" y="121824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57600" y="3238500"/>
            <a:ext cx="10439019" cy="32316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paviršiaus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plotas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510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km2)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didžiausią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dalį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361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km2,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70,8 %)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užima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Pasaulinis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vandenynas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Sausumą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149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km2,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arba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29,2 %)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sudaro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žemynai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salomis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Eurazija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Afrika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Šiaurės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Amerika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Pietų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Amerika,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Antarktida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106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Australija</a:t>
            </a:r>
            <a:r>
              <a:rPr lang="en-US" sz="3600" spc="106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20000" y="1714500"/>
            <a:ext cx="5715000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4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paviršius</a:t>
            </a:r>
            <a:endParaRPr lang="en-US" sz="40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37260"/>
            <a:ext cx="18288000" cy="12163425"/>
          </a:xfrm>
          <a:custGeom>
            <a:avLst/>
            <a:gdLst/>
            <a:ahLst/>
            <a:cxnLst/>
            <a:rect l="l" t="t" r="r" b="b"/>
            <a:pathLst>
              <a:path w="18288000" h="12163425">
                <a:moveTo>
                  <a:pt x="0" y="0"/>
                </a:moveTo>
                <a:lnTo>
                  <a:pt x="18288000" y="0"/>
                </a:lnTo>
                <a:lnTo>
                  <a:pt x="18288000" y="12163425"/>
                </a:lnTo>
                <a:lnTo>
                  <a:pt x="0" y="121634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813990" y="9562252"/>
            <a:ext cx="1615088" cy="38100"/>
            <a:chOff x="0" y="0"/>
            <a:chExt cx="1615084" cy="381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5059" cy="38100"/>
            </a:xfrm>
            <a:custGeom>
              <a:avLst/>
              <a:gdLst/>
              <a:ahLst/>
              <a:cxnLst/>
              <a:rect l="l" t="t" r="r" b="b"/>
              <a:pathLst>
                <a:path w="1615059" h="38100">
                  <a:moveTo>
                    <a:pt x="0" y="0"/>
                  </a:moveTo>
                  <a:lnTo>
                    <a:pt x="0" y="38100"/>
                  </a:lnTo>
                  <a:lnTo>
                    <a:pt x="127127" y="38100"/>
                  </a:lnTo>
                  <a:lnTo>
                    <a:pt x="127127" y="0"/>
                  </a:lnTo>
                  <a:close/>
                  <a:moveTo>
                    <a:pt x="244729" y="0"/>
                  </a:moveTo>
                  <a:lnTo>
                    <a:pt x="244729" y="38100"/>
                  </a:lnTo>
                  <a:lnTo>
                    <a:pt x="264287" y="38100"/>
                  </a:lnTo>
                  <a:lnTo>
                    <a:pt x="264287" y="0"/>
                  </a:lnTo>
                  <a:close/>
                  <a:moveTo>
                    <a:pt x="488950" y="0"/>
                  </a:moveTo>
                  <a:lnTo>
                    <a:pt x="488950" y="38100"/>
                  </a:lnTo>
                  <a:lnTo>
                    <a:pt x="1464183" y="38100"/>
                  </a:lnTo>
                  <a:lnTo>
                    <a:pt x="1464183" y="0"/>
                  </a:lnTo>
                  <a:close/>
                  <a:moveTo>
                    <a:pt x="1570609" y="0"/>
                  </a:moveTo>
                  <a:lnTo>
                    <a:pt x="1570609" y="38100"/>
                  </a:lnTo>
                  <a:lnTo>
                    <a:pt x="1615059" y="38100"/>
                  </a:lnTo>
                  <a:lnTo>
                    <a:pt x="1615059" y="0"/>
                  </a:lnTo>
                  <a:close/>
                </a:path>
              </a:pathLst>
            </a:custGeom>
            <a:solidFill>
              <a:srgbClr val="EBEBEF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2209800" y="5243190"/>
            <a:ext cx="4419190" cy="2693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Palinkusiame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į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Saulę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pusrutulyje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Saulė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dieną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pakyla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aukščiausiai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(ten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vasara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kitame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pusrutulyje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žemiausiai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(ten </a:t>
            </a:r>
            <a:r>
              <a:rPr lang="en-US" sz="2800" spc="107" dirty="0" err="1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žiema</a:t>
            </a:r>
            <a:r>
              <a:rPr lang="en-US" sz="2800" spc="107" dirty="0">
                <a:solidFill>
                  <a:srgbClr val="EBEBE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991600" y="5133930"/>
            <a:ext cx="4928711" cy="3752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199"/>
              </a:lnSpc>
            </a:pP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Kasmet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kovo</a:t>
            </a:r>
            <a:r>
              <a:rPr lang="en-US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</a:t>
            </a:r>
            <a:r>
              <a:rPr lang="lt-LT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d.</a:t>
            </a:r>
            <a:r>
              <a:rPr lang="en-US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minima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Pasaulinė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diena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Jungtinės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Tautos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dieną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paskelbė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1971</a:t>
            </a:r>
            <a:r>
              <a:rPr lang="lt-LT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US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Lietuvoje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oficialiai</a:t>
            </a:r>
            <a:r>
              <a:rPr lang="en-US" sz="3200" spc="106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įteisinta</a:t>
            </a:r>
            <a:r>
              <a:rPr lang="lt-LT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1992 m.</a:t>
            </a:r>
            <a:r>
              <a:rPr lang="en-US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minima </a:t>
            </a:r>
            <a:r>
              <a:rPr lang="en-US" sz="3200" spc="106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pavasario</a:t>
            </a:r>
            <a:r>
              <a:rPr lang="lt-LT" sz="3200" spc="106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lygiadienis.</a:t>
            </a:r>
            <a:endParaRPr lang="en-US" sz="3049" spc="106" dirty="0">
              <a:solidFill>
                <a:schemeClr val="bg1"/>
              </a:solidFill>
              <a:latin typeface="Cardo Italics"/>
              <a:hlinkClick r:id="rId3" tooltip="https://www.vle.lt/1621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43800" y="5929703"/>
            <a:ext cx="9906000" cy="4293870"/>
          </a:xfrm>
          <a:custGeom>
            <a:avLst/>
            <a:gdLst/>
            <a:ahLst/>
            <a:cxnLst/>
            <a:rect l="l" t="t" r="r" b="b"/>
            <a:pathLst>
              <a:path w="18288000" h="10420350">
                <a:moveTo>
                  <a:pt x="0" y="0"/>
                </a:moveTo>
                <a:lnTo>
                  <a:pt x="18288000" y="0"/>
                </a:lnTo>
                <a:lnTo>
                  <a:pt x="18288000" y="10420350"/>
                </a:lnTo>
                <a:lnTo>
                  <a:pt x="0" y="10420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879593" y="427034"/>
            <a:ext cx="3813458" cy="602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Open Sans Bold"/>
              </a:rPr>
              <a:t>Žemės problemos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83361" y="1548203"/>
            <a:ext cx="15577290" cy="7181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 algn="just">
              <a:lnSpc>
                <a:spcPts val="3450"/>
              </a:lnSpc>
              <a:buAutoNum type="arabicPeriod"/>
            </a:pPr>
            <a:r>
              <a:rPr lang="en-US" sz="2800" spc="123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Klimato</a:t>
            </a: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kaita</a:t>
            </a: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800" spc="12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FontTx/>
              <a:buAutoNum type="arabicPeriod"/>
            </a:pP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tarša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Tai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tylus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nematomas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žudikas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bet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pasiima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didelę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duoklę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Pasak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organizacijos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daugiau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1,3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mln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kasmet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žūsta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taršos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dangūs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praskaidrėjo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JAV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Japonijoje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panašu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oras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sparčiai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blogėja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greitai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augančiose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šalyse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Kinijoje</a:t>
            </a: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800" spc="123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FontTx/>
              <a:buAutoNum type="arabicPeriod"/>
            </a:pPr>
            <a:r>
              <a:rPr lang="en-US" sz="2800" spc="123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2800" spc="123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trūkumas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Maždaug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vienas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devynių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žmonių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neturi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priėjimo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gero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šaltinio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tai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lemia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ligas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mažą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ūkio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derlių</a:t>
            </a:r>
            <a:r>
              <a:rPr lang="en-US" sz="2800" spc="123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800" spc="123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FontTx/>
              <a:buAutoNum type="arabicPeriod"/>
            </a:pPr>
            <a:r>
              <a:rPr lang="en-US" sz="2800" spc="123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Pasaulinis</a:t>
            </a: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skurdas</a:t>
            </a:r>
            <a:endParaRPr lang="lt-LT" sz="2800" spc="123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FontTx/>
              <a:buAutoNum type="arabicPeriod"/>
            </a:pPr>
            <a:r>
              <a:rPr lang="en-US" sz="2800" spc="123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Didžiausia</a:t>
            </a: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sveikatos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iš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dalies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aplinkos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naikinimo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priežastis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skurdas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Labai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skurdžiose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vietose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pavyzdžiui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Brazilijos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Amazonėje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Madagaskare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skurdas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lemia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miškų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kitų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laukinių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gyvenviečių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naikinimą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Pasaulinis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nepriteklius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smarkiai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sumažėjo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pirmojo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Rio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susitikimo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prieš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metų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daugiausia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dėl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plėtros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tokios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šalyse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Indija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Kinija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skurde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skendi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vis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per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daug</a:t>
            </a:r>
            <a:r>
              <a:rPr lang="en-US" sz="2800" spc="123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šalių</a:t>
            </a:r>
            <a:r>
              <a:rPr lang="en-US" sz="28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800" spc="123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2800" spc="123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FontTx/>
              <a:buAutoNum type="arabicPeriod"/>
            </a:pPr>
            <a:r>
              <a:rPr lang="en-US" sz="2800" spc="123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Pasaulinis</a:t>
            </a:r>
            <a:r>
              <a:rPr lang="en-US" sz="2800" spc="123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spc="123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badas</a:t>
            </a:r>
            <a:endParaRPr lang="en-US" sz="2800" spc="12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FontTx/>
              <a:buAutoNum type="arabicPeriod"/>
            </a:pPr>
            <a:endParaRPr lang="en-US" sz="2800" spc="123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ts val="3450"/>
              </a:lnSpc>
              <a:buAutoNum type="arabicPeriod"/>
            </a:pPr>
            <a:endParaRPr lang="en-US" sz="2800" spc="12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5400" y="4200681"/>
            <a:ext cx="15433653" cy="4166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2526" spc="123" dirty="0" smtClean="0">
                <a:solidFill>
                  <a:srgbClr val="FFFFFF"/>
                </a:solidFill>
                <a:latin typeface="Montserrat"/>
              </a:rPr>
              <a:t> </a:t>
            </a:r>
            <a:endParaRPr lang="en-US" sz="2526" spc="123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83361" y="5929703"/>
            <a:ext cx="16049187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50"/>
              </a:lnSpc>
            </a:pPr>
            <a:r>
              <a:rPr lang="en-US" sz="3600" spc="123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spc="123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960120"/>
            <a:ext cx="18288000" cy="12211050"/>
          </a:xfrm>
          <a:custGeom>
            <a:avLst/>
            <a:gdLst/>
            <a:ahLst/>
            <a:cxnLst/>
            <a:rect l="l" t="t" r="r" b="b"/>
            <a:pathLst>
              <a:path w="18288000" h="12211050">
                <a:moveTo>
                  <a:pt x="0" y="0"/>
                </a:moveTo>
                <a:lnTo>
                  <a:pt x="18288000" y="0"/>
                </a:lnTo>
                <a:lnTo>
                  <a:pt x="18288000" y="12211050"/>
                </a:lnTo>
                <a:lnTo>
                  <a:pt x="0" y="122110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6265630" y="1895894"/>
            <a:ext cx="7221769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73"/>
              </a:lnSpc>
            </a:pP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galima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padėti</a:t>
            </a:r>
            <a:r>
              <a:rPr lang="lt-LT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žemei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562600" y="3434226"/>
            <a:ext cx="9220200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73"/>
              </a:lnSpc>
            </a:pP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Rūšiuodami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atliekas</a:t>
            </a:r>
            <a:endParaRPr lang="lt-LT" sz="4000" spc="124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4873"/>
              </a:lnSpc>
            </a:pPr>
            <a:r>
              <a:rPr lang="en-US" sz="4000" spc="124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Tausodami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vandenį</a:t>
            </a:r>
            <a:endParaRPr lang="lt-LT" sz="4000" spc="1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4873"/>
              </a:lnSpc>
            </a:pPr>
            <a:r>
              <a:rPr lang="en-US" sz="4000" spc="124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Tausodami</a:t>
            </a:r>
            <a:r>
              <a:rPr lang="en-US" sz="4000" spc="124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popierių</a:t>
            </a:r>
            <a:endParaRPr lang="lt-LT" sz="4000" spc="124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4873"/>
              </a:lnSpc>
            </a:pP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Naudodami</a:t>
            </a:r>
            <a:r>
              <a:rPr lang="en-US" sz="4000" spc="124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mažiau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chemikalų</a:t>
            </a:r>
            <a:endParaRPr lang="lt-LT" sz="4000" spc="124" dirty="0" smtClean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ts val="4873"/>
              </a:lnSpc>
            </a:pPr>
            <a:r>
              <a:rPr lang="en-US" sz="4000" spc="124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Naudodami</a:t>
            </a:r>
            <a:r>
              <a:rPr lang="en-US" sz="4000" spc="124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mažiau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US" sz="4000" spc="12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spc="124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energijos</a:t>
            </a:r>
            <a:endParaRPr lang="en-US" sz="4000" spc="124" dirty="0">
              <a:solidFill>
                <a:srgbClr val="FFFF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02F2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844915" y="112281"/>
            <a:ext cx="7448550" cy="7448550"/>
          </a:xfrm>
          <a:custGeom>
            <a:avLst/>
            <a:gdLst/>
            <a:ahLst/>
            <a:cxnLst/>
            <a:rect l="l" t="t" r="r" b="b"/>
            <a:pathLst>
              <a:path w="7448550" h="7448550">
                <a:moveTo>
                  <a:pt x="0" y="0"/>
                </a:moveTo>
                <a:lnTo>
                  <a:pt x="7448550" y="0"/>
                </a:lnTo>
                <a:lnTo>
                  <a:pt x="7448550" y="7448550"/>
                </a:lnTo>
                <a:lnTo>
                  <a:pt x="0" y="7448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-12395787" y="-1976237"/>
            <a:ext cx="15434358" cy="15436415"/>
            <a:chOff x="0" y="0"/>
            <a:chExt cx="15434348" cy="15436418"/>
          </a:xfrm>
        </p:grpSpPr>
        <p:sp>
          <p:nvSpPr>
            <p:cNvPr id="4" name="Freeform 4"/>
            <p:cNvSpPr/>
            <p:nvPr/>
          </p:nvSpPr>
          <p:spPr>
            <a:xfrm>
              <a:off x="12395835" y="1976246"/>
              <a:ext cx="2982341" cy="10287000"/>
            </a:xfrm>
            <a:custGeom>
              <a:avLst/>
              <a:gdLst/>
              <a:ahLst/>
              <a:cxnLst/>
              <a:rect l="l" t="t" r="r" b="b"/>
              <a:pathLst>
                <a:path w="2982341" h="10287000">
                  <a:moveTo>
                    <a:pt x="0" y="1"/>
                  </a:moveTo>
                  <a:lnTo>
                    <a:pt x="0" y="10287001"/>
                  </a:lnTo>
                  <a:lnTo>
                    <a:pt x="1480058" y="10287001"/>
                  </a:lnTo>
                  <a:cubicBezTo>
                    <a:pt x="1486153" y="10278873"/>
                    <a:pt x="1492122" y="10270618"/>
                    <a:pt x="1498092" y="10262363"/>
                  </a:cubicBezTo>
                  <a:cubicBezTo>
                    <a:pt x="2436368" y="8982711"/>
                    <a:pt x="2982341" y="7406894"/>
                    <a:pt x="2974976" y="5723002"/>
                  </a:cubicBezTo>
                  <a:cubicBezTo>
                    <a:pt x="2975864" y="5566665"/>
                    <a:pt x="2970658" y="5408931"/>
                    <a:pt x="2960370" y="5250181"/>
                  </a:cubicBezTo>
                  <a:lnTo>
                    <a:pt x="2960370" y="5250181"/>
                  </a:lnTo>
                  <a:lnTo>
                    <a:pt x="2939796" y="4996689"/>
                  </a:lnTo>
                  <a:lnTo>
                    <a:pt x="2939796" y="4996689"/>
                  </a:lnTo>
                  <a:cubicBezTo>
                    <a:pt x="2888108" y="4466464"/>
                    <a:pt x="2783079" y="3953257"/>
                    <a:pt x="2630170" y="3462148"/>
                  </a:cubicBezTo>
                  <a:cubicBezTo>
                    <a:pt x="2386838" y="2681225"/>
                    <a:pt x="2022221" y="1956817"/>
                    <a:pt x="1562101" y="1309371"/>
                  </a:cubicBezTo>
                  <a:cubicBezTo>
                    <a:pt x="1219328" y="827532"/>
                    <a:pt x="822961" y="388367"/>
                    <a:pt x="382397" y="0"/>
                  </a:cubicBezTo>
                  <a:close/>
                </a:path>
              </a:pathLst>
            </a:custGeom>
            <a:solidFill>
              <a:srgbClr val="03A8E8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12395835" y="1976247"/>
              <a:ext cx="2630170" cy="3827018"/>
            </a:xfrm>
            <a:custGeom>
              <a:avLst/>
              <a:gdLst/>
              <a:ahLst/>
              <a:cxnLst/>
              <a:rect l="l" t="t" r="r" b="b"/>
              <a:pathLst>
                <a:path w="2630170" h="3827018">
                  <a:moveTo>
                    <a:pt x="0" y="0"/>
                  </a:moveTo>
                  <a:lnTo>
                    <a:pt x="0" y="3198495"/>
                  </a:lnTo>
                  <a:lnTo>
                    <a:pt x="0" y="3198495"/>
                  </a:lnTo>
                  <a:cubicBezTo>
                    <a:pt x="38989" y="3226816"/>
                    <a:pt x="78232" y="3252978"/>
                    <a:pt x="117856" y="3276854"/>
                  </a:cubicBezTo>
                  <a:cubicBezTo>
                    <a:pt x="730632" y="3645154"/>
                    <a:pt x="883158" y="3827018"/>
                    <a:pt x="1455293" y="3827018"/>
                  </a:cubicBezTo>
                  <a:cubicBezTo>
                    <a:pt x="1521587" y="3827018"/>
                    <a:pt x="1593469" y="3824605"/>
                    <a:pt x="1672336" y="3819652"/>
                  </a:cubicBezTo>
                  <a:cubicBezTo>
                    <a:pt x="2019173" y="3797808"/>
                    <a:pt x="2360929" y="3634613"/>
                    <a:pt x="2630170" y="3462147"/>
                  </a:cubicBezTo>
                  <a:cubicBezTo>
                    <a:pt x="2386838" y="2681225"/>
                    <a:pt x="2022221" y="1956816"/>
                    <a:pt x="1562101" y="1309370"/>
                  </a:cubicBezTo>
                  <a:cubicBezTo>
                    <a:pt x="1219328" y="827532"/>
                    <a:pt x="822961" y="388366"/>
                    <a:pt x="382397" y="0"/>
                  </a:cubicBezTo>
                  <a:close/>
                </a:path>
              </a:pathLst>
            </a:custGeom>
            <a:solidFill>
              <a:srgbClr val="70C573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395835" y="9907651"/>
              <a:ext cx="648208" cy="1888363"/>
            </a:xfrm>
            <a:custGeom>
              <a:avLst/>
              <a:gdLst/>
              <a:ahLst/>
              <a:cxnLst/>
              <a:rect l="l" t="t" r="r" b="b"/>
              <a:pathLst>
                <a:path w="648208" h="1888363">
                  <a:moveTo>
                    <a:pt x="334772" y="0"/>
                  </a:moveTo>
                  <a:cubicBezTo>
                    <a:pt x="334772" y="0"/>
                    <a:pt x="168655" y="57150"/>
                    <a:pt x="0" y="157099"/>
                  </a:cubicBezTo>
                  <a:lnTo>
                    <a:pt x="0" y="157099"/>
                  </a:lnTo>
                  <a:lnTo>
                    <a:pt x="0" y="1888363"/>
                  </a:lnTo>
                  <a:lnTo>
                    <a:pt x="0" y="1888363"/>
                  </a:lnTo>
                  <a:cubicBezTo>
                    <a:pt x="343535" y="1827022"/>
                    <a:pt x="648208" y="1873885"/>
                    <a:pt x="620268" y="1530350"/>
                  </a:cubicBezTo>
                  <a:cubicBezTo>
                    <a:pt x="584835" y="1094486"/>
                    <a:pt x="417068" y="617728"/>
                    <a:pt x="417068" y="617728"/>
                  </a:cubicBezTo>
                  <a:cubicBezTo>
                    <a:pt x="417068" y="617728"/>
                    <a:pt x="644780" y="245491"/>
                    <a:pt x="334900" y="0"/>
                  </a:cubicBezTo>
                  <a:close/>
                </a:path>
              </a:pathLst>
            </a:custGeom>
            <a:solidFill>
              <a:srgbClr val="70C573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13482954" y="7699248"/>
              <a:ext cx="1895094" cy="4539361"/>
            </a:xfrm>
            <a:custGeom>
              <a:avLst/>
              <a:gdLst/>
              <a:ahLst/>
              <a:cxnLst/>
              <a:rect l="l" t="t" r="r" b="b"/>
              <a:pathLst>
                <a:path w="1895094" h="4539361">
                  <a:moveTo>
                    <a:pt x="397765" y="2586609"/>
                  </a:moveTo>
                  <a:cubicBezTo>
                    <a:pt x="458978" y="2335149"/>
                    <a:pt x="415926" y="2051430"/>
                    <a:pt x="673354" y="1944624"/>
                  </a:cubicBezTo>
                  <a:cubicBezTo>
                    <a:pt x="932180" y="1837182"/>
                    <a:pt x="804544" y="1527302"/>
                    <a:pt x="954914" y="1104773"/>
                  </a:cubicBezTo>
                  <a:cubicBezTo>
                    <a:pt x="1090296" y="724027"/>
                    <a:pt x="1754378" y="118237"/>
                    <a:pt x="1887728" y="0"/>
                  </a:cubicBezTo>
                  <a:cubicBezTo>
                    <a:pt x="1895093" y="1683892"/>
                    <a:pt x="1349121" y="3259709"/>
                    <a:pt x="410844" y="4539361"/>
                  </a:cubicBezTo>
                  <a:cubicBezTo>
                    <a:pt x="276732" y="4221226"/>
                    <a:pt x="274701" y="3678428"/>
                    <a:pt x="164846" y="3509899"/>
                  </a:cubicBezTo>
                  <a:cubicBezTo>
                    <a:pt x="0" y="3256026"/>
                    <a:pt x="335787" y="2838069"/>
                    <a:pt x="397636" y="2586609"/>
                  </a:cubicBezTo>
                </a:path>
              </a:pathLst>
            </a:custGeom>
            <a:solidFill>
              <a:srgbClr val="70C573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7275538" y="0"/>
            <a:ext cx="1676400" cy="5349040"/>
          </a:xfrm>
          <a:custGeom>
            <a:avLst/>
            <a:gdLst/>
            <a:ahLst/>
            <a:cxnLst/>
            <a:rect l="l" t="t" r="r" b="b"/>
            <a:pathLst>
              <a:path w="1676400" h="5349040">
                <a:moveTo>
                  <a:pt x="0" y="0"/>
                </a:moveTo>
                <a:lnTo>
                  <a:pt x="1676400" y="0"/>
                </a:lnTo>
                <a:lnTo>
                  <a:pt x="1676400" y="5349040"/>
                </a:lnTo>
                <a:lnTo>
                  <a:pt x="0" y="53490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413431" y="0"/>
            <a:ext cx="2874569" cy="10257053"/>
          </a:xfrm>
          <a:custGeom>
            <a:avLst/>
            <a:gdLst/>
            <a:ahLst/>
            <a:cxnLst/>
            <a:rect l="l" t="t" r="r" b="b"/>
            <a:pathLst>
              <a:path w="2874569" h="10257053">
                <a:moveTo>
                  <a:pt x="0" y="0"/>
                </a:moveTo>
                <a:lnTo>
                  <a:pt x="2874569" y="0"/>
                </a:lnTo>
                <a:lnTo>
                  <a:pt x="2874569" y="10257053"/>
                </a:lnTo>
                <a:lnTo>
                  <a:pt x="0" y="102570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897552" y="1121781"/>
            <a:ext cx="730844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artimiausias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dangaus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kūnas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gamtinis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palydovas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88406" y="2542645"/>
            <a:ext cx="7693845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Mėnulio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trauka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Žemėje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sukelia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potvynius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atoslūgius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kurie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sulėtina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sukimąsi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36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ašį</a:t>
            </a:r>
            <a:endParaRPr lang="en-US" sz="3600" spc="106" dirty="0">
              <a:solidFill>
                <a:srgbClr val="C7C4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13566" y="4572154"/>
            <a:ext cx="7179648" cy="27443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3049" spc="106" dirty="0">
                <a:solidFill>
                  <a:srgbClr val="C7C4CE"/>
                </a:solidFill>
                <a:latin typeface="Cardo"/>
              </a:rPr>
              <a:t>Para 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Mėnulyje</a:t>
            </a:r>
            <a:r>
              <a:rPr lang="en-US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 smtClean="0">
                <a:solidFill>
                  <a:srgbClr val="C7C4CE"/>
                </a:solidFill>
                <a:latin typeface="Cardo"/>
              </a:rPr>
              <a:t>lygi</a:t>
            </a:r>
            <a:r>
              <a:rPr lang="lt-LT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 smtClean="0">
                <a:solidFill>
                  <a:srgbClr val="C7C4CE"/>
                </a:solidFill>
                <a:latin typeface="Cardo"/>
              </a:rPr>
              <a:t>sinodiniam</a:t>
            </a:r>
            <a:r>
              <a:rPr lang="en-US" sz="3049" spc="106" dirty="0" smtClean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mėnesiui</a:t>
            </a:r>
            <a:endParaRPr lang="en-US" sz="3049" spc="106" dirty="0">
              <a:solidFill>
                <a:srgbClr val="C7C4CE"/>
              </a:solidFill>
              <a:latin typeface="Cardo"/>
            </a:endParaRPr>
          </a:p>
          <a:p>
            <a:pPr algn="ctr">
              <a:lnSpc>
                <a:spcPts val="6876"/>
              </a:lnSpc>
            </a:pPr>
            <a:r>
              <a:rPr lang="en-US" sz="3049" spc="106" dirty="0">
                <a:solidFill>
                  <a:srgbClr val="C7C4CE"/>
                </a:solidFill>
                <a:latin typeface="Cardo"/>
              </a:rPr>
              <a:t>(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diena</a:t>
            </a:r>
            <a:r>
              <a:rPr lang="en-US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ir</a:t>
            </a:r>
            <a:r>
              <a:rPr lang="en-US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 smtClean="0">
                <a:solidFill>
                  <a:srgbClr val="C7C4CE"/>
                </a:solidFill>
                <a:latin typeface="Cardo"/>
              </a:rPr>
              <a:t>naktis</a:t>
            </a:r>
            <a:r>
              <a:rPr lang="lt-LT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600" spc="106" dirty="0" err="1" smtClean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trunka</a:t>
            </a:r>
            <a:r>
              <a:rPr lang="en-US" sz="3049" spc="106" dirty="0" smtClean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beveik</a:t>
            </a:r>
            <a:r>
              <a:rPr lang="en-US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po</a:t>
            </a:r>
            <a:r>
              <a:rPr lang="en-US" sz="3049" spc="106" dirty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smtClean="0">
                <a:solidFill>
                  <a:srgbClr val="C7C4CE"/>
                </a:solidFill>
                <a:latin typeface="Cardo"/>
              </a:rPr>
              <a:t>15</a:t>
            </a:r>
            <a:r>
              <a:rPr lang="lt-LT" sz="3049" spc="106" dirty="0" smtClean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 smtClean="0">
                <a:solidFill>
                  <a:srgbClr val="C7C4CE"/>
                </a:solidFill>
                <a:latin typeface="Cardo"/>
              </a:rPr>
              <a:t>Žemės</a:t>
            </a:r>
            <a:r>
              <a:rPr lang="en-US" sz="3049" spc="106" dirty="0" smtClean="0">
                <a:solidFill>
                  <a:srgbClr val="C7C4CE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C7C4CE"/>
                </a:solidFill>
                <a:latin typeface="Cardo"/>
              </a:rPr>
              <a:t>parų</a:t>
            </a:r>
            <a:r>
              <a:rPr lang="en-US" sz="3049" spc="106" dirty="0">
                <a:solidFill>
                  <a:srgbClr val="C7C4CE"/>
                </a:solidFill>
                <a:latin typeface="Cardo"/>
              </a:rPr>
              <a:t>).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551648" y="7494108"/>
            <a:ext cx="1173936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76"/>
              </a:lnSpc>
            </a:pP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Plika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akimi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Mėnulio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skritulyje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matyti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šviesesnės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endParaRPr lang="en-US" sz="3200" spc="106" dirty="0">
              <a:solidFill>
                <a:srgbClr val="C7C4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524"/>
              </a:lnSpc>
            </a:pP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tamsesnės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dėmės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Tamsios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sritys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sąlygiškai</a:t>
            </a:r>
            <a:endParaRPr lang="en-US" sz="3200" spc="106" dirty="0">
              <a:solidFill>
                <a:srgbClr val="C7C4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6876"/>
              </a:lnSpc>
            </a:pP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vadinamos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jūromis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apima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apie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40 %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matomos</a:t>
            </a:r>
            <a:endParaRPr lang="en-US" sz="3200" spc="106" dirty="0">
              <a:solidFill>
                <a:srgbClr val="C7C4C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ts val="1524"/>
              </a:lnSpc>
            </a:pP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Mėnulio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pusės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ploto</a:t>
            </a:r>
            <a:r>
              <a:rPr lang="en-US" sz="3200" spc="106" dirty="0">
                <a:solidFill>
                  <a:srgbClr val="C7C4C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8395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2968028"/>
            <a:ext cx="18414997" cy="15363339"/>
          </a:xfrm>
          <a:custGeom>
            <a:avLst/>
            <a:gdLst/>
            <a:ahLst/>
            <a:cxnLst/>
            <a:rect l="l" t="t" r="r" b="b"/>
            <a:pathLst>
              <a:path w="18414997" h="15363339">
                <a:moveTo>
                  <a:pt x="0" y="0"/>
                </a:moveTo>
                <a:lnTo>
                  <a:pt x="18414997" y="0"/>
                </a:lnTo>
                <a:lnTo>
                  <a:pt x="18414997" y="15363339"/>
                </a:lnTo>
                <a:lnTo>
                  <a:pt x="0" y="153633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4476579" y="1129789"/>
            <a:ext cx="6604702" cy="1584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Būdingiausia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Mėnulio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reljefo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forma –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žiediniai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kalnai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arba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krateriai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jų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yra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labai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daug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939827" y="5936894"/>
            <a:ext cx="7692942" cy="2651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Mėnulis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–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pirmasis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dangaus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kūnas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kuriame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pabuvo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žmogus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1969–72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Mėnulyje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buvo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išsilaipinę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šešių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Jungtinių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Amerikos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Valstijų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erdvėlaivių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Apollo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ekipažai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–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iš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viso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12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astronautų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532761" y="3440297"/>
            <a:ext cx="7886367" cy="213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Mėnulis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dėl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mažos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savo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masės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negali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išlaikyti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atmosferos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Trumpam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pagautos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Saulės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vėjo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dalelės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tesudaro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dujų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apvalkalo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pėdsakus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3557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63503" y="89697"/>
            <a:ext cx="3029350" cy="5829710"/>
            <a:chOff x="0" y="0"/>
            <a:chExt cx="3029344" cy="5829719"/>
          </a:xfrm>
        </p:grpSpPr>
        <p:sp>
          <p:nvSpPr>
            <p:cNvPr id="3" name="Freeform 3"/>
            <p:cNvSpPr/>
            <p:nvPr/>
          </p:nvSpPr>
          <p:spPr>
            <a:xfrm>
              <a:off x="63500" y="206248"/>
              <a:ext cx="2902331" cy="5545455"/>
            </a:xfrm>
            <a:custGeom>
              <a:avLst/>
              <a:gdLst/>
              <a:ahLst/>
              <a:cxnLst/>
              <a:rect l="l" t="t" r="r" b="b"/>
              <a:pathLst>
                <a:path w="2902331" h="5545455">
                  <a:moveTo>
                    <a:pt x="949579" y="0"/>
                  </a:moveTo>
                  <a:lnTo>
                    <a:pt x="224536" y="1368679"/>
                  </a:lnTo>
                  <a:lnTo>
                    <a:pt x="0" y="224409"/>
                  </a:lnTo>
                  <a:lnTo>
                    <a:pt x="0" y="4292219"/>
                  </a:lnTo>
                  <a:lnTo>
                    <a:pt x="64897" y="4103624"/>
                  </a:lnTo>
                  <a:lnTo>
                    <a:pt x="610997" y="5545455"/>
                  </a:lnTo>
                  <a:lnTo>
                    <a:pt x="551815" y="3996182"/>
                  </a:lnTo>
                  <a:lnTo>
                    <a:pt x="1586230" y="5153406"/>
                  </a:lnTo>
                  <a:lnTo>
                    <a:pt x="966978" y="3720338"/>
                  </a:lnTo>
                  <a:lnTo>
                    <a:pt x="2369820" y="4446397"/>
                  </a:lnTo>
                  <a:lnTo>
                    <a:pt x="1254379" y="3313049"/>
                  </a:lnTo>
                  <a:lnTo>
                    <a:pt x="2819019" y="3480562"/>
                  </a:lnTo>
                  <a:lnTo>
                    <a:pt x="1375410" y="2829306"/>
                  </a:lnTo>
                  <a:lnTo>
                    <a:pt x="2902331" y="2420747"/>
                  </a:lnTo>
                  <a:lnTo>
                    <a:pt x="1335786" y="2335784"/>
                  </a:lnTo>
                  <a:lnTo>
                    <a:pt x="2594229" y="1400556"/>
                  </a:lnTo>
                  <a:lnTo>
                    <a:pt x="1103376" y="1887093"/>
                  </a:lnTo>
                  <a:lnTo>
                    <a:pt x="1944243" y="553720"/>
                  </a:lnTo>
                  <a:lnTo>
                    <a:pt x="703453" y="1538097"/>
                  </a:lnTo>
                  <a:lnTo>
                    <a:pt x="949579" y="0"/>
                  </a:lnTo>
                  <a:close/>
                </a:path>
              </a:pathLst>
            </a:custGeom>
            <a:solidFill>
              <a:srgbClr val="F6D581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63500" y="1535811"/>
              <a:ext cx="1417447" cy="2814828"/>
            </a:xfrm>
            <a:custGeom>
              <a:avLst/>
              <a:gdLst/>
              <a:ahLst/>
              <a:cxnLst/>
              <a:rect l="l" t="t" r="r" b="b"/>
              <a:pathLst>
                <a:path w="1417447" h="2814828">
                  <a:moveTo>
                    <a:pt x="10033" y="0"/>
                  </a:moveTo>
                  <a:cubicBezTo>
                    <a:pt x="6731" y="0"/>
                    <a:pt x="3302" y="0"/>
                    <a:pt x="0" y="0"/>
                  </a:cubicBezTo>
                  <a:lnTo>
                    <a:pt x="0" y="0"/>
                  </a:lnTo>
                  <a:lnTo>
                    <a:pt x="0" y="45339"/>
                  </a:lnTo>
                  <a:lnTo>
                    <a:pt x="0" y="45339"/>
                  </a:lnTo>
                  <a:cubicBezTo>
                    <a:pt x="3302" y="45339"/>
                    <a:pt x="6731" y="45339"/>
                    <a:pt x="10033" y="45339"/>
                  </a:cubicBezTo>
                  <a:cubicBezTo>
                    <a:pt x="761111" y="45339"/>
                    <a:pt x="1372108" y="656336"/>
                    <a:pt x="1372108" y="1407414"/>
                  </a:cubicBezTo>
                  <a:cubicBezTo>
                    <a:pt x="1372108" y="2158492"/>
                    <a:pt x="761111" y="2769489"/>
                    <a:pt x="10033" y="2769489"/>
                  </a:cubicBezTo>
                  <a:cubicBezTo>
                    <a:pt x="6731" y="2769489"/>
                    <a:pt x="3302" y="2769489"/>
                    <a:pt x="0" y="2769489"/>
                  </a:cubicBezTo>
                  <a:lnTo>
                    <a:pt x="0" y="2814828"/>
                  </a:lnTo>
                  <a:cubicBezTo>
                    <a:pt x="3302" y="2814828"/>
                    <a:pt x="6731" y="2814828"/>
                    <a:pt x="10033" y="2814828"/>
                  </a:cubicBezTo>
                  <a:cubicBezTo>
                    <a:pt x="385953" y="2814828"/>
                    <a:pt x="739394" y="2668397"/>
                    <a:pt x="1005205" y="2402586"/>
                  </a:cubicBezTo>
                  <a:cubicBezTo>
                    <a:pt x="1271016" y="2136775"/>
                    <a:pt x="1417447" y="1783334"/>
                    <a:pt x="1417447" y="1407414"/>
                  </a:cubicBezTo>
                  <a:cubicBezTo>
                    <a:pt x="1417447" y="1031494"/>
                    <a:pt x="1271016" y="678053"/>
                    <a:pt x="1005205" y="412242"/>
                  </a:cubicBezTo>
                  <a:cubicBezTo>
                    <a:pt x="739394" y="146431"/>
                    <a:pt x="385953" y="0"/>
                    <a:pt x="10033" y="0"/>
                  </a:cubicBezTo>
                  <a:close/>
                </a:path>
              </a:pathLst>
            </a:custGeom>
            <a:solidFill>
              <a:srgbClr val="383954"/>
            </a:solidFill>
          </p:spPr>
        </p:sp>
      </p:grpSp>
      <p:sp>
        <p:nvSpPr>
          <p:cNvPr id="5" name="Freeform 5"/>
          <p:cNvSpPr/>
          <p:nvPr/>
        </p:nvSpPr>
        <p:spPr>
          <a:xfrm>
            <a:off x="3736153" y="2642416"/>
            <a:ext cx="10815485" cy="6422727"/>
          </a:xfrm>
          <a:custGeom>
            <a:avLst/>
            <a:gdLst/>
            <a:ahLst/>
            <a:cxnLst/>
            <a:rect l="l" t="t" r="r" b="b"/>
            <a:pathLst>
              <a:path w="10815485" h="6422727">
                <a:moveTo>
                  <a:pt x="0" y="0"/>
                </a:moveTo>
                <a:lnTo>
                  <a:pt x="10815485" y="0"/>
                </a:lnTo>
                <a:lnTo>
                  <a:pt x="10815485" y="6422727"/>
                </a:lnTo>
                <a:lnTo>
                  <a:pt x="0" y="64227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17447" y="5796944"/>
            <a:ext cx="2374751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Jaunatis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083778" y="8477012"/>
            <a:ext cx="1001887" cy="52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spc="106">
                <a:solidFill>
                  <a:srgbClr val="FFFFFF"/>
                </a:solidFill>
                <a:latin typeface="Cardo"/>
              </a:rPr>
              <a:t>1 fazė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247840" y="9195683"/>
            <a:ext cx="2343960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Priešpilnis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213546" y="8477012"/>
            <a:ext cx="1001887" cy="52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spc="106">
                <a:solidFill>
                  <a:srgbClr val="FFFFFF"/>
                </a:solidFill>
                <a:latin typeface="Cardo"/>
              </a:rPr>
              <a:t>2 fazė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727313" y="815921"/>
            <a:ext cx="10833068" cy="1705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Kintant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Mėnulio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padėčiai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danguje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Saulės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 smtClean="0">
                <a:solidFill>
                  <a:srgbClr val="FFFFFF"/>
                </a:solidFill>
                <a:latin typeface="Cardo"/>
              </a:rPr>
              <a:t>atžvilgi</a:t>
            </a:r>
            <a:r>
              <a:rPr lang="lt-LT" sz="3049" spc="106" dirty="0" smtClean="0">
                <a:solidFill>
                  <a:srgbClr val="FFFFFF"/>
                </a:solidFill>
                <a:latin typeface="Cardo"/>
              </a:rPr>
              <a:t>u šviesusis</a:t>
            </a:r>
            <a:r>
              <a:rPr lang="en-US" sz="3049" spc="106" dirty="0" smtClean="0">
                <a:solidFill>
                  <a:srgbClr val="FFFFFF"/>
                </a:solidFill>
                <a:latin typeface="Cardo"/>
                <a:hlinkClick r:id="rId4" tooltip="https://www.vle.lt/straipsnis/menulio-faze/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pusrutulis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iš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Žemės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matomas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nevienodai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kinta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mėnulio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fa</a:t>
            </a:r>
            <a:r>
              <a:rPr lang="lt-LT" sz="3049" spc="106" dirty="0" err="1" smtClean="0">
                <a:solidFill>
                  <a:srgbClr val="FFFFFF"/>
                </a:solidFill>
                <a:latin typeface="Cardo"/>
              </a:rPr>
              <a:t>zė</a:t>
            </a:r>
            <a:r>
              <a:rPr lang="lt-LT" sz="3049" spc="106" dirty="0" smtClean="0">
                <a:solidFill>
                  <a:srgbClr val="FFFFFF"/>
                </a:solidFill>
                <a:latin typeface="Cardo"/>
              </a:rPr>
              <a:t>.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94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Delčia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083778" y="2424817"/>
            <a:ext cx="1001887" cy="85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3"/>
              </a:lnSpc>
            </a:pPr>
            <a:r>
              <a:rPr lang="en-US" sz="3049" spc="106">
                <a:solidFill>
                  <a:srgbClr val="FFFFFF"/>
                </a:solidFill>
                <a:latin typeface="Cardo"/>
              </a:rPr>
              <a:t>4 fazė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213546" y="2424817"/>
            <a:ext cx="1001887" cy="85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3"/>
              </a:lnSpc>
            </a:pPr>
            <a:r>
              <a:rPr lang="en-US" sz="3049" spc="106">
                <a:solidFill>
                  <a:srgbClr val="FFFFFF"/>
                </a:solidFill>
                <a:latin typeface="Cardo"/>
              </a:rPr>
              <a:t>3 fazė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4657889" y="5796944"/>
            <a:ext cx="2029911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6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Pilnatis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8580"/>
            <a:ext cx="18288000" cy="10420350"/>
          </a:xfrm>
          <a:custGeom>
            <a:avLst/>
            <a:gdLst/>
            <a:ahLst/>
            <a:cxnLst/>
            <a:rect l="l" t="t" r="r" b="b"/>
            <a:pathLst>
              <a:path w="18288000" h="10420350">
                <a:moveTo>
                  <a:pt x="0" y="0"/>
                </a:moveTo>
                <a:lnTo>
                  <a:pt x="18288000" y="0"/>
                </a:lnTo>
                <a:lnTo>
                  <a:pt x="18288000" y="10420350"/>
                </a:lnTo>
                <a:lnTo>
                  <a:pt x="0" y="10420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2843402"/>
            <a:ext cx="5143500" cy="37317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1959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Mėnuliui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tirti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nusiųsta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93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erdvėlaiviai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jų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praskriejo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Mėnulį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palydovais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nusileido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ant jo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paviršiaus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buvo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nesėkmingų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skrydžių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937950" y="3110103"/>
            <a:ext cx="4321197" cy="371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199"/>
              </a:lnSpc>
            </a:pP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paskutinius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mlrd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metų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Mėnulis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mažai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keitėsi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nurimo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vidiniai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procesai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mažai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liko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didesnių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meteoroidų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maži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lėmė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regolito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spc="106" dirty="0" err="1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pokyčius</a:t>
            </a:r>
            <a:r>
              <a:rPr lang="en-US" sz="3200" spc="106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33350"/>
            <a:ext cx="18288000" cy="10420350"/>
          </a:xfrm>
          <a:custGeom>
            <a:avLst/>
            <a:gdLst/>
            <a:ahLst/>
            <a:cxnLst/>
            <a:rect l="l" t="t" r="r" b="b"/>
            <a:pathLst>
              <a:path w="18288000" h="10420350">
                <a:moveTo>
                  <a:pt x="0" y="0"/>
                </a:moveTo>
                <a:lnTo>
                  <a:pt x="18288000" y="0"/>
                </a:lnTo>
                <a:lnTo>
                  <a:pt x="18288000" y="10420350"/>
                </a:lnTo>
                <a:lnTo>
                  <a:pt x="0" y="10420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 dirty="0"/>
          </a:p>
        </p:txBody>
      </p:sp>
      <p:sp>
        <p:nvSpPr>
          <p:cNvPr id="3" name="TextBox 3"/>
          <p:cNvSpPr txBox="1"/>
          <p:nvPr/>
        </p:nvSpPr>
        <p:spPr>
          <a:xfrm>
            <a:off x="8146304" y="483327"/>
            <a:ext cx="1233545" cy="6799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8"/>
              </a:lnSpc>
            </a:pPr>
            <a:r>
              <a:rPr lang="en-US" sz="3899">
                <a:solidFill>
                  <a:srgbClr val="FFFFFF"/>
                </a:solidFill>
                <a:latin typeface="Cardo Italics"/>
              </a:rPr>
              <a:t>Testas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9181" y="1085917"/>
            <a:ext cx="8003819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199"/>
              </a:lnSpc>
              <a:buAutoNum type="arabicPeriod"/>
            </a:pPr>
            <a:r>
              <a:rPr lang="en-US" sz="3049" spc="106" dirty="0" err="1" smtClean="0">
                <a:solidFill>
                  <a:srgbClr val="FF3131"/>
                </a:solidFill>
                <a:latin typeface="Cardo Bold"/>
              </a:rPr>
              <a:t>Išvardykite</a:t>
            </a:r>
            <a:r>
              <a:rPr lang="en-US" sz="3049" spc="106" dirty="0" smtClean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Žemės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tipo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planetas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endParaRPr lang="lt-LT" sz="3049" spc="106" dirty="0" smtClean="0">
              <a:solidFill>
                <a:srgbClr val="FF3131"/>
              </a:solidFill>
              <a:latin typeface="Cardo Bold"/>
            </a:endParaRPr>
          </a:p>
          <a:p>
            <a:pPr marL="514350" indent="-514350" algn="ctr">
              <a:lnSpc>
                <a:spcPts val="4199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Marsas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Venera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Merkurijus</a:t>
            </a:r>
            <a:endParaRPr lang="lt-LT" sz="3049" spc="106" dirty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Uranas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Venera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Merkurijus</a:t>
            </a: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Marsas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Saturnas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Merkurijus</a:t>
            </a:r>
            <a:endParaRPr lang="en-US" sz="3049" spc="106" dirty="0">
              <a:solidFill>
                <a:srgbClr val="FFFFFF"/>
              </a:solidFill>
              <a:latin typeface="Cardo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119036" y="1085917"/>
            <a:ext cx="6757778" cy="321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3.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Kiek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procentų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Žemės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paviršių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dengia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vanduo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ir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kokio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daugiausia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? </a:t>
            </a:r>
            <a:endParaRPr lang="lt-LT" sz="3049" spc="106" dirty="0" smtClean="0">
              <a:solidFill>
                <a:srgbClr val="FF3131"/>
              </a:solidFill>
              <a:latin typeface="Cardo Bold"/>
            </a:endParaRPr>
          </a:p>
          <a:p>
            <a:pPr marL="514350" indent="-514350" algn="ctr">
              <a:lnSpc>
                <a:spcPts val="4199"/>
              </a:lnSpc>
              <a:buAutoNum type="alphaLcParenR"/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90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procentų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sūrus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70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procentų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gėlas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70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procentų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sūrus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7200" y="3648942"/>
            <a:ext cx="8748103" cy="2346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12"/>
              </a:lnSpc>
            </a:pPr>
            <a:r>
              <a:rPr lang="en-US" sz="3049" spc="106" dirty="0">
                <a:solidFill>
                  <a:srgbClr val="FF0000"/>
                </a:solidFill>
                <a:latin typeface="Cardo Bold"/>
              </a:rPr>
              <a:t>2. </a:t>
            </a:r>
            <a:r>
              <a:rPr lang="en-US" sz="3049" spc="106" dirty="0" err="1">
                <a:solidFill>
                  <a:srgbClr val="FF0000"/>
                </a:solidFill>
                <a:latin typeface="Cardo Bold"/>
              </a:rPr>
              <a:t>Kokie</a:t>
            </a:r>
            <a:r>
              <a:rPr lang="en-US" sz="3049" spc="106" dirty="0">
                <a:solidFill>
                  <a:srgbClr val="FF0000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0000"/>
                </a:solidFill>
                <a:latin typeface="Cardo Bold"/>
              </a:rPr>
              <a:t>pagrindiniai</a:t>
            </a:r>
            <a:r>
              <a:rPr lang="en-US" sz="3049" spc="106" dirty="0">
                <a:solidFill>
                  <a:srgbClr val="FF0000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0000"/>
                </a:solidFill>
                <a:latin typeface="Cardo Bold"/>
              </a:rPr>
              <a:t>elementai</a:t>
            </a:r>
            <a:r>
              <a:rPr lang="en-US" sz="3049" spc="106" dirty="0">
                <a:solidFill>
                  <a:srgbClr val="FF0000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0000"/>
                </a:solidFill>
                <a:latin typeface="Cardo Bold"/>
              </a:rPr>
              <a:t>sudaro</a:t>
            </a:r>
            <a:endParaRPr lang="en-US" sz="3049" spc="106" dirty="0">
              <a:solidFill>
                <a:srgbClr val="FF0000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r>
              <a:rPr lang="en-US" sz="3049" spc="106" dirty="0" err="1">
                <a:solidFill>
                  <a:srgbClr val="FF0000"/>
                </a:solidFill>
                <a:latin typeface="Cardo Bold"/>
              </a:rPr>
              <a:t>Žemės</a:t>
            </a:r>
            <a:r>
              <a:rPr lang="en-US" sz="3049" spc="106" dirty="0">
                <a:solidFill>
                  <a:srgbClr val="FF0000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0000"/>
                </a:solidFill>
                <a:latin typeface="Cardo Bold"/>
              </a:rPr>
              <a:t>atmosferą</a:t>
            </a:r>
            <a:r>
              <a:rPr lang="en-US" sz="3049" spc="106" dirty="0">
                <a:solidFill>
                  <a:srgbClr val="FF0000"/>
                </a:solidFill>
                <a:latin typeface="Cardo Bold"/>
              </a:rPr>
              <a:t>?</a:t>
            </a:r>
          </a:p>
          <a:p>
            <a:pPr marL="514350" indent="-514350" algn="ctr">
              <a:lnSpc>
                <a:spcPts val="4806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Azotas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deguonis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anglies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dioksidas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ir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t.t </a:t>
            </a: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4806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Azotas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vandenilis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,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anglies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dioksidas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ir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t.t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137763" y="4856692"/>
            <a:ext cx="6464437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524"/>
              </a:lnSpc>
            </a:pP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4.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Koks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Žemės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palydovas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? </a:t>
            </a:r>
            <a:endParaRPr lang="lt-LT" sz="3049" spc="106" dirty="0" smtClean="0">
              <a:solidFill>
                <a:srgbClr val="FF3131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endParaRPr lang="lt-LT" sz="3049" spc="106" dirty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marL="514350" indent="-514350" algn="ctr">
              <a:lnSpc>
                <a:spcPts val="1524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Fobas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ir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Deimas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marL="514350" indent="-514350" algn="ctr">
              <a:lnSpc>
                <a:spcPts val="1524"/>
              </a:lnSpc>
              <a:buAutoNum type="alphaLcParenR"/>
            </a:pPr>
            <a:endParaRPr lang="lt-LT" sz="3049" spc="106" dirty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Neturi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palydovų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endParaRPr lang="lt-LT" sz="3049" spc="106" dirty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Mėnulis</a:t>
            </a:r>
            <a:endParaRPr lang="en-US" sz="3049" spc="106" dirty="0">
              <a:solidFill>
                <a:srgbClr val="FFFFFF"/>
              </a:solidFill>
              <a:latin typeface="Cardo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4457" y="5923396"/>
            <a:ext cx="7892777" cy="58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6"/>
              </a:lnSpc>
            </a:pP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c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)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Azotas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,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geležis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 ,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anglies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dioksidas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 smtClean="0">
                <a:solidFill>
                  <a:srgbClr val="FFFFFF"/>
                </a:solidFill>
                <a:latin typeface="Cardo Bold"/>
              </a:rPr>
              <a:t>ir</a:t>
            </a:r>
            <a:r>
              <a:rPr lang="en-US" sz="3049" spc="106" dirty="0" smtClean="0">
                <a:solidFill>
                  <a:srgbClr val="FFFFFF"/>
                </a:solidFill>
                <a:latin typeface="Cardo Bold"/>
              </a:rPr>
              <a:t> t.t </a:t>
            </a:r>
            <a:endParaRPr lang="en-US" sz="3049" spc="106" dirty="0">
              <a:solidFill>
                <a:srgbClr val="FFFFFF"/>
              </a:solidFill>
              <a:latin typeface="Cardo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953000" y="6785882"/>
            <a:ext cx="9143999" cy="22442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5.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Kodėl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Žemėje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keičiasi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metų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 Bold"/>
              </a:rPr>
              <a:t>laikai</a:t>
            </a:r>
            <a:r>
              <a:rPr lang="en-US" sz="3049" spc="106" dirty="0">
                <a:solidFill>
                  <a:srgbClr val="FF3131"/>
                </a:solidFill>
                <a:latin typeface="Cardo Bold"/>
              </a:rPr>
              <a:t>?</a:t>
            </a:r>
          </a:p>
          <a:p>
            <a:pPr algn="ctr">
              <a:lnSpc>
                <a:spcPts val="1524"/>
              </a:lnSpc>
            </a:pP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a)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Dėl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Žemės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sukimosi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aplink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savo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ašį</a:t>
            </a:r>
            <a:endParaRPr lang="en-US" sz="3049" spc="106" dirty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6876"/>
              </a:lnSpc>
            </a:pP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b)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pasvirusi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23,5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laipsnių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kampu</a:t>
            </a:r>
            <a:endParaRPr lang="en-US" sz="3049" spc="106" dirty="0">
              <a:solidFill>
                <a:srgbClr val="FFFFFF"/>
              </a:solidFill>
              <a:latin typeface="Cardo Bold"/>
            </a:endParaRPr>
          </a:p>
          <a:p>
            <a:pPr algn="ctr">
              <a:lnSpc>
                <a:spcPts val="1524"/>
              </a:lnSpc>
            </a:pP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c)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Dėl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Žemės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sukimosi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aplink</a:t>
            </a:r>
            <a:r>
              <a:rPr lang="en-US" sz="3049" spc="106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 Bold"/>
              </a:rPr>
              <a:t>Saulę</a:t>
            </a:r>
            <a:endParaRPr lang="en-US" sz="3049" spc="106" dirty="0">
              <a:solidFill>
                <a:srgbClr val="FFFFFF"/>
              </a:solidFill>
              <a:latin typeface="Cardo 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8580"/>
            <a:ext cx="18288000" cy="10420350"/>
          </a:xfrm>
          <a:custGeom>
            <a:avLst/>
            <a:gdLst/>
            <a:ahLst/>
            <a:cxnLst/>
            <a:rect l="l" t="t" r="r" b="b"/>
            <a:pathLst>
              <a:path w="18288000" h="10420350">
                <a:moveTo>
                  <a:pt x="0" y="0"/>
                </a:moveTo>
                <a:lnTo>
                  <a:pt x="18288000" y="0"/>
                </a:lnTo>
                <a:lnTo>
                  <a:pt x="18288000" y="10420350"/>
                </a:lnTo>
                <a:lnTo>
                  <a:pt x="0" y="10420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77535" y="4186684"/>
            <a:ext cx="6791773" cy="321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049" spc="106" dirty="0">
                <a:solidFill>
                  <a:srgbClr val="FF3131"/>
                </a:solidFill>
                <a:latin typeface="Cardo"/>
              </a:rPr>
              <a:t>7.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Kas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yra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Žemės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metai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? </a:t>
            </a:r>
            <a:endParaRPr lang="lt-LT" sz="3049" spc="106" dirty="0" smtClean="0">
              <a:solidFill>
                <a:srgbClr val="FF3131"/>
              </a:solidFill>
              <a:latin typeface="Cardo"/>
            </a:endParaRPr>
          </a:p>
          <a:p>
            <a:pPr marL="514350" indent="-514350">
              <a:lnSpc>
                <a:spcPts val="4199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"/>
              </a:rPr>
              <a:t>Laiko</a:t>
            </a: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tarpas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per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kurį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apsisuka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aplink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savo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ašį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Laiko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tarpas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per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kurį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apsisuka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aplink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Saulę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364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paros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73906" y="682238"/>
            <a:ext cx="6791773" cy="3214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049" spc="106" dirty="0">
                <a:solidFill>
                  <a:srgbClr val="FF3131"/>
                </a:solidFill>
                <a:latin typeface="Cardo"/>
              </a:rPr>
              <a:t>6.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Kas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yra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Žemės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para? </a:t>
            </a:r>
            <a:endParaRPr lang="lt-LT" sz="3049" spc="106" dirty="0" smtClean="0">
              <a:solidFill>
                <a:srgbClr val="FF3131"/>
              </a:solidFill>
              <a:latin typeface="Cardo"/>
            </a:endParaRPr>
          </a:p>
          <a:p>
            <a:pPr marL="514350" indent="-514350">
              <a:lnSpc>
                <a:spcPts val="4199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"/>
              </a:rPr>
              <a:t>Laiko</a:t>
            </a: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tarpas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per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kurį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apsisuka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aplink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savo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ašį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Laiko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tarpas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per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kurį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Žemė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apsisuka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aplink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Saulę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365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paros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866157" y="682238"/>
            <a:ext cx="7278453" cy="2693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049" spc="106" dirty="0">
                <a:solidFill>
                  <a:srgbClr val="FF3131"/>
                </a:solidFill>
                <a:latin typeface="Cardo"/>
              </a:rPr>
              <a:t>8.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Kokios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yra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Mėnulio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fazės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? </a:t>
            </a:r>
            <a:endParaRPr lang="lt-LT" sz="3049" spc="106" dirty="0" smtClean="0">
              <a:solidFill>
                <a:srgbClr val="FF3131"/>
              </a:solidFill>
              <a:latin typeface="Cardo"/>
            </a:endParaRPr>
          </a:p>
          <a:p>
            <a:pPr marL="514350" indent="-514350">
              <a:lnSpc>
                <a:spcPts val="4199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"/>
              </a:rPr>
              <a:t>Pilnatis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priešpilnis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jaunatis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delčia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Pilnatis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priešpilnis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jaunatis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palydovas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Pilnatis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priešpilnis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,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jaunatis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186245" y="4148584"/>
            <a:ext cx="6353775" cy="267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049" spc="106" dirty="0">
                <a:solidFill>
                  <a:srgbClr val="FF3131"/>
                </a:solidFill>
                <a:latin typeface="Cardo"/>
              </a:rPr>
              <a:t>9.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Kokiai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Mėnulio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fazei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esant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vyksta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Mėnulio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užtemimas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? </a:t>
            </a:r>
            <a:endParaRPr lang="lt-LT" sz="3049" spc="106" dirty="0" smtClean="0">
              <a:solidFill>
                <a:srgbClr val="FF3131"/>
              </a:solidFill>
              <a:latin typeface="Cardo"/>
            </a:endParaRPr>
          </a:p>
          <a:p>
            <a:pPr marL="514350" indent="-514350">
              <a:lnSpc>
                <a:spcPts val="4199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"/>
              </a:rPr>
              <a:t>Jaunaties</a:t>
            </a: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Pilnaties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Priešpilniui</a:t>
            </a:r>
            <a:endParaRPr lang="en-US" sz="3049" spc="106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257126" y="6937292"/>
            <a:ext cx="6069178" cy="267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3049" spc="106" dirty="0">
                <a:solidFill>
                  <a:srgbClr val="FF3131"/>
                </a:solidFill>
                <a:latin typeface="Cardo"/>
              </a:rPr>
              <a:t>10.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Ar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Žemė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turi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magnetinį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3131"/>
                </a:solidFill>
                <a:latin typeface="Cardo"/>
              </a:rPr>
              <a:t>lauką</a:t>
            </a:r>
            <a:r>
              <a:rPr lang="en-US" sz="3049" spc="106" dirty="0">
                <a:solidFill>
                  <a:srgbClr val="FF3131"/>
                </a:solidFill>
                <a:latin typeface="Cardo"/>
              </a:rPr>
              <a:t>? </a:t>
            </a:r>
            <a:endParaRPr lang="lt-LT" sz="3049" spc="106" dirty="0" smtClean="0">
              <a:solidFill>
                <a:srgbClr val="FF3131"/>
              </a:solidFill>
              <a:latin typeface="Cardo"/>
            </a:endParaRPr>
          </a:p>
          <a:p>
            <a:pPr marL="514350" indent="-514350">
              <a:lnSpc>
                <a:spcPts val="4199"/>
              </a:lnSpc>
              <a:buAutoNum type="alphaLcParenR"/>
            </a:pPr>
            <a:r>
              <a:rPr lang="en-US" sz="3049" spc="106" dirty="0" err="1" smtClean="0">
                <a:solidFill>
                  <a:srgbClr val="FFFFFF"/>
                </a:solidFill>
                <a:latin typeface="Cardo"/>
              </a:rPr>
              <a:t>Neturi</a:t>
            </a: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b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Turi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c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)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Egzistuoja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tik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elektrinis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laukas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68580"/>
            <a:ext cx="18288000" cy="10420350"/>
          </a:xfrm>
          <a:custGeom>
            <a:avLst/>
            <a:gdLst/>
            <a:ahLst/>
            <a:cxnLst/>
            <a:rect l="l" t="t" r="r" b="b"/>
            <a:pathLst>
              <a:path w="18288000" h="10420350">
                <a:moveTo>
                  <a:pt x="0" y="0"/>
                </a:moveTo>
                <a:lnTo>
                  <a:pt x="18288000" y="0"/>
                </a:lnTo>
                <a:lnTo>
                  <a:pt x="18288000" y="10420350"/>
                </a:lnTo>
                <a:lnTo>
                  <a:pt x="0" y="104203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499293" y="1553013"/>
            <a:ext cx="2816981" cy="646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</a:pP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Testo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3049" spc="106" dirty="0" err="1">
                <a:solidFill>
                  <a:srgbClr val="FFFFFF"/>
                </a:solidFill>
                <a:latin typeface="Cardo"/>
              </a:rPr>
              <a:t>atsakymai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marL="514350" indent="-514350" algn="ctr">
              <a:lnSpc>
                <a:spcPts val="4199"/>
              </a:lnSpc>
              <a:buAutoNum type="arabicPeriod"/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A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2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A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3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C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4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C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5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B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6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A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7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B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8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A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9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B </a:t>
            </a:r>
            <a:endParaRPr lang="lt-LT" sz="3049" spc="106" dirty="0" smtClean="0">
              <a:solidFill>
                <a:srgbClr val="FFFFFF"/>
              </a:solidFill>
              <a:latin typeface="Cardo"/>
            </a:endParaRPr>
          </a:p>
          <a:p>
            <a:pPr algn="ctr">
              <a:lnSpc>
                <a:spcPts val="4199"/>
              </a:lnSpc>
            </a:pPr>
            <a:r>
              <a:rPr lang="en-US" sz="3049" spc="106" dirty="0" smtClean="0">
                <a:solidFill>
                  <a:srgbClr val="FFFFFF"/>
                </a:solidFill>
                <a:latin typeface="Cardo"/>
              </a:rPr>
              <a:t>10</a:t>
            </a:r>
            <a:r>
              <a:rPr lang="en-US" sz="3049" spc="106" dirty="0">
                <a:solidFill>
                  <a:srgbClr val="FFFFFF"/>
                </a:solidFill>
                <a:latin typeface="Cardo"/>
              </a:rPr>
              <a:t>. 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25812" y="931259"/>
            <a:ext cx="4161387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Open Sans"/>
              </a:rPr>
              <a:t>Uždaviniai</a:t>
            </a:r>
            <a:endParaRPr lang="en-US" sz="3399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53814" y="2324071"/>
            <a:ext cx="15077551" cy="915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1. Per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kiek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laiko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patrankos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sviedinys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nulėktų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iš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Žemės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į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Mėnulį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,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jei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jo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greitis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visą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laiką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būtų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lygus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800 m/s.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Atstumas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nuo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Žemės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iki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Mėnulio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 Bold"/>
              </a:rPr>
              <a:t>lygus</a:t>
            </a:r>
            <a:r>
              <a:rPr lang="en-US" sz="2609" spc="91" dirty="0">
                <a:solidFill>
                  <a:srgbClr val="FFFFFF"/>
                </a:solidFill>
                <a:latin typeface="Cardo Bold"/>
              </a:rPr>
              <a:t> 38400 km.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8811" y="3252226"/>
            <a:ext cx="536227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Duota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: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v =800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m/s </a:t>
            </a:r>
            <a:endParaRPr lang="en-US" sz="2609" spc="91" dirty="0" smtClean="0">
              <a:solidFill>
                <a:srgbClr val="FFFFFF"/>
              </a:solidFill>
              <a:latin typeface="Cardo"/>
            </a:endParaRPr>
          </a:p>
          <a:p>
            <a:pPr algn="l">
              <a:lnSpc>
                <a:spcPts val="3600"/>
              </a:lnSpc>
            </a:pP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s =38400 km=38400000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m </a:t>
            </a:r>
            <a:endParaRPr lang="lt-LT" sz="2609" spc="91" dirty="0" smtClean="0">
              <a:solidFill>
                <a:srgbClr val="FFFFFF"/>
              </a:solidFill>
              <a:latin typeface="Cardo"/>
            </a:endParaRPr>
          </a:p>
          <a:p>
            <a:pPr algn="l">
              <a:lnSpc>
                <a:spcPts val="3600"/>
              </a:lnSpc>
            </a:pPr>
            <a:r>
              <a:rPr lang="en-US" sz="2609" spc="91" dirty="0" err="1" smtClean="0">
                <a:solidFill>
                  <a:srgbClr val="FFFFFF"/>
                </a:solidFill>
                <a:latin typeface="Cardo"/>
              </a:rPr>
              <a:t>Rasti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: t-?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478018" y="3252227"/>
            <a:ext cx="2326453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Sprendimas</a:t>
            </a:r>
            <a:endParaRPr lang="en-US" sz="2609" spc="91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358957" y="3709426"/>
            <a:ext cx="876341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Taikome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greičio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formulę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v 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= s/t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ir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iš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jos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išsireiškiame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laiką</a:t>
            </a:r>
            <a:endParaRPr lang="en-US" sz="2609" spc="91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725812" y="4182166"/>
            <a:ext cx="6947468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>
                <a:solidFill>
                  <a:srgbClr val="FFFFFF"/>
                </a:solidFill>
                <a:latin typeface="Cardo"/>
              </a:rPr>
              <a:t>t 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= s/v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=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38400000m/800m/s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=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48000 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493202" y="4623826"/>
            <a:ext cx="2803198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3131"/>
                </a:solidFill>
                <a:latin typeface="Cardo"/>
              </a:rPr>
              <a:t>Ats</a:t>
            </a:r>
            <a:r>
              <a:rPr lang="en-US" sz="2609" spc="91" dirty="0">
                <a:solidFill>
                  <a:srgbClr val="FF3131"/>
                </a:solidFill>
                <a:latin typeface="Cardo"/>
              </a:rPr>
              <a:t>: t </a:t>
            </a:r>
            <a:r>
              <a:rPr lang="en-US" sz="2609" spc="91" dirty="0" smtClean="0">
                <a:solidFill>
                  <a:srgbClr val="FF3131"/>
                </a:solidFill>
                <a:latin typeface="Cardo"/>
              </a:rPr>
              <a:t>= </a:t>
            </a:r>
            <a:r>
              <a:rPr lang="en-US" sz="2609" spc="91" dirty="0">
                <a:solidFill>
                  <a:srgbClr val="FF3131"/>
                </a:solidFill>
                <a:latin typeface="Cardo"/>
              </a:rPr>
              <a:t>48000 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7614" y="5524471"/>
            <a:ext cx="15229837" cy="9152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2609" spc="91">
                <a:solidFill>
                  <a:srgbClr val="FFFFFF"/>
                </a:solidFill>
                <a:latin typeface="Cardo Bold"/>
              </a:rPr>
              <a:t>2. Į Mėnulį pasiųstas radijo signalas grįžo į Žemę po 2,56 s. Apskaičiuolite atstumą nuo Žemės iki Mėnulio.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8811" y="6452626"/>
            <a:ext cx="88992" cy="13724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600"/>
              </a:lnSpc>
            </a:pPr>
            <a:r>
              <a:rPr lang="en-US" sz="2609">
                <a:solidFill>
                  <a:srgbClr val="FFFFFF"/>
                </a:solidFill>
                <a:latin typeface="Cardo"/>
              </a:rPr>
              <a:t> </a:t>
            </a:r>
          </a:p>
          <a:p>
            <a:pPr algn="just">
              <a:lnSpc>
                <a:spcPts val="3600"/>
              </a:lnSpc>
            </a:pPr>
            <a:r>
              <a:rPr lang="en-US" sz="2609">
                <a:solidFill>
                  <a:srgbClr val="FFFFFF"/>
                </a:solidFill>
                <a:latin typeface="Cardo"/>
              </a:rPr>
              <a:t> </a:t>
            </a:r>
          </a:p>
          <a:p>
            <a:pPr algn="just">
              <a:lnSpc>
                <a:spcPts val="3600"/>
              </a:lnSpc>
            </a:pPr>
            <a:r>
              <a:rPr lang="en-US" sz="2609">
                <a:solidFill>
                  <a:srgbClr val="FFFFFF"/>
                </a:solidFill>
                <a:latin typeface="Cardo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81000" y="6366910"/>
            <a:ext cx="601890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Duota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: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t=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2,56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s</a:t>
            </a:r>
          </a:p>
          <a:p>
            <a:pPr algn="l">
              <a:lnSpc>
                <a:spcPts val="3600"/>
              </a:lnSpc>
            </a:pP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c – 3 00000000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m/s </a:t>
            </a:r>
            <a:endParaRPr lang="en-US" sz="2609" spc="91" dirty="0">
              <a:solidFill>
                <a:srgbClr val="FFFFFF"/>
              </a:solidFill>
              <a:latin typeface="Card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578632" y="6452626"/>
            <a:ext cx="1709938" cy="458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>
                <a:solidFill>
                  <a:srgbClr val="FFFFFF"/>
                </a:solidFill>
                <a:latin typeface="Cardo"/>
              </a:rPr>
              <a:t>Sprendimas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81081" y="6909826"/>
            <a:ext cx="1124011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Taikome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formulę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 s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= </a:t>
            </a:r>
            <a:r>
              <a:rPr lang="en-US" sz="2609" spc="91" dirty="0" err="1">
                <a:solidFill>
                  <a:srgbClr val="FFFFFF"/>
                </a:solidFill>
                <a:latin typeface="Cardo"/>
              </a:rPr>
              <a:t>ct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/2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=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300000000m/s 2.56/2 </a:t>
            </a:r>
            <a:r>
              <a:rPr lang="en-US" sz="2609" spc="91" dirty="0" smtClean="0">
                <a:solidFill>
                  <a:srgbClr val="FFFFFF"/>
                </a:solidFill>
                <a:latin typeface="Cardo"/>
              </a:rPr>
              <a:t>= 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384000000m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07925" y="7091325"/>
            <a:ext cx="1745599" cy="458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 smtClean="0">
                <a:solidFill>
                  <a:srgbClr val="FFFFFF"/>
                </a:solidFill>
                <a:latin typeface="Cardo"/>
              </a:rPr>
              <a:t>rasti</a:t>
            </a:r>
            <a:r>
              <a:rPr lang="en-US" sz="2609" spc="91" dirty="0">
                <a:solidFill>
                  <a:srgbClr val="FFFFFF"/>
                </a:solidFill>
                <a:latin typeface="Cardo"/>
              </a:rPr>
              <a:t>: s - ?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197775" y="7824226"/>
            <a:ext cx="3408388" cy="4580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2609" spc="91" dirty="0" err="1">
                <a:solidFill>
                  <a:srgbClr val="FF3131"/>
                </a:solidFill>
                <a:latin typeface="Cardo"/>
              </a:rPr>
              <a:t>Ats</a:t>
            </a:r>
            <a:r>
              <a:rPr lang="en-US" sz="2609" spc="91" dirty="0">
                <a:solidFill>
                  <a:srgbClr val="FF3131"/>
                </a:solidFill>
                <a:latin typeface="Cardo"/>
              </a:rPr>
              <a:t>; s </a:t>
            </a:r>
            <a:r>
              <a:rPr lang="en-US" sz="2609" spc="91" dirty="0" smtClean="0">
                <a:solidFill>
                  <a:srgbClr val="FF3131"/>
                </a:solidFill>
                <a:latin typeface="Cardo"/>
              </a:rPr>
              <a:t>= </a:t>
            </a:r>
            <a:r>
              <a:rPr lang="en-US" sz="2609" spc="91" dirty="0">
                <a:solidFill>
                  <a:srgbClr val="FF3131"/>
                </a:solidFill>
                <a:latin typeface="Cardo"/>
              </a:rPr>
              <a:t>384000000 m.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5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575996" y="0"/>
            <a:ext cx="19440525" cy="10287000"/>
          </a:xfrm>
          <a:custGeom>
            <a:avLst/>
            <a:gdLst/>
            <a:ahLst/>
            <a:cxnLst/>
            <a:rect l="l" t="t" r="r" b="b"/>
            <a:pathLst>
              <a:path w="19440525" h="10287000">
                <a:moveTo>
                  <a:pt x="0" y="0"/>
                </a:moveTo>
                <a:lnTo>
                  <a:pt x="19440525" y="0"/>
                </a:lnTo>
                <a:lnTo>
                  <a:pt x="19440525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9000"/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264204" y="2994393"/>
            <a:ext cx="392779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 dirty="0" err="1">
                <a:solidFill>
                  <a:srgbClr val="FFFFFF"/>
                </a:solidFill>
                <a:latin typeface="Libre Baskerville Italics"/>
              </a:rPr>
              <a:t>Šaltiniai</a:t>
            </a:r>
            <a:endParaRPr lang="en-US" sz="3399" dirty="0">
              <a:solidFill>
                <a:srgbClr val="FFFFFF"/>
              </a:solidFill>
              <a:latin typeface="Libre Baskerville Itali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48001" y="3725513"/>
            <a:ext cx="12573000" cy="21159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059"/>
              </a:lnSpc>
            </a:pPr>
            <a:r>
              <a:rPr lang="en-US" sz="2899" dirty="0">
                <a:solidFill>
                  <a:srgbClr val="FFFFFF"/>
                </a:solidFill>
                <a:latin typeface="Arimo"/>
                <a:hlinkClick r:id="rId3" tooltip="https://www.vle.lt/straipsnis/zeme-2/"/>
              </a:rPr>
              <a:t>https://www.vle.lt/straipsnis/zeme-2/</a:t>
            </a:r>
          </a:p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Arimo"/>
                <a:hlinkClick r:id="rId4" tooltip="https://www.vle.lt/straipsnis/menulis/"/>
              </a:rPr>
              <a:t>https://www.vle.lt/straipsnis/menulis/</a:t>
            </a:r>
          </a:p>
          <a:p>
            <a:pPr algn="l">
              <a:lnSpc>
                <a:spcPts val="3900"/>
              </a:lnSpc>
            </a:pPr>
            <a:r>
              <a:rPr lang="en-US" sz="2799" dirty="0">
                <a:solidFill>
                  <a:srgbClr val="FFFFFF"/>
                </a:solidFill>
                <a:latin typeface="Arimo"/>
                <a:hlinkClick r:id="rId5" tooltip="https://www.copernicus.eu/lt/paslaugos/zemes-pavirsius"/>
              </a:rPr>
              <a:t>https://www.copernicus.eu/lt/paslaugos/zemes- </a:t>
            </a:r>
            <a:r>
              <a:rPr lang="en-US" sz="2799" dirty="0" err="1">
                <a:solidFill>
                  <a:srgbClr val="FFFFFF"/>
                </a:solidFill>
                <a:latin typeface="Arimo"/>
                <a:hlinkClick r:id="rId5" tooltip="https://www.copernicus.eu/lt/paslaugos/zemes-pavirsius"/>
              </a:rPr>
              <a:t>pavirsius</a:t>
            </a:r>
            <a:endParaRPr lang="en-US" sz="2799" dirty="0">
              <a:solidFill>
                <a:srgbClr val="FFFFFF"/>
              </a:solidFill>
              <a:latin typeface="Arimo"/>
              <a:hlinkClick r:id="rId5" tooltip="https://www.copernicus.eu/lt/paslaugos/zemes-pavirsius"/>
            </a:endParaRPr>
          </a:p>
          <a:p>
            <a:pPr algn="l">
              <a:lnSpc>
                <a:spcPts val="4339"/>
              </a:lnSpc>
            </a:pPr>
            <a:r>
              <a:rPr lang="en-US" sz="3099" dirty="0">
                <a:solidFill>
                  <a:srgbClr val="FFFFFF"/>
                </a:solidFill>
                <a:latin typeface="Arimo"/>
                <a:hlinkClick r:id="rId6" tooltip="https://www.vle.lt/straipsnis/zemes-sandara/"/>
              </a:rPr>
              <a:t>https://www.vle.lt/straipsnis/zemes-sandara/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1311</Words>
  <Application>Microsoft Office PowerPoint</Application>
  <PresentationFormat>Pasirinktinai</PresentationFormat>
  <Paragraphs>139</Paragraphs>
  <Slides>19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11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31" baseType="lpstr">
      <vt:lpstr>Calibri</vt:lpstr>
      <vt:lpstr>Arimo</vt:lpstr>
      <vt:lpstr>Libre Baskerville Italics</vt:lpstr>
      <vt:lpstr>Montserrat</vt:lpstr>
      <vt:lpstr>Open Sans</vt:lpstr>
      <vt:lpstr>Cardo</vt:lpstr>
      <vt:lpstr>Times New Roman</vt:lpstr>
      <vt:lpstr>Arial</vt:lpstr>
      <vt:lpstr>Cardo Bold</vt:lpstr>
      <vt:lpstr>Cardo Italics</vt:lpstr>
      <vt:lpstr>Open Sans Bold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ŽEMĖ (1) (2).pdf</dc:title>
  <dc:creator>Mokytoja EditaR</dc:creator>
  <cp:lastModifiedBy>Windows User</cp:lastModifiedBy>
  <cp:revision>8</cp:revision>
  <dcterms:created xsi:type="dcterms:W3CDTF">2006-08-16T00:00:00Z</dcterms:created>
  <dcterms:modified xsi:type="dcterms:W3CDTF">2024-05-28T05:35:41Z</dcterms:modified>
  <dc:identifier>DAGGE5nbSfk</dc:identifier>
</cp:coreProperties>
</file>