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notesMasterIdLst>
    <p:notesMasterId r:id="rId32"/>
  </p:notesMasterIdLst>
  <p:sldIdLst>
    <p:sldId id="256" r:id="rId2"/>
    <p:sldId id="257" r:id="rId3"/>
    <p:sldId id="258" r:id="rId4"/>
    <p:sldId id="262" r:id="rId5"/>
    <p:sldId id="272" r:id="rId6"/>
    <p:sldId id="273" r:id="rId7"/>
    <p:sldId id="287" r:id="rId8"/>
    <p:sldId id="274" r:id="rId9"/>
    <p:sldId id="259" r:id="rId10"/>
    <p:sldId id="260" r:id="rId11"/>
    <p:sldId id="267" r:id="rId12"/>
    <p:sldId id="268" r:id="rId13"/>
    <p:sldId id="269" r:id="rId14"/>
    <p:sldId id="276" r:id="rId15"/>
    <p:sldId id="261" r:id="rId16"/>
    <p:sldId id="270" r:id="rId17"/>
    <p:sldId id="264" r:id="rId18"/>
    <p:sldId id="263" r:id="rId19"/>
    <p:sldId id="275" r:id="rId20"/>
    <p:sldId id="271" r:id="rId21"/>
    <p:sldId id="265" r:id="rId22"/>
    <p:sldId id="290" r:id="rId23"/>
    <p:sldId id="288" r:id="rId24"/>
    <p:sldId id="289" r:id="rId25"/>
    <p:sldId id="291" r:id="rId26"/>
    <p:sldId id="292" r:id="rId27"/>
    <p:sldId id="293" r:id="rId28"/>
    <p:sldId id="294" r:id="rId29"/>
    <p:sldId id="277" r:id="rId30"/>
    <p:sldId id="266" r:id="rId31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94640" autoAdjust="0"/>
  </p:normalViewPr>
  <p:slideViewPr>
    <p:cSldViewPr snapToGrid="0">
      <p:cViewPr varScale="1">
        <p:scale>
          <a:sx n="151" d="100"/>
          <a:sy n="151" d="100"/>
        </p:scale>
        <p:origin x="624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45 cm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Lapas1!$A$2:$A$3</c:f>
              <c:strCache>
                <c:ptCount val="2"/>
                <c:pt idx="0">
                  <c:v>Lėtesnis stūmimas</c:v>
                </c:pt>
                <c:pt idx="1">
                  <c:v>Greitesnis  stūmimas</c:v>
                </c:pt>
              </c:strCache>
            </c:strRef>
          </c:cat>
          <c:val>
            <c:numRef>
              <c:f>Lapas1!$B$2:$B$3</c:f>
              <c:numCache>
                <c:formatCode>0%</c:formatCode>
                <c:ptCount val="2"/>
                <c:pt idx="0">
                  <c:v>1</c:v>
                </c:pt>
                <c:pt idx="1">
                  <c:v>0.93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B9-4A44-AF24-9E39BDF55D71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80 cm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Lapas1!$A$2:$A$3</c:f>
              <c:strCache>
                <c:ptCount val="2"/>
                <c:pt idx="0">
                  <c:v>Lėtesnis stūmimas</c:v>
                </c:pt>
                <c:pt idx="1">
                  <c:v>Greitesnis  stūmimas</c:v>
                </c:pt>
              </c:strCache>
            </c:strRef>
          </c:cat>
          <c:val>
            <c:numRef>
              <c:f>Lapas1!$C$2:$C$3</c:f>
              <c:numCache>
                <c:formatCode>0%</c:formatCode>
                <c:ptCount val="2"/>
                <c:pt idx="0">
                  <c:v>0.77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4B9-4A44-AF24-9E39BDF55D71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120 cm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Lapas1!$A$2:$A$3</c:f>
              <c:strCache>
                <c:ptCount val="2"/>
                <c:pt idx="0">
                  <c:v>Lėtesnis stūmimas</c:v>
                </c:pt>
                <c:pt idx="1">
                  <c:v>Greitesnis  stūmimas</c:v>
                </c:pt>
              </c:strCache>
            </c:strRef>
          </c:cat>
          <c:val>
            <c:numRef>
              <c:f>Lapas1!$D$2:$D$3</c:f>
              <c:numCache>
                <c:formatCode>0%</c:formatCode>
                <c:ptCount val="2"/>
                <c:pt idx="0">
                  <c:v>0.17</c:v>
                </c:pt>
                <c:pt idx="1">
                  <c:v>0.93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4B9-4A44-AF24-9E39BDF55D71}"/>
            </c:ext>
          </c:extLst>
        </c:ser>
        <c:ser>
          <c:idx val="3"/>
          <c:order val="3"/>
          <c:tx>
            <c:strRef>
              <c:f>Lapas1!$E$1</c:f>
              <c:strCache>
                <c:ptCount val="1"/>
                <c:pt idx="0">
                  <c:v>300 cm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Lapas1!$A$2:$A$3</c:f>
              <c:strCache>
                <c:ptCount val="2"/>
                <c:pt idx="0">
                  <c:v>Lėtesnis stūmimas</c:v>
                </c:pt>
                <c:pt idx="1">
                  <c:v>Greitesnis  stūmimas</c:v>
                </c:pt>
              </c:strCache>
            </c:strRef>
          </c:cat>
          <c:val>
            <c:numRef>
              <c:f>Lapas1!$E$2:$E$3</c:f>
              <c:numCache>
                <c:formatCode>0%</c:formatCode>
                <c:ptCount val="2"/>
                <c:pt idx="0">
                  <c:v>0.15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9D-4347-9EA1-070A189AD5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94863903"/>
        <c:axId val="1290408351"/>
      </c:barChart>
      <c:catAx>
        <c:axId val="12948639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290408351"/>
        <c:crosses val="autoZero"/>
        <c:auto val="1"/>
        <c:lblAlgn val="ctr"/>
        <c:lblOffset val="100"/>
        <c:noMultiLvlLbl val="0"/>
      </c:catAx>
      <c:valAx>
        <c:axId val="1290408351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2948639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BB0B5B-527A-47ED-8A7A-3F8DEEAB0B44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878DD2C7-A2C4-4A35-8391-EE2BA1A11E09}">
      <dgm:prSet phldrT="[Tekstas]" custT="1"/>
      <dgm:spPr>
        <a:ln>
          <a:solidFill>
            <a:schemeClr val="tx1"/>
          </a:solidFill>
        </a:ln>
      </dgm:spPr>
      <dgm:t>
        <a:bodyPr/>
        <a:lstStyle/>
        <a:p>
          <a:r>
            <a:rPr lang="lt-LT" sz="2400" dirty="0"/>
            <a:t>Šio reiškinio pastebėjimo pradžia laikoma </a:t>
          </a:r>
          <a:r>
            <a:rPr lang="lt-LT" sz="2400" dirty="0" err="1"/>
            <a:t>James</a:t>
          </a:r>
          <a:r>
            <a:rPr lang="lt-LT" sz="2400" dirty="0"/>
            <a:t> </a:t>
          </a:r>
          <a:r>
            <a:rPr lang="lt-LT" sz="2400" dirty="0" err="1"/>
            <a:t>Payn</a:t>
          </a:r>
          <a:r>
            <a:rPr lang="lt-LT" sz="2400" dirty="0"/>
            <a:t> </a:t>
          </a:r>
          <a:r>
            <a:rPr lang="lt-LT" sz="2400" dirty="0" err="1"/>
            <a:t>parodijinė</a:t>
          </a:r>
          <a:r>
            <a:rPr lang="lt-LT" sz="2400" dirty="0"/>
            <a:t> poema parašyta 1884 metais.</a:t>
          </a:r>
        </a:p>
      </dgm:t>
    </dgm:pt>
    <dgm:pt modelId="{B986CD52-6C83-445F-8649-D138637A71B9}" type="parTrans" cxnId="{CDA13627-638D-4E80-8C3C-5545B26CEE26}">
      <dgm:prSet/>
      <dgm:spPr/>
      <dgm:t>
        <a:bodyPr/>
        <a:lstStyle/>
        <a:p>
          <a:endParaRPr lang="lt-LT"/>
        </a:p>
      </dgm:t>
    </dgm:pt>
    <dgm:pt modelId="{7D887809-167B-4CA3-AE55-F50BE9FB8A55}" type="sibTrans" cxnId="{CDA13627-638D-4E80-8C3C-5545B26CEE26}">
      <dgm:prSet/>
      <dgm:spPr>
        <a:solidFill>
          <a:schemeClr val="accent3"/>
        </a:solidFill>
      </dgm:spPr>
      <dgm:t>
        <a:bodyPr/>
        <a:lstStyle/>
        <a:p>
          <a:endParaRPr lang="lt-LT"/>
        </a:p>
      </dgm:t>
    </dgm:pt>
    <dgm:pt modelId="{23CCD225-EDB5-4029-9E78-3FD66D388ACD}">
      <dgm:prSet phldrT="[Tekstas]" custT="1"/>
      <dgm:spPr>
        <a:ln>
          <a:solidFill>
            <a:schemeClr val="tx1"/>
          </a:solidFill>
        </a:ln>
      </dgm:spPr>
      <dgm:t>
        <a:bodyPr/>
        <a:lstStyle/>
        <a:p>
          <a:r>
            <a:rPr lang="lt-LT" sz="2400" dirty="0"/>
            <a:t>1991 metais buvo atliktas pirmasis tikresnis šio pastebėjimo tyrimas. Jis nebuvo tikslus.</a:t>
          </a:r>
        </a:p>
      </dgm:t>
    </dgm:pt>
    <dgm:pt modelId="{4EB7BD2A-5183-4B99-879D-9E30902E38B6}" type="parTrans" cxnId="{9EC699A2-F329-4CDE-89A4-8625227FED9F}">
      <dgm:prSet/>
      <dgm:spPr/>
      <dgm:t>
        <a:bodyPr/>
        <a:lstStyle/>
        <a:p>
          <a:endParaRPr lang="lt-LT"/>
        </a:p>
      </dgm:t>
    </dgm:pt>
    <dgm:pt modelId="{F743005F-F52D-498F-A249-F62D23F5D6B6}" type="sibTrans" cxnId="{9EC699A2-F329-4CDE-89A4-8625227FED9F}">
      <dgm:prSet/>
      <dgm:spPr>
        <a:solidFill>
          <a:schemeClr val="accent3"/>
        </a:solidFill>
      </dgm:spPr>
      <dgm:t>
        <a:bodyPr/>
        <a:lstStyle/>
        <a:p>
          <a:endParaRPr lang="lt-LT"/>
        </a:p>
      </dgm:t>
    </dgm:pt>
    <dgm:pt modelId="{984AD931-07A2-40D1-905C-2D87889C35D7}">
      <dgm:prSet phldrT="[Tekstas]" custT="1"/>
      <dgm:spPr>
        <a:ln>
          <a:solidFill>
            <a:schemeClr val="tx1"/>
          </a:solidFill>
        </a:ln>
      </dgm:spPr>
      <dgm:t>
        <a:bodyPr/>
        <a:lstStyle/>
        <a:p>
          <a:r>
            <a:rPr lang="lt-LT" sz="2400" dirty="0"/>
            <a:t>Vėliau buvo atlikta daugiau kokybiškesnių tyrimų ir 1996 metais </a:t>
          </a:r>
          <a:r>
            <a:rPr lang="lt-LT" sz="2400" dirty="0" err="1"/>
            <a:t>Robert</a:t>
          </a:r>
          <a:r>
            <a:rPr lang="lt-LT" sz="2400" dirty="0"/>
            <a:t> </a:t>
          </a:r>
          <a:r>
            <a:rPr lang="lt-LT" sz="2400" dirty="0" err="1"/>
            <a:t>Matthews</a:t>
          </a:r>
          <a:r>
            <a:rPr lang="lt-LT" sz="2400" dirty="0"/>
            <a:t> laimėjo satyrinę </a:t>
          </a:r>
          <a:r>
            <a:rPr lang="lt-LT" sz="2400" dirty="0" err="1"/>
            <a:t>Šnobelio</a:t>
          </a:r>
          <a:r>
            <a:rPr lang="lt-LT" sz="2400" dirty="0"/>
            <a:t> premiją už šios srities tyrimus.</a:t>
          </a:r>
        </a:p>
      </dgm:t>
    </dgm:pt>
    <dgm:pt modelId="{45C723B9-9F7B-4BE3-AE89-477F2141C977}" type="parTrans" cxnId="{716A7FF7-5363-4A79-B6F6-6B379DEEB10B}">
      <dgm:prSet/>
      <dgm:spPr/>
      <dgm:t>
        <a:bodyPr/>
        <a:lstStyle/>
        <a:p>
          <a:endParaRPr lang="lt-LT"/>
        </a:p>
      </dgm:t>
    </dgm:pt>
    <dgm:pt modelId="{19C92C13-3B44-4EA3-9816-901F37514771}" type="sibTrans" cxnId="{716A7FF7-5363-4A79-B6F6-6B379DEEB10B}">
      <dgm:prSet/>
      <dgm:spPr/>
      <dgm:t>
        <a:bodyPr/>
        <a:lstStyle/>
        <a:p>
          <a:endParaRPr lang="lt-LT"/>
        </a:p>
      </dgm:t>
    </dgm:pt>
    <dgm:pt modelId="{3313A8B7-7B76-4227-9FD5-9AD511C787C5}" type="pres">
      <dgm:prSet presAssocID="{0EBB0B5B-527A-47ED-8A7A-3F8DEEAB0B44}" presName="Name0" presStyleCnt="0">
        <dgm:presLayoutVars>
          <dgm:dir/>
          <dgm:resizeHandles val="exact"/>
        </dgm:presLayoutVars>
      </dgm:prSet>
      <dgm:spPr/>
    </dgm:pt>
    <dgm:pt modelId="{85D86C24-BF5A-40D9-A4D2-0F331C75D4D3}" type="pres">
      <dgm:prSet presAssocID="{878DD2C7-A2C4-4A35-8391-EE2BA1A11E09}" presName="node" presStyleLbl="node1" presStyleIdx="0" presStyleCnt="3" custScaleX="122310">
        <dgm:presLayoutVars>
          <dgm:bulletEnabled val="1"/>
        </dgm:presLayoutVars>
      </dgm:prSet>
      <dgm:spPr/>
    </dgm:pt>
    <dgm:pt modelId="{61835A9C-69D4-438B-A3AF-927AFD489093}" type="pres">
      <dgm:prSet presAssocID="{7D887809-167B-4CA3-AE55-F50BE9FB8A55}" presName="sibTrans" presStyleLbl="sibTrans2D1" presStyleIdx="0" presStyleCnt="2"/>
      <dgm:spPr/>
    </dgm:pt>
    <dgm:pt modelId="{94BBFE69-90BC-4B6A-992A-041C730DECA2}" type="pres">
      <dgm:prSet presAssocID="{7D887809-167B-4CA3-AE55-F50BE9FB8A55}" presName="connectorText" presStyleLbl="sibTrans2D1" presStyleIdx="0" presStyleCnt="2"/>
      <dgm:spPr/>
    </dgm:pt>
    <dgm:pt modelId="{2A75964A-5D3F-4DE4-80E0-4E67ED8DA53D}" type="pres">
      <dgm:prSet presAssocID="{23CCD225-EDB5-4029-9E78-3FD66D388ACD}" presName="node" presStyleLbl="node1" presStyleIdx="1" presStyleCnt="3" custScaleX="131147" custScaleY="110261" custLinFactNeighborX="-241" custLinFactNeighborY="764">
        <dgm:presLayoutVars>
          <dgm:bulletEnabled val="1"/>
        </dgm:presLayoutVars>
      </dgm:prSet>
      <dgm:spPr/>
    </dgm:pt>
    <dgm:pt modelId="{A346CF47-925F-43BD-8EBA-3D9E1FE6F5A7}" type="pres">
      <dgm:prSet presAssocID="{F743005F-F52D-498F-A249-F62D23F5D6B6}" presName="sibTrans" presStyleLbl="sibTrans2D1" presStyleIdx="1" presStyleCnt="2"/>
      <dgm:spPr/>
    </dgm:pt>
    <dgm:pt modelId="{FC85DAD0-1304-4A5B-9B30-EDB61AD95AE1}" type="pres">
      <dgm:prSet presAssocID="{F743005F-F52D-498F-A249-F62D23F5D6B6}" presName="connectorText" presStyleLbl="sibTrans2D1" presStyleIdx="1" presStyleCnt="2"/>
      <dgm:spPr/>
    </dgm:pt>
    <dgm:pt modelId="{037965A0-1D03-4328-9F4F-B7E7C7593569}" type="pres">
      <dgm:prSet presAssocID="{984AD931-07A2-40D1-905C-2D87889C35D7}" presName="node" presStyleLbl="node1" presStyleIdx="2" presStyleCnt="3" custScaleX="122117" custLinFactNeighborX="-2023" custLinFactNeighborY="-243">
        <dgm:presLayoutVars>
          <dgm:bulletEnabled val="1"/>
        </dgm:presLayoutVars>
      </dgm:prSet>
      <dgm:spPr/>
    </dgm:pt>
  </dgm:ptLst>
  <dgm:cxnLst>
    <dgm:cxn modelId="{2B93FA04-1994-4A93-99C1-F2C27E6C7F58}" type="presOf" srcId="{7D887809-167B-4CA3-AE55-F50BE9FB8A55}" destId="{61835A9C-69D4-438B-A3AF-927AFD489093}" srcOrd="0" destOrd="0" presId="urn:microsoft.com/office/officeart/2005/8/layout/process1"/>
    <dgm:cxn modelId="{40BC1006-A2F5-4398-A028-256ABF2D2184}" type="presOf" srcId="{984AD931-07A2-40D1-905C-2D87889C35D7}" destId="{037965A0-1D03-4328-9F4F-B7E7C7593569}" srcOrd="0" destOrd="0" presId="urn:microsoft.com/office/officeart/2005/8/layout/process1"/>
    <dgm:cxn modelId="{CDA13627-638D-4E80-8C3C-5545B26CEE26}" srcId="{0EBB0B5B-527A-47ED-8A7A-3F8DEEAB0B44}" destId="{878DD2C7-A2C4-4A35-8391-EE2BA1A11E09}" srcOrd="0" destOrd="0" parTransId="{B986CD52-6C83-445F-8649-D138637A71B9}" sibTransId="{7D887809-167B-4CA3-AE55-F50BE9FB8A55}"/>
    <dgm:cxn modelId="{54E1AB4E-6117-403F-BA25-DD3F8507A3DD}" type="presOf" srcId="{F743005F-F52D-498F-A249-F62D23F5D6B6}" destId="{A346CF47-925F-43BD-8EBA-3D9E1FE6F5A7}" srcOrd="0" destOrd="0" presId="urn:microsoft.com/office/officeart/2005/8/layout/process1"/>
    <dgm:cxn modelId="{476C355A-F213-41FA-AD3D-50489A9DBD64}" type="presOf" srcId="{23CCD225-EDB5-4029-9E78-3FD66D388ACD}" destId="{2A75964A-5D3F-4DE4-80E0-4E67ED8DA53D}" srcOrd="0" destOrd="0" presId="urn:microsoft.com/office/officeart/2005/8/layout/process1"/>
    <dgm:cxn modelId="{820F799B-2724-43E1-8C31-B53406746E33}" type="presOf" srcId="{7D887809-167B-4CA3-AE55-F50BE9FB8A55}" destId="{94BBFE69-90BC-4B6A-992A-041C730DECA2}" srcOrd="1" destOrd="0" presId="urn:microsoft.com/office/officeart/2005/8/layout/process1"/>
    <dgm:cxn modelId="{BB12D2A1-0263-4303-B8FC-9E42E3B0D997}" type="presOf" srcId="{F743005F-F52D-498F-A249-F62D23F5D6B6}" destId="{FC85DAD0-1304-4A5B-9B30-EDB61AD95AE1}" srcOrd="1" destOrd="0" presId="urn:microsoft.com/office/officeart/2005/8/layout/process1"/>
    <dgm:cxn modelId="{9EC699A2-F329-4CDE-89A4-8625227FED9F}" srcId="{0EBB0B5B-527A-47ED-8A7A-3F8DEEAB0B44}" destId="{23CCD225-EDB5-4029-9E78-3FD66D388ACD}" srcOrd="1" destOrd="0" parTransId="{4EB7BD2A-5183-4B99-879D-9E30902E38B6}" sibTransId="{F743005F-F52D-498F-A249-F62D23F5D6B6}"/>
    <dgm:cxn modelId="{CDC74FAE-89A6-422E-B89B-332D59A0C3A3}" type="presOf" srcId="{0EBB0B5B-527A-47ED-8A7A-3F8DEEAB0B44}" destId="{3313A8B7-7B76-4227-9FD5-9AD511C787C5}" srcOrd="0" destOrd="0" presId="urn:microsoft.com/office/officeart/2005/8/layout/process1"/>
    <dgm:cxn modelId="{687215CC-86D2-476F-ACFC-BBD6CB1F2BB8}" type="presOf" srcId="{878DD2C7-A2C4-4A35-8391-EE2BA1A11E09}" destId="{85D86C24-BF5A-40D9-A4D2-0F331C75D4D3}" srcOrd="0" destOrd="0" presId="urn:microsoft.com/office/officeart/2005/8/layout/process1"/>
    <dgm:cxn modelId="{716A7FF7-5363-4A79-B6F6-6B379DEEB10B}" srcId="{0EBB0B5B-527A-47ED-8A7A-3F8DEEAB0B44}" destId="{984AD931-07A2-40D1-905C-2D87889C35D7}" srcOrd="2" destOrd="0" parTransId="{45C723B9-9F7B-4BE3-AE89-477F2141C977}" sibTransId="{19C92C13-3B44-4EA3-9816-901F37514771}"/>
    <dgm:cxn modelId="{7CA15F1A-8FFA-46A6-83FB-65C0A121923E}" type="presParOf" srcId="{3313A8B7-7B76-4227-9FD5-9AD511C787C5}" destId="{85D86C24-BF5A-40D9-A4D2-0F331C75D4D3}" srcOrd="0" destOrd="0" presId="urn:microsoft.com/office/officeart/2005/8/layout/process1"/>
    <dgm:cxn modelId="{969F825E-EAE0-4F8E-A911-E53D0AF73627}" type="presParOf" srcId="{3313A8B7-7B76-4227-9FD5-9AD511C787C5}" destId="{61835A9C-69D4-438B-A3AF-927AFD489093}" srcOrd="1" destOrd="0" presId="urn:microsoft.com/office/officeart/2005/8/layout/process1"/>
    <dgm:cxn modelId="{24C1B0BE-36A2-430A-9BB5-45226BD703B1}" type="presParOf" srcId="{61835A9C-69D4-438B-A3AF-927AFD489093}" destId="{94BBFE69-90BC-4B6A-992A-041C730DECA2}" srcOrd="0" destOrd="0" presId="urn:microsoft.com/office/officeart/2005/8/layout/process1"/>
    <dgm:cxn modelId="{E1E3AD27-2B29-4F9D-B230-429C63CA8A3A}" type="presParOf" srcId="{3313A8B7-7B76-4227-9FD5-9AD511C787C5}" destId="{2A75964A-5D3F-4DE4-80E0-4E67ED8DA53D}" srcOrd="2" destOrd="0" presId="urn:microsoft.com/office/officeart/2005/8/layout/process1"/>
    <dgm:cxn modelId="{2F98E510-59FE-4CD9-AB5D-D1F309054127}" type="presParOf" srcId="{3313A8B7-7B76-4227-9FD5-9AD511C787C5}" destId="{A346CF47-925F-43BD-8EBA-3D9E1FE6F5A7}" srcOrd="3" destOrd="0" presId="urn:microsoft.com/office/officeart/2005/8/layout/process1"/>
    <dgm:cxn modelId="{A0240D3F-BE9C-4080-BF2A-C0A5CB838CEA}" type="presParOf" srcId="{A346CF47-925F-43BD-8EBA-3D9E1FE6F5A7}" destId="{FC85DAD0-1304-4A5B-9B30-EDB61AD95AE1}" srcOrd="0" destOrd="0" presId="urn:microsoft.com/office/officeart/2005/8/layout/process1"/>
    <dgm:cxn modelId="{36E9B513-3E04-40D4-AAF4-B346502B0EFE}" type="presParOf" srcId="{3313A8B7-7B76-4227-9FD5-9AD511C787C5}" destId="{037965A0-1D03-4328-9F4F-B7E7C7593569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A49FA1F-B538-45C4-B560-65C3A48B2117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lt-LT"/>
        </a:p>
      </dgm:t>
    </dgm:pt>
    <dgm:pt modelId="{811FB34F-23D1-4B85-8145-395F77A2F98D}">
      <dgm:prSet phldrT="[Tekstas]" custT="1"/>
      <dgm:spPr>
        <a:ln>
          <a:solidFill>
            <a:schemeClr val="tx1"/>
          </a:solidFill>
        </a:ln>
      </dgm:spPr>
      <dgm:t>
        <a:bodyPr/>
        <a:lstStyle/>
        <a:p>
          <a:pPr>
            <a:buNone/>
          </a:pPr>
          <a:r>
            <a:rPr lang="lt-LT" sz="3200" dirty="0"/>
            <a:t>Bandyta buvo dviem būdais</a:t>
          </a:r>
        </a:p>
      </dgm:t>
    </dgm:pt>
    <dgm:pt modelId="{46506BBD-AA2A-428B-8D8D-A0B77E37D479}" type="parTrans" cxnId="{EAACC4D3-91A4-41A6-815A-E47655ABFDB7}">
      <dgm:prSet/>
      <dgm:spPr/>
      <dgm:t>
        <a:bodyPr/>
        <a:lstStyle/>
        <a:p>
          <a:endParaRPr lang="lt-LT"/>
        </a:p>
      </dgm:t>
    </dgm:pt>
    <dgm:pt modelId="{B4A82E72-29E7-4D42-8056-F898E1ABE7EC}" type="sibTrans" cxnId="{EAACC4D3-91A4-41A6-815A-E47655ABFDB7}">
      <dgm:prSet/>
      <dgm:spPr/>
      <dgm:t>
        <a:bodyPr/>
        <a:lstStyle/>
        <a:p>
          <a:endParaRPr lang="lt-LT"/>
        </a:p>
      </dgm:t>
    </dgm:pt>
    <dgm:pt modelId="{4E99643D-EF1E-4338-8432-27A987C34A40}">
      <dgm:prSet phldrT="[Tekstas]" custT="1"/>
      <dgm:spPr>
        <a:ln>
          <a:solidFill>
            <a:schemeClr val="tx1"/>
          </a:solidFill>
        </a:ln>
      </dgm:spPr>
      <dgm:t>
        <a:bodyPr/>
        <a:lstStyle/>
        <a:p>
          <a:r>
            <a:rPr lang="lt-LT" sz="2000" dirty="0"/>
            <a:t>Pirmasis:</a:t>
          </a:r>
        </a:p>
        <a:p>
          <a:r>
            <a:rPr lang="lt-LT" sz="2000" dirty="0"/>
            <a:t>Paleidžiama batono riekė su sviestu tiesiai žemyn iš įvairių aukščių.</a:t>
          </a:r>
        </a:p>
      </dgm:t>
    </dgm:pt>
    <dgm:pt modelId="{C8D22788-8689-4606-B6F2-BA42F590A253}" type="parTrans" cxnId="{C6D9E752-68B3-4FDA-93D6-BCC6BFDB790A}">
      <dgm:prSet/>
      <dgm:spPr/>
      <dgm:t>
        <a:bodyPr/>
        <a:lstStyle/>
        <a:p>
          <a:endParaRPr lang="lt-LT"/>
        </a:p>
      </dgm:t>
    </dgm:pt>
    <dgm:pt modelId="{9BC28E05-92C1-4AC8-B1BA-9076082E5C92}" type="sibTrans" cxnId="{C6D9E752-68B3-4FDA-93D6-BCC6BFDB790A}">
      <dgm:prSet/>
      <dgm:spPr/>
      <dgm:t>
        <a:bodyPr/>
        <a:lstStyle/>
        <a:p>
          <a:endParaRPr lang="lt-LT"/>
        </a:p>
      </dgm:t>
    </dgm:pt>
    <dgm:pt modelId="{02D33682-A9D8-48A7-B2E6-CEF1C1C4E411}">
      <dgm:prSet phldrT="[Tekstas]" custT="1"/>
      <dgm:spPr>
        <a:ln>
          <a:solidFill>
            <a:schemeClr val="tx1"/>
          </a:solidFill>
        </a:ln>
      </dgm:spPr>
      <dgm:t>
        <a:bodyPr/>
        <a:lstStyle/>
        <a:p>
          <a:r>
            <a:rPr lang="lt-LT" sz="2000" dirty="0"/>
            <a:t>Antrasis:</a:t>
          </a:r>
        </a:p>
        <a:p>
          <a:r>
            <a:rPr lang="lt-LT" sz="2000" dirty="0"/>
            <a:t>Batono riekė su sviestu nustumiama nuo pjaustymo lentos ar rankos iš įvairių aukščių.</a:t>
          </a:r>
        </a:p>
      </dgm:t>
    </dgm:pt>
    <dgm:pt modelId="{3D72579D-7178-41BF-8EE6-4AF2DBED16FD}" type="parTrans" cxnId="{FD42B575-ABEF-4B53-8D67-6BC544B89B19}">
      <dgm:prSet/>
      <dgm:spPr/>
      <dgm:t>
        <a:bodyPr/>
        <a:lstStyle/>
        <a:p>
          <a:endParaRPr lang="lt-LT"/>
        </a:p>
      </dgm:t>
    </dgm:pt>
    <dgm:pt modelId="{2E1EB668-878E-4A18-AD51-80330B55BE76}" type="sibTrans" cxnId="{FD42B575-ABEF-4B53-8D67-6BC544B89B19}">
      <dgm:prSet/>
      <dgm:spPr/>
      <dgm:t>
        <a:bodyPr/>
        <a:lstStyle/>
        <a:p>
          <a:endParaRPr lang="lt-LT"/>
        </a:p>
      </dgm:t>
    </dgm:pt>
    <dgm:pt modelId="{BB502DCB-AC36-4AAF-93FC-8781ADE7A67C}" type="pres">
      <dgm:prSet presAssocID="{3A49FA1F-B538-45C4-B560-65C3A48B2117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763D017B-1E61-4760-9DCF-36A366CC3EE7}" type="pres">
      <dgm:prSet presAssocID="{811FB34F-23D1-4B85-8145-395F77A2F98D}" presName="root1" presStyleCnt="0"/>
      <dgm:spPr/>
    </dgm:pt>
    <dgm:pt modelId="{E53269A7-E71F-4512-9D2E-29D51D1BB19D}" type="pres">
      <dgm:prSet presAssocID="{811FB34F-23D1-4B85-8145-395F77A2F98D}" presName="LevelOneTextNode" presStyleLbl="node0" presStyleIdx="0" presStyleCnt="1" custAng="5400000" custScaleY="59504" custLinFactX="-75890" custLinFactNeighborX="-100000" custLinFactNeighborY="0">
        <dgm:presLayoutVars>
          <dgm:chPref val="3"/>
        </dgm:presLayoutVars>
      </dgm:prSet>
      <dgm:spPr/>
    </dgm:pt>
    <dgm:pt modelId="{13DC3553-7E9B-4F50-BCE9-C8D0DFCDBFE8}" type="pres">
      <dgm:prSet presAssocID="{811FB34F-23D1-4B85-8145-395F77A2F98D}" presName="level2hierChild" presStyleCnt="0"/>
      <dgm:spPr/>
    </dgm:pt>
    <dgm:pt modelId="{5CB6F8B0-1340-41EE-904E-6756E924AA75}" type="pres">
      <dgm:prSet presAssocID="{C8D22788-8689-4606-B6F2-BA42F590A253}" presName="conn2-1" presStyleLbl="parChTrans1D2" presStyleIdx="0" presStyleCnt="2"/>
      <dgm:spPr/>
    </dgm:pt>
    <dgm:pt modelId="{D31242C7-B756-44FA-A711-F73460D36EE8}" type="pres">
      <dgm:prSet presAssocID="{C8D22788-8689-4606-B6F2-BA42F590A253}" presName="connTx" presStyleLbl="parChTrans1D2" presStyleIdx="0" presStyleCnt="2"/>
      <dgm:spPr/>
    </dgm:pt>
    <dgm:pt modelId="{632DD56E-BFC2-43E7-85F2-47808CA5AF47}" type="pres">
      <dgm:prSet presAssocID="{4E99643D-EF1E-4338-8432-27A987C34A40}" presName="root2" presStyleCnt="0"/>
      <dgm:spPr/>
    </dgm:pt>
    <dgm:pt modelId="{DBDCC422-DCC2-4780-AB25-AD4A0CE0DE89}" type="pres">
      <dgm:prSet presAssocID="{4E99643D-EF1E-4338-8432-27A987C34A40}" presName="LevelTwoTextNode" presStyleLbl="node2" presStyleIdx="0" presStyleCnt="2" custScaleX="140248" custScaleY="147148" custLinFactNeighborX="-355" custLinFactNeighborY="-56287">
        <dgm:presLayoutVars>
          <dgm:chPref val="3"/>
        </dgm:presLayoutVars>
      </dgm:prSet>
      <dgm:spPr/>
    </dgm:pt>
    <dgm:pt modelId="{334A28FE-F55D-49D0-BF96-6909600FCEEA}" type="pres">
      <dgm:prSet presAssocID="{4E99643D-EF1E-4338-8432-27A987C34A40}" presName="level3hierChild" presStyleCnt="0"/>
      <dgm:spPr/>
    </dgm:pt>
    <dgm:pt modelId="{FEF14CED-4974-45F2-AF4B-B89CF9A5C995}" type="pres">
      <dgm:prSet presAssocID="{3D72579D-7178-41BF-8EE6-4AF2DBED16FD}" presName="conn2-1" presStyleLbl="parChTrans1D2" presStyleIdx="1" presStyleCnt="2"/>
      <dgm:spPr/>
    </dgm:pt>
    <dgm:pt modelId="{1EFEFEB0-46BD-4245-823B-1FE95AEB13FC}" type="pres">
      <dgm:prSet presAssocID="{3D72579D-7178-41BF-8EE6-4AF2DBED16FD}" presName="connTx" presStyleLbl="parChTrans1D2" presStyleIdx="1" presStyleCnt="2"/>
      <dgm:spPr/>
    </dgm:pt>
    <dgm:pt modelId="{FA6B1BB8-7F29-4FF9-B6C1-585AD586962B}" type="pres">
      <dgm:prSet presAssocID="{02D33682-A9D8-48A7-B2E6-CEF1C1C4E411}" presName="root2" presStyleCnt="0"/>
      <dgm:spPr/>
    </dgm:pt>
    <dgm:pt modelId="{A5B71CF6-568B-40A8-BCCD-F4E041B06222}" type="pres">
      <dgm:prSet presAssocID="{02D33682-A9D8-48A7-B2E6-CEF1C1C4E411}" presName="LevelTwoTextNode" presStyleLbl="node2" presStyleIdx="1" presStyleCnt="2" custScaleX="140235" custScaleY="148440" custLinFactNeighborY="56287">
        <dgm:presLayoutVars>
          <dgm:chPref val="3"/>
        </dgm:presLayoutVars>
      </dgm:prSet>
      <dgm:spPr/>
    </dgm:pt>
    <dgm:pt modelId="{ED795ACC-23B4-4649-9931-1811AFB6B14A}" type="pres">
      <dgm:prSet presAssocID="{02D33682-A9D8-48A7-B2E6-CEF1C1C4E411}" presName="level3hierChild" presStyleCnt="0"/>
      <dgm:spPr/>
    </dgm:pt>
  </dgm:ptLst>
  <dgm:cxnLst>
    <dgm:cxn modelId="{0D63391B-69DF-44F9-A9C6-0A74CAA9F9E0}" type="presOf" srcId="{4E99643D-EF1E-4338-8432-27A987C34A40}" destId="{DBDCC422-DCC2-4780-AB25-AD4A0CE0DE89}" srcOrd="0" destOrd="0" presId="urn:microsoft.com/office/officeart/2008/layout/HorizontalMultiLevelHierarchy"/>
    <dgm:cxn modelId="{5289D436-63DA-48CC-8B69-C6C7EA1E2DA0}" type="presOf" srcId="{C8D22788-8689-4606-B6F2-BA42F590A253}" destId="{D31242C7-B756-44FA-A711-F73460D36EE8}" srcOrd="1" destOrd="0" presId="urn:microsoft.com/office/officeart/2008/layout/HorizontalMultiLevelHierarchy"/>
    <dgm:cxn modelId="{9653BE39-93A2-41B1-B0F9-6EFD64E080CB}" type="presOf" srcId="{3D72579D-7178-41BF-8EE6-4AF2DBED16FD}" destId="{1EFEFEB0-46BD-4245-823B-1FE95AEB13FC}" srcOrd="1" destOrd="0" presId="urn:microsoft.com/office/officeart/2008/layout/HorizontalMultiLevelHierarchy"/>
    <dgm:cxn modelId="{C6D9E752-68B3-4FDA-93D6-BCC6BFDB790A}" srcId="{811FB34F-23D1-4B85-8145-395F77A2F98D}" destId="{4E99643D-EF1E-4338-8432-27A987C34A40}" srcOrd="0" destOrd="0" parTransId="{C8D22788-8689-4606-B6F2-BA42F590A253}" sibTransId="{9BC28E05-92C1-4AC8-B1BA-9076082E5C92}"/>
    <dgm:cxn modelId="{FD42B575-ABEF-4B53-8D67-6BC544B89B19}" srcId="{811FB34F-23D1-4B85-8145-395F77A2F98D}" destId="{02D33682-A9D8-48A7-B2E6-CEF1C1C4E411}" srcOrd="1" destOrd="0" parTransId="{3D72579D-7178-41BF-8EE6-4AF2DBED16FD}" sibTransId="{2E1EB668-878E-4A18-AD51-80330B55BE76}"/>
    <dgm:cxn modelId="{04C27F76-9602-4569-B805-53E9B1BE3E6D}" type="presOf" srcId="{C8D22788-8689-4606-B6F2-BA42F590A253}" destId="{5CB6F8B0-1340-41EE-904E-6756E924AA75}" srcOrd="0" destOrd="0" presId="urn:microsoft.com/office/officeart/2008/layout/HorizontalMultiLevelHierarchy"/>
    <dgm:cxn modelId="{7422977E-9B18-4944-BFAE-4C8E6550915E}" type="presOf" srcId="{3D72579D-7178-41BF-8EE6-4AF2DBED16FD}" destId="{FEF14CED-4974-45F2-AF4B-B89CF9A5C995}" srcOrd="0" destOrd="0" presId="urn:microsoft.com/office/officeart/2008/layout/HorizontalMultiLevelHierarchy"/>
    <dgm:cxn modelId="{043DE08A-859F-46B1-874F-C5D9F938DDE4}" type="presOf" srcId="{02D33682-A9D8-48A7-B2E6-CEF1C1C4E411}" destId="{A5B71CF6-568B-40A8-BCCD-F4E041B06222}" srcOrd="0" destOrd="0" presId="urn:microsoft.com/office/officeart/2008/layout/HorizontalMultiLevelHierarchy"/>
    <dgm:cxn modelId="{624886C8-C331-48B5-A6E1-3398C99CFA3F}" type="presOf" srcId="{3A49FA1F-B538-45C4-B560-65C3A48B2117}" destId="{BB502DCB-AC36-4AAF-93FC-8781ADE7A67C}" srcOrd="0" destOrd="0" presId="urn:microsoft.com/office/officeart/2008/layout/HorizontalMultiLevelHierarchy"/>
    <dgm:cxn modelId="{EAACC4D3-91A4-41A6-815A-E47655ABFDB7}" srcId="{3A49FA1F-B538-45C4-B560-65C3A48B2117}" destId="{811FB34F-23D1-4B85-8145-395F77A2F98D}" srcOrd="0" destOrd="0" parTransId="{46506BBD-AA2A-428B-8D8D-A0B77E37D479}" sibTransId="{B4A82E72-29E7-4D42-8056-F898E1ABE7EC}"/>
    <dgm:cxn modelId="{592102F2-3F3D-433B-91FE-BE73028A01E9}" type="presOf" srcId="{811FB34F-23D1-4B85-8145-395F77A2F98D}" destId="{E53269A7-E71F-4512-9D2E-29D51D1BB19D}" srcOrd="0" destOrd="0" presId="urn:microsoft.com/office/officeart/2008/layout/HorizontalMultiLevelHierarchy"/>
    <dgm:cxn modelId="{5451BB52-1C40-446E-B337-E816326266CB}" type="presParOf" srcId="{BB502DCB-AC36-4AAF-93FC-8781ADE7A67C}" destId="{763D017B-1E61-4760-9DCF-36A366CC3EE7}" srcOrd="0" destOrd="0" presId="urn:microsoft.com/office/officeart/2008/layout/HorizontalMultiLevelHierarchy"/>
    <dgm:cxn modelId="{2DC1EF36-EAC1-493A-AEC2-2E2CB0ED2F0B}" type="presParOf" srcId="{763D017B-1E61-4760-9DCF-36A366CC3EE7}" destId="{E53269A7-E71F-4512-9D2E-29D51D1BB19D}" srcOrd="0" destOrd="0" presId="urn:microsoft.com/office/officeart/2008/layout/HorizontalMultiLevelHierarchy"/>
    <dgm:cxn modelId="{61EB04CC-F9FE-4899-97C5-5F083B99AC08}" type="presParOf" srcId="{763D017B-1E61-4760-9DCF-36A366CC3EE7}" destId="{13DC3553-7E9B-4F50-BCE9-C8D0DFCDBFE8}" srcOrd="1" destOrd="0" presId="urn:microsoft.com/office/officeart/2008/layout/HorizontalMultiLevelHierarchy"/>
    <dgm:cxn modelId="{BF5B5138-953C-4438-81E7-2E8B3F849F41}" type="presParOf" srcId="{13DC3553-7E9B-4F50-BCE9-C8D0DFCDBFE8}" destId="{5CB6F8B0-1340-41EE-904E-6756E924AA75}" srcOrd="0" destOrd="0" presId="urn:microsoft.com/office/officeart/2008/layout/HorizontalMultiLevelHierarchy"/>
    <dgm:cxn modelId="{656AFF7A-D0C7-4DB5-A1E0-E4E7D7B2D155}" type="presParOf" srcId="{5CB6F8B0-1340-41EE-904E-6756E924AA75}" destId="{D31242C7-B756-44FA-A711-F73460D36EE8}" srcOrd="0" destOrd="0" presId="urn:microsoft.com/office/officeart/2008/layout/HorizontalMultiLevelHierarchy"/>
    <dgm:cxn modelId="{5F0D858E-D4D9-469D-A4DF-274A31610F3A}" type="presParOf" srcId="{13DC3553-7E9B-4F50-BCE9-C8D0DFCDBFE8}" destId="{632DD56E-BFC2-43E7-85F2-47808CA5AF47}" srcOrd="1" destOrd="0" presId="urn:microsoft.com/office/officeart/2008/layout/HorizontalMultiLevelHierarchy"/>
    <dgm:cxn modelId="{949CAD82-474F-466C-9222-24F75879F950}" type="presParOf" srcId="{632DD56E-BFC2-43E7-85F2-47808CA5AF47}" destId="{DBDCC422-DCC2-4780-AB25-AD4A0CE0DE89}" srcOrd="0" destOrd="0" presId="urn:microsoft.com/office/officeart/2008/layout/HorizontalMultiLevelHierarchy"/>
    <dgm:cxn modelId="{D99B8FDF-2334-4E8F-B933-91BC9D5C8DAE}" type="presParOf" srcId="{632DD56E-BFC2-43E7-85F2-47808CA5AF47}" destId="{334A28FE-F55D-49D0-BF96-6909600FCEEA}" srcOrd="1" destOrd="0" presId="urn:microsoft.com/office/officeart/2008/layout/HorizontalMultiLevelHierarchy"/>
    <dgm:cxn modelId="{AF339A87-ECEF-438C-B52F-B17CF89216D3}" type="presParOf" srcId="{13DC3553-7E9B-4F50-BCE9-C8D0DFCDBFE8}" destId="{FEF14CED-4974-45F2-AF4B-B89CF9A5C995}" srcOrd="2" destOrd="0" presId="urn:microsoft.com/office/officeart/2008/layout/HorizontalMultiLevelHierarchy"/>
    <dgm:cxn modelId="{AE9AEC28-B63E-47D3-81C6-8DDADBBCEADB}" type="presParOf" srcId="{FEF14CED-4974-45F2-AF4B-B89CF9A5C995}" destId="{1EFEFEB0-46BD-4245-823B-1FE95AEB13FC}" srcOrd="0" destOrd="0" presId="urn:microsoft.com/office/officeart/2008/layout/HorizontalMultiLevelHierarchy"/>
    <dgm:cxn modelId="{238747F2-EDD7-4439-AB3F-473E0EE38A4C}" type="presParOf" srcId="{13DC3553-7E9B-4F50-BCE9-C8D0DFCDBFE8}" destId="{FA6B1BB8-7F29-4FF9-B6C1-585AD586962B}" srcOrd="3" destOrd="0" presId="urn:microsoft.com/office/officeart/2008/layout/HorizontalMultiLevelHierarchy"/>
    <dgm:cxn modelId="{BA145CE3-7637-4F22-BB3B-6296FF8BB058}" type="presParOf" srcId="{FA6B1BB8-7F29-4FF9-B6C1-585AD586962B}" destId="{A5B71CF6-568B-40A8-BCCD-F4E041B06222}" srcOrd="0" destOrd="0" presId="urn:microsoft.com/office/officeart/2008/layout/HorizontalMultiLevelHierarchy"/>
    <dgm:cxn modelId="{0E36C504-CFE8-408C-9413-C4C3CA1E7428}" type="presParOf" srcId="{FA6B1BB8-7F29-4FF9-B6C1-585AD586962B}" destId="{ED795ACC-23B4-4649-9931-1811AFB6B14A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B65A71F-7878-4A23-96A1-F83A6EB3429A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B817DE82-5D70-4BCD-9208-341D884BA56E}">
      <dgm:prSet phldrT="[Tekstas]" custT="1"/>
      <dgm:spPr>
        <a:ln>
          <a:solidFill>
            <a:schemeClr val="tx1"/>
          </a:solidFill>
        </a:ln>
      </dgm:spPr>
      <dgm:t>
        <a:bodyPr/>
        <a:lstStyle/>
        <a:p>
          <a:r>
            <a:rPr lang="lt-LT" sz="2400" dirty="0"/>
            <a:t>Atleidžiant dviem rankomis iš horizontalios padėties, visos riekės dalys pradeda kristi tuo pačiu metu.</a:t>
          </a:r>
        </a:p>
      </dgm:t>
    </dgm:pt>
    <dgm:pt modelId="{CB2F9BC9-E276-4FB2-8C2B-54DDFC3383DD}" type="parTrans" cxnId="{3CB04333-6546-4964-9294-F3F52AABD0FC}">
      <dgm:prSet/>
      <dgm:spPr/>
      <dgm:t>
        <a:bodyPr/>
        <a:lstStyle/>
        <a:p>
          <a:endParaRPr lang="lt-LT"/>
        </a:p>
      </dgm:t>
    </dgm:pt>
    <dgm:pt modelId="{77A3D88C-6893-4F54-8C05-DE1FA5EADA2D}" type="sibTrans" cxnId="{3CB04333-6546-4964-9294-F3F52AABD0FC}">
      <dgm:prSet/>
      <dgm:spPr>
        <a:solidFill>
          <a:schemeClr val="accent3"/>
        </a:solidFill>
        <a:ln>
          <a:solidFill>
            <a:schemeClr val="tx1"/>
          </a:solidFill>
        </a:ln>
      </dgm:spPr>
      <dgm:t>
        <a:bodyPr/>
        <a:lstStyle/>
        <a:p>
          <a:endParaRPr lang="lt-LT"/>
        </a:p>
      </dgm:t>
    </dgm:pt>
    <dgm:pt modelId="{F0B6984D-4334-4A0C-9E3A-40104F0BF556}">
      <dgm:prSet phldrT="[Tekstas]" custT="1"/>
      <dgm:spPr>
        <a:ln>
          <a:solidFill>
            <a:schemeClr val="tx1"/>
          </a:solidFill>
        </a:ln>
      </dgm:spPr>
      <dgm:t>
        <a:bodyPr/>
        <a:lstStyle/>
        <a:p>
          <a:r>
            <a:rPr lang="lt-LT" sz="2800" dirty="0"/>
            <a:t>Tuomet riekė krenta tiesiai žemyn ir nesisuka.</a:t>
          </a:r>
        </a:p>
      </dgm:t>
    </dgm:pt>
    <dgm:pt modelId="{322B1142-95EB-490A-9375-3B66378DD872}" type="parTrans" cxnId="{9E755C63-03BF-4522-89E1-EC73A4F739CF}">
      <dgm:prSet/>
      <dgm:spPr/>
      <dgm:t>
        <a:bodyPr/>
        <a:lstStyle/>
        <a:p>
          <a:endParaRPr lang="lt-LT"/>
        </a:p>
      </dgm:t>
    </dgm:pt>
    <dgm:pt modelId="{9E69104C-49D2-4E5B-9BBE-C3C4859B7A08}" type="sibTrans" cxnId="{9E755C63-03BF-4522-89E1-EC73A4F739CF}">
      <dgm:prSet/>
      <dgm:spPr/>
      <dgm:t>
        <a:bodyPr/>
        <a:lstStyle/>
        <a:p>
          <a:endParaRPr lang="lt-LT"/>
        </a:p>
      </dgm:t>
    </dgm:pt>
    <dgm:pt modelId="{772CA3D6-132F-4B70-A169-FA3672C6F212}" type="pres">
      <dgm:prSet presAssocID="{7B65A71F-7878-4A23-96A1-F83A6EB3429A}" presName="Name0" presStyleCnt="0">
        <dgm:presLayoutVars>
          <dgm:dir/>
          <dgm:resizeHandles val="exact"/>
        </dgm:presLayoutVars>
      </dgm:prSet>
      <dgm:spPr/>
    </dgm:pt>
    <dgm:pt modelId="{2C8914A1-8207-40AF-9029-296CDFAE36EB}" type="pres">
      <dgm:prSet presAssocID="{B817DE82-5D70-4BCD-9208-341D884BA56E}" presName="node" presStyleLbl="node1" presStyleIdx="0" presStyleCnt="2">
        <dgm:presLayoutVars>
          <dgm:bulletEnabled val="1"/>
        </dgm:presLayoutVars>
      </dgm:prSet>
      <dgm:spPr/>
    </dgm:pt>
    <dgm:pt modelId="{8D3A69C4-4293-45C4-B7F5-FDD6E65F930B}" type="pres">
      <dgm:prSet presAssocID="{77A3D88C-6893-4F54-8C05-DE1FA5EADA2D}" presName="sibTrans" presStyleLbl="sibTrans2D1" presStyleIdx="0" presStyleCnt="1"/>
      <dgm:spPr/>
    </dgm:pt>
    <dgm:pt modelId="{11FAA208-0734-417C-B4F4-CE0209B1561E}" type="pres">
      <dgm:prSet presAssocID="{77A3D88C-6893-4F54-8C05-DE1FA5EADA2D}" presName="connectorText" presStyleLbl="sibTrans2D1" presStyleIdx="0" presStyleCnt="1"/>
      <dgm:spPr/>
    </dgm:pt>
    <dgm:pt modelId="{1B1D5DFF-8EE6-4DCD-A6B7-6276AD006274}" type="pres">
      <dgm:prSet presAssocID="{F0B6984D-4334-4A0C-9E3A-40104F0BF556}" presName="node" presStyleLbl="node1" presStyleIdx="1" presStyleCnt="2">
        <dgm:presLayoutVars>
          <dgm:bulletEnabled val="1"/>
        </dgm:presLayoutVars>
      </dgm:prSet>
      <dgm:spPr/>
    </dgm:pt>
  </dgm:ptLst>
  <dgm:cxnLst>
    <dgm:cxn modelId="{C4140E23-8F5D-4855-BC26-C82197EADEF8}" type="presOf" srcId="{7B65A71F-7878-4A23-96A1-F83A6EB3429A}" destId="{772CA3D6-132F-4B70-A169-FA3672C6F212}" srcOrd="0" destOrd="0" presId="urn:microsoft.com/office/officeart/2005/8/layout/process1"/>
    <dgm:cxn modelId="{C5DDA228-2DC2-43D2-BCE6-1E02074838A8}" type="presOf" srcId="{F0B6984D-4334-4A0C-9E3A-40104F0BF556}" destId="{1B1D5DFF-8EE6-4DCD-A6B7-6276AD006274}" srcOrd="0" destOrd="0" presId="urn:microsoft.com/office/officeart/2005/8/layout/process1"/>
    <dgm:cxn modelId="{3CB04333-6546-4964-9294-F3F52AABD0FC}" srcId="{7B65A71F-7878-4A23-96A1-F83A6EB3429A}" destId="{B817DE82-5D70-4BCD-9208-341D884BA56E}" srcOrd="0" destOrd="0" parTransId="{CB2F9BC9-E276-4FB2-8C2B-54DDFC3383DD}" sibTransId="{77A3D88C-6893-4F54-8C05-DE1FA5EADA2D}"/>
    <dgm:cxn modelId="{9E755C63-03BF-4522-89E1-EC73A4F739CF}" srcId="{7B65A71F-7878-4A23-96A1-F83A6EB3429A}" destId="{F0B6984D-4334-4A0C-9E3A-40104F0BF556}" srcOrd="1" destOrd="0" parTransId="{322B1142-95EB-490A-9375-3B66378DD872}" sibTransId="{9E69104C-49D2-4E5B-9BBE-C3C4859B7A08}"/>
    <dgm:cxn modelId="{5B0C6473-0ECB-4CB4-ADFF-1B61CEC32E63}" type="presOf" srcId="{77A3D88C-6893-4F54-8C05-DE1FA5EADA2D}" destId="{8D3A69C4-4293-45C4-B7F5-FDD6E65F930B}" srcOrd="0" destOrd="0" presId="urn:microsoft.com/office/officeart/2005/8/layout/process1"/>
    <dgm:cxn modelId="{D99D777D-8456-4FDA-BA49-0D95B5B3ED01}" type="presOf" srcId="{B817DE82-5D70-4BCD-9208-341D884BA56E}" destId="{2C8914A1-8207-40AF-9029-296CDFAE36EB}" srcOrd="0" destOrd="0" presId="urn:microsoft.com/office/officeart/2005/8/layout/process1"/>
    <dgm:cxn modelId="{5DE8D89A-E6A0-46B4-9881-5B9F43C0FD1C}" type="presOf" srcId="{77A3D88C-6893-4F54-8C05-DE1FA5EADA2D}" destId="{11FAA208-0734-417C-B4F4-CE0209B1561E}" srcOrd="1" destOrd="0" presId="urn:microsoft.com/office/officeart/2005/8/layout/process1"/>
    <dgm:cxn modelId="{98474089-539A-4C20-A3BF-C40BE2C6EF0B}" type="presParOf" srcId="{772CA3D6-132F-4B70-A169-FA3672C6F212}" destId="{2C8914A1-8207-40AF-9029-296CDFAE36EB}" srcOrd="0" destOrd="0" presId="urn:microsoft.com/office/officeart/2005/8/layout/process1"/>
    <dgm:cxn modelId="{E42B1A79-94CA-48CF-855B-3FA9BDD874F7}" type="presParOf" srcId="{772CA3D6-132F-4B70-A169-FA3672C6F212}" destId="{8D3A69C4-4293-45C4-B7F5-FDD6E65F930B}" srcOrd="1" destOrd="0" presId="urn:microsoft.com/office/officeart/2005/8/layout/process1"/>
    <dgm:cxn modelId="{B629D9DB-690E-4C2F-88E4-C4335609B4E1}" type="presParOf" srcId="{8D3A69C4-4293-45C4-B7F5-FDD6E65F930B}" destId="{11FAA208-0734-417C-B4F4-CE0209B1561E}" srcOrd="0" destOrd="0" presId="urn:microsoft.com/office/officeart/2005/8/layout/process1"/>
    <dgm:cxn modelId="{DE25678F-50CA-421C-8089-20B4D1BDA832}" type="presParOf" srcId="{772CA3D6-132F-4B70-A169-FA3672C6F212}" destId="{1B1D5DFF-8EE6-4DCD-A6B7-6276AD006274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EA22BCE-9DED-4DE5-B6B1-F7C1DC1C73F8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A5FEABBE-315A-46A9-B1B6-CD91F75F5E95}">
      <dgm:prSet phldrT="[Tekstas]" custT="1"/>
      <dgm:spPr>
        <a:ln>
          <a:solidFill>
            <a:schemeClr val="tx1"/>
          </a:solidFill>
        </a:ln>
      </dgm:spPr>
      <dgm:t>
        <a:bodyPr/>
        <a:lstStyle/>
        <a:p>
          <a:r>
            <a:rPr lang="lt-LT" sz="2400" b="0" i="0" dirty="0"/>
            <a:t>Kai batono riekelė iškrenta iš rankos, dėl masės centro, ne visi riekelės kampai palieka plokštumą tuo pačiu metu, todėl ji pradeda suktis. </a:t>
          </a:r>
          <a:endParaRPr lang="lt-LT" sz="2400" dirty="0"/>
        </a:p>
      </dgm:t>
    </dgm:pt>
    <dgm:pt modelId="{27B77BA2-CBA6-413B-8256-F7B18CA47F0B}" type="parTrans" cxnId="{3E51F36C-83C7-46B8-BBF3-C55BF502B896}">
      <dgm:prSet/>
      <dgm:spPr/>
      <dgm:t>
        <a:bodyPr/>
        <a:lstStyle/>
        <a:p>
          <a:endParaRPr lang="lt-LT"/>
        </a:p>
      </dgm:t>
    </dgm:pt>
    <dgm:pt modelId="{FED29321-236E-4B02-A948-5990E6BEC2D2}" type="sibTrans" cxnId="{3E51F36C-83C7-46B8-BBF3-C55BF502B896}">
      <dgm:prSet/>
      <dgm:spPr>
        <a:solidFill>
          <a:schemeClr val="accent3"/>
        </a:solidFill>
        <a:ln>
          <a:solidFill>
            <a:schemeClr val="tx1"/>
          </a:solidFill>
        </a:ln>
      </dgm:spPr>
      <dgm:t>
        <a:bodyPr/>
        <a:lstStyle/>
        <a:p>
          <a:endParaRPr lang="lt-LT"/>
        </a:p>
      </dgm:t>
    </dgm:pt>
    <dgm:pt modelId="{19EE4218-258E-4BED-A96C-2D70F8BBEB2D}">
      <dgm:prSet phldrT="[Tekstas]" custT="1"/>
      <dgm:spPr>
        <a:ln>
          <a:solidFill>
            <a:schemeClr val="tx1"/>
          </a:solidFill>
        </a:ln>
      </dgm:spPr>
      <dgm:t>
        <a:bodyPr/>
        <a:lstStyle/>
        <a:p>
          <a:r>
            <a:rPr lang="lt-LT" sz="2400" b="0" i="0" dirty="0"/>
            <a:t>Stalai paprastai būna </a:t>
          </a:r>
          <a:r>
            <a:rPr lang="en-US" sz="2400" b="0" i="0" dirty="0"/>
            <a:t>0,7-1</a:t>
          </a:r>
          <a:r>
            <a:rPr lang="lt-LT" sz="2400" b="0" i="0" dirty="0"/>
            <a:t> m aukščio, todėl pakanka laiko batono riekei pasisukti apie pusę karto, kad nusileistų sviestuota puse žemyn.</a:t>
          </a:r>
          <a:endParaRPr lang="lt-LT" sz="2400" dirty="0"/>
        </a:p>
      </dgm:t>
    </dgm:pt>
    <dgm:pt modelId="{63C36706-B0D9-4FC1-B84B-99E27F87E90F}" type="parTrans" cxnId="{BF68BD8A-5252-4A1C-B5A0-16D1949EA187}">
      <dgm:prSet/>
      <dgm:spPr/>
      <dgm:t>
        <a:bodyPr/>
        <a:lstStyle/>
        <a:p>
          <a:endParaRPr lang="lt-LT"/>
        </a:p>
      </dgm:t>
    </dgm:pt>
    <dgm:pt modelId="{88EE5E48-AB8F-473C-9CC4-19C853D640F2}" type="sibTrans" cxnId="{BF68BD8A-5252-4A1C-B5A0-16D1949EA187}">
      <dgm:prSet/>
      <dgm:spPr/>
      <dgm:t>
        <a:bodyPr/>
        <a:lstStyle/>
        <a:p>
          <a:endParaRPr lang="lt-LT"/>
        </a:p>
      </dgm:t>
    </dgm:pt>
    <dgm:pt modelId="{3FD4758A-34D7-41A5-83F6-FAA764694F8C}" type="pres">
      <dgm:prSet presAssocID="{3EA22BCE-9DED-4DE5-B6B1-F7C1DC1C73F8}" presName="Name0" presStyleCnt="0">
        <dgm:presLayoutVars>
          <dgm:dir/>
          <dgm:resizeHandles val="exact"/>
        </dgm:presLayoutVars>
      </dgm:prSet>
      <dgm:spPr/>
    </dgm:pt>
    <dgm:pt modelId="{76CAD7D3-147C-4F02-B3D8-8F5EB5114F54}" type="pres">
      <dgm:prSet presAssocID="{A5FEABBE-315A-46A9-B1B6-CD91F75F5E95}" presName="node" presStyleLbl="node1" presStyleIdx="0" presStyleCnt="2" custScaleX="156345" custScaleY="137282" custLinFactNeighborY="-944">
        <dgm:presLayoutVars>
          <dgm:bulletEnabled val="1"/>
        </dgm:presLayoutVars>
      </dgm:prSet>
      <dgm:spPr/>
    </dgm:pt>
    <dgm:pt modelId="{D52E11F1-92F6-4A2D-8994-C370239D94EB}" type="pres">
      <dgm:prSet presAssocID="{FED29321-236E-4B02-A948-5990E6BEC2D2}" presName="sibTrans" presStyleLbl="sibTrans2D1" presStyleIdx="0" presStyleCnt="1"/>
      <dgm:spPr/>
    </dgm:pt>
    <dgm:pt modelId="{D6CA42FD-D76E-4F0D-AC10-22A269CA880F}" type="pres">
      <dgm:prSet presAssocID="{FED29321-236E-4B02-A948-5990E6BEC2D2}" presName="connectorText" presStyleLbl="sibTrans2D1" presStyleIdx="0" presStyleCnt="1"/>
      <dgm:spPr/>
    </dgm:pt>
    <dgm:pt modelId="{BDC9F0CA-398C-48E5-89C8-80762604B8EE}" type="pres">
      <dgm:prSet presAssocID="{19EE4218-258E-4BED-A96C-2D70F8BBEB2D}" presName="node" presStyleLbl="node1" presStyleIdx="1" presStyleCnt="2" custScaleX="171909" custScaleY="141587">
        <dgm:presLayoutVars>
          <dgm:bulletEnabled val="1"/>
        </dgm:presLayoutVars>
      </dgm:prSet>
      <dgm:spPr/>
    </dgm:pt>
  </dgm:ptLst>
  <dgm:cxnLst>
    <dgm:cxn modelId="{A3835D2B-BD0E-41CB-985A-C4225A8F6214}" type="presOf" srcId="{FED29321-236E-4B02-A948-5990E6BEC2D2}" destId="{D6CA42FD-D76E-4F0D-AC10-22A269CA880F}" srcOrd="1" destOrd="0" presId="urn:microsoft.com/office/officeart/2005/8/layout/process1"/>
    <dgm:cxn modelId="{B3C03037-4BBD-4D89-8D73-68A77A097F52}" type="presOf" srcId="{19EE4218-258E-4BED-A96C-2D70F8BBEB2D}" destId="{BDC9F0CA-398C-48E5-89C8-80762604B8EE}" srcOrd="0" destOrd="0" presId="urn:microsoft.com/office/officeart/2005/8/layout/process1"/>
    <dgm:cxn modelId="{50FE2240-579A-4F34-B43D-02FD21F48141}" type="presOf" srcId="{FED29321-236E-4B02-A948-5990E6BEC2D2}" destId="{D52E11F1-92F6-4A2D-8994-C370239D94EB}" srcOrd="0" destOrd="0" presId="urn:microsoft.com/office/officeart/2005/8/layout/process1"/>
    <dgm:cxn modelId="{3E51F36C-83C7-46B8-BBF3-C55BF502B896}" srcId="{3EA22BCE-9DED-4DE5-B6B1-F7C1DC1C73F8}" destId="{A5FEABBE-315A-46A9-B1B6-CD91F75F5E95}" srcOrd="0" destOrd="0" parTransId="{27B77BA2-CBA6-413B-8256-F7B18CA47F0B}" sibTransId="{FED29321-236E-4B02-A948-5990E6BEC2D2}"/>
    <dgm:cxn modelId="{8C091D55-7BE9-40E1-8C38-9736EE7A1C21}" type="presOf" srcId="{3EA22BCE-9DED-4DE5-B6B1-F7C1DC1C73F8}" destId="{3FD4758A-34D7-41A5-83F6-FAA764694F8C}" srcOrd="0" destOrd="0" presId="urn:microsoft.com/office/officeart/2005/8/layout/process1"/>
    <dgm:cxn modelId="{6FF11577-4A05-4046-A13D-A5C5D17795D0}" type="presOf" srcId="{A5FEABBE-315A-46A9-B1B6-CD91F75F5E95}" destId="{76CAD7D3-147C-4F02-B3D8-8F5EB5114F54}" srcOrd="0" destOrd="0" presId="urn:microsoft.com/office/officeart/2005/8/layout/process1"/>
    <dgm:cxn modelId="{BF68BD8A-5252-4A1C-B5A0-16D1949EA187}" srcId="{3EA22BCE-9DED-4DE5-B6B1-F7C1DC1C73F8}" destId="{19EE4218-258E-4BED-A96C-2D70F8BBEB2D}" srcOrd="1" destOrd="0" parTransId="{63C36706-B0D9-4FC1-B84B-99E27F87E90F}" sibTransId="{88EE5E48-AB8F-473C-9CC4-19C853D640F2}"/>
    <dgm:cxn modelId="{B7092B30-0141-44A3-9EBE-AA8B49CE79AA}" type="presParOf" srcId="{3FD4758A-34D7-41A5-83F6-FAA764694F8C}" destId="{76CAD7D3-147C-4F02-B3D8-8F5EB5114F54}" srcOrd="0" destOrd="0" presId="urn:microsoft.com/office/officeart/2005/8/layout/process1"/>
    <dgm:cxn modelId="{6195407B-B549-48B8-AE62-3E09143DFC29}" type="presParOf" srcId="{3FD4758A-34D7-41A5-83F6-FAA764694F8C}" destId="{D52E11F1-92F6-4A2D-8994-C370239D94EB}" srcOrd="1" destOrd="0" presId="urn:microsoft.com/office/officeart/2005/8/layout/process1"/>
    <dgm:cxn modelId="{1AB76C4E-0548-4AAB-8F70-07C7CAF70E09}" type="presParOf" srcId="{D52E11F1-92F6-4A2D-8994-C370239D94EB}" destId="{D6CA42FD-D76E-4F0D-AC10-22A269CA880F}" srcOrd="0" destOrd="0" presId="urn:microsoft.com/office/officeart/2005/8/layout/process1"/>
    <dgm:cxn modelId="{9969BF66-E5B3-4AD2-A8D7-FEFA27EBDF53}" type="presParOf" srcId="{3FD4758A-34D7-41A5-83F6-FAA764694F8C}" destId="{BDC9F0CA-398C-48E5-89C8-80762604B8EE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87D0D52-B505-4533-A614-BB56DD5230C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lt-LT"/>
        </a:p>
      </dgm:t>
    </dgm:pt>
    <dgm:pt modelId="{4A61C8BC-349B-4F10-960F-A2B0829A880A}">
      <dgm:prSet phldrT="[Tekstas]"/>
      <dgm:spPr>
        <a:ln>
          <a:solidFill>
            <a:schemeClr val="tx1"/>
          </a:solidFill>
        </a:ln>
      </dgm:spPr>
      <dgm:t>
        <a:bodyPr/>
        <a:lstStyle/>
        <a:p>
          <a:pPr>
            <a:buAutoNum type="arabicPeriod"/>
          </a:pPr>
          <a:r>
            <a:rPr lang="lt-LT" dirty="0"/>
            <a:t>Greičio: kuo greitesnis stūmimas nuo plokštumos (pvz. pjaustymo lentos), tuo mažiau sukasi riekė.</a:t>
          </a:r>
        </a:p>
      </dgm:t>
    </dgm:pt>
    <dgm:pt modelId="{0060D79C-9F0C-441F-BE63-0E3D1C243CAB}" type="parTrans" cxnId="{B8C560E9-98FA-42B7-9AEA-AE43117F7526}">
      <dgm:prSet/>
      <dgm:spPr/>
      <dgm:t>
        <a:bodyPr/>
        <a:lstStyle/>
        <a:p>
          <a:endParaRPr lang="lt-LT"/>
        </a:p>
      </dgm:t>
    </dgm:pt>
    <dgm:pt modelId="{C5AA2853-CBB8-4739-9165-C46BCA703FE6}" type="sibTrans" cxnId="{B8C560E9-98FA-42B7-9AEA-AE43117F7526}">
      <dgm:prSet/>
      <dgm:spPr/>
      <dgm:t>
        <a:bodyPr/>
        <a:lstStyle/>
        <a:p>
          <a:endParaRPr lang="lt-LT"/>
        </a:p>
      </dgm:t>
    </dgm:pt>
    <dgm:pt modelId="{CCE756C2-D32A-43A3-999D-6C9313E48DBC}">
      <dgm:prSet phldrT="[Tekstas]"/>
      <dgm:spPr>
        <a:ln>
          <a:solidFill>
            <a:schemeClr val="tx1"/>
          </a:solidFill>
        </a:ln>
      </dgm:spPr>
      <dgm:t>
        <a:bodyPr/>
        <a:lstStyle/>
        <a:p>
          <a:pPr>
            <a:buAutoNum type="arabicPeriod"/>
          </a:pPr>
          <a:r>
            <a:rPr lang="lt-LT" dirty="0"/>
            <a:t>Aukščio: kuo</a:t>
          </a:r>
          <a:r>
            <a:rPr lang="en-US" dirty="0"/>
            <a:t> </a:t>
          </a:r>
          <a:r>
            <a:rPr lang="lt-LT" dirty="0"/>
            <a:t>iš aukščiau paleidžiama riekė, tuo daugiau kartų ji sukasi, taip pakeisdama leidimosi pusę.</a:t>
          </a:r>
        </a:p>
      </dgm:t>
    </dgm:pt>
    <dgm:pt modelId="{F73C07F8-FC42-4A6E-8C42-ABBD23866B15}" type="parTrans" cxnId="{96DF9AB3-ACA1-4CD0-80BE-79BD585905D0}">
      <dgm:prSet/>
      <dgm:spPr/>
      <dgm:t>
        <a:bodyPr/>
        <a:lstStyle/>
        <a:p>
          <a:endParaRPr lang="lt-LT"/>
        </a:p>
      </dgm:t>
    </dgm:pt>
    <dgm:pt modelId="{0DF467C3-CA09-41BE-8E6A-738223D36318}" type="sibTrans" cxnId="{96DF9AB3-ACA1-4CD0-80BE-79BD585905D0}">
      <dgm:prSet/>
      <dgm:spPr/>
      <dgm:t>
        <a:bodyPr/>
        <a:lstStyle/>
        <a:p>
          <a:endParaRPr lang="lt-LT"/>
        </a:p>
      </dgm:t>
    </dgm:pt>
    <dgm:pt modelId="{82002960-0887-4D10-BE54-4A5436520FF2}" type="pres">
      <dgm:prSet presAssocID="{F87D0D52-B505-4533-A614-BB56DD5230C6}" presName="linear" presStyleCnt="0">
        <dgm:presLayoutVars>
          <dgm:animLvl val="lvl"/>
          <dgm:resizeHandles val="exact"/>
        </dgm:presLayoutVars>
      </dgm:prSet>
      <dgm:spPr/>
    </dgm:pt>
    <dgm:pt modelId="{14030376-F147-4DC0-93F7-3C4A6E7CA16D}" type="pres">
      <dgm:prSet presAssocID="{4A61C8BC-349B-4F10-960F-A2B0829A880A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BD533A96-0A75-43F2-9FFC-5C6FCD3A755F}" type="pres">
      <dgm:prSet presAssocID="{C5AA2853-CBB8-4739-9165-C46BCA703FE6}" presName="spacer" presStyleCnt="0"/>
      <dgm:spPr/>
    </dgm:pt>
    <dgm:pt modelId="{2D73016F-9110-4A23-8407-EDF8CBA9BE21}" type="pres">
      <dgm:prSet presAssocID="{CCE756C2-D32A-43A3-999D-6C9313E48DBC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A362333A-3DDE-46BF-A987-FE293F12E62B}" type="presOf" srcId="{F87D0D52-B505-4533-A614-BB56DD5230C6}" destId="{82002960-0887-4D10-BE54-4A5436520FF2}" srcOrd="0" destOrd="0" presId="urn:microsoft.com/office/officeart/2005/8/layout/vList2"/>
    <dgm:cxn modelId="{9187BE8C-A3C9-49FF-8C62-F2083F553297}" type="presOf" srcId="{CCE756C2-D32A-43A3-999D-6C9313E48DBC}" destId="{2D73016F-9110-4A23-8407-EDF8CBA9BE21}" srcOrd="0" destOrd="0" presId="urn:microsoft.com/office/officeart/2005/8/layout/vList2"/>
    <dgm:cxn modelId="{96DF9AB3-ACA1-4CD0-80BE-79BD585905D0}" srcId="{F87D0D52-B505-4533-A614-BB56DD5230C6}" destId="{CCE756C2-D32A-43A3-999D-6C9313E48DBC}" srcOrd="1" destOrd="0" parTransId="{F73C07F8-FC42-4A6E-8C42-ABBD23866B15}" sibTransId="{0DF467C3-CA09-41BE-8E6A-738223D36318}"/>
    <dgm:cxn modelId="{B8C560E9-98FA-42B7-9AEA-AE43117F7526}" srcId="{F87D0D52-B505-4533-A614-BB56DD5230C6}" destId="{4A61C8BC-349B-4F10-960F-A2B0829A880A}" srcOrd="0" destOrd="0" parTransId="{0060D79C-9F0C-441F-BE63-0E3D1C243CAB}" sibTransId="{C5AA2853-CBB8-4739-9165-C46BCA703FE6}"/>
    <dgm:cxn modelId="{114037F6-3CC8-4185-B931-D6DEBA4C705E}" type="presOf" srcId="{4A61C8BC-349B-4F10-960F-A2B0829A880A}" destId="{14030376-F147-4DC0-93F7-3C4A6E7CA16D}" srcOrd="0" destOrd="0" presId="urn:microsoft.com/office/officeart/2005/8/layout/vList2"/>
    <dgm:cxn modelId="{5E0371EC-4D32-48C0-B5A6-652EA4705882}" type="presParOf" srcId="{82002960-0887-4D10-BE54-4A5436520FF2}" destId="{14030376-F147-4DC0-93F7-3C4A6E7CA16D}" srcOrd="0" destOrd="0" presId="urn:microsoft.com/office/officeart/2005/8/layout/vList2"/>
    <dgm:cxn modelId="{262288FF-E38A-4664-AFEB-D1A7624AF8F2}" type="presParOf" srcId="{82002960-0887-4D10-BE54-4A5436520FF2}" destId="{BD533A96-0A75-43F2-9FFC-5C6FCD3A755F}" srcOrd="1" destOrd="0" presId="urn:microsoft.com/office/officeart/2005/8/layout/vList2"/>
    <dgm:cxn modelId="{52DF644E-4F66-43B9-BC12-1F4E6EEC007F}" type="presParOf" srcId="{82002960-0887-4D10-BE54-4A5436520FF2}" destId="{2D73016F-9110-4A23-8407-EDF8CBA9BE21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D86C24-BF5A-40D9-A4D2-0F331C75D4D3}">
      <dsp:nvSpPr>
        <dsp:cNvPr id="0" name=""/>
        <dsp:cNvSpPr/>
      </dsp:nvSpPr>
      <dsp:spPr>
        <a:xfrm>
          <a:off x="6047" y="1341217"/>
          <a:ext cx="3026889" cy="349427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400" kern="1200" dirty="0"/>
            <a:t>Šio reiškinio pastebėjimo pradžia laikoma </a:t>
          </a:r>
          <a:r>
            <a:rPr lang="lt-LT" sz="2400" kern="1200" dirty="0" err="1"/>
            <a:t>James</a:t>
          </a:r>
          <a:r>
            <a:rPr lang="lt-LT" sz="2400" kern="1200" dirty="0"/>
            <a:t> </a:t>
          </a:r>
          <a:r>
            <a:rPr lang="lt-LT" sz="2400" kern="1200" dirty="0" err="1"/>
            <a:t>Payn</a:t>
          </a:r>
          <a:r>
            <a:rPr lang="lt-LT" sz="2400" kern="1200" dirty="0"/>
            <a:t> </a:t>
          </a:r>
          <a:r>
            <a:rPr lang="lt-LT" sz="2400" kern="1200" dirty="0" err="1"/>
            <a:t>parodijinė</a:t>
          </a:r>
          <a:r>
            <a:rPr lang="lt-LT" sz="2400" kern="1200" dirty="0"/>
            <a:t> poema parašyta 1884 metais.</a:t>
          </a:r>
        </a:p>
      </dsp:txBody>
      <dsp:txXfrm>
        <a:off x="94702" y="1429872"/>
        <a:ext cx="2849579" cy="3316966"/>
      </dsp:txXfrm>
    </dsp:sp>
    <dsp:sp modelId="{61835A9C-69D4-438B-A3AF-927AFD489093}">
      <dsp:nvSpPr>
        <dsp:cNvPr id="0" name=""/>
        <dsp:cNvSpPr/>
      </dsp:nvSpPr>
      <dsp:spPr>
        <a:xfrm rot="22255">
          <a:off x="3279812" y="2794574"/>
          <a:ext cx="523397" cy="613742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t-LT" sz="2600" kern="1200"/>
        </a:p>
      </dsp:txBody>
      <dsp:txXfrm>
        <a:off x="3279814" y="2916814"/>
        <a:ext cx="366378" cy="368246"/>
      </dsp:txXfrm>
    </dsp:sp>
    <dsp:sp modelId="{2A75964A-5D3F-4DE4-80E0-4E67ED8DA53D}">
      <dsp:nvSpPr>
        <dsp:cNvPr id="0" name=""/>
        <dsp:cNvSpPr/>
      </dsp:nvSpPr>
      <dsp:spPr>
        <a:xfrm>
          <a:off x="4020459" y="1188639"/>
          <a:ext cx="3245585" cy="38528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400" kern="1200" dirty="0"/>
            <a:t>1991 metais buvo atliktas pirmasis tikresnis šio pastebėjimo tyrimas. Jis nebuvo tikslus.</a:t>
          </a:r>
        </a:p>
      </dsp:txBody>
      <dsp:txXfrm>
        <a:off x="4115519" y="1283699"/>
        <a:ext cx="3055465" cy="3662704"/>
      </dsp:txXfrm>
    </dsp:sp>
    <dsp:sp modelId="{A346CF47-925F-43BD-8EBA-3D9E1FE6F5A7}">
      <dsp:nvSpPr>
        <dsp:cNvPr id="0" name=""/>
        <dsp:cNvSpPr/>
      </dsp:nvSpPr>
      <dsp:spPr>
        <a:xfrm rot="21570541">
          <a:off x="7509102" y="2789982"/>
          <a:ext cx="515320" cy="613742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t-LT" sz="2600" kern="1200"/>
        </a:p>
      </dsp:txBody>
      <dsp:txXfrm>
        <a:off x="7509105" y="2913392"/>
        <a:ext cx="360724" cy="368246"/>
      </dsp:txXfrm>
    </dsp:sp>
    <dsp:sp modelId="{037965A0-1D03-4328-9F4F-B7E7C7593569}">
      <dsp:nvSpPr>
        <dsp:cNvPr id="0" name=""/>
        <dsp:cNvSpPr/>
      </dsp:nvSpPr>
      <dsp:spPr>
        <a:xfrm>
          <a:off x="8238312" y="1332726"/>
          <a:ext cx="3022113" cy="349427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400" kern="1200" dirty="0"/>
            <a:t>Vėliau buvo atlikta daugiau kokybiškesnių tyrimų ir 1996 metais </a:t>
          </a:r>
          <a:r>
            <a:rPr lang="lt-LT" sz="2400" kern="1200" dirty="0" err="1"/>
            <a:t>Robert</a:t>
          </a:r>
          <a:r>
            <a:rPr lang="lt-LT" sz="2400" kern="1200" dirty="0"/>
            <a:t> </a:t>
          </a:r>
          <a:r>
            <a:rPr lang="lt-LT" sz="2400" kern="1200" dirty="0" err="1"/>
            <a:t>Matthews</a:t>
          </a:r>
          <a:r>
            <a:rPr lang="lt-LT" sz="2400" kern="1200" dirty="0"/>
            <a:t> laimėjo satyrinę </a:t>
          </a:r>
          <a:r>
            <a:rPr lang="lt-LT" sz="2400" kern="1200" dirty="0" err="1"/>
            <a:t>Šnobelio</a:t>
          </a:r>
          <a:r>
            <a:rPr lang="lt-LT" sz="2400" kern="1200" dirty="0"/>
            <a:t> premiją už šios srities tyrimus.</a:t>
          </a:r>
        </a:p>
      </dsp:txBody>
      <dsp:txXfrm>
        <a:off x="8326827" y="1421241"/>
        <a:ext cx="2845083" cy="33172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F14CED-4974-45F2-AF4B-B89CF9A5C995}">
      <dsp:nvSpPr>
        <dsp:cNvPr id="0" name=""/>
        <dsp:cNvSpPr/>
      </dsp:nvSpPr>
      <dsp:spPr>
        <a:xfrm>
          <a:off x="2122783" y="2709333"/>
          <a:ext cx="1166707" cy="14628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83353" y="0"/>
              </a:lnTo>
              <a:lnTo>
                <a:pt x="583353" y="1462811"/>
              </a:lnTo>
              <a:lnTo>
                <a:pt x="1166707" y="146281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t-LT" sz="600" kern="1200"/>
        </a:p>
      </dsp:txBody>
      <dsp:txXfrm>
        <a:off x="2659359" y="3393961"/>
        <a:ext cx="93555" cy="93555"/>
      </dsp:txXfrm>
    </dsp:sp>
    <dsp:sp modelId="{5CB6F8B0-1340-41EE-904E-6756E924AA75}">
      <dsp:nvSpPr>
        <dsp:cNvPr id="0" name=""/>
        <dsp:cNvSpPr/>
      </dsp:nvSpPr>
      <dsp:spPr>
        <a:xfrm>
          <a:off x="2122783" y="1239883"/>
          <a:ext cx="1154742" cy="1469449"/>
        </a:xfrm>
        <a:custGeom>
          <a:avLst/>
          <a:gdLst/>
          <a:ahLst/>
          <a:cxnLst/>
          <a:rect l="0" t="0" r="0" b="0"/>
          <a:pathLst>
            <a:path>
              <a:moveTo>
                <a:pt x="0" y="1469449"/>
              </a:moveTo>
              <a:lnTo>
                <a:pt x="577371" y="1469449"/>
              </a:lnTo>
              <a:lnTo>
                <a:pt x="577371" y="0"/>
              </a:lnTo>
              <a:lnTo>
                <a:pt x="1154742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t-LT" sz="600" kern="1200"/>
        </a:p>
      </dsp:txBody>
      <dsp:txXfrm>
        <a:off x="2653432" y="1927886"/>
        <a:ext cx="93444" cy="93444"/>
      </dsp:txXfrm>
    </dsp:sp>
    <dsp:sp modelId="{E53269A7-E71F-4512-9D2E-29D51D1BB19D}">
      <dsp:nvSpPr>
        <dsp:cNvPr id="0" name=""/>
        <dsp:cNvSpPr/>
      </dsp:nvSpPr>
      <dsp:spPr>
        <a:xfrm>
          <a:off x="0" y="2195565"/>
          <a:ext cx="3218029" cy="10275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200" kern="1200" dirty="0"/>
            <a:t>Bandyta buvo dviem būdais</a:t>
          </a:r>
        </a:p>
      </dsp:txBody>
      <dsp:txXfrm>
        <a:off x="0" y="2195565"/>
        <a:ext cx="3218029" cy="1027536"/>
      </dsp:txXfrm>
    </dsp:sp>
    <dsp:sp modelId="{DBDCC422-DCC2-4780-AB25-AD4A0CE0DE89}">
      <dsp:nvSpPr>
        <dsp:cNvPr id="0" name=""/>
        <dsp:cNvSpPr/>
      </dsp:nvSpPr>
      <dsp:spPr>
        <a:xfrm>
          <a:off x="3277526" y="483883"/>
          <a:ext cx="4726807" cy="151199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000" kern="1200" dirty="0"/>
            <a:t>Pirmasis: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000" kern="1200" dirty="0"/>
            <a:t>Paleidžiama batono riekė su sviestu tiesiai žemyn iš įvairių aukščių.</a:t>
          </a:r>
        </a:p>
      </dsp:txBody>
      <dsp:txXfrm>
        <a:off x="3277526" y="483883"/>
        <a:ext cx="4726807" cy="1511999"/>
      </dsp:txXfrm>
    </dsp:sp>
    <dsp:sp modelId="{A5B71CF6-568B-40A8-BCCD-F4E041B06222}">
      <dsp:nvSpPr>
        <dsp:cNvPr id="0" name=""/>
        <dsp:cNvSpPr/>
      </dsp:nvSpPr>
      <dsp:spPr>
        <a:xfrm>
          <a:off x="3289490" y="3409507"/>
          <a:ext cx="4726369" cy="15252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000" kern="1200" dirty="0"/>
            <a:t>Antrasis: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000" kern="1200" dirty="0"/>
            <a:t>Batono riekė su sviestu nustumiama nuo pjaustymo lentos ar rankos iš įvairių aukščių.</a:t>
          </a:r>
        </a:p>
      </dsp:txBody>
      <dsp:txXfrm>
        <a:off x="3289490" y="3409507"/>
        <a:ext cx="4726369" cy="15252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8914A1-8207-40AF-9029-296CDFAE36EB}">
      <dsp:nvSpPr>
        <dsp:cNvPr id="0" name=""/>
        <dsp:cNvSpPr/>
      </dsp:nvSpPr>
      <dsp:spPr>
        <a:xfrm>
          <a:off x="1733" y="1825634"/>
          <a:ext cx="3697245" cy="24263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400" kern="1200" dirty="0"/>
            <a:t>Atleidžiant dviem rankomis iš horizontalios padėties, visos riekės dalys pradeda kristi tuo pačiu metu.</a:t>
          </a:r>
        </a:p>
      </dsp:txBody>
      <dsp:txXfrm>
        <a:off x="72797" y="1896698"/>
        <a:ext cx="3555117" cy="2284189"/>
      </dsp:txXfrm>
    </dsp:sp>
    <dsp:sp modelId="{8D3A69C4-4293-45C4-B7F5-FDD6E65F930B}">
      <dsp:nvSpPr>
        <dsp:cNvPr id="0" name=""/>
        <dsp:cNvSpPr/>
      </dsp:nvSpPr>
      <dsp:spPr>
        <a:xfrm>
          <a:off x="4068703" y="2580335"/>
          <a:ext cx="783815" cy="9169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/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t-LT" sz="3900" kern="1200"/>
        </a:p>
      </dsp:txBody>
      <dsp:txXfrm>
        <a:off x="4068703" y="2763718"/>
        <a:ext cx="548671" cy="550150"/>
      </dsp:txXfrm>
    </dsp:sp>
    <dsp:sp modelId="{1B1D5DFF-8EE6-4DCD-A6B7-6276AD006274}">
      <dsp:nvSpPr>
        <dsp:cNvPr id="0" name=""/>
        <dsp:cNvSpPr/>
      </dsp:nvSpPr>
      <dsp:spPr>
        <a:xfrm>
          <a:off x="5177877" y="1825634"/>
          <a:ext cx="3697245" cy="24263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800" kern="1200" dirty="0"/>
            <a:t>Tuomet riekė krenta tiesiai žemyn ir nesisuka.</a:t>
          </a:r>
        </a:p>
      </dsp:txBody>
      <dsp:txXfrm>
        <a:off x="5248941" y="1896698"/>
        <a:ext cx="3555117" cy="228418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CAD7D3-147C-4F02-B3D8-8F5EB5114F54}">
      <dsp:nvSpPr>
        <dsp:cNvPr id="0" name=""/>
        <dsp:cNvSpPr/>
      </dsp:nvSpPr>
      <dsp:spPr>
        <a:xfrm>
          <a:off x="5792" y="741238"/>
          <a:ext cx="4012447" cy="37909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400" b="0" i="0" kern="1200" dirty="0"/>
            <a:t>Kai batono riekelė iškrenta iš rankos, dėl masės centro, ne visi riekelės kampai palieka plokštumą tuo pačiu metu, todėl ji pradeda suktis. </a:t>
          </a:r>
          <a:endParaRPr lang="lt-LT" sz="2400" kern="1200" dirty="0"/>
        </a:p>
      </dsp:txBody>
      <dsp:txXfrm>
        <a:off x="116826" y="852272"/>
        <a:ext cx="3790379" cy="3568919"/>
      </dsp:txXfrm>
    </dsp:sp>
    <dsp:sp modelId="{D52E11F1-92F6-4A2D-8994-C370239D94EB}">
      <dsp:nvSpPr>
        <dsp:cNvPr id="0" name=""/>
        <dsp:cNvSpPr/>
      </dsp:nvSpPr>
      <dsp:spPr>
        <a:xfrm rot="17106">
          <a:off x="4274876" y="2331111"/>
          <a:ext cx="544084" cy="6364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/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t-LT" sz="2700" kern="1200"/>
        </a:p>
      </dsp:txBody>
      <dsp:txXfrm>
        <a:off x="4274877" y="2457999"/>
        <a:ext cx="380859" cy="381880"/>
      </dsp:txXfrm>
    </dsp:sp>
    <dsp:sp modelId="{BDC9F0CA-398C-48E5-89C8-80762604B8EE}">
      <dsp:nvSpPr>
        <dsp:cNvPr id="0" name=""/>
        <dsp:cNvSpPr/>
      </dsp:nvSpPr>
      <dsp:spPr>
        <a:xfrm>
          <a:off x="5044801" y="707866"/>
          <a:ext cx="4411882" cy="39098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400" b="0" i="0" kern="1200" dirty="0"/>
            <a:t>Stalai paprastai būna </a:t>
          </a:r>
          <a:r>
            <a:rPr lang="en-US" sz="2400" b="0" i="0" kern="1200" dirty="0"/>
            <a:t>0,7-1</a:t>
          </a:r>
          <a:r>
            <a:rPr lang="lt-LT" sz="2400" b="0" i="0" kern="1200" dirty="0"/>
            <a:t> m aukščio, todėl pakanka laiko batono riekei pasisukti apie pusę karto, kad nusileistų sviestuota puse žemyn.</a:t>
          </a:r>
          <a:endParaRPr lang="lt-LT" sz="2400" kern="1200" dirty="0"/>
        </a:p>
      </dsp:txBody>
      <dsp:txXfrm>
        <a:off x="5159317" y="822382"/>
        <a:ext cx="4182850" cy="368083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030376-F147-4DC0-93F7-3C4A6E7CA16D}">
      <dsp:nvSpPr>
        <dsp:cNvPr id="0" name=""/>
        <dsp:cNvSpPr/>
      </dsp:nvSpPr>
      <dsp:spPr>
        <a:xfrm>
          <a:off x="0" y="4360"/>
          <a:ext cx="6634562" cy="22306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100" kern="1200" dirty="0"/>
            <a:t>Greičio: kuo greitesnis stūmimas nuo plokštumos (pvz. pjaustymo lentos), tuo mažiau sukasi riekė.</a:t>
          </a:r>
        </a:p>
      </dsp:txBody>
      <dsp:txXfrm>
        <a:off x="108889" y="113249"/>
        <a:ext cx="6416784" cy="2012826"/>
      </dsp:txXfrm>
    </dsp:sp>
    <dsp:sp modelId="{2D73016F-9110-4A23-8407-EDF8CBA9BE21}">
      <dsp:nvSpPr>
        <dsp:cNvPr id="0" name=""/>
        <dsp:cNvSpPr/>
      </dsp:nvSpPr>
      <dsp:spPr>
        <a:xfrm>
          <a:off x="0" y="2324245"/>
          <a:ext cx="6634562" cy="22306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100" kern="1200" dirty="0"/>
            <a:t>Aukščio: kuo</a:t>
          </a:r>
          <a:r>
            <a:rPr lang="en-US" sz="3100" kern="1200" dirty="0"/>
            <a:t> </a:t>
          </a:r>
          <a:r>
            <a:rPr lang="lt-LT" sz="3100" kern="1200" dirty="0"/>
            <a:t>iš aukščiau paleidžiama riekė, tuo daugiau kartų ji sukasi, taip pakeisdama leidimosi pusę.</a:t>
          </a:r>
        </a:p>
      </dsp:txBody>
      <dsp:txXfrm>
        <a:off x="108889" y="2433134"/>
        <a:ext cx="6416784" cy="20128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8BE2AE-E458-437C-9852-BB89A272220C}" type="datetimeFigureOut">
              <a:rPr lang="lt-LT" smtClean="0"/>
              <a:t>2024-05-18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325D1D-413A-49E0-8F4C-C146FA213F2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34117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325D1D-413A-49E0-8F4C-C146FA213F24}" type="slidenum">
              <a:rPr lang="lt-LT" smtClean="0"/>
              <a:t>21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206273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1" descr="Tag=AccentColor&#10;Flavor=Light&#10;Target=Fill">
            <a:extLst>
              <a:ext uri="{FF2B5EF4-FFF2-40B4-BE49-F238E27FC236}">
                <a16:creationId xmlns:a16="http://schemas.microsoft.com/office/drawing/2014/main" id="{0D57E7FA-E8FC-45AC-868F-CDC8144939D6}"/>
              </a:ext>
            </a:extLst>
          </p:cNvPr>
          <p:cNvSpPr/>
          <p:nvPr/>
        </p:nvSpPr>
        <p:spPr>
          <a:xfrm rot="10800000" flipV="1">
            <a:off x="2599854" y="527562"/>
            <a:ext cx="6992292" cy="5102484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7094A5-EB6F-441D-88F8-CD7A30C84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8760" y="1591056"/>
            <a:ext cx="5705856" cy="3264408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7CE1E3-3929-42A6-81B7-056BD88EF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28616"/>
            <a:ext cx="5705856" cy="996696"/>
          </a:xfrm>
        </p:spPr>
        <p:txBody>
          <a:bodyPr/>
          <a:lstStyle>
            <a:lvl1pPr marL="0" indent="0" algn="l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951E3-0794-422C-AF76-0AD4A7FB1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5/18/2024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EBFA8-0291-4D77-A9D9-B17FC2382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AC4D4-C4EE-4624-A329-C608A1D5A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54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13B7BB51-92B8-4089-8DAB-1202A4D1C6A3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680"/>
            <a:ext cx="1051560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AE770-8363-44CD-8A22-AB26C5C53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5/18/2024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428F0-E5C2-42A1-AB2F-1A19FFAD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75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9" descr="Tag=AccentColor&#10;Flavor=Light&#10;Target=Fill">
            <a:extLst>
              <a:ext uri="{FF2B5EF4-FFF2-40B4-BE49-F238E27FC236}">
                <a16:creationId xmlns:a16="http://schemas.microsoft.com/office/drawing/2014/main" id="{DB2CE8D6-5B4E-4EBE-9ED5-A1DA7E2A5CDA}"/>
              </a:ext>
            </a:extLst>
          </p:cNvPr>
          <p:cNvSpPr/>
          <p:nvPr/>
        </p:nvSpPr>
        <p:spPr>
          <a:xfrm>
            <a:off x="7209816" y="0"/>
            <a:ext cx="4143984" cy="5747660"/>
          </a:xfrm>
          <a:custGeom>
            <a:avLst/>
            <a:gdLst>
              <a:gd name="connsiteX0" fmla="*/ 0 w 3843750"/>
              <a:gd name="connsiteY0" fmla="*/ 346 h 5956080"/>
              <a:gd name="connsiteX1" fmla="*/ 72373 w 3843750"/>
              <a:gd name="connsiteY1" fmla="*/ 2447534 h 5956080"/>
              <a:gd name="connsiteX2" fmla="*/ 145093 w 3843750"/>
              <a:gd name="connsiteY2" fmla="*/ 3878724 h 5956080"/>
              <a:gd name="connsiteX3" fmla="*/ 237897 w 3843750"/>
              <a:gd name="connsiteY3" fmla="*/ 4208041 h 5956080"/>
              <a:gd name="connsiteX4" fmla="*/ 281875 w 3843750"/>
              <a:gd name="connsiteY4" fmla="*/ 4677601 h 5956080"/>
              <a:gd name="connsiteX5" fmla="*/ 360135 w 3843750"/>
              <a:gd name="connsiteY5" fmla="*/ 5287407 h 5956080"/>
              <a:gd name="connsiteX6" fmla="*/ 414155 w 3843750"/>
              <a:gd name="connsiteY6" fmla="*/ 5817914 h 5956080"/>
              <a:gd name="connsiteX7" fmla="*/ 681487 w 3843750"/>
              <a:gd name="connsiteY7" fmla="*/ 5914873 h 5956080"/>
              <a:gd name="connsiteX8" fmla="*/ 892373 w 3843750"/>
              <a:gd name="connsiteY8" fmla="*/ 5605295 h 5956080"/>
              <a:gd name="connsiteX9" fmla="*/ 1027770 w 3843750"/>
              <a:gd name="connsiteY9" fmla="*/ 5804063 h 5956080"/>
              <a:gd name="connsiteX10" fmla="*/ 1200566 w 3843750"/>
              <a:gd name="connsiteY10" fmla="*/ 5527036 h 5956080"/>
              <a:gd name="connsiteX11" fmla="*/ 1348083 w 3843750"/>
              <a:gd name="connsiteY11" fmla="*/ 5363590 h 5956080"/>
              <a:gd name="connsiteX12" fmla="*/ 1425997 w 3843750"/>
              <a:gd name="connsiteY12" fmla="*/ 4800532 h 5956080"/>
              <a:gd name="connsiteX13" fmla="*/ 1517416 w 3843750"/>
              <a:gd name="connsiteY13" fmla="*/ 4640549 h 5956080"/>
              <a:gd name="connsiteX14" fmla="*/ 1569705 w 3843750"/>
              <a:gd name="connsiteY14" fmla="*/ 4803995 h 5956080"/>
              <a:gd name="connsiteX15" fmla="*/ 1530921 w 3843750"/>
              <a:gd name="connsiteY15" fmla="*/ 5433885 h 5956080"/>
              <a:gd name="connsiteX16" fmla="*/ 1614721 w 3843750"/>
              <a:gd name="connsiteY16" fmla="*/ 5319957 h 5956080"/>
              <a:gd name="connsiteX17" fmla="*/ 1800676 w 3843750"/>
              <a:gd name="connsiteY17" fmla="*/ 4608691 h 5956080"/>
              <a:gd name="connsiteX18" fmla="*/ 1918759 w 3843750"/>
              <a:gd name="connsiteY18" fmla="*/ 4486799 h 5956080"/>
              <a:gd name="connsiteX19" fmla="*/ 2009139 w 3843750"/>
              <a:gd name="connsiteY19" fmla="*/ 4715000 h 5956080"/>
              <a:gd name="connsiteX20" fmla="*/ 2135532 w 3843750"/>
              <a:gd name="connsiteY20" fmla="*/ 5321689 h 5956080"/>
              <a:gd name="connsiteX21" fmla="*/ 2209291 w 3843750"/>
              <a:gd name="connsiteY21" fmla="*/ 5028733 h 5956080"/>
              <a:gd name="connsiteX22" fmla="*/ 2501208 w 3843750"/>
              <a:gd name="connsiteY22" fmla="*/ 4457711 h 5956080"/>
              <a:gd name="connsiteX23" fmla="*/ 2695127 w 3843750"/>
              <a:gd name="connsiteY23" fmla="*/ 4973674 h 5956080"/>
              <a:gd name="connsiteX24" fmla="*/ 2825329 w 3843750"/>
              <a:gd name="connsiteY24" fmla="*/ 4563328 h 5956080"/>
              <a:gd name="connsiteX25" fmla="*/ 2904628 w 3843750"/>
              <a:gd name="connsiteY25" fmla="*/ 4466368 h 5956080"/>
              <a:gd name="connsiteX26" fmla="*/ 2922635 w 3843750"/>
              <a:gd name="connsiteY26" fmla="*/ 4519696 h 5956080"/>
              <a:gd name="connsiteX27" fmla="*/ 3089544 w 3843750"/>
              <a:gd name="connsiteY27" fmla="*/ 3606545 h 5956080"/>
              <a:gd name="connsiteX28" fmla="*/ 3150490 w 3843750"/>
              <a:gd name="connsiteY28" fmla="*/ 3989882 h 5956080"/>
              <a:gd name="connsiteX29" fmla="*/ 3755448 w 3843750"/>
              <a:gd name="connsiteY29" fmla="*/ 1538193 h 5956080"/>
              <a:gd name="connsiteX30" fmla="*/ 3850330 w 3843750"/>
              <a:gd name="connsiteY30" fmla="*/ 0 h 5956080"/>
              <a:gd name="connsiteX31" fmla="*/ 0 w 3843750"/>
              <a:gd name="connsiteY31" fmla="*/ 0 h 59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843750" h="5956080">
                <a:moveTo>
                  <a:pt x="0" y="346"/>
                </a:moveTo>
                <a:cubicBezTo>
                  <a:pt x="12120" y="1234155"/>
                  <a:pt x="72720" y="2447534"/>
                  <a:pt x="72373" y="2447534"/>
                </a:cubicBezTo>
                <a:cubicBezTo>
                  <a:pt x="72720" y="2449265"/>
                  <a:pt x="114274" y="3641520"/>
                  <a:pt x="145093" y="3878724"/>
                </a:cubicBezTo>
                <a:cubicBezTo>
                  <a:pt x="176258" y="4119392"/>
                  <a:pt x="210194" y="3969797"/>
                  <a:pt x="237897" y="4208041"/>
                </a:cubicBezTo>
                <a:cubicBezTo>
                  <a:pt x="250017" y="4367677"/>
                  <a:pt x="237204" y="4527661"/>
                  <a:pt x="281875" y="4677601"/>
                </a:cubicBezTo>
                <a:cubicBezTo>
                  <a:pt x="278758" y="4908226"/>
                  <a:pt x="338319" y="5059552"/>
                  <a:pt x="360135" y="5287407"/>
                </a:cubicBezTo>
                <a:cubicBezTo>
                  <a:pt x="370177" y="5468860"/>
                  <a:pt x="348015" y="5649274"/>
                  <a:pt x="414155" y="5817914"/>
                </a:cubicBezTo>
                <a:cubicBezTo>
                  <a:pt x="467137" y="5947770"/>
                  <a:pt x="534662" y="6049578"/>
                  <a:pt x="681487" y="5914873"/>
                </a:cubicBezTo>
                <a:cubicBezTo>
                  <a:pt x="680448" y="5747964"/>
                  <a:pt x="925963" y="5772897"/>
                  <a:pt x="892373" y="5605295"/>
                </a:cubicBezTo>
                <a:cubicBezTo>
                  <a:pt x="1003184" y="5641309"/>
                  <a:pt x="945009" y="5759046"/>
                  <a:pt x="1027770" y="5804063"/>
                </a:cubicBezTo>
                <a:cubicBezTo>
                  <a:pt x="1099105" y="5719915"/>
                  <a:pt x="1051664" y="5551968"/>
                  <a:pt x="1200566" y="5527036"/>
                </a:cubicBezTo>
                <a:cubicBezTo>
                  <a:pt x="1352931" y="5564088"/>
                  <a:pt x="1336655" y="5453970"/>
                  <a:pt x="1348083" y="5363590"/>
                </a:cubicBezTo>
                <a:cubicBezTo>
                  <a:pt x="1370938" y="5149586"/>
                  <a:pt x="1389291" y="5009687"/>
                  <a:pt x="1425997" y="4800532"/>
                </a:cubicBezTo>
                <a:cubicBezTo>
                  <a:pt x="1436385" y="4748243"/>
                  <a:pt x="1415608" y="4628775"/>
                  <a:pt x="1517416" y="4640549"/>
                </a:cubicBezTo>
                <a:cubicBezTo>
                  <a:pt x="1596022" y="4651976"/>
                  <a:pt x="1566242" y="4746512"/>
                  <a:pt x="1569705" y="4803995"/>
                </a:cubicBezTo>
                <a:cubicBezTo>
                  <a:pt x="1600177" y="5128809"/>
                  <a:pt x="1532998" y="5109763"/>
                  <a:pt x="1530921" y="5433885"/>
                </a:cubicBezTo>
                <a:cubicBezTo>
                  <a:pt x="1530574" y="5446697"/>
                  <a:pt x="1580786" y="5458125"/>
                  <a:pt x="1614721" y="5319957"/>
                </a:cubicBezTo>
                <a:cubicBezTo>
                  <a:pt x="1681208" y="5047432"/>
                  <a:pt x="1760507" y="4832736"/>
                  <a:pt x="1800676" y="4608691"/>
                </a:cubicBezTo>
                <a:cubicBezTo>
                  <a:pt x="1848463" y="4656824"/>
                  <a:pt x="1889671" y="4439704"/>
                  <a:pt x="1918759" y="4486799"/>
                </a:cubicBezTo>
                <a:cubicBezTo>
                  <a:pt x="1932264" y="4566098"/>
                  <a:pt x="1956503" y="4642626"/>
                  <a:pt x="2009139" y="4715000"/>
                </a:cubicBezTo>
                <a:cubicBezTo>
                  <a:pt x="2054502" y="4933851"/>
                  <a:pt x="2004983" y="5137812"/>
                  <a:pt x="2135532" y="5321689"/>
                </a:cubicBezTo>
                <a:cubicBezTo>
                  <a:pt x="2135532" y="5321689"/>
                  <a:pt x="2137610" y="5265245"/>
                  <a:pt x="2209291" y="5028733"/>
                </a:cubicBezTo>
                <a:cubicBezTo>
                  <a:pt x="2267120" y="4838277"/>
                  <a:pt x="2341225" y="4936622"/>
                  <a:pt x="2501208" y="4457711"/>
                </a:cubicBezTo>
                <a:cubicBezTo>
                  <a:pt x="2545186" y="4641934"/>
                  <a:pt x="2446495" y="4877753"/>
                  <a:pt x="2695127" y="4973674"/>
                </a:cubicBezTo>
                <a:cubicBezTo>
                  <a:pt x="2743260" y="4833775"/>
                  <a:pt x="2706208" y="4662365"/>
                  <a:pt x="2825329" y="4563328"/>
                </a:cubicBezTo>
                <a:cubicBezTo>
                  <a:pt x="2859958" y="4534586"/>
                  <a:pt x="2884890" y="4501689"/>
                  <a:pt x="2904628" y="4466368"/>
                </a:cubicBezTo>
                <a:cubicBezTo>
                  <a:pt x="2910515" y="4484375"/>
                  <a:pt x="2916749" y="4503074"/>
                  <a:pt x="2922635" y="4519696"/>
                </a:cubicBezTo>
                <a:cubicBezTo>
                  <a:pt x="2946529" y="4491647"/>
                  <a:pt x="3082618" y="3784882"/>
                  <a:pt x="3089544" y="3606545"/>
                </a:cubicBezTo>
                <a:cubicBezTo>
                  <a:pt x="3124172" y="3733285"/>
                  <a:pt x="3150490" y="3989882"/>
                  <a:pt x="3150490" y="3989882"/>
                </a:cubicBezTo>
                <a:cubicBezTo>
                  <a:pt x="3150490" y="3989882"/>
                  <a:pt x="3300085" y="3936900"/>
                  <a:pt x="3755448" y="1538193"/>
                </a:cubicBezTo>
                <a:cubicBezTo>
                  <a:pt x="3791461" y="1348775"/>
                  <a:pt x="3824704" y="697762"/>
                  <a:pt x="385033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D5705-B027-4C44-B38A-60296E29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78991"/>
            <a:ext cx="5266944" cy="3136392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BBAC4-9088-44CF-BA2D-B8DD24FB5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79392"/>
            <a:ext cx="5266944" cy="1500187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3FB3F-D2A6-4919-B57B-C08861D46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5/18/2024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049E0-6BE5-43FA-A4D4-ACAFC871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8C28D-1479-4F15-B906-0AEBBCC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60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FD51F360-8860-4FB5-A0A5-773473DD8B39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A77EC9-372A-4ECA-9088-780532AF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882CE-1B27-414A-9B06-AA5D2DB68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397E60-5D92-4530-96D1-FC09AF3C27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9088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4240FE-0C6A-47E9-9B0A-7B3C6087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5/18/2024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71AE1B-BB18-4C7E-AA77-3A4D401A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FA7B1D-FEDD-4E29-A352-29E5F498B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838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 descr="Tag=AccentColor&#10;Flavor=Light&#10;Target=Fill">
            <a:extLst>
              <a:ext uri="{FF2B5EF4-FFF2-40B4-BE49-F238E27FC236}">
                <a16:creationId xmlns:a16="http://schemas.microsoft.com/office/drawing/2014/main" id="{527D753D-3426-457C-9082-B92894509EC0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4D2B94-0682-4185-BCE3-89AF214A4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5C47E-B85E-4B3E-A669-DEEC7F5DF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4517F-FE8C-49AD-9A52-0F4301052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0C73EC-7117-4DC2-9075-14102F2E28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90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D9A323-865B-4177-8F98-9BA304E02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90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A4E5D6-7075-4584-BD43-D966F0B5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5/18/2024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38B83D-8A05-4F3C-A409-1602C9630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D250E7-8A73-449C-A140-A2A2582D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424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1" descr="Tag=AccentColor&#10;Flavor=Light&#10;Target=Fill">
            <a:extLst>
              <a:ext uri="{FF2B5EF4-FFF2-40B4-BE49-F238E27FC236}">
                <a16:creationId xmlns:a16="http://schemas.microsoft.com/office/drawing/2014/main" id="{AAFBE1F6-FC6D-4C3D-9AC3-97028E6F18C7}"/>
              </a:ext>
            </a:extLst>
          </p:cNvPr>
          <p:cNvSpPr/>
          <p:nvPr/>
        </p:nvSpPr>
        <p:spPr>
          <a:xfrm rot="10800000" flipV="1">
            <a:off x="1969639" y="181596"/>
            <a:ext cx="8252722" cy="6022258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2825A4-268B-4301-8432-F9E9B2661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3784" y="1572768"/>
            <a:ext cx="6501384" cy="4096512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33410F-8A90-47F6-BD39-4AC0E435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5/18/2024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D819A9-F8DE-4E5C-AFC3-E0105ACD8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25320-A12F-4F3E-8EC9-11292FF3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383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5/18/2024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15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 descr="Mask ID=&#10;Mask position=bottom, center&#10;Mask family= brushstroke, landscape, wide">
            <a:extLst>
              <a:ext uri="{FF2B5EF4-FFF2-40B4-BE49-F238E27FC236}">
                <a16:creationId xmlns:a16="http://schemas.microsoft.com/office/drawing/2014/main" id="{736BF44D-E8DD-45FA-931D-CBCC67D57944}"/>
              </a:ext>
            </a:extLst>
          </p:cNvPr>
          <p:cNvSpPr/>
          <p:nvPr/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5/18/2024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799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76C5A8FA-6B61-4934-AF55-C595090CA5DC}"/>
              </a:ext>
            </a:extLst>
          </p:cNvPr>
          <p:cNvSpPr/>
          <p:nvPr/>
        </p:nvSpPr>
        <p:spPr>
          <a:xfrm>
            <a:off x="4726728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6AD042-DE90-4088-8A07-B9A64C2CE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40080"/>
            <a:ext cx="3886200" cy="2953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FFC98-62A0-445A-BEDA-785BE925A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9168" y="640080"/>
            <a:ext cx="4489704" cy="5596128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D7827-8489-4EE4-88EE-16685FE6D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776472"/>
            <a:ext cx="3886200" cy="246888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3534F-EA91-4A50-B0F6-10D689E45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5/18/2024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20F3F7-8B4B-4015-AA9C-109D05B2F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0B6EE2-78A1-4D01-87BE-A1487FBD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843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phic 1" descr="Tag=AccentColor&#10;Flavor=Light&#10;Target=Fill">
            <a:extLst>
              <a:ext uri="{FF2B5EF4-FFF2-40B4-BE49-F238E27FC236}">
                <a16:creationId xmlns:a16="http://schemas.microsoft.com/office/drawing/2014/main" id="{0EE21C0F-70D8-4F3C-9392-07559C90EE6E}"/>
              </a:ext>
            </a:extLst>
          </p:cNvPr>
          <p:cNvSpPr/>
          <p:nvPr/>
        </p:nvSpPr>
        <p:spPr>
          <a:xfrm rot="10800000" flipH="1" flipV="1">
            <a:off x="684965" y="1332237"/>
            <a:ext cx="5263732" cy="3841102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B1DFE-8154-440D-93CF-FEF7860E8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032" y="2523744"/>
            <a:ext cx="3831336" cy="1453896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D9D1F5-05CC-48F3-A314-315EF1703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711696" y="640079"/>
            <a:ext cx="4837176" cy="556869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807DE-1178-4BBB-89D8-9046239C2D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5064" y="4087368"/>
            <a:ext cx="3319272" cy="649224"/>
          </a:xfrm>
        </p:spPr>
        <p:txBody>
          <a:bodyPr>
            <a:noAutofit/>
          </a:bodyPr>
          <a:lstStyle>
            <a:lvl1pPr marL="0" indent="0" algn="ctr">
              <a:buNone/>
              <a:defRPr sz="2000" cap="all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8EA59-A1BC-48B7-9495-6D5C6035B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5/18/2024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85A72-B50F-440E-AAD3-53C099F6D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2D00B-4207-4720-8C68-605CAFDD5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496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C888B-58B8-4428-8B1D-4E26FC5DD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14F67B-D516-42FA-A2CA-2DCD37CFE8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2BA5FF-4919-4FF8-9C04-06CE156B7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5/18/2024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DA970-128E-4150-8E5A-A1B056E83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C6CD1-EE5E-42EF-B76D-BB803BA6A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951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0C2A1B-34CA-4877-9435-D77DF32575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255E5E-4A81-44CC-8D99-F56E625D46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CEECF-A221-4ECC-AD9C-E197D516D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5/18/2024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F41AE-0DDE-49ED-9F0C-E0E16F599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B47FB7-77F0-4C43-B81E-D04B31C95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269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615C6B-1C98-4B1C-AB4B-1E1898E59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DFF97-B7FD-47F9-BC7F-DD4B4C5EA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31D22-079E-43E3-86A4-BA12DB888C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4E684-10F4-4CC3-A0B9-F03AA7BE37CF}" type="datetimeFigureOut">
              <a:rPr lang="en-US" smtClean="0"/>
              <a:t>5/18/2024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C30A2-140B-4A5D-BEEC-C1314AF1F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1BA8F-7826-496D-91F8-B3ECDF34D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184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693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emanticscholar.org/paper/Four-different-ways-that-toast-can-fall-off-a-table-Cross/d2ffb9e1f6aada3613df6d53d05401744ec6980c#related-papers" TargetMode="External"/><Relationship Id="rId7" Type="http://schemas.openxmlformats.org/officeDocument/2006/relationships/hyperlink" Target="https://web.archive.org/web/20170808060421/https:/space.umd.edu/dch/p405s04/AJP00038.pdf" TargetMode="External"/><Relationship Id="rId2" Type="http://schemas.openxmlformats.org/officeDocument/2006/relationships/hyperlink" Target="https://www.semanticscholar.org/paper/A-closer-look-at-tumbling-toast-Bacon-Heald/26a061e77c4a30dbf59db13f557b4598f497e066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whydomath.org/Reading_Room_Material/ian_stewart/anthro/anthro.html" TargetMode="External"/><Relationship Id="rId5" Type="http://schemas.openxmlformats.org/officeDocument/2006/relationships/hyperlink" Target="https://www.phrases.org.uk/meanings/butter-side-down.html" TargetMode="External"/><Relationship Id="rId4" Type="http://schemas.openxmlformats.org/officeDocument/2006/relationships/hyperlink" Target="https://www.scientificamerican.com/article/falling-buttered-toas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E0B15E4D-755F-72E8-35CF-4B40E9949A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3602" y="438150"/>
            <a:ext cx="5790874" cy="2870195"/>
          </a:xfrm>
        </p:spPr>
        <p:txBody>
          <a:bodyPr>
            <a:normAutofit fontScale="90000"/>
          </a:bodyPr>
          <a:lstStyle/>
          <a:p>
            <a:br>
              <a:rPr lang="lt-LT" sz="5400" dirty="0">
                <a:latin typeface="Avenir Next LT Pro" panose="020B0504020202020204" pitchFamily="34" charset="0"/>
              </a:rPr>
            </a:br>
            <a:r>
              <a:rPr lang="lt-LT" sz="5400" dirty="0">
                <a:latin typeface="Avenir Next LT Pro" panose="020B0504020202020204" pitchFamily="34" charset="0"/>
              </a:rPr>
              <a:t>Tiriamasis darbas</a:t>
            </a:r>
            <a:br>
              <a:rPr lang="lt-LT" sz="5400" dirty="0">
                <a:latin typeface="Avenir Next LT Pro" panose="020B0504020202020204" pitchFamily="34" charset="0"/>
              </a:rPr>
            </a:br>
            <a:r>
              <a:rPr lang="lt-LT" sz="5400" dirty="0">
                <a:latin typeface="Avenir Next LT Pro" panose="020B0504020202020204" pitchFamily="34" charset="0"/>
              </a:rPr>
              <a:t>„Ar visada sumuštinis krenta sviestu žemyn?“</a:t>
            </a: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EAC95BD2-896D-9E82-0ABD-2B2A9B6BA3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5339" y="4730751"/>
            <a:ext cx="5867400" cy="188151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lt-LT" sz="1800" cap="none" dirty="0"/>
              <a:t>Darbą atliko Kornelijus Kuginys, Orestas Gasiūnas</a:t>
            </a:r>
            <a:r>
              <a:rPr lang="en-US" sz="1800" cap="none" dirty="0"/>
              <a:t>,</a:t>
            </a:r>
            <a:r>
              <a:rPr lang="lt-LT" sz="1800" cap="none" dirty="0"/>
              <a:t> 2c klasė</a:t>
            </a:r>
          </a:p>
          <a:p>
            <a:pPr>
              <a:lnSpc>
                <a:spcPct val="110000"/>
              </a:lnSpc>
            </a:pPr>
            <a:r>
              <a:rPr lang="lt-LT" sz="1800" cap="none" dirty="0"/>
              <a:t>Biržų „Saulės“ gimnazija</a:t>
            </a:r>
            <a:endParaRPr lang="en-US" sz="1800" cap="none" dirty="0"/>
          </a:p>
          <a:p>
            <a:pPr>
              <a:lnSpc>
                <a:spcPct val="110000"/>
              </a:lnSpc>
            </a:pPr>
            <a:r>
              <a:rPr lang="en-US" sz="1800" cap="none" dirty="0" err="1"/>
              <a:t>Darbo</a:t>
            </a:r>
            <a:r>
              <a:rPr lang="en-US" sz="1800" cap="none" dirty="0"/>
              <a:t> </a:t>
            </a:r>
            <a:r>
              <a:rPr lang="en-US" sz="1800" cap="none" dirty="0" err="1"/>
              <a:t>vadov</a:t>
            </a:r>
            <a:r>
              <a:rPr lang="lt-LT" sz="1800" cap="none" dirty="0"/>
              <a:t>ė </a:t>
            </a:r>
            <a:r>
              <a:rPr lang="en-US" sz="1800" cap="none" dirty="0"/>
              <a:t>- </a:t>
            </a:r>
            <a:r>
              <a:rPr lang="lt-LT" sz="1800" cap="none" dirty="0"/>
              <a:t>fizikos mokytoja Virginija Butienė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FD5FA70A-A341-7C6A-C08E-B54EC3AB57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36" r="19636"/>
          <a:stretch/>
        </p:blipFill>
        <p:spPr>
          <a:xfrm>
            <a:off x="6229215" y="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tx2"/>
          </a:solidFill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5EFD79E-F62F-7DE9-42D3-02E8B96E4336}"/>
              </a:ext>
            </a:extLst>
          </p:cNvPr>
          <p:cNvSpPr txBox="1"/>
          <p:nvPr/>
        </p:nvSpPr>
        <p:spPr>
          <a:xfrm>
            <a:off x="5662251" y="6419850"/>
            <a:ext cx="1133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2024 m.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533531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B9DBD8AF-69C7-2C30-BCFE-9C756FE49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901" y="264602"/>
            <a:ext cx="7893050" cy="1807305"/>
          </a:xfrm>
        </p:spPr>
        <p:txBody>
          <a:bodyPr>
            <a:normAutofit/>
          </a:bodyPr>
          <a:lstStyle/>
          <a:p>
            <a:r>
              <a:rPr lang="lt-LT" sz="4400" dirty="0">
                <a:latin typeface="Avenir Next LT Pro" panose="020B0504020202020204" pitchFamily="34" charset="0"/>
              </a:rPr>
              <a:t>Tiriamojo darbo </a:t>
            </a:r>
            <a:r>
              <a:rPr lang="en-US" sz="4400" dirty="0">
                <a:latin typeface="Avenir Next LT Pro" panose="020B0504020202020204" pitchFamily="34" charset="0"/>
              </a:rPr>
              <a:t>tikslai</a:t>
            </a:r>
            <a:endParaRPr lang="lt-LT" sz="4400" dirty="0">
              <a:latin typeface="Avenir Next LT Pro" panose="020B0504020202020204" pitchFamily="34" charset="0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0A63FB10-69D0-26ED-615D-A47541EF66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010" y="2122483"/>
            <a:ext cx="5840776" cy="4420115"/>
          </a:xfrm>
        </p:spPr>
        <p:txBody>
          <a:bodyPr>
            <a:normAutofit/>
          </a:bodyPr>
          <a:lstStyle/>
          <a:p>
            <a:r>
              <a:rPr lang="lt-LT" dirty="0"/>
              <a:t>Išsiaiškinti, ar visada sumuštinis krenta sviestu žemyn.</a:t>
            </a:r>
          </a:p>
          <a:p>
            <a:r>
              <a:rPr lang="lt-LT" dirty="0"/>
              <a:t>Pasidomėti kitų žmonių darytais bandymais šia tema.</a:t>
            </a:r>
          </a:p>
          <a:p>
            <a:r>
              <a:rPr lang="lt-LT" dirty="0"/>
              <a:t>Išsiaiškinti, kodėl mums atrodo, kad sumuštinis visada krenta sviestuota puse žemyn.</a:t>
            </a:r>
          </a:p>
        </p:txBody>
      </p:sp>
      <p:pic>
        <p:nvPicPr>
          <p:cNvPr id="6" name="Paveikslėlis 5" descr="Paveikslėlis, kuriame yra apranga, Sportiniai marškinėliai, marškinėliai, Marškinėliai&#10;&#10;Automatiškai sugeneruotas aprašymas">
            <a:extLst>
              <a:ext uri="{FF2B5EF4-FFF2-40B4-BE49-F238E27FC236}">
                <a16:creationId xmlns:a16="http://schemas.microsoft.com/office/drawing/2014/main" id="{A9CB6DDE-490B-BB44-D931-E21EF4432B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7" r="6517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715360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E239FAB8-FBF6-6756-A2C2-1A9E85AA2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950" y="339725"/>
            <a:ext cx="5251316" cy="1807305"/>
          </a:xfrm>
        </p:spPr>
        <p:txBody>
          <a:bodyPr>
            <a:normAutofit/>
          </a:bodyPr>
          <a:lstStyle/>
          <a:p>
            <a:r>
              <a:rPr lang="lt-LT" sz="5400" dirty="0">
                <a:latin typeface="Avenir Next LT Pro" panose="020B0504020202020204" pitchFamily="34" charset="0"/>
              </a:rPr>
              <a:t>Hipotezė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C93A9931-A17A-EFDA-96A2-7CF5F14F35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243" y="2325205"/>
            <a:ext cx="5387967" cy="38436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dirty="0"/>
              <a:t>Batono riekė su sviestu beveik visada, nepriklausomai nuo aukščio, greičio ar masės, nukris sviestuota puse žemyn.</a:t>
            </a:r>
          </a:p>
        </p:txBody>
      </p:sp>
      <p:pic>
        <p:nvPicPr>
          <p:cNvPr id="5" name="Paveikslėlis 4" descr="Paveikslėlis, kuriame yra piešimas, eskizas, iliustracija, animacija&#10;&#10;Automatiškai sugeneruotas aprašymas">
            <a:extLst>
              <a:ext uri="{FF2B5EF4-FFF2-40B4-BE49-F238E27FC236}">
                <a16:creationId xmlns:a16="http://schemas.microsoft.com/office/drawing/2014/main" id="{6EEAE57C-1CDF-33A9-1A63-58BE24A9CA1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6" r="4198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013601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8AFFEC5-5E45-D09A-D640-5A0CD04FE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04897"/>
            <a:ext cx="10515600" cy="1325563"/>
          </a:xfrm>
        </p:spPr>
        <p:txBody>
          <a:bodyPr>
            <a:normAutofit/>
          </a:bodyPr>
          <a:lstStyle/>
          <a:p>
            <a:r>
              <a:rPr lang="lt-LT" sz="5400" dirty="0">
                <a:latin typeface="Avenir Next LT Pro" panose="020B0504020202020204" pitchFamily="34" charset="0"/>
              </a:rPr>
              <a:t>Istorija ir kiti moksliniai bandymai</a:t>
            </a: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C9BB628E-94E9-8A42-A1EA-8201DE6236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5434811"/>
              </p:ext>
            </p:extLst>
          </p:nvPr>
        </p:nvGraphicFramePr>
        <p:xfrm>
          <a:off x="452749" y="569835"/>
          <a:ext cx="11286499" cy="61767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648039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F35DB090-93B5-4581-8D71-BB3839684B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A0DE92DF-4769-4DE9-93FD-EE312718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19619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bg1">
              <a:lumMod val="8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5C329EE5-261C-DB95-EF4D-3D210380B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1" y="28660"/>
            <a:ext cx="3888526" cy="1800526"/>
          </a:xfrm>
        </p:spPr>
        <p:txBody>
          <a:bodyPr>
            <a:normAutofit/>
          </a:bodyPr>
          <a:lstStyle/>
          <a:p>
            <a:r>
              <a:rPr lang="lt-LT" sz="5400" dirty="0">
                <a:latin typeface="Avenir Next LT Pro" panose="020B0504020202020204" pitchFamily="34" charset="0"/>
              </a:rPr>
              <a:t>Sunkio jėga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BE84016E-6D6D-C606-EB09-B7AC066BD8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50" y="1607759"/>
            <a:ext cx="4176821" cy="35535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b="1" dirty="0"/>
              <a:t>Sunkio jėga</a:t>
            </a:r>
            <a:r>
              <a:rPr lang="lt-LT" dirty="0"/>
              <a:t> (</a:t>
            </a:r>
            <a:r>
              <a:rPr lang="lt-LT" dirty="0" err="1"/>
              <a:t>F</a:t>
            </a:r>
            <a:r>
              <a:rPr lang="lt-LT" baseline="-25000" dirty="0" err="1"/>
              <a:t>s</a:t>
            </a:r>
            <a:r>
              <a:rPr lang="lt-LT" dirty="0"/>
              <a:t> </a:t>
            </a:r>
            <a:r>
              <a:rPr lang="en-US" dirty="0"/>
              <a:t>= mg) </a:t>
            </a:r>
            <a:r>
              <a:rPr lang="lt-LT" dirty="0"/>
              <a:t>– jėga, kuria Žemė traukia visus kūnus į Žemės centrą.</a:t>
            </a:r>
          </a:p>
          <a:p>
            <a:pPr marL="0" indent="0">
              <a:buNone/>
            </a:pPr>
            <a:r>
              <a:rPr lang="lt-LT" dirty="0"/>
              <a:t>Sunkio jėgą aprašė Izaokas Niutonas.</a:t>
            </a:r>
          </a:p>
          <a:p>
            <a:pPr marL="0" indent="0">
              <a:buNone/>
            </a:pPr>
            <a:r>
              <a:rPr lang="lt-LT" dirty="0"/>
              <a:t>Be šios jėgos daiktai nekristų ant žemės.</a:t>
            </a:r>
          </a:p>
          <a:p>
            <a:pPr marL="0" indent="0">
              <a:buNone/>
            </a:pPr>
            <a:r>
              <a:rPr lang="lt-LT" dirty="0"/>
              <a:t>Taip pat</a:t>
            </a:r>
            <a:r>
              <a:rPr lang="en-US" dirty="0"/>
              <a:t> ji </a:t>
            </a:r>
            <a:r>
              <a:rPr lang="lt-LT" dirty="0"/>
              <a:t>priverčia kūnus suktis.</a:t>
            </a:r>
          </a:p>
        </p:txBody>
      </p:sp>
      <p:pic>
        <p:nvPicPr>
          <p:cNvPr id="8" name="Paveikslėlis 7" descr="Paveikslėlis, kuriame yra dizainas&#10;&#10;Automatiškai sugeneruoto aprašo patikimumas mažas">
            <a:extLst>
              <a:ext uri="{FF2B5EF4-FFF2-40B4-BE49-F238E27FC236}">
                <a16:creationId xmlns:a16="http://schemas.microsoft.com/office/drawing/2014/main" id="{FCA6748D-F31F-2443-0720-477A71F37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4772" y="3543301"/>
            <a:ext cx="4185679" cy="2898582"/>
          </a:xfrm>
          <a:prstGeom prst="rect">
            <a:avLst/>
          </a:prstGeom>
        </p:spPr>
      </p:pic>
      <p:grpSp>
        <p:nvGrpSpPr>
          <p:cNvPr id="10" name="Grupė 9">
            <a:extLst>
              <a:ext uri="{FF2B5EF4-FFF2-40B4-BE49-F238E27FC236}">
                <a16:creationId xmlns:a16="http://schemas.microsoft.com/office/drawing/2014/main" id="{ED3FEC13-C09D-F7C2-E9D2-C4FD9DF2A7A6}"/>
              </a:ext>
            </a:extLst>
          </p:cNvPr>
          <p:cNvGrpSpPr/>
          <p:nvPr/>
        </p:nvGrpSpPr>
        <p:grpSpPr>
          <a:xfrm>
            <a:off x="7110224" y="96908"/>
            <a:ext cx="3708402" cy="3423140"/>
            <a:chOff x="7110224" y="96908"/>
            <a:chExt cx="3708402" cy="3423140"/>
          </a:xfrm>
        </p:grpSpPr>
        <p:pic>
          <p:nvPicPr>
            <p:cNvPr id="9" name="Paveikslėlis 8">
              <a:extLst>
                <a:ext uri="{FF2B5EF4-FFF2-40B4-BE49-F238E27FC236}">
                  <a16:creationId xmlns:a16="http://schemas.microsoft.com/office/drawing/2014/main" id="{0C94A679-C6BE-F282-D807-1DDDEF6AA8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10224" y="96908"/>
              <a:ext cx="3708402" cy="342314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B90B4D5-89F0-6D94-3DE4-31AB2F81271E}"/>
                </a:ext>
              </a:extLst>
            </p:cNvPr>
            <p:cNvSpPr txBox="1"/>
            <p:nvPr/>
          </p:nvSpPr>
          <p:spPr>
            <a:xfrm>
              <a:off x="9282127" y="997171"/>
              <a:ext cx="955647" cy="552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47233">
                <a:spcAft>
                  <a:spcPts val="438"/>
                </a:spcAft>
              </a:pPr>
              <a:r>
                <a:rPr lang="lt-LT" sz="2800" b="1" kern="1200" dirty="0" err="1">
                  <a:solidFill>
                    <a:srgbClr val="FF0000"/>
                  </a:solidFill>
                  <a:latin typeface="+mn-lt"/>
                  <a:ea typeface="+mn-ea"/>
                  <a:cs typeface="+mn-cs"/>
                </a:rPr>
                <a:t>F</a:t>
              </a:r>
              <a:r>
                <a:rPr lang="lt-LT" sz="2800" b="1" kern="1200" baseline="-25000" dirty="0" err="1">
                  <a:solidFill>
                    <a:srgbClr val="FF0000"/>
                  </a:solidFill>
                  <a:latin typeface="+mn-lt"/>
                  <a:ea typeface="+mn-ea"/>
                  <a:cs typeface="+mn-cs"/>
                </a:rPr>
                <a:t>s</a:t>
              </a:r>
              <a:endParaRPr lang="lt-LT" sz="48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31960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E3596DD-156A-473E-9BB3-C6A29F757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0DE92DF-4769-4DE9-93FD-EE312718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26728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bg1">
              <a:lumMod val="8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F384C232-C6E7-7D35-D350-EA64E7221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5" y="119863"/>
            <a:ext cx="5141383" cy="1800526"/>
          </a:xfrm>
        </p:spPr>
        <p:txBody>
          <a:bodyPr>
            <a:normAutofit/>
          </a:bodyPr>
          <a:lstStyle/>
          <a:p>
            <a:r>
              <a:rPr lang="lt-LT" sz="5400" dirty="0">
                <a:latin typeface="Avenir Next LT Pro" panose="020B0504020202020204" pitchFamily="34" charset="0"/>
              </a:rPr>
              <a:t>Masės centras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AA368E11-F240-FD51-4610-4F249FE59E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5" y="1800526"/>
            <a:ext cx="3888528" cy="35535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b="1" dirty="0"/>
              <a:t>Masės centras </a:t>
            </a:r>
            <a:r>
              <a:rPr lang="lt-LT" dirty="0"/>
              <a:t>– sutelktų jėgų centrinis taškas, per kurį eina kūno dalių sunkio jėgų atstojamoji.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lt-LT" altLang="en-US" dirty="0"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lt-LT" altLang="en-US" dirty="0">
                <a:cs typeface="Times New Roman" panose="02020603050405020304" pitchFamily="18" charset="0"/>
              </a:rPr>
              <a:t>Nustatę, kur yra šis centras galime iš kart pasakyti, ar kūnas virs.</a:t>
            </a:r>
            <a:endParaRPr lang="lt-LT" dirty="0"/>
          </a:p>
        </p:txBody>
      </p:sp>
      <p:pic>
        <p:nvPicPr>
          <p:cNvPr id="5" name="Paveikslėlis 4" descr="Paveikslėlis, kuriame yra tekstas, Šriftas, kūrybiškumas&#10;&#10;Automatiškai sugeneruotas aprašymas">
            <a:extLst>
              <a:ext uri="{FF2B5EF4-FFF2-40B4-BE49-F238E27FC236}">
                <a16:creationId xmlns:a16="http://schemas.microsoft.com/office/drawing/2014/main" id="{D7F1CA27-FE04-D218-47BE-48E03CC7E2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471"/>
          <a:stretch/>
        </p:blipFill>
        <p:spPr>
          <a:xfrm>
            <a:off x="6740956" y="1005954"/>
            <a:ext cx="4491887" cy="4846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8417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64" name="Rectangle 6163">
            <a:extLst>
              <a:ext uri="{FF2B5EF4-FFF2-40B4-BE49-F238E27FC236}">
                <a16:creationId xmlns:a16="http://schemas.microsoft.com/office/drawing/2014/main" id="{0E3596DD-156A-473E-9BB3-C6A29F757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66" name="Freeform: Shape 6165">
            <a:extLst>
              <a:ext uri="{FF2B5EF4-FFF2-40B4-BE49-F238E27FC236}">
                <a16:creationId xmlns:a16="http://schemas.microsoft.com/office/drawing/2014/main" id="{A0DE92DF-4769-4DE9-93FD-EE312718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26728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bg1">
              <a:lumMod val="8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146" name="Title 1">
            <a:extLst>
              <a:ext uri="{FF2B5EF4-FFF2-40B4-BE49-F238E27FC236}">
                <a16:creationId xmlns:a16="http://schemas.microsoft.com/office/drawing/2014/main" id="{4CD749A0-9D0F-D9DC-C9DF-73CC7C26A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320" y="204260"/>
            <a:ext cx="5530849" cy="1800526"/>
          </a:xfrm>
        </p:spPr>
        <p:txBody>
          <a:bodyPr>
            <a:noAutofit/>
          </a:bodyPr>
          <a:lstStyle/>
          <a:p>
            <a:r>
              <a:rPr lang="lt-LT" altLang="lt-LT" sz="5400" dirty="0">
                <a:latin typeface="Avenir Next LT Pro" panose="020B0504020202020204" pitchFamily="34" charset="0"/>
              </a:rPr>
              <a:t>Masės centras kūnuose</a:t>
            </a:r>
            <a:endParaRPr lang="en-US" altLang="lt-LT" sz="5400" dirty="0">
              <a:latin typeface="Avenir Next LT Pro" panose="020B05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A2813E-71BD-35DF-4DCD-9D10F0B65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163" y="2055586"/>
            <a:ext cx="4742430" cy="3553581"/>
          </a:xfrm>
        </p:spPr>
        <p:txBody>
          <a:bodyPr rtlCol="0">
            <a:noAutofit/>
          </a:bodyPr>
          <a:lstStyle/>
          <a:p>
            <a:pPr marL="0" indent="0">
              <a:buNone/>
              <a:defRPr/>
            </a:pPr>
            <a:r>
              <a:rPr lang="lt-LT" altLang="en-US" dirty="0">
                <a:cs typeface="Times New Roman" panose="02020603050405020304" pitchFamily="18" charset="0"/>
              </a:rPr>
              <a:t>Taisyklingos formos kūno (skritulio, rutulio ar kubo) masės centras yra jo geometriniame centre. </a:t>
            </a:r>
          </a:p>
          <a:p>
            <a:pPr marL="0" indent="0">
              <a:buNone/>
              <a:defRPr/>
            </a:pPr>
            <a:endParaRPr lang="lt-LT" altLang="en-US" dirty="0"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lt-LT" altLang="en-US" dirty="0">
                <a:cs typeface="Times New Roman" panose="02020603050405020304" pitchFamily="18" charset="0"/>
              </a:rPr>
              <a:t>Ypatingas taškas gali būti ir ne pačiame kūne, antai riestainio masės centras yra skylės viduryje. </a:t>
            </a:r>
          </a:p>
        </p:txBody>
      </p:sp>
      <p:pic>
        <p:nvPicPr>
          <p:cNvPr id="6" name="Paveikslėlis 5" descr="Paveikslėlis, kuriame yra origamis, linija, diagrama, dizainas&#10;&#10;Automatiškai sugeneruotas aprašymas">
            <a:extLst>
              <a:ext uri="{FF2B5EF4-FFF2-40B4-BE49-F238E27FC236}">
                <a16:creationId xmlns:a16="http://schemas.microsoft.com/office/drawing/2014/main" id="{9C5ABDB8-4C0A-F72B-BDC4-7D99A7C58A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780" b="88780" l="7167" r="92333">
                        <a14:foregroundMark x1="12000" y1="54634" x2="12000" y2="54634"/>
                        <a14:foregroundMark x1="8500" y1="51220" x2="8500" y2="51220"/>
                        <a14:foregroundMark x1="7333" y1="49756" x2="7333" y2="49756"/>
                        <a14:foregroundMark x1="60000" y1="59512" x2="60000" y2="59512"/>
                        <a14:foregroundMark x1="89167" y1="60000" x2="89167" y2="60000"/>
                        <a14:foregroundMark x1="92333" y1="59512" x2="92333" y2="595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756" y="2285246"/>
            <a:ext cx="5849230" cy="2003361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E3596DD-156A-473E-9BB3-C6A29F757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0DE92DF-4769-4DE9-93FD-EE312718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26728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bg1">
              <a:lumMod val="8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69B50539-9EEA-4A68-6E30-47FD93C36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094" y="81036"/>
            <a:ext cx="3888526" cy="1800526"/>
          </a:xfrm>
        </p:spPr>
        <p:txBody>
          <a:bodyPr>
            <a:normAutofit/>
          </a:bodyPr>
          <a:lstStyle/>
          <a:p>
            <a:r>
              <a:rPr lang="lt-LT" sz="5400" dirty="0">
                <a:latin typeface="Avenir Next LT Pro" panose="020B0504020202020204" pitchFamily="34" charset="0"/>
              </a:rPr>
              <a:t>Pagreitis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AA732B5B-45CA-37A8-FCBA-6166FFF638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092" y="1652209"/>
            <a:ext cx="3888528" cy="35535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b="1" dirty="0"/>
              <a:t>Pagreitis</a:t>
            </a:r>
            <a:r>
              <a:rPr lang="lt-LT" dirty="0"/>
              <a:t> – fizikoje apibrėžiamas kaip greičio pokytis laiko atžvilgiu.</a:t>
            </a:r>
          </a:p>
          <a:p>
            <a:pPr marL="0" indent="0">
              <a:buNone/>
            </a:pPr>
            <a:r>
              <a:rPr lang="lt-LT" dirty="0"/>
              <a:t>Laisvojo kritimo pagreitis yra pagreitis kūno, kuris juda veikiamas Žemės traukos jėgos. </a:t>
            </a:r>
          </a:p>
          <a:p>
            <a:pPr marL="0" indent="0">
              <a:buNone/>
            </a:pPr>
            <a:r>
              <a:rPr lang="lt-LT" dirty="0"/>
              <a:t>Jis lygus 9,81 m/s².</a:t>
            </a:r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61966983-1DC1-B6B6-3DEB-3BDA62AD52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777" b="90975" l="10000" r="90000">
                        <a14:foregroundMark x1="54027" y1="65965" x2="54027" y2="65965"/>
                        <a14:foregroundMark x1="45638" y1="18947" x2="45638" y2="18947"/>
                        <a14:backgroundMark x1="60235" y1="52105" x2="60235" y2="52105"/>
                        <a14:backgroundMark x1="61409" y1="60526" x2="61409" y2="60526"/>
                        <a14:backgroundMark x1="42450" y1="65263" x2="42450" y2="65263"/>
                        <a14:backgroundMark x1="44128" y1="63860" x2="44128" y2="63860"/>
                        <a14:backgroundMark x1="44463" y1="59123" x2="44463" y2="59123"/>
                        <a14:backgroundMark x1="44128" y1="80351" x2="44128" y2="80351"/>
                      </a14:backgroundRemoval>
                    </a14:imgEffect>
                  </a14:imgLayer>
                </a14:imgProps>
              </a:ext>
            </a:extLst>
          </a:blip>
          <a:srcRect t="9752"/>
          <a:stretch/>
        </p:blipFill>
        <p:spPr>
          <a:xfrm>
            <a:off x="5908955" y="1067962"/>
            <a:ext cx="5464578" cy="4722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7641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8B4CCFEE-78C3-492E-93EB-649F7548F3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897B9000-D3D2-F95D-4CCD-C09F15C7D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301" y="142082"/>
            <a:ext cx="3816095" cy="2103436"/>
          </a:xfrm>
        </p:spPr>
        <p:txBody>
          <a:bodyPr>
            <a:normAutofit/>
          </a:bodyPr>
          <a:lstStyle/>
          <a:p>
            <a:r>
              <a:rPr lang="lt-LT" sz="5400" dirty="0">
                <a:latin typeface="Avenir Next LT Pro" panose="020B0504020202020204" pitchFamily="34" charset="0"/>
              </a:rPr>
              <a:t>Darbo priemonės: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76417DB2-F210-53DA-6E31-83A454EE56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626" y="2190749"/>
            <a:ext cx="3888174" cy="4070351"/>
          </a:xfrm>
        </p:spPr>
        <p:txBody>
          <a:bodyPr>
            <a:normAutofit lnSpcReduction="10000"/>
          </a:bodyPr>
          <a:lstStyle/>
          <a:p>
            <a:r>
              <a:rPr lang="lt-LT" sz="3000" dirty="0"/>
              <a:t>Batonas</a:t>
            </a:r>
          </a:p>
          <a:p>
            <a:r>
              <a:rPr lang="lt-LT" sz="3000" dirty="0"/>
              <a:t>Sviestas</a:t>
            </a:r>
          </a:p>
          <a:p>
            <a:r>
              <a:rPr lang="lt-LT" dirty="0"/>
              <a:t>Virtuvės</a:t>
            </a:r>
            <a:r>
              <a:rPr lang="lt-LT" sz="3000" dirty="0"/>
              <a:t> įrankiai (peiliai, pjaustymo lentos ir t.t)</a:t>
            </a:r>
          </a:p>
          <a:p>
            <a:r>
              <a:rPr lang="lt-LT" sz="3000" dirty="0"/>
              <a:t>Maistinės svarstyklės</a:t>
            </a:r>
            <a:endParaRPr lang="en-US" sz="3000" dirty="0"/>
          </a:p>
          <a:p>
            <a:r>
              <a:rPr lang="en-US" sz="3000" dirty="0" err="1"/>
              <a:t>Matavimo</a:t>
            </a:r>
            <a:r>
              <a:rPr lang="en-US" sz="3000" dirty="0"/>
              <a:t> r</a:t>
            </a:r>
            <a:r>
              <a:rPr lang="lt-LT" sz="3000" dirty="0" err="1"/>
              <a:t>uletė</a:t>
            </a:r>
            <a:endParaRPr lang="lt-LT" sz="3000" dirty="0"/>
          </a:p>
          <a:p>
            <a:pPr marL="0" indent="0">
              <a:buNone/>
            </a:pPr>
            <a:endParaRPr lang="lt-LT" sz="2000" dirty="0"/>
          </a:p>
        </p:txBody>
      </p:sp>
      <p:pic>
        <p:nvPicPr>
          <p:cNvPr id="6" name="Paveikslėlis 5" descr="Paveikslėlis, kuriame yra svarstyklės, tekstas&#10;&#10;Automatiškai sugeneruotas aprašymas">
            <a:extLst>
              <a:ext uri="{FF2B5EF4-FFF2-40B4-BE49-F238E27FC236}">
                <a16:creationId xmlns:a16="http://schemas.microsoft.com/office/drawing/2014/main" id="{8930F63A-FCD8-6AF1-4835-F38B8183C2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07" r="5617" b="-2"/>
          <a:stretch/>
        </p:blipFill>
        <p:spPr>
          <a:xfrm>
            <a:off x="4726375" y="-14"/>
            <a:ext cx="4228635" cy="3694372"/>
          </a:xfrm>
          <a:custGeom>
            <a:avLst/>
            <a:gdLst/>
            <a:ahLst/>
            <a:cxnLst/>
            <a:rect l="l" t="t" r="r" b="b"/>
            <a:pathLst>
              <a:path w="4228635" h="3694372">
                <a:moveTo>
                  <a:pt x="1225911" y="0"/>
                </a:moveTo>
                <a:lnTo>
                  <a:pt x="4228635" y="0"/>
                </a:lnTo>
                <a:lnTo>
                  <a:pt x="4228635" y="3694372"/>
                </a:lnTo>
                <a:lnTo>
                  <a:pt x="649353" y="3694372"/>
                </a:lnTo>
                <a:lnTo>
                  <a:pt x="648934" y="3686621"/>
                </a:lnTo>
                <a:cubicBezTo>
                  <a:pt x="636941" y="3642419"/>
                  <a:pt x="605849" y="3602236"/>
                  <a:pt x="554325" y="3554015"/>
                </a:cubicBezTo>
                <a:cubicBezTo>
                  <a:pt x="493918" y="3500438"/>
                  <a:pt x="433510" y="3454003"/>
                  <a:pt x="348230" y="3407569"/>
                </a:cubicBezTo>
                <a:cubicBezTo>
                  <a:pt x="543665" y="3382565"/>
                  <a:pt x="341123" y="3296841"/>
                  <a:pt x="408637" y="3243263"/>
                </a:cubicBezTo>
                <a:cubicBezTo>
                  <a:pt x="547218" y="3221831"/>
                  <a:pt x="657373" y="3393282"/>
                  <a:pt x="845701" y="3343275"/>
                </a:cubicBezTo>
                <a:cubicBezTo>
                  <a:pt x="618286" y="3196828"/>
                  <a:pt x="362443" y="3150393"/>
                  <a:pt x="195435" y="2953940"/>
                </a:cubicBezTo>
                <a:cubicBezTo>
                  <a:pt x="234522" y="2911078"/>
                  <a:pt x="273609" y="2953940"/>
                  <a:pt x="305589" y="2936081"/>
                </a:cubicBezTo>
                <a:cubicBezTo>
                  <a:pt x="305589" y="2925365"/>
                  <a:pt x="678693" y="2993232"/>
                  <a:pt x="700013" y="2714625"/>
                </a:cubicBezTo>
                <a:cubicBezTo>
                  <a:pt x="707120" y="2714625"/>
                  <a:pt x="714227" y="2714625"/>
                  <a:pt x="721333" y="2703909"/>
                </a:cubicBezTo>
                <a:cubicBezTo>
                  <a:pt x="760420" y="2664619"/>
                  <a:pt x="724887" y="2571750"/>
                  <a:pt x="788847" y="2564606"/>
                </a:cubicBezTo>
                <a:cubicBezTo>
                  <a:pt x="859915" y="2557462"/>
                  <a:pt x="927429" y="2525315"/>
                  <a:pt x="1002049" y="2543175"/>
                </a:cubicBezTo>
                <a:cubicBezTo>
                  <a:pt x="1058903" y="2557462"/>
                  <a:pt x="1119310" y="2575322"/>
                  <a:pt x="1179718" y="2575322"/>
                </a:cubicBezTo>
                <a:cubicBezTo>
                  <a:pt x="1243678" y="2575322"/>
                  <a:pt x="1332512" y="2696766"/>
                  <a:pt x="1371600" y="2536031"/>
                </a:cubicBezTo>
                <a:cubicBezTo>
                  <a:pt x="1371600" y="2528888"/>
                  <a:pt x="1481754" y="2546747"/>
                  <a:pt x="1542161" y="2553891"/>
                </a:cubicBezTo>
                <a:cubicBezTo>
                  <a:pt x="1591908" y="2561035"/>
                  <a:pt x="1652316" y="2593181"/>
                  <a:pt x="1687849" y="2528888"/>
                </a:cubicBezTo>
                <a:cubicBezTo>
                  <a:pt x="1705616" y="2489596"/>
                  <a:pt x="1620335" y="2418159"/>
                  <a:pt x="1545714" y="2411015"/>
                </a:cubicBezTo>
                <a:cubicBezTo>
                  <a:pt x="1478201" y="2403872"/>
                  <a:pt x="1410687" y="2396728"/>
                  <a:pt x="1346726" y="2411015"/>
                </a:cubicBezTo>
                <a:cubicBezTo>
                  <a:pt x="1268552" y="2428875"/>
                  <a:pt x="1225911" y="2400300"/>
                  <a:pt x="1204591" y="2336007"/>
                </a:cubicBezTo>
                <a:cubicBezTo>
                  <a:pt x="1179718" y="2268141"/>
                  <a:pt x="1133524" y="2232422"/>
                  <a:pt x="1069563" y="2200275"/>
                </a:cubicBezTo>
                <a:cubicBezTo>
                  <a:pt x="913215" y="2121694"/>
                  <a:pt x="763974" y="2028825"/>
                  <a:pt x="593412" y="1982390"/>
                </a:cubicBezTo>
                <a:cubicBezTo>
                  <a:pt x="561432" y="1975246"/>
                  <a:pt x="522345" y="1960959"/>
                  <a:pt x="508131" y="1900238"/>
                </a:cubicBezTo>
                <a:cubicBezTo>
                  <a:pt x="970069" y="1993106"/>
                  <a:pt x="1389366" y="2232422"/>
                  <a:pt x="1865518" y="2218135"/>
                </a:cubicBezTo>
                <a:cubicBezTo>
                  <a:pt x="1737596" y="2143125"/>
                  <a:pt x="1584802" y="2139554"/>
                  <a:pt x="1446220" y="2085975"/>
                </a:cubicBezTo>
                <a:cubicBezTo>
                  <a:pt x="1545714" y="2046685"/>
                  <a:pt x="1638102" y="2089547"/>
                  <a:pt x="1730490" y="2110978"/>
                </a:cubicBezTo>
                <a:cubicBezTo>
                  <a:pt x="1808664" y="2128837"/>
                  <a:pt x="1879731" y="2132410"/>
                  <a:pt x="1886838" y="2021681"/>
                </a:cubicBezTo>
                <a:cubicBezTo>
                  <a:pt x="1886838" y="2010965"/>
                  <a:pt x="1886838" y="2003821"/>
                  <a:pt x="1886838" y="1993106"/>
                </a:cubicBezTo>
                <a:cubicBezTo>
                  <a:pt x="1858411" y="1946672"/>
                  <a:pt x="1819324" y="1925240"/>
                  <a:pt x="1769577" y="1910953"/>
                </a:cubicBezTo>
                <a:cubicBezTo>
                  <a:pt x="1741150" y="1903809"/>
                  <a:pt x="1702063" y="1889522"/>
                  <a:pt x="1702063" y="1857375"/>
                </a:cubicBezTo>
                <a:cubicBezTo>
                  <a:pt x="1705616" y="1735931"/>
                  <a:pt x="1609675" y="1700212"/>
                  <a:pt x="1517288" y="1664493"/>
                </a:cubicBezTo>
                <a:cubicBezTo>
                  <a:pt x="1567035" y="1603772"/>
                  <a:pt x="1609675" y="1646635"/>
                  <a:pt x="1648762" y="1643062"/>
                </a:cubicBezTo>
                <a:cubicBezTo>
                  <a:pt x="1673636" y="1639491"/>
                  <a:pt x="1698509" y="1635919"/>
                  <a:pt x="1698509" y="1603772"/>
                </a:cubicBezTo>
                <a:cubicBezTo>
                  <a:pt x="1698509" y="1578769"/>
                  <a:pt x="1687849" y="1546622"/>
                  <a:pt x="1662976" y="1546622"/>
                </a:cubicBezTo>
                <a:cubicBezTo>
                  <a:pt x="1506628" y="1543050"/>
                  <a:pt x="1417793" y="1371600"/>
                  <a:pt x="1254338" y="1371600"/>
                </a:cubicBezTo>
                <a:cubicBezTo>
                  <a:pt x="1154844" y="1371600"/>
                  <a:pt x="1304086" y="1275159"/>
                  <a:pt x="1222358" y="1235869"/>
                </a:cubicBezTo>
                <a:cubicBezTo>
                  <a:pt x="1204591" y="1225153"/>
                  <a:pt x="1272105" y="1210866"/>
                  <a:pt x="1300532" y="1214437"/>
                </a:cubicBezTo>
                <a:cubicBezTo>
                  <a:pt x="1328959" y="1218009"/>
                  <a:pt x="1353833" y="1243013"/>
                  <a:pt x="1389366" y="1225153"/>
                </a:cubicBezTo>
                <a:cubicBezTo>
                  <a:pt x="1407133" y="1160860"/>
                  <a:pt x="1360939" y="1135856"/>
                  <a:pt x="1318299" y="1117997"/>
                </a:cubicBezTo>
                <a:cubicBezTo>
                  <a:pt x="1225911" y="1075135"/>
                  <a:pt x="1133524" y="1025129"/>
                  <a:pt x="1030476" y="1010841"/>
                </a:cubicBezTo>
                <a:cubicBezTo>
                  <a:pt x="994943" y="1007269"/>
                  <a:pt x="973622" y="989409"/>
                  <a:pt x="977176" y="953690"/>
                </a:cubicBezTo>
                <a:cubicBezTo>
                  <a:pt x="984282" y="907256"/>
                  <a:pt x="1019816" y="921544"/>
                  <a:pt x="1048243" y="925115"/>
                </a:cubicBezTo>
                <a:cubicBezTo>
                  <a:pt x="1066010" y="928688"/>
                  <a:pt x="1083777" y="939403"/>
                  <a:pt x="1101544" y="914400"/>
                </a:cubicBezTo>
                <a:cubicBezTo>
                  <a:pt x="685800" y="660797"/>
                  <a:pt x="465491" y="675085"/>
                  <a:pt x="0" y="467915"/>
                </a:cubicBezTo>
                <a:cubicBezTo>
                  <a:pt x="103047" y="428625"/>
                  <a:pt x="177668" y="457200"/>
                  <a:pt x="248735" y="464344"/>
                </a:cubicBezTo>
                <a:cubicBezTo>
                  <a:pt x="426404" y="482203"/>
                  <a:pt x="316249" y="514350"/>
                  <a:pt x="493918" y="535781"/>
                </a:cubicBezTo>
                <a:cubicBezTo>
                  <a:pt x="579199" y="546497"/>
                  <a:pt x="657373" y="582216"/>
                  <a:pt x="753314" y="525066"/>
                </a:cubicBezTo>
                <a:cubicBezTo>
                  <a:pt x="817274" y="485775"/>
                  <a:pt x="920322" y="528637"/>
                  <a:pt x="998496" y="560785"/>
                </a:cubicBezTo>
                <a:cubicBezTo>
                  <a:pt x="1062457" y="589360"/>
                  <a:pt x="1126417" y="596503"/>
                  <a:pt x="1211698" y="560785"/>
                </a:cubicBezTo>
                <a:cubicBezTo>
                  <a:pt x="1133524" y="539354"/>
                  <a:pt x="1073117" y="521494"/>
                  <a:pt x="1012709" y="507206"/>
                </a:cubicBezTo>
                <a:cubicBezTo>
                  <a:pt x="962962" y="496491"/>
                  <a:pt x="934535" y="471488"/>
                  <a:pt x="938089" y="417909"/>
                </a:cubicBezTo>
                <a:cubicBezTo>
                  <a:pt x="938089" y="389334"/>
                  <a:pt x="927429" y="350044"/>
                  <a:pt x="962962" y="335757"/>
                </a:cubicBezTo>
                <a:cubicBezTo>
                  <a:pt x="991389" y="321469"/>
                  <a:pt x="1030476" y="335757"/>
                  <a:pt x="1044690" y="360759"/>
                </a:cubicBezTo>
                <a:cubicBezTo>
                  <a:pt x="1062457" y="407194"/>
                  <a:pt x="1080223" y="450056"/>
                  <a:pt x="1140631" y="453629"/>
                </a:cubicBezTo>
                <a:cubicBezTo>
                  <a:pt x="1222358" y="460771"/>
                  <a:pt x="1176164" y="432197"/>
                  <a:pt x="1161951" y="396478"/>
                </a:cubicBezTo>
                <a:cubicBezTo>
                  <a:pt x="1147737" y="357188"/>
                  <a:pt x="1190378" y="346472"/>
                  <a:pt x="1218805" y="353615"/>
                </a:cubicBezTo>
                <a:cubicBezTo>
                  <a:pt x="1325406" y="385763"/>
                  <a:pt x="1435560" y="328613"/>
                  <a:pt x="1545714" y="375047"/>
                </a:cubicBezTo>
                <a:cubicBezTo>
                  <a:pt x="1517288" y="260747"/>
                  <a:pt x="1456880" y="210741"/>
                  <a:pt x="1328959" y="192881"/>
                </a:cubicBezTo>
                <a:cubicBezTo>
                  <a:pt x="1282765" y="189310"/>
                  <a:pt x="1233018" y="196453"/>
                  <a:pt x="1190378" y="164306"/>
                </a:cubicBezTo>
                <a:cubicBezTo>
                  <a:pt x="1165504" y="146447"/>
                  <a:pt x="1140631" y="125016"/>
                  <a:pt x="1158398" y="89297"/>
                </a:cubicBezTo>
                <a:cubicBezTo>
                  <a:pt x="1169058" y="64294"/>
                  <a:pt x="1197484" y="64294"/>
                  <a:pt x="1222358" y="71437"/>
                </a:cubicBezTo>
                <a:cubicBezTo>
                  <a:pt x="1325406" y="110728"/>
                  <a:pt x="1435560" y="121444"/>
                  <a:pt x="1542161" y="135731"/>
                </a:cubicBezTo>
                <a:cubicBezTo>
                  <a:pt x="1559928" y="139303"/>
                  <a:pt x="1577695" y="146447"/>
                  <a:pt x="1595462" y="110728"/>
                </a:cubicBezTo>
                <a:cubicBezTo>
                  <a:pt x="1471094" y="78581"/>
                  <a:pt x="1350279" y="35719"/>
                  <a:pt x="1225911" y="0"/>
                </a:cubicBezTo>
                <a:close/>
              </a:path>
            </a:pathLst>
          </a:custGeom>
        </p:spPr>
      </p:pic>
      <p:pic>
        <p:nvPicPr>
          <p:cNvPr id="8" name="Paveikslėlis 7" descr="Paveikslėlis, kuriame yra tekstas, maistas, Pakavimas ir žymėjimas, Maisto parduotuvė&#10;&#10;Automatiškai sugeneruotas aprašymas">
            <a:extLst>
              <a:ext uri="{FF2B5EF4-FFF2-40B4-BE49-F238E27FC236}">
                <a16:creationId xmlns:a16="http://schemas.microsoft.com/office/drawing/2014/main" id="{CB6208AC-7593-961E-A684-0E850726C33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038" r="20417"/>
          <a:stretch/>
        </p:blipFill>
        <p:spPr>
          <a:xfrm>
            <a:off x="9082585" y="10"/>
            <a:ext cx="3109415" cy="3694362"/>
          </a:xfrm>
          <a:prstGeom prst="rect">
            <a:avLst/>
          </a:prstGeom>
        </p:spPr>
      </p:pic>
      <p:pic>
        <p:nvPicPr>
          <p:cNvPr id="7" name="Paveikslėlis 6" descr="Paveikslėlis, kuriame yra tekstas, maistas, Užkandis, Maisto parduotuvė&#10;&#10;Automatiškai sugeneruotas aprašymas">
            <a:extLst>
              <a:ext uri="{FF2B5EF4-FFF2-40B4-BE49-F238E27FC236}">
                <a16:creationId xmlns:a16="http://schemas.microsoft.com/office/drawing/2014/main" id="{9A498AD2-2CE2-6623-8263-8C0C67CAB95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655" r="3" b="14095"/>
          <a:stretch/>
        </p:blipFill>
        <p:spPr>
          <a:xfrm>
            <a:off x="4726728" y="3802957"/>
            <a:ext cx="4228282" cy="3055043"/>
          </a:xfrm>
          <a:custGeom>
            <a:avLst/>
            <a:gdLst/>
            <a:ahLst/>
            <a:cxnLst/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</p:spPr>
      </p:pic>
      <p:pic>
        <p:nvPicPr>
          <p:cNvPr id="4" name="Paveikslėlis 3" descr="Paveikslėlis, kuriame yra liniuotė, įrankis, geltonas&#10;&#10;Automatiškai sugeneruotas aprašymas">
            <a:extLst>
              <a:ext uri="{FF2B5EF4-FFF2-40B4-BE49-F238E27FC236}">
                <a16:creationId xmlns:a16="http://schemas.microsoft.com/office/drawing/2014/main" id="{4CA45176-96B7-2047-EC71-F6C8956D121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936" r="2" b="20166"/>
          <a:stretch/>
        </p:blipFill>
        <p:spPr>
          <a:xfrm>
            <a:off x="9082585" y="3802957"/>
            <a:ext cx="3109415" cy="3055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453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F0DE13A-A576-BC46-F96B-FA2843ED4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5400" dirty="0">
                <a:latin typeface="Avenir Next LT Pro" panose="020B0504020202020204" pitchFamily="34" charset="0"/>
              </a:rPr>
              <a:t>Bandymo eiga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2419D954-7639-927C-F601-E075134D17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5572858"/>
            <a:ext cx="7277847" cy="8180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dirty="0"/>
              <a:t>5. Užrašomi rezultatai ir daromos išvados.</a:t>
            </a:r>
          </a:p>
          <a:p>
            <a:pPr marL="0" indent="0">
              <a:buNone/>
            </a:pPr>
            <a:endParaRPr lang="lt-LT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182A2B-B810-76A8-BAF0-0E8DE5284A1C}"/>
              </a:ext>
            </a:extLst>
          </p:cNvPr>
          <p:cNvSpPr txBox="1"/>
          <p:nvPr/>
        </p:nvSpPr>
        <p:spPr>
          <a:xfrm>
            <a:off x="838200" y="1767415"/>
            <a:ext cx="6973047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/>
              <a:t>1. Paruošiamos riekės su sviestu, kad visos būtų vienodos masės.</a:t>
            </a:r>
          </a:p>
          <a:p>
            <a:endParaRPr lang="lt-LT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BC475A-732A-2029-FD2B-752114556CA5}"/>
              </a:ext>
            </a:extLst>
          </p:cNvPr>
          <p:cNvSpPr txBox="1"/>
          <p:nvPr/>
        </p:nvSpPr>
        <p:spPr>
          <a:xfrm>
            <a:off x="838200" y="2687251"/>
            <a:ext cx="7026835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/>
              <a:t>2. Matuojamas aukštis pasirinktoje vietoje.</a:t>
            </a:r>
          </a:p>
          <a:p>
            <a:endParaRPr lang="lt-LT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75A83C-841C-B681-F078-70FA4FC86E24}"/>
              </a:ext>
            </a:extLst>
          </p:cNvPr>
          <p:cNvSpPr txBox="1"/>
          <p:nvPr/>
        </p:nvSpPr>
        <p:spPr>
          <a:xfrm>
            <a:off x="838199" y="3625096"/>
            <a:ext cx="68508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/>
              <a:t>3. Paklojamas popierius ant grindų</a:t>
            </a:r>
            <a:r>
              <a:rPr lang="en-US" sz="2800" dirty="0"/>
              <a:t>.</a:t>
            </a:r>
            <a:endParaRPr lang="lt-LT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AC4DFBB-71FD-3D5E-A458-BD602286DEDE}"/>
              </a:ext>
            </a:extLst>
          </p:cNvPr>
          <p:cNvSpPr txBox="1"/>
          <p:nvPr/>
        </p:nvSpPr>
        <p:spPr>
          <a:xfrm>
            <a:off x="838199" y="4163241"/>
            <a:ext cx="7277847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/>
              <a:t>4. Sumuštiniai skirtingu greičiu stumiami nuo pjaustymo lentos arba paprastai paleidžiami ant pakloto popieriaus.</a:t>
            </a:r>
          </a:p>
          <a:p>
            <a:endParaRPr lang="lt-LT" dirty="0"/>
          </a:p>
        </p:txBody>
      </p:sp>
      <p:pic>
        <p:nvPicPr>
          <p:cNvPr id="9" name="Paveikslėlis 8" descr="Paveikslėlis, kuriame yra piešimas, iliustracija, eskizas, animacija&#10;&#10;Automatiškai sugeneruotas aprašymas">
            <a:extLst>
              <a:ext uri="{FF2B5EF4-FFF2-40B4-BE49-F238E27FC236}">
                <a16:creationId xmlns:a16="http://schemas.microsoft.com/office/drawing/2014/main" id="{9FA9BAD0-CE2E-83C9-A9B3-1C6D3A5FDC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5833" l="9952" r="93098">
                        <a14:foregroundMark x1="43499" y1="27639" x2="35152" y2="37500"/>
                        <a14:foregroundMark x1="35152" y1="37500" x2="46870" y2="42500"/>
                        <a14:foregroundMark x1="46870" y1="42500" x2="50722" y2="30417"/>
                        <a14:foregroundMark x1="50722" y1="30417" x2="42055" y2="29028"/>
                        <a14:foregroundMark x1="59069" y1="20139" x2="65169" y2="23333"/>
                        <a14:foregroundMark x1="62600" y1="20972" x2="61958" y2="16944"/>
                        <a14:foregroundMark x1="85554" y1="46944" x2="87480" y2="47361"/>
                        <a14:foregroundMark x1="67255" y1="65139" x2="69663" y2="66667"/>
                        <a14:foregroundMark x1="23274" y1="52778" x2="34029" y2="52361"/>
                        <a14:foregroundMark x1="31461" y1="85278" x2="23756" y2="90278"/>
                        <a14:foregroundMark x1="32103" y1="86944" x2="34510" y2="92639"/>
                        <a14:foregroundMark x1="28411" y1="89444" x2="48636" y2="90417"/>
                        <a14:foregroundMark x1="43018" y1="90833" x2="58106" y2="90833"/>
                        <a14:foregroundMark x1="59390" y1="91111" x2="68379" y2="91944"/>
                        <a14:foregroundMark x1="66292" y1="92639" x2="70465" y2="94722"/>
                        <a14:foregroundMark x1="85714" y1="49306" x2="88283" y2="49028"/>
                        <a14:foregroundMark x1="22151" y1="53333" x2="26645" y2="52917"/>
                        <a14:foregroundMark x1="92295" y1="45278" x2="93098" y2="44861"/>
                        <a14:foregroundMark x1="8989" y1="93611" x2="52648" y2="86389"/>
                        <a14:foregroundMark x1="52648" y1="86389" x2="64687" y2="88472"/>
                        <a14:foregroundMark x1="64687" y1="88472" x2="44783" y2="95833"/>
                        <a14:foregroundMark x1="44783" y1="95833" x2="31942" y2="93889"/>
                        <a14:foregroundMark x1="31942" y1="93889" x2="31461" y2="84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6" t="86" b="1"/>
          <a:stretch/>
        </p:blipFill>
        <p:spPr>
          <a:xfrm>
            <a:off x="7619999" y="704001"/>
            <a:ext cx="4028141" cy="4661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4693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98988378-C808-8886-1922-15D3FFF3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3898"/>
            <a:ext cx="10515600" cy="1325563"/>
          </a:xfrm>
        </p:spPr>
        <p:txBody>
          <a:bodyPr>
            <a:normAutofit/>
          </a:bodyPr>
          <a:lstStyle/>
          <a:p>
            <a:r>
              <a:rPr lang="lt-LT" sz="5400" dirty="0">
                <a:latin typeface="Avenir Next LT Pro" panose="020B0504020202020204" pitchFamily="34" charset="0"/>
              </a:rPr>
              <a:t>Bandymas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E451A3D0-5928-7C73-B787-87406CE349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0074697"/>
              </p:ext>
            </p:extLst>
          </p:nvPr>
        </p:nvGraphicFramePr>
        <p:xfrm>
          <a:off x="1704905" y="1036680"/>
          <a:ext cx="9604188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12997834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8D0DDA3-C8F5-6F34-5142-E95529416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688" y="2766218"/>
            <a:ext cx="10515600" cy="1325563"/>
          </a:xfrm>
        </p:spPr>
        <p:txBody>
          <a:bodyPr>
            <a:normAutofit/>
          </a:bodyPr>
          <a:lstStyle/>
          <a:p>
            <a:r>
              <a:rPr lang="lt-LT" sz="5400" dirty="0">
                <a:latin typeface="Avenir Next LT Pro" panose="020B0504020202020204" pitchFamily="34" charset="0"/>
              </a:rPr>
              <a:t>Pirmasis būdas:</a:t>
            </a:r>
          </a:p>
        </p:txBody>
      </p:sp>
      <p:pic>
        <p:nvPicPr>
          <p:cNvPr id="3" name="Untitled_video_-_Made_with_Clipchamp_1 (1)">
            <a:hlinkClick r:id="" action="ppaction://media"/>
            <a:extLst>
              <a:ext uri="{FF2B5EF4-FFF2-40B4-BE49-F238E27FC236}">
                <a16:creationId xmlns:a16="http://schemas.microsoft.com/office/drawing/2014/main" id="{45C1A665-3E49-C0DD-0DAD-42BDEAC4FD9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148927" y="404192"/>
            <a:ext cx="3426307" cy="5923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8150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73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E844883-0149-229C-C636-C1040B693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710" y="2766218"/>
            <a:ext cx="10515600" cy="1325563"/>
          </a:xfrm>
        </p:spPr>
        <p:txBody>
          <a:bodyPr>
            <a:normAutofit/>
          </a:bodyPr>
          <a:lstStyle/>
          <a:p>
            <a:r>
              <a:rPr lang="lt-LT" sz="5400" dirty="0">
                <a:latin typeface="Avenir Next LT Pro" panose="020B0504020202020204" pitchFamily="34" charset="0"/>
              </a:rPr>
              <a:t>Antrasis būdas:</a:t>
            </a:r>
          </a:p>
        </p:txBody>
      </p:sp>
      <p:pic>
        <p:nvPicPr>
          <p:cNvPr id="6" name="Untitled_video_-_Made_with_Clipchamp (1)">
            <a:hlinkClick r:id="" action="ppaction://media"/>
            <a:extLst>
              <a:ext uri="{FF2B5EF4-FFF2-40B4-BE49-F238E27FC236}">
                <a16:creationId xmlns:a16="http://schemas.microsoft.com/office/drawing/2014/main" id="{DFC47DF4-530E-2150-960E-04CE9FD20656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147752" y="352984"/>
            <a:ext cx="3459785" cy="6152032"/>
          </a:xfrm>
        </p:spPr>
      </p:pic>
    </p:spTree>
    <p:extLst>
      <p:ext uri="{BB962C8B-B14F-4D97-AF65-F5344CB8AC3E}">
        <p14:creationId xmlns:p14="http://schemas.microsoft.com/office/powerpoint/2010/main" val="15245384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03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9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63B55C5-2321-C7D5-9759-437B78806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800225"/>
            <a:ext cx="5632450" cy="3000375"/>
          </a:xfrm>
        </p:spPr>
        <p:txBody>
          <a:bodyPr>
            <a:normAutofit/>
          </a:bodyPr>
          <a:lstStyle/>
          <a:p>
            <a:r>
              <a:rPr lang="en-US" dirty="0">
                <a:latin typeface="Avenir Next LT Pro" panose="020B0504020202020204" pitchFamily="34" charset="0"/>
              </a:rPr>
              <a:t>Bandymas </a:t>
            </a:r>
            <a:r>
              <a:rPr lang="lt-LT" dirty="0">
                <a:latin typeface="Avenir Next LT Pro" panose="020B0504020202020204" pitchFamily="34" charset="0"/>
              </a:rPr>
              <a:t>atliktas ir</a:t>
            </a:r>
            <a:r>
              <a:rPr lang="en-US" dirty="0">
                <a:latin typeface="Avenir Next LT Pro" panose="020B0504020202020204" pitchFamily="34" charset="0"/>
              </a:rPr>
              <a:t> </a:t>
            </a:r>
            <a:r>
              <a:rPr lang="lt-LT" dirty="0">
                <a:latin typeface="Avenir Next LT Pro" panose="020B0504020202020204" pitchFamily="34" charset="0"/>
              </a:rPr>
              <a:t>iš trijų metrų aukščio:</a:t>
            </a:r>
          </a:p>
        </p:txBody>
      </p:sp>
      <p:pic>
        <p:nvPicPr>
          <p:cNvPr id="5" name="Turinio vietos rezervavimo ženklas 4" descr="Paveikslėlis, kuriame yra siena, pastatas, apranga, tara&#10;&#10;Automatiškai sugeneruotas aprašymas">
            <a:extLst>
              <a:ext uri="{FF2B5EF4-FFF2-40B4-BE49-F238E27FC236}">
                <a16:creationId xmlns:a16="http://schemas.microsoft.com/office/drawing/2014/main" id="{0F424EBC-D77F-1174-AB8B-F38EBC1438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00715" y="1509715"/>
            <a:ext cx="6515098" cy="3838571"/>
          </a:xfrm>
        </p:spPr>
      </p:pic>
    </p:spTree>
    <p:extLst>
      <p:ext uri="{BB962C8B-B14F-4D97-AF65-F5344CB8AC3E}">
        <p14:creationId xmlns:p14="http://schemas.microsoft.com/office/powerpoint/2010/main" val="37920756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7601C161-8A7C-7A24-590F-85AA2076E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593" y="322138"/>
            <a:ext cx="10515600" cy="1325563"/>
          </a:xfrm>
        </p:spPr>
        <p:txBody>
          <a:bodyPr>
            <a:normAutofit/>
          </a:bodyPr>
          <a:lstStyle/>
          <a:p>
            <a:r>
              <a:rPr lang="lt-LT" sz="5400" dirty="0">
                <a:latin typeface="Avenir Next LT Pro" panose="020B0504020202020204" pitchFamily="34" charset="0"/>
              </a:rPr>
              <a:t>Pirmojo būdo rezultatai</a:t>
            </a:r>
          </a:p>
        </p:txBody>
      </p:sp>
      <p:graphicFrame>
        <p:nvGraphicFramePr>
          <p:cNvPr id="4" name="Turinio vietos rezervavimo ženklas 3">
            <a:extLst>
              <a:ext uri="{FF2B5EF4-FFF2-40B4-BE49-F238E27FC236}">
                <a16:creationId xmlns:a16="http://schemas.microsoft.com/office/drawing/2014/main" id="{2B780380-B77A-A745-8344-C80264915FA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3636367"/>
              </p:ext>
            </p:extLst>
          </p:nvPr>
        </p:nvGraphicFramePr>
        <p:xfrm>
          <a:off x="604596" y="2400838"/>
          <a:ext cx="10515597" cy="28391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37632">
                  <a:extLst>
                    <a:ext uri="{9D8B030D-6E8A-4147-A177-3AD203B41FA5}">
                      <a16:colId xmlns:a16="http://schemas.microsoft.com/office/drawing/2014/main" val="2385589669"/>
                    </a:ext>
                  </a:extLst>
                </a:gridCol>
                <a:gridCol w="1567569">
                  <a:extLst>
                    <a:ext uri="{9D8B030D-6E8A-4147-A177-3AD203B41FA5}">
                      <a16:colId xmlns:a16="http://schemas.microsoft.com/office/drawing/2014/main" val="963885925"/>
                    </a:ext>
                  </a:extLst>
                </a:gridCol>
                <a:gridCol w="1752599">
                  <a:extLst>
                    <a:ext uri="{9D8B030D-6E8A-4147-A177-3AD203B41FA5}">
                      <a16:colId xmlns:a16="http://schemas.microsoft.com/office/drawing/2014/main" val="2543535294"/>
                    </a:ext>
                  </a:extLst>
                </a:gridCol>
                <a:gridCol w="1752599">
                  <a:extLst>
                    <a:ext uri="{9D8B030D-6E8A-4147-A177-3AD203B41FA5}">
                      <a16:colId xmlns:a16="http://schemas.microsoft.com/office/drawing/2014/main" val="1527177558"/>
                    </a:ext>
                  </a:extLst>
                </a:gridCol>
                <a:gridCol w="1752599">
                  <a:extLst>
                    <a:ext uri="{9D8B030D-6E8A-4147-A177-3AD203B41FA5}">
                      <a16:colId xmlns:a16="http://schemas.microsoft.com/office/drawing/2014/main" val="890194695"/>
                    </a:ext>
                  </a:extLst>
                </a:gridCol>
                <a:gridCol w="1752599">
                  <a:extLst>
                    <a:ext uri="{9D8B030D-6E8A-4147-A177-3AD203B41FA5}">
                      <a16:colId xmlns:a16="http://schemas.microsoft.com/office/drawing/2014/main" val="1367279464"/>
                    </a:ext>
                  </a:extLst>
                </a:gridCol>
              </a:tblGrid>
              <a:tr h="1469733">
                <a:tc>
                  <a:txBody>
                    <a:bodyPr/>
                    <a:lstStyle/>
                    <a:p>
                      <a:r>
                        <a:rPr lang="lt-LT" sz="2000" dirty="0"/>
                        <a:t>   Aukščiai: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400" dirty="0"/>
                        <a:t>45 cm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400" dirty="0"/>
                        <a:t>85 cm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400" dirty="0"/>
                        <a:t>120cm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400" dirty="0"/>
                        <a:t> </a:t>
                      </a:r>
                      <a:r>
                        <a:rPr lang="en-US" sz="2400" dirty="0"/>
                        <a:t>300cm</a:t>
                      </a:r>
                      <a:endParaRPr lang="lt-LT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400" dirty="0"/>
                        <a:t>Iš viso: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7757204"/>
                  </a:ext>
                </a:extLst>
              </a:tr>
              <a:tr h="1369417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lt-LT" sz="2400" dirty="0"/>
                        <a:t>Paleidimas žemyn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400" dirty="0"/>
                        <a:t>0/10</a:t>
                      </a:r>
                      <a:endParaRPr lang="en-US" sz="2400" dirty="0"/>
                    </a:p>
                    <a:p>
                      <a:pPr algn="ctr"/>
                      <a:r>
                        <a:rPr lang="en-US" sz="2400" dirty="0"/>
                        <a:t>0%</a:t>
                      </a:r>
                      <a:endParaRPr lang="lt-LT" sz="24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400" dirty="0"/>
                        <a:t>0/10</a:t>
                      </a:r>
                      <a:endParaRPr lang="en-US" sz="2400" dirty="0"/>
                    </a:p>
                    <a:p>
                      <a:pPr algn="ctr"/>
                      <a:r>
                        <a:rPr lang="en-US" sz="2400" dirty="0"/>
                        <a:t>0%</a:t>
                      </a:r>
                      <a:endParaRPr lang="lt-LT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400" dirty="0"/>
                        <a:t>0/10</a:t>
                      </a:r>
                      <a:endParaRPr lang="en-US" sz="2400" dirty="0"/>
                    </a:p>
                    <a:p>
                      <a:pPr algn="ctr"/>
                      <a:r>
                        <a:rPr lang="en-US" sz="2400" dirty="0"/>
                        <a:t>0%</a:t>
                      </a:r>
                      <a:endParaRPr lang="lt-LT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400" dirty="0"/>
                        <a:t>0/</a:t>
                      </a:r>
                      <a:r>
                        <a:rPr lang="en-US" sz="2400" dirty="0"/>
                        <a:t>1</a:t>
                      </a:r>
                      <a:r>
                        <a:rPr lang="lt-LT" sz="2400" dirty="0"/>
                        <a:t>0</a:t>
                      </a:r>
                      <a:endParaRPr lang="en-US" sz="2400" dirty="0"/>
                    </a:p>
                    <a:p>
                      <a:pPr algn="ctr"/>
                      <a:r>
                        <a:rPr lang="en-US" sz="2400" dirty="0"/>
                        <a:t>0%</a:t>
                      </a:r>
                      <a:endParaRPr lang="lt-LT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400" dirty="0"/>
                        <a:t>0/</a:t>
                      </a:r>
                      <a:r>
                        <a:rPr lang="en-US" sz="2400" dirty="0"/>
                        <a:t>4</a:t>
                      </a:r>
                      <a:r>
                        <a:rPr lang="lt-LT" sz="2400" dirty="0"/>
                        <a:t>0</a:t>
                      </a:r>
                      <a:endParaRPr lang="en-US" sz="2400" dirty="0"/>
                    </a:p>
                    <a:p>
                      <a:pPr algn="ctr"/>
                      <a:r>
                        <a:rPr lang="en-US" sz="2400" dirty="0"/>
                        <a:t>0%</a:t>
                      </a:r>
                      <a:endParaRPr lang="lt-LT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59638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F75820A-B7B5-FD7B-C680-AEA35BBCFAAF}"/>
              </a:ext>
            </a:extLst>
          </p:cNvPr>
          <p:cNvSpPr txBox="1"/>
          <p:nvPr/>
        </p:nvSpPr>
        <p:spPr>
          <a:xfrm>
            <a:off x="604595" y="1481462"/>
            <a:ext cx="10617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/>
              <a:t>Paleidžiama batono riekė su sviestu tiesiai žemyn iš įvairių aukščių.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7731034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vadinimas 1">
            <a:extLst>
              <a:ext uri="{FF2B5EF4-FFF2-40B4-BE49-F238E27FC236}">
                <a16:creationId xmlns:a16="http://schemas.microsoft.com/office/drawing/2014/main" id="{9ED83899-5020-B7F2-99BF-E3A653776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501" y="144869"/>
            <a:ext cx="10515600" cy="1325563"/>
          </a:xfrm>
        </p:spPr>
        <p:txBody>
          <a:bodyPr>
            <a:normAutofit/>
          </a:bodyPr>
          <a:lstStyle/>
          <a:p>
            <a:r>
              <a:rPr lang="lt-LT" sz="5400" dirty="0">
                <a:latin typeface="Avenir Next LT Pro" panose="020B0504020202020204" pitchFamily="34" charset="0"/>
              </a:rPr>
              <a:t>Antrojo būdo rezultatai</a:t>
            </a: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CB8E8120-421D-EB45-96A1-25304D79EF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11525346"/>
              </p:ext>
            </p:extLst>
          </p:nvPr>
        </p:nvGraphicFramePr>
        <p:xfrm>
          <a:off x="2032000" y="1294464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162213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8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92864EC1-ED5B-C0E9-0ED6-3F26F7E4D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5400" dirty="0">
                <a:latin typeface="Avenir Next LT Pro" panose="020B0504020202020204" pitchFamily="34" charset="0"/>
              </a:rPr>
              <a:t>Rezultatų apibendrinimas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A57D1B4F-959B-9C49-03E0-FCFAE16287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680"/>
            <a:ext cx="5801139" cy="4160520"/>
          </a:xfrm>
        </p:spPr>
        <p:txBody>
          <a:bodyPr/>
          <a:lstStyle/>
          <a:p>
            <a:r>
              <a:rPr lang="lt-LT" dirty="0"/>
              <a:t>Pirmuoju būdu paleidžiant sumuštinius, jie visada nukrenta </a:t>
            </a:r>
            <a:r>
              <a:rPr lang="en-US" dirty="0"/>
              <a:t>ne </a:t>
            </a:r>
            <a:r>
              <a:rPr lang="lt-LT" dirty="0"/>
              <a:t>sviestuota puse žemyn.</a:t>
            </a:r>
          </a:p>
          <a:p>
            <a:r>
              <a:rPr lang="lt-LT" dirty="0"/>
              <a:t>Antruoju būdu paleidžiant sumuštinius, jie dažniausiai nusileisdavo sviestuota puse žemyn. </a:t>
            </a:r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B36FB2DB-6D11-5158-BADA-96FBBECA0F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9553" y="2011680"/>
            <a:ext cx="5712447" cy="381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2483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6FFFF94-B13A-83F2-B457-7D867F97F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5400" dirty="0">
                <a:latin typeface="Avenir Next LT Pro" panose="020B0504020202020204" pitchFamily="34" charset="0"/>
              </a:rPr>
              <a:t>Pirmųjų rezultatų paaiškinimas</a:t>
            </a: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BDDAC758-CA20-722B-1635-EA9AAF1F1E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54941768"/>
              </p:ext>
            </p:extLst>
          </p:nvPr>
        </p:nvGraphicFramePr>
        <p:xfrm>
          <a:off x="1558814" y="476678"/>
          <a:ext cx="8876856" cy="60775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235010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6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434C357-0429-6467-8FF4-610AC46BD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sz="6000" dirty="0">
                <a:latin typeface="Avenir Next LT Pro" panose="020B0504020202020204" pitchFamily="34" charset="0"/>
              </a:rPr>
              <a:t>Antrųjų rezultatų paaiškinimas</a:t>
            </a:r>
            <a:endParaRPr lang="lt-LT" dirty="0"/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964093C3-8F91-BE7F-E364-F9DA5316E2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04709696"/>
              </p:ext>
            </p:extLst>
          </p:nvPr>
        </p:nvGraphicFramePr>
        <p:xfrm>
          <a:off x="1232698" y="1090541"/>
          <a:ext cx="9462477" cy="53256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726119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0292724-1903-14B2-0F78-276185E91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400" dirty="0">
                <a:latin typeface="Avenir Next LT Pro" panose="020B0504020202020204" pitchFamily="34" charset="0"/>
              </a:rPr>
              <a:t>Nuo ko priklauso antrojo būdo bandymo rezultatai?</a:t>
            </a:r>
          </a:p>
        </p:txBody>
      </p:sp>
      <p:pic>
        <p:nvPicPr>
          <p:cNvPr id="5" name="Paveikslėlis 4">
            <a:extLst>
              <a:ext uri="{FF2B5EF4-FFF2-40B4-BE49-F238E27FC236}">
                <a16:creationId xmlns:a16="http://schemas.microsoft.com/office/drawing/2014/main" id="{17AB9821-85AC-D2E5-9BCC-075F83B1AF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0129" y="2011680"/>
            <a:ext cx="4419600" cy="3543300"/>
          </a:xfrm>
          <a:prstGeom prst="rect">
            <a:avLst/>
          </a:prstGeom>
        </p:spPr>
      </p:pic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16726F7D-4DB4-65BC-7DF0-A2B8FB9C9E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59406370"/>
              </p:ext>
            </p:extLst>
          </p:nvPr>
        </p:nvGraphicFramePr>
        <p:xfrm>
          <a:off x="917231" y="1758462"/>
          <a:ext cx="6634562" cy="45592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055901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6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796450C0-F578-7012-C584-7CCF58D11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5400" dirty="0">
                <a:latin typeface="Avenir Next LT Pro" panose="020B0504020202020204" pitchFamily="34" charset="0"/>
              </a:rPr>
              <a:t>Išvada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9B2508C9-DC6E-462D-523E-6521564CFF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680"/>
            <a:ext cx="5257800" cy="4160520"/>
          </a:xfrm>
        </p:spPr>
        <p:txBody>
          <a:bodyPr/>
          <a:lstStyle/>
          <a:p>
            <a:pPr marL="0" indent="0">
              <a:buNone/>
            </a:pPr>
            <a:r>
              <a:rPr lang="lt-LT" dirty="0"/>
              <a:t>Mūsų hipotezė buvo teisinga. Riekelė su sviestu </a:t>
            </a:r>
            <a:r>
              <a:rPr lang="en-US" dirty="0"/>
              <a:t>3</a:t>
            </a:r>
            <a:r>
              <a:rPr lang="lt-LT" dirty="0"/>
              <a:t> kartus  dažniau</a:t>
            </a:r>
            <a:r>
              <a:rPr lang="lt-LT" dirty="0">
                <a:solidFill>
                  <a:srgbClr val="FF0000"/>
                </a:solidFill>
              </a:rPr>
              <a:t> </a:t>
            </a:r>
            <a:r>
              <a:rPr lang="lt-LT" dirty="0"/>
              <a:t>nusileido sviestuota puse žemyn negu ne sviestuota puse žemyn</a:t>
            </a:r>
            <a:r>
              <a:rPr lang="en-US" dirty="0"/>
              <a:t>. Ta</a:t>
            </a:r>
            <a:r>
              <a:rPr lang="lt-LT" dirty="0"/>
              <a:t>čiau pavykusių bandymų procentas priklausė nuo kritimo aukščio ir stūmimo greičio.</a:t>
            </a:r>
          </a:p>
        </p:txBody>
      </p:sp>
      <p:pic>
        <p:nvPicPr>
          <p:cNvPr id="5" name="Untitled_video_-_Made_with_Clipchamp_1">
            <a:hlinkClick r:id="" action="ppaction://media"/>
            <a:extLst>
              <a:ext uri="{FF2B5EF4-FFF2-40B4-BE49-F238E27FC236}">
                <a16:creationId xmlns:a16="http://schemas.microsoft.com/office/drawing/2014/main" id="{AC79221D-EAE8-7813-95EA-8E8F28A6FD1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33950" r="34049"/>
          <a:stretch/>
        </p:blipFill>
        <p:spPr>
          <a:xfrm>
            <a:off x="7159810" y="789415"/>
            <a:ext cx="3209739" cy="5337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0144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89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36C3AC1-D8DD-C499-FA16-D667A8674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6601" y="2709068"/>
            <a:ext cx="4878798" cy="1325563"/>
          </a:xfrm>
        </p:spPr>
        <p:txBody>
          <a:bodyPr>
            <a:normAutofit/>
          </a:bodyPr>
          <a:lstStyle/>
          <a:p>
            <a:r>
              <a:rPr lang="lt-LT" sz="8000" dirty="0">
                <a:latin typeface="Avenir Next LT Pro" panose="020B0504020202020204" pitchFamily="34" charset="0"/>
              </a:rPr>
              <a:t>Klausimai</a:t>
            </a:r>
          </a:p>
        </p:txBody>
      </p:sp>
    </p:spTree>
    <p:extLst>
      <p:ext uri="{BB962C8B-B14F-4D97-AF65-F5344CB8AC3E}">
        <p14:creationId xmlns:p14="http://schemas.microsoft.com/office/powerpoint/2010/main" val="31977206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939C163D-CEAF-3CF7-F508-BA8207ADF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>
                <a:latin typeface="Avenir Next LT Pro" panose="020B0504020202020204" pitchFamily="34" charset="0"/>
              </a:rPr>
              <a:t>Kas </a:t>
            </a:r>
            <a:r>
              <a:rPr lang="lt-LT" sz="5400" dirty="0">
                <a:latin typeface="Avenir Next LT Pro" panose="020B0504020202020204" pitchFamily="34" charset="0"/>
              </a:rPr>
              <a:t>pirmasis aprašė sunkio jėgą?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80DA5BA5-4DE1-390B-9C7E-0C10867B5A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spcBef>
                <a:spcPts val="2000"/>
              </a:spcBef>
              <a:buFont typeface="+mj-lt"/>
              <a:buAutoNum type="alphaLcParenR"/>
            </a:pPr>
            <a:r>
              <a:rPr lang="lt-LT" sz="4000" dirty="0"/>
              <a:t>Antanas Smetona</a:t>
            </a:r>
            <a:endParaRPr lang="en-US" sz="4000" dirty="0"/>
          </a:p>
          <a:p>
            <a:pPr marL="514350" indent="-514350">
              <a:spcBef>
                <a:spcPts val="2000"/>
              </a:spcBef>
              <a:buFont typeface="+mj-lt"/>
              <a:buAutoNum type="alphaLcParenR"/>
            </a:pPr>
            <a:r>
              <a:rPr lang="lt-LT" sz="4000" dirty="0"/>
              <a:t>Henris Fordas</a:t>
            </a:r>
            <a:endParaRPr lang="en-US" sz="4000" dirty="0"/>
          </a:p>
          <a:p>
            <a:pPr marL="514350" indent="-514350">
              <a:spcBef>
                <a:spcPts val="2000"/>
              </a:spcBef>
              <a:buFont typeface="+mj-lt"/>
              <a:buAutoNum type="alphaLcParenR"/>
            </a:pPr>
            <a:r>
              <a:rPr lang="lt-LT" sz="4000" dirty="0"/>
              <a:t>Izaokas Niutonas</a:t>
            </a:r>
            <a:endParaRPr lang="en-US" sz="4000" dirty="0"/>
          </a:p>
          <a:p>
            <a:pPr marL="514350" indent="-514350">
              <a:spcBef>
                <a:spcPts val="2000"/>
              </a:spcBef>
              <a:buFont typeface="+mj-lt"/>
              <a:buAutoNum type="alphaLcParenR"/>
            </a:pPr>
            <a:r>
              <a:rPr lang="lt-LT" sz="4000" dirty="0"/>
              <a:t>Izaokas Neutronas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8994852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1A8306F-416C-A1C5-E848-A8AE48A3D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sz="5400" dirty="0">
                <a:latin typeface="Avenir Next LT Pro" panose="020B0504020202020204" pitchFamily="34" charset="0"/>
              </a:rPr>
              <a:t>Koks yra laisvojo kritimo pagreitis?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ACEADBC3-571A-89C8-D756-E6A4BE8AE6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spcBef>
                <a:spcPts val="2000"/>
              </a:spcBef>
              <a:buFont typeface="+mj-lt"/>
              <a:buAutoNum type="alphaLcParenR"/>
            </a:pPr>
            <a:r>
              <a:rPr lang="en-US" sz="4000" dirty="0"/>
              <a:t>2 cm/h</a:t>
            </a:r>
            <a:r>
              <a:rPr lang="lt-LT" sz="4000" dirty="0"/>
              <a:t>²</a:t>
            </a:r>
            <a:endParaRPr lang="en-US" sz="4000" dirty="0"/>
          </a:p>
          <a:p>
            <a:pPr marL="514350" indent="-514350">
              <a:spcBef>
                <a:spcPts val="2000"/>
              </a:spcBef>
              <a:buFont typeface="+mj-lt"/>
              <a:buAutoNum type="alphaLcParenR"/>
            </a:pPr>
            <a:r>
              <a:rPr lang="en-US" sz="4000" dirty="0"/>
              <a:t>9,81 m/s</a:t>
            </a:r>
            <a:r>
              <a:rPr lang="lt-LT" sz="4000" dirty="0"/>
              <a:t>²</a:t>
            </a:r>
            <a:endParaRPr lang="en-US" sz="4000" dirty="0"/>
          </a:p>
          <a:p>
            <a:pPr marL="514350" indent="-514350">
              <a:spcBef>
                <a:spcPts val="2000"/>
              </a:spcBef>
              <a:buFont typeface="+mj-lt"/>
              <a:buAutoNum type="alphaLcParenR"/>
            </a:pPr>
            <a:r>
              <a:rPr lang="en-US" sz="4000" dirty="0"/>
              <a:t>6 mm/s</a:t>
            </a:r>
            <a:r>
              <a:rPr lang="lt-LT" sz="4000" dirty="0"/>
              <a:t>²</a:t>
            </a:r>
            <a:endParaRPr lang="en-US" sz="4000" dirty="0"/>
          </a:p>
          <a:p>
            <a:pPr marL="514350" indent="-514350">
              <a:spcBef>
                <a:spcPts val="2000"/>
              </a:spcBef>
              <a:buFont typeface="+mj-lt"/>
              <a:buAutoNum type="alphaLcParenR"/>
            </a:pPr>
            <a:r>
              <a:rPr lang="en-US" sz="4000" dirty="0"/>
              <a:t>2 nm/</a:t>
            </a:r>
            <a:r>
              <a:rPr lang="en-US" sz="4000" dirty="0" err="1"/>
              <a:t>ms</a:t>
            </a:r>
            <a:r>
              <a:rPr lang="lt-LT" sz="4000" dirty="0"/>
              <a:t>²</a:t>
            </a:r>
          </a:p>
        </p:txBody>
      </p:sp>
    </p:spTree>
    <p:extLst>
      <p:ext uri="{BB962C8B-B14F-4D97-AF65-F5344CB8AC3E}">
        <p14:creationId xmlns:p14="http://schemas.microsoft.com/office/powerpoint/2010/main" val="15757932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D7D60EB-8728-9435-5D54-0AD478FF1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5400" dirty="0">
                <a:latin typeface="Avenir Next LT Pro" panose="020B0504020202020204" pitchFamily="34" charset="0"/>
              </a:rPr>
              <a:t>Kas yra sunkio jėga?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872C1508-CF14-B2B9-D260-0816EDF280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680"/>
            <a:ext cx="10985500" cy="4160520"/>
          </a:xfrm>
        </p:spPr>
        <p:txBody>
          <a:bodyPr/>
          <a:lstStyle/>
          <a:p>
            <a:pPr marL="514350" indent="-514350">
              <a:spcBef>
                <a:spcPts val="2000"/>
              </a:spcBef>
              <a:buFont typeface="+mj-lt"/>
              <a:buAutoNum type="alphaLcParenR"/>
            </a:pPr>
            <a:r>
              <a:rPr lang="lt-LT" sz="3200" dirty="0"/>
              <a:t>Jėga, kuria Žemė traukia visus kūnus į Žemės centrą.</a:t>
            </a:r>
          </a:p>
          <a:p>
            <a:pPr marL="514350" indent="-514350">
              <a:spcBef>
                <a:spcPts val="2000"/>
              </a:spcBef>
              <a:buFont typeface="+mj-lt"/>
              <a:buAutoNum type="alphaLcParenR"/>
            </a:pPr>
            <a:r>
              <a:rPr lang="lt-LT" sz="3200" dirty="0"/>
              <a:t>Jėga, veikianti dviejų paviršių susilietimo regione, besipriešinanti jų judėjimui ar polinkiui judėti. </a:t>
            </a:r>
          </a:p>
          <a:p>
            <a:pPr marL="514350" indent="-514350">
              <a:spcBef>
                <a:spcPts val="2000"/>
              </a:spcBef>
              <a:buFont typeface="+mj-lt"/>
              <a:buAutoNum type="alphaLcParenR"/>
            </a:pPr>
            <a:r>
              <a:rPr lang="lt-LT" sz="3200" dirty="0"/>
              <a:t>Jėga, kuri atsiranda deformuojamame kūne. </a:t>
            </a:r>
          </a:p>
          <a:p>
            <a:pPr marL="514350" indent="-514350">
              <a:spcBef>
                <a:spcPts val="2000"/>
              </a:spcBef>
              <a:buFont typeface="+mj-lt"/>
              <a:buAutoNum type="alphaLcParenR"/>
            </a:pPr>
            <a:r>
              <a:rPr lang="lt-LT" sz="3200" dirty="0"/>
              <a:t>Jėga, </a:t>
            </a:r>
            <a:r>
              <a:rPr lang="pt-BR" sz="3200" dirty="0"/>
              <a:t>kuria oras stabdo judančius kūnus.</a:t>
            </a:r>
            <a:endParaRPr lang="lt-LT" sz="3200" dirty="0"/>
          </a:p>
          <a:p>
            <a:pPr marL="514350" indent="-514350">
              <a:buFont typeface="+mj-lt"/>
              <a:buAutoNum type="alphaLcParenR"/>
            </a:pPr>
            <a:endParaRPr lang="lt-LT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9064657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20C2803-77D1-BF23-ED27-9CF869903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6205"/>
            <a:ext cx="9639300" cy="2060575"/>
          </a:xfrm>
        </p:spPr>
        <p:txBody>
          <a:bodyPr>
            <a:normAutofit/>
          </a:bodyPr>
          <a:lstStyle/>
          <a:p>
            <a:r>
              <a:rPr lang="lt-LT" sz="4800" dirty="0">
                <a:latin typeface="Avenir Next LT Pro" panose="020B0504020202020204" pitchFamily="34" charset="0"/>
              </a:rPr>
              <a:t>Kokios buvo pagrindinės bandymo priemonės?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8DA8B533-8EAD-7351-A0C7-62607DA30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76780"/>
            <a:ext cx="10515600" cy="4160520"/>
          </a:xfrm>
        </p:spPr>
        <p:txBody>
          <a:bodyPr>
            <a:normAutofit/>
          </a:bodyPr>
          <a:lstStyle/>
          <a:p>
            <a:pPr marL="514350" indent="-514350">
              <a:spcBef>
                <a:spcPts val="2000"/>
              </a:spcBef>
              <a:buFont typeface="+mj-lt"/>
              <a:buAutoNum type="alphaLcParenR"/>
            </a:pPr>
            <a:r>
              <a:rPr lang="lt-LT" sz="4000" dirty="0"/>
              <a:t>Batonas ir sūris</a:t>
            </a:r>
          </a:p>
          <a:p>
            <a:pPr marL="514350" indent="-514350">
              <a:spcBef>
                <a:spcPts val="2000"/>
              </a:spcBef>
              <a:buFont typeface="+mj-lt"/>
              <a:buAutoNum type="alphaLcParenR"/>
            </a:pPr>
            <a:r>
              <a:rPr lang="lt-LT" sz="4000" dirty="0"/>
              <a:t>Duona ir sviestas</a:t>
            </a:r>
          </a:p>
          <a:p>
            <a:pPr marL="514350" indent="-514350">
              <a:spcBef>
                <a:spcPts val="2000"/>
              </a:spcBef>
              <a:buFont typeface="+mj-lt"/>
              <a:buAutoNum type="alphaLcParenR"/>
            </a:pPr>
            <a:r>
              <a:rPr lang="lt-LT" sz="4000" dirty="0"/>
              <a:t>Duona ir batonas</a:t>
            </a:r>
          </a:p>
          <a:p>
            <a:pPr marL="514350" indent="-514350">
              <a:spcBef>
                <a:spcPts val="2000"/>
              </a:spcBef>
              <a:buFont typeface="+mj-lt"/>
              <a:buAutoNum type="alphaLcParenR"/>
            </a:pPr>
            <a:r>
              <a:rPr lang="lt-LT" sz="4000" dirty="0"/>
              <a:t>Batonas ir sviestas</a:t>
            </a:r>
          </a:p>
        </p:txBody>
      </p:sp>
    </p:spTree>
    <p:extLst>
      <p:ext uri="{BB962C8B-B14F-4D97-AF65-F5344CB8AC3E}">
        <p14:creationId xmlns:p14="http://schemas.microsoft.com/office/powerpoint/2010/main" val="27882868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6B111CB-22E6-33AB-8BB1-74ABA8F11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050" y="147955"/>
            <a:ext cx="11074400" cy="1863725"/>
          </a:xfrm>
        </p:spPr>
        <p:txBody>
          <a:bodyPr>
            <a:normAutofit/>
          </a:bodyPr>
          <a:lstStyle/>
          <a:p>
            <a:r>
              <a:rPr lang="lt-LT" sz="4400" dirty="0">
                <a:latin typeface="Avenir Next LT Pro" panose="020B0504020202020204" pitchFamily="34" charset="0"/>
              </a:rPr>
              <a:t>Kiek kartų riekelė nusileido sviesto puse žemyn daugiau negu batono puse žemyn?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FC26BC7D-7CBB-1198-2B4C-4C6CD30A38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200" y="2011680"/>
            <a:ext cx="10515600" cy="4160520"/>
          </a:xfrm>
        </p:spPr>
        <p:txBody>
          <a:bodyPr>
            <a:normAutofit/>
          </a:bodyPr>
          <a:lstStyle/>
          <a:p>
            <a:pPr marL="514350" indent="-514350">
              <a:spcBef>
                <a:spcPts val="2000"/>
              </a:spcBef>
              <a:buFont typeface="+mj-lt"/>
              <a:buAutoNum type="alphaLcParenR"/>
            </a:pPr>
            <a:r>
              <a:rPr lang="en-US" sz="4000" dirty="0"/>
              <a:t>2 </a:t>
            </a:r>
            <a:r>
              <a:rPr lang="en-US" sz="4000" dirty="0" err="1"/>
              <a:t>kartus</a:t>
            </a:r>
            <a:endParaRPr lang="en-US" sz="4000" dirty="0"/>
          </a:p>
          <a:p>
            <a:pPr marL="514350" indent="-514350">
              <a:spcBef>
                <a:spcPts val="2000"/>
              </a:spcBef>
              <a:buFont typeface="+mj-lt"/>
              <a:buAutoNum type="alphaLcParenR"/>
            </a:pPr>
            <a:r>
              <a:rPr lang="en-US" sz="4000" dirty="0"/>
              <a:t>3 </a:t>
            </a:r>
            <a:r>
              <a:rPr lang="en-US" sz="4000" dirty="0" err="1"/>
              <a:t>kartus</a:t>
            </a:r>
            <a:endParaRPr lang="en-US" sz="4000" dirty="0"/>
          </a:p>
          <a:p>
            <a:pPr marL="514350" indent="-514350">
              <a:spcBef>
                <a:spcPts val="2000"/>
              </a:spcBef>
              <a:buFont typeface="+mj-lt"/>
              <a:buAutoNum type="alphaLcParenR"/>
            </a:pPr>
            <a:r>
              <a:rPr lang="en-US" sz="4000" dirty="0"/>
              <a:t>4 </a:t>
            </a:r>
            <a:r>
              <a:rPr lang="en-US" sz="4000" dirty="0" err="1"/>
              <a:t>kartus</a:t>
            </a:r>
            <a:endParaRPr lang="en-US" sz="4000" dirty="0"/>
          </a:p>
          <a:p>
            <a:pPr marL="514350" indent="-514350">
              <a:spcBef>
                <a:spcPts val="2000"/>
              </a:spcBef>
              <a:buFont typeface="+mj-lt"/>
              <a:buAutoNum type="alphaLcParenR"/>
            </a:pPr>
            <a:r>
              <a:rPr lang="en-US" sz="4000" dirty="0"/>
              <a:t>5 </a:t>
            </a:r>
            <a:r>
              <a:rPr lang="en-US" sz="4000" dirty="0" err="1"/>
              <a:t>kartus</a:t>
            </a:r>
            <a:endParaRPr lang="lt-LT" sz="4000" dirty="0"/>
          </a:p>
        </p:txBody>
      </p:sp>
    </p:spTree>
    <p:extLst>
      <p:ext uri="{BB962C8B-B14F-4D97-AF65-F5344CB8AC3E}">
        <p14:creationId xmlns:p14="http://schemas.microsoft.com/office/powerpoint/2010/main" val="8903288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59E5F53-053B-EF59-1F40-83A73E3BC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err="1">
                <a:latin typeface="Avenir Next LT Pro" panose="020B0504020202020204" pitchFamily="34" charset="0"/>
              </a:rPr>
              <a:t>Atsakymai</a:t>
            </a:r>
            <a:endParaRPr lang="lt-LT" sz="5400" dirty="0">
              <a:latin typeface="Avenir Next LT Pro" panose="020B0504020202020204" pitchFamily="34" charset="0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1F12BEF5-5F4D-2AB7-B550-5BFBE6B8E4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4000" dirty="0"/>
              <a:t>C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dirty="0"/>
              <a:t>B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dirty="0"/>
              <a:t>A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dirty="0"/>
              <a:t>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dirty="0"/>
              <a:t>B</a:t>
            </a:r>
          </a:p>
          <a:p>
            <a:pPr marL="514350" indent="-514350">
              <a:buFont typeface="+mj-lt"/>
              <a:buAutoNum type="arabicPeriod"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7143587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D2101FF-6D31-8626-13D7-A244AA6B9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198441"/>
            <a:ext cx="10515600" cy="1325563"/>
          </a:xfrm>
        </p:spPr>
        <p:txBody>
          <a:bodyPr>
            <a:normAutofit/>
          </a:bodyPr>
          <a:lstStyle/>
          <a:p>
            <a:r>
              <a:rPr lang="lt-LT" sz="7200" dirty="0">
                <a:latin typeface="Avenir Next LT Pro" panose="020B0504020202020204" pitchFamily="34" charset="0"/>
              </a:rPr>
              <a:t>Ačiū, kad žiūrėjote</a:t>
            </a:r>
            <a:r>
              <a:rPr lang="en-US" sz="7200" dirty="0">
                <a:latin typeface="Avenir Next LT Pro" panose="020B0504020202020204" pitchFamily="34" charset="0"/>
              </a:rPr>
              <a:t>!</a:t>
            </a:r>
            <a:endParaRPr lang="lt-LT" sz="7200" dirty="0">
              <a:latin typeface="Avenir Next LT Pro" panose="020B0504020202020204" pitchFamily="34" charset="0"/>
            </a:endParaRPr>
          </a:p>
        </p:txBody>
      </p:sp>
      <p:pic>
        <p:nvPicPr>
          <p:cNvPr id="9" name="Turinio vietos rezervavimo ženklas 8" descr="Paveikslėlis, kuriame yra apranga, asmuo, siena, šypsena&#10;&#10;Automatiškai sugeneruotas aprašymas">
            <a:extLst>
              <a:ext uri="{FF2B5EF4-FFF2-40B4-BE49-F238E27FC236}">
                <a16:creationId xmlns:a16="http://schemas.microsoft.com/office/drawing/2014/main" id="{F20DCD67-96E9-9CE6-170F-166887C997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5" t="16809" r="14191" b="2731"/>
          <a:stretch/>
        </p:blipFill>
        <p:spPr>
          <a:xfrm rot="5400000">
            <a:off x="3422754" y="2240896"/>
            <a:ext cx="5066537" cy="3632753"/>
          </a:xfrm>
        </p:spPr>
      </p:pic>
    </p:spTree>
    <p:extLst>
      <p:ext uri="{BB962C8B-B14F-4D97-AF65-F5344CB8AC3E}">
        <p14:creationId xmlns:p14="http://schemas.microsoft.com/office/powerpoint/2010/main" val="37649704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0C8AC22-F790-A1AA-24B4-ABE049E02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5400" dirty="0">
                <a:latin typeface="Avenir Next LT Pro" panose="020B0504020202020204" pitchFamily="34" charset="0"/>
              </a:rPr>
              <a:t>Šaltiniai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7E06587C-415A-1000-3AA5-5923428A91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lt-LT" dirty="0">
                <a:hlinkClick r:id="rId2"/>
              </a:rPr>
              <a:t>https://www.semanticscholar.org/paper/A-closer-look-at-tumbling-toast-Bacon-Heald/26a061e77c4a30dbf59db13f557b4598f497e066</a:t>
            </a:r>
            <a:endParaRPr lang="lt-LT" dirty="0"/>
          </a:p>
          <a:p>
            <a:pPr marL="0" indent="0">
              <a:buNone/>
            </a:pPr>
            <a:r>
              <a:rPr lang="lt-LT" dirty="0">
                <a:hlinkClick r:id="rId3"/>
              </a:rPr>
              <a:t>https://www.semanticscholar.org/paper/Four-different-ways-that-toast-can-fall-off-a-table-Cross/d2ffb9e1f6aada3613df6d53d05401744ec6980c#related-papers</a:t>
            </a:r>
            <a:endParaRPr lang="lt-LT" dirty="0"/>
          </a:p>
          <a:p>
            <a:pPr marL="0" indent="0">
              <a:buNone/>
            </a:pPr>
            <a:r>
              <a:rPr lang="lt-LT" dirty="0">
                <a:hlinkClick r:id="rId4"/>
              </a:rPr>
              <a:t>https://www.scientificamerican.com/article/falling-buttered-toast/</a:t>
            </a:r>
            <a:r>
              <a:rPr lang="lt-LT" dirty="0"/>
              <a:t> </a:t>
            </a:r>
            <a:endParaRPr lang="en-US" dirty="0"/>
          </a:p>
          <a:p>
            <a:pPr marL="0" indent="0">
              <a:buNone/>
            </a:pPr>
            <a:r>
              <a:rPr lang="lt-LT" dirty="0">
                <a:hlinkClick r:id="rId5"/>
              </a:rPr>
              <a:t>https://www.phrases.org.uk/meanings/butter-side-down.html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lt-LT" dirty="0">
                <a:hlinkClick r:id="rId6"/>
              </a:rPr>
              <a:t>https://www.whydomath.org/Reading_Room_Material/ian_stewart/anthro/anthro.html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lt-LT" dirty="0">
                <a:hlinkClick r:id="rId7"/>
              </a:rPr>
              <a:t>https://web.archive.org/web/20170808060421/https://space.umd.edu/dch/p405s04/AJP00038.pdf</a:t>
            </a:r>
            <a:r>
              <a:rPr lang="en-US" dirty="0"/>
              <a:t> </a:t>
            </a:r>
            <a:endParaRPr lang="lt-LT" dirty="0"/>
          </a:p>
          <a:p>
            <a:pPr marL="0" indent="0">
              <a:buNone/>
            </a:pPr>
            <a:r>
              <a:rPr lang="lt-LT" b="0" i="0" dirty="0">
                <a:solidFill>
                  <a:srgbClr val="202122"/>
                </a:solidFill>
                <a:effectLst/>
              </a:rPr>
              <a:t>Algimantas Karpus. </a:t>
            </a:r>
            <a:r>
              <a:rPr lang="lt-LT" b="0" i="1" dirty="0">
                <a:solidFill>
                  <a:srgbClr val="202122"/>
                </a:solidFill>
                <a:effectLst/>
              </a:rPr>
              <a:t>Mechanika: paskaitos.</a:t>
            </a:r>
            <a:r>
              <a:rPr lang="lt-LT" b="0" i="0" dirty="0">
                <a:solidFill>
                  <a:srgbClr val="202122"/>
                </a:solidFill>
                <a:effectLst/>
              </a:rPr>
              <a:t> Vilnius: Enciklopedija, 2003, 19 p.</a:t>
            </a:r>
          </a:p>
          <a:p>
            <a:pPr marL="0" indent="0">
              <a:buNone/>
            </a:pPr>
            <a:r>
              <a:rPr lang="lt-LT" b="0" i="0" dirty="0">
                <a:solidFill>
                  <a:srgbClr val="202122"/>
                </a:solidFill>
                <a:effectLst/>
              </a:rPr>
              <a:t>KARAZIJA, Romualdas. </a:t>
            </a:r>
            <a:r>
              <a:rPr lang="lt-LT" b="0" i="1" dirty="0">
                <a:solidFill>
                  <a:srgbClr val="202122"/>
                </a:solidFill>
                <a:effectLst/>
              </a:rPr>
              <a:t>Įžymūs fizikai ir jų atradimai.</a:t>
            </a:r>
            <a:r>
              <a:rPr lang="lt-LT" b="0" i="0" dirty="0">
                <a:solidFill>
                  <a:srgbClr val="202122"/>
                </a:solidFill>
                <a:effectLst/>
              </a:rPr>
              <a:t> Kaunas: Šviesa, 2002, 15 p.</a:t>
            </a:r>
          </a:p>
          <a:p>
            <a:pPr marL="0" indent="0">
              <a:buNone/>
            </a:pPr>
            <a:r>
              <a:rPr lang="lt-LT" b="0" i="0" dirty="0">
                <a:solidFill>
                  <a:srgbClr val="202122"/>
                </a:solidFill>
                <a:effectLst/>
              </a:rPr>
              <a:t>BRAZDŽIŪNAS, Povilas ir kt. </a:t>
            </a:r>
            <a:r>
              <a:rPr lang="lt-LT" b="0" i="1" dirty="0">
                <a:solidFill>
                  <a:srgbClr val="202122"/>
                </a:solidFill>
                <a:effectLst/>
              </a:rPr>
              <a:t>Fizikos istorija Lietuvoje.</a:t>
            </a:r>
            <a:r>
              <a:rPr lang="lt-LT" b="0" i="0" dirty="0">
                <a:solidFill>
                  <a:srgbClr val="202122"/>
                </a:solidFill>
                <a:effectLst/>
              </a:rPr>
              <a:t> T. 1: 1579–1940. Vilnius: Mokslas, 1988, 95 p.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920715633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BrushVTI">
  <a:themeElements>
    <a:clrScheme name="AnalogousFromLightSeedRightStep">
      <a:dk1>
        <a:srgbClr val="000000"/>
      </a:dk1>
      <a:lt1>
        <a:srgbClr val="FFFFFF"/>
      </a:lt1>
      <a:dk2>
        <a:srgbClr val="382441"/>
      </a:dk2>
      <a:lt2>
        <a:srgbClr val="E8E5E2"/>
      </a:lt2>
      <a:accent1>
        <a:srgbClr val="58A7E8"/>
      </a:accent1>
      <a:accent2>
        <a:srgbClr val="5165E7"/>
      </a:accent2>
      <a:accent3>
        <a:srgbClr val="9371EC"/>
      </a:accent3>
      <a:accent4>
        <a:srgbClr val="BA51E7"/>
      </a:accent4>
      <a:accent5>
        <a:srgbClr val="EC71DD"/>
      </a:accent5>
      <a:accent6>
        <a:srgbClr val="E75197"/>
      </a:accent6>
      <a:hlink>
        <a:srgbClr val="9F795B"/>
      </a:hlink>
      <a:folHlink>
        <a:srgbClr val="7F7F7F"/>
      </a:folHlink>
    </a:clrScheme>
    <a:fontScheme name="Custom 3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ushVTI" id="{7102FA3A-9D7B-4497-8C4B-FB535AAFDE06}" vid="{C6D41F62-6FAB-440A-BEC7-CB7BF190811F}"/>
    </a:ext>
  </a:extLst>
</a:theme>
</file>

<file path=ppt/theme/theme2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809</TotalTime>
  <Words>955</Words>
  <Application>Microsoft Office PowerPoint</Application>
  <PresentationFormat>Plačiaekranė</PresentationFormat>
  <Paragraphs>132</Paragraphs>
  <Slides>30</Slides>
  <Notes>1</Notes>
  <HiddenSlides>0</HiddenSlides>
  <MMClips>3</MMClips>
  <ScaleCrop>false</ScaleCrop>
  <HeadingPairs>
    <vt:vector size="6" baseType="variant">
      <vt:variant>
        <vt:lpstr>Naudojami šriftai</vt:lpstr>
      </vt:variant>
      <vt:variant>
        <vt:i4>5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30</vt:i4>
      </vt:variant>
    </vt:vector>
  </HeadingPairs>
  <TitlesOfParts>
    <vt:vector size="36" baseType="lpstr">
      <vt:lpstr>Arial</vt:lpstr>
      <vt:lpstr>Avenir Next LT Pro</vt:lpstr>
      <vt:lpstr>Calibri</vt:lpstr>
      <vt:lpstr>Century Gothic</vt:lpstr>
      <vt:lpstr>Times New Roman</vt:lpstr>
      <vt:lpstr>BrushVTI</vt:lpstr>
      <vt:lpstr> Tiriamasis darbas „Ar visada sumuštinis krenta sviestu žemyn?“</vt:lpstr>
      <vt:lpstr>Tiriamojo darbo tikslai</vt:lpstr>
      <vt:lpstr>Hipotezė</vt:lpstr>
      <vt:lpstr>Istorija ir kiti moksliniai bandymai</vt:lpstr>
      <vt:lpstr>Sunkio jėga</vt:lpstr>
      <vt:lpstr>Masės centras</vt:lpstr>
      <vt:lpstr>Masės centras kūnuose</vt:lpstr>
      <vt:lpstr>Pagreitis</vt:lpstr>
      <vt:lpstr>Darbo priemonės:</vt:lpstr>
      <vt:lpstr>Bandymo eiga</vt:lpstr>
      <vt:lpstr>Bandymas</vt:lpstr>
      <vt:lpstr>Pirmasis būdas:</vt:lpstr>
      <vt:lpstr>Antrasis būdas:</vt:lpstr>
      <vt:lpstr>Bandymas atliktas ir iš trijų metrų aukščio:</vt:lpstr>
      <vt:lpstr>Pirmojo būdo rezultatai</vt:lpstr>
      <vt:lpstr>Antrojo būdo rezultatai</vt:lpstr>
      <vt:lpstr>Rezultatų apibendrinimas</vt:lpstr>
      <vt:lpstr>Pirmųjų rezultatų paaiškinimas</vt:lpstr>
      <vt:lpstr>Antrųjų rezultatų paaiškinimas</vt:lpstr>
      <vt:lpstr>Nuo ko priklauso antrojo būdo bandymo rezultatai?</vt:lpstr>
      <vt:lpstr>Išvada</vt:lpstr>
      <vt:lpstr>Klausimai</vt:lpstr>
      <vt:lpstr>Kas pirmasis aprašė sunkio jėgą?</vt:lpstr>
      <vt:lpstr>Koks yra laisvojo kritimo pagreitis?</vt:lpstr>
      <vt:lpstr>Kas yra sunkio jėga?</vt:lpstr>
      <vt:lpstr>Kokios buvo pagrindinės bandymo priemonės?</vt:lpstr>
      <vt:lpstr>Kiek kartų riekelė nusileido sviesto puse žemyn daugiau negu batono puse žemyn?</vt:lpstr>
      <vt:lpstr>Atsakymai</vt:lpstr>
      <vt:lpstr>Ačiū, kad žiūrėjote!</vt:lpstr>
      <vt:lpstr>Šaltiniai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 visada sumuštinis krenta sviestu žemyn?</dc:title>
  <dc:creator>Kornelijus Kuginys</dc:creator>
  <cp:lastModifiedBy>Kornelijus Kuginys</cp:lastModifiedBy>
  <cp:revision>225</cp:revision>
  <dcterms:created xsi:type="dcterms:W3CDTF">2023-12-17T13:50:16Z</dcterms:created>
  <dcterms:modified xsi:type="dcterms:W3CDTF">2024-05-18T13:11:36Z</dcterms:modified>
</cp:coreProperties>
</file>