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301" r:id="rId4"/>
    <p:sldId id="260" r:id="rId5"/>
    <p:sldId id="302" r:id="rId6"/>
    <p:sldId id="303" r:id="rId7"/>
    <p:sldId id="259" r:id="rId8"/>
    <p:sldId id="266" r:id="rId9"/>
    <p:sldId id="262" r:id="rId10"/>
    <p:sldId id="263" r:id="rId11"/>
    <p:sldId id="265" r:id="rId12"/>
    <p:sldId id="264" r:id="rId13"/>
    <p:sldId id="267" r:id="rId14"/>
    <p:sldId id="268" r:id="rId15"/>
    <p:sldId id="291" r:id="rId16"/>
    <p:sldId id="269" r:id="rId17"/>
    <p:sldId id="292" r:id="rId18"/>
    <p:sldId id="270" r:id="rId19"/>
    <p:sldId id="293" r:id="rId20"/>
    <p:sldId id="271" r:id="rId21"/>
    <p:sldId id="294" r:id="rId22"/>
    <p:sldId id="320" r:id="rId23"/>
    <p:sldId id="321" r:id="rId24"/>
    <p:sldId id="273" r:id="rId25"/>
    <p:sldId id="296" r:id="rId26"/>
    <p:sldId id="274" r:id="rId27"/>
    <p:sldId id="297" r:id="rId28"/>
    <p:sldId id="318" r:id="rId29"/>
    <p:sldId id="319" r:id="rId30"/>
    <p:sldId id="275" r:id="rId31"/>
    <p:sldId id="298" r:id="rId32"/>
    <p:sldId id="277" r:id="rId33"/>
    <p:sldId id="300" r:id="rId34"/>
    <p:sldId id="304" r:id="rId35"/>
    <p:sldId id="305" r:id="rId36"/>
    <p:sldId id="314" r:id="rId37"/>
    <p:sldId id="315" r:id="rId38"/>
    <p:sldId id="316" r:id="rId39"/>
    <p:sldId id="317" r:id="rId40"/>
    <p:sldId id="322" r:id="rId41"/>
    <p:sldId id="323" r:id="rId42"/>
    <p:sldId id="326" r:id="rId43"/>
    <p:sldId id="331" r:id="rId44"/>
    <p:sldId id="332" r:id="rId45"/>
    <p:sldId id="333" r:id="rId46"/>
    <p:sldId id="330" r:id="rId47"/>
    <p:sldId id="307" r:id="rId48"/>
    <p:sldId id="308" r:id="rId49"/>
    <p:sldId id="309" r:id="rId50"/>
    <p:sldId id="310" r:id="rId51"/>
    <p:sldId id="329" r:id="rId52"/>
    <p:sldId id="328" r:id="rId53"/>
    <p:sldId id="311" r:id="rId54"/>
    <p:sldId id="312" r:id="rId55"/>
    <p:sldId id="313" r:id="rId56"/>
    <p:sldId id="327" r:id="rId57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8235"/>
    <a:srgbClr val="2E75B6"/>
    <a:srgbClr val="FFE089"/>
    <a:srgbClr val="FFF2CC"/>
    <a:srgbClr val="FFD54F"/>
    <a:srgbClr val="FFE8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07" autoAdjust="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C2477-F8B6-F43F-4CD5-C311F33237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F7BE2A-557A-3D3E-83D7-B876109BA1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64F96-6DD2-AAE8-4256-4756DEC73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93D9-A335-4725-BFBB-8E3A0BE85DF6}" type="datetimeFigureOut">
              <a:rPr lang="lt-LT" smtClean="0"/>
              <a:t>2024-05-31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8B582-34AC-C7B7-5833-9715D53D5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4E2C30-34EA-74BA-9B0B-8F3CF951B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746-5B8C-4AB4-8647-3C5AB5C8BD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91018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AD31E-BB71-C1D5-2FA2-F44D1885A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C961F-BAA3-0AC3-3B74-818E5F9E7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6E3B2-F628-D97C-9DF8-63D2B0C38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93D9-A335-4725-BFBB-8E3A0BE85DF6}" type="datetimeFigureOut">
              <a:rPr lang="lt-LT" smtClean="0"/>
              <a:t>2024-05-31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9632A-E44C-58BA-6A9C-762F08B5C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B63D1-94D7-CE01-E777-D240A3208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746-5B8C-4AB4-8647-3C5AB5C8BD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61078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EE5DF-4AC1-53FA-CEB6-2F5026072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1D314-A5AA-FA65-DE97-75B0AADEF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B2DA2-F9E6-CFCC-D3F3-AB59632C1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93D9-A335-4725-BFBB-8E3A0BE85DF6}" type="datetimeFigureOut">
              <a:rPr lang="lt-LT" smtClean="0"/>
              <a:t>2024-05-31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BCF2D-BCAD-7936-3F23-4AE838F21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A31AD-EDF3-38B7-E991-16E22D4E2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746-5B8C-4AB4-8647-3C5AB5C8BD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86621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F28CF-D3E7-A3D1-6E57-753BCB766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96E4E-C794-A5AD-A60F-0167D29240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FE1D31-9E44-7097-0A26-3052626E32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D4F1E0-AC21-F21A-1269-958F21DD7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93D9-A335-4725-BFBB-8E3A0BE85DF6}" type="datetimeFigureOut">
              <a:rPr lang="lt-LT" smtClean="0"/>
              <a:t>2024-05-31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DD268B-162F-D841-109C-752D4BBD6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E995DE-5F8F-3667-6F4C-16FFC5BB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746-5B8C-4AB4-8647-3C5AB5C8BD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412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55B18-E965-174E-EA0F-4D340FD9D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3EAD47-07ED-08A8-A5A2-83D37C2CE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A54C46-B3E0-765C-FD48-EB61A02F04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37144B-6297-D1BF-D7EF-4619DC4487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1B79C1-1562-D040-3225-12CF5512B5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AA88BE-EEE0-2023-3450-47DFCFF23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93D9-A335-4725-BFBB-8E3A0BE85DF6}" type="datetimeFigureOut">
              <a:rPr lang="lt-LT" smtClean="0"/>
              <a:t>2024-05-31</a:t>
            </a:fld>
            <a:endParaRPr lang="lt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B644C0-9C83-CBFF-D315-ACE9EF963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8CC643-26BD-B19A-F96E-2690B84C7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746-5B8C-4AB4-8647-3C5AB5C8BD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73500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E4568-CAAC-377A-25D6-2A9360561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065BC7-8D05-2E38-DFBC-045D0803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93D9-A335-4725-BFBB-8E3A0BE85DF6}" type="datetimeFigureOut">
              <a:rPr lang="lt-LT" smtClean="0"/>
              <a:t>2024-05-31</a:t>
            </a:fld>
            <a:endParaRPr lang="lt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93716C-A79B-5683-4853-7E814AC8D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2EABEA-881F-874C-FF70-43E8ECF10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746-5B8C-4AB4-8647-3C5AB5C8BD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53408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9F369B-E372-95D6-8447-5B06BC482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93D9-A335-4725-BFBB-8E3A0BE85DF6}" type="datetimeFigureOut">
              <a:rPr lang="lt-LT" smtClean="0"/>
              <a:t>2024-05-31</a:t>
            </a:fld>
            <a:endParaRPr lang="lt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38F5D4-F202-E81F-C19C-84191F713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D7397E-C77A-C033-6ACF-5B221F80D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746-5B8C-4AB4-8647-3C5AB5C8BD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97464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3AB5B-CB4E-1A92-F427-73454D14C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B7A7A-0786-35A1-C626-8CCDB17B0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5B84A-5041-A2C1-C46C-EE83D33D8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B289C4-1A26-3971-622C-3062F808F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93D9-A335-4725-BFBB-8E3A0BE85DF6}" type="datetimeFigureOut">
              <a:rPr lang="lt-LT" smtClean="0"/>
              <a:t>2024-05-31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066134-5AEF-C2D5-8968-E6B28FE83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31E2E1-2C30-E330-C436-C0AC714E4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746-5B8C-4AB4-8647-3C5AB5C8BD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47122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F1039-EA65-4A4A-CD46-3FA40310E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9504CB-BAB8-3147-430A-771BB6949A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80E9CC-F869-D54E-A027-E1095A728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8B6A11-0F1A-79AA-5640-0E4F26D24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93D9-A335-4725-BFBB-8E3A0BE85DF6}" type="datetimeFigureOut">
              <a:rPr lang="lt-LT" smtClean="0"/>
              <a:t>2024-05-31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164855-5DC6-2717-905A-F294AC0A0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7819D7-C721-A4B5-B954-5B670D0C9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746-5B8C-4AB4-8647-3C5AB5C8BD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21313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60B00-2DA4-2CC8-8709-CBDB9211E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4CDBA-88E7-3842-F939-A4100CD4E3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DFFBF4-63CF-E6F7-7BF8-A12BC531A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93D9-A335-4725-BFBB-8E3A0BE85DF6}" type="datetimeFigureOut">
              <a:rPr lang="lt-LT" smtClean="0"/>
              <a:t>2024-05-31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48761-15A9-8628-88D2-184FF0B3C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3C1F7-5723-F453-3DF0-E9D1DE30E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746-5B8C-4AB4-8647-3C5AB5C8BD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67752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EF36FB-5818-8E1F-A3C6-223B8A25D5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D18313-D0C3-F274-DC05-1B4E4AB810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74434-0A37-3E29-D979-3CD1A2978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193D9-A335-4725-BFBB-8E3A0BE85DF6}" type="datetimeFigureOut">
              <a:rPr lang="lt-LT" smtClean="0"/>
              <a:t>2024-05-31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5DA4A-EA79-4811-B281-5945E2605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5C70D-9B5F-09A3-82E7-278B7F17A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45746-5B8C-4AB4-8647-3C5AB5C8BD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08729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22DC28-8E14-BDEB-3254-0E14411A6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A67B68-9AE7-FED2-5970-5B1F4F91A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27B3C-7D68-98C5-595E-E0E4B29939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193D9-A335-4725-BFBB-8E3A0BE85DF6}" type="datetimeFigureOut">
              <a:rPr lang="lt-LT" smtClean="0"/>
              <a:t>2024-05-31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53EEC-1DC4-2D12-896A-F2132B947B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471DA-BDDD-E5B5-3BCD-184A2E9FF0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F45746-5B8C-4AB4-8647-3C5AB5C8BD0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36338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40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2" Type="http://schemas.openxmlformats.org/officeDocument/2006/relationships/slide" Target="slide3.xml"/><Relationship Id="rId16" Type="http://schemas.openxmlformats.org/officeDocument/2006/relationships/slide" Target="slide5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5" Type="http://schemas.openxmlformats.org/officeDocument/2006/relationships/slide" Target="slide6.xml"/><Relationship Id="rId15" Type="http://schemas.openxmlformats.org/officeDocument/2006/relationships/slide" Target="slide51.xml"/><Relationship Id="rId10" Type="http://schemas.openxmlformats.org/officeDocument/2006/relationships/slide" Target="slide11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4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52BD0-5E68-8319-1FC8-78BE0541E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3981" y="1034041"/>
            <a:ext cx="9144000" cy="873807"/>
          </a:xfrm>
        </p:spPr>
        <p:txBody>
          <a:bodyPr>
            <a:normAutofit/>
          </a:bodyPr>
          <a:lstStyle/>
          <a:p>
            <a:r>
              <a:rPr lang="lt-LT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Paviršiaus apšvieta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F8850-F106-5FF8-215B-4DED9B5286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809501"/>
            <a:ext cx="9270071" cy="3401736"/>
          </a:xfrm>
        </p:spPr>
        <p:txBody>
          <a:bodyPr>
            <a:normAutofit/>
          </a:bodyPr>
          <a:lstStyle/>
          <a:p>
            <a:pPr algn="r"/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lt-LT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Paruošė: Klaipėdos „Vėtrungės“ gimnazijos 10 kl. mokiniai </a:t>
            </a:r>
          </a:p>
          <a:p>
            <a:pPr algn="l"/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Skaistė Kaminskaitė ir </a:t>
            </a:r>
            <a:r>
              <a:rPr lang="lt-LT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Ignas Ūkanis</a:t>
            </a:r>
          </a:p>
          <a:p>
            <a:pPr algn="l"/>
            <a:r>
              <a:rPr lang="lt-LT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Mokytoja Birutė Žukauskienė</a:t>
            </a:r>
          </a:p>
        </p:txBody>
      </p:sp>
    </p:spTree>
    <p:extLst>
      <p:ext uri="{BB962C8B-B14F-4D97-AF65-F5344CB8AC3E}">
        <p14:creationId xmlns:p14="http://schemas.microsoft.com/office/powerpoint/2010/main" val="1374877821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62699" y="1"/>
            <a:ext cx="10515600" cy="9144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URINYS </a:t>
            </a:r>
            <a:endParaRPr lang="en-GB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762699" y="914401"/>
            <a:ext cx="10515600" cy="6200272"/>
          </a:xfrm>
        </p:spPr>
        <p:txBody>
          <a:bodyPr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lt-LT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Fotometrija</a:t>
            </a:r>
            <a:endParaRPr kumimoji="0" lang="lt-LT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hlinkClick r:id="rId3" action="ppaction://hlinksldjump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lt-LT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Š</a:t>
            </a:r>
            <a:r>
              <a:rPr kumimoji="0" lang="lt-LT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viesos</a:t>
            </a:r>
            <a:r>
              <a:rPr kumimoji="0" lang="lt-LT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 stipris</a:t>
            </a:r>
            <a:endParaRPr kumimoji="0" lang="lt-LT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lt-LT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Šviesos srautas</a:t>
            </a:r>
            <a:endParaRPr kumimoji="0" lang="lt-LT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lt-LT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5" action="ppaction://hlinksldjump"/>
              </a:rPr>
              <a:t>Paviršiaus </a:t>
            </a:r>
            <a:r>
              <a:rPr kumimoji="0" lang="lt-LT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5" action="ppaction://hlinksldjump"/>
              </a:rPr>
              <a:t>apšvieta</a:t>
            </a:r>
            <a:endParaRPr kumimoji="0" lang="lt-LT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lt-LT" sz="2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Apšvietos formulė</a:t>
            </a:r>
            <a:endParaRPr lang="lt-LT" sz="2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lt-LT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hlinkClick r:id="rId7" action="ppaction://hlinksldjump"/>
              </a:rPr>
              <a:t>Apšvietos matavimo prietaisas</a:t>
            </a:r>
            <a:endParaRPr kumimoji="0" lang="lt-LT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  <a:hlinkClick r:id="rId8" action="ppaction://hlinksldjump"/>
              </a:rPr>
              <a:t>Pirmasis </a:t>
            </a:r>
            <a:r>
              <a:rPr lang="lt-LT" sz="26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8" action="ppaction://hlinksldjump"/>
              </a:rPr>
              <a:t>apšvietos</a:t>
            </a: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  <a:hlinkClick r:id="rId8" action="ppaction://hlinksldjump"/>
              </a:rPr>
              <a:t> dėsnis</a:t>
            </a:r>
            <a:endParaRPr lang="lt-L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  <a:hlinkClick r:id="rId9" action="ppaction://hlinksldjump"/>
              </a:rPr>
              <a:t>Antrasis </a:t>
            </a:r>
            <a:r>
              <a:rPr lang="lt-LT" sz="26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9" action="ppaction://hlinksldjump"/>
              </a:rPr>
              <a:t>apšvietos</a:t>
            </a: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  <a:hlinkClick r:id="rId9" action="ppaction://hlinksldjump"/>
              </a:rPr>
              <a:t> dėsnis</a:t>
            </a:r>
            <a:endParaRPr lang="lt-L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 action="ppaction://hlinksldjump"/>
              </a:rPr>
              <a:t>Universali apšvietos formulė</a:t>
            </a:r>
            <a:endParaRPr lang="lt-L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 action="ppaction://hlinksldjump"/>
              </a:rPr>
              <a:t>Tai įdomu!</a:t>
            </a:r>
            <a:endParaRPr lang="lt-L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  <a:hlinkClick r:id="rId12" action="ppaction://hlinksldjump"/>
              </a:rPr>
              <a:t>Testas</a:t>
            </a:r>
            <a:endParaRPr lang="lt-L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  <a:hlinkClick r:id="rId13" action="ppaction://hlinksldjump"/>
              </a:rPr>
              <a:t>Uždaviniai ir jų sprendimai</a:t>
            </a:r>
            <a:endParaRPr lang="lt-L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  <a:hlinkClick r:id="rId14" action="ppaction://hlinksldjump"/>
              </a:rPr>
              <a:t>Pirmas bandymas</a:t>
            </a:r>
            <a:endParaRPr lang="lt-L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  <a:hlinkClick r:id="rId15" action="ppaction://hlinksldjump"/>
              </a:rPr>
              <a:t>Antras bandymas</a:t>
            </a:r>
            <a:endParaRPr lang="lt-L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600" dirty="0">
                <a:latin typeface="Times New Roman" panose="02020603050405020304" pitchFamily="18" charset="0"/>
                <a:cs typeface="Times New Roman" panose="02020603050405020304" pitchFamily="18" charset="0"/>
                <a:hlinkClick r:id="rId16" action="ppaction://hlinksldjump"/>
              </a:rPr>
              <a:t>Informacijos šaltiniai</a:t>
            </a:r>
            <a:endParaRPr lang="lt-L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77010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CD84C-F0DA-F70B-1D2F-417F31774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104" y="352048"/>
            <a:ext cx="4955129" cy="830656"/>
          </a:xfrm>
        </p:spPr>
        <p:txBody>
          <a:bodyPr>
            <a:normAutofit/>
          </a:bodyPr>
          <a:lstStyle/>
          <a:p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FOTOMETRIJA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5EF61-9CFC-3FE2-AE4B-503AEFF16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104" y="1305798"/>
            <a:ext cx="6762750" cy="5032375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lt-LT" sz="2400" b="1" dirty="0"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Fotometrija</a:t>
            </a:r>
            <a:r>
              <a:rPr lang="lt-LT" sz="2400" dirty="0"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– optikos skyrius, kuriame nagrinėjami šviesos energinių parametrų matavimai.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endParaRPr lang="lt-LT" sz="2400" dirty="0">
              <a:effectLst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lt-LT" sz="2400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Svarbiausi fotometrijos fizikiniai dydžiai yra: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lt-LT" sz="2400" dirty="0"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Šviesos stipris </a:t>
            </a:r>
            <a:r>
              <a:rPr lang="lt-LT" sz="2400" b="1" i="1" dirty="0"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I</a:t>
            </a:r>
            <a:r>
              <a:rPr lang="lt-LT" sz="2400" dirty="0"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lt-LT" sz="2400" dirty="0"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Šviesos srautas </a:t>
            </a:r>
            <a:r>
              <a:rPr lang="lt-LT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</a:t>
            </a:r>
            <a:r>
              <a:rPr lang="lt-LT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lt-LT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Paviršiaus apšvieta </a:t>
            </a:r>
            <a:r>
              <a:rPr lang="lt-LT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lt-LT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lt-LT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This may contain: the book cover for orthod by g k chesterton, with an image of stained glass windows">
            <a:extLst>
              <a:ext uri="{FF2B5EF4-FFF2-40B4-BE49-F238E27FC236}">
                <a16:creationId xmlns:a16="http://schemas.microsoft.com/office/drawing/2014/main" id="{B0BAA633-3E71-B568-F1F1-629FE0B15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039" y="0"/>
            <a:ext cx="44709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upė 5"/>
          <p:cNvGrpSpPr/>
          <p:nvPr/>
        </p:nvGrpSpPr>
        <p:grpSpPr>
          <a:xfrm>
            <a:off x="461264" y="6074846"/>
            <a:ext cx="1148080" cy="526653"/>
            <a:chOff x="461264" y="6074846"/>
            <a:chExt cx="1148080" cy="526653"/>
          </a:xfrm>
        </p:grpSpPr>
        <p:sp>
          <p:nvSpPr>
            <p:cNvPr id="4" name="Rodyklė kairėn 3"/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4657656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CD84C-F0DA-F70B-1D2F-417F31774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90" y="276837"/>
            <a:ext cx="4955129" cy="830656"/>
          </a:xfrm>
        </p:spPr>
        <p:txBody>
          <a:bodyPr>
            <a:normAutofit/>
          </a:bodyPr>
          <a:lstStyle/>
          <a:p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ŠVIESOS STIPRIS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5EF61-9CFC-3FE2-AE4B-503AEFF16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490" y="926909"/>
            <a:ext cx="6494510" cy="500852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kumimoji="0" lang="lt-LT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Šviesos stipris </a:t>
            </a: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– tai fizikinis dydis, apibūdinantis šviesos šaltinio spinduliavimo intensyvumą.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kumimoji="0" lang="lt-LT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Šviesos stipris žymimas </a:t>
            </a:r>
            <a:r>
              <a:rPr kumimoji="0" lang="lt-LT" sz="2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I</a:t>
            </a:r>
            <a:r>
              <a:rPr kumimoji="0" lang="lt-LT" sz="24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Šviesos stiprio </a:t>
            </a:r>
            <a:r>
              <a:rPr kumimoji="0" lang="lt-LT" sz="24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matavimo vienetas yra </a:t>
            </a:r>
            <a:r>
              <a:rPr kumimoji="0" lang="lt-LT" sz="24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kandela</a:t>
            </a:r>
            <a:r>
              <a:rPr kumimoji="0" lang="lt-LT" sz="24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, žymima </a:t>
            </a:r>
            <a:r>
              <a:rPr kumimoji="0" lang="lt-LT" sz="24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cd</a:t>
            </a:r>
            <a:r>
              <a:rPr kumimoji="0" lang="lt-LT" sz="24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kumimoji="0" lang="lt-LT" sz="24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lt-LT" sz="2400" dirty="0"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Degančios žvakės, kurios liepsnos ilgis apie 4 cm, šviesos stipris apytiksliai lygus 1 kandelai.</a:t>
            </a:r>
            <a:endParaRPr kumimoji="0" lang="lt-LT" sz="24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  <a:r>
              <a:rPr lang="lt-LT" sz="2400" dirty="0">
                <a:effectLst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 rotWithShape="1">
          <a:blip r:embed="rId2"/>
          <a:srcRect l="26195" r="33548"/>
          <a:stretch/>
        </p:blipFill>
        <p:spPr>
          <a:xfrm>
            <a:off x="7266214" y="-24608"/>
            <a:ext cx="4925786" cy="6882607"/>
          </a:xfrm>
          <a:prstGeom prst="rect">
            <a:avLst/>
          </a:prstGeom>
        </p:spPr>
      </p:pic>
      <p:grpSp>
        <p:nvGrpSpPr>
          <p:cNvPr id="9" name="Grupė 8"/>
          <p:cNvGrpSpPr/>
          <p:nvPr/>
        </p:nvGrpSpPr>
        <p:grpSpPr>
          <a:xfrm>
            <a:off x="461264" y="6074846"/>
            <a:ext cx="1148080" cy="526653"/>
            <a:chOff x="461264" y="6074846"/>
            <a:chExt cx="1148080" cy="526653"/>
          </a:xfrm>
        </p:grpSpPr>
        <p:sp>
          <p:nvSpPr>
            <p:cNvPr id="10" name="Rodyklė kairėn 9"/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2170457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CD84C-F0DA-F70B-1D2F-417F31774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90" y="276837"/>
            <a:ext cx="4955129" cy="830656"/>
          </a:xfrm>
        </p:spPr>
        <p:txBody>
          <a:bodyPr>
            <a:normAutofit/>
          </a:bodyPr>
          <a:lstStyle/>
          <a:p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ŠVIESOS SRAUTAS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85EF61-9CFC-3FE2-AE4B-503AEFF1614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3490" y="944932"/>
                <a:ext cx="6870067" cy="5388907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kumimoji="0" lang="lt-LT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Šviesos srautas </a:t>
                </a:r>
                <a:r>
                  <a:rPr kumimoji="0" lang="lt-L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– tai fizikinis dydis, apibūdinantis šviesos energijos kiekį, tenkantį paviršiui per 1 s.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endParaRPr kumimoji="0" lang="lt-L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kumimoji="0" lang="lt-L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Šviesos srautas žymimas </a:t>
                </a:r>
                <a:r>
                  <a:rPr kumimoji="0" lang="el-GR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Φ</a:t>
                </a:r>
                <a:r>
                  <a:rPr kumimoji="0" lang="lt-LT" sz="240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.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kumimoji="0" lang="lt-L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Šviesos srauto </a:t>
                </a:r>
                <a:r>
                  <a:rPr kumimoji="0" lang="lt-LT" sz="240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matavimo vienetas yra </a:t>
                </a:r>
                <a:r>
                  <a:rPr kumimoji="0" lang="lt-LT" sz="24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liumenas</a:t>
                </a:r>
                <a:r>
                  <a:rPr kumimoji="0" lang="lt-LT" sz="240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, žymimas </a:t>
                </a:r>
                <a:r>
                  <a:rPr lang="lt-LT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lm</a:t>
                </a:r>
                <a:r>
                  <a:rPr kumimoji="0" lang="lt-LT" sz="240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.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endParaRPr kumimoji="0" lang="lt-LT" sz="2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1 m spindulio rutulio centre esantis 1 cd stiprio taškinis šviesos šaltinis į rutulio paviršiaus 1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lt-LT" altLang="lt-LT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0" lang="lt-LT" altLang="lt-LT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m</m:t>
                        </m:r>
                      </m:e>
                      <m:sup>
                        <m:r>
                          <a:rPr kumimoji="0" lang="lt-LT" altLang="lt-LT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lt-LT" altLang="lt-LT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plotą atneša 1 lm šviesos srautą.</a:t>
                </a:r>
                <a:endParaRPr kumimoji="0" lang="lt-LT" sz="2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85EF61-9CFC-3FE2-AE4B-503AEFF161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3490" y="944932"/>
                <a:ext cx="6870067" cy="5388907"/>
              </a:xfrm>
              <a:blipFill>
                <a:blip r:embed="rId2"/>
                <a:stretch>
                  <a:fillRect l="-1420" r="-62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A8A98E46-BA05-F5FA-BBA8-CA2131D415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41" t="32047" r="29629" b="34269"/>
          <a:stretch/>
        </p:blipFill>
        <p:spPr>
          <a:xfrm>
            <a:off x="7764380" y="998144"/>
            <a:ext cx="4192464" cy="4861712"/>
          </a:xfrm>
          <a:prstGeom prst="rect">
            <a:avLst/>
          </a:prstGeom>
        </p:spPr>
      </p:pic>
      <p:grpSp>
        <p:nvGrpSpPr>
          <p:cNvPr id="8" name="Grupė 7"/>
          <p:cNvGrpSpPr/>
          <p:nvPr/>
        </p:nvGrpSpPr>
        <p:grpSpPr>
          <a:xfrm>
            <a:off x="461264" y="6074846"/>
            <a:ext cx="1148080" cy="526653"/>
            <a:chOff x="461264" y="6074846"/>
            <a:chExt cx="1148080" cy="526653"/>
          </a:xfrm>
        </p:grpSpPr>
        <p:sp>
          <p:nvSpPr>
            <p:cNvPr id="9" name="Rodyklė kairėn 8"/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4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6932351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CD84C-F0DA-F70B-1D2F-417F31774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211" y="276837"/>
            <a:ext cx="4955129" cy="830656"/>
          </a:xfrm>
        </p:spPr>
        <p:txBody>
          <a:bodyPr>
            <a:normAutofit/>
          </a:bodyPr>
          <a:lstStyle/>
          <a:p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PAVIRŠIAUS APŠVIETA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85EF61-9CFC-3FE2-AE4B-503AEFF1614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1211" y="890177"/>
                <a:ext cx="7357549" cy="5388907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kumimoji="0" lang="lt-LT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Paviršiaus apšvieta </a:t>
                </a:r>
                <a:r>
                  <a:rPr kumimoji="0" lang="lt-L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– tai fizikinis dydis, lygus šviesos srautui, kuris tenka vienetinio ploto paviršiui.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endParaRPr kumimoji="0" lang="lt-L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kumimoji="0" lang="lt-L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Paviršiaus apšvieta žymima </a:t>
                </a:r>
                <a:r>
                  <a:rPr lang="lt-LT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E</a:t>
                </a:r>
                <a:r>
                  <a:rPr kumimoji="0" lang="lt-LT" sz="240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.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kumimoji="0" lang="lt-L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Paviršiaus </a:t>
                </a:r>
                <a:r>
                  <a:rPr kumimoji="0" lang="lt-LT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apšvietos</a:t>
                </a:r>
                <a:r>
                  <a:rPr kumimoji="0" lang="lt-L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 </a:t>
                </a:r>
                <a:r>
                  <a:rPr kumimoji="0" lang="lt-LT" sz="240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matavimo vienetas yra </a:t>
                </a:r>
                <a:r>
                  <a:rPr kumimoji="0" lang="lt-LT" sz="24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liuksas</a:t>
                </a:r>
                <a:r>
                  <a:rPr kumimoji="0" lang="lt-LT" sz="240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, žymimas </a:t>
                </a:r>
                <a:r>
                  <a:rPr lang="lt-LT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lx</a:t>
                </a:r>
                <a:r>
                  <a:rPr kumimoji="0" lang="lt-LT" sz="240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.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endParaRPr kumimoji="0" lang="lt-LT" sz="24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Malgun Gothic" panose="020B0503020000020004" pitchFamily="34" charset="-127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lt-LT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1 liuksas </a:t>
                </a: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– tai tokia paviršiaus apšvieta, kurią sukelia 1 lm šviesos srautas, krintantis į 1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lt-LT" altLang="lt-LT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0" lang="lt-LT" altLang="lt-LT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m</m:t>
                        </m:r>
                      </m:e>
                      <m:sup>
                        <m:r>
                          <a:rPr kumimoji="0" lang="lt-LT" altLang="lt-LT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lt-LT" altLang="lt-LT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Malgun Gothic" panose="020B0503020000020004" pitchFamily="34" charset="-127"/>
                    <a:cs typeface="Times New Roman" panose="02020603050405020304" pitchFamily="18" charset="0"/>
                  </a:rPr>
                  <a:t>ploto paviršių.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85EF61-9CFC-3FE2-AE4B-503AEFF161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1211" y="890177"/>
                <a:ext cx="7357549" cy="5388907"/>
              </a:xfrm>
              <a:blipFill>
                <a:blip r:embed="rId2"/>
                <a:stretch>
                  <a:fillRect l="-1243" r="-1988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Download free photo of Lamp,room,table,night,illuminated - from needpix.com">
            <a:extLst>
              <a:ext uri="{FF2B5EF4-FFF2-40B4-BE49-F238E27FC236}">
                <a16:creationId xmlns:a16="http://schemas.microsoft.com/office/drawing/2014/main" id="{C749F8E7-14FF-62B6-9801-E7D5639D3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upė 5"/>
          <p:cNvGrpSpPr/>
          <p:nvPr/>
        </p:nvGrpSpPr>
        <p:grpSpPr>
          <a:xfrm>
            <a:off x="461264" y="6074846"/>
            <a:ext cx="1148080" cy="526653"/>
            <a:chOff x="461264" y="6074846"/>
            <a:chExt cx="1148080" cy="526653"/>
          </a:xfrm>
        </p:grpSpPr>
        <p:sp>
          <p:nvSpPr>
            <p:cNvPr id="7" name="Rodyklė kairėn 6"/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4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4971000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04D6E-EDED-BFFF-7FF8-86BEB0AA8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6246" y="111533"/>
            <a:ext cx="5219508" cy="876093"/>
          </a:xfrm>
        </p:spPr>
        <p:txBody>
          <a:bodyPr>
            <a:normAutofit/>
          </a:bodyPr>
          <a:lstStyle/>
          <a:p>
            <a:pPr algn="ctr"/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APŠVIETOS FORMULĖ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395996-73EE-D364-1362-076BAA4CC6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86246" y="798063"/>
                <a:ext cx="5144007" cy="3094572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pt-BR" sz="20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pt-BR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</a:t>
                </a:r>
                <a:r>
                  <a:rPr lang="lt-LT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paviršiaus </a:t>
                </a:r>
                <a:r>
                  <a:rPr lang="pt-B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apšvieta, </a:t>
                </a:r>
                <a:r>
                  <a:rPr lang="pt-BR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lx</a:t>
                </a:r>
                <a:r>
                  <a:rPr lang="pt-B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lt-LT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pt-BR" sz="20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Φ</a:t>
                </a:r>
                <a:r>
                  <a:rPr lang="pt-BR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šviesos srautas, </a:t>
                </a:r>
                <a:r>
                  <a:rPr lang="pt-BR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lm </a:t>
                </a:r>
                <a:endParaRPr lang="lt-LT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pt-BR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kumimoji="0" lang="pt-B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pt-BR" sz="20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</a:t>
                </a:r>
                <a:r>
                  <a:rPr kumimoji="0" lang="lt-LT" sz="20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apšviečiamo </a:t>
                </a:r>
                <a:r>
                  <a:rPr kumimoji="0" lang="pt-BR" sz="20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paviršiaus plotas,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lt-LT" altLang="lt-LT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lt-LT" altLang="lt-LT" sz="20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𝐦</m:t>
                        </m:r>
                      </m:e>
                      <m:sup>
                        <m:r>
                          <a:rPr kumimoji="0" lang="lt-LT" altLang="lt-LT" sz="20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kumimoji="0" lang="lt-LT" altLang="lt-LT" sz="2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lt-LT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59395996-73EE-D364-1362-076BAA4CC6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86246" y="798063"/>
                <a:ext cx="5144007" cy="3094572"/>
              </a:xfrm>
              <a:blipFill rotWithShape="0">
                <a:blip r:embed="rId2"/>
                <a:stretch>
                  <a:fillRect l="-13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4">
            <a:extLst>
              <a:ext uri="{FF2B5EF4-FFF2-40B4-BE49-F238E27FC236}">
                <a16:creationId xmlns:a16="http://schemas.microsoft.com/office/drawing/2014/main" id="{0E2F6712-FE92-49EB-C9A8-5A6A8AAE6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5C2BF104-C485-3243-2572-89D4D584C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52BAF8E1-B092-B47E-CB33-00D598A700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922991"/>
              </p:ext>
            </p:extLst>
          </p:nvPr>
        </p:nvGraphicFramePr>
        <p:xfrm>
          <a:off x="104274" y="2418575"/>
          <a:ext cx="11983452" cy="3307883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2995863">
                  <a:extLst>
                    <a:ext uri="{9D8B030D-6E8A-4147-A177-3AD203B41FA5}">
                      <a16:colId xmlns:a16="http://schemas.microsoft.com/office/drawing/2014/main" val="1418989624"/>
                    </a:ext>
                  </a:extLst>
                </a:gridCol>
                <a:gridCol w="2995863">
                  <a:extLst>
                    <a:ext uri="{9D8B030D-6E8A-4147-A177-3AD203B41FA5}">
                      <a16:colId xmlns:a16="http://schemas.microsoft.com/office/drawing/2014/main" val="2086746742"/>
                    </a:ext>
                  </a:extLst>
                </a:gridCol>
                <a:gridCol w="2994991">
                  <a:extLst>
                    <a:ext uri="{9D8B030D-6E8A-4147-A177-3AD203B41FA5}">
                      <a16:colId xmlns:a16="http://schemas.microsoft.com/office/drawing/2014/main" val="981679993"/>
                    </a:ext>
                  </a:extLst>
                </a:gridCol>
                <a:gridCol w="2996735">
                  <a:extLst>
                    <a:ext uri="{9D8B030D-6E8A-4147-A177-3AD203B41FA5}">
                      <a16:colId xmlns:a16="http://schemas.microsoft.com/office/drawing/2014/main" val="2738688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lt-LT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Patalpos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4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Apšvieta, </a:t>
                      </a:r>
                      <a:r>
                        <a:rPr lang="lt-LT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lx</a:t>
                      </a:r>
                    </a:p>
                    <a:p>
                      <a:endParaRPr lang="lt-L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Įvairūs pavyzdžiai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4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Apšvieta, </a:t>
                      </a:r>
                      <a:r>
                        <a:rPr lang="lt-LT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5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651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Virtuvė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Skaisti saulėta diena lauke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052490"/>
                  </a:ext>
                </a:extLst>
              </a:tr>
              <a:tr h="436346">
                <a:tc>
                  <a:txBody>
                    <a:bodyPr/>
                    <a:lstStyle/>
                    <a:p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Gyv. kambarys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50-100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Skaisti saulėta diena patalpoje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6802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Susirinkimų salė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150-300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Ūkanota diena lauke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163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Mokymo kabinetas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300-750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Ūkanota diena patalpoje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994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Klasės lenta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A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300-750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Apšvieta skaitymui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30-50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121240"/>
                  </a:ext>
                </a:extLst>
              </a:tr>
              <a:tr h="377257">
                <a:tc>
                  <a:txBody>
                    <a:bodyPr/>
                    <a:lstStyle/>
                    <a:p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Braižykla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750-1000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Mėnulio</a:t>
                      </a:r>
                      <a:r>
                        <a:rPr lang="lt-LT" dirty="0"/>
                        <a:t> </a:t>
                      </a:r>
                      <a:r>
                        <a:rPr lang="lt-LT" sz="18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pilnatis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972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Operacinė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500-1000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Žvaigždėta</a:t>
                      </a:r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naktis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0,0003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908655"/>
                  </a:ext>
                </a:extLst>
              </a:tr>
            </a:tbl>
          </a:graphicData>
        </a:graphic>
      </p:graphicFrame>
      <p:grpSp>
        <p:nvGrpSpPr>
          <p:cNvPr id="9" name="Grupė 8"/>
          <p:cNvGrpSpPr/>
          <p:nvPr/>
        </p:nvGrpSpPr>
        <p:grpSpPr>
          <a:xfrm>
            <a:off x="450482" y="6060057"/>
            <a:ext cx="1148080" cy="526653"/>
            <a:chOff x="461264" y="6074846"/>
            <a:chExt cx="1148080" cy="526653"/>
          </a:xfrm>
        </p:grpSpPr>
        <p:sp>
          <p:nvSpPr>
            <p:cNvPr id="10" name="Rodyklė kairėn 9"/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525044" y="991841"/>
                <a:ext cx="1800111" cy="6780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lt-LT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 </a:t>
                </a:r>
                <a:r>
                  <a:rPr lang="en-US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sz="24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pt-BR" sz="2400" b="1" i="1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Φ</m:t>
                        </m:r>
                      </m:num>
                      <m:den>
                        <m:r>
                          <a:rPr lang="lt-LT" sz="2400" b="1" i="1">
                            <a:latin typeface="Cambria Math" panose="02040503050406030204" pitchFamily="18" charset="0"/>
                          </a:rPr>
                          <m:t>𝑺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5044" y="991841"/>
                <a:ext cx="1800111" cy="678071"/>
              </a:xfrm>
              <a:prstGeom prst="rect">
                <a:avLst/>
              </a:prstGeom>
              <a:blipFill rotWithShape="0">
                <a:blip r:embed="rId4"/>
                <a:stretch>
                  <a:fillRect l="-5068" b="-81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6282208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F0B63-185E-AFAC-0503-0F84F2F9A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25" y="107004"/>
            <a:ext cx="7545049" cy="1325563"/>
          </a:xfrm>
        </p:spPr>
        <p:txBody>
          <a:bodyPr/>
          <a:lstStyle/>
          <a:p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APŠVIETOS MATAVIMO PRIETAISAS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50081-DA35-AB24-3528-DB5F3D8ED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548" y="1201569"/>
            <a:ext cx="8772049" cy="5656431"/>
          </a:xfrm>
        </p:spPr>
        <p:txBody>
          <a:bodyPr>
            <a:normAutofit/>
          </a:bodyPr>
          <a:lstStyle/>
          <a:p>
            <a:pPr marL="0" indent="0">
              <a:lnSpc>
                <a:spcPct val="170000"/>
              </a:lnSpc>
              <a:spcAft>
                <a:spcPts val="800"/>
              </a:spcAft>
              <a:buNone/>
            </a:pPr>
            <a:r>
              <a:rPr kumimoji="0" lang="lt-L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Liuksmetras</a:t>
            </a: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 – prietaisas apšvietai matuoti.</a:t>
            </a:r>
            <a:endParaRPr lang="lt-LT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70000"/>
              </a:lnSpc>
              <a:spcAft>
                <a:spcPts val="800"/>
              </a:spcAft>
              <a:buNone/>
            </a:pPr>
            <a:r>
              <a:rPr lang="lt-LT" sz="2400" dirty="0">
                <a:solidFill>
                  <a:prstClr val="black"/>
                </a:solidFill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Svarbiausia liuksmetro dalis yra fotoelementas. Tai puslaidininkinis prietaisas, šviesos energiją paverčiantis elektros energija. Šiame prietaise elektros srovė nukreipia galvanometro rodyklę proporcingai fotoelemento  apšvietai.</a:t>
            </a:r>
          </a:p>
          <a:p>
            <a:endParaRPr lang="lt-LT" dirty="0"/>
          </a:p>
        </p:txBody>
      </p:sp>
      <p:pic>
        <p:nvPicPr>
          <p:cNvPr id="6146" name="Picture 2" descr="Liuksmetras FLM 400 Data - Preciziniai matavimo prietaisai - geo-fennel.lt">
            <a:extLst>
              <a:ext uri="{FF2B5EF4-FFF2-40B4-BE49-F238E27FC236}">
                <a16:creationId xmlns:a16="http://schemas.microsoft.com/office/drawing/2014/main" id="{89D6F940-DF8C-E716-7B9C-4379AFEE6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9717">
            <a:off x="8372277" y="-119308"/>
            <a:ext cx="4534104" cy="4289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upė 5"/>
          <p:cNvGrpSpPr/>
          <p:nvPr/>
        </p:nvGrpSpPr>
        <p:grpSpPr>
          <a:xfrm>
            <a:off x="715156" y="5989212"/>
            <a:ext cx="1148080" cy="526653"/>
            <a:chOff x="461264" y="6074846"/>
            <a:chExt cx="1148080" cy="526653"/>
          </a:xfrm>
        </p:grpSpPr>
        <p:sp>
          <p:nvSpPr>
            <p:cNvPr id="7" name="Rodyklė kairėn 6"/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FDAEB93-8667-4EB9-E45C-D89F7FB40722}"/>
              </a:ext>
            </a:extLst>
          </p:cNvPr>
          <p:cNvSpPr txBox="1"/>
          <p:nvPr/>
        </p:nvSpPr>
        <p:spPr>
          <a:xfrm>
            <a:off x="473615" y="4711651"/>
            <a:ext cx="11309837" cy="1068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70000"/>
              </a:lnSpc>
              <a:spcAft>
                <a:spcPts val="800"/>
              </a:spcAft>
              <a:buNone/>
            </a:pPr>
            <a:r>
              <a:rPr lang="lt-LT" sz="2000" dirty="0">
                <a:solidFill>
                  <a:prstClr val="black"/>
                </a:solidFill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Tokiu pačiu principu veikia ir </a:t>
            </a:r>
            <a:r>
              <a:rPr lang="lt-LT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fotoeksponometras</a:t>
            </a:r>
            <a:r>
              <a:rPr lang="lt-LT" sz="2000" b="1" dirty="0">
                <a:solidFill>
                  <a:prstClr val="black"/>
                </a:solidFill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. </a:t>
            </a:r>
            <a:r>
              <a:rPr lang="lt-LT" sz="2000" dirty="0">
                <a:solidFill>
                  <a:prstClr val="black"/>
                </a:solidFill>
                <a:latin typeface="Times New Roman" panose="02020603050405020304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Prietaisas ekspozicijos trukmei nustatyti fotografijoje priklausomai nuo fotografuojamo objekto apšvietos.</a:t>
            </a:r>
          </a:p>
        </p:txBody>
      </p:sp>
    </p:spTree>
    <p:extLst>
      <p:ext uri="{BB962C8B-B14F-4D97-AF65-F5344CB8AC3E}">
        <p14:creationId xmlns:p14="http://schemas.microsoft.com/office/powerpoint/2010/main" val="3397576086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56AA0-FBC0-38AC-055F-12D055463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921" y="106884"/>
            <a:ext cx="9266989" cy="924511"/>
          </a:xfrm>
        </p:spPr>
        <p:txBody>
          <a:bodyPr>
            <a:normAutofit/>
          </a:bodyPr>
          <a:lstStyle/>
          <a:p>
            <a:r>
              <a:rPr lang="lt-LT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PIRMASIS APŠVIETOS DĖSNIS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EEBEE6-77A3-349F-F3B0-EE9F2E24932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5921" y="1031395"/>
                <a:ext cx="6633026" cy="5475253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lt-LT" sz="2400" b="1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Kai šviesa krinta statmenai paviršiui, jo apšvieta yra tiesiogiai proporcinga šaltinio šviesos stipriui ir atvirkščiai proporcinga atstumo nuo šaltinio iki apšviečiamo paviršiaus kvadratui:     </a:t>
                </a:r>
                <a14:m>
                  <m:oMath xmlns:m="http://schemas.openxmlformats.org/officeDocument/2006/math">
                    <m:r>
                      <a:rPr kumimoji="0" lang="lt-LT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𝑬</m:t>
                    </m:r>
                    <m:r>
                      <a:rPr kumimoji="0" lang="lt-LT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kumimoji="0" lang="en-US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lt-LT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𝑰</m:t>
                        </m:r>
                      </m:num>
                      <m:den>
                        <m:sSup>
                          <m:sSupPr>
                            <m:ctrlPr>
                              <a:rPr kumimoji="0" lang="en-US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0" lang="lt-LT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𝑹</m:t>
                            </m:r>
                          </m:e>
                          <m:sup>
                            <m:r>
                              <a:rPr kumimoji="0" lang="lt-LT" sz="28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endParaRPr lang="lt-LT" sz="2800" kern="1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lt-LT" sz="2400" b="1" i="1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lt-LT" sz="2400" kern="1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atstumas nuo šviesos šaltinio iki paviršiaus, m</a:t>
                </a:r>
              </a:p>
              <a:p>
                <a:endParaRPr lang="lt-L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EEBEE6-77A3-349F-F3B0-EE9F2E2493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5921" y="1031395"/>
                <a:ext cx="6633026" cy="5475253"/>
              </a:xfrm>
              <a:blipFill>
                <a:blip r:embed="rId2"/>
                <a:stretch>
                  <a:fillRect l="-1379" r="-101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B3C5654-EF86-42D9-8F07-FDC3B1C22ABB}"/>
              </a:ext>
            </a:extLst>
          </p:cNvPr>
          <p:cNvSpPr txBox="1"/>
          <p:nvPr/>
        </p:nvSpPr>
        <p:spPr>
          <a:xfrm>
            <a:off x="585921" y="4680943"/>
            <a:ext cx="11946235" cy="1141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Plokščio paviršiaus, pavyzdžiui, stalo apšvietą pagal šią formulę galime apskaičiuoti tik viename taške (arba labai mažame plote) – ten, kur spinduliai krinta statmenai stalo paviršiui.</a:t>
            </a:r>
            <a:endParaRPr lang="lt-LT" sz="2400" dirty="0"/>
          </a:p>
        </p:txBody>
      </p:sp>
      <p:grpSp>
        <p:nvGrpSpPr>
          <p:cNvPr id="8" name="Grupė 7"/>
          <p:cNvGrpSpPr/>
          <p:nvPr/>
        </p:nvGrpSpPr>
        <p:grpSpPr>
          <a:xfrm>
            <a:off x="585921" y="5979995"/>
            <a:ext cx="1148080" cy="526653"/>
            <a:chOff x="461264" y="6074846"/>
            <a:chExt cx="1148080" cy="526653"/>
          </a:xfrm>
        </p:grpSpPr>
        <p:sp>
          <p:nvSpPr>
            <p:cNvPr id="9" name="Rodyklė kairėn 8"/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09966400-389B-8330-34E8-CA6883B7BD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2" t="24351" r="19043" b="30179"/>
          <a:stretch/>
        </p:blipFill>
        <p:spPr bwMode="auto">
          <a:xfrm>
            <a:off x="8926158" y="1031395"/>
            <a:ext cx="2518610" cy="311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2448878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B058A-96C3-C77E-22E3-F11633A15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964" y="61131"/>
            <a:ext cx="10515600" cy="942266"/>
          </a:xfrm>
        </p:spPr>
        <p:txBody>
          <a:bodyPr/>
          <a:lstStyle/>
          <a:p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ANTRASIS</a:t>
            </a:r>
            <a:r>
              <a:rPr kumimoji="0" lang="lt-LT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APŠVIETOS DĖSNIS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CCF9E78-10BD-B14A-20CB-64AA756A009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6964" y="1205757"/>
                <a:ext cx="6908800" cy="5032375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spcBef>
                    <a:spcPts val="600"/>
                  </a:spcBef>
                  <a:buNone/>
                </a:pPr>
                <a:r>
                  <a:rPr lang="lt-LT" sz="2400" b="1" kern="1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Paviršiaus apšvieta yra tiesiogiai proporcinga spindulių kritimo kampo kosinusui: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lt-LT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lt-LT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𝑬</m:t>
                        </m:r>
                      </m:e>
                      <m:sub>
                        <m:r>
                          <a:rPr kumimoji="0" lang="lt-LT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kumimoji="0" lang="lt-LT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cos α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lt-LT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lt-LT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𝑬</m:t>
                        </m:r>
                      </m:e>
                      <m:sub>
                        <m:r>
                          <a:rPr kumimoji="0" lang="lt-LT" sz="24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kumimoji="0" lang="lt-LT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lt-LT" sz="240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:r>
                  <a:rPr kumimoji="0" lang="lt-LT" sz="240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statmeno paviršiaus apšvieta, </a:t>
                </a:r>
                <a:r>
                  <a:rPr kumimoji="0" lang="lt-LT" sz="24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lx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kumimoji="0" lang="lt-LT" sz="25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α - </a:t>
                </a:r>
                <a:r>
                  <a:rPr kumimoji="0" lang="lt-LT" sz="24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spindulių kritimo kampas (kampas tarp krintančių spindulių ir statmens apšviečiamam paviršiui)</a:t>
                </a:r>
                <a:endParaRPr lang="lt-LT" sz="2400" b="1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lt-LT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CCF9E78-10BD-B14A-20CB-64AA756A00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6964" y="1205757"/>
                <a:ext cx="6908800" cy="5032375"/>
              </a:xfrm>
              <a:blipFill>
                <a:blip r:embed="rId2"/>
                <a:stretch>
                  <a:fillRect l="-150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upė 6"/>
          <p:cNvGrpSpPr/>
          <p:nvPr/>
        </p:nvGrpSpPr>
        <p:grpSpPr>
          <a:xfrm>
            <a:off x="579877" y="5974805"/>
            <a:ext cx="1148080" cy="526653"/>
            <a:chOff x="461264" y="6074846"/>
            <a:chExt cx="1148080" cy="526653"/>
          </a:xfrm>
        </p:grpSpPr>
        <p:sp>
          <p:nvSpPr>
            <p:cNvPr id="8" name="Rodyklė kairėn 7"/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0D865CB-0DC0-6DF9-87BD-2C1CA58DF3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101242" y="399310"/>
            <a:ext cx="3797143" cy="40636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0D2CA1-58A7-0649-310A-A172AA850F95}"/>
              </a:ext>
            </a:extLst>
          </p:cNvPr>
          <p:cNvSpPr txBox="1"/>
          <p:nvPr/>
        </p:nvSpPr>
        <p:spPr>
          <a:xfrm>
            <a:off x="346964" y="4919354"/>
            <a:ext cx="11498072" cy="1053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lt-LT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Spinduliams krintant 60° kampu, </a:t>
            </a:r>
            <a:r>
              <a:rPr kumimoji="0" lang="lt-LT" sz="2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apšvieta</a:t>
            </a:r>
            <a:r>
              <a:rPr kumimoji="0" lang="lt-LT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būna perpus mažesnė, negu jiems krintant statmenai (</a:t>
            </a:r>
            <a:r>
              <a:rPr kumimoji="0" lang="lt-LT" sz="2200" b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cos</a:t>
            </a:r>
            <a:r>
              <a:rPr kumimoji="0" lang="lt-LT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60° </a:t>
            </a: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kumimoji="0" lang="lt-LT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1/2) – tiek kartų sumažėja paviršiui tenkantis šviesos </a:t>
            </a:r>
            <a:r>
              <a:rPr kumimoji="0" lang="lt-LT" sz="22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enegijos</a:t>
            </a:r>
            <a:r>
              <a:rPr kumimoji="0" lang="lt-LT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kiekis.</a:t>
            </a:r>
          </a:p>
        </p:txBody>
      </p:sp>
    </p:spTree>
    <p:extLst>
      <p:ext uri="{BB962C8B-B14F-4D97-AF65-F5344CB8AC3E}">
        <p14:creationId xmlns:p14="http://schemas.microsoft.com/office/powerpoint/2010/main" val="2796481308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9DB69-CB53-C4EF-0298-E7C772463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47" y="350195"/>
            <a:ext cx="7548664" cy="936457"/>
          </a:xfrm>
        </p:spPr>
        <p:txBody>
          <a:bodyPr>
            <a:normAutofit/>
          </a:bodyPr>
          <a:lstStyle/>
          <a:p>
            <a:r>
              <a:rPr lang="lt-LT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UNIVERSALI APŠVIETOS FORMULĖ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CFCE15-1DDF-7584-C2FF-30888BD0776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6234" y="1286652"/>
                <a:ext cx="7298889" cy="3589793"/>
              </a:xfrm>
            </p:spPr>
            <p:txBody>
              <a:bodyPr>
                <a:normAutofit lnSpcReduction="10000"/>
              </a:bodyPr>
              <a:lstStyle/>
              <a:p>
                <a:pPr marL="0" lvl="0" indent="0">
                  <a:lnSpc>
                    <a:spcPct val="150000"/>
                  </a:lnSpc>
                  <a:buNone/>
                  <a:defRPr/>
                </a:pP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Iš pirmojo ir antrojo </a:t>
                </a:r>
                <a:r>
                  <a:rPr lang="lt-LT" sz="2400" dirty="0" err="1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apšvietos</a:t>
                </a: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dėsnių gaunama formulė:</a:t>
                </a:r>
                <a:br>
                  <a:rPr lang="lt-LT" altLang="lt-LT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r>
                  <a:rPr lang="lt-LT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 =</a:t>
                </a:r>
                <a:r>
                  <a:rPr lang="en-US" sz="2400" b="1" i="1" dirty="0">
                    <a:solidFill>
                      <a:prstClr val="black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lt-LT" sz="24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𝑰</m:t>
                        </m:r>
                      </m:num>
                      <m:den>
                        <m:sSup>
                          <m:sSupPr>
                            <m:ctrlPr>
                              <a:rPr lang="en-US" sz="2400" b="1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lt-LT" sz="2400" b="1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𝑹</m:t>
                            </m:r>
                          </m:e>
                          <m:sup>
                            <m:r>
                              <a:rPr lang="lt-LT" sz="2400" b="1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lt-LT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cos α</a:t>
                </a:r>
              </a:p>
              <a:p>
                <a:pPr marL="0" lvl="0" indent="0">
                  <a:lnSpc>
                    <a:spcPct val="150000"/>
                  </a:lnSpc>
                  <a:spcBef>
                    <a:spcPts val="0"/>
                  </a:spcBef>
                  <a:buNone/>
                  <a:defRPr/>
                </a:pPr>
                <a:r>
                  <a:rPr lang="pt-BR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pt-BR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pt-BR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</a:t>
                </a: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paviršiaus </a:t>
                </a:r>
                <a:r>
                  <a:rPr lang="pt-BR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apšvieta, </a:t>
                </a:r>
                <a:r>
                  <a:rPr lang="pt-BR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lx</a:t>
                </a:r>
                <a:r>
                  <a:rPr lang="pt-BR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lt-LT" sz="24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>
                  <a:lnSpc>
                    <a:spcPct val="150000"/>
                  </a:lnSpc>
                  <a:buNone/>
                  <a:defRPr/>
                </a:pPr>
                <a:r>
                  <a:rPr lang="lt-LT" sz="2400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lt-LT" sz="2400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atstumas nuo šviesos šaltinio iki paviršiaus, </a:t>
                </a:r>
                <a:r>
                  <a:rPr lang="lt-LT" sz="2400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</a:p>
              <a:p>
                <a:pPr marL="0" lvl="0" indent="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lt-LT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α </a:t>
                </a:r>
                <a:r>
                  <a:rPr lang="lt-LT" sz="2400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</a:t>
                </a:r>
                <a:r>
                  <a:rPr lang="lt-LT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2400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spindulių kritimo kampas</a:t>
                </a:r>
              </a:p>
              <a:p>
                <a:pPr marL="0" lvl="0" indent="0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lt-LT" sz="2400" b="1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</a:t>
                </a:r>
                <a:r>
                  <a:rPr lang="lt-LT" sz="2400" i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lt-LT" sz="2400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šaltinio šviesos stipris, </a:t>
                </a:r>
                <a:r>
                  <a:rPr lang="lt-LT" sz="2400" b="1" kern="1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cd</a:t>
                </a:r>
                <a:endParaRPr lang="lt-LT" sz="2400" b="1" kern="100" dirty="0">
                  <a:solidFill>
                    <a:prstClr val="black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lt-LT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CFCE15-1DDF-7584-C2FF-30888BD077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234" y="1286652"/>
                <a:ext cx="7298889" cy="3589793"/>
              </a:xfrm>
              <a:blipFill>
                <a:blip r:embed="rId2"/>
                <a:stretch>
                  <a:fillRect l="-1337" b="-17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62647" y="4876445"/>
            <a:ext cx="101654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lt-LT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Paviršiaus </a:t>
            </a:r>
            <a:r>
              <a:rPr lang="lt-LT" sz="240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apšvieta</a:t>
            </a:r>
            <a:r>
              <a:rPr lang="lt-LT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priklauso nuo jo atstumo iki šviesos šaltinio, nuo to šaltinio šviesos stiprio ir nuo spindulių kritimo kampo. </a:t>
            </a:r>
            <a:endParaRPr lang="lt-LT" sz="2400" b="1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grpSp>
        <p:nvGrpSpPr>
          <p:cNvPr id="8" name="Grupė 7"/>
          <p:cNvGrpSpPr/>
          <p:nvPr/>
        </p:nvGrpSpPr>
        <p:grpSpPr>
          <a:xfrm>
            <a:off x="461264" y="6074846"/>
            <a:ext cx="1148080" cy="526653"/>
            <a:chOff x="461264" y="6074846"/>
            <a:chExt cx="1148080" cy="526653"/>
          </a:xfrm>
        </p:grpSpPr>
        <p:sp>
          <p:nvSpPr>
            <p:cNvPr id="9" name="Rodyklė kairėn 8"/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0022560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76ECA-3E60-3D05-7C96-738066DD4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1286" y="500062"/>
            <a:ext cx="10515600" cy="1325563"/>
          </a:xfrm>
        </p:spPr>
        <p:txBody>
          <a:bodyPr/>
          <a:lstStyle/>
          <a:p>
            <a:r>
              <a:rPr lang="lt-L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Tai įdomu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lt-LT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5749F-987D-A2D4-EF72-01D914717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8884" y="3265655"/>
            <a:ext cx="6998315" cy="359234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lt-LT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Žemei sukantis apie Saulę, nuo pavasario ir rudens lygiadienių (kovo 21d. ir rugsėjo 23d.) iki vasaros ir žiemos saulėgrįžų ( birželio 22d. ir gruodžio 22d.) Saulės spindulių kritimo į Žemę kampas pasikeičia – sumažėja ar padidėja tik 23°, tačiau kokį tai sukelia šviesos ir šilumos skirtumą</a:t>
            </a:r>
            <a:r>
              <a:rPr lang="en-US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lt-LT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upė 4"/>
          <p:cNvGrpSpPr/>
          <p:nvPr/>
        </p:nvGrpSpPr>
        <p:grpSpPr>
          <a:xfrm>
            <a:off x="461264" y="6074846"/>
            <a:ext cx="1148080" cy="526653"/>
            <a:chOff x="461264" y="6074846"/>
            <a:chExt cx="1148080" cy="526653"/>
          </a:xfrm>
        </p:grpSpPr>
        <p:sp>
          <p:nvSpPr>
            <p:cNvPr id="6" name="Rodyklė kairėn 5"/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442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5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C29A0-09F7-ABE7-E864-BF3ACBD55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1264" y="227753"/>
            <a:ext cx="9144000" cy="23876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lt-LT" sz="7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3C6FA8-B755-43B9-B6E2-F7EBCD1B80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4943" y="3546926"/>
            <a:ext cx="9144000" cy="1655762"/>
          </a:xfrm>
        </p:spPr>
        <p:txBody>
          <a:bodyPr/>
          <a:lstStyle/>
          <a:p>
            <a:endParaRPr lang="lt-LT" dirty="0"/>
          </a:p>
        </p:txBody>
      </p:sp>
      <p:grpSp>
        <p:nvGrpSpPr>
          <p:cNvPr id="5" name="Grupė 4"/>
          <p:cNvGrpSpPr/>
          <p:nvPr/>
        </p:nvGrpSpPr>
        <p:grpSpPr>
          <a:xfrm>
            <a:off x="461264" y="6037700"/>
            <a:ext cx="1148080" cy="526653"/>
            <a:chOff x="461264" y="6074846"/>
            <a:chExt cx="1148080" cy="526653"/>
          </a:xfrm>
        </p:grpSpPr>
        <p:sp>
          <p:nvSpPr>
            <p:cNvPr id="6" name="Rodyklė kairėn 5"/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2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9ECC43A8-2278-B825-7F65-303EFFF5259F}"/>
              </a:ext>
            </a:extLst>
          </p:cNvPr>
          <p:cNvSpPr/>
          <p:nvPr/>
        </p:nvSpPr>
        <p:spPr>
          <a:xfrm>
            <a:off x="2990076" y="3825709"/>
            <a:ext cx="408637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t-LT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Pasitikrinkime</a:t>
            </a:r>
            <a:endParaRPr lang="lt-LT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6937F65-EC73-BD42-8A77-E14CE70B9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1463" y="2711914"/>
            <a:ext cx="3895682" cy="388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86568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56999-4F72-7D3E-4601-D69D5096B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3514"/>
            <a:ext cx="10515600" cy="1325563"/>
          </a:xfrm>
        </p:spPr>
        <p:txBody>
          <a:bodyPr>
            <a:normAutofit/>
          </a:bodyPr>
          <a:lstStyle/>
          <a:p>
            <a:r>
              <a:rPr lang="lt-LT" sz="32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Kokia raide yra žymima apšvieta?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9499B-0DB1-FD85-4E34-B7CD52099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Apšvieta žymima raide E;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/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Apšvieta žymima raide A;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/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Apšvieta žymima raide e;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/>
          </a:p>
          <a:p>
            <a:pPr marL="514350" indent="-514350">
              <a:buFont typeface="+mj-lt"/>
              <a:buAutoNum type="alphaUcPeriod"/>
            </a:pPr>
            <a:r>
              <a:rPr lang="lt-LT" sz="2400" dirty="0"/>
              <a:t>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Apšvieta žymima raide F.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FF22C7-4A70-874C-34F3-D65A7248E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104" y="2238274"/>
            <a:ext cx="1972857" cy="3248638"/>
          </a:xfrm>
          <a:prstGeom prst="rect">
            <a:avLst/>
          </a:prstGeom>
        </p:spPr>
      </p:pic>
      <p:grpSp>
        <p:nvGrpSpPr>
          <p:cNvPr id="4" name="Grupė 6">
            <a:extLst>
              <a:ext uri="{FF2B5EF4-FFF2-40B4-BE49-F238E27FC236}">
                <a16:creationId xmlns:a16="http://schemas.microsoft.com/office/drawing/2014/main" id="{E502E431-C088-907B-51D9-63EFB30E508E}"/>
              </a:ext>
            </a:extLst>
          </p:cNvPr>
          <p:cNvGrpSpPr/>
          <p:nvPr/>
        </p:nvGrpSpPr>
        <p:grpSpPr>
          <a:xfrm>
            <a:off x="458637" y="6040184"/>
            <a:ext cx="1148080" cy="526653"/>
            <a:chOff x="461264" y="6074846"/>
            <a:chExt cx="1148080" cy="526653"/>
          </a:xfrm>
        </p:grpSpPr>
        <p:sp>
          <p:nvSpPr>
            <p:cNvPr id="6" name="Rodyklė kairėn 7">
              <a:extLst>
                <a:ext uri="{FF2B5EF4-FFF2-40B4-BE49-F238E27FC236}">
                  <a16:creationId xmlns:a16="http://schemas.microsoft.com/office/drawing/2014/main" id="{5E03A1CE-B5C1-F4A5-9E46-4387604B779C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759278D-5FB0-D462-4AAB-2BD7829F4A76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107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56999-4F72-7D3E-4601-D69D5096B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501" y="373514"/>
            <a:ext cx="10515600" cy="1325563"/>
          </a:xfrm>
        </p:spPr>
        <p:txBody>
          <a:bodyPr>
            <a:normAutofit/>
          </a:bodyPr>
          <a:lstStyle/>
          <a:p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1. Kokia raide yra žymima apšvieta?</a:t>
            </a:r>
            <a:endParaRPr lang="lt-LT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9499B-0DB1-FD85-4E34-B7CD52099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Apšvieta žymima raide E;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/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Apšvieta žymima raide A;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/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Apšvieta žymima raide e;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/>
          </a:p>
          <a:p>
            <a:pPr marL="514350" indent="-514350">
              <a:buFont typeface="+mj-lt"/>
              <a:buAutoNum type="alphaUcPeriod"/>
            </a:pPr>
            <a:r>
              <a:rPr lang="lt-LT" sz="2400" dirty="0"/>
              <a:t>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Apšvieta žymima raide F.</a:t>
            </a:r>
          </a:p>
        </p:txBody>
      </p:sp>
      <p:grpSp>
        <p:nvGrpSpPr>
          <p:cNvPr id="4" name="Grupė 6">
            <a:extLst>
              <a:ext uri="{FF2B5EF4-FFF2-40B4-BE49-F238E27FC236}">
                <a16:creationId xmlns:a16="http://schemas.microsoft.com/office/drawing/2014/main" id="{50CFFB0B-187C-1E87-7F50-6D175FAC6175}"/>
              </a:ext>
            </a:extLst>
          </p:cNvPr>
          <p:cNvGrpSpPr/>
          <p:nvPr/>
        </p:nvGrpSpPr>
        <p:grpSpPr>
          <a:xfrm>
            <a:off x="466565" y="6040184"/>
            <a:ext cx="1148080" cy="526653"/>
            <a:chOff x="461264" y="6074846"/>
            <a:chExt cx="1148080" cy="526653"/>
          </a:xfrm>
        </p:grpSpPr>
        <p:sp>
          <p:nvSpPr>
            <p:cNvPr id="5" name="Rodyklė kairėn 7">
              <a:extLst>
                <a:ext uri="{FF2B5EF4-FFF2-40B4-BE49-F238E27FC236}">
                  <a16:creationId xmlns:a16="http://schemas.microsoft.com/office/drawing/2014/main" id="{624F2885-F620-044B-F34D-FF8E829E1235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61F35A1-FE7D-1F05-B4BE-76D6E70C4509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2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762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4C937-A314-1693-0186-E4AD8E1B9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2. </a:t>
            </a:r>
            <a:r>
              <a:rPr lang="lt-LT" sz="32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Koks yra apšvietos matavimo vienetas?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80BDA-985E-7397-BD73-0B82EE42F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Liumenas (lm);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Dioptrija (D);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Liuksas (lx);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Omas (Ω).</a:t>
            </a:r>
          </a:p>
          <a:p>
            <a:pPr marL="0" indent="0">
              <a:buNone/>
            </a:pPr>
            <a:endParaRPr lang="lt-LT" sz="2400" dirty="0"/>
          </a:p>
          <a:p>
            <a:pPr marL="514350" indent="-514350">
              <a:buFont typeface="+mj-lt"/>
              <a:buAutoNum type="alphaUcPeriod"/>
            </a:pPr>
            <a:endParaRPr lang="lt-LT" dirty="0"/>
          </a:p>
        </p:txBody>
      </p:sp>
      <p:grpSp>
        <p:nvGrpSpPr>
          <p:cNvPr id="4" name="Grupė 6">
            <a:extLst>
              <a:ext uri="{FF2B5EF4-FFF2-40B4-BE49-F238E27FC236}">
                <a16:creationId xmlns:a16="http://schemas.microsoft.com/office/drawing/2014/main" id="{B8B8C544-2CE0-0D12-C681-C87DEED9F39A}"/>
              </a:ext>
            </a:extLst>
          </p:cNvPr>
          <p:cNvGrpSpPr/>
          <p:nvPr/>
        </p:nvGrpSpPr>
        <p:grpSpPr>
          <a:xfrm>
            <a:off x="467264" y="6039947"/>
            <a:ext cx="1148080" cy="526653"/>
            <a:chOff x="461264" y="6074846"/>
            <a:chExt cx="1148080" cy="526653"/>
          </a:xfrm>
        </p:grpSpPr>
        <p:sp>
          <p:nvSpPr>
            <p:cNvPr id="5" name="Rodyklė kairėn 7">
              <a:extLst>
                <a:ext uri="{FF2B5EF4-FFF2-40B4-BE49-F238E27FC236}">
                  <a16:creationId xmlns:a16="http://schemas.microsoft.com/office/drawing/2014/main" id="{8AAFC35E-1502-8E3A-B84E-5C4A98B757BF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EAA9F64-FA18-C303-2490-25651D1418FE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2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093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4C937-A314-1693-0186-E4AD8E1B9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2. Koks yra apšvietos matavimo vienetas? 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80BDA-985E-7397-BD73-0B82EE42F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Liumenas (lm);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Dioptrija (D);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Liuksas (lx);</a:t>
            </a:r>
          </a:p>
          <a:p>
            <a:pPr marL="514350" indent="-514350">
              <a:buFont typeface="+mj-lt"/>
              <a:buAutoNum type="alphaUcPeriod"/>
            </a:pPr>
            <a:endParaRPr lang="lt-LT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Omas (Ω).</a:t>
            </a:r>
          </a:p>
          <a:p>
            <a:pPr marL="0" indent="0">
              <a:buNone/>
            </a:pPr>
            <a:endParaRPr lang="lt-LT" sz="2400" dirty="0"/>
          </a:p>
          <a:p>
            <a:pPr marL="514350" indent="-514350">
              <a:buFont typeface="+mj-lt"/>
              <a:buAutoNum type="alphaUcPeriod"/>
            </a:pPr>
            <a:endParaRPr lang="lt-LT" dirty="0"/>
          </a:p>
        </p:txBody>
      </p:sp>
      <p:grpSp>
        <p:nvGrpSpPr>
          <p:cNvPr id="4" name="Grupė 6">
            <a:extLst>
              <a:ext uri="{FF2B5EF4-FFF2-40B4-BE49-F238E27FC236}">
                <a16:creationId xmlns:a16="http://schemas.microsoft.com/office/drawing/2014/main" id="{76918216-9845-1450-62AF-526738C2C766}"/>
              </a:ext>
            </a:extLst>
          </p:cNvPr>
          <p:cNvGrpSpPr/>
          <p:nvPr/>
        </p:nvGrpSpPr>
        <p:grpSpPr>
          <a:xfrm>
            <a:off x="467264" y="6042026"/>
            <a:ext cx="1148080" cy="526653"/>
            <a:chOff x="461264" y="6074846"/>
            <a:chExt cx="1148080" cy="526653"/>
          </a:xfrm>
        </p:grpSpPr>
        <p:sp>
          <p:nvSpPr>
            <p:cNvPr id="5" name="Rodyklė kairėn 7">
              <a:extLst>
                <a:ext uri="{FF2B5EF4-FFF2-40B4-BE49-F238E27FC236}">
                  <a16:creationId xmlns:a16="http://schemas.microsoft.com/office/drawing/2014/main" id="{6DC4E488-9C11-DA3A-CF1A-0A340D9AE560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FC91C10-077C-AECE-961F-9BC577C28A6C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2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307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E57DB-9592-CB46-7BDA-B97B9A33A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lt-LT" sz="32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Kokia raide yra žymimas šviesos srautas?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797C9-E728-8D0E-7581-F73888DFE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Šviesos srautas žymimas raide k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Šviesos srautas žymimas raide N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Šviesos srautas žymimas raide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Šviesos srautas žymimas raide 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2CFFF7-59D4-1AAB-E642-3742DEA4B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555" y="2944537"/>
            <a:ext cx="3816992" cy="2617366"/>
          </a:xfrm>
          <a:prstGeom prst="rect">
            <a:avLst/>
          </a:prstGeom>
        </p:spPr>
      </p:pic>
      <p:grpSp>
        <p:nvGrpSpPr>
          <p:cNvPr id="4" name="Grupė 6">
            <a:extLst>
              <a:ext uri="{FF2B5EF4-FFF2-40B4-BE49-F238E27FC236}">
                <a16:creationId xmlns:a16="http://schemas.microsoft.com/office/drawing/2014/main" id="{AA6215AC-852E-65A6-B867-DBF669E55863}"/>
              </a:ext>
            </a:extLst>
          </p:cNvPr>
          <p:cNvGrpSpPr/>
          <p:nvPr/>
        </p:nvGrpSpPr>
        <p:grpSpPr>
          <a:xfrm>
            <a:off x="467265" y="6039947"/>
            <a:ext cx="1148080" cy="526653"/>
            <a:chOff x="461264" y="6074846"/>
            <a:chExt cx="1148080" cy="526653"/>
          </a:xfrm>
        </p:grpSpPr>
        <p:sp>
          <p:nvSpPr>
            <p:cNvPr id="5" name="Rodyklė kairėn 7">
              <a:extLst>
                <a:ext uri="{FF2B5EF4-FFF2-40B4-BE49-F238E27FC236}">
                  <a16:creationId xmlns:a16="http://schemas.microsoft.com/office/drawing/2014/main" id="{F8EDF528-451E-4F65-3945-F59CC7873B0E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B49FD52-2DC4-9871-B125-CEC20A3F6D26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147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E57DB-9592-CB46-7BDA-B97B9A33A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3. Kokia raide yra žymimas šviesos srautas? 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797C9-E728-8D0E-7581-F73888DFE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Šviesos srautas žymimas raide k;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Šviesos srautas žymimas raide N;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Šviesos srautas žymimas raide </a:t>
            </a:r>
            <a:r>
              <a:rPr lang="el-GR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lt-LT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l-GR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endParaRPr lang="lt-LT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Šviesos srautas žymimas raide o.</a:t>
            </a:r>
          </a:p>
        </p:txBody>
      </p:sp>
      <p:grpSp>
        <p:nvGrpSpPr>
          <p:cNvPr id="4" name="Grupė 6">
            <a:extLst>
              <a:ext uri="{FF2B5EF4-FFF2-40B4-BE49-F238E27FC236}">
                <a16:creationId xmlns:a16="http://schemas.microsoft.com/office/drawing/2014/main" id="{68347D23-7B48-40F3-56C3-53E55274391A}"/>
              </a:ext>
            </a:extLst>
          </p:cNvPr>
          <p:cNvGrpSpPr/>
          <p:nvPr/>
        </p:nvGrpSpPr>
        <p:grpSpPr>
          <a:xfrm>
            <a:off x="467265" y="6039947"/>
            <a:ext cx="1148080" cy="526653"/>
            <a:chOff x="461264" y="6074846"/>
            <a:chExt cx="1148080" cy="526653"/>
          </a:xfrm>
        </p:grpSpPr>
        <p:sp>
          <p:nvSpPr>
            <p:cNvPr id="5" name="Rodyklė kairėn 7">
              <a:extLst>
                <a:ext uri="{FF2B5EF4-FFF2-40B4-BE49-F238E27FC236}">
                  <a16:creationId xmlns:a16="http://schemas.microsoft.com/office/drawing/2014/main" id="{657CC284-637C-DFC5-755C-01F9629A1008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3C0F294-6897-61E1-8817-8AAFD62B1F59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2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684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23460-EF7B-C278-993A-D16D171F0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Koks yra šviesos srauto matavimo vienetas?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91F0A-C884-5F66-E8B8-E93DA1A0C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Kandela (cd);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Liumenas (lm);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Liuksas (lx);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Kelvinas (K). </a:t>
            </a:r>
          </a:p>
        </p:txBody>
      </p:sp>
      <p:grpSp>
        <p:nvGrpSpPr>
          <p:cNvPr id="4" name="Grupė 6">
            <a:extLst>
              <a:ext uri="{FF2B5EF4-FFF2-40B4-BE49-F238E27FC236}">
                <a16:creationId xmlns:a16="http://schemas.microsoft.com/office/drawing/2014/main" id="{D1F96287-D2B6-7A05-8003-E576163B4390}"/>
              </a:ext>
            </a:extLst>
          </p:cNvPr>
          <p:cNvGrpSpPr/>
          <p:nvPr/>
        </p:nvGrpSpPr>
        <p:grpSpPr>
          <a:xfrm>
            <a:off x="467266" y="6039947"/>
            <a:ext cx="1148080" cy="526653"/>
            <a:chOff x="461264" y="6074846"/>
            <a:chExt cx="1148080" cy="526653"/>
          </a:xfrm>
        </p:grpSpPr>
        <p:sp>
          <p:nvSpPr>
            <p:cNvPr id="5" name="Rodyklė kairėn 7">
              <a:extLst>
                <a:ext uri="{FF2B5EF4-FFF2-40B4-BE49-F238E27FC236}">
                  <a16:creationId xmlns:a16="http://schemas.microsoft.com/office/drawing/2014/main" id="{F0516442-B9BB-0D4D-113F-05488BFCB9CE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775672-0AF0-1615-DC6A-CB3128757861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2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397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23460-EF7B-C278-993A-D16D171F0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4. Koks yra šviesos srauto matavimo vienetas?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91F0A-C884-5F66-E8B8-E93DA1A0C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Kandela (cd);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Liumenas (lm);</a:t>
            </a:r>
          </a:p>
          <a:p>
            <a:pPr marL="514350" indent="-514350">
              <a:buFont typeface="+mj-lt"/>
              <a:buAutoNum type="alphaUcPeriod"/>
            </a:pPr>
            <a:endParaRPr lang="lt-LT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Liuksas (lx);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Kelvinas (K). </a:t>
            </a:r>
          </a:p>
        </p:txBody>
      </p:sp>
      <p:grpSp>
        <p:nvGrpSpPr>
          <p:cNvPr id="4" name="Grupė 6">
            <a:extLst>
              <a:ext uri="{FF2B5EF4-FFF2-40B4-BE49-F238E27FC236}">
                <a16:creationId xmlns:a16="http://schemas.microsoft.com/office/drawing/2014/main" id="{1E16F02D-0AD6-B5F5-6479-460950C04E5D}"/>
              </a:ext>
            </a:extLst>
          </p:cNvPr>
          <p:cNvGrpSpPr/>
          <p:nvPr/>
        </p:nvGrpSpPr>
        <p:grpSpPr>
          <a:xfrm>
            <a:off x="467264" y="6039947"/>
            <a:ext cx="1148080" cy="526653"/>
            <a:chOff x="461264" y="6074846"/>
            <a:chExt cx="1148080" cy="526653"/>
          </a:xfrm>
        </p:grpSpPr>
        <p:sp>
          <p:nvSpPr>
            <p:cNvPr id="5" name="Rodyklė kairėn 7">
              <a:extLst>
                <a:ext uri="{FF2B5EF4-FFF2-40B4-BE49-F238E27FC236}">
                  <a16:creationId xmlns:a16="http://schemas.microsoft.com/office/drawing/2014/main" id="{58AA7866-6F44-9B9D-A6F2-0A0749B0E3B8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DB1F42A-00E4-3107-11EA-4EBD00F58A42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2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682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23460-EF7B-C278-993A-D16D171F0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Koks yra apšvietos matavimo vienetas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91F0A-C884-5F66-E8B8-E93DA1A0C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Liumenas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lt-L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lm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lt-L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Kandela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(cd);</a:t>
            </a:r>
            <a:endParaRPr lang="lt-LT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Liuksas (lx);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Kelvinas (K). </a:t>
            </a:r>
          </a:p>
        </p:txBody>
      </p:sp>
      <p:grpSp>
        <p:nvGrpSpPr>
          <p:cNvPr id="4" name="Grupė 6">
            <a:extLst>
              <a:ext uri="{FF2B5EF4-FFF2-40B4-BE49-F238E27FC236}">
                <a16:creationId xmlns:a16="http://schemas.microsoft.com/office/drawing/2014/main" id="{9A46BB18-D1C3-FDA3-D401-34E6C906F18E}"/>
              </a:ext>
            </a:extLst>
          </p:cNvPr>
          <p:cNvGrpSpPr/>
          <p:nvPr/>
        </p:nvGrpSpPr>
        <p:grpSpPr>
          <a:xfrm>
            <a:off x="467265" y="6039947"/>
            <a:ext cx="1148080" cy="526653"/>
            <a:chOff x="461264" y="6074846"/>
            <a:chExt cx="1148080" cy="526653"/>
          </a:xfrm>
        </p:grpSpPr>
        <p:sp>
          <p:nvSpPr>
            <p:cNvPr id="6" name="Rodyklė kairėn 7">
              <a:extLst>
                <a:ext uri="{FF2B5EF4-FFF2-40B4-BE49-F238E27FC236}">
                  <a16:creationId xmlns:a16="http://schemas.microsoft.com/office/drawing/2014/main" id="{E6336169-9A5C-0152-7EC7-EC9BB7C15F78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0A7E856-9A80-64BF-7967-D97AE7844597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2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361E037C-5CEE-6ADE-27F0-0147AD9DF3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640" y="2721206"/>
            <a:ext cx="3151492" cy="315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2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23460-EF7B-C278-993A-D16D171F0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Koks yra apšvietos matavimo vienetas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91F0A-C884-5F66-E8B8-E93DA1A0C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Liumenas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lt-L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lm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lt-L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Kandela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(cd);</a:t>
            </a:r>
            <a:endParaRPr lang="lt-LT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b="1" dirty="0">
                <a:solidFill>
                  <a:srgbClr val="54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Liuksas (lx);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Kelvinas (K). </a:t>
            </a:r>
          </a:p>
        </p:txBody>
      </p:sp>
      <p:grpSp>
        <p:nvGrpSpPr>
          <p:cNvPr id="4" name="Grupė 6">
            <a:extLst>
              <a:ext uri="{FF2B5EF4-FFF2-40B4-BE49-F238E27FC236}">
                <a16:creationId xmlns:a16="http://schemas.microsoft.com/office/drawing/2014/main" id="{84E99979-33EE-45B2-6E2D-48DC924AFA8B}"/>
              </a:ext>
            </a:extLst>
          </p:cNvPr>
          <p:cNvGrpSpPr/>
          <p:nvPr/>
        </p:nvGrpSpPr>
        <p:grpSpPr>
          <a:xfrm>
            <a:off x="467265" y="6039947"/>
            <a:ext cx="1148080" cy="526653"/>
            <a:chOff x="461264" y="6074846"/>
            <a:chExt cx="1148080" cy="526653"/>
          </a:xfrm>
        </p:grpSpPr>
        <p:sp>
          <p:nvSpPr>
            <p:cNvPr id="5" name="Rodyklė kairėn 7">
              <a:extLst>
                <a:ext uri="{FF2B5EF4-FFF2-40B4-BE49-F238E27FC236}">
                  <a16:creationId xmlns:a16="http://schemas.microsoft.com/office/drawing/2014/main" id="{ADA104BF-5DED-73D5-490F-4710F416DBDB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945DC10-329F-8772-60FF-CB05A285C9BE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2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650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DC184-1A72-2492-D94B-8B9BFC1C8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lt-LT" sz="32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 ko priklauso paviršiaus apšvieta?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698C4-251E-D9A3-7059-EB107142D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 paviršiaus atstumo iki šaltinio;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 naudojamo šaltinio šviesos stiprio;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 spindulių kritimo kampo;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 atsakymai teisingi.</a:t>
            </a:r>
          </a:p>
        </p:txBody>
      </p:sp>
      <p:grpSp>
        <p:nvGrpSpPr>
          <p:cNvPr id="4" name="Grupė 6">
            <a:extLst>
              <a:ext uri="{FF2B5EF4-FFF2-40B4-BE49-F238E27FC236}">
                <a16:creationId xmlns:a16="http://schemas.microsoft.com/office/drawing/2014/main" id="{877E95C6-8007-98EF-C7EE-C9532ACABF39}"/>
              </a:ext>
            </a:extLst>
          </p:cNvPr>
          <p:cNvGrpSpPr/>
          <p:nvPr/>
        </p:nvGrpSpPr>
        <p:grpSpPr>
          <a:xfrm>
            <a:off x="464097" y="6039947"/>
            <a:ext cx="1148080" cy="526653"/>
            <a:chOff x="461264" y="6074846"/>
            <a:chExt cx="1148080" cy="526653"/>
          </a:xfrm>
        </p:grpSpPr>
        <p:sp>
          <p:nvSpPr>
            <p:cNvPr id="6" name="Rodyklė kairėn 7">
              <a:extLst>
                <a:ext uri="{FF2B5EF4-FFF2-40B4-BE49-F238E27FC236}">
                  <a16:creationId xmlns:a16="http://schemas.microsoft.com/office/drawing/2014/main" id="{DD21AB0F-0F2C-B5EE-568F-F39B7D4C60C8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DED622C-92B7-FC77-BB4F-E39E217806CD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2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766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DC184-1A72-2492-D94B-8B9BFC1C8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6. Nuo ko priklauso paviršiaus apšvieta?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698C4-251E-D9A3-7059-EB107142D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 paviršiaus atstumo iki šaltinio;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 naudojamo šaltinio šviesos stiprio;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 spindulių kritimo kampo;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Visi atsakymai teisingi.</a:t>
            </a:r>
          </a:p>
        </p:txBody>
      </p:sp>
      <p:grpSp>
        <p:nvGrpSpPr>
          <p:cNvPr id="4" name="Grupė 6">
            <a:extLst>
              <a:ext uri="{FF2B5EF4-FFF2-40B4-BE49-F238E27FC236}">
                <a16:creationId xmlns:a16="http://schemas.microsoft.com/office/drawing/2014/main" id="{21351618-BCA1-8094-7470-CDFBFE386CB1}"/>
              </a:ext>
            </a:extLst>
          </p:cNvPr>
          <p:cNvGrpSpPr/>
          <p:nvPr/>
        </p:nvGrpSpPr>
        <p:grpSpPr>
          <a:xfrm>
            <a:off x="467264" y="6039947"/>
            <a:ext cx="1148080" cy="526653"/>
            <a:chOff x="461264" y="6074846"/>
            <a:chExt cx="1148080" cy="526653"/>
          </a:xfrm>
        </p:grpSpPr>
        <p:sp>
          <p:nvSpPr>
            <p:cNvPr id="5" name="Rodyklė kairėn 7">
              <a:extLst>
                <a:ext uri="{FF2B5EF4-FFF2-40B4-BE49-F238E27FC236}">
                  <a16:creationId xmlns:a16="http://schemas.microsoft.com/office/drawing/2014/main" id="{A6ACED3F-F72E-4C53-85A0-4578C69101F4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2DFDD30-0EA7-9A0B-0915-F814B14895DC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2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930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39617-8B56-AA8B-8FC2-4B2A673BA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092" y="910246"/>
            <a:ext cx="11943183" cy="1325563"/>
          </a:xfrm>
        </p:spPr>
        <p:txBody>
          <a:bodyPr>
            <a:noAutofit/>
          </a:bodyPr>
          <a:lstStyle/>
          <a:p>
            <a:pPr algn="ctr"/>
            <a:r>
              <a:rPr lang="lt-LT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9F73E7-F19B-596B-50A5-824D902FA3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4665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lphaUcPeriod"/>
                </a:pPr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lt-LT" sz="24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400" i="1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lt-LT" sz="2400" i="1" dirty="0" smtClean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I</m:t>
                        </m:r>
                      </m:num>
                      <m:den>
                        <m:r>
                          <m:rPr>
                            <m:nor/>
                          </m:rPr>
                          <a:rPr lang="lt-LT" sz="2400" i="1" dirty="0" smtClean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lt-LT" sz="2400" i="1" baseline="30000" dirty="0" smtClean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lt-LT" sz="24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</a:t>
                </a:r>
              </a:p>
              <a:p>
                <a:pPr marL="514350" indent="-514350">
                  <a:buFont typeface="+mj-lt"/>
                  <a:buAutoNum type="alphaUcPeriod"/>
                </a:pPr>
                <a:endParaRPr lang="lt-LT" sz="2400" i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lphaUcPeriod"/>
                </a:pPr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lt-LT" sz="24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400" i="1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lt-LT" sz="2400" i="1" dirty="0"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lt-LT" sz="2400" i="1" baseline="30000" dirty="0"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lt-LT" sz="2400" b="0" i="1" dirty="0" smtClean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I</m:t>
                        </m:r>
                      </m:den>
                    </m:f>
                  </m:oMath>
                </a14:m>
                <a:r>
                  <a:rPr lang="lt-LT" sz="24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</a:t>
                </a:r>
              </a:p>
              <a:p>
                <a:pPr marL="514350" indent="-514350">
                  <a:buFont typeface="+mj-lt"/>
                  <a:buAutoNum type="alphaUcPeriod"/>
                </a:pPr>
                <a:endParaRPr lang="lt-LT" sz="2400" i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lphaUcPeriod"/>
                </a:pPr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 </a:t>
                </a:r>
                <a:r>
                  <a:rPr lang="lt-LT" sz="24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</a:t>
                </a:r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lt-LT" sz="2400" i="1" dirty="0"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R</m:t>
                        </m:r>
                      </m:num>
                      <m:den>
                        <m:r>
                          <m:rPr>
                            <m:nor/>
                          </m:rPr>
                          <a:rPr lang="lt-LT" sz="2400" i="1" dirty="0"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I</m:t>
                        </m:r>
                      </m:den>
                    </m:f>
                  </m:oMath>
                </a14:m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</a:p>
              <a:p>
                <a:pPr marL="514350" indent="-514350">
                  <a:buFont typeface="+mj-lt"/>
                  <a:buAutoNum type="alphaUcPeriod"/>
                </a:pPr>
                <a:endParaRPr lang="lt-LT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lphaUcPeriod"/>
                </a:pPr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lt-LT" sz="24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lt-LT" sz="240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lt-LT" sz="24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𝐼</m:t>
                            </m:r>
                          </m:e>
                          <m:sup>
                            <m:r>
                              <a:rPr lang="lt-LT" sz="24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lt-LT" sz="2400" b="0" i="1" dirty="0" smtClean="0"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R</m:t>
                        </m:r>
                      </m:den>
                    </m:f>
                  </m:oMath>
                </a14:m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9F73E7-F19B-596B-50A5-824D902FA3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4665"/>
                <a:ext cx="10515600" cy="4351338"/>
              </a:xfrm>
              <a:blipFill>
                <a:blip r:embed="rId2"/>
                <a:stretch>
                  <a:fillRect l="-81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787C865D-AD56-3DA8-7938-AED483BAC8D1}"/>
              </a:ext>
            </a:extLst>
          </p:cNvPr>
          <p:cNvSpPr txBox="1"/>
          <p:nvPr/>
        </p:nvSpPr>
        <p:spPr>
          <a:xfrm>
            <a:off x="838200" y="918819"/>
            <a:ext cx="1118254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7. Kuri apšvietos formulė yra teisinga?</a:t>
            </a:r>
            <a:b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lt-LT" dirty="0"/>
          </a:p>
        </p:txBody>
      </p:sp>
      <p:grpSp>
        <p:nvGrpSpPr>
          <p:cNvPr id="4" name="Grupė 6">
            <a:extLst>
              <a:ext uri="{FF2B5EF4-FFF2-40B4-BE49-F238E27FC236}">
                <a16:creationId xmlns:a16="http://schemas.microsoft.com/office/drawing/2014/main" id="{BECBDF7D-6884-30C5-4224-3084D70E2384}"/>
              </a:ext>
            </a:extLst>
          </p:cNvPr>
          <p:cNvGrpSpPr/>
          <p:nvPr/>
        </p:nvGrpSpPr>
        <p:grpSpPr>
          <a:xfrm>
            <a:off x="467265" y="6042073"/>
            <a:ext cx="1148080" cy="526653"/>
            <a:chOff x="461264" y="6074846"/>
            <a:chExt cx="1148080" cy="526653"/>
          </a:xfrm>
        </p:grpSpPr>
        <p:sp>
          <p:nvSpPr>
            <p:cNvPr id="7" name="Rodyklė kairėn 7">
              <a:extLst>
                <a:ext uri="{FF2B5EF4-FFF2-40B4-BE49-F238E27FC236}">
                  <a16:creationId xmlns:a16="http://schemas.microsoft.com/office/drawing/2014/main" id="{209A0390-3484-58B5-29AA-1E10A82B57BB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BD9A103-6DCB-EAD1-8F4D-ACEA8A2B26E9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12B66BD0-61D3-1ECC-94E3-E872273227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085" y="2964336"/>
            <a:ext cx="3297920" cy="248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59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39617-8B56-AA8B-8FC2-4B2A673BA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708" y="339795"/>
            <a:ext cx="11378292" cy="1325563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7. Kuri formulė, skirta apšvietai apskaičiuoti, yra teisinga?</a:t>
            </a:r>
            <a:endParaRPr lang="lt-LT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9F73E7-F19B-596B-50A5-824D902FA3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13708" y="1589857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lphaUcPeriod"/>
                </a:pPr>
                <a:r>
                  <a:rPr lang="lt-LT" sz="2400" b="1" i="1" dirty="0">
                    <a:solidFill>
                      <a:schemeClr val="accent6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lt-LT" sz="2400" b="1" i="1" dirty="0">
                    <a:solidFill>
                      <a:schemeClr val="accent6">
                        <a:lumMod val="75000"/>
                      </a:schemeClr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400" b="1" i="1" dirty="0">
                    <a:solidFill>
                      <a:schemeClr val="accent6">
                        <a:lumMod val="75000"/>
                      </a:schemeClr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b="1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lt-LT" sz="2400" b="1" i="1" dirty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I</m:t>
                        </m:r>
                      </m:num>
                      <m:den>
                        <m:r>
                          <m:rPr>
                            <m:nor/>
                          </m:rPr>
                          <a:rPr lang="lt-LT" sz="2400" b="1" i="1" dirty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lt-LT" sz="2400" b="1" i="1" baseline="30000" dirty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lt-LT" sz="2400" b="1" i="1" dirty="0">
                    <a:solidFill>
                      <a:schemeClr val="accent6">
                        <a:lumMod val="75000"/>
                      </a:schemeClr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 </a:t>
                </a:r>
              </a:p>
              <a:p>
                <a:pPr marL="514350" indent="-514350">
                  <a:buFont typeface="+mj-lt"/>
                  <a:buAutoNum type="alphaUcPeriod"/>
                </a:pPr>
                <a:endParaRPr lang="lt-LT" sz="2400" b="1" i="1" dirty="0">
                  <a:solidFill>
                    <a:schemeClr val="accent6">
                      <a:lumMod val="75000"/>
                    </a:schemeClr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lphaUcPeriod"/>
                </a:pPr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lt-LT" sz="24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400" i="1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lt-LT" sz="2400" i="1" dirty="0"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lt-LT" sz="2400" i="1" baseline="30000" dirty="0"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lt-LT" sz="2400" b="0" i="1" dirty="0" smtClean="0"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I</m:t>
                        </m:r>
                      </m:den>
                    </m:f>
                  </m:oMath>
                </a14:m>
                <a:r>
                  <a:rPr lang="lt-LT" sz="24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</a:t>
                </a:r>
              </a:p>
              <a:p>
                <a:pPr marL="514350" indent="-514350">
                  <a:buFont typeface="+mj-lt"/>
                  <a:buAutoNum type="alphaUcPeriod"/>
                </a:pPr>
                <a:endParaRPr lang="lt-LT" sz="2400" i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lphaUcPeriod"/>
                </a:pPr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 </a:t>
                </a:r>
                <a:r>
                  <a:rPr lang="lt-LT" sz="24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</a:t>
                </a:r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lt-LT" sz="2400" i="1" dirty="0"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R</m:t>
                        </m:r>
                      </m:num>
                      <m:den>
                        <m:r>
                          <m:rPr>
                            <m:nor/>
                          </m:rPr>
                          <a:rPr lang="lt-LT" sz="2400" i="1" dirty="0"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I</m:t>
                        </m:r>
                      </m:den>
                    </m:f>
                  </m:oMath>
                </a14:m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;</a:t>
                </a:r>
              </a:p>
              <a:p>
                <a:pPr marL="514350" indent="-514350">
                  <a:buFont typeface="+mj-lt"/>
                  <a:buAutoNum type="alphaUcPeriod"/>
                </a:pPr>
                <a:endParaRPr lang="lt-LT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lphaUcPeriod"/>
                </a:pPr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lt-LT" sz="24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lt-LT" sz="240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lt-LT" sz="24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𝐼</m:t>
                            </m:r>
                          </m:e>
                          <m:sup>
                            <m:r>
                              <a:rPr lang="lt-LT" sz="24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lt-LT" sz="2400" b="0" i="1" dirty="0" smtClean="0"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R</m:t>
                        </m:r>
                      </m:den>
                    </m:f>
                  </m:oMath>
                </a14:m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9F73E7-F19B-596B-50A5-824D902FA3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13708" y="1589857"/>
                <a:ext cx="10515600" cy="4351338"/>
              </a:xfrm>
              <a:blipFill>
                <a:blip r:embed="rId2"/>
                <a:stretch>
                  <a:fillRect l="-754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upė 6">
            <a:extLst>
              <a:ext uri="{FF2B5EF4-FFF2-40B4-BE49-F238E27FC236}">
                <a16:creationId xmlns:a16="http://schemas.microsoft.com/office/drawing/2014/main" id="{9C948B49-8CDB-2D9E-4BBC-7B6049B18C6B}"/>
              </a:ext>
            </a:extLst>
          </p:cNvPr>
          <p:cNvGrpSpPr/>
          <p:nvPr/>
        </p:nvGrpSpPr>
        <p:grpSpPr>
          <a:xfrm>
            <a:off x="468651" y="6034684"/>
            <a:ext cx="1148080" cy="526653"/>
            <a:chOff x="461264" y="6074846"/>
            <a:chExt cx="1148080" cy="526653"/>
          </a:xfrm>
        </p:grpSpPr>
        <p:sp>
          <p:nvSpPr>
            <p:cNvPr id="5" name="Rodyklė kairėn 7">
              <a:extLst>
                <a:ext uri="{FF2B5EF4-FFF2-40B4-BE49-F238E27FC236}">
                  <a16:creationId xmlns:a16="http://schemas.microsoft.com/office/drawing/2014/main" id="{94B0ACAA-A5E7-7633-49F3-B9E0FECD8FE8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FFA46EE-74FA-92BC-AB17-787C655A5110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307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39617-8B56-AA8B-8FC2-4B2A673BA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704" y="457241"/>
            <a:ext cx="11378292" cy="1325563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32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</a:t>
            </a:r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Kuri formulė, skirta šviesos srautui apskaičiuoti, </a:t>
            </a:r>
            <a:b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yra teisinga?</a:t>
            </a:r>
            <a:endParaRPr lang="lt-LT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9F73E7-F19B-596B-50A5-824D902FA3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5594" y="1950584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lphaUcPeriod"/>
                </a:pPr>
                <a:r>
                  <a:rPr lang="lt-LT" sz="24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lt-LT" sz="2400" i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400" i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lt-LT" sz="2400" i="1" dirty="0" smtClean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E</m:t>
                        </m:r>
                      </m:num>
                      <m:den>
                        <m:r>
                          <m:rPr>
                            <m:nor/>
                          </m:rPr>
                          <a:rPr lang="el-GR" sz="2400" i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Φ</m:t>
                        </m:r>
                      </m:den>
                    </m:f>
                  </m:oMath>
                </a14:m>
                <a:r>
                  <a:rPr lang="lt-LT" sz="2400" i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 </a:t>
                </a:r>
              </a:p>
              <a:p>
                <a:pPr marL="514350" indent="-514350">
                  <a:buFont typeface="+mj-lt"/>
                  <a:buAutoNum type="alphaUcPeriod"/>
                </a:pPr>
                <a:endParaRPr lang="lt-LT" sz="2400" b="1" i="1" dirty="0">
                  <a:solidFill>
                    <a:schemeClr val="accent6">
                      <a:lumMod val="75000"/>
                    </a:schemeClr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l-GR" sz="24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Φ</a:t>
                </a:r>
                <a:r>
                  <a:rPr lang="lt-LT" sz="2400" i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400" i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2400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lt-LT" sz="240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l-GR" sz="24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·</m:t>
                    </m:r>
                    <m:r>
                      <a:rPr lang="lt-LT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lt-LT" sz="2400" b="0" i="1" smtClean="0"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𝑆</m:t>
                    </m:r>
                  </m:oMath>
                </a14:m>
                <a:r>
                  <a:rPr lang="lt-LT" sz="2400" i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</a:t>
                </a:r>
              </a:p>
              <a:p>
                <a:pPr marL="514350" indent="-514350">
                  <a:buFont typeface="+mj-lt"/>
                  <a:buAutoNum type="alphaUcPeriod"/>
                </a:pPr>
                <a:endParaRPr lang="lt-LT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lphaUcPeriod"/>
                </a:pPr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 </a:t>
                </a:r>
                <a:r>
                  <a:rPr lang="lt-LT" sz="24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</a:t>
                </a:r>
                <a:r>
                  <a:rPr lang="el-GR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Φ</a:t>
                </a:r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·</a:t>
                </a:r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S;</a:t>
                </a:r>
              </a:p>
              <a:p>
                <a:pPr marL="514350" indent="-514350">
                  <a:buFont typeface="+mj-lt"/>
                  <a:buAutoNum type="alphaUcPeriod"/>
                </a:pPr>
                <a:endParaRPr lang="lt-LT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lphaUcPeriod"/>
                </a:pPr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lt-LT" sz="24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lt-LT" sz="240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lt-LT" sz="24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𝐼</m:t>
                            </m:r>
                          </m:e>
                          <m:sup>
                            <m:r>
                              <a:rPr lang="lt-LT" sz="24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lt-LT" sz="2400" b="0" i="1" dirty="0" smtClean="0"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R</m:t>
                        </m:r>
                      </m:den>
                    </m:f>
                  </m:oMath>
                </a14:m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9F73E7-F19B-596B-50A5-824D902FA3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5594" y="1950584"/>
                <a:ext cx="10515600" cy="4351338"/>
              </a:xfrm>
              <a:blipFill>
                <a:blip r:embed="rId2"/>
                <a:stretch>
                  <a:fillRect l="-81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upė 6">
            <a:extLst>
              <a:ext uri="{FF2B5EF4-FFF2-40B4-BE49-F238E27FC236}">
                <a16:creationId xmlns:a16="http://schemas.microsoft.com/office/drawing/2014/main" id="{EB03BD2D-EA05-A8BA-8AA9-55809871D66C}"/>
              </a:ext>
            </a:extLst>
          </p:cNvPr>
          <p:cNvGrpSpPr/>
          <p:nvPr/>
        </p:nvGrpSpPr>
        <p:grpSpPr>
          <a:xfrm>
            <a:off x="468574" y="6038595"/>
            <a:ext cx="1148080" cy="526653"/>
            <a:chOff x="461264" y="6074846"/>
            <a:chExt cx="1148080" cy="526653"/>
          </a:xfrm>
        </p:grpSpPr>
        <p:sp>
          <p:nvSpPr>
            <p:cNvPr id="6" name="Rodyklė kairėn 7">
              <a:extLst>
                <a:ext uri="{FF2B5EF4-FFF2-40B4-BE49-F238E27FC236}">
                  <a16:creationId xmlns:a16="http://schemas.microsoft.com/office/drawing/2014/main" id="{ED566B12-1972-57D4-F405-3F911D194D79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0BC2332-D672-BBD5-1E80-6FFB9F772B57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174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39617-8B56-AA8B-8FC2-4B2A673BA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983" y="364962"/>
            <a:ext cx="11378292" cy="1325563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sz="32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</a:t>
            </a:r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Kuri formulė, skirta šviesos srautui apskaičiuoti, </a:t>
            </a:r>
            <a:b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yra teisinga?</a:t>
            </a:r>
            <a:endParaRPr lang="lt-LT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9F73E7-F19B-596B-50A5-824D902FA3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3983" y="1967362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lphaUcPeriod"/>
                </a:pPr>
                <a:r>
                  <a:rPr lang="lt-LT" sz="24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lt-LT" sz="2400" i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400" i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lt-LT" sz="2400" i="1" dirty="0" smtClean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E</m:t>
                        </m:r>
                      </m:num>
                      <m:den>
                        <m:r>
                          <m:rPr>
                            <m:nor/>
                          </m:rPr>
                          <a:rPr lang="el-GR" sz="2400" i="1" dirty="0">
                            <a:solidFill>
                              <a:schemeClr val="tx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Φ</m:t>
                        </m:r>
                      </m:den>
                    </m:f>
                  </m:oMath>
                </a14:m>
                <a:r>
                  <a:rPr lang="lt-LT" sz="2400" i="1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 </a:t>
                </a:r>
              </a:p>
              <a:p>
                <a:pPr marL="514350" indent="-514350">
                  <a:buFont typeface="+mj-lt"/>
                  <a:buAutoNum type="alphaUcPeriod"/>
                </a:pPr>
                <a:endParaRPr lang="lt-LT" sz="2400" b="1" i="1" dirty="0">
                  <a:solidFill>
                    <a:schemeClr val="accent6">
                      <a:lumMod val="75000"/>
                    </a:schemeClr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l-GR" sz="2400" b="1" i="1" dirty="0">
                    <a:solidFill>
                      <a:srgbClr val="548235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Φ</a:t>
                </a:r>
                <a:r>
                  <a:rPr lang="lt-LT" sz="2400" b="1" i="1" dirty="0">
                    <a:solidFill>
                      <a:srgbClr val="548235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400" b="1" i="1" dirty="0">
                    <a:solidFill>
                      <a:srgbClr val="548235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2400" b="1" i="1" smtClean="0">
                        <a:solidFill>
                          <a:srgbClr val="548235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𝑬</m:t>
                    </m:r>
                    <m:r>
                      <m:rPr>
                        <m:nor/>
                      </m:rPr>
                      <a:rPr lang="lt-LT" sz="2400" b="1" i="1" smtClean="0">
                        <a:solidFill>
                          <a:srgbClr val="548235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l-GR" sz="2400" b="1" i="1" dirty="0">
                        <a:solidFill>
                          <a:srgbClr val="54823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·</m:t>
                    </m:r>
                    <m:r>
                      <a:rPr lang="lt-LT" sz="2400" b="1" i="1" dirty="0" smtClean="0">
                        <a:solidFill>
                          <a:srgbClr val="548235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lt-LT" sz="2400" b="1" i="1" smtClean="0">
                        <a:solidFill>
                          <a:srgbClr val="548235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𝑺</m:t>
                    </m:r>
                    <m:r>
                      <a:rPr lang="lt-LT" sz="2400" b="1" i="1" smtClean="0">
                        <a:solidFill>
                          <a:srgbClr val="548235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;</m:t>
                    </m:r>
                  </m:oMath>
                </a14:m>
                <a:endParaRPr lang="lt-LT" sz="2400" b="1" i="1" dirty="0">
                  <a:solidFill>
                    <a:srgbClr val="548235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lphaUcPeriod"/>
                </a:pPr>
                <a:endParaRPr lang="lt-LT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lphaUcPeriod"/>
                </a:pPr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 </a:t>
                </a:r>
                <a:r>
                  <a:rPr lang="lt-LT" sz="24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</a:t>
                </a:r>
                <a:r>
                  <a:rPr lang="el-GR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Φ</a:t>
                </a:r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·</a:t>
                </a:r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S;</a:t>
                </a:r>
              </a:p>
              <a:p>
                <a:pPr marL="514350" indent="-514350">
                  <a:buFont typeface="+mj-lt"/>
                  <a:buAutoNum type="alphaUcPeriod"/>
                </a:pPr>
                <a:endParaRPr lang="lt-LT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lphaUcPeriod"/>
                </a:pPr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lt-LT" sz="2400" i="1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lt-LT" sz="240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lt-LT" sz="24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𝐼</m:t>
                            </m:r>
                          </m:e>
                          <m:sup>
                            <m:r>
                              <a:rPr lang="lt-LT" sz="2400" b="0" i="1" dirty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lt-LT" sz="2400" b="0" i="1" dirty="0" smtClean="0"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R</m:t>
                        </m:r>
                      </m:den>
                    </m:f>
                  </m:oMath>
                </a14:m>
                <a:r>
                  <a:rPr lang="lt-LT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9F73E7-F19B-596B-50A5-824D902FA3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3983" y="1967362"/>
                <a:ext cx="10515600" cy="4351338"/>
              </a:xfrm>
              <a:blipFill>
                <a:blip r:embed="rId2"/>
                <a:stretch>
                  <a:fillRect l="-754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upė 6">
            <a:extLst>
              <a:ext uri="{FF2B5EF4-FFF2-40B4-BE49-F238E27FC236}">
                <a16:creationId xmlns:a16="http://schemas.microsoft.com/office/drawing/2014/main" id="{A91E6301-E3FA-5634-42B3-9FC64DD5CCD6}"/>
              </a:ext>
            </a:extLst>
          </p:cNvPr>
          <p:cNvGrpSpPr/>
          <p:nvPr/>
        </p:nvGrpSpPr>
        <p:grpSpPr>
          <a:xfrm>
            <a:off x="465960" y="6038121"/>
            <a:ext cx="1148080" cy="526653"/>
            <a:chOff x="461264" y="6074846"/>
            <a:chExt cx="1148080" cy="526653"/>
          </a:xfrm>
        </p:grpSpPr>
        <p:sp>
          <p:nvSpPr>
            <p:cNvPr id="5" name="Rodyklė kairėn 7">
              <a:extLst>
                <a:ext uri="{FF2B5EF4-FFF2-40B4-BE49-F238E27FC236}">
                  <a16:creationId xmlns:a16="http://schemas.microsoft.com/office/drawing/2014/main" id="{693B3C04-E2E9-E04F-5388-5FCA879B014F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EA1B210-D782-F9A9-324E-CFD84F1795CD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876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F0079-AD78-05FF-1435-8FC917F57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481" y="365125"/>
            <a:ext cx="10515600" cy="1325563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9. </a:t>
            </a:r>
            <a:r>
              <a:rPr lang="lt-LT" sz="32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Kiek yra apšvietos dėsnių?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6CE0F-A49B-D4C9-3CEB-3B1F45D8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1481" y="1695189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2169C5-082B-0BFF-5D5E-22E5B7298F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081" y="2273687"/>
            <a:ext cx="2395757" cy="3194342"/>
          </a:xfrm>
          <a:prstGeom prst="rect">
            <a:avLst/>
          </a:prstGeom>
        </p:spPr>
      </p:pic>
      <p:grpSp>
        <p:nvGrpSpPr>
          <p:cNvPr id="4" name="Grupė 6">
            <a:extLst>
              <a:ext uri="{FF2B5EF4-FFF2-40B4-BE49-F238E27FC236}">
                <a16:creationId xmlns:a16="http://schemas.microsoft.com/office/drawing/2014/main" id="{867D2319-8B94-C7F3-A334-321F7AD9768E}"/>
              </a:ext>
            </a:extLst>
          </p:cNvPr>
          <p:cNvGrpSpPr/>
          <p:nvPr/>
        </p:nvGrpSpPr>
        <p:grpSpPr>
          <a:xfrm>
            <a:off x="464311" y="6037901"/>
            <a:ext cx="1148080" cy="526653"/>
            <a:chOff x="461264" y="6074846"/>
            <a:chExt cx="1148080" cy="526653"/>
          </a:xfrm>
        </p:grpSpPr>
        <p:sp>
          <p:nvSpPr>
            <p:cNvPr id="6" name="Rodyklė kairėn 7">
              <a:extLst>
                <a:ext uri="{FF2B5EF4-FFF2-40B4-BE49-F238E27FC236}">
                  <a16:creationId xmlns:a16="http://schemas.microsoft.com/office/drawing/2014/main" id="{88A038D4-7D17-13E7-9316-BD260C335378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3DC7073-BC0A-50FD-E653-0210B1838EB6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820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F0079-AD78-05FF-1435-8FC917F57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9. Kiek yra apšvietos dėsnių?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6CE0F-A49B-D4C9-3CEB-3B1F45D8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2;</a:t>
            </a:r>
          </a:p>
          <a:p>
            <a:pPr marL="514350" indent="-514350">
              <a:buFont typeface="+mj-lt"/>
              <a:buAutoNum type="alphaUcPeriod"/>
            </a:pPr>
            <a:endParaRPr lang="lt-LT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</a:p>
        </p:txBody>
      </p:sp>
      <p:grpSp>
        <p:nvGrpSpPr>
          <p:cNvPr id="4" name="Grupė 6">
            <a:extLst>
              <a:ext uri="{FF2B5EF4-FFF2-40B4-BE49-F238E27FC236}">
                <a16:creationId xmlns:a16="http://schemas.microsoft.com/office/drawing/2014/main" id="{B0B6E231-E699-CB45-ED71-B49EAA6AABA4}"/>
              </a:ext>
            </a:extLst>
          </p:cNvPr>
          <p:cNvGrpSpPr/>
          <p:nvPr/>
        </p:nvGrpSpPr>
        <p:grpSpPr>
          <a:xfrm>
            <a:off x="467265" y="6042026"/>
            <a:ext cx="1148080" cy="526653"/>
            <a:chOff x="461264" y="6074846"/>
            <a:chExt cx="1148080" cy="526653"/>
          </a:xfrm>
        </p:grpSpPr>
        <p:sp>
          <p:nvSpPr>
            <p:cNvPr id="5" name="Rodyklė kairėn 7">
              <a:extLst>
                <a:ext uri="{FF2B5EF4-FFF2-40B4-BE49-F238E27FC236}">
                  <a16:creationId xmlns:a16="http://schemas.microsoft.com/office/drawing/2014/main" id="{DDF172D9-1940-D05D-AF9E-2A0D7EB5975E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4D8DF98-B888-9FDF-C010-D6F6C140146D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2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153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8D59D-1663-87D6-F297-45CB01108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133" y="273388"/>
            <a:ext cx="11188960" cy="1325563"/>
          </a:xfrm>
        </p:spPr>
        <p:txBody>
          <a:bodyPr>
            <a:normAutofit/>
          </a:bodyPr>
          <a:lstStyle/>
          <a:p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10. Kaip vadinamas apšvietos matavimo prietaisas?</a:t>
            </a:r>
            <a:endParaRPr lang="lt-LT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7A7D0-9B81-0AE9-BAAD-44165BF7F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133" y="1800458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Barometras;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Liuksmetras;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Manometras;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Anemometras.</a:t>
            </a:r>
          </a:p>
          <a:p>
            <a:pPr marL="514350" indent="-514350">
              <a:buFont typeface="+mj-lt"/>
              <a:buAutoNum type="alphaUcPeriod"/>
            </a:pPr>
            <a:endParaRPr lang="lt-LT" dirty="0"/>
          </a:p>
        </p:txBody>
      </p:sp>
      <p:grpSp>
        <p:nvGrpSpPr>
          <p:cNvPr id="4" name="Grupė 6">
            <a:extLst>
              <a:ext uri="{FF2B5EF4-FFF2-40B4-BE49-F238E27FC236}">
                <a16:creationId xmlns:a16="http://schemas.microsoft.com/office/drawing/2014/main" id="{FE91B9B9-1AE5-D63B-70D2-1DD728360A3C}"/>
              </a:ext>
            </a:extLst>
          </p:cNvPr>
          <p:cNvGrpSpPr/>
          <p:nvPr/>
        </p:nvGrpSpPr>
        <p:grpSpPr>
          <a:xfrm>
            <a:off x="462979" y="6026492"/>
            <a:ext cx="1148080" cy="526653"/>
            <a:chOff x="461264" y="6074846"/>
            <a:chExt cx="1148080" cy="526653"/>
          </a:xfrm>
        </p:grpSpPr>
        <p:sp>
          <p:nvSpPr>
            <p:cNvPr id="6" name="Rodyklė kairėn 7">
              <a:extLst>
                <a:ext uri="{FF2B5EF4-FFF2-40B4-BE49-F238E27FC236}">
                  <a16:creationId xmlns:a16="http://schemas.microsoft.com/office/drawing/2014/main" id="{3A024B0E-BCE8-9B30-B90D-C00967699500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95AB336-6C74-1E23-F336-13E0EA42D4A2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2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631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8D59D-1663-87D6-F297-45CB01108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801" y="416001"/>
            <a:ext cx="11188960" cy="1325563"/>
          </a:xfrm>
        </p:spPr>
        <p:txBody>
          <a:bodyPr>
            <a:normAutofit/>
          </a:bodyPr>
          <a:lstStyle/>
          <a:p>
            <a:r>
              <a:rPr lang="lt-LT" sz="32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Kaip vadinamas apšvietos matavimo prietaisas?</a:t>
            </a: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7A7D0-9B81-0AE9-BAAD-44165BF7F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Barometras;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b="1" dirty="0">
                <a:solidFill>
                  <a:srgbClr val="5482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Liuksmetras;</a:t>
            </a:r>
          </a:p>
          <a:p>
            <a:pPr marL="514350" indent="-514350">
              <a:buFont typeface="+mj-lt"/>
              <a:buAutoNum type="alphaUcPeriod"/>
            </a:pPr>
            <a:endParaRPr lang="lt-LT" sz="2400" b="1" dirty="0">
              <a:solidFill>
                <a:srgbClr val="54823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Manometras;</a:t>
            </a:r>
          </a:p>
          <a:p>
            <a:pPr marL="514350" indent="-514350">
              <a:buFont typeface="+mj-lt"/>
              <a:buAutoNum type="alphaUcPeriod"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Anemometras.</a:t>
            </a:r>
          </a:p>
          <a:p>
            <a:pPr marL="514350" indent="-514350">
              <a:buFont typeface="+mj-lt"/>
              <a:buAutoNum type="alphaUcPeriod"/>
            </a:pPr>
            <a:endParaRPr lang="lt-LT" dirty="0"/>
          </a:p>
        </p:txBody>
      </p:sp>
      <p:grpSp>
        <p:nvGrpSpPr>
          <p:cNvPr id="4" name="Grupė 6">
            <a:extLst>
              <a:ext uri="{FF2B5EF4-FFF2-40B4-BE49-F238E27FC236}">
                <a16:creationId xmlns:a16="http://schemas.microsoft.com/office/drawing/2014/main" id="{FD246DD9-B8C3-985C-0635-F99FE953D5CB}"/>
              </a:ext>
            </a:extLst>
          </p:cNvPr>
          <p:cNvGrpSpPr/>
          <p:nvPr/>
        </p:nvGrpSpPr>
        <p:grpSpPr>
          <a:xfrm>
            <a:off x="468756" y="6034407"/>
            <a:ext cx="1148080" cy="526653"/>
            <a:chOff x="461264" y="6074846"/>
            <a:chExt cx="1148080" cy="526653"/>
          </a:xfrm>
        </p:grpSpPr>
        <p:sp>
          <p:nvSpPr>
            <p:cNvPr id="5" name="Rodyklė kairėn 7">
              <a:extLst>
                <a:ext uri="{FF2B5EF4-FFF2-40B4-BE49-F238E27FC236}">
                  <a16:creationId xmlns:a16="http://schemas.microsoft.com/office/drawing/2014/main" id="{7FA014D8-AF06-432A-FAC0-9FC07BB35724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CFF4AF6-313F-4F26-B689-6548B6DCA07E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2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32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5722B-C5F4-5451-E36F-24231E5C1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842" y="302004"/>
            <a:ext cx="10227014" cy="13255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lt-LT" sz="32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lt-LT" sz="32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Lempa, kurios šviesos stipris 80 cd, kabo 2 m aukštyje virš stalo paviršiaus. Kokia yra stalo apšvieta?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8AD0D-5017-92B9-1769-7A16EFFE4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842" y="1926293"/>
            <a:ext cx="10515600" cy="4351338"/>
          </a:xfrm>
        </p:spPr>
        <p:txBody>
          <a:bodyPr/>
          <a:lstStyle/>
          <a:p>
            <a:pPr marL="342900" indent="-342900" algn="l" rtl="0" fontAlgn="base">
              <a:buFont typeface="+mj-lt"/>
              <a:buAutoNum type="alphaUcPeriod"/>
            </a:pPr>
            <a:r>
              <a:rPr lang="fr-F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 lx; </a:t>
            </a:r>
            <a:endParaRPr lang="lt-LT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endParaRPr lang="fr-FR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r>
              <a:rPr lang="fr-FR" sz="2400" b="0" i="0" dirty="0">
                <a:effectLst/>
                <a:latin typeface="Times New Roman" panose="02020603050405020304" pitchFamily="18" charset="0"/>
              </a:rPr>
              <a:t>20 lx; </a:t>
            </a:r>
            <a:endParaRPr lang="lt-LT" sz="2400" b="0" i="0" dirty="0"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endParaRPr lang="fr-FR" sz="2400" b="0" i="0" dirty="0"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r>
              <a:rPr lang="fr-F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 lx; </a:t>
            </a:r>
            <a:endParaRPr lang="lt-LT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endParaRPr lang="fr-FR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r>
              <a:rPr lang="fr-F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160 lx. </a:t>
            </a:r>
          </a:p>
          <a:p>
            <a:endParaRPr lang="lt-LT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557BA0-AE57-53A8-6F50-B9E64C3846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255" y="3133729"/>
            <a:ext cx="2182525" cy="2444949"/>
          </a:xfrm>
          <a:prstGeom prst="rect">
            <a:avLst/>
          </a:prstGeom>
        </p:spPr>
      </p:pic>
      <p:grpSp>
        <p:nvGrpSpPr>
          <p:cNvPr id="4" name="Grupė 6">
            <a:extLst>
              <a:ext uri="{FF2B5EF4-FFF2-40B4-BE49-F238E27FC236}">
                <a16:creationId xmlns:a16="http://schemas.microsoft.com/office/drawing/2014/main" id="{512B3C4C-EA47-09E1-66F7-0620635C5C8F}"/>
              </a:ext>
            </a:extLst>
          </p:cNvPr>
          <p:cNvGrpSpPr/>
          <p:nvPr/>
        </p:nvGrpSpPr>
        <p:grpSpPr>
          <a:xfrm>
            <a:off x="462303" y="6041078"/>
            <a:ext cx="1148080" cy="526653"/>
            <a:chOff x="461264" y="6074846"/>
            <a:chExt cx="1148080" cy="526653"/>
          </a:xfrm>
        </p:grpSpPr>
        <p:sp>
          <p:nvSpPr>
            <p:cNvPr id="6" name="Rodyklė kairėn 7">
              <a:extLst>
                <a:ext uri="{FF2B5EF4-FFF2-40B4-BE49-F238E27FC236}">
                  <a16:creationId xmlns:a16="http://schemas.microsoft.com/office/drawing/2014/main" id="{98737D2B-B1CF-0B31-D110-47FCF554AF1F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22990C-63A7-7C3B-8610-6A472962CD4F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025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5722B-C5F4-5451-E36F-24231E5C1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450" y="419450"/>
            <a:ext cx="10302514" cy="13255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11. Lempa, kurios šviesos stipris 80 cd, kabo 2 m aukštyje virš stalo paviršiaus. Kokia yra stalo apšvieta?</a:t>
            </a:r>
            <a:endParaRPr lang="lt-LT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8AD0D-5017-92B9-1769-7A16EFFE4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450" y="2087212"/>
            <a:ext cx="10515600" cy="4351338"/>
          </a:xfrm>
        </p:spPr>
        <p:txBody>
          <a:bodyPr/>
          <a:lstStyle/>
          <a:p>
            <a:pPr marL="342900" indent="-342900" algn="l" rtl="0" fontAlgn="base">
              <a:buFont typeface="+mj-lt"/>
              <a:buAutoNum type="alphaUcPeriod"/>
            </a:pPr>
            <a:r>
              <a:rPr lang="fr-F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 lx; </a:t>
            </a:r>
            <a:endParaRPr lang="lt-LT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endParaRPr lang="fr-FR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r>
              <a:rPr lang="fr-FR" sz="2400" b="1" i="0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20 lx; </a:t>
            </a:r>
            <a:endParaRPr lang="lt-LT" sz="2400" b="1" i="0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endParaRPr lang="fr-FR" sz="2400" b="1" i="0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r>
              <a:rPr lang="fr-F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 lx; </a:t>
            </a:r>
            <a:endParaRPr lang="lt-LT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endParaRPr lang="fr-FR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r>
              <a:rPr lang="fr-F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160 lx. </a:t>
            </a:r>
          </a:p>
          <a:p>
            <a:endParaRPr lang="lt-LT" dirty="0"/>
          </a:p>
        </p:txBody>
      </p:sp>
      <p:grpSp>
        <p:nvGrpSpPr>
          <p:cNvPr id="4" name="Grupė 6">
            <a:extLst>
              <a:ext uri="{FF2B5EF4-FFF2-40B4-BE49-F238E27FC236}">
                <a16:creationId xmlns:a16="http://schemas.microsoft.com/office/drawing/2014/main" id="{E701C9CF-5C93-3BBE-B986-65EFFAE77419}"/>
              </a:ext>
            </a:extLst>
          </p:cNvPr>
          <p:cNvGrpSpPr/>
          <p:nvPr/>
        </p:nvGrpSpPr>
        <p:grpSpPr>
          <a:xfrm>
            <a:off x="466812" y="6041294"/>
            <a:ext cx="1148080" cy="526653"/>
            <a:chOff x="461264" y="6074846"/>
            <a:chExt cx="1148080" cy="526653"/>
          </a:xfrm>
        </p:grpSpPr>
        <p:sp>
          <p:nvSpPr>
            <p:cNvPr id="5" name="Rodyklė kairėn 7">
              <a:extLst>
                <a:ext uri="{FF2B5EF4-FFF2-40B4-BE49-F238E27FC236}">
                  <a16:creationId xmlns:a16="http://schemas.microsoft.com/office/drawing/2014/main" id="{EFF645FC-A5EA-1EE3-7CF9-1F3A6468E78D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2EC2BD1-9080-CAD0-065C-B0B84125F31E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2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571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D15722B-C5F4-5451-E36F-24231E5C190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544450" y="453006"/>
                <a:ext cx="12192000" cy="1325563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kumimoji="0" lang="lt-LT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75000"/>
                      </a:srgbClr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12. 1120 </a:t>
                </a:r>
                <a:r>
                  <a:rPr kumimoji="0" lang="lt-LT" sz="3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5B9BD5">
                        <a:lumMod val="75000"/>
                      </a:srgbClr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lm</a:t>
                </a:r>
                <a:r>
                  <a:rPr kumimoji="0" lang="lt-LT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75000"/>
                      </a:srgbClr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šviesos srautas krinta į 20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lt-LT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5B9BD5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0" lang="lt-LT" sz="32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5B9BD5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𝐦</m:t>
                        </m:r>
                      </m:e>
                      <m:sup>
                        <m:r>
                          <a:rPr kumimoji="0" lang="lt-LT" sz="32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5B9BD5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lt-LT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3200" b="1" dirty="0">
                    <a:solidFill>
                      <a:srgbClr val="2E75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plotą. </a:t>
                </a:r>
                <a:br>
                  <a:rPr lang="lt-LT" sz="3200" b="1" dirty="0">
                    <a:solidFill>
                      <a:srgbClr val="2E75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lt-LT" sz="3200" b="1" dirty="0">
                    <a:solidFill>
                      <a:srgbClr val="2E75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Kokia paviršiaus apšvieta?</a:t>
                </a:r>
                <a:endParaRPr lang="lt-LT" sz="3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D15722B-C5F4-5451-E36F-24231E5C19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44450" y="453006"/>
                <a:ext cx="12192000" cy="1325563"/>
              </a:xfrm>
              <a:blipFill>
                <a:blip r:embed="rId2"/>
                <a:stretch>
                  <a:fillRect l="-1250" b="-2064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8AD0D-5017-92B9-1769-7A16EFFE4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450" y="2087212"/>
            <a:ext cx="10515600" cy="4351338"/>
          </a:xfrm>
        </p:spPr>
        <p:txBody>
          <a:bodyPr/>
          <a:lstStyle/>
          <a:p>
            <a:pPr marL="342900" indent="-342900" algn="l" rtl="0" fontAlgn="base">
              <a:buFont typeface="+mj-lt"/>
              <a:buAutoNum type="alphaUcPeriod"/>
            </a:pPr>
            <a:r>
              <a:rPr lang="lt-LT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56 lx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 </a:t>
            </a:r>
            <a:endParaRPr lang="lt-LT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endParaRPr lang="fr-FR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r>
              <a:rPr lang="lt-LT" sz="2400" i="0" dirty="0">
                <a:effectLst/>
                <a:latin typeface="Times New Roman" panose="02020603050405020304" pitchFamily="18" charset="0"/>
              </a:rPr>
              <a:t>5,6 lx </a:t>
            </a:r>
            <a:r>
              <a:rPr lang="fr-FR" sz="2400" i="0" dirty="0">
                <a:effectLst/>
                <a:latin typeface="Times New Roman" panose="02020603050405020304" pitchFamily="18" charset="0"/>
              </a:rPr>
              <a:t>; </a:t>
            </a:r>
            <a:endParaRPr lang="lt-LT" sz="2400" i="0" dirty="0"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endParaRPr lang="fr-FR" sz="2400" b="1" i="0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r>
              <a:rPr lang="lt-LT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22400 lx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; </a:t>
            </a:r>
            <a:endParaRPr lang="lt-LT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endParaRPr lang="fr-FR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r>
              <a:rPr lang="lt-LT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Teisingo atsakymo nėra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</a:p>
          <a:p>
            <a:endParaRPr lang="lt-LT" dirty="0"/>
          </a:p>
        </p:txBody>
      </p:sp>
      <p:grpSp>
        <p:nvGrpSpPr>
          <p:cNvPr id="4" name="Grupė 6">
            <a:extLst>
              <a:ext uri="{FF2B5EF4-FFF2-40B4-BE49-F238E27FC236}">
                <a16:creationId xmlns:a16="http://schemas.microsoft.com/office/drawing/2014/main" id="{5E6690BE-6C07-DA08-7F36-441B31B33B3D}"/>
              </a:ext>
            </a:extLst>
          </p:cNvPr>
          <p:cNvGrpSpPr/>
          <p:nvPr/>
        </p:nvGrpSpPr>
        <p:grpSpPr>
          <a:xfrm>
            <a:off x="467799" y="6041293"/>
            <a:ext cx="1148080" cy="526653"/>
            <a:chOff x="461264" y="6074846"/>
            <a:chExt cx="1148080" cy="526653"/>
          </a:xfrm>
        </p:grpSpPr>
        <p:sp>
          <p:nvSpPr>
            <p:cNvPr id="6" name="Rodyklė kairėn 7">
              <a:extLst>
                <a:ext uri="{FF2B5EF4-FFF2-40B4-BE49-F238E27FC236}">
                  <a16:creationId xmlns:a16="http://schemas.microsoft.com/office/drawing/2014/main" id="{FDF4ED49-169D-4918-A629-CC1F0FD3F9BF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C1E891F-60B1-A013-5E6F-F998278E9E31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710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D15722B-C5F4-5451-E36F-24231E5C190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544450" y="419450"/>
                <a:ext cx="9606229" cy="1325563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kumimoji="0" lang="lt-LT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75000"/>
                      </a:srgbClr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12. 1120 </a:t>
                </a:r>
                <a:r>
                  <a:rPr kumimoji="0" lang="lt-LT" sz="3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5B9BD5">
                        <a:lumMod val="75000"/>
                      </a:srgbClr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lm</a:t>
                </a:r>
                <a:r>
                  <a:rPr kumimoji="0" lang="lt-LT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75000"/>
                      </a:srgbClr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šviesos srautas krinta į 20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lt-LT" sz="32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5B9BD5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0" lang="lt-LT" sz="32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5B9BD5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𝐦</m:t>
                        </m:r>
                      </m:e>
                      <m:sup>
                        <m:r>
                          <a:rPr kumimoji="0" lang="lt-LT" sz="32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5B9BD5">
                                <a:lumMod val="75000"/>
                              </a:srgb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lt-LT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3200" b="1" dirty="0">
                    <a:solidFill>
                      <a:srgbClr val="2E75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plotą. </a:t>
                </a:r>
                <a:br>
                  <a:rPr lang="lt-LT" sz="3200" b="1" dirty="0">
                    <a:solidFill>
                      <a:srgbClr val="2E75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lt-LT" sz="3200" b="1" dirty="0">
                    <a:solidFill>
                      <a:srgbClr val="2E75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Kokia paviršiaus apšvieta?</a:t>
                </a:r>
                <a:endParaRPr lang="lt-LT" sz="3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D15722B-C5F4-5451-E36F-24231E5C19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44450" y="419450"/>
                <a:ext cx="9606229" cy="1325563"/>
              </a:xfrm>
              <a:blipFill>
                <a:blip r:embed="rId2"/>
                <a:stretch>
                  <a:fillRect l="-1586" b="-21198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8AD0D-5017-92B9-1769-7A16EFFE4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450" y="2087212"/>
            <a:ext cx="10515600" cy="4351338"/>
          </a:xfrm>
        </p:spPr>
        <p:txBody>
          <a:bodyPr/>
          <a:lstStyle/>
          <a:p>
            <a:pPr marL="342900" indent="-342900" algn="l" rtl="0" fontAlgn="base">
              <a:buFont typeface="+mj-lt"/>
              <a:buAutoNum type="alphaUcPeriod"/>
            </a:pPr>
            <a:r>
              <a:rPr lang="lt-LT" sz="2400" b="1" i="0" dirty="0">
                <a:solidFill>
                  <a:srgbClr val="548235"/>
                </a:solidFill>
                <a:effectLst/>
                <a:latin typeface="Times New Roman" panose="02020603050405020304" pitchFamily="18" charset="0"/>
              </a:rPr>
              <a:t>56 lx</a:t>
            </a:r>
            <a:r>
              <a:rPr lang="fr-FR" sz="2400" b="1" i="0" dirty="0">
                <a:solidFill>
                  <a:srgbClr val="548235"/>
                </a:solidFill>
                <a:effectLst/>
                <a:latin typeface="Times New Roman" panose="02020603050405020304" pitchFamily="18" charset="0"/>
              </a:rPr>
              <a:t>; </a:t>
            </a:r>
            <a:endParaRPr lang="lt-LT" sz="2400" b="1" i="0" dirty="0">
              <a:solidFill>
                <a:srgbClr val="548235"/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endParaRPr lang="fr-FR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r>
              <a:rPr lang="lt-LT" sz="2400" i="0" dirty="0">
                <a:effectLst/>
                <a:latin typeface="Times New Roman" panose="02020603050405020304" pitchFamily="18" charset="0"/>
              </a:rPr>
              <a:t>5,6 lx </a:t>
            </a:r>
            <a:r>
              <a:rPr lang="fr-FR" sz="2400" i="0" dirty="0">
                <a:effectLst/>
                <a:latin typeface="Times New Roman" panose="02020603050405020304" pitchFamily="18" charset="0"/>
              </a:rPr>
              <a:t>; </a:t>
            </a:r>
            <a:endParaRPr lang="lt-LT" sz="2400" i="0" dirty="0"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endParaRPr lang="fr-FR" sz="2400" b="1" i="0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r>
              <a:rPr lang="lt-LT" sz="2400" i="0" dirty="0">
                <a:effectLst/>
                <a:latin typeface="Times New Roman" panose="02020603050405020304" pitchFamily="18" charset="0"/>
              </a:rPr>
              <a:t>22400 lx</a:t>
            </a:r>
            <a:r>
              <a:rPr lang="fr-FR" sz="2400" i="0" dirty="0">
                <a:effectLst/>
                <a:latin typeface="Times New Roman" panose="02020603050405020304" pitchFamily="18" charset="0"/>
              </a:rPr>
              <a:t>; </a:t>
            </a:r>
            <a:endParaRPr lang="lt-LT" sz="2400" i="0" dirty="0"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endParaRPr lang="fr-FR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r>
              <a:rPr lang="lt-LT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Teisingo atsakymo nėra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</a:p>
          <a:p>
            <a:endParaRPr lang="lt-LT" dirty="0"/>
          </a:p>
        </p:txBody>
      </p:sp>
      <p:grpSp>
        <p:nvGrpSpPr>
          <p:cNvPr id="4" name="Grupė 6">
            <a:extLst>
              <a:ext uri="{FF2B5EF4-FFF2-40B4-BE49-F238E27FC236}">
                <a16:creationId xmlns:a16="http://schemas.microsoft.com/office/drawing/2014/main" id="{5FE63B0B-2BE5-56FC-E5CB-EC1DFF88FA5C}"/>
              </a:ext>
            </a:extLst>
          </p:cNvPr>
          <p:cNvGrpSpPr/>
          <p:nvPr/>
        </p:nvGrpSpPr>
        <p:grpSpPr>
          <a:xfrm>
            <a:off x="458185" y="6041293"/>
            <a:ext cx="1148080" cy="526653"/>
            <a:chOff x="461264" y="6074846"/>
            <a:chExt cx="1148080" cy="526653"/>
          </a:xfrm>
        </p:grpSpPr>
        <p:sp>
          <p:nvSpPr>
            <p:cNvPr id="5" name="Rodyklė kairėn 7">
              <a:extLst>
                <a:ext uri="{FF2B5EF4-FFF2-40B4-BE49-F238E27FC236}">
                  <a16:creationId xmlns:a16="http://schemas.microsoft.com/office/drawing/2014/main" id="{F06F6EA0-483C-A910-E45E-A47DDCFC8020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5F88380-1CAB-EA4E-40DC-63B8BCD25061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212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5722B-C5F4-5451-E36F-24231E5C1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450" y="577510"/>
            <a:ext cx="12192000" cy="13255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13.</a:t>
            </a:r>
            <a:r>
              <a:rPr kumimoji="0" lang="lt-LT" sz="3200" b="1" i="0" u="none" strike="noStrike" kern="1200" cap="none" spc="0" normalizeH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Koks turi būti šaltinio šviesos stipris, kad 5 km nuotolyje</a:t>
            </a:r>
            <a:b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apšvieta būtų 0,02 lx?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8AD0D-5017-92B9-1769-7A16EFFE4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450" y="2293259"/>
            <a:ext cx="10515600" cy="4351338"/>
          </a:xfrm>
        </p:spPr>
        <p:txBody>
          <a:bodyPr/>
          <a:lstStyle/>
          <a:p>
            <a:pPr marL="342900" indent="-342900" algn="l" rtl="0" fontAlgn="base">
              <a:buFont typeface="+mj-lt"/>
              <a:buAutoNum type="alphaUcPeriod"/>
            </a:pPr>
            <a:r>
              <a:rPr lang="lt-LT" sz="2400" i="0" dirty="0">
                <a:effectLst/>
                <a:latin typeface="Times New Roman" panose="02020603050405020304" pitchFamily="18" charset="0"/>
              </a:rPr>
              <a:t>100 cd;</a:t>
            </a:r>
          </a:p>
          <a:p>
            <a:pPr marL="342900" indent="-342900" algn="l" rtl="0" fontAlgn="base">
              <a:buFont typeface="+mj-lt"/>
              <a:buAutoNum type="alphaUcPeriod"/>
            </a:pPr>
            <a:endParaRPr lang="fr-FR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r>
              <a:rPr lang="lt-LT" sz="2400" i="0" dirty="0">
                <a:effectLst/>
                <a:latin typeface="Times New Roman" panose="02020603050405020304" pitchFamily="18" charset="0"/>
              </a:rPr>
              <a:t>500 000 cd</a:t>
            </a:r>
            <a:r>
              <a:rPr lang="fr-FR" sz="2400" i="0" dirty="0">
                <a:effectLst/>
                <a:latin typeface="Times New Roman" panose="02020603050405020304" pitchFamily="18" charset="0"/>
              </a:rPr>
              <a:t>; </a:t>
            </a:r>
            <a:endParaRPr lang="lt-LT" sz="2400" i="0" dirty="0"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endParaRPr lang="fr-FR" sz="2400" b="1" i="0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r>
              <a:rPr lang="lt-LT" sz="2400" i="0" dirty="0">
                <a:effectLst/>
                <a:latin typeface="Times New Roman" panose="02020603050405020304" pitchFamily="18" charset="0"/>
              </a:rPr>
              <a:t>500 cd</a:t>
            </a:r>
            <a:r>
              <a:rPr lang="fr-FR" sz="2400" i="0" dirty="0">
                <a:effectLst/>
                <a:latin typeface="Times New Roman" panose="02020603050405020304" pitchFamily="18" charset="0"/>
              </a:rPr>
              <a:t>; </a:t>
            </a:r>
            <a:endParaRPr lang="lt-LT" sz="2400" i="0" dirty="0"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endParaRPr lang="fr-FR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r>
              <a:rPr lang="lt-LT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0,1 cd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</a:p>
          <a:p>
            <a:endParaRPr lang="lt-LT" dirty="0"/>
          </a:p>
        </p:txBody>
      </p:sp>
      <p:grpSp>
        <p:nvGrpSpPr>
          <p:cNvPr id="5" name="Grupė 6">
            <a:extLst>
              <a:ext uri="{FF2B5EF4-FFF2-40B4-BE49-F238E27FC236}">
                <a16:creationId xmlns:a16="http://schemas.microsoft.com/office/drawing/2014/main" id="{C2F76242-4448-141F-8677-F63090F1EDF9}"/>
              </a:ext>
            </a:extLst>
          </p:cNvPr>
          <p:cNvGrpSpPr/>
          <p:nvPr/>
        </p:nvGrpSpPr>
        <p:grpSpPr>
          <a:xfrm>
            <a:off x="466816" y="6043042"/>
            <a:ext cx="1148080" cy="526653"/>
            <a:chOff x="461264" y="6074846"/>
            <a:chExt cx="1148080" cy="526653"/>
          </a:xfrm>
        </p:grpSpPr>
        <p:sp>
          <p:nvSpPr>
            <p:cNvPr id="6" name="Rodyklė kairėn 7">
              <a:extLst>
                <a:ext uri="{FF2B5EF4-FFF2-40B4-BE49-F238E27FC236}">
                  <a16:creationId xmlns:a16="http://schemas.microsoft.com/office/drawing/2014/main" id="{B1291174-90C9-EC0C-708C-DB3BC0477500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96BF336-433E-EEBE-259D-B305504EE4EB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2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242A108A-F679-F11E-C947-EC2CAD7C0C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396" y="2825247"/>
            <a:ext cx="2311877" cy="266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65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5722B-C5F4-5451-E36F-24231E5C1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450" y="469784"/>
            <a:ext cx="12192000" cy="13255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13.</a:t>
            </a:r>
            <a:r>
              <a:rPr kumimoji="0" lang="lt-LT" sz="3200" b="1" i="0" u="none" strike="noStrike" kern="1200" cap="none" spc="0" normalizeH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Koks turi būti šaltinio šviesos stipris, kad 5 km nuotolyje</a:t>
            </a:r>
            <a:b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apšvieta būtų 0,02 lx?</a:t>
            </a:r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8AD0D-5017-92B9-1769-7A16EFFE4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450" y="2087212"/>
            <a:ext cx="10515600" cy="4351338"/>
          </a:xfrm>
        </p:spPr>
        <p:txBody>
          <a:bodyPr/>
          <a:lstStyle/>
          <a:p>
            <a:pPr marL="342900" indent="-342900" algn="l" rtl="0" fontAlgn="base">
              <a:buFont typeface="+mj-lt"/>
              <a:buAutoNum type="alphaUcPeriod"/>
            </a:pPr>
            <a:r>
              <a:rPr lang="lt-LT" sz="2400" i="0" dirty="0">
                <a:effectLst/>
                <a:latin typeface="Times New Roman" panose="02020603050405020304" pitchFamily="18" charset="0"/>
              </a:rPr>
              <a:t>100 cd;</a:t>
            </a:r>
          </a:p>
          <a:p>
            <a:pPr marL="342900" indent="-342900" algn="l" rtl="0" fontAlgn="base">
              <a:buFont typeface="+mj-lt"/>
              <a:buAutoNum type="alphaUcPeriod"/>
            </a:pPr>
            <a:endParaRPr lang="fr-FR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r>
              <a:rPr lang="lt-LT" sz="2400" b="1" i="0" dirty="0">
                <a:solidFill>
                  <a:srgbClr val="548235"/>
                </a:solidFill>
                <a:effectLst/>
                <a:latin typeface="Times New Roman" panose="02020603050405020304" pitchFamily="18" charset="0"/>
              </a:rPr>
              <a:t>500 000 cd</a:t>
            </a:r>
            <a:r>
              <a:rPr lang="fr-FR" sz="2400" b="1" i="0" dirty="0">
                <a:solidFill>
                  <a:srgbClr val="548235"/>
                </a:solidFill>
                <a:effectLst/>
                <a:latin typeface="Times New Roman" panose="02020603050405020304" pitchFamily="18" charset="0"/>
              </a:rPr>
              <a:t>; </a:t>
            </a:r>
            <a:endParaRPr lang="lt-LT" sz="2400" b="1" i="0" dirty="0">
              <a:solidFill>
                <a:srgbClr val="548235"/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endParaRPr lang="fr-FR" sz="2400" b="1" i="0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r>
              <a:rPr lang="lt-LT" sz="2400" i="0" dirty="0">
                <a:effectLst/>
                <a:latin typeface="Times New Roman" panose="02020603050405020304" pitchFamily="18" charset="0"/>
              </a:rPr>
              <a:t>500 cd</a:t>
            </a:r>
            <a:r>
              <a:rPr lang="fr-FR" sz="2400" i="0" dirty="0">
                <a:effectLst/>
                <a:latin typeface="Times New Roman" panose="02020603050405020304" pitchFamily="18" charset="0"/>
              </a:rPr>
              <a:t>; </a:t>
            </a:r>
            <a:endParaRPr lang="lt-LT" sz="2400" i="0" dirty="0"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endParaRPr lang="fr-FR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342900" indent="-342900" algn="l" rtl="0" fontAlgn="base">
              <a:buFont typeface="+mj-lt"/>
              <a:buAutoNum type="alphaUcPeriod"/>
            </a:pPr>
            <a:r>
              <a:rPr lang="lt-LT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0,1 cd</a:t>
            </a:r>
            <a:r>
              <a:rPr lang="fr-FR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</a:p>
          <a:p>
            <a:endParaRPr lang="lt-LT" dirty="0"/>
          </a:p>
        </p:txBody>
      </p:sp>
      <p:grpSp>
        <p:nvGrpSpPr>
          <p:cNvPr id="4" name="Grupė 6">
            <a:extLst>
              <a:ext uri="{FF2B5EF4-FFF2-40B4-BE49-F238E27FC236}">
                <a16:creationId xmlns:a16="http://schemas.microsoft.com/office/drawing/2014/main" id="{B33803DE-8009-EB74-65B7-90652F99E0C3}"/>
              </a:ext>
            </a:extLst>
          </p:cNvPr>
          <p:cNvGrpSpPr/>
          <p:nvPr/>
        </p:nvGrpSpPr>
        <p:grpSpPr>
          <a:xfrm>
            <a:off x="466816" y="6047252"/>
            <a:ext cx="1148080" cy="526653"/>
            <a:chOff x="461264" y="6074846"/>
            <a:chExt cx="1148080" cy="526653"/>
          </a:xfrm>
        </p:grpSpPr>
        <p:sp>
          <p:nvSpPr>
            <p:cNvPr id="5" name="Rodyklė kairėn 7">
              <a:extLst>
                <a:ext uri="{FF2B5EF4-FFF2-40B4-BE49-F238E27FC236}">
                  <a16:creationId xmlns:a16="http://schemas.microsoft.com/office/drawing/2014/main" id="{DE865737-E84F-EED5-650E-72F4B5C0B7DC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44AEFDD-D805-A0F2-67C8-97806D8B54BB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2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138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4A1E-92A6-4810-393C-A6F39044E7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8638" y="461396"/>
            <a:ext cx="6154723" cy="1985184"/>
          </a:xfrm>
        </p:spPr>
        <p:txBody>
          <a:bodyPr>
            <a:normAutofit fontScale="90000"/>
          </a:bodyPr>
          <a:lstStyle/>
          <a:p>
            <a:r>
              <a:rPr lang="lt-LT" sz="7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Uždaviniai ir jų sprendimai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2C04CF-7A06-CABB-030D-E4BAA8DAA7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-3056669"/>
            <a:ext cx="9144000" cy="1655762"/>
          </a:xfrm>
        </p:spPr>
        <p:txBody>
          <a:bodyPr/>
          <a:lstStyle/>
          <a:p>
            <a:endParaRPr lang="lt-LT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1FFE79-8F96-B780-55BC-6DD77F5E9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4753" y="3218366"/>
            <a:ext cx="2942492" cy="2942492"/>
          </a:xfrm>
          <a:prstGeom prst="rect">
            <a:avLst/>
          </a:prstGeom>
        </p:spPr>
      </p:pic>
      <p:grpSp>
        <p:nvGrpSpPr>
          <p:cNvPr id="4" name="Grupė 6">
            <a:extLst>
              <a:ext uri="{FF2B5EF4-FFF2-40B4-BE49-F238E27FC236}">
                <a16:creationId xmlns:a16="http://schemas.microsoft.com/office/drawing/2014/main" id="{05176BE6-EBBC-92C0-9789-D696F092CA6A}"/>
              </a:ext>
            </a:extLst>
          </p:cNvPr>
          <p:cNvGrpSpPr/>
          <p:nvPr/>
        </p:nvGrpSpPr>
        <p:grpSpPr>
          <a:xfrm>
            <a:off x="949960" y="6160858"/>
            <a:ext cx="1148080" cy="526653"/>
            <a:chOff x="461264" y="6074846"/>
            <a:chExt cx="1148080" cy="526653"/>
          </a:xfrm>
        </p:grpSpPr>
        <p:sp>
          <p:nvSpPr>
            <p:cNvPr id="6" name="Rodyklė kairėn 7">
              <a:extLst>
                <a:ext uri="{FF2B5EF4-FFF2-40B4-BE49-F238E27FC236}">
                  <a16:creationId xmlns:a16="http://schemas.microsoft.com/office/drawing/2014/main" id="{1780935F-CB79-6B71-1D47-C04C8D585186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9F39D99-3F73-89B7-9D6D-5FC5DBEE337D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1465352"/>
      </p:ext>
    </p:extLst>
  </p:cSld>
  <p:clrMapOvr>
    <a:masterClrMapping/>
  </p:clrMapOvr>
  <p:transition spd="slow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9C2B9-D119-242B-C9A8-25DFEF4A0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418" y="251670"/>
            <a:ext cx="10918271" cy="1686187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lt-LT" sz="28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uždavinys. </a:t>
            </a:r>
            <a:r>
              <a:rPr kumimoji="0" lang="lt-LT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Kokiame aukštyje virš stalo reikia pakabinti 100 cd lemputę, kad stalo po ja apšvieta būtų lygi 50 lx?</a:t>
            </a:r>
            <a:endParaRPr lang="lt-LT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A41ED-5557-57E4-5154-103705B91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919" y="2320530"/>
            <a:ext cx="173722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Duota: </a:t>
            </a:r>
          </a:p>
          <a:p>
            <a:pPr marL="0" indent="0">
              <a:buNone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lt-LT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</a:t>
            </a:r>
            <a:r>
              <a:rPr lang="lt-LT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100 cd;</a:t>
            </a:r>
          </a:p>
          <a:p>
            <a:pPr marL="0" indent="0">
              <a:buNone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lt-LT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</a:t>
            </a:r>
            <a:r>
              <a:rPr lang="lt-LT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 lx.</a:t>
            </a:r>
          </a:p>
          <a:p>
            <a:pPr marL="0" indent="0">
              <a:buNone/>
            </a:pP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Rasti:</a:t>
            </a:r>
          </a:p>
          <a:p>
            <a:pPr marL="0" indent="0">
              <a:buNone/>
            </a:pP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- ?</a:t>
            </a:r>
          </a:p>
          <a:p>
            <a:pPr marL="0" indent="0">
              <a:buNone/>
            </a:pPr>
            <a:endParaRPr lang="lt-LT" sz="3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001B836-1769-5BF0-9745-0A704B5EF290}"/>
                  </a:ext>
                </a:extLst>
              </p:cNvPr>
              <p:cNvSpPr txBox="1"/>
              <p:nvPr/>
            </p:nvSpPr>
            <p:spPr>
              <a:xfrm>
                <a:off x="3846001" y="2320530"/>
                <a:ext cx="7487525" cy="47236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Sprendimas: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lt-LT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lt-LT" sz="2400" b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I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lt-LT" sz="2400" b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kumimoji="0" lang="lt-LT" sz="2400" b="0" u="none" strike="noStrike" kern="1200" cap="none" spc="0" normalizeH="0" baseline="30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kumimoji="0" lang="lt-LT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0" lang="lt-LT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0" lang="lt-LT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R</m:t>
                        </m:r>
                      </m:e>
                      <m:sup>
                        <m:r>
                          <a:rPr kumimoji="0" lang="lt-LT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lt-LT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lt-LT" sz="2400" b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I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lt-LT" sz="2400" b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E</m:t>
                        </m:r>
                      </m:den>
                    </m:f>
                  </m:oMath>
                </a14:m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lt-LT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kumimoji="0" lang="lt-LT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kumimoji="0" lang="lt-LT" sz="2400" b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Times New Roman" panose="020206030504050203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I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kumimoji="0" lang="lt-LT" sz="2400" b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E</m:t>
                            </m:r>
                          </m:den>
                        </m:f>
                      </m:e>
                    </m:rad>
                  </m:oMath>
                </a14:m>
                <a:endParaRPr kumimoji="0" lang="lt-LT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 =</a:t>
                </a:r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lt-LT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kumimoji="0" lang="lt-LT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kumimoji="0" lang="lt-LT" sz="2400" b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100 </m:t>
                            </m:r>
                            <m:r>
                              <m:rPr>
                                <m:nor/>
                              </m:rPr>
                              <a:rPr kumimoji="0" lang="lt-LT" sz="2400" b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cd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kumimoji="0" lang="lt-LT" sz="2400" b="0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50 </m:t>
                            </m:r>
                            <m:r>
                              <m:rPr>
                                <m:nor/>
                              </m:rPr>
                              <a:rPr kumimoji="0" lang="lt-LT" sz="2400" b="0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lx</m:t>
                            </m:r>
                          </m:den>
                        </m:f>
                      </m:e>
                    </m:rad>
                  </m:oMath>
                </a14:m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kumimoji="0" lang="lt-LT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kumimoji="0" lang="lt-LT" sz="2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lt-LT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≈</m:t>
                    </m:r>
                  </m:oMath>
                </a14:m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1,41 m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lt-LT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Atsakymas:</a:t>
                </a:r>
                <a:r>
                  <a:rPr kumimoji="0" lang="lt-LT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Lemputę reikia pakabinti 1,41 metro aukštyje.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lt-LT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001B836-1769-5BF0-9745-0A704B5EF2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6001" y="2320530"/>
                <a:ext cx="7487525" cy="4723601"/>
              </a:xfrm>
              <a:prstGeom prst="rect">
                <a:avLst/>
              </a:prstGeom>
              <a:blipFill>
                <a:blip r:embed="rId2"/>
                <a:stretch>
                  <a:fillRect l="-1303" t="-1806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upė 6">
            <a:extLst>
              <a:ext uri="{FF2B5EF4-FFF2-40B4-BE49-F238E27FC236}">
                <a16:creationId xmlns:a16="http://schemas.microsoft.com/office/drawing/2014/main" id="{9B6E8B53-2885-DB67-0D51-F6CDEE895B84}"/>
              </a:ext>
            </a:extLst>
          </p:cNvPr>
          <p:cNvGrpSpPr/>
          <p:nvPr/>
        </p:nvGrpSpPr>
        <p:grpSpPr>
          <a:xfrm>
            <a:off x="594919" y="6079677"/>
            <a:ext cx="1148080" cy="526653"/>
            <a:chOff x="461264" y="6074846"/>
            <a:chExt cx="1148080" cy="526653"/>
          </a:xfrm>
        </p:grpSpPr>
        <p:sp>
          <p:nvSpPr>
            <p:cNvPr id="6" name="Rodyklė kairėn 7">
              <a:extLst>
                <a:ext uri="{FF2B5EF4-FFF2-40B4-BE49-F238E27FC236}">
                  <a16:creationId xmlns:a16="http://schemas.microsoft.com/office/drawing/2014/main" id="{F0A2D890-DFFC-609E-D946-78905F0105C4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D286614-87DA-74FB-6DD8-CA87DA033E6F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7100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5B78634-060F-7524-5E04-BB86FDFA5E24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838200" y="228744"/>
                <a:ext cx="10515600" cy="1445879"/>
              </a:xfrm>
            </p:spPr>
            <p:txBody>
              <a:bodyPr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lang="lt-LT" sz="2800" b="1" dirty="0">
                    <a:solidFill>
                      <a:srgbClr val="5B9BD5">
                        <a:lumMod val="75000"/>
                      </a:srgb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kumimoji="0" lang="lt-LT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75000"/>
                      </a:srgbClr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 uždavinys. </a:t>
                </a:r>
                <a:r>
                  <a:rPr lang="lt-LT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Koks šviesos srautas krinta statmenai į 50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lt-LT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lt-LT" sz="2800" i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cm</m:t>
                        </m:r>
                      </m:e>
                      <m:sup>
                        <m:r>
                          <a:rPr lang="lt-LT" sz="2800" i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lt-LT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ploto paviršių, esantį už 3 m nuo 175 cd stiprio šviesos šaltinio?</a:t>
                </a:r>
                <a:endParaRPr lang="lt-LT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5B78634-060F-7524-5E04-BB86FDFA5E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838200" y="228744"/>
                <a:ext cx="10515600" cy="1445879"/>
              </a:xfrm>
              <a:blipFill>
                <a:blip r:embed="rId2"/>
                <a:stretch>
                  <a:fillRect l="-1217" b="-6329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D59C96-3777-77F6-38E9-7DC06081D83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960383"/>
                <a:ext cx="3507297" cy="4351338"/>
              </a:xfrm>
            </p:spPr>
            <p:txBody>
              <a:bodyPr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Duota: </a:t>
                </a:r>
              </a:p>
              <a:p>
                <a:pPr marL="0" indent="0">
                  <a:buNone/>
                </a:pP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S = 50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lt-LT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lt-LT" sz="2400" i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cm</m:t>
                        </m:r>
                      </m:e>
                      <m:sup>
                        <m:r>
                          <a:rPr lang="lt-LT" sz="2400" i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 = 5 ·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lt-LT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lt-LT" sz="2400" i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lt-LT" sz="2400" i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lt-LT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lt-LT" sz="2400" i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m</m:t>
                        </m:r>
                      </m:e>
                      <m:sup>
                        <m:r>
                          <a:rPr lang="lt-LT" sz="2400" i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I = 175 cd</a:t>
                </a:r>
              </a:p>
              <a:p>
                <a:pPr marL="0" indent="0">
                  <a:buNone/>
                </a:pP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R = 3 m</a:t>
                </a:r>
              </a:p>
              <a:p>
                <a:pPr marL="0" indent="0">
                  <a:buNone/>
                </a:pPr>
                <a:endParaRPr lang="lt-LT" sz="2400" dirty="0">
                  <a:solidFill>
                    <a:prstClr val="black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Rasti:</a:t>
                </a:r>
              </a:p>
              <a:p>
                <a:pPr marL="0" indent="0">
                  <a:buNone/>
                </a:pPr>
                <a:r>
                  <a:rPr lang="el-GR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Φ</a:t>
                </a: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 - ?</a:t>
                </a:r>
              </a:p>
              <a:p>
                <a:pPr marL="0" indent="0">
                  <a:buNone/>
                </a:pPr>
                <a:endParaRPr lang="lt-L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D59C96-3777-77F6-38E9-7DC06081D8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960383"/>
                <a:ext cx="3507297" cy="4351338"/>
              </a:xfrm>
              <a:blipFill>
                <a:blip r:embed="rId3"/>
                <a:stretch>
                  <a:fillRect l="-2783" t="-1964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E7B8DD4-6A46-0869-DF4B-DA58D1E85176}"/>
                  </a:ext>
                </a:extLst>
              </p:cNvPr>
              <p:cNvSpPr txBox="1"/>
              <p:nvPr/>
            </p:nvSpPr>
            <p:spPr>
              <a:xfrm>
                <a:off x="4909656" y="1960383"/>
                <a:ext cx="7086601" cy="51420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Sprendimas: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l-GR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Φ</a:t>
                </a:r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E · S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lt-LT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lt-LT" sz="2400" b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I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lt-LT" sz="2400" b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kumimoji="0" lang="lt-LT" sz="2400" b="0" u="none" strike="noStrike" kern="1200" cap="none" spc="0" normalizeH="0" baseline="30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E </a:t>
                </a:r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</a:t>
                </a:r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lt-LT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lt-LT" sz="2400" b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175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lt-LT" sz="2400" b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m:rPr>
                            <m:nor/>
                          </m:rPr>
                          <a:rPr kumimoji="0" lang="lt-LT" sz="2400" b="0" u="none" strike="noStrike" kern="1200" cap="none" spc="0" normalizeH="0" baseline="30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lt-LT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lt-LT" sz="2400" b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175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lt-LT" sz="2400" b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19,44 lx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l-GR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Φ</a:t>
                </a:r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19,44 · 5 ·</a:t>
                </a:r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lt-LT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lt-LT" sz="2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</m:t>
                        </m:r>
                      </m:e>
                      <m:sup>
                        <m:r>
                          <a:rPr kumimoji="0" lang="lt-LT" sz="2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−3</m:t>
                        </m:r>
                      </m:sup>
                    </m:sSup>
                  </m:oMath>
                </a14:m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lt-LT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0" lang="lt-LT" sz="2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m</m:t>
                        </m:r>
                      </m:e>
                      <m:sup>
                        <m:r>
                          <a:rPr kumimoji="0" lang="lt-LT" sz="2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lt-LT" sz="24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0,0972 </a:t>
                </a:r>
                <a:r>
                  <a:rPr kumimoji="0" lang="lt-LT" sz="2400" b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lm</a:t>
                </a:r>
                <a:endParaRPr kumimoji="0" lang="lt-LT" sz="2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lt-L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:r>
                  <a:rPr lang="lt-LT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Atsakymas: </a:t>
                </a:r>
                <a:r>
                  <a:rPr lang="lt-LT" sz="24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Į paviršių krinta 0,0972 lm šviesos srautas.</a:t>
                </a: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:endParaRPr lang="lt-LT" sz="2400" i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lt-LT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lt-LT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E7B8DD4-6A46-0869-DF4B-DA58D1E851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656" y="1960383"/>
                <a:ext cx="7086601" cy="5142049"/>
              </a:xfrm>
              <a:prstGeom prst="rect">
                <a:avLst/>
              </a:prstGeom>
              <a:blipFill>
                <a:blip r:embed="rId4"/>
                <a:stretch>
                  <a:fillRect l="-1290" t="-166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upė 6">
            <a:extLst>
              <a:ext uri="{FF2B5EF4-FFF2-40B4-BE49-F238E27FC236}">
                <a16:creationId xmlns:a16="http://schemas.microsoft.com/office/drawing/2014/main" id="{6FF4E77A-F83A-7D1A-2128-0E341C9D16CD}"/>
              </a:ext>
            </a:extLst>
          </p:cNvPr>
          <p:cNvGrpSpPr/>
          <p:nvPr/>
        </p:nvGrpSpPr>
        <p:grpSpPr>
          <a:xfrm>
            <a:off x="838200" y="6048394"/>
            <a:ext cx="1148080" cy="526653"/>
            <a:chOff x="461264" y="6074846"/>
            <a:chExt cx="1148080" cy="526653"/>
          </a:xfrm>
        </p:grpSpPr>
        <p:sp>
          <p:nvSpPr>
            <p:cNvPr id="6" name="Rodyklė kairėn 7">
              <a:extLst>
                <a:ext uri="{FF2B5EF4-FFF2-40B4-BE49-F238E27FC236}">
                  <a16:creationId xmlns:a16="http://schemas.microsoft.com/office/drawing/2014/main" id="{EB05354B-4B76-BF37-E4BC-438CD6A180A1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9024419-CD27-A1B8-6E3B-6EB40252B0F9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5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813516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78634-060F-7524-5E04-BB86FDFA5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45" y="175478"/>
            <a:ext cx="11646568" cy="1289338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lt-LT" sz="2400" b="1" noProof="0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lt-LT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uždavinys. </a:t>
            </a:r>
            <a:r>
              <a:rPr kumimoji="0" lang="lt-LT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Ekraną apšviečia dvi vienodos elektros lempos, stovinčios greta 1 m atstumu nuo ekrano. Kiek reikia priartinti ekraną, kad liktų tokia pat apšvieta, vieną lempą  užgesinus?</a:t>
            </a:r>
            <a:endParaRPr lang="lt-L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D59C96-3777-77F6-38E9-7DC06081D83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4890" y="1756471"/>
                <a:ext cx="2614328" cy="4351338"/>
              </a:xfrm>
            </p:spPr>
            <p:txBody>
              <a:bodyPr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3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Duota: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sz="23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lt-LT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1 m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sz="23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𝐼</m:t>
                        </m:r>
                      </m:sub>
                    </m:sSub>
                  </m:oMath>
                </a14:m>
                <a:r>
                  <a:rPr lang="lt-LT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3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sub>
                    </m:sSub>
                  </m:oMath>
                </a14:m>
                <a:r>
                  <a:rPr lang="lt-LT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sz="23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𝐼</m:t>
                        </m:r>
                      </m:sub>
                    </m:sSub>
                  </m:oMath>
                </a14:m>
                <a:r>
                  <a:rPr lang="lt-LT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 - abiejų lempų sukuriama apšvieta</a:t>
                </a:r>
              </a:p>
              <a:p>
                <a:pPr marL="0" indent="0">
                  <a:buNone/>
                </a:pPr>
                <a:endParaRPr lang="lt-LT" sz="2300" dirty="0">
                  <a:solidFill>
                    <a:prstClr val="black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sz="2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Rasti:</a:t>
                </a:r>
              </a:p>
              <a:p>
                <a:pPr marL="0" indent="0">
                  <a:buNone/>
                </a:pPr>
                <a:r>
                  <a:rPr lang="el-GR" sz="2300" b="0" i="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lt-LT" sz="23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 - 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D59C96-3777-77F6-38E9-7DC06081D8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4890" y="1756471"/>
                <a:ext cx="2614328" cy="4351338"/>
              </a:xfrm>
              <a:blipFill>
                <a:blip r:embed="rId2"/>
                <a:stretch>
                  <a:fillRect l="-3497" t="-182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E7B8DD4-6A46-0869-DF4B-DA58D1E85176}"/>
                  </a:ext>
                </a:extLst>
              </p:cNvPr>
              <p:cNvSpPr txBox="1"/>
              <p:nvPr/>
            </p:nvSpPr>
            <p:spPr>
              <a:xfrm>
                <a:off x="3009218" y="1756471"/>
                <a:ext cx="8886860" cy="64931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3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Sprendimas:</a:t>
                </a: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sz="23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𝐼</m:t>
                        </m:r>
                      </m:sub>
                    </m:sSub>
                  </m:oMath>
                </a14:m>
                <a:r>
                  <a:rPr lang="lt-LT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300" i="1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lt-LT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:r>
                  <a:rPr lang="lt-LT" sz="2300" i="1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lt-LT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lt-LT" sz="23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I</m:t>
                        </m:r>
                      </m:num>
                      <m:den>
                        <m:sSubSup>
                          <m:sSubSupPr>
                            <m:ctrlPr>
                              <a:rPr lang="lt-LT" sz="230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300" b="0" i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en-US" sz="2300" b="0" i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300" b="0" i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lt-LT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+</a:t>
                </a:r>
                <a:r>
                  <a:rPr lang="lt-LT" sz="23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lt-LT" sz="23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I</m:t>
                        </m:r>
                      </m:num>
                      <m:den>
                        <m:sSubSup>
                          <m:sSubSupPr>
                            <m:ctrlPr>
                              <a:rPr lang="lt-LT" sz="23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300" i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en-US" sz="2300" i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300" i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lt-LT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</a:t>
                </a:r>
                <a:r>
                  <a:rPr lang="lt-LT" sz="23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300" b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lt-LT" sz="23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I</m:t>
                        </m:r>
                      </m:num>
                      <m:den>
                        <m:sSubSup>
                          <m:sSubSupPr>
                            <m:ctrlPr>
                              <a:rPr lang="lt-LT" sz="23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sz="2300" i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en-US" sz="2300" i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300" i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</a:t>
                </a: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sz="23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300" b="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-</a:t>
                </a:r>
                <a:r>
                  <a:rPr lang="lt-LT" sz="2300" b="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lt-LT" sz="2300" dirty="0"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pirmos lempos sukuriama apšvieta</a:t>
                </a: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lt-LT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</a:t>
                </a:r>
                <a:r>
                  <a:rPr lang="lt-LT" sz="2300" dirty="0"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antros lempos sukuriama apšvieta</a:t>
                </a: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:r>
                  <a:rPr lang="lt-LT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Vieną lemputę užgesinus ir priartinus ekraną gaunama apšvieta:</a:t>
                </a: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sub>
                    </m:sSub>
                  </m:oMath>
                </a14:m>
                <a:r>
                  <a:rPr lang="lt-LT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</a:t>
                </a:r>
                <a:r>
                  <a:rPr lang="lt-LT" sz="23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lt-LT" sz="23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I</m:t>
                        </m:r>
                      </m:num>
                      <m:den>
                        <m:sSubSup>
                          <m:sSubSupPr>
                            <m:ctrlPr>
                              <a:rPr lang="lt-LT" sz="23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23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3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3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lt-LT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en-US" sz="2300" dirty="0">
                  <a:solidFill>
                    <a:prstClr val="black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sz="23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𝐼</m:t>
                        </m:r>
                      </m:sub>
                    </m:sSub>
                  </m:oMath>
                </a14:m>
                <a:r>
                  <a:rPr lang="lt-LT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lt-LT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</a:t>
                </a:r>
                <a:r>
                  <a:rPr lang="lt-LT" sz="23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sub>
                    </m:sSub>
                  </m:oMath>
                </a14:m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tai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3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lt-LT" sz="23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I</m:t>
                        </m:r>
                      </m:num>
                      <m:den>
                        <m:sSubSup>
                          <m:sSubSupPr>
                            <m:ctrlPr>
                              <a:rPr lang="lt-LT" sz="23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23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3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3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3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lt-LT" sz="23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I</m:t>
                        </m:r>
                      </m:num>
                      <m:den>
                        <m:sSubSup>
                          <m:sSubSupPr>
                            <m:ctrlPr>
                              <a:rPr lang="lt-LT" sz="23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23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3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3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lt-LT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 </a:t>
                </a:r>
                <a:r>
                  <a:rPr lang="lt-LT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3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lt-LT" sz="23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lt-LT" sz="23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3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sz="23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sz="2300" i="1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m:rPr>
                                <m:nor/>
                              </m:rPr>
                              <a:rPr lang="en-US" sz="2300" b="0" i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3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23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3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3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lt-LT" sz="23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3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lt-LT" sz="2300" b="0" i="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;</m:t>
                    </m:r>
                  </m:oMath>
                </a14:m>
                <a:r>
                  <a:rPr lang="lt-LT" sz="2300" b="0" i="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el-GR" sz="2300" b="0" i="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lt-LT" sz="23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23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3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</a:t>
                </a:r>
                <a:r>
                  <a:rPr lang="lt-LT" sz="23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</a:t>
                </a:r>
                <a:r>
                  <a:rPr lang="lt-LT" sz="23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</a:t>
                </a:r>
                <a:r>
                  <a:rPr lang="lt-LT" sz="23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23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3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3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lt-LT" sz="23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3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(1-</a:t>
                </a:r>
                <a:r>
                  <a:rPr lang="lt-LT" sz="23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lt-LT" sz="23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3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:r>
                  <a:rPr lang="el-GR" sz="2300" b="0" i="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lt-LT" sz="23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23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1(1-</a:t>
                </a:r>
                <a:r>
                  <a:rPr lang="lt-LT" sz="23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lt-LT" sz="23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3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</a:t>
                </a:r>
                <a:r>
                  <a:rPr lang="lt-LT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23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≈</m:t>
                    </m:r>
                  </m:oMath>
                </a14:m>
                <a:r>
                  <a:rPr lang="lt-LT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0,3</a:t>
                </a:r>
                <a:r>
                  <a:rPr lang="lt-LT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</a:t>
                </a:r>
                <a:endParaRPr lang="lt-LT" sz="2300" b="1" i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>
                  <a:lnSpc>
                    <a:spcPct val="90000"/>
                  </a:lnSpc>
                  <a:spcBef>
                    <a:spcPts val="1000"/>
                  </a:spcBef>
                  <a:defRPr/>
                </a:pPr>
                <a:r>
                  <a:rPr lang="lt-LT" sz="23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Atsakymas: </a:t>
                </a:r>
                <a:r>
                  <a:rPr lang="en-US" sz="2300" i="1" dirty="0" err="1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Ekran</a:t>
                </a:r>
                <a:r>
                  <a:rPr lang="lt-LT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ą reikia priartinti 0,3 m.</a:t>
                </a: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:endParaRPr lang="lt-LT" sz="2300" i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lt-LT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lt-LT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E7B8DD4-6A46-0869-DF4B-DA58D1E851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9218" y="1756471"/>
                <a:ext cx="8886860" cy="6493124"/>
              </a:xfrm>
              <a:prstGeom prst="rect">
                <a:avLst/>
              </a:prstGeom>
              <a:blipFill>
                <a:blip r:embed="rId3"/>
                <a:stretch>
                  <a:fillRect l="-1030" t="-1221" r="-89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upė 6">
            <a:extLst>
              <a:ext uri="{FF2B5EF4-FFF2-40B4-BE49-F238E27FC236}">
                <a16:creationId xmlns:a16="http://schemas.microsoft.com/office/drawing/2014/main" id="{6FF4E77A-F83A-7D1A-2128-0E341C9D16CD}"/>
              </a:ext>
            </a:extLst>
          </p:cNvPr>
          <p:cNvGrpSpPr/>
          <p:nvPr/>
        </p:nvGrpSpPr>
        <p:grpSpPr>
          <a:xfrm>
            <a:off x="838200" y="6048394"/>
            <a:ext cx="1148080" cy="526653"/>
            <a:chOff x="461264" y="6074846"/>
            <a:chExt cx="1148080" cy="526653"/>
          </a:xfrm>
        </p:grpSpPr>
        <p:sp>
          <p:nvSpPr>
            <p:cNvPr id="6" name="Rodyklė kairėn 7">
              <a:extLst>
                <a:ext uri="{FF2B5EF4-FFF2-40B4-BE49-F238E27FC236}">
                  <a16:creationId xmlns:a16="http://schemas.microsoft.com/office/drawing/2014/main" id="{EB05354B-4B76-BF37-E4BC-438CD6A180A1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9024419-CD27-A1B8-6E3B-6EB40252B0F9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4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22337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78634-060F-7524-5E04-BB86FDFA5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98" y="228744"/>
            <a:ext cx="11208603" cy="1173784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lt-LT" sz="2400" b="1" noProof="0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kumimoji="0" lang="lt-LT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uždavinys. </a:t>
            </a:r>
            <a:r>
              <a:rPr kumimoji="0" lang="lt-LT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Kokiu kampu reikia pasukti plokštelę, kad jos apšvieta būtų perpus mažesnė, negu spinduliams krentant statmenai?</a:t>
            </a:r>
            <a:endParaRPr lang="lt-L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D59C96-3777-77F6-38E9-7DC06081D83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1698" y="1726764"/>
                <a:ext cx="2419331" cy="4351338"/>
              </a:xfrm>
            </p:spPr>
            <p:txBody>
              <a:bodyPr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3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Duota: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sz="23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lt-LT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3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0,5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3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lt-LT" sz="2300" dirty="0">
                  <a:solidFill>
                    <a:prstClr val="black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sz="2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Rasti: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lt-LT" sz="23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  <m:r>
                      <a:rPr lang="lt-LT" sz="23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lt-LT" sz="23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?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D59C96-3777-77F6-38E9-7DC06081D8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1698" y="1726764"/>
                <a:ext cx="2419331" cy="4351338"/>
              </a:xfrm>
              <a:blipFill>
                <a:blip r:embed="rId2"/>
                <a:stretch>
                  <a:fillRect l="-3778" t="-182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E7B8DD4-6A46-0869-DF4B-DA58D1E85176}"/>
                  </a:ext>
                </a:extLst>
              </p:cNvPr>
              <p:cNvSpPr txBox="1"/>
              <p:nvPr/>
            </p:nvSpPr>
            <p:spPr>
              <a:xfrm>
                <a:off x="2725133" y="1762131"/>
                <a:ext cx="7359900" cy="56107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3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Sprendimas:</a:t>
                </a: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:r>
                  <a:rPr lang="lt-LT" sz="2300" dirty="0"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Kai krenta statmenai: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3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23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lt-LT" sz="23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I</m:t>
                        </m:r>
                      </m:num>
                      <m:den>
                        <m:r>
                          <m:rPr>
                            <m:nor/>
                          </m:rPr>
                          <a:rPr lang="lt-LT" sz="23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lt-LT" sz="2300" baseline="300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lt-LT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en-US" sz="2300" dirty="0">
                  <a:solidFill>
                    <a:prstClr val="black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:r>
                  <a:rPr lang="en-US" sz="2300" dirty="0"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Kai </a:t>
                </a:r>
                <a:r>
                  <a:rPr lang="lt-LT" sz="2300" dirty="0"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krenta</a:t>
                </a:r>
                <a:r>
                  <a:rPr lang="en-US" sz="2300" dirty="0"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 </a:t>
                </a:r>
                <a:r>
                  <a:rPr lang="lt-LT" sz="2300" dirty="0"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kampu</a:t>
                </a:r>
                <a:r>
                  <a:rPr lang="en-US" sz="2300" dirty="0"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3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lt-LT" sz="23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sz="23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lt-LT" sz="23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I</m:t>
                        </m:r>
                      </m:num>
                      <m:den>
                        <m:r>
                          <m:rPr>
                            <m:nor/>
                          </m:rPr>
                          <a:rPr lang="lt-LT" sz="23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lt-LT" sz="2300" baseline="300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cos </a:t>
                </a:r>
                <a14:m>
                  <m:oMath xmlns:m="http://schemas.openxmlformats.org/officeDocument/2006/math">
                    <m:r>
                      <a:rPr lang="lt-LT" sz="23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endParaRPr lang="en-US" sz="2300" i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sz="23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lt-LT" sz="23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lt-LT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0,5</a:t>
                </a:r>
                <a:r>
                  <a:rPr lang="lt-LT" sz="23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300" i="1"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300"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lt-LT" sz="2300"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300" dirty="0"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, tai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lt-LT" sz="23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I</m:t>
                        </m:r>
                      </m:num>
                      <m:den>
                        <m:r>
                          <m:rPr>
                            <m:nor/>
                          </m:rPr>
                          <a:rPr lang="lt-LT" sz="23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lt-LT" sz="2300" baseline="300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cos </a:t>
                </a:r>
                <a14:m>
                  <m:oMath xmlns:m="http://schemas.openxmlformats.org/officeDocument/2006/math">
                    <m:r>
                      <a:rPr lang="lt-LT" sz="23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lt-LT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0,5</a:t>
                </a:r>
                <a:r>
                  <a:rPr lang="lt-LT" sz="2300" dirty="0">
                    <a:solidFill>
                      <a:prstClr val="black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3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lt-LT" sz="23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I</m:t>
                        </m:r>
                      </m:num>
                      <m:den>
                        <m:r>
                          <m:rPr>
                            <m:nor/>
                          </m:rPr>
                          <a:rPr lang="lt-LT" sz="23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R</m:t>
                        </m:r>
                        <m:r>
                          <m:rPr>
                            <m:nor/>
                          </m:rPr>
                          <a:rPr lang="lt-LT" sz="2300" baseline="30000" dirty="0">
                            <a:solidFill>
                              <a:prstClr val="black"/>
                            </a:solidFill>
                            <a:latin typeface="Times New Roman" panose="020206030504050203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:r>
                  <a:rPr lang="en-US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cos</a:t>
                </a:r>
                <a:r>
                  <a:rPr lang="lt-LT" sz="2300" dirty="0">
                    <a:solidFill>
                      <a:prstClr val="black"/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23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lt-LT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0,5</a:t>
                </a: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14:m>
                  <m:oMath xmlns:m="http://schemas.openxmlformats.org/officeDocument/2006/math">
                    <m:r>
                      <a:rPr lang="lt-LT" sz="23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en-US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r>
                  <a:rPr lang="lt-LT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3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60°</a:t>
                </a: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:endParaRPr lang="en-US" sz="2300" i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:r>
                  <a:rPr lang="lt-LT" sz="23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Atsakymas</a:t>
                </a:r>
                <a:r>
                  <a:rPr lang="en-US" sz="23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lt-LT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Plokštelę reikia pasukti 60</a:t>
                </a:r>
                <a:r>
                  <a:rPr lang="en-US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°</a:t>
                </a:r>
                <a:r>
                  <a:rPr lang="lt-LT" sz="23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kampu.</a:t>
                </a:r>
                <a:endParaRPr lang="en-US" sz="2300" i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:endParaRPr lang="lt-LT" sz="2300" i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lt-LT" sz="23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lt-LT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E7B8DD4-6A46-0869-DF4B-DA58D1E851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5133" y="1762131"/>
                <a:ext cx="7359900" cy="5610703"/>
              </a:xfrm>
              <a:prstGeom prst="rect">
                <a:avLst/>
              </a:prstGeom>
              <a:blipFill>
                <a:blip r:embed="rId3"/>
                <a:stretch>
                  <a:fillRect l="-1160" t="-1413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upė 6">
            <a:extLst>
              <a:ext uri="{FF2B5EF4-FFF2-40B4-BE49-F238E27FC236}">
                <a16:creationId xmlns:a16="http://schemas.microsoft.com/office/drawing/2014/main" id="{6FF4E77A-F83A-7D1A-2128-0E341C9D16CD}"/>
              </a:ext>
            </a:extLst>
          </p:cNvPr>
          <p:cNvGrpSpPr/>
          <p:nvPr/>
        </p:nvGrpSpPr>
        <p:grpSpPr>
          <a:xfrm>
            <a:off x="838200" y="6048394"/>
            <a:ext cx="1148080" cy="526653"/>
            <a:chOff x="461264" y="6074846"/>
            <a:chExt cx="1148080" cy="526653"/>
          </a:xfrm>
        </p:grpSpPr>
        <p:sp>
          <p:nvSpPr>
            <p:cNvPr id="6" name="Rodyklė kairėn 7">
              <a:extLst>
                <a:ext uri="{FF2B5EF4-FFF2-40B4-BE49-F238E27FC236}">
                  <a16:creationId xmlns:a16="http://schemas.microsoft.com/office/drawing/2014/main" id="{EB05354B-4B76-BF37-E4BC-438CD6A180A1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9024419-CD27-A1B8-6E3B-6EB40252B0F9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4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118024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78634-060F-7524-5E04-BB86FDFA5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727" y="124287"/>
            <a:ext cx="11430545" cy="1899517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lt-LT" sz="2400" b="1" i="0" u="none" strike="noStrike" kern="1200" cap="none" spc="0" normalizeH="0" baseline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</a:t>
            </a:r>
            <a:r>
              <a:rPr kumimoji="0" lang="lt-LT" sz="24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uždavinys. </a:t>
            </a:r>
            <a:r>
              <a:rPr kumimoji="0" lang="lt-LT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Dvi lemputės vienodai apšviečia tam tikrą paviršių. Viena iš jų, kurios šviesos stipris 5 cd, yra 16 cm atstumu nuo paviršiaus, kita – 60 cm atstumu. Apskaičiuokite antrosios lemputės šviesos stiprį.</a:t>
            </a:r>
            <a:endParaRPr lang="lt-L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D59C96-3777-77F6-38E9-7DC06081D83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23601" y="2300971"/>
                <a:ext cx="2925358" cy="3632275"/>
              </a:xfrm>
            </p:spPr>
            <p:txBody>
              <a:bodyPr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Duota: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lt-LT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lt-LT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lt-LT" sz="2400" dirty="0">
                  <a:solidFill>
                    <a:prstClr val="black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lt-LT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5 cd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lt-LT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16 cm = 0,16 m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lt-LT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60 cm = 0,6 m</a:t>
                </a:r>
                <a:endParaRPr lang="lt-LT" sz="2400" dirty="0">
                  <a:solidFill>
                    <a:prstClr val="black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sz="24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Rasti: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lt-LT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7D59C96-3777-77F6-38E9-7DC06081D8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3601" y="2300971"/>
                <a:ext cx="2925358" cy="3632275"/>
              </a:xfrm>
              <a:blipFill>
                <a:blip r:embed="rId2"/>
                <a:stretch>
                  <a:fillRect l="-3333" t="-2349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E7B8DD4-6A46-0869-DF4B-DA58D1E85176}"/>
                  </a:ext>
                </a:extLst>
              </p:cNvPr>
              <p:cNvSpPr txBox="1"/>
              <p:nvPr/>
            </p:nvSpPr>
            <p:spPr>
              <a:xfrm>
                <a:off x="3448959" y="2300971"/>
                <a:ext cx="7993891" cy="52218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Sprendimas:</a:t>
                </a: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lt-LT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lt-LT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+mj-ea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lt-LT" sz="2400" i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lang="lt-LT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240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lt-LT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lt-LT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lt-LT" sz="240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lt-LT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sup>
                        </m:sSubSup>
                      </m:den>
                    </m:f>
                  </m:oMath>
                </a14:m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240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lt-LT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lt-LT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lt-LT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lt-LT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endParaRPr lang="lt-LT" sz="2400" i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lt-LT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lt-LT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lt-LT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lt-LT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·</m:t>
                        </m:r>
                        <m:sSubSup>
                          <m:sSubSupPr>
                            <m:ctrlPr>
                              <a:rPr lang="lt-LT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lt-LT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lt-LT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lt-LT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endParaRPr lang="lt-LT" sz="2400" i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b>
                        <m:r>
                          <a:rPr lang="lt-LT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</a:t>
                </a:r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lt-LT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  <m:r>
                          <a:rPr lang="lt-LT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·</m:t>
                        </m:r>
                        <m:sSup>
                          <m:sSupPr>
                            <m:ctrlPr>
                              <a:rPr lang="lt-LT" sz="240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lt-LT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0,6</m:t>
                            </m:r>
                          </m:e>
                          <m:sup>
                            <m:r>
                              <a:rPr lang="lt-LT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lt-LT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lt-LT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0,</m:t>
                            </m:r>
                            <m:r>
                              <a:rPr lang="lt-LT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  <m:r>
                              <a:rPr lang="lt-LT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</m:e>
                          <m:sup>
                            <m:r>
                              <a:rPr lang="lt-LT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lt-LT" sz="2400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70,31 cd</a:t>
                </a: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:endParaRPr lang="en-US" sz="2400" i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:r>
                  <a:rPr lang="lt-LT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Atsakymas</a:t>
                </a:r>
                <a:r>
                  <a:rPr lang="en-US" sz="2400" b="1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lt-LT" sz="2400" i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Antrosios lemputės šviesos stipris lygus 70,31 cd.</a:t>
                </a:r>
                <a:endParaRPr lang="en-US" sz="2400" i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/>
                </a:pPr>
                <a:endParaRPr lang="lt-LT" sz="2400" i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lt-LT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lt-LT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E7B8DD4-6A46-0869-DF4B-DA58D1E851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8959" y="2300971"/>
                <a:ext cx="7993891" cy="5221879"/>
              </a:xfrm>
              <a:prstGeom prst="rect">
                <a:avLst/>
              </a:prstGeom>
              <a:blipFill>
                <a:blip r:embed="rId3"/>
                <a:stretch>
                  <a:fillRect l="-1220" t="-1634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upė 6">
            <a:extLst>
              <a:ext uri="{FF2B5EF4-FFF2-40B4-BE49-F238E27FC236}">
                <a16:creationId xmlns:a16="http://schemas.microsoft.com/office/drawing/2014/main" id="{6FF4E77A-F83A-7D1A-2128-0E341C9D16CD}"/>
              </a:ext>
            </a:extLst>
          </p:cNvPr>
          <p:cNvGrpSpPr/>
          <p:nvPr/>
        </p:nvGrpSpPr>
        <p:grpSpPr>
          <a:xfrm>
            <a:off x="838200" y="6048394"/>
            <a:ext cx="1148080" cy="526653"/>
            <a:chOff x="461264" y="6074846"/>
            <a:chExt cx="1148080" cy="526653"/>
          </a:xfrm>
        </p:grpSpPr>
        <p:sp>
          <p:nvSpPr>
            <p:cNvPr id="6" name="Rodyklė kairėn 7">
              <a:extLst>
                <a:ext uri="{FF2B5EF4-FFF2-40B4-BE49-F238E27FC236}">
                  <a16:creationId xmlns:a16="http://schemas.microsoft.com/office/drawing/2014/main" id="{EB05354B-4B76-BF37-E4BC-438CD6A180A1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9024419-CD27-A1B8-6E3B-6EB40252B0F9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4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837194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21E05-47BE-DD12-CB82-3F649A86F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5869" y="67323"/>
            <a:ext cx="3707934" cy="670908"/>
          </a:xfrm>
        </p:spPr>
        <p:txBody>
          <a:bodyPr>
            <a:normAutofit/>
          </a:bodyPr>
          <a:lstStyle/>
          <a:p>
            <a:endParaRPr lang="lt-LT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CAAE2-7019-6D79-820B-51EBAB66E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264" y="1454666"/>
            <a:ext cx="10008197" cy="4306415"/>
          </a:xfrm>
        </p:spPr>
        <p:txBody>
          <a:bodyPr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lt-LT" sz="32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PAVIRŠIAUS APŠVIETOS PRIKLAUSOMYBĖS NUO ATSTUMO TYRIMAS</a:t>
            </a:r>
          </a:p>
          <a:p>
            <a:pPr marL="0" indent="0">
              <a:lnSpc>
                <a:spcPct val="160000"/>
              </a:lnSpc>
              <a:buNone/>
            </a:pPr>
            <a:endParaRPr kumimoji="0" lang="lt-LT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lt-L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TIKSLAS:</a:t>
            </a: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eksperimentiškai nustatyti, kaip paviršiaus apšvieta priklauso nuo atstumo tarp paviršiaus ir šviesos šaltinio. </a:t>
            </a:r>
            <a:endParaRPr kumimoji="0" lang="lt-LT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pSp>
        <p:nvGrpSpPr>
          <p:cNvPr id="7" name="Grupė 6"/>
          <p:cNvGrpSpPr/>
          <p:nvPr/>
        </p:nvGrpSpPr>
        <p:grpSpPr>
          <a:xfrm>
            <a:off x="461264" y="6074846"/>
            <a:ext cx="1148080" cy="526653"/>
            <a:chOff x="461264" y="6074846"/>
            <a:chExt cx="1148080" cy="526653"/>
          </a:xfrm>
        </p:grpSpPr>
        <p:sp>
          <p:nvSpPr>
            <p:cNvPr id="8" name="Rodyklė kairėn 7"/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2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A0884D6-B4C8-1AF5-3579-628C1D5E8A0C}"/>
              </a:ext>
            </a:extLst>
          </p:cNvPr>
          <p:cNvSpPr/>
          <p:nvPr/>
        </p:nvSpPr>
        <p:spPr>
          <a:xfrm>
            <a:off x="461264" y="282555"/>
            <a:ext cx="580960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PIRMAS</a:t>
            </a:r>
            <a:r>
              <a:rPr lang="lt-LT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BANDYMAS</a:t>
            </a:r>
            <a:endParaRPr lang="lt-LT" sz="4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7315660"/>
      </p:ext>
    </p:extLst>
  </p:cSld>
  <p:clrMapOvr>
    <a:masterClrMapping/>
  </p:clrMapOvr>
  <p:transition spd="slow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21E05-47BE-DD12-CB82-3F649A86F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849903"/>
            <a:ext cx="10515600" cy="1325563"/>
          </a:xfrm>
        </p:spPr>
        <p:txBody>
          <a:bodyPr/>
          <a:lstStyle/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CAAE2-7019-6D79-820B-51EBAB66E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345" y="456626"/>
            <a:ext cx="6645014" cy="5944747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lt-L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Priemonės:</a:t>
            </a: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LED žibintuvėlis, </a:t>
            </a:r>
            <a:r>
              <a:rPr kumimoji="0" lang="lt-LT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liuksmetras</a:t>
            </a: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stovas su laikikliu ir mova, trikampė liniuotė.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lt-L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lt-LT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Darbo eiga: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kumimoji="0" lang="lt-LT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 </a:t>
            </a:r>
            <a:r>
              <a:rPr kumimoji="0" lang="lt-LT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liuksmetru</a:t>
            </a:r>
            <a:r>
              <a:rPr kumimoji="0" lang="lt-LT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išmatavome natūralią apšvietą fizikos kabinete.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kumimoji="0" lang="lt-LT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Žibintuvėlį pritvirtinome 10 cm aukštyje virš </a:t>
            </a:r>
            <a:r>
              <a:rPr kumimoji="0" lang="lt-LT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liuksmetro</a:t>
            </a:r>
            <a:r>
              <a:rPr kumimoji="0" lang="lt-LT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jį įjungėme ir išmatavome apšvietą.</a:t>
            </a:r>
          </a:p>
          <a:p>
            <a:pPr marL="457200" marR="0" lvl="0" indent="-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eriod"/>
              <a:tabLst/>
              <a:defRPr/>
            </a:pPr>
            <a:r>
              <a:rPr kumimoji="0" lang="lt-LT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Išmatavome apšvietą, kai žibintuvėlis buvo 20 cm, 30 cm ir 40 cm aukštyje virš </a:t>
            </a:r>
            <a:r>
              <a:rPr kumimoji="0" lang="lt-LT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liuksmetro</a:t>
            </a:r>
            <a:r>
              <a:rPr kumimoji="0" lang="lt-LT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9EABCF-859B-B6F8-DE4D-D1D0A9FFD5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4" r="14010"/>
          <a:stretch/>
        </p:blipFill>
        <p:spPr>
          <a:xfrm>
            <a:off x="7122850" y="0"/>
            <a:ext cx="5069150" cy="6858000"/>
          </a:xfrm>
          <a:prstGeom prst="rect">
            <a:avLst/>
          </a:prstGeom>
        </p:spPr>
      </p:pic>
      <p:grpSp>
        <p:nvGrpSpPr>
          <p:cNvPr id="7" name="Grupė 6"/>
          <p:cNvGrpSpPr/>
          <p:nvPr/>
        </p:nvGrpSpPr>
        <p:grpSpPr>
          <a:xfrm>
            <a:off x="461264" y="6074846"/>
            <a:ext cx="1148080" cy="526653"/>
            <a:chOff x="461264" y="6074846"/>
            <a:chExt cx="1148080" cy="526653"/>
          </a:xfrm>
        </p:grpSpPr>
        <p:sp>
          <p:nvSpPr>
            <p:cNvPr id="8" name="Rodyklė kairėn 7"/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1008948"/>
      </p:ext>
    </p:extLst>
  </p:cSld>
  <p:clrMapOvr>
    <a:masterClrMapping/>
  </p:clrMapOvr>
  <p:transition spd="slow">
    <p:cover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442F4-62CB-F5A9-8F87-F19017B35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15190177" y="1557581"/>
            <a:ext cx="1154723" cy="536087"/>
          </a:xfrm>
        </p:spPr>
        <p:txBody>
          <a:bodyPr>
            <a:normAutofit fontScale="90000"/>
          </a:bodyPr>
          <a:lstStyle/>
          <a:p>
            <a:endParaRPr lang="lt-L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939574-43F5-4116-CB3B-3E5C282CE0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63698" y="610150"/>
                <a:ext cx="6235454" cy="56377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Išmatuota natūrali fizikos kabineto apšvieta buvo: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lt-LT" sz="2400" b="0" i="1" smtClean="0">
                            <a:latin typeface="Cambria Math" panose="02040503050406030204" pitchFamily="18" charset="0"/>
                          </a:rPr>
                          <m:t>𝑛𝑎𝑡</m:t>
                        </m:r>
                        <m:r>
                          <a:rPr lang="lt-LT" sz="2400" b="0" i="1" smtClean="0">
                            <a:latin typeface="Cambria Math" panose="02040503050406030204" pitchFamily="18" charset="0"/>
                          </a:rPr>
                          <m:t>ū</m:t>
                        </m:r>
                        <m:r>
                          <a:rPr lang="lt-LT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61 lx.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endParaRPr lang="lt-LT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Apšvieta, kurią sukūrė LED žibintuvėlis, atėmus natūralią apšvietą, buvo:</a:t>
                </a:r>
              </a:p>
              <a:p>
                <a:pPr marL="0" indent="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kai</a:t>
                </a:r>
                <a:r>
                  <a:rPr lang="lt-LT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4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lt-LT" sz="24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10 cm, tai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lt-LT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15 649 lx;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kai</a:t>
                </a:r>
                <a:r>
                  <a:rPr kumimoji="0" lang="lt-L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lt-LT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lt-LT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kumimoji="0" lang="lt-LT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0" lang="lt-L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kumimoji="0" lang="lt-L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20 cm, tai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lt-LT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lt-LT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0" lang="lt-LT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20</m:t>
                        </m:r>
                      </m:sub>
                    </m:sSub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r>
                  <a:rPr kumimoji="0" lang="lt-L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4 010 lx;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kai</a:t>
                </a:r>
                <a:r>
                  <a:rPr kumimoji="0" lang="lt-L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lt-LT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lt-LT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kumimoji="0" lang="lt-LT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kumimoji="0" lang="lt-L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kumimoji="0" lang="lt-L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30 cm, tai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lt-LT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lt-LT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0" lang="lt-LT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30</m:t>
                        </m:r>
                      </m:sub>
                    </m:sSub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r>
                  <a:rPr kumimoji="0" lang="lt-L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1 719 lx;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kai</a:t>
                </a:r>
                <a:r>
                  <a:rPr kumimoji="0" lang="lt-L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lt-LT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lt-LT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kumimoji="0" lang="lt-LT" sz="24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kumimoji="0" lang="lt-L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kumimoji="0" lang="lt-L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40 cm, tai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lt-LT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lt-LT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0" lang="lt-LT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40</m:t>
                        </m:r>
                      </m:sub>
                    </m:sSub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r>
                  <a:rPr kumimoji="0" lang="lt-LT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990 lx. </a:t>
                </a:r>
              </a:p>
              <a:p>
                <a:endParaRPr lang="lt-L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939574-43F5-4116-CB3B-3E5C282CE0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3698" y="610150"/>
                <a:ext cx="6235454" cy="5637700"/>
              </a:xfrm>
              <a:blipFill>
                <a:blip r:embed="rId2"/>
                <a:stretch>
                  <a:fillRect l="-1466" r="-78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EE5D4441-9855-C3FF-86C5-227E09BF18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5" r="16264"/>
          <a:stretch/>
        </p:blipFill>
        <p:spPr>
          <a:xfrm>
            <a:off x="7025489" y="0"/>
            <a:ext cx="5166511" cy="6858000"/>
          </a:xfrm>
          <a:prstGeom prst="rect">
            <a:avLst/>
          </a:prstGeom>
        </p:spPr>
      </p:pic>
      <p:grpSp>
        <p:nvGrpSpPr>
          <p:cNvPr id="6" name="Grupė 5"/>
          <p:cNvGrpSpPr/>
          <p:nvPr/>
        </p:nvGrpSpPr>
        <p:grpSpPr>
          <a:xfrm>
            <a:off x="461264" y="6074846"/>
            <a:ext cx="1148080" cy="526653"/>
            <a:chOff x="461264" y="6074846"/>
            <a:chExt cx="1148080" cy="526653"/>
          </a:xfrm>
        </p:grpSpPr>
        <p:sp>
          <p:nvSpPr>
            <p:cNvPr id="7" name="Rodyklė kairėn 6"/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4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3521552"/>
      </p:ext>
    </p:extLst>
  </p:cSld>
  <p:clrMapOvr>
    <a:masterClrMapping/>
  </p:clrMapOvr>
  <p:transition spd="med">
    <p:pull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666E2-F136-9F85-95EF-0999DFE5E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222137"/>
            <a:ext cx="10515600" cy="1325563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A97C3-8EB9-A44F-C20D-C56C3D9CEB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547" y="445477"/>
            <a:ext cx="5887453" cy="5731486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Kai atstumas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tarp žibintuvėlio ir </a:t>
            </a:r>
            <a:r>
              <a:rPr lang="lt-LT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liuksmetro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padidėjo 2 kartus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(nuo 10 cm iki 20 cm), paviršiaus </a:t>
            </a:r>
            <a:r>
              <a:rPr lang="lt-L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apšvieta sumažėjo 3,9 kartų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lt-L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Kai atstumas </a:t>
            </a: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tarp žibintuvėlio ir </a:t>
            </a:r>
            <a:r>
              <a:rPr kumimoji="0" lang="lt-LT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liuksmetro</a:t>
            </a: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lt-L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padidėjo 3 kartus </a:t>
            </a: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(nuo 10 cm iki 30 cm), paviršiaus </a:t>
            </a:r>
            <a:r>
              <a:rPr kumimoji="0" lang="lt-L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apšvieta sumažėjo 9,1 kartų</a:t>
            </a: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lt-LT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lt-L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Kai atstumas</a:t>
            </a: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tarp žibintuvėlio ir </a:t>
            </a:r>
            <a:r>
              <a:rPr kumimoji="0" lang="lt-LT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liuksmetro</a:t>
            </a: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lt-L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padidėjo 4 kartus </a:t>
            </a: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(nuo 10 cm iki 40 cm), paviršiaus </a:t>
            </a:r>
            <a:r>
              <a:rPr kumimoji="0" lang="lt-LT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apšvieta sumažėjo 15,8 kartų</a:t>
            </a: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4E9983-65A8-1DF7-9B03-0A59153392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grpSp>
        <p:nvGrpSpPr>
          <p:cNvPr id="5" name="Grupė 4"/>
          <p:cNvGrpSpPr/>
          <p:nvPr/>
        </p:nvGrpSpPr>
        <p:grpSpPr>
          <a:xfrm>
            <a:off x="461264" y="6074846"/>
            <a:ext cx="1148080" cy="526653"/>
            <a:chOff x="461264" y="6074846"/>
            <a:chExt cx="1148080" cy="526653"/>
          </a:xfrm>
        </p:grpSpPr>
        <p:sp>
          <p:nvSpPr>
            <p:cNvPr id="6" name="Rodyklė kairėn 5"/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6902874"/>
      </p:ext>
    </p:extLst>
  </p:cSld>
  <p:clrMapOvr>
    <a:masterClrMapping/>
  </p:clrMapOvr>
  <p:transition spd="slow">
    <p:cover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463E6-A771-474F-AB06-162569832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831737"/>
            <a:ext cx="10515600" cy="1325563"/>
          </a:xfrm>
        </p:spPr>
        <p:txBody>
          <a:bodyPr/>
          <a:lstStyle/>
          <a:p>
            <a:endParaRPr lang="lt-L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773FEE-2FDF-A182-C37B-DD84611051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402" y="125430"/>
                <a:ext cx="6054969" cy="6380529"/>
              </a:xfrm>
            </p:spPr>
            <p:txBody>
              <a:bodyPr>
                <a:normAutofit fontScale="925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6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Išvada:</a:t>
                </a:r>
                <a:r>
                  <a:rPr kumimoji="0" lang="lt-LT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didėjant atstumui tarp apšviečiamo paviršiaus ir šviesos šaltinio, paviršiaus apšvieta mažėjo ir buvo atvirkščiai proporcinga atstumo kvadratui. Bandymo rezultatai patvirtino pirmąjį apšvietos dėsnį.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6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lt-LT" sz="2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PIRMASIS APŠVIETOS DĖSNIS:</a:t>
                </a:r>
                <a:r>
                  <a:rPr kumimoji="0" lang="lt-LT" sz="26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lt-LT" sz="260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kai šviesa krinta statmenai paviršiui, jo apšvieta yra tiesiogiai proporcinga šaltinio šviesos stipriui ir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60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atvirkščiai proporcinga atstumo nuo šaltinio iki apšviečiamo paviršiaus kvadratui:     </a:t>
                </a:r>
                <a14:m>
                  <m:oMath xmlns:m="http://schemas.openxmlformats.org/officeDocument/2006/math">
                    <m:r>
                      <a:rPr kumimoji="0" lang="lt-LT" sz="2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𝐸</m:t>
                    </m:r>
                    <m:r>
                      <a:rPr kumimoji="0" lang="lt-LT" sz="2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kumimoji="0" lang="en-US" sz="260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kumimoji="0" lang="lt-LT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𝐼</m:t>
                        </m:r>
                      </m:num>
                      <m:den>
                        <m:sSup>
                          <m:sSupPr>
                            <m:ctrlPr>
                              <a:rPr kumimoji="0" lang="en-US" sz="260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0" lang="lt-LT" sz="2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kumimoji="0" lang="lt-LT" sz="2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lt-LT" sz="2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773FEE-2FDF-A182-C37B-DD84611051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402" y="125430"/>
                <a:ext cx="6054969" cy="6380529"/>
              </a:xfrm>
              <a:blipFill>
                <a:blip r:embed="rId2"/>
                <a:stretch>
                  <a:fillRect l="-1611" r="-2014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1D193DFD-915F-1684-A5AE-7EFAA5E4C7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5" r="2854"/>
          <a:stretch/>
        </p:blipFill>
        <p:spPr>
          <a:xfrm>
            <a:off x="6359371" y="0"/>
            <a:ext cx="5832629" cy="6858000"/>
          </a:xfrm>
          <a:prstGeom prst="rect">
            <a:avLst/>
          </a:prstGeom>
        </p:spPr>
      </p:pic>
      <p:grpSp>
        <p:nvGrpSpPr>
          <p:cNvPr id="6" name="Grupė 5"/>
          <p:cNvGrpSpPr/>
          <p:nvPr/>
        </p:nvGrpSpPr>
        <p:grpSpPr>
          <a:xfrm>
            <a:off x="461264" y="6074846"/>
            <a:ext cx="1148080" cy="526653"/>
            <a:chOff x="461264" y="6074846"/>
            <a:chExt cx="1148080" cy="526653"/>
          </a:xfrm>
        </p:grpSpPr>
        <p:sp>
          <p:nvSpPr>
            <p:cNvPr id="7" name="Rodyklė kairėn 6"/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4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3733257"/>
      </p:ext>
    </p:extLst>
  </p:cSld>
  <p:clrMapOvr>
    <a:masterClrMapping/>
  </p:clrMapOvr>
  <p:transition spd="med">
    <p:pull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B701F-43B5-9F53-6003-576964CB3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759" y="312934"/>
            <a:ext cx="6246602" cy="1325563"/>
          </a:xfrm>
        </p:spPr>
        <p:txBody>
          <a:bodyPr/>
          <a:lstStyle/>
          <a:p>
            <a:r>
              <a:rPr lang="lt-LT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ANTRAS BANDYMAS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A7255-E01A-CEE5-D154-64732CFB3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264" y="2156254"/>
            <a:ext cx="10847096" cy="385568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kumimoji="0" lang="lt-LT" sz="32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ANTROJO APŠVIETOS DĖSNIO PATIKRINIMAS</a:t>
            </a:r>
          </a:p>
          <a:p>
            <a:pPr marL="0" indent="0">
              <a:lnSpc>
                <a:spcPct val="150000"/>
              </a:lnSpc>
              <a:buNone/>
            </a:pPr>
            <a:endParaRPr kumimoji="0" lang="lt-LT" sz="32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lt-LT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TIKSLAS</a:t>
            </a:r>
            <a:r>
              <a:rPr kumimoji="0" lang="lt-L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eksperimentiškai patikrinti antrąjį apšvietos dėsnį, matuojant apšvietą liuksmetru.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upė 6"/>
          <p:cNvGrpSpPr/>
          <p:nvPr/>
        </p:nvGrpSpPr>
        <p:grpSpPr>
          <a:xfrm>
            <a:off x="461264" y="6074846"/>
            <a:ext cx="1148080" cy="526653"/>
            <a:chOff x="461264" y="6074846"/>
            <a:chExt cx="1148080" cy="526653"/>
          </a:xfrm>
        </p:grpSpPr>
        <p:sp>
          <p:nvSpPr>
            <p:cNvPr id="8" name="Rodyklė kairėn 7"/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2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286184"/>
      </p:ext>
    </p:extLst>
  </p:cSld>
  <p:clrMapOvr>
    <a:masterClrMapping/>
  </p:clrMapOvr>
  <p:transition spd="slow">
    <p:push dir="u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8525D-D46F-AE58-2601-14B980FD7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394444"/>
            <a:ext cx="10515600" cy="1325563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ED857-4799-6661-FF1F-E2A3C13C00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080" y="155791"/>
            <a:ext cx="6091614" cy="5919055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lt-L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Priemonės:</a:t>
            </a: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LED žibintuvėlis, liuksmetras, stovas su laikikliu ir mova, matlankis.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lt-L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lt-L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Darbo eiga: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 liuksmetru išmatavome natūralią apšvietą fizikos kabinete.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Žibintuvėlį pritvirtinome virš matlankio taip, kad spinduliai kristų statmenai į liuksmetrą. Įjungėme žibintuvėlį ir išmatavome apšvietą. Spindulių kritimo kampas buvo </a:t>
            </a:r>
            <a:r>
              <a:rPr lang="lt-LT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0°.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Išmatavome apšvietą, kai spindulių kritimo kampas į liuksmetrą buvo 20°, 40° ir 60°.</a:t>
            </a:r>
            <a:endParaRPr kumimoji="0" lang="lt-LT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endParaRPr lang="lt-LT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endParaRPr lang="lt-LT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endParaRPr lang="lt-LT" dirty="0"/>
          </a:p>
        </p:txBody>
      </p:sp>
      <p:grpSp>
        <p:nvGrpSpPr>
          <p:cNvPr id="6" name="Grupė 5"/>
          <p:cNvGrpSpPr/>
          <p:nvPr/>
        </p:nvGrpSpPr>
        <p:grpSpPr>
          <a:xfrm>
            <a:off x="461264" y="6074846"/>
            <a:ext cx="1148080" cy="526653"/>
            <a:chOff x="461264" y="6074846"/>
            <a:chExt cx="1148080" cy="526653"/>
          </a:xfrm>
        </p:grpSpPr>
        <p:sp>
          <p:nvSpPr>
            <p:cNvPr id="7" name="Rodyklė kairėn 6"/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2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Picture 2">
            <a:extLst>
              <a:ext uri="{FF2B5EF4-FFF2-40B4-BE49-F238E27FC236}">
                <a16:creationId xmlns:a16="http://schemas.microsoft.com/office/drawing/2014/main" id="{52C9AEBE-A473-89AF-8770-12F8335FFC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4" b="22718"/>
          <a:stretch/>
        </p:blipFill>
        <p:spPr bwMode="auto">
          <a:xfrm>
            <a:off x="6585295" y="0"/>
            <a:ext cx="55907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334182"/>
      </p:ext>
    </p:extLst>
  </p:cSld>
  <p:clrMapOvr>
    <a:masterClrMapping/>
  </p:clrMapOvr>
  <p:transition spd="slow">
    <p:cover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B701F-43B5-9F53-6003-576964CB3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695" y="-2760005"/>
            <a:ext cx="10515600" cy="1325563"/>
          </a:xfrm>
        </p:spPr>
        <p:txBody>
          <a:bodyPr/>
          <a:lstStyle/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9A7255-E01A-CEE5-D154-64732CFB30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1264" y="256501"/>
                <a:ext cx="5937738" cy="5381931"/>
              </a:xfrm>
            </p:spPr>
            <p:txBody>
              <a:bodyPr>
                <a:normAutofit fontScale="85000" lnSpcReduction="2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1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8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Spindulių kritimo kampas </a:t>
                </a:r>
                <a:r>
                  <a:rPr kumimoji="0" lang="lt-LT" sz="2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– tai kampas tarp krintančių spindulių ir statmens apšviečiamam paviršiui.</a:t>
                </a:r>
                <a:endParaRPr kumimoji="0" lang="lt-LT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Išmatuota natūrali fizikos kabineto apšvieta buvo: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lt-LT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lt-LT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0" lang="lt-LT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𝑛𝑎𝑡</m:t>
                        </m:r>
                        <m:r>
                          <a:rPr kumimoji="0" lang="lt-LT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ū</m:t>
                        </m:r>
                        <m:r>
                          <a:rPr kumimoji="0" lang="lt-LT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85 lx.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lt-LT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Apšvieta, kurią sukūrė LED žibintuvėlis, atėmus natūralią apšvietą, buvo:</a:t>
                </a:r>
              </a:p>
              <a:p>
                <a:pPr marL="0" lvl="0" indent="0">
                  <a:lnSpc>
                    <a:spcPct val="150000"/>
                  </a:lnSpc>
                  <a:spcBef>
                    <a:spcPts val="0"/>
                  </a:spcBef>
                  <a:buNone/>
                  <a:defRPr/>
                </a:pPr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kai</a:t>
                </a:r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lt-LT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lt-LT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𝛼</m:t>
                        </m:r>
                      </m:e>
                      <m:sub>
                        <m:r>
                          <a:rPr kumimoji="0" lang="lt-LT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0°</a:t>
                </a:r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tai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lt-LT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lt-LT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0" lang="lt-LT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2 655 lx; </a:t>
                </a:r>
              </a:p>
              <a:p>
                <a:pPr marL="0" lvl="0" indent="0">
                  <a:lnSpc>
                    <a:spcPct val="150000"/>
                  </a:lnSpc>
                  <a:spcBef>
                    <a:spcPts val="0"/>
                  </a:spcBef>
                  <a:buNone/>
                  <a:defRPr/>
                </a:pPr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kai</a:t>
                </a:r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8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𝛼</m:t>
                        </m:r>
                      </m:e>
                      <m:sub>
                        <m:r>
                          <a:rPr lang="lt-LT" sz="28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lt-LT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20°</a:t>
                </a:r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tai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lt-LT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lt-LT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0" lang="lt-LT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20</m:t>
                        </m:r>
                      </m:sub>
                    </m:sSub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2 450 lx; </a:t>
                </a:r>
              </a:p>
              <a:p>
                <a:pPr marL="0" lvl="0" indent="0">
                  <a:lnSpc>
                    <a:spcPct val="150000"/>
                  </a:lnSpc>
                  <a:spcBef>
                    <a:spcPts val="0"/>
                  </a:spcBef>
                  <a:buNone/>
                  <a:defRPr/>
                </a:pPr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kai</a:t>
                </a:r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8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𝛼</m:t>
                        </m:r>
                      </m:e>
                      <m:sub>
                        <m:r>
                          <a:rPr lang="lt-LT" sz="28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  <m:r>
                      <a:rPr lang="lt-LT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40°</a:t>
                </a:r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tai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lt-LT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lt-LT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0" lang="lt-LT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40</m:t>
                        </m:r>
                      </m:sub>
                    </m:sSub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1 980 lx; </a:t>
                </a:r>
              </a:p>
              <a:p>
                <a:pPr marL="0" lvl="0" indent="0">
                  <a:lnSpc>
                    <a:spcPct val="150000"/>
                  </a:lnSpc>
                  <a:spcBef>
                    <a:spcPts val="0"/>
                  </a:spcBef>
                  <a:buNone/>
                  <a:defRPr/>
                </a:pPr>
                <a:r>
                  <a:rPr lang="lt-LT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28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28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𝛼</m:t>
                        </m:r>
                      </m:e>
                      <m:sub>
                        <m:r>
                          <a:rPr lang="lt-LT" sz="28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2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60°</a:t>
                </a:r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tai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lt-LT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lt-LT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kumimoji="0" lang="lt-LT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60</m:t>
                        </m:r>
                      </m:sub>
                    </m:sSub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:r>
                  <a:rPr kumimoji="0" lang="lt-LT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1 245 lx.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9A7255-E01A-CEE5-D154-64732CFB30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1264" y="256501"/>
                <a:ext cx="5937738" cy="5381931"/>
              </a:xfrm>
              <a:blipFill>
                <a:blip r:embed="rId2"/>
                <a:stretch>
                  <a:fillRect l="-1643" t="-1586" r="-1232" b="-1359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upė 6"/>
          <p:cNvGrpSpPr/>
          <p:nvPr/>
        </p:nvGrpSpPr>
        <p:grpSpPr>
          <a:xfrm>
            <a:off x="461264" y="6074846"/>
            <a:ext cx="1148080" cy="526653"/>
            <a:chOff x="461264" y="6074846"/>
            <a:chExt cx="1148080" cy="526653"/>
          </a:xfrm>
        </p:grpSpPr>
        <p:sp>
          <p:nvSpPr>
            <p:cNvPr id="8" name="Rodyklė kairėn 7"/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EF779961-4307-DC97-5902-43F8EA9373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6858" y="0"/>
            <a:ext cx="56351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029382"/>
      </p:ext>
    </p:extLst>
  </p:cSld>
  <p:clrMapOvr>
    <a:masterClrMapping/>
  </p:clrMapOvr>
  <p:transition spd="slow">
    <p:cover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8525D-D46F-AE58-2601-14B980FD7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394444"/>
            <a:ext cx="10515600" cy="1325563"/>
          </a:xfrm>
        </p:spPr>
        <p:txBody>
          <a:bodyPr/>
          <a:lstStyle/>
          <a:p>
            <a:endParaRPr lang="lt-L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FED857-4799-6661-FF1F-E2A3C13C002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1264" y="215206"/>
                <a:ext cx="5969211" cy="5919055"/>
              </a:xfrm>
            </p:spPr>
            <p:txBody>
              <a:bodyPr>
                <a:normAutofit fontScale="92500"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6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Kai spindulių kritimo kampas padidėjo nuo 0° iki 20°, </a:t>
                </a:r>
                <a:r>
                  <a:rPr kumimoji="0" lang="lt-LT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kritimo kampo kosinusas sumažėjo 1,06 kartų</a:t>
                </a:r>
                <a:r>
                  <a:rPr kumimoji="0" lang="lt-LT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nes </a:t>
                </a:r>
                <a:r>
                  <a:rPr kumimoji="0" lang="lt-LT" sz="26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lt-LT" sz="260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kumimoji="0" lang="lt-LT" sz="2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kumimoji="0" lang="lt-LT" sz="2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m:rPr>
                                <m:nor/>
                              </m:rPr>
                              <a:rPr lang="lt-LT" sz="2600" dirty="0">
                                <a:solidFill>
                                  <a:prstClr val="black"/>
                                </a:solidFill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0°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lt-LT" sz="2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lt-LT" sz="26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m:rPr>
                                <m:nor/>
                              </m:rPr>
                              <a:rPr lang="lt-LT" sz="2600" b="0" i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m:rPr>
                                <m:nor/>
                              </m:rPr>
                              <a:rPr lang="lt-LT" sz="2600" dirty="0">
                                <a:solidFill>
                                  <a:prstClr val="black"/>
                                </a:solidFill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0°</m:t>
                            </m:r>
                          </m:e>
                        </m:func>
                      </m:den>
                    </m:f>
                    <m:r>
                      <a:rPr kumimoji="0" lang="lt-LT" sz="2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kumimoji="0" lang="lt-LT" sz="2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≈1,06</m:t>
                    </m:r>
                  </m:oMath>
                </a14:m>
                <a:r>
                  <a:rPr kumimoji="0" lang="lt-LT" sz="26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ir </a:t>
                </a:r>
                <a:r>
                  <a:rPr kumimoji="0" lang="lt-LT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apšvieta sumažėjo apie 1,08 kartų</a:t>
                </a:r>
                <a:r>
                  <a:rPr kumimoji="0" lang="lt-LT" sz="26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lt-LT" sz="26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Kai spindulių kritimo kampas padidėjo nuo 0° iki 40°, </a:t>
                </a:r>
                <a:r>
                  <a:rPr kumimoji="0" lang="lt-LT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kritimo kampo kosinusas sumažėjo 1,31 kartų</a:t>
                </a:r>
                <a:r>
                  <a:rPr kumimoji="0" lang="lt-LT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nes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lt-LT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kumimoji="0" lang="lt-LT" sz="2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kumimoji="0" lang="lt-LT" sz="2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m:rPr>
                                <m:nor/>
                              </m:rPr>
                              <a:rPr kumimoji="0" lang="lt-LT" sz="2600" b="0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0°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kumimoji="0" lang="lt-LT" sz="2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kumimoji="0" lang="lt-LT" sz="26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m:rPr>
                                <m:nor/>
                              </m:rPr>
                              <a:rPr kumimoji="0" lang="lt-LT" sz="2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  <m:r>
                              <m:rPr>
                                <m:nor/>
                              </m:rPr>
                              <a:rPr kumimoji="0" lang="lt-LT" sz="2600" b="0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0°</m:t>
                            </m:r>
                          </m:e>
                        </m:func>
                      </m:den>
                    </m:f>
                    <m:r>
                      <a:rPr kumimoji="0" lang="lt-LT" sz="2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kumimoji="0" lang="lt-LT" sz="2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≈1,</m:t>
                    </m:r>
                  </m:oMath>
                </a14:m>
                <a:r>
                  <a:rPr kumimoji="0" lang="lt-LT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31 ir </a:t>
                </a:r>
                <a:r>
                  <a:rPr kumimoji="0" lang="lt-LT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apšvieta sumažėjo apie 1,34 kartų</a:t>
                </a:r>
                <a:r>
                  <a:rPr kumimoji="0" lang="lt-LT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lt-LT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Kai spindulių kritimo kampas padidėjo nuo 0° iki 60°, </a:t>
                </a:r>
                <a:r>
                  <a:rPr kumimoji="0" lang="lt-LT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kritimo kampo kosinusas sumažėjo 2 kartus</a:t>
                </a:r>
                <a:r>
                  <a:rPr kumimoji="0" lang="lt-LT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nes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lt-LT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kumimoji="0" lang="lt-LT" sz="26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kumimoji="0" lang="lt-LT" sz="2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m:rPr>
                                <m:nor/>
                              </m:rPr>
                              <a:rPr kumimoji="0" lang="lt-LT" sz="2600" b="0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0°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kumimoji="0" lang="lt-LT" sz="2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kumimoji="0" lang="lt-LT" sz="26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m:rPr>
                                <m:nor/>
                              </m:rPr>
                              <a:rPr kumimoji="0" lang="lt-LT" sz="2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6</m:t>
                            </m:r>
                            <m:r>
                              <m:rPr>
                                <m:nor/>
                              </m:rPr>
                              <a:rPr kumimoji="0" lang="lt-LT" sz="2600" b="0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0°</m:t>
                            </m:r>
                          </m:e>
                        </m:func>
                      </m:den>
                    </m:f>
                    <m:r>
                      <a:rPr kumimoji="0" lang="lt-LT" sz="26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=2</m:t>
                    </m:r>
                  </m:oMath>
                </a14:m>
                <a:r>
                  <a:rPr kumimoji="0" lang="lt-LT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ir </a:t>
                </a:r>
                <a:r>
                  <a:rPr kumimoji="0" lang="lt-LT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apšvieta sumažėjo apie 2,13 kartų</a:t>
                </a:r>
                <a:r>
                  <a:rPr kumimoji="0" lang="lt-LT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endParaRPr lang="lt-LT" dirty="0"/>
              </a:p>
              <a:p>
                <a:pPr marL="0" indent="0">
                  <a:buNone/>
                </a:pPr>
                <a:endParaRPr lang="lt-LT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FED857-4799-6661-FF1F-E2A3C13C00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1264" y="215206"/>
                <a:ext cx="5969211" cy="5919055"/>
              </a:xfrm>
              <a:blipFill>
                <a:blip r:embed="rId2"/>
                <a:stretch>
                  <a:fillRect l="-1634" t="-824" b="-1648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upė 5"/>
          <p:cNvGrpSpPr/>
          <p:nvPr/>
        </p:nvGrpSpPr>
        <p:grpSpPr>
          <a:xfrm>
            <a:off x="461264" y="6074846"/>
            <a:ext cx="1148080" cy="526653"/>
            <a:chOff x="461264" y="6074846"/>
            <a:chExt cx="1148080" cy="526653"/>
          </a:xfrm>
        </p:grpSpPr>
        <p:sp>
          <p:nvSpPr>
            <p:cNvPr id="7" name="Rodyklė kairėn 6"/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04008347-14BD-7E3C-92A8-AF36A0A864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4922" y="0"/>
            <a:ext cx="56270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20823"/>
      </p:ext>
    </p:extLst>
  </p:cSld>
  <p:clrMapOvr>
    <a:masterClrMapping/>
  </p:clrMapOvr>
  <p:transition spd="med">
    <p:pull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27A6D-3620-7AAB-7CCB-EB9FD928F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582013"/>
            <a:ext cx="10515600" cy="1325563"/>
          </a:xfrm>
        </p:spPr>
        <p:txBody>
          <a:bodyPr/>
          <a:lstStyle/>
          <a:p>
            <a:endParaRPr lang="lt-L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E04AB6-9BB1-323D-993B-2D836459116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23782" y="-1"/>
                <a:ext cx="6134469" cy="6134261"/>
              </a:xfrm>
            </p:spPr>
            <p:txBody>
              <a:bodyPr>
                <a:normAutofit fontScale="92500" lnSpcReduction="20000"/>
              </a:bodyPr>
              <a:lstStyle/>
              <a:p>
                <a:endParaRPr lang="lt-LT" dirty="0"/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Išvada:</a:t>
                </a:r>
                <a:r>
                  <a:rPr kumimoji="0" lang="lt-LT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 didėjant spindulių kritimo kampui, paviršiaus apšvieta mažėjo ir buvo tiesiogiai </a:t>
                </a:r>
                <a:r>
                  <a:rPr kumimoji="0" lang="lt-LT" sz="26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proporcinga spindulių kritimo kampo kosinusui. B</a:t>
                </a:r>
                <a:r>
                  <a:rPr kumimoji="0" lang="lt-LT" sz="2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andymo rezultatai patvirtino antrąjį apšvietos dėsnį.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lt-LT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ANTRASIS APŠVIETOS DĖSNIS: </a:t>
                </a:r>
                <a:r>
                  <a:rPr kumimoji="0" lang="lt-LT" sz="26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Paviršiaus apšvieta yra tiesiogiai proporcinga spindulių kritimo kampo kosinusui: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60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lt-LT" sz="260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lt-LT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kumimoji="0" lang="lt-LT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lt-LT" sz="260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cos α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lt-LT" sz="260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lt-LT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kumimoji="0" lang="lt-LT" sz="2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0" lang="lt-LT" sz="260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kumimoji="0" lang="lt-LT" sz="26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statmeno paviršiaus apšvieta, lx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lt-LT" sz="260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r>
                  <a:rPr kumimoji="0" lang="lt-LT" sz="26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- </a:t>
                </a:r>
                <a:r>
                  <a:rPr kumimoji="0" lang="lt-LT" sz="26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spindulių kritimo kampas (kampas tarp krintančių spindulių ir statmens apšviečiamam paviršiui)</a:t>
                </a:r>
                <a:endParaRPr kumimoji="0" lang="lt-LT" sz="26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lt-LT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E04AB6-9BB1-323D-993B-2D83645911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3782" y="-1"/>
                <a:ext cx="6134469" cy="6134261"/>
              </a:xfrm>
              <a:blipFill>
                <a:blip r:embed="rId2"/>
                <a:stretch>
                  <a:fillRect l="-1590" r="-248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upė 5"/>
          <p:cNvGrpSpPr/>
          <p:nvPr/>
        </p:nvGrpSpPr>
        <p:grpSpPr>
          <a:xfrm>
            <a:off x="461264" y="6074846"/>
            <a:ext cx="1148080" cy="526653"/>
            <a:chOff x="461264" y="6074846"/>
            <a:chExt cx="1148080" cy="526653"/>
          </a:xfrm>
        </p:grpSpPr>
        <p:sp>
          <p:nvSpPr>
            <p:cNvPr id="7" name="Rodyklė kairėn 6"/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3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7C1ADFC1-98EA-58A6-EF43-43E14FB8D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8970" y="0"/>
            <a:ext cx="5223029" cy="684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939164"/>
      </p:ext>
    </p:extLst>
  </p:cSld>
  <p:clrMapOvr>
    <a:masterClrMapping/>
  </p:clrMapOvr>
  <p:transition spd="slow">
    <p:cover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84AEC-29C0-3BE3-1258-67A0FA516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81" y="350031"/>
            <a:ext cx="10515600" cy="1325563"/>
          </a:xfrm>
        </p:spPr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Informacijos šaltiniai: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C26D4-F16F-01B3-96D8-A7D64AAE4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81" y="1825625"/>
            <a:ext cx="10670219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Tarasonis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V. Fizika. III dalis: Vadovėlis 12 klasei. Vilnius: Žiburys, 1998.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Valentinavičius V. Fizika: Vadovėlis 10 klasei. Kaunas: Šviesa, 2006.</a:t>
            </a:r>
          </a:p>
        </p:txBody>
      </p:sp>
      <p:grpSp>
        <p:nvGrpSpPr>
          <p:cNvPr id="4" name="Grupė 6">
            <a:extLst>
              <a:ext uri="{FF2B5EF4-FFF2-40B4-BE49-F238E27FC236}">
                <a16:creationId xmlns:a16="http://schemas.microsoft.com/office/drawing/2014/main" id="{9C5A1C02-70A2-F9EA-E173-DFF69F0CFBF5}"/>
              </a:ext>
            </a:extLst>
          </p:cNvPr>
          <p:cNvGrpSpPr/>
          <p:nvPr/>
        </p:nvGrpSpPr>
        <p:grpSpPr>
          <a:xfrm>
            <a:off x="838200" y="5913636"/>
            <a:ext cx="1148080" cy="526653"/>
            <a:chOff x="461264" y="6074846"/>
            <a:chExt cx="1148080" cy="526653"/>
          </a:xfrm>
        </p:grpSpPr>
        <p:sp>
          <p:nvSpPr>
            <p:cNvPr id="5" name="Rodyklė kairėn 7">
              <a:extLst>
                <a:ext uri="{FF2B5EF4-FFF2-40B4-BE49-F238E27FC236}">
                  <a16:creationId xmlns:a16="http://schemas.microsoft.com/office/drawing/2014/main" id="{A2E417B8-22B6-3ED9-B6BA-CCFE98398AFB}"/>
                </a:ext>
              </a:extLst>
            </p:cNvPr>
            <p:cNvSpPr/>
            <p:nvPr/>
          </p:nvSpPr>
          <p:spPr>
            <a:xfrm>
              <a:off x="461264" y="6074846"/>
              <a:ext cx="1148080" cy="526653"/>
            </a:xfrm>
            <a:prstGeom prst="leftArrow">
              <a:avLst/>
            </a:prstGeom>
            <a:solidFill>
              <a:srgbClr val="FFE0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2CD7D1E-7AC3-86ED-F84E-7D814395306D}"/>
                </a:ext>
              </a:extLst>
            </p:cNvPr>
            <p:cNvSpPr txBox="1"/>
            <p:nvPr/>
          </p:nvSpPr>
          <p:spPr>
            <a:xfrm>
              <a:off x="695080" y="6134261"/>
              <a:ext cx="914264" cy="3539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2" action="ppaction://hlinksldjump"/>
                </a:rPr>
                <a:t>Turinys</a:t>
              </a:r>
              <a:endParaRPr lang="en-GB" sz="17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068595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1602</TotalTime>
  <Words>2539</Words>
  <Application>Microsoft Office PowerPoint</Application>
  <PresentationFormat>Widescreen</PresentationFormat>
  <Paragraphs>516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2" baseType="lpstr">
      <vt:lpstr>Arial</vt:lpstr>
      <vt:lpstr>Calibri</vt:lpstr>
      <vt:lpstr>Calibri Light</vt:lpstr>
      <vt:lpstr>Cambria Math</vt:lpstr>
      <vt:lpstr>Times New Roman</vt:lpstr>
      <vt:lpstr>Office Theme</vt:lpstr>
      <vt:lpstr>Paviršiaus apšvieta</vt:lpstr>
      <vt:lpstr>TURINYS </vt:lpstr>
      <vt:lpstr>FOTOMETRIJA</vt:lpstr>
      <vt:lpstr>ŠVIESOS STIPRIS</vt:lpstr>
      <vt:lpstr>ŠVIESOS SRAUTAS</vt:lpstr>
      <vt:lpstr>PAVIRŠIAUS APŠVIETA</vt:lpstr>
      <vt:lpstr>APŠVIETOS FORMULĖ</vt:lpstr>
      <vt:lpstr>APŠVIETOS MATAVIMO PRIETAISAS</vt:lpstr>
      <vt:lpstr>PIRMASIS APŠVIETOS DĖSNIS</vt:lpstr>
      <vt:lpstr>ANTRASIS APŠVIETOS DĖSNIS</vt:lpstr>
      <vt:lpstr>UNIVERSALI APŠVIETOS FORMULĖ</vt:lpstr>
      <vt:lpstr>Tai įdomu!</vt:lpstr>
      <vt:lpstr>TESTAS</vt:lpstr>
      <vt:lpstr>1. Kokia raide yra žymima apšvieta?</vt:lpstr>
      <vt:lpstr>1. Kokia raide yra žymima apšvieta?</vt:lpstr>
      <vt:lpstr>2. Koks yra apšvietos matavimo vienetas? </vt:lpstr>
      <vt:lpstr>2. Koks yra apšvietos matavimo vienetas? </vt:lpstr>
      <vt:lpstr>3. Kokia raide yra žymimas šviesos srautas? </vt:lpstr>
      <vt:lpstr>3. Kokia raide yra žymimas šviesos srautas? </vt:lpstr>
      <vt:lpstr>4. Koks yra šviesos srauto matavimo vienetas?</vt:lpstr>
      <vt:lpstr>4. Koks yra šviesos srauto matavimo vienetas?</vt:lpstr>
      <vt:lpstr>5. Koks yra apšvietos matavimo vienetas</vt:lpstr>
      <vt:lpstr>5. Koks yra apšvietos matavimo vienetas</vt:lpstr>
      <vt:lpstr>6. Nuo ko priklauso paviršiaus apšvieta?</vt:lpstr>
      <vt:lpstr>6. Nuo ko priklauso paviršiaus apšvieta?</vt:lpstr>
      <vt:lpstr> </vt:lpstr>
      <vt:lpstr>7. Kuri formulė, skirta apšvietai apskaičiuoti, yra teisinga?</vt:lpstr>
      <vt:lpstr>8. Kuri formulė, skirta šviesos srautui apskaičiuoti,  yra teisinga?</vt:lpstr>
      <vt:lpstr>8. Kuri formulė, skirta šviesos srautui apskaičiuoti,  yra teisinga?</vt:lpstr>
      <vt:lpstr>9. Kiek yra apšvietos dėsnių?</vt:lpstr>
      <vt:lpstr>9. Kiek yra apšvietos dėsnių?</vt:lpstr>
      <vt:lpstr>10. Kaip vadinamas apšvietos matavimo prietaisas?</vt:lpstr>
      <vt:lpstr>10. Kaip vadinamas apšvietos matavimo prietaisas? </vt:lpstr>
      <vt:lpstr>11. Lempa, kurios šviesos stipris 80 cd, kabo 2 m aukštyje virš stalo paviršiaus. Kokia yra stalo apšvieta?</vt:lpstr>
      <vt:lpstr>11. Lempa, kurios šviesos stipris 80 cd, kabo 2 m aukštyje virš stalo paviršiaus. Kokia yra stalo apšvieta?</vt:lpstr>
      <vt:lpstr>12. 1120 lm šviesos srautas krinta į 20 m^2 plotą.  Kokia paviršiaus apšvieta?</vt:lpstr>
      <vt:lpstr>12. 1120 lm šviesos srautas krinta į 20 m^2 plotą.  Kokia paviršiaus apšvieta?</vt:lpstr>
      <vt:lpstr>13. Koks turi būti šaltinio šviesos stipris, kad 5 km nuotolyje  apšvieta būtų 0,02 lx?</vt:lpstr>
      <vt:lpstr>13. Koks turi būti šaltinio šviesos stipris, kad 5 km nuotolyje  apšvieta būtų 0,02 lx?</vt:lpstr>
      <vt:lpstr>Uždaviniai ir jų sprendimai</vt:lpstr>
      <vt:lpstr>1 uždavinys. Kokiame aukštyje virš stalo reikia pakabinti 100 cd lemputę, kad stalo po ja apšvieta būtų lygi 50 lx?</vt:lpstr>
      <vt:lpstr>2 uždavinys. Koks šviesos srautas krinta statmenai į 50 cm^2 ploto paviršių, esantį už 3 m nuo 175 cd stiprio šviesos šaltinio?</vt:lpstr>
      <vt:lpstr>3 uždavinys. Ekraną apšviečia dvi vienodos elektros lempos, stovinčios greta 1 m atstumu nuo ekrano. Kiek reikia priartinti ekraną, kad liktų tokia pat apšvieta, vieną lempą  užgesinus?</vt:lpstr>
      <vt:lpstr>4 uždavinys. Kokiu kampu reikia pasukti plokštelę, kad jos apšvieta būtų perpus mažesnė, negu spinduliams krentant statmenai?</vt:lpstr>
      <vt:lpstr>5 uždavinys. Dvi lemputės vienodai apšviečia tam tikrą paviršių. Viena iš jų, kurios šviesos stipris 5 cd, yra 16 cm atstumu nuo paviršiaus, kita – 60 cm atstumu. Apskaičiuokite antrosios lemputės šviesos stiprį.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ANTRAS BANDYMAS</vt:lpstr>
      <vt:lpstr>PowerPoint Presentation</vt:lpstr>
      <vt:lpstr>PowerPoint Presentation</vt:lpstr>
      <vt:lpstr>PowerPoint Presentation</vt:lpstr>
      <vt:lpstr>PowerPoint Presentation</vt:lpstr>
      <vt:lpstr>Informacijos šaltiniai: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Paviršiaus apšvieta</dc:title>
  <dc:creator>Ignas Ukanis</dc:creator>
  <cp:lastModifiedBy>Birutė Žukauskienė</cp:lastModifiedBy>
  <cp:revision>42</cp:revision>
  <dcterms:created xsi:type="dcterms:W3CDTF">2024-04-28T10:07:45Z</dcterms:created>
  <dcterms:modified xsi:type="dcterms:W3CDTF">2024-05-31T17:28:06Z</dcterms:modified>
</cp:coreProperties>
</file>