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4"/>
  </p:notesMasterIdLst>
  <p:handoutMasterIdLst>
    <p:handoutMasterId r:id="rId45"/>
  </p:handoutMasterIdLst>
  <p:sldIdLst>
    <p:sldId id="256" r:id="rId2"/>
    <p:sldId id="266" r:id="rId3"/>
    <p:sldId id="267" r:id="rId4"/>
    <p:sldId id="259" r:id="rId5"/>
    <p:sldId id="263" r:id="rId6"/>
    <p:sldId id="257" r:id="rId7"/>
    <p:sldId id="260" r:id="rId8"/>
    <p:sldId id="292" r:id="rId9"/>
    <p:sldId id="258" r:id="rId10"/>
    <p:sldId id="261" r:id="rId11"/>
    <p:sldId id="269" r:id="rId12"/>
    <p:sldId id="271" r:id="rId13"/>
    <p:sldId id="272" r:id="rId14"/>
    <p:sldId id="273" r:id="rId15"/>
    <p:sldId id="277" r:id="rId16"/>
    <p:sldId id="276" r:id="rId17"/>
    <p:sldId id="279" r:id="rId18"/>
    <p:sldId id="280" r:id="rId19"/>
    <p:sldId id="270" r:id="rId20"/>
    <p:sldId id="281" r:id="rId21"/>
    <p:sldId id="282" r:id="rId22"/>
    <p:sldId id="284" r:id="rId23"/>
    <p:sldId id="283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3" r:id="rId32"/>
    <p:sldId id="294" r:id="rId33"/>
    <p:sldId id="299" r:id="rId34"/>
    <p:sldId id="300" r:id="rId35"/>
    <p:sldId id="295" r:id="rId36"/>
    <p:sldId id="301" r:id="rId37"/>
    <p:sldId id="296" r:id="rId38"/>
    <p:sldId id="302" r:id="rId39"/>
    <p:sldId id="298" r:id="rId40"/>
    <p:sldId id="303" r:id="rId41"/>
    <p:sldId id="304" r:id="rId42"/>
    <p:sldId id="297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8BBD"/>
    <a:srgbClr val="998DC5"/>
    <a:srgbClr val="7511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EF39CC-1ADE-4E1C-A95A-135C8ACBB87B}" v="625" dt="2024-05-19T14:45:29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F7717B-3A07-D58D-7E07-C737D0826E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9404F0-5FCD-3551-348E-7A66DC5C6F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DED35-20E4-4EAE-94B0-CD2363DBCDA9}" type="datetimeFigureOut">
              <a:rPr lang="lt-LT" smtClean="0"/>
              <a:t>2024-05-30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CAB146-0EFC-DFA0-C01A-18B8DB63C1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C49EC4-BE65-B2EC-A698-5B70845782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27DE8-0948-4AEF-AB3D-6FE20E0C98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456381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5976C-5BB1-414C-830E-596CE073E9C3}" type="datetimeFigureOut">
              <a:rPr lang="lt-LT" smtClean="0"/>
              <a:t>2024-05-30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29422-DE1D-403A-AAE8-CF0660122B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595259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29422-DE1D-403A-AAE8-CF0660122B7E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10724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29422-DE1D-403A-AAE8-CF0660122B7E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5353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29422-DE1D-403A-AAE8-CF0660122B7E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006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29422-DE1D-403A-AAE8-CF0660122B7E}" type="slidenum">
              <a:rPr lang="lt-LT" smtClean="0"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96290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29422-DE1D-403A-AAE8-CF0660122B7E}" type="slidenum">
              <a:rPr lang="lt-LT" smtClean="0"/>
              <a:t>23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3109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29422-DE1D-403A-AAE8-CF0660122B7E}" type="slidenum">
              <a:rPr lang="lt-LT" smtClean="0"/>
              <a:t>38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2678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29422-DE1D-403A-AAE8-CF0660122B7E}" type="slidenum">
              <a:rPr lang="lt-LT" smtClean="0"/>
              <a:t>42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92218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1F273-F973-4243-AF24-B492D1A5CAC5}" type="datetime1">
              <a:rPr lang="lt-LT" smtClean="0"/>
              <a:t>2024-05-30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8222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FFFE-8247-45CC-AC07-05D56AED6F65}" type="datetime1">
              <a:rPr lang="lt-LT" smtClean="0"/>
              <a:t>2024-05-30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801651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BC1-9A95-408C-96A4-E4EA7596709D}" type="datetime1">
              <a:rPr lang="lt-LT" smtClean="0"/>
              <a:t>2024-05-30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68104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39FB-AE75-492F-BA18-7F00F7964338}" type="datetime1">
              <a:rPr lang="lt-LT" smtClean="0"/>
              <a:t>2024-05-30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612166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8696-223E-4354-B0E1-401124AB0459}" type="datetime1">
              <a:rPr lang="lt-LT" smtClean="0"/>
              <a:t>2024-05-30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9953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89108-DB2E-435D-91CB-3F594FE00E5B}" type="datetime1">
              <a:rPr lang="lt-LT" smtClean="0"/>
              <a:t>2024-05-30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252116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6612-4E45-4332-8336-B78F36143F09}" type="datetime1">
              <a:rPr lang="lt-LT" smtClean="0"/>
              <a:t>2024-05-30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5710226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743E-BC57-4A0F-8D5F-1A7C23E2A04D}" type="datetime1">
              <a:rPr lang="lt-LT" smtClean="0"/>
              <a:t>2024-05-30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lt-L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808451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F2F02B0-EC6D-4492-A947-E7889D613894}" type="datetime1">
              <a:rPr lang="lt-LT" smtClean="0"/>
              <a:t>2024-05-30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4019823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A7E7-7FAA-40DE-9F0B-2430E826555F}" type="datetime1">
              <a:rPr lang="lt-LT" smtClean="0"/>
              <a:t>2024-05-30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9230064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AB352-95E1-4370-8C7B-C4D3FAC4908A}" type="datetime1">
              <a:rPr lang="lt-LT" smtClean="0"/>
              <a:t>2024-05-30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426412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10DF59B-8807-4454-827D-1233D1AD0457}" type="datetime1">
              <a:rPr lang="lt-LT" smtClean="0"/>
              <a:t>2024-05-30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571E8FB-8EFA-447A-8849-06F2BE1E23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119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microsoft.com/office/2007/relationships/hdphoto" Target="../media/hdphoto9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2.wdp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3.wdp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17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1.wdp"/><Relationship Id="rId7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8.wdp"/><Relationship Id="rId7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hdphoto" Target="../media/hdphoto10.wdp"/><Relationship Id="rId7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0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6.wdp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hdphoto" Target="../media/hdphoto7.wdp"/><Relationship Id="rId7" Type="http://schemas.openxmlformats.org/officeDocument/2006/relationships/image" Target="../media/image4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hdphoto" Target="../media/hdphoto9.wdp"/><Relationship Id="rId7" Type="http://schemas.openxmlformats.org/officeDocument/2006/relationships/image" Target="../media/image4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microsoft.com/office/2007/relationships/hdphoto" Target="../media/hdphoto1.wdp"/><Relationship Id="rId9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hdphoto" Target="../media/hdphoto3.wdp"/><Relationship Id="rId7" Type="http://schemas.openxmlformats.org/officeDocument/2006/relationships/image" Target="../media/image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OPHER NOLAN PUSHES THE LIMITS OF CINEMATIC STORYTELLING AGAIN WITH  OPPENHEIMER - VFX Voice MagazineVFX Voice Magazine">
            <a:extLst>
              <a:ext uri="{FF2B5EF4-FFF2-40B4-BE49-F238E27FC236}">
                <a16:creationId xmlns:a16="http://schemas.microsoft.com/office/drawing/2014/main" id="{6D373869-F0D1-9010-901F-FA055C80F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886" y="-676276"/>
            <a:ext cx="12296695" cy="862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19DC2A-F76C-223D-FFA9-521992DD8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167" y="1619715"/>
            <a:ext cx="10687664" cy="22909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lt-LT" sz="3600" dirty="0">
                <a:latin typeface="Bookman Old Style" panose="02050604050505020204" pitchFamily="18" charset="0"/>
              </a:rPr>
              <a:t>Sklaidomojo lęšio židinio nuotolio ir laužiamosios gebos nustatymas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4D9947-39C7-ED83-BBD6-D58A11655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954" y="4467422"/>
            <a:ext cx="7984090" cy="1050747"/>
          </a:xfrm>
        </p:spPr>
        <p:txBody>
          <a:bodyPr>
            <a:noAutofit/>
          </a:bodyPr>
          <a:lstStyle/>
          <a:p>
            <a:r>
              <a:rPr lang="en-GB" sz="2400" dirty="0" err="1">
                <a:latin typeface="Bookman Old Style" panose="02050604050505020204" pitchFamily="18" charset="0"/>
              </a:rPr>
              <a:t>Darbą</a:t>
            </a:r>
            <a:r>
              <a:rPr lang="en-GB" sz="2400" dirty="0">
                <a:latin typeface="Bookman Old Style" panose="02050604050505020204" pitchFamily="18" charset="0"/>
              </a:rPr>
              <a:t> </a:t>
            </a:r>
            <a:r>
              <a:rPr lang="en-GB" sz="2400" dirty="0" err="1">
                <a:latin typeface="Bookman Old Style" panose="02050604050505020204" pitchFamily="18" charset="0"/>
              </a:rPr>
              <a:t>atliko</a:t>
            </a:r>
            <a:r>
              <a:rPr lang="en-GB" sz="2400" dirty="0">
                <a:latin typeface="Bookman Old Style" panose="02050604050505020204" pitchFamily="18" charset="0"/>
              </a:rPr>
              <a:t>: </a:t>
            </a:r>
            <a:r>
              <a:rPr lang="lt-LT" sz="2400" dirty="0">
                <a:latin typeface="Bookman Old Style" panose="02050604050505020204" pitchFamily="18" charset="0"/>
              </a:rPr>
              <a:t>Meda Karvelytė</a:t>
            </a:r>
            <a:r>
              <a:rPr lang="en-GB" sz="2400" dirty="0">
                <a:latin typeface="Bookman Old Style" panose="02050604050505020204" pitchFamily="18" charset="0"/>
              </a:rPr>
              <a:t>, 10 kl.</a:t>
            </a:r>
            <a:endParaRPr lang="lt-LT" sz="2400" dirty="0">
              <a:latin typeface="Bookman Old Style" panose="02050604050505020204" pitchFamily="18" charset="0"/>
            </a:endParaRPr>
          </a:p>
          <a:p>
            <a:r>
              <a:rPr lang="en-GB" sz="2400" dirty="0" err="1">
                <a:latin typeface="Bookman Old Style" panose="02050604050505020204" pitchFamily="18" charset="0"/>
              </a:rPr>
              <a:t>Mokytoja</a:t>
            </a:r>
            <a:r>
              <a:rPr lang="en-GB" sz="2400" dirty="0">
                <a:latin typeface="Bookman Old Style" panose="02050604050505020204" pitchFamily="18" charset="0"/>
              </a:rPr>
              <a:t>: </a:t>
            </a:r>
            <a:r>
              <a:rPr lang="lt-LT" sz="2400" dirty="0">
                <a:latin typeface="Bookman Old Style" panose="02050604050505020204" pitchFamily="18" charset="0"/>
              </a:rPr>
              <a:t>Birutė</a:t>
            </a:r>
            <a:r>
              <a:rPr lang="en-GB" sz="2400" dirty="0">
                <a:latin typeface="Bookman Old Style" panose="02050604050505020204" pitchFamily="18" charset="0"/>
              </a:rPr>
              <a:t> </a:t>
            </a:r>
            <a:r>
              <a:rPr lang="lt-LT" sz="2400" dirty="0">
                <a:latin typeface="Bookman Old Style" panose="02050604050505020204" pitchFamily="18" charset="0"/>
              </a:rPr>
              <a:t>Žukauskienė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572AAE-7AF5-E1BD-C7E6-3A01BB2303D6}"/>
              </a:ext>
            </a:extLst>
          </p:cNvPr>
          <p:cNvSpPr txBox="1"/>
          <p:nvPr/>
        </p:nvSpPr>
        <p:spPr>
          <a:xfrm>
            <a:off x="2910008" y="5975789"/>
            <a:ext cx="6371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latin typeface="Bookman Old Style" panose="02050604050505020204" pitchFamily="18" charset="0"/>
              </a:rPr>
              <a:t>Klaipėdos „Vėtrungės” gimnazija</a:t>
            </a:r>
            <a:r>
              <a:rPr lang="en-GB" sz="2400" dirty="0">
                <a:latin typeface="Bookman Old Style" panose="02050604050505020204" pitchFamily="18" charset="0"/>
              </a:rPr>
              <a:t>, 2024</a:t>
            </a:r>
            <a:r>
              <a:rPr lang="lt-LT" sz="2400" dirty="0"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125161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id Nolan blast a bomb for real in the movie Oppenheimer? - Quora">
            <a:extLst>
              <a:ext uri="{FF2B5EF4-FFF2-40B4-BE49-F238E27FC236}">
                <a16:creationId xmlns:a16="http://schemas.microsoft.com/office/drawing/2014/main" id="{5B14D838-9470-A6BC-9D57-D5731810F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5431" y="-363568"/>
            <a:ext cx="14657142" cy="73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F6D328-B93B-C207-E6A9-0F9BA799B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14387"/>
            <a:ext cx="8991600" cy="1036041"/>
          </a:xfrm>
        </p:spPr>
        <p:txBody>
          <a:bodyPr/>
          <a:lstStyle/>
          <a:p>
            <a:r>
              <a:rPr lang="lt-LT" dirty="0">
                <a:latin typeface="Bookman Old Style" panose="02050604050505020204" pitchFamily="18" charset="0"/>
              </a:rPr>
              <a:t>Turinys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227E19-9008-3B64-E0CD-BEB8A2813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2051514"/>
            <a:ext cx="8991601" cy="4312403"/>
          </a:xfrm>
        </p:spPr>
        <p:txBody>
          <a:bodyPr/>
          <a:lstStyle/>
          <a:p>
            <a:r>
              <a:rPr lang="lt-LT" dirty="0">
                <a:latin typeface="Bookman Old Style" panose="02050604050505020204" pitchFamily="18" charset="0"/>
              </a:rPr>
              <a:t>Teorija</a:t>
            </a:r>
            <a:r>
              <a:rPr lang="en-GB" dirty="0">
                <a:latin typeface="Bookman Old Style" panose="02050604050505020204" pitchFamily="18" charset="0"/>
              </a:rPr>
              <a:t>..........</a:t>
            </a:r>
            <a:r>
              <a:rPr lang="lt-LT" dirty="0">
                <a:latin typeface="Bookman Old Style" panose="02050604050505020204" pitchFamily="18" charset="0"/>
              </a:rPr>
              <a:t>.......</a:t>
            </a:r>
            <a:r>
              <a:rPr lang="en-GB" dirty="0">
                <a:latin typeface="Bookman Old Style" panose="02050604050505020204" pitchFamily="18" charset="0"/>
              </a:rPr>
              <a:t>..........................................................................3</a:t>
            </a:r>
          </a:p>
          <a:p>
            <a:r>
              <a:rPr lang="lt-LT" dirty="0">
                <a:latin typeface="Bookman Old Style" panose="02050604050505020204" pitchFamily="18" charset="0"/>
              </a:rPr>
              <a:t>Formulės</a:t>
            </a:r>
            <a:r>
              <a:rPr lang="en-GB" dirty="0">
                <a:latin typeface="Bookman Old Style" panose="02050604050505020204" pitchFamily="18" charset="0"/>
              </a:rPr>
              <a:t>..……………………………………………………………………....6</a:t>
            </a:r>
          </a:p>
          <a:p>
            <a:r>
              <a:rPr lang="lt-LT" dirty="0">
                <a:latin typeface="Bookman Old Style" panose="02050604050505020204" pitchFamily="18" charset="0"/>
              </a:rPr>
              <a:t>Darbo tikslas</a:t>
            </a:r>
            <a:r>
              <a:rPr lang="en-GB" dirty="0">
                <a:latin typeface="Bookman Old Style" panose="02050604050505020204" pitchFamily="18" charset="0"/>
              </a:rPr>
              <a:t>…..……………………………………………………………….</a:t>
            </a:r>
            <a:r>
              <a:rPr lang="lt-LT" dirty="0">
                <a:latin typeface="Bookman Old Style" panose="02050604050505020204" pitchFamily="18" charset="0"/>
              </a:rPr>
              <a:t>9</a:t>
            </a:r>
            <a:endParaRPr lang="en-GB" dirty="0">
              <a:latin typeface="Bookman Old Style" panose="02050604050505020204" pitchFamily="18" charset="0"/>
            </a:endParaRPr>
          </a:p>
          <a:p>
            <a:r>
              <a:rPr lang="lt-LT" dirty="0">
                <a:latin typeface="Bookman Old Style" panose="02050604050505020204" pitchFamily="18" charset="0"/>
              </a:rPr>
              <a:t>Darbo priemonės</a:t>
            </a:r>
            <a:r>
              <a:rPr lang="en-GB" dirty="0">
                <a:latin typeface="Bookman Old Style" panose="02050604050505020204" pitchFamily="18" charset="0"/>
              </a:rPr>
              <a:t>…………..….………..…………………………………….</a:t>
            </a:r>
            <a:r>
              <a:rPr lang="lt-LT" dirty="0">
                <a:latin typeface="Bookman Old Style" panose="02050604050505020204" pitchFamily="18" charset="0"/>
              </a:rPr>
              <a:t>10</a:t>
            </a:r>
            <a:endParaRPr lang="en-GB" dirty="0">
              <a:latin typeface="Bookman Old Style" panose="02050604050505020204" pitchFamily="18" charset="0"/>
            </a:endParaRPr>
          </a:p>
          <a:p>
            <a:r>
              <a:rPr lang="en-GB" dirty="0" err="1">
                <a:latin typeface="Bookman Old Style" panose="02050604050505020204" pitchFamily="18" charset="0"/>
              </a:rPr>
              <a:t>Darbo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eiga</a:t>
            </a:r>
            <a:r>
              <a:rPr lang="en-GB" dirty="0">
                <a:latin typeface="Bookman Old Style" panose="02050604050505020204" pitchFamily="18" charset="0"/>
              </a:rPr>
              <a:t>…………...……......………………………………...……………</a:t>
            </a:r>
            <a:r>
              <a:rPr lang="lt-LT" dirty="0">
                <a:latin typeface="Bookman Old Style" panose="02050604050505020204" pitchFamily="18" charset="0"/>
              </a:rPr>
              <a:t>11</a:t>
            </a:r>
            <a:endParaRPr lang="en-GB" dirty="0">
              <a:latin typeface="Bookman Old Style" panose="02050604050505020204" pitchFamily="18" charset="0"/>
            </a:endParaRPr>
          </a:p>
          <a:p>
            <a:r>
              <a:rPr lang="en-GB" dirty="0" err="1">
                <a:latin typeface="Bookman Old Style" panose="02050604050505020204" pitchFamily="18" charset="0"/>
              </a:rPr>
              <a:t>Matavimo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duomenys</a:t>
            </a:r>
            <a:r>
              <a:rPr lang="en-GB" dirty="0">
                <a:latin typeface="Bookman Old Style" panose="02050604050505020204" pitchFamily="18" charset="0"/>
              </a:rPr>
              <a:t>………...…………………………………..………….</a:t>
            </a:r>
            <a:r>
              <a:rPr lang="lt-LT" dirty="0">
                <a:latin typeface="Bookman Old Style" panose="02050604050505020204" pitchFamily="18" charset="0"/>
              </a:rPr>
              <a:t>15</a:t>
            </a:r>
            <a:endParaRPr lang="en-GB" dirty="0">
              <a:latin typeface="Bookman Old Style" panose="02050604050505020204" pitchFamily="18" charset="0"/>
            </a:endParaRPr>
          </a:p>
          <a:p>
            <a:r>
              <a:rPr lang="en-GB" dirty="0" err="1">
                <a:latin typeface="Bookman Old Style" panose="02050604050505020204" pitchFamily="18" charset="0"/>
              </a:rPr>
              <a:t>Skaičiavimai</a:t>
            </a:r>
            <a:r>
              <a:rPr lang="en-GB" dirty="0">
                <a:latin typeface="Bookman Old Style" panose="02050604050505020204" pitchFamily="18" charset="0"/>
              </a:rPr>
              <a:t>..………….……...………………………………………………</a:t>
            </a:r>
            <a:r>
              <a:rPr lang="lt-LT" dirty="0">
                <a:latin typeface="Bookman Old Style" panose="02050604050505020204" pitchFamily="18" charset="0"/>
              </a:rPr>
              <a:t>16</a:t>
            </a:r>
            <a:endParaRPr lang="en-GB" dirty="0">
              <a:latin typeface="Bookman Old Style" panose="02050604050505020204" pitchFamily="18" charset="0"/>
            </a:endParaRPr>
          </a:p>
          <a:p>
            <a:r>
              <a:rPr lang="en-GB" dirty="0" err="1">
                <a:latin typeface="Bookman Old Style" panose="02050604050505020204" pitchFamily="18" charset="0"/>
              </a:rPr>
              <a:t>Darbo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rezultatai</a:t>
            </a:r>
            <a:r>
              <a:rPr lang="en-GB" dirty="0">
                <a:latin typeface="Bookman Old Style" panose="02050604050505020204" pitchFamily="18" charset="0"/>
              </a:rPr>
              <a:t>............................................................................19</a:t>
            </a:r>
          </a:p>
          <a:p>
            <a:r>
              <a:rPr lang="en-GB" dirty="0" err="1">
                <a:latin typeface="Bookman Old Style" panose="02050604050505020204" pitchFamily="18" charset="0"/>
              </a:rPr>
              <a:t>Testas</a:t>
            </a:r>
            <a:r>
              <a:rPr lang="en-GB" dirty="0">
                <a:latin typeface="Bookman Old Style" panose="02050604050505020204" pitchFamily="18" charset="0"/>
              </a:rPr>
              <a:t>...........................................................................................20</a:t>
            </a:r>
          </a:p>
          <a:p>
            <a:r>
              <a:rPr lang="en-GB" dirty="0" err="1">
                <a:latin typeface="Bookman Old Style" panose="02050604050505020204" pitchFamily="18" charset="0"/>
              </a:rPr>
              <a:t>Uždaviniai</a:t>
            </a:r>
            <a:r>
              <a:rPr lang="en-GB" dirty="0">
                <a:latin typeface="Bookman Old Style" panose="02050604050505020204" pitchFamily="18" charset="0"/>
              </a:rPr>
              <a:t>......................................................................................31</a:t>
            </a:r>
          </a:p>
        </p:txBody>
      </p:sp>
    </p:spTree>
    <p:extLst>
      <p:ext uri="{BB962C8B-B14F-4D97-AF65-F5344CB8AC3E}">
        <p14:creationId xmlns:p14="http://schemas.microsoft.com/office/powerpoint/2010/main" val="125289430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3E2EDBB-F428-B541-A8B9-434B6EF66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676" y="-792702"/>
            <a:ext cx="15544798" cy="874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1AF6AC-3B13-C5F4-373B-F1F3D5FB2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383073"/>
            <a:ext cx="8991600" cy="1071039"/>
          </a:xfrm>
        </p:spPr>
        <p:txBody>
          <a:bodyPr/>
          <a:lstStyle/>
          <a:p>
            <a:r>
              <a:rPr lang="en-GB" dirty="0" err="1">
                <a:latin typeface="Bookman Old Style" panose="02050604050505020204" pitchFamily="18" charset="0"/>
              </a:rPr>
              <a:t>Teorija</a:t>
            </a:r>
            <a:endParaRPr lang="lt-LT" dirty="0">
              <a:latin typeface="Bookman Old Style" panose="02050604050505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EDD10-62AB-1382-C3D8-1AD137885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495811" y="1805737"/>
            <a:ext cx="15183620" cy="37798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t-LT" sz="2800" u="sng" dirty="0">
                <a:latin typeface="Bookman Old Style" panose="02050604050505020204" pitchFamily="18" charset="0"/>
              </a:rPr>
              <a:t>Lęšis</a:t>
            </a:r>
            <a:r>
              <a:rPr lang="lt-LT" sz="2800" dirty="0">
                <a:latin typeface="Bookman Old Style" panose="02050604050505020204" pitchFamily="18" charset="0"/>
              </a:rPr>
              <a:t> – </a:t>
            </a:r>
            <a:r>
              <a:rPr lang="en-GB" sz="2800" dirty="0">
                <a:latin typeface="Bookman Old Style" panose="02050604050505020204" pitchFamily="18" charset="0"/>
              </a:rPr>
              <a:t>tai </a:t>
            </a:r>
            <a:r>
              <a:rPr lang="lt-LT" sz="2800" dirty="0">
                <a:latin typeface="Bookman Old Style" panose="02050604050505020204" pitchFamily="18" charset="0"/>
              </a:rPr>
              <a:t>skaidrus kūnas, apribotas</a:t>
            </a:r>
          </a:p>
          <a:p>
            <a:pPr>
              <a:lnSpc>
                <a:spcPct val="150000"/>
              </a:lnSpc>
              <a:spcAft>
                <a:spcPts val="3000"/>
              </a:spcAft>
            </a:pPr>
            <a:r>
              <a:rPr lang="lt-LT" sz="2800" dirty="0">
                <a:latin typeface="Bookman Old Style" panose="02050604050505020204" pitchFamily="18" charset="0"/>
              </a:rPr>
              <a:t> dviejų rutuliškųjų paviršių.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lt-LT" sz="2800" u="sng" dirty="0">
                <a:latin typeface="Bookman Old Style" panose="02050604050505020204" pitchFamily="18" charset="0"/>
              </a:rPr>
              <a:t>Pagal formą ir spindulių eigą lęšiai skirstomi į dvi rūšis:</a:t>
            </a:r>
            <a:endParaRPr lang="en-GB" sz="2800" u="sng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lt-LT" sz="2800" dirty="0">
                <a:latin typeface="Bookman Old Style" panose="02050604050505020204" pitchFamily="18" charset="0"/>
              </a:rPr>
              <a:t>- sklaidomuosius (įgaubtuosius);</a:t>
            </a:r>
          </a:p>
          <a:p>
            <a:pPr>
              <a:lnSpc>
                <a:spcPct val="200000"/>
              </a:lnSpc>
            </a:pPr>
            <a:r>
              <a:rPr lang="lt-LT" sz="2800" dirty="0">
                <a:latin typeface="Bookman Old Style" panose="02050604050505020204" pitchFamily="18" charset="0"/>
              </a:rPr>
              <a:t>- glaudžiamuosius (iškiluosius).</a:t>
            </a:r>
          </a:p>
          <a:p>
            <a:pPr>
              <a:lnSpc>
                <a:spcPct val="200000"/>
              </a:lnSpc>
            </a:pPr>
            <a:endParaRPr lang="lt-LT" sz="29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84301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ppenheimer Practical Effects Explained — VFX Without CGI">
            <a:extLst>
              <a:ext uri="{FF2B5EF4-FFF2-40B4-BE49-F238E27FC236}">
                <a16:creationId xmlns:a16="http://schemas.microsoft.com/office/drawing/2014/main" id="{87BEA776-65CC-4DB5-B565-F950C4048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1113" y="-943295"/>
            <a:ext cx="14966479" cy="93429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EAC97DE-708D-B5DB-880A-7E56718EB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931" y="1170179"/>
            <a:ext cx="7168056" cy="5687821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lt-LT" sz="2800" u="sng" dirty="0">
                <a:latin typeface="Bookman Old Style" panose="02050604050505020204" pitchFamily="18" charset="0"/>
              </a:rPr>
              <a:t>Sklaidomieji (įgaubtieji) lęšiai</a:t>
            </a:r>
            <a:r>
              <a:rPr lang="lt-LT" sz="2800" dirty="0">
                <a:latin typeface="Bookman Old Style" panose="02050604050505020204" pitchFamily="18" charset="0"/>
              </a:rPr>
              <a:t> – lęšiai, kurie per vidurį yra plonesni negu kraštuose.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endParaRPr lang="lt-LT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lt-LT" sz="2800" u="sng" dirty="0">
                <a:latin typeface="Bookman Old Style" panose="02050604050505020204" pitchFamily="18" charset="0"/>
              </a:rPr>
              <a:t>Glaudžiamieji (iškilieji)</a:t>
            </a:r>
            <a:r>
              <a:rPr lang="en-GB" sz="2800" u="sng" dirty="0">
                <a:latin typeface="Bookman Old Style" panose="02050604050505020204" pitchFamily="18" charset="0"/>
              </a:rPr>
              <a:t> </a:t>
            </a:r>
            <a:r>
              <a:rPr lang="lt-LT" sz="2800" u="sng" dirty="0">
                <a:latin typeface="Bookman Old Style" panose="02050604050505020204" pitchFamily="18" charset="0"/>
              </a:rPr>
              <a:t>lęšiai</a:t>
            </a:r>
            <a:r>
              <a:rPr lang="lt-LT" sz="2800" dirty="0">
                <a:latin typeface="Bookman Old Style" panose="02050604050505020204" pitchFamily="18" charset="0"/>
              </a:rPr>
              <a:t> – lęšiai, kurie per vidurį yra storesni negu kraštuose.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D1D21D-B8C9-CFA4-5D6B-CF7680CBA8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74" t="9157" r="47333" b="48366"/>
          <a:stretch/>
        </p:blipFill>
        <p:spPr>
          <a:xfrm rot="5400000">
            <a:off x="8949557" y="731869"/>
            <a:ext cx="2144112" cy="2448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760A34-7BC2-C73A-A6AA-6DA027E359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1749" t="16989" r="53729" b="15352"/>
          <a:stretch/>
        </p:blipFill>
        <p:spPr>
          <a:xfrm>
            <a:off x="8797157" y="3728179"/>
            <a:ext cx="2448912" cy="24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88042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HRISTOPHER NOLAN PUSHES THE LIMITS OF CINEMATIC STORYTELLING AGAIN WITH  OPPENHEIMER - VFX Voice MagazineVFX Voice Magazine">
            <a:extLst>
              <a:ext uri="{FF2B5EF4-FFF2-40B4-BE49-F238E27FC236}">
                <a16:creationId xmlns:a16="http://schemas.microsoft.com/office/drawing/2014/main" id="{A8452BB6-FB7A-33F1-37EE-F2C2425B3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8701" y="-683542"/>
            <a:ext cx="13176739" cy="923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E12358FA-6CE5-38A9-F0CF-3EC5EA6BEB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989" y="257605"/>
            <a:ext cx="10754020" cy="19267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t-LT" sz="2800" u="sng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Sklaidomuoju lęšiu gaunami menamieji daikto atvaizdai, kurių negalima stebėti tiesiogiai ekrane. </a:t>
            </a:r>
            <a:endParaRPr lang="lt-LT" sz="2800" u="sng" dirty="0"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C00007-FC63-5F12-E229-1FC693D3ECA7}"/>
              </a:ext>
            </a:extLst>
          </p:cNvPr>
          <p:cNvSpPr txBox="1"/>
          <p:nvPr/>
        </p:nvSpPr>
        <p:spPr>
          <a:xfrm>
            <a:off x="399443" y="2076524"/>
            <a:ext cx="11393111" cy="3896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N</a:t>
            </a:r>
            <a:r>
              <a:rPr lang="lt-LT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orint nustatyti sklaidomojo lęšio židinio nuotolį, naudojama lęšių sistema, susidedanti iš sklaidomojo lęšio ir glaudžiamojo lęšio, kuriais gaunamas daikto atvaizdas ekrane. </a:t>
            </a:r>
          </a:p>
          <a:p>
            <a:pPr algn="ctr">
              <a:lnSpc>
                <a:spcPct val="150000"/>
              </a:lnSpc>
            </a:pPr>
            <a:endParaRPr lang="lt-LT" sz="2800" dirty="0"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lt-LT" sz="2800" dirty="0">
                <a:latin typeface="Bookman Old Style" panose="02050604050505020204" pitchFamily="18" charset="0"/>
              </a:rPr>
              <a:t>Sklaidomuoju lęšiu gaunamas menamasis šviesos šaltinio atvaizdas, o glaudžiamuoju lęšiu jis suprojektuojamas į ekraną.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9502485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CAD7890-C7C7-5EFA-1AAA-28D7EB1C1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3710"/>
            <a:ext cx="12192001" cy="695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A92E7F4-7101-CE8D-4929-E2A63A9FB454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87559" y="1957090"/>
                <a:ext cx="11216880" cy="4160407"/>
              </a:xfrm>
            </p:spPr>
            <p:txBody>
              <a:bodyPr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200000"/>
                  </a:lnSpc>
                  <a:spcBef>
                    <a:spcPts val="1000"/>
                  </a:spcBef>
                  <a:spcAft>
                    <a:spcPts val="80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800" b="0" i="1" u="none" strike="noStrike" kern="1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Lęšio laužiamoji geba apskaičiuojama pagal formulę </a:t>
                </a:r>
                <a14:m>
                  <m:oMath xmlns:m="http://schemas.openxmlformats.org/officeDocument/2006/math">
                    <m:r>
                      <a:rPr kumimoji="0" lang="lt-LT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kumimoji="0" lang="lt-LT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lt-LT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lt-LT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den>
                    </m:f>
                  </m:oMath>
                </a14:m>
                <a:r>
                  <a:rPr kumimoji="0" lang="lt-LT" sz="2800" b="0" i="1" u="none" strike="noStrike" kern="1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kumimoji="0" lang="en-GB" sz="2800" b="0" i="1" u="none" strike="noStrike" kern="1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200000"/>
                  </a:lnSpc>
                  <a:spcBef>
                    <a:spcPts val="1000"/>
                  </a:spcBef>
                  <a:spcAft>
                    <a:spcPts val="80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 - lęšio laužiamoji geba (dioptrijomis),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200000"/>
                  </a:lnSpc>
                  <a:spcBef>
                    <a:spcPts val="1000"/>
                  </a:spcBef>
                  <a:spcAft>
                    <a:spcPts val="80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 - lęšio židinio nuotolis (metrais).</a:t>
                </a:r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lt-LT" sz="2200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A92E7F4-7101-CE8D-4929-E2A63A9FB4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87559" y="1957090"/>
                <a:ext cx="11216880" cy="4160407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D65466CD-47B5-7E62-17F4-ADB67F045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22004"/>
            <a:ext cx="8991600" cy="1086102"/>
          </a:xfrm>
        </p:spPr>
        <p:txBody>
          <a:bodyPr/>
          <a:lstStyle/>
          <a:p>
            <a:r>
              <a:rPr lang="lt-LT" dirty="0">
                <a:latin typeface="Bookman Old Style" panose="02050604050505020204" pitchFamily="18" charset="0"/>
              </a:rPr>
              <a:t>Formulės</a:t>
            </a:r>
          </a:p>
        </p:txBody>
      </p:sp>
    </p:spTree>
    <p:extLst>
      <p:ext uri="{BB962C8B-B14F-4D97-AF65-F5344CB8AC3E}">
        <p14:creationId xmlns:p14="http://schemas.microsoft.com/office/powerpoint/2010/main" val="139377556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xploring 'Oppenheimer' at the Subatomic Level | Animation World Network">
            <a:extLst>
              <a:ext uri="{FF2B5EF4-FFF2-40B4-BE49-F238E27FC236}">
                <a16:creationId xmlns:a16="http://schemas.microsoft.com/office/drawing/2014/main" id="{3954D70B-8F88-E40B-242B-C83FD956A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60843" y="-207098"/>
            <a:ext cx="19153663" cy="1342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FC0586F5-EEE8-CD73-280D-DA90B39C107F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625475" y="477065"/>
                <a:ext cx="10941050" cy="6239045"/>
              </a:xfrm>
            </p:spPr>
            <p:txBody>
              <a:bodyPr>
                <a:normAutofit fontScale="85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80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33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Times New Roman" panose="02020603050405020304" pitchFamily="18" charset="0"/>
                  </a:rPr>
                  <a:t>Sklaidomojo lęšio židinio nuotolį galima apskaičiuoti pagal formulę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33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lt-LT" sz="33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kumimoji="0" lang="lt-LT" sz="33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𝐹</m:t>
                        </m:r>
                      </m:den>
                    </m:f>
                    <m:r>
                      <a:rPr kumimoji="0" lang="lt-LT" sz="33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kumimoji="0" lang="en-GB" sz="33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lt-LT" sz="33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kumimoji="0" lang="lt-LT" sz="33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𝑑</m:t>
                        </m:r>
                      </m:den>
                    </m:f>
                    <m:r>
                      <a:rPr kumimoji="0" lang="en-GB" sz="33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kumimoji="0" lang="en-GB" sz="33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lt-LT" sz="33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kumimoji="0" lang="lt-LT" sz="33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𝑓</m:t>
                        </m:r>
                      </m:den>
                    </m:f>
                  </m:oMath>
                </a14:m>
                <a:endParaRPr kumimoji="0" lang="en-GB" sz="33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Times New Roman" panose="020206030504050203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80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F- lęšio židinio nuotolis</a:t>
                </a:r>
                <a:r>
                  <a:rPr kumimoji="0" lang="en-GB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metrais</a:t>
                </a:r>
                <a:r>
                  <a:rPr kumimoji="0" lang="en-GB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80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 - daikto atstumas nuo lęšio</a:t>
                </a:r>
                <a:r>
                  <a:rPr kumimoji="0" lang="en-GB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metrais</a:t>
                </a:r>
                <a:r>
                  <a:rPr kumimoji="0" lang="en-GB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140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 - atvaizdo atstumas nuo lęšio</a:t>
                </a:r>
                <a:r>
                  <a:rPr kumimoji="0" lang="en-GB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metrais</a:t>
                </a:r>
                <a:r>
                  <a:rPr kumimoji="0" lang="en-GB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kumimoji="0" lang="en-GB" sz="3300" b="0" i="0" u="none" strike="noStrike" kern="10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80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33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Kadangi daikto atvaizdas, gaunamas su sklaidomuoju lęšiu, visada yra menamasis, todėl formulėje prieš f rašomas ženklas „-‘‘. </a:t>
                </a:r>
                <a:endParaRPr kumimoji="0" lang="en-GB" sz="3300" b="0" i="0" u="none" strike="noStrike" kern="10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endParaRPr lang="lt-LT" sz="2500" i="1" kern="100" dirty="0">
                  <a:solidFill>
                    <a:schemeClr val="tx1"/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FC0586F5-EEE8-CD73-280D-DA90B39C10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625475" y="477065"/>
                <a:ext cx="10941050" cy="6239045"/>
              </a:xfrm>
              <a:blipFill>
                <a:blip r:embed="rId5"/>
                <a:stretch>
                  <a:fillRect r="-89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795168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CAD7890-C7C7-5EFA-1AAA-28D7EB1C1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3710"/>
            <a:ext cx="12192001" cy="695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A92E7F4-7101-CE8D-4929-E2A63A9FB454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464636" y="823631"/>
                <a:ext cx="9262725" cy="5210738"/>
              </a:xfrm>
            </p:spPr>
            <p:txBody>
              <a:bodyPr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Times New Roman" panose="02020603050405020304" pitchFamily="18" charset="0"/>
                    <a:cs typeface="+mn-cs"/>
                  </a:rPr>
                  <a:t>Pertvarkome formulę sklaidomojo lęšio židinio nuotoliui apskaičiuoti: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lt-LT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kumimoji="0" lang="lt-LT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𝐹</m:t>
                        </m:r>
                      </m:den>
                    </m:f>
                    <m:r>
                      <a:rPr kumimoji="0" lang="lt-LT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lt-LT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kumimoji="0" lang="lt-LT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𝑑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lt-LT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kumimoji="0" lang="lt-LT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𝑓</m:t>
                        </m:r>
                      </m:den>
                    </m:f>
                  </m:oMath>
                </a14:m>
                <a:endParaRPr kumimoji="0" lang="en-GB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lt-LT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𝐹</m:t>
                        </m:r>
                      </m:den>
                    </m:f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</a:rPr>
                  <a:t>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 ∙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kumimoji="0" lang="lt-LT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9BAFB5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</a:rPr>
                  <a:t> F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endParaRPr kumimoji="0" lang="lt-LT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Gill Sans MT" panose="020B0502020104020203"/>
                </a:endParaRPr>
              </a:p>
              <a:p>
                <a:endParaRPr kumimoji="0" lang="lt-LT" sz="26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A92E7F4-7101-CE8D-4929-E2A63A9FB4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464636" y="823631"/>
                <a:ext cx="9262725" cy="5210738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34007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pinning beads, cloud tanks and crucibles of molten thermite - befores &amp;  afters">
            <a:extLst>
              <a:ext uri="{FF2B5EF4-FFF2-40B4-BE49-F238E27FC236}">
                <a16:creationId xmlns:a16="http://schemas.microsoft.com/office/drawing/2014/main" id="{FE93ABD2-D61E-DE98-E72B-07EB00DB4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676" y="-599845"/>
            <a:ext cx="12653352" cy="886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8E887D-2D37-9C18-AD42-57E25252D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695139"/>
            <a:ext cx="8991600" cy="977779"/>
          </a:xfrm>
        </p:spPr>
        <p:txBody>
          <a:bodyPr/>
          <a:lstStyle/>
          <a:p>
            <a:r>
              <a:rPr lang="lt-LT" dirty="0">
                <a:latin typeface="Bookman Old Style" panose="02050604050505020204" pitchFamily="18" charset="0"/>
              </a:rPr>
              <a:t>Darbo tikslas: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89D679-D073-57B8-769B-DEFD99207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2250" y="2967902"/>
            <a:ext cx="9467500" cy="25204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t-LT" sz="30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Nustatyti nežinomo sklaidomojo lęšio židinio nuotolį ir laužiamąją gebą.</a:t>
            </a:r>
            <a:endParaRPr lang="en-GB" sz="30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5618329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ppenheimer': How was atomic bomb explosion created? - Los Angeles Times">
            <a:extLst>
              <a:ext uri="{FF2B5EF4-FFF2-40B4-BE49-F238E27FC236}">
                <a16:creationId xmlns:a16="http://schemas.microsoft.com/office/drawing/2014/main" id="{E998C538-7704-DD8A-D23B-833BF0ACF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9940"/>
            <a:ext cx="12418890" cy="870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F29C05-1DF6-259A-D1E0-01F8522E9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686040"/>
            <a:ext cx="8991600" cy="1091715"/>
          </a:xfrm>
        </p:spPr>
        <p:txBody>
          <a:bodyPr/>
          <a:lstStyle/>
          <a:p>
            <a:r>
              <a:rPr lang="lt-LT" dirty="0">
                <a:latin typeface="Bookman Old Style" panose="02050604050505020204" pitchFamily="18" charset="0"/>
              </a:rPr>
              <a:t>Darbo priemonės: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7D6D20-0955-A453-0F9D-28E3EB0F1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5914" y="2809134"/>
            <a:ext cx="9607062" cy="307197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lt-LT" sz="30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Liniuotė, ekranas, sklaidomasis lęšis, glaudžiamasis lęšis, šviesos šaltinis (</a:t>
            </a:r>
            <a:r>
              <a:rPr lang="en-GB" sz="3000" dirty="0">
                <a:latin typeface="Bookman Old Style" panose="02050604050505020204" pitchFamily="18" charset="0"/>
              </a:rPr>
              <a:t>LED </a:t>
            </a:r>
            <a:r>
              <a:rPr lang="en-GB" sz="3000" dirty="0" err="1">
                <a:latin typeface="Bookman Old Style" panose="02050604050505020204" pitchFamily="18" charset="0"/>
              </a:rPr>
              <a:t>žibintas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su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gaubteliu</a:t>
            </a:r>
            <a:r>
              <a:rPr lang="lt-LT" sz="30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GB" sz="30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47251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DC8E37C-4609-722E-4E4B-EE8059884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399" y="-942975"/>
            <a:ext cx="15544798" cy="874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EDC5DC-1539-E2B3-5A49-A82867BC1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2278" y="449788"/>
            <a:ext cx="8991600" cy="1054546"/>
          </a:xfrm>
        </p:spPr>
        <p:txBody>
          <a:bodyPr/>
          <a:lstStyle/>
          <a:p>
            <a:r>
              <a:rPr lang="en-GB" dirty="0" err="1">
                <a:latin typeface="Bookman Old Style" panose="02050604050505020204" pitchFamily="18" charset="0"/>
              </a:rPr>
              <a:t>darbo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eiga</a:t>
            </a:r>
            <a:endParaRPr lang="lt-LT" dirty="0">
              <a:latin typeface="Bookman Old Style" panose="02050604050505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2B249-4AA8-10A6-FB23-6F0FFCD10F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0" y="2041949"/>
            <a:ext cx="3744688" cy="45459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1</a:t>
            </a:r>
            <a:r>
              <a:rPr lang="lt-LT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) Išriki</a:t>
            </a:r>
            <a:r>
              <a:rPr lang="en-GB" sz="2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avau</a:t>
            </a: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lt-LT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prietaisus šia tvarka: </a:t>
            </a: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LED </a:t>
            </a:r>
            <a:r>
              <a:rPr lang="en-GB" sz="2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žibintas</a:t>
            </a: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GB" sz="2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su</a:t>
            </a: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en-GB" sz="2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gaubteliu</a:t>
            </a: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</a:t>
            </a:r>
            <a:r>
              <a:rPr lang="lt-LT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sklaidomasis lęšis</a:t>
            </a: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</a:t>
            </a:r>
            <a:r>
              <a:rPr lang="lt-LT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glaudžiamasis lęšis ir ekranas</a:t>
            </a: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.</a:t>
            </a:r>
            <a:endParaRPr lang="en-GB" sz="2600" dirty="0">
              <a:latin typeface="Bookman Old Style" panose="02050604050505020204" pitchFamily="18" charset="0"/>
              <a:ea typeface="Calibri" panose="020F0502020204030204" pitchFamily="34" charset="0"/>
            </a:endParaRPr>
          </a:p>
        </p:txBody>
      </p:sp>
      <p:pic>
        <p:nvPicPr>
          <p:cNvPr id="12" name="Picture 11" descr="Several small objects on a table&#10;&#10;Description automatically generated">
            <a:extLst>
              <a:ext uri="{FF2B5EF4-FFF2-40B4-BE49-F238E27FC236}">
                <a16:creationId xmlns:a16="http://schemas.microsoft.com/office/drawing/2014/main" id="{E6C131CB-6EAE-490C-DF19-E7796E6554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1"/>
          <a:stretch/>
        </p:blipFill>
        <p:spPr>
          <a:xfrm>
            <a:off x="5191431" y="2547269"/>
            <a:ext cx="6022962" cy="303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0675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RISTOPHER NOLAN PUSHES THE LIMITS OF CINEMATIC STORYTELLING AGAIN WITH  OPPENHEIMER - VFX Voice MagazineVFX Voice Magazine">
            <a:extLst>
              <a:ext uri="{FF2B5EF4-FFF2-40B4-BE49-F238E27FC236}">
                <a16:creationId xmlns:a16="http://schemas.microsoft.com/office/drawing/2014/main" id="{2E1DD6A5-FAA6-02DA-69E9-C134213C4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989" y="-172569"/>
            <a:ext cx="13176739" cy="923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BB51F8A-3899-15B3-F05C-2D09B650A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5497" y="4616013"/>
            <a:ext cx="10031766" cy="234217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3) </a:t>
            </a:r>
            <a:r>
              <a:rPr lang="en-GB" sz="2800" dirty="0" err="1">
                <a:latin typeface="Bookman Old Style" panose="02050604050505020204" pitchFamily="18" charset="0"/>
              </a:rPr>
              <a:t>Išmatavau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atstumą</a:t>
            </a:r>
            <a:r>
              <a:rPr lang="en-GB" sz="2800" dirty="0">
                <a:latin typeface="Bookman Old Style" panose="02050604050505020204" pitchFamily="18" charset="0"/>
              </a:rPr>
              <a:t> d </a:t>
            </a:r>
            <a:r>
              <a:rPr lang="en-GB" sz="2800" dirty="0" err="1">
                <a:latin typeface="Bookman Old Style" panose="02050604050505020204" pitchFamily="18" charset="0"/>
              </a:rPr>
              <a:t>nuo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šviesos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šaltinio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i</a:t>
            </a:r>
            <a:r>
              <a:rPr lang="lt-LT" sz="2800" dirty="0">
                <a:latin typeface="Bookman Old Style" panose="02050604050505020204" pitchFamily="18" charset="0"/>
              </a:rPr>
              <a:t>ki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sklaid</a:t>
            </a:r>
            <a:r>
              <a:rPr lang="lt-LT" sz="2800" dirty="0">
                <a:latin typeface="Bookman Old Style" panose="02050604050505020204" pitchFamily="18" charset="0"/>
              </a:rPr>
              <a:t>o</a:t>
            </a:r>
            <a:r>
              <a:rPr lang="en-GB" sz="2800" dirty="0">
                <a:latin typeface="Bookman Old Style" panose="02050604050505020204" pitchFamily="18" charset="0"/>
              </a:rPr>
              <a:t>mojo </a:t>
            </a:r>
            <a:r>
              <a:rPr lang="en-GB" sz="2800" dirty="0" err="1">
                <a:latin typeface="Bookman Old Style" panose="02050604050505020204" pitchFamily="18" charset="0"/>
              </a:rPr>
              <a:t>lęšio</a:t>
            </a:r>
            <a:r>
              <a:rPr lang="en-GB" sz="2800" dirty="0">
                <a:latin typeface="Bookman Old Style" panose="02050604050505020204" pitchFamily="18" charset="0"/>
              </a:rPr>
              <a:t>.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E3ADF3-F961-E235-0932-66BE1A835D18}"/>
              </a:ext>
            </a:extLst>
          </p:cNvPr>
          <p:cNvSpPr txBox="1"/>
          <p:nvPr/>
        </p:nvSpPr>
        <p:spPr>
          <a:xfrm>
            <a:off x="7323760" y="1070902"/>
            <a:ext cx="4414249" cy="3250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dirty="0">
                <a:latin typeface="Bookman Old Style" panose="02050604050505020204" pitchFamily="18" charset="0"/>
                <a:ea typeface="Calibri" panose="020F0502020204030204" pitchFamily="34" charset="0"/>
              </a:rPr>
              <a:t>2) </a:t>
            </a:r>
            <a:r>
              <a:rPr lang="lt-LT" sz="2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Perstatinė</a:t>
            </a:r>
            <a:r>
              <a:rPr lang="en-GB" sz="2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</a:t>
            </a:r>
            <a:r>
              <a:rPr lang="en-GB" sz="2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glaudžiamąjį lęšį tol, kol ekrane ga</a:t>
            </a:r>
            <a:r>
              <a:rPr lang="en-GB" sz="28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vau</a:t>
            </a:r>
            <a:r>
              <a:rPr lang="lt-LT" sz="28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ryškų šviesos šaltinio atvaizdą. </a:t>
            </a:r>
            <a:endParaRPr lang="en-GB" sz="28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A group of objects on a table&#10;&#10;Description automatically generated">
            <a:extLst>
              <a:ext uri="{FF2B5EF4-FFF2-40B4-BE49-F238E27FC236}">
                <a16:creationId xmlns:a16="http://schemas.microsoft.com/office/drawing/2014/main" id="{A3F61E2C-61D8-BDBA-B811-1134F9009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0" y="1070902"/>
            <a:ext cx="6012272" cy="307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00845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ppenheimer Practical Effects Explained — VFX Without CGI">
            <a:extLst>
              <a:ext uri="{FF2B5EF4-FFF2-40B4-BE49-F238E27FC236}">
                <a16:creationId xmlns:a16="http://schemas.microsoft.com/office/drawing/2014/main" id="{C45269ED-DC5B-A12E-33FF-0E6084E18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2120" y="-933463"/>
            <a:ext cx="14966479" cy="93429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65A7559-15ED-8B88-3C2F-98B4152F8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6450" y="300251"/>
            <a:ext cx="3812342" cy="404531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en-GB" sz="3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</a:t>
            </a:r>
            <a:r>
              <a:rPr lang="lt-LT" sz="3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Pažymė</a:t>
            </a:r>
            <a:r>
              <a:rPr lang="en-GB" sz="3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</a:t>
            </a:r>
            <a:r>
              <a:rPr lang="lt-LT" sz="3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vietą, kur stovi sklaidomasis lęšis, ir </a:t>
            </a:r>
            <a:r>
              <a:rPr lang="en-GB" sz="3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nuėmiau</a:t>
            </a:r>
            <a:r>
              <a:rPr lang="en-GB" sz="3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jį. Vaizdas ekrane, pašalinus sklaidomąjį lęšį, </a:t>
            </a:r>
            <a:r>
              <a:rPr lang="lt-LT" sz="34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tap</a:t>
            </a:r>
            <a:r>
              <a:rPr lang="en-GB" sz="3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lt-LT" sz="34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neryškus.</a:t>
            </a:r>
            <a:endParaRPr lang="en-GB" sz="34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0887AB-1D93-8F09-3A63-BA1467818077}"/>
              </a:ext>
            </a:extLst>
          </p:cNvPr>
          <p:cNvSpPr txBox="1"/>
          <p:nvPr/>
        </p:nvSpPr>
        <p:spPr>
          <a:xfrm>
            <a:off x="411986" y="4237987"/>
            <a:ext cx="11223172" cy="2425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5) </a:t>
            </a:r>
            <a:r>
              <a:rPr lang="en-GB" sz="2600" dirty="0">
                <a:latin typeface="Bookman Old Style" panose="02050604050505020204" pitchFamily="18" charset="0"/>
                <a:ea typeface="Calibri" panose="020F0502020204030204" pitchFamily="34" charset="0"/>
              </a:rPr>
              <a:t>A</a:t>
            </a:r>
            <a:r>
              <a:rPr lang="lt-LT" sz="2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rtin</a:t>
            </a: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au</a:t>
            </a:r>
            <a:r>
              <a:rPr lang="lt-LT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šviesos šaltinį prie glaudžiamojo lęšio tol, kol ekrane vėl </a:t>
            </a:r>
            <a:r>
              <a:rPr lang="lt-LT" sz="26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atsira</a:t>
            </a:r>
            <a:r>
              <a:rPr lang="en-GB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do</a:t>
            </a:r>
            <a:r>
              <a:rPr lang="lt-LT" sz="26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ryškus šviesos šaltinio atvaizdas. Tai reiškia, kad šviesos šaltinis yra dabar toje vietoje, kur anksčiau buvo sklaidomuoju lęšiu gautas menamasis jo atvaizdas.</a:t>
            </a:r>
            <a:endParaRPr lang="lt-LT" sz="2600" dirty="0">
              <a:latin typeface="Bookman Old Style" panose="02050604050505020204" pitchFamily="18" charset="0"/>
            </a:endParaRPr>
          </a:p>
        </p:txBody>
      </p:sp>
      <p:pic>
        <p:nvPicPr>
          <p:cNvPr id="10" name="Picture 9" descr="A ruler and a ruler on a table&#10;&#10;Description automatically generated">
            <a:extLst>
              <a:ext uri="{FF2B5EF4-FFF2-40B4-BE49-F238E27FC236}">
                <a16:creationId xmlns:a16="http://schemas.microsoft.com/office/drawing/2014/main" id="{0DFD8B74-7DF6-BA43-52B7-1D2FD6196D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08" y="399938"/>
            <a:ext cx="6604575" cy="337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5207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pinning beads, cloud tanks and crucibles of molten thermite - befores &amp;  afters">
            <a:extLst>
              <a:ext uri="{FF2B5EF4-FFF2-40B4-BE49-F238E27FC236}">
                <a16:creationId xmlns:a16="http://schemas.microsoft.com/office/drawing/2014/main" id="{EA317AA9-4410-5C07-45CA-14D669227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676" y="-599845"/>
            <a:ext cx="12653352" cy="886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D1A9BFA-820F-6146-A393-86DDA24F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2615" y="669528"/>
            <a:ext cx="4979613" cy="3695629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30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lt-LT" sz="30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lt-LT" sz="30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Išmat</a:t>
            </a:r>
            <a:r>
              <a:rPr lang="en-GB" sz="3000" kern="1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avau</a:t>
            </a:r>
            <a:r>
              <a:rPr lang="lt-LT" sz="30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atstumą </a:t>
            </a:r>
            <a:r>
              <a:rPr lang="en-GB" sz="30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lt-LT" sz="30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 naujos šviesos šaltinio vietos iki tos vietos, kur anksčiau stovėjo sklaidomasis lęšis.</a:t>
            </a:r>
            <a:r>
              <a:rPr lang="lt-LT" sz="2700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700" kern="1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en-GB" sz="27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3DDF50-DB46-0554-E04D-9781B2E92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4863" y="643615"/>
            <a:ext cx="4477305" cy="35538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60127D-6262-E731-FF5D-744A0821EF0F}"/>
              </a:ext>
            </a:extLst>
          </p:cNvPr>
          <p:cNvSpPr txBox="1"/>
          <p:nvPr/>
        </p:nvSpPr>
        <p:spPr>
          <a:xfrm>
            <a:off x="879259" y="4785020"/>
            <a:ext cx="10433481" cy="1311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80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  <a:lumOff val="25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lt-LT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  <a:lumOff val="25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Pakarto</a:t>
            </a:r>
            <a:r>
              <a:rPr kumimoji="0" lang="en-GB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FFFFFF">
                    <a:lumMod val="75000"/>
                    <a:lumOff val="25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</a:t>
            </a:r>
            <a:r>
              <a:rPr kumimoji="0" lang="lt-LT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  <a:lumOff val="25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bandymą kelis kartus, keisdam</a:t>
            </a:r>
            <a:r>
              <a:rPr kumimoji="0" lang="en-GB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  <a:lumOff val="25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lt-LT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  <a:lumOff val="25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daikto atstumą nuo lęšių.</a:t>
            </a:r>
            <a:endParaRPr kumimoji="0" lang="en-GB" sz="2800" b="0" i="0" u="none" strike="noStrike" kern="100" cap="none" spc="0" normalizeH="0" baseline="0" noProof="0" dirty="0">
              <a:ln>
                <a:noFill/>
              </a:ln>
              <a:solidFill>
                <a:srgbClr val="FFFFFF">
                  <a:lumMod val="75000"/>
                  <a:lumOff val="25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23051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C520FA3A-8058-18A1-91EA-A53AA929B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399" y="-942975"/>
            <a:ext cx="15544798" cy="874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F28CA1-8B63-3879-4539-F3FF83F57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39957"/>
            <a:ext cx="8991600" cy="1042256"/>
          </a:xfrm>
        </p:spPr>
        <p:txBody>
          <a:bodyPr/>
          <a:lstStyle/>
          <a:p>
            <a:r>
              <a:rPr lang="en-GB" dirty="0" err="1">
                <a:latin typeface="Bookman Old Style" panose="02050604050505020204" pitchFamily="18" charset="0"/>
              </a:rPr>
              <a:t>Matavimo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duomenys</a:t>
            </a:r>
            <a:endParaRPr lang="lt-LT" dirty="0"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4E322D4-4ABA-55F7-C55A-6C20995574E2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600200" y="2339893"/>
                <a:ext cx="8991600" cy="3983421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lt-LT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0,119 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0,0</a:t>
                </a:r>
                <a:r>
                  <a:rPr lang="lt-LT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53</a:t>
                </a:r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</a:t>
                </a:r>
              </a:p>
              <a:p>
                <a:pPr>
                  <a:lnSpc>
                    <a:spcPct val="200000"/>
                  </a:lnSpc>
                </a:pPr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0,093 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0,046 m</a:t>
                </a:r>
              </a:p>
              <a:p>
                <a:pPr>
                  <a:lnSpc>
                    <a:spcPct val="200000"/>
                  </a:lnSpc>
                </a:pPr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lt-LT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0,15 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8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2800" kern="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0,057 m</a:t>
                </a:r>
                <a:endParaRPr lang="lt-LT" sz="2800" kern="100" dirty="0"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4E322D4-4ABA-55F7-C55A-6C20995574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600200" y="2339893"/>
                <a:ext cx="8991600" cy="3983421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378815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ppenheimer': How was atomic bomb explosion created? - Los Angeles Times">
            <a:extLst>
              <a:ext uri="{FF2B5EF4-FFF2-40B4-BE49-F238E27FC236}">
                <a16:creationId xmlns:a16="http://schemas.microsoft.com/office/drawing/2014/main" id="{2382F3F0-A503-D7E5-7692-FF2B4A611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9940"/>
            <a:ext cx="12418890" cy="870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2D215822-59DC-E51F-E3AA-129D2FE2BA26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87787" y="1516224"/>
                <a:ext cx="11443316" cy="2605169"/>
              </a:xfrm>
            </p:spPr>
            <p:txBody>
              <a:bodyPr>
                <a:normAutofit/>
              </a:bodyPr>
              <a:lstStyle/>
              <a:p>
                <a:pPr algn="l">
                  <a:lnSpc>
                    <a:spcPct val="170000"/>
                  </a:lnSpc>
                </a:pPr>
                <a:r>
                  <a:rPr lang="en-GB" sz="2800" dirty="0">
                    <a:latin typeface="Bookman Old Style" panose="02050604050505020204" pitchFamily="18" charset="0"/>
                  </a:rPr>
                  <a:t>1) </a:t>
                </a:r>
                <a:r>
                  <a:rPr lang="en-GB" sz="2800" dirty="0" err="1">
                    <a:latin typeface="Bookman Old Style" panose="02050604050505020204" pitchFamily="18" charset="0"/>
                  </a:rPr>
                  <a:t>Duota</a:t>
                </a:r>
                <a:r>
                  <a:rPr lang="en-GB" sz="2800" dirty="0">
                    <a:latin typeface="Bookman Old Style" panose="020506040505050202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0,119 m,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0,0</a:t>
                </a:r>
                <a:r>
                  <a:rPr lang="lt-LT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53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m </a:t>
                </a:r>
                <a:endParaRPr lang="en-GB" sz="2800" dirty="0">
                  <a:latin typeface="Bookman Old Style" panose="02050604050505020204" pitchFamily="18" charset="0"/>
                </a:endParaRPr>
              </a:p>
              <a:p>
                <a:pPr algn="l">
                  <a:lnSpc>
                    <a:spcPct val="170000"/>
                  </a:lnSpc>
                  <a:spcAft>
                    <a:spcPts val="2400"/>
                  </a:spcAft>
                </a:pPr>
                <a:r>
                  <a:rPr lang="en-GB" sz="2800" dirty="0">
                    <a:latin typeface="Bookman Old Style" panose="02050604050505020204" pitchFamily="18" charset="0"/>
                  </a:rPr>
                  <a:t>Rasti: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- ?,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- ?</a:t>
                </a:r>
              </a:p>
              <a:p>
                <a:pPr algn="l"/>
                <a:r>
                  <a:rPr lang="en-GB" sz="2800" dirty="0" err="1">
                    <a:latin typeface="Bookman Old Style" panose="02050604050505020204" pitchFamily="18" charset="0"/>
                  </a:rPr>
                  <a:t>Sprendimas</a:t>
                </a:r>
                <a:r>
                  <a:rPr lang="en-GB" sz="2800" dirty="0">
                    <a:latin typeface="Bookman Old Style" panose="02050604050505020204" pitchFamily="18" charset="0"/>
                  </a:rPr>
                  <a:t>:</a:t>
                </a:r>
              </a:p>
              <a:p>
                <a:pPr algn="l"/>
                <a:endParaRPr lang="en-GB" sz="2800" i="1" dirty="0">
                  <a:latin typeface="Bookman Old Style" panose="02050604050505020204" pitchFamily="18" charset="0"/>
                </a:endParaRPr>
              </a:p>
              <a:p>
                <a:pPr algn="l"/>
                <a:endParaRPr lang="en-GB" sz="2400" dirty="0">
                  <a:latin typeface="Bookman Old Style" panose="02050604050505020204" pitchFamily="18" charset="0"/>
                </a:endParaRPr>
              </a:p>
              <a:p>
                <a:pPr algn="l"/>
                <a:endParaRPr lang="lt-LT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2D215822-59DC-E51F-E3AA-129D2FE2BA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87787" y="1516224"/>
                <a:ext cx="11443316" cy="2605169"/>
              </a:xfrm>
              <a:blipFill>
                <a:blip r:embed="rId4"/>
                <a:stretch>
                  <a:fillRect l="-1066" b="-351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>
            <a:extLst>
              <a:ext uri="{FF2B5EF4-FFF2-40B4-BE49-F238E27FC236}">
                <a16:creationId xmlns:a16="http://schemas.microsoft.com/office/drawing/2014/main" id="{00EF34F2-FF68-3BAE-C9DC-0A2AEF152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3645" y="229820"/>
            <a:ext cx="8991600" cy="945838"/>
          </a:xfrm>
        </p:spPr>
        <p:txBody>
          <a:bodyPr/>
          <a:lstStyle/>
          <a:p>
            <a:r>
              <a:rPr lang="en-GB" dirty="0" err="1">
                <a:latin typeface="Bookman Old Style" panose="02050604050505020204" pitchFamily="18" charset="0"/>
              </a:rPr>
              <a:t>Skaičiavimai</a:t>
            </a:r>
            <a:endParaRPr lang="lt-LT" dirty="0"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1C8A22-123A-7160-1AAE-24A47FCAB2E3}"/>
                  </a:ext>
                </a:extLst>
              </p:cNvPr>
              <p:cNvSpPr txBox="1"/>
              <p:nvPr/>
            </p:nvSpPr>
            <p:spPr>
              <a:xfrm>
                <a:off x="1338204" y="4335597"/>
                <a:ext cx="2272939" cy="768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b="0" dirty="0">
                    <a:latin typeface="Bookman Old Style" panose="02050604050505020204" pitchFamily="18" charset="0"/>
                  </a:rPr>
                  <a:t> </a:t>
                </a:r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lt-LT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 </m:t>
                        </m:r>
                        <m:sSub>
                          <m:sSub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lt-LT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800" b="0" dirty="0">
                    <a:latin typeface="Bookman Old Style" panose="02050604050505020204" pitchFamily="18" charset="0"/>
                  </a:rPr>
                  <a:t>;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1C8A22-123A-7160-1AAE-24A47FCAB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204" y="4335597"/>
                <a:ext cx="2272939" cy="768224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FA8604-96BF-FCDB-B493-6D2EE2B234BD}"/>
                  </a:ext>
                </a:extLst>
              </p:cNvPr>
              <p:cNvSpPr txBox="1"/>
              <p:nvPr/>
            </p:nvSpPr>
            <p:spPr>
              <a:xfrm>
                <a:off x="5388663" y="4368257"/>
                <a:ext cx="5316582" cy="743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0, 119 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 0,0</m:t>
                        </m:r>
                        <m:r>
                          <a:rPr lang="lt-LT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53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0, 0</m:t>
                        </m:r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53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 − 0,119</m:t>
                        </m:r>
                      </m:den>
                    </m:f>
                  </m:oMath>
                </a14:m>
                <a:r>
                  <a:rPr lang="en-GB" sz="2800" b="0" dirty="0">
                    <a:latin typeface="Bookman Old Style" panose="02050604050505020204" pitchFamily="18" charset="0"/>
                  </a:rPr>
                  <a:t> </a:t>
                </a:r>
                <a:r>
                  <a:rPr lang="en-GB" sz="2800" dirty="0">
                    <a:solidFill>
                      <a:srgbClr val="FFFFFF"/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≈ </a:t>
                </a:r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- 0,096 m;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FA8604-96BF-FCDB-B493-6D2EE2B23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663" y="4368257"/>
                <a:ext cx="5316582" cy="743089"/>
              </a:xfrm>
              <a:prstGeom prst="rect">
                <a:avLst/>
              </a:prstGeom>
              <a:blipFill>
                <a:blip r:embed="rId6"/>
                <a:stretch>
                  <a:fillRect b="-578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D2E99F-AF31-BF64-8E30-E8B1381E8B51}"/>
                  </a:ext>
                </a:extLst>
              </p:cNvPr>
              <p:cNvSpPr txBox="1"/>
              <p:nvPr/>
            </p:nvSpPr>
            <p:spPr>
              <a:xfrm>
                <a:off x="1547211" y="5627857"/>
                <a:ext cx="1619794" cy="1185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;</a:t>
                </a:r>
              </a:p>
              <a:p>
                <a:endParaRPr lang="lt-LT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D2E99F-AF31-BF64-8E30-E8B1381E8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211" y="5627857"/>
                <a:ext cx="1619794" cy="11850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2ADA21-1A08-573F-BEF3-E285414EEB91}"/>
                  </a:ext>
                </a:extLst>
              </p:cNvPr>
              <p:cNvSpPr txBox="1"/>
              <p:nvPr/>
            </p:nvSpPr>
            <p:spPr>
              <a:xfrm>
                <a:off x="5832800" y="5636897"/>
                <a:ext cx="4998486" cy="11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800" i="1">
                        <a:solidFill>
                          <a:srgbClr val="FFFFFF">
                            <a:lumMod val="75000"/>
                            <a:lumOff val="25000"/>
                          </a:srgb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−0,096</m:t>
                        </m:r>
                      </m:den>
                    </m:f>
                  </m:oMath>
                </a14:m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800" dirty="0">
                    <a:solidFill>
                      <a:srgbClr val="FFFFFF"/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≈ </a:t>
                </a:r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-10</a:t>
                </a:r>
                <a:r>
                  <a:rPr lang="lt-LT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,4</a:t>
                </a:r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D</a:t>
                </a:r>
                <a:endParaRPr lang="en-GB" sz="2800" b="0" dirty="0">
                  <a:latin typeface="Bookman Old Style" panose="02050604050505020204" pitchFamily="18" charset="0"/>
                </a:endParaRPr>
              </a:p>
              <a:p>
                <a:endParaRPr lang="en-GB" sz="2800" b="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2ADA21-1A08-573F-BEF3-E285414EE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800" y="5636897"/>
                <a:ext cx="4998486" cy="11669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3312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6F31DC8-4FFC-078F-B0A4-EDF3000E2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95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D14D495-5A50-5D6D-43BE-B262D35B8B8E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63685" y="630515"/>
                <a:ext cx="11264630" cy="2661325"/>
              </a:xfrm>
            </p:spPr>
            <p:txBody>
              <a:bodyPr>
                <a:norm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GB" sz="2800" dirty="0">
                    <a:latin typeface="Bookman Old Style" panose="02050604050505020204" pitchFamily="18" charset="0"/>
                  </a:rPr>
                  <a:t>2) </a:t>
                </a:r>
                <a:r>
                  <a:rPr lang="en-GB" sz="2800" dirty="0" err="1">
                    <a:latin typeface="Bookman Old Style" panose="02050604050505020204" pitchFamily="18" charset="0"/>
                  </a:rPr>
                  <a:t>Duota</a:t>
                </a:r>
                <a:r>
                  <a:rPr lang="en-GB" sz="2800" dirty="0">
                    <a:latin typeface="Bookman Old Style" panose="020506040505050202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0,093 m,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0,046 m </a:t>
                </a:r>
                <a:endParaRPr lang="en-GB" sz="2800" dirty="0">
                  <a:latin typeface="Bookman Old Style" panose="02050604050505020204" pitchFamily="18" charset="0"/>
                </a:endParaRPr>
              </a:p>
              <a:p>
                <a:pPr algn="l">
                  <a:lnSpc>
                    <a:spcPct val="150000"/>
                  </a:lnSpc>
                  <a:spcAft>
                    <a:spcPts val="2400"/>
                  </a:spcAft>
                </a:pPr>
                <a:r>
                  <a:rPr lang="en-GB" sz="2800" dirty="0" err="1">
                    <a:latin typeface="Bookman Old Style" panose="02050604050505020204" pitchFamily="18" charset="0"/>
                  </a:rPr>
                  <a:t>Rasti</a:t>
                </a:r>
                <a:r>
                  <a:rPr lang="en-GB" sz="2800" dirty="0">
                    <a:latin typeface="Bookman Old Style" panose="020506040505050202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- ?,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- ?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en-GB" sz="2800" dirty="0" err="1">
                    <a:latin typeface="Bookman Old Style" panose="02050604050505020204" pitchFamily="18" charset="0"/>
                  </a:rPr>
                  <a:t>Sprendimas</a:t>
                </a:r>
                <a:r>
                  <a:rPr lang="en-GB" sz="2800" dirty="0">
                    <a:latin typeface="Bookman Old Style" panose="02050604050505020204" pitchFamily="18" charset="0"/>
                  </a:rPr>
                  <a:t>:</a:t>
                </a:r>
              </a:p>
              <a:p>
                <a:pPr algn="l"/>
                <a:endParaRPr lang="en-GB" sz="2800" dirty="0">
                  <a:latin typeface="Bookman Old Style" panose="02050604050505020204" pitchFamily="18" charset="0"/>
                </a:endParaRPr>
              </a:p>
              <a:p>
                <a:pPr algn="l"/>
                <a:endParaRPr lang="lt-LT" sz="2800" dirty="0">
                  <a:latin typeface="Bookman Old Style" panose="02050604050505020204" pitchFamily="18" charset="0"/>
                </a:endParaRPr>
              </a:p>
              <a:p>
                <a:pPr algn="l"/>
                <a:endParaRPr lang="lt-LT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D14D495-5A50-5D6D-43BE-B262D35B8B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63685" y="630515"/>
                <a:ext cx="11264630" cy="2661325"/>
              </a:xfrm>
              <a:blipFill>
                <a:blip r:embed="rId4"/>
                <a:stretch>
                  <a:fillRect l="-108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61804C-250D-4AC9-B49D-A034FA25566F}"/>
                  </a:ext>
                </a:extLst>
              </p:cNvPr>
              <p:cNvSpPr txBox="1"/>
              <p:nvPr/>
            </p:nvSpPr>
            <p:spPr>
              <a:xfrm>
                <a:off x="979714" y="3717603"/>
                <a:ext cx="2076994" cy="768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GB" sz="2800" b="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;</a:t>
                </a:r>
                <a:endParaRPr lang="lt-LT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61804C-250D-4AC9-B49D-A034FA255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714" y="3717603"/>
                <a:ext cx="2076994" cy="768224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A3C0AD8-7FA7-2EFA-C7ED-A1C0F0050B98}"/>
                  </a:ext>
                </a:extLst>
              </p:cNvPr>
              <p:cNvSpPr txBox="1"/>
              <p:nvPr/>
            </p:nvSpPr>
            <p:spPr>
              <a:xfrm>
                <a:off x="5747657" y="3717603"/>
                <a:ext cx="4990011" cy="1167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800" i="1">
                        <a:solidFill>
                          <a:srgbClr val="FFFFFF">
                            <a:lumMod val="75000"/>
                            <a:lumOff val="25000"/>
                          </a:srgb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0, 093 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 0,046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046− 0,093</m:t>
                        </m:r>
                      </m:den>
                    </m:f>
                  </m:oMath>
                </a14:m>
                <a:r>
                  <a:rPr lang="en-GB" sz="2800" b="0" dirty="0">
                    <a:latin typeface="Bookman Old Style" panose="02050604050505020204" pitchFamily="18" charset="0"/>
                  </a:rPr>
                  <a:t> </a:t>
                </a:r>
                <a:r>
                  <a:rPr lang="en-GB" sz="2800" dirty="0">
                    <a:solidFill>
                      <a:srgbClr val="FFFFFF"/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≈ </a:t>
                </a:r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- 0,091 m;</a:t>
                </a:r>
              </a:p>
              <a:p>
                <a:endParaRPr lang="lt-LT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A3C0AD8-7FA7-2EFA-C7ED-A1C0F0050B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657" y="3717603"/>
                <a:ext cx="4990011" cy="11678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F63653-54E9-41D5-2DB2-D8BED2538DF0}"/>
                  </a:ext>
                </a:extLst>
              </p:cNvPr>
              <p:cNvSpPr txBox="1"/>
              <p:nvPr/>
            </p:nvSpPr>
            <p:spPr>
              <a:xfrm>
                <a:off x="1051559" y="5353774"/>
                <a:ext cx="1933303" cy="754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;</a:t>
                </a:r>
                <a:endParaRPr lang="lt-LT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F63653-54E9-41D5-2DB2-D8BED2538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559" y="5353774"/>
                <a:ext cx="1933303" cy="754117"/>
              </a:xfrm>
              <a:prstGeom prst="rect">
                <a:avLst/>
              </a:prstGeom>
              <a:blipFill>
                <a:blip r:embed="rId7"/>
                <a:stretch>
                  <a:fillRect b="-241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B8ECAD-C753-446E-F630-9A33ABE305CD}"/>
                  </a:ext>
                </a:extLst>
              </p:cNvPr>
              <p:cNvSpPr txBox="1"/>
              <p:nvPr/>
            </p:nvSpPr>
            <p:spPr>
              <a:xfrm>
                <a:off x="6096000" y="5353774"/>
                <a:ext cx="4728755" cy="11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−0,091</m:t>
                        </m:r>
                      </m:den>
                    </m:f>
                  </m:oMath>
                </a14:m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800" dirty="0">
                    <a:solidFill>
                      <a:srgbClr val="FFFFFF"/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≈ </a:t>
                </a:r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-1</a:t>
                </a:r>
                <a:r>
                  <a:rPr lang="lt-LT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1,0</a:t>
                </a:r>
                <a:r>
                  <a:rPr lang="en-GB" sz="2800" b="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D</a:t>
                </a:r>
                <a:endParaRPr lang="en-GB" sz="2800" b="0" dirty="0">
                  <a:latin typeface="Bookman Old Style" panose="02050604050505020204" pitchFamily="18" charset="0"/>
                </a:endParaRPr>
              </a:p>
              <a:p>
                <a:endParaRPr lang="lt-LT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B8ECAD-C753-446E-F630-9A33ABE30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353774"/>
                <a:ext cx="4728755" cy="11669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2338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pinning beads, cloud tanks and crucibles of molten thermite - befores &amp;  afters">
            <a:extLst>
              <a:ext uri="{FF2B5EF4-FFF2-40B4-BE49-F238E27FC236}">
                <a16:creationId xmlns:a16="http://schemas.microsoft.com/office/drawing/2014/main" id="{914CFF4C-0C87-2899-1E58-667DBECC3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6590" y="-502569"/>
            <a:ext cx="12653352" cy="886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3BBD6C44-BD99-392D-4BC4-ED759DDDC672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599872" y="690663"/>
                <a:ext cx="10992256" cy="3084503"/>
              </a:xfrm>
            </p:spPr>
            <p:txBody>
              <a:bodyPr>
                <a:norm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GB" sz="2800" dirty="0">
                    <a:latin typeface="Bookman Old Style" panose="02050604050505020204" pitchFamily="18" charset="0"/>
                  </a:rPr>
                  <a:t>3) </a:t>
                </a:r>
                <a:r>
                  <a:rPr lang="en-GB" sz="2800" dirty="0" err="1">
                    <a:latin typeface="Bookman Old Style" panose="02050604050505020204" pitchFamily="18" charset="0"/>
                  </a:rPr>
                  <a:t>Duota</a:t>
                </a:r>
                <a:r>
                  <a:rPr lang="en-GB" sz="2800" dirty="0">
                    <a:latin typeface="Bookman Old Style" panose="020506040505050202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0,15</a:t>
                </a:r>
                <a:r>
                  <a:rPr lang="lt-LT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m,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0,057 m </a:t>
                </a:r>
                <a:endParaRPr lang="en-GB" sz="2800" dirty="0">
                  <a:latin typeface="Bookman Old Style" panose="02050604050505020204" pitchFamily="18" charset="0"/>
                </a:endParaRPr>
              </a:p>
              <a:p>
                <a:pPr algn="l">
                  <a:lnSpc>
                    <a:spcPct val="150000"/>
                  </a:lnSpc>
                  <a:spcAft>
                    <a:spcPts val="2400"/>
                  </a:spcAft>
                </a:pPr>
                <a:r>
                  <a:rPr lang="en-GB" sz="2800" dirty="0" err="1">
                    <a:latin typeface="Bookman Old Style" panose="02050604050505020204" pitchFamily="18" charset="0"/>
                  </a:rPr>
                  <a:t>Rasti</a:t>
                </a:r>
                <a:r>
                  <a:rPr lang="en-GB" sz="2800" dirty="0">
                    <a:latin typeface="Bookman Old Style" panose="020506040505050202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- ?,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- ?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en-GB" sz="2800" dirty="0" err="1">
                    <a:latin typeface="Bookman Old Style" panose="02050604050505020204" pitchFamily="18" charset="0"/>
                  </a:rPr>
                  <a:t>Sprendimas</a:t>
                </a:r>
                <a:r>
                  <a:rPr lang="en-GB" sz="2800" dirty="0">
                    <a:latin typeface="Bookman Old Style" panose="02050604050505020204" pitchFamily="18" charset="0"/>
                  </a:rPr>
                  <a:t>:</a:t>
                </a:r>
              </a:p>
              <a:p>
                <a:pPr algn="l"/>
                <a:endParaRPr lang="en-GB" sz="2800" dirty="0">
                  <a:latin typeface="Bookman Old Style" panose="02050604050505020204" pitchFamily="18" charset="0"/>
                </a:endParaRPr>
              </a:p>
              <a:p>
                <a:pPr algn="l"/>
                <a:endParaRPr lang="lt-LT" sz="2400" dirty="0">
                  <a:latin typeface="Bookman Old Style" panose="02050604050505020204" pitchFamily="18" charset="0"/>
                </a:endParaRPr>
              </a:p>
              <a:p>
                <a:pPr algn="l"/>
                <a:endParaRPr lang="en-GB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3BBD6C44-BD99-392D-4BC4-ED759DDDC6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599872" y="690663"/>
                <a:ext cx="10992256" cy="3084503"/>
              </a:xfrm>
              <a:blipFill>
                <a:blip r:embed="rId4"/>
                <a:stretch>
                  <a:fillRect l="-110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1517CAA-E138-6714-DE8E-13FE1C364295}"/>
                  </a:ext>
                </a:extLst>
              </p:cNvPr>
              <p:cNvSpPr txBox="1"/>
              <p:nvPr/>
            </p:nvSpPr>
            <p:spPr>
              <a:xfrm>
                <a:off x="1088103" y="3775166"/>
                <a:ext cx="4005943" cy="770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GB" sz="2800" b="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GB" sz="2800" b="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800" b="0" i="1" smtClean="0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lt-LT" sz="2800" b="0" i="1" smtClean="0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;</a:t>
                </a:r>
                <a:endParaRPr lang="lt-LT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1517CAA-E138-6714-DE8E-13FE1C364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103" y="3775166"/>
                <a:ext cx="4005943" cy="770211"/>
              </a:xfrm>
              <a:prstGeom prst="rect">
                <a:avLst/>
              </a:prstGeom>
              <a:blipFill>
                <a:blip r:embed="rId5"/>
                <a:stretch>
                  <a:fillRect b="-157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26F49F-ADD7-2ED8-2EAD-322C54C16977}"/>
                  </a:ext>
                </a:extLst>
              </p:cNvPr>
              <p:cNvSpPr txBox="1"/>
              <p:nvPr/>
            </p:nvSpPr>
            <p:spPr>
              <a:xfrm>
                <a:off x="5369385" y="3775166"/>
                <a:ext cx="5734512" cy="1173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lt-LT" sz="2800" i="1">
                        <a:solidFill>
                          <a:srgbClr val="FFFFFF">
                            <a:lumMod val="75000"/>
                            <a:lumOff val="25000"/>
                          </a:srgb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0, 15</m:t>
                        </m:r>
                        <m:r>
                          <a:rPr lang="lt-LT" sz="28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 0,057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0, 057− 0,15</m:t>
                        </m:r>
                        <m:r>
                          <a:rPr lang="lt-LT" sz="2800" i="1"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</a:t>
                </a:r>
                <a:r>
                  <a:rPr lang="en-GB" sz="2800" dirty="0">
                    <a:solidFill>
                      <a:srgbClr val="FFFFFF"/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≈ 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- 0,092 m;</a:t>
                </a:r>
              </a:p>
              <a:p>
                <a:endParaRPr lang="lt-LT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26F49F-ADD7-2ED8-2EAD-322C54C16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385" y="3775166"/>
                <a:ext cx="5734512" cy="11739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2DAC5B-5947-671F-7D06-37C1AAA93114}"/>
                  </a:ext>
                </a:extLst>
              </p:cNvPr>
              <p:cNvSpPr txBox="1"/>
              <p:nvPr/>
            </p:nvSpPr>
            <p:spPr>
              <a:xfrm>
                <a:off x="1340651" y="5306432"/>
                <a:ext cx="1750423" cy="756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lt-LT" sz="2800" i="1">
                                <a:solidFill>
                                  <a:srgbClr val="FFFFFF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;</a:t>
                </a:r>
                <a:endParaRPr lang="lt-LT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2DAC5B-5947-671F-7D06-37C1AAA93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651" y="5306432"/>
                <a:ext cx="1750423" cy="756104"/>
              </a:xfrm>
              <a:prstGeom prst="rect">
                <a:avLst/>
              </a:prstGeom>
              <a:blipFill>
                <a:blip r:embed="rId7"/>
                <a:stretch>
                  <a:fillRect b="-16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1C5F8C2-B961-0745-4BC2-C591EDADD3B2}"/>
                  </a:ext>
                </a:extLst>
              </p:cNvPr>
              <p:cNvSpPr txBox="1"/>
              <p:nvPr/>
            </p:nvSpPr>
            <p:spPr>
              <a:xfrm>
                <a:off x="5990105" y="5306432"/>
                <a:ext cx="4493072" cy="11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lt-LT" sz="2800" i="1">
                            <a:solidFill>
                              <a:srgbClr val="FFFFFF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2800" dirty="0">
                    <a:solidFill>
                      <a:srgbClr val="FFFFFF">
                        <a:lumMod val="75000"/>
                        <a:lumOff val="25000"/>
                      </a:srgbClr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−0,092</m:t>
                        </m:r>
                      </m:den>
                    </m:f>
                  </m:oMath>
                </a14:m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800" dirty="0">
                    <a:solidFill>
                      <a:srgbClr val="FFFFFF"/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≈ 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-1</a:t>
                </a:r>
                <a:r>
                  <a:rPr lang="lt-LT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0,9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D</a:t>
                </a:r>
                <a:endParaRPr lang="en-GB" sz="2800" dirty="0">
                  <a:latin typeface="Bookman Old Style" panose="02050604050505020204" pitchFamily="18" charset="0"/>
                </a:endParaRPr>
              </a:p>
              <a:p>
                <a:endParaRPr lang="lt-LT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1C5F8C2-B961-0745-4BC2-C591EDADD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105" y="5306432"/>
                <a:ext cx="4493072" cy="11669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1719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ppenheimer Practical Effects Explained — VFX Without CGI">
            <a:extLst>
              <a:ext uri="{FF2B5EF4-FFF2-40B4-BE49-F238E27FC236}">
                <a16:creationId xmlns:a16="http://schemas.microsoft.com/office/drawing/2014/main" id="{90819D4C-4132-B1B3-D0B1-861D67BA4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3628" y="-1031785"/>
            <a:ext cx="14966479" cy="93429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AC0A05-D291-63A8-A77E-0F0220B2A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38524"/>
            <a:ext cx="8991600" cy="1112690"/>
          </a:xfrm>
        </p:spPr>
        <p:txBody>
          <a:bodyPr/>
          <a:lstStyle/>
          <a:p>
            <a:r>
              <a:rPr lang="en-GB" dirty="0" err="1">
                <a:latin typeface="Bookman Old Style" panose="02050604050505020204" pitchFamily="18" charset="0"/>
              </a:rPr>
              <a:t>Darbo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rezultatai</a:t>
            </a:r>
            <a:endParaRPr lang="lt-LT" dirty="0"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FE242B3-CFA7-49D3-2B13-3D571C0815E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6349050"/>
                  </p:ext>
                </p:extLst>
              </p:nvPr>
            </p:nvGraphicFramePr>
            <p:xfrm>
              <a:off x="1420588" y="2047118"/>
              <a:ext cx="9350824" cy="2763763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422200">
                      <a:extLst>
                        <a:ext uri="{9D8B030D-6E8A-4147-A177-3AD203B41FA5}">
                          <a16:colId xmlns:a16="http://schemas.microsoft.com/office/drawing/2014/main" val="234910693"/>
                        </a:ext>
                      </a:extLst>
                    </a:gridCol>
                    <a:gridCol w="1249464">
                      <a:extLst>
                        <a:ext uri="{9D8B030D-6E8A-4147-A177-3AD203B41FA5}">
                          <a16:colId xmlns:a16="http://schemas.microsoft.com/office/drawing/2014/main" val="348265945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2483886216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3198643775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2369859023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3639853955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2391807556"/>
                        </a:ext>
                      </a:extLst>
                    </a:gridCol>
                  </a:tblGrid>
                  <a:tr h="1088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err="1">
                              <a:latin typeface="Bookman Old Style" panose="02050604050505020204" pitchFamily="18" charset="0"/>
                            </a:rPr>
                            <a:t>Bandymo</a:t>
                          </a:r>
                          <a:endParaRPr lang="en-GB" sz="2000" b="0" dirty="0">
                            <a:latin typeface="Bookman Old Style" panose="02050604050505020204" pitchFamily="18" charset="0"/>
                          </a:endParaRPr>
                        </a:p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nr.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d, m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f, m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F, m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D, D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2000" b="0" i="0" smtClean="0"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GB" sz="2000" b="0" i="0" smtClean="0">
                                        <a:latin typeface="Cambria Math" panose="02040503050406030204" pitchFamily="18" charset="0"/>
                                      </a:rPr>
                                      <m:t>vid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lt-LT" sz="2000" b="0" i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GB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lt-LT" sz="2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kumimoji="0" lang="en-GB" sz="20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vid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lt-LT" sz="2000" b="0" i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3711981"/>
                      </a:ext>
                    </a:extLst>
                  </a:tr>
                  <a:tr h="558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1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0,119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0,0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53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-0,096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-10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,4</a:t>
                          </a:r>
                        </a:p>
                      </a:txBody>
                      <a:tcPr/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  <a:p>
                          <a:pPr algn="ctr"/>
                          <a:endParaRPr lang="en-GB" sz="2000" dirty="0"/>
                        </a:p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-0,093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lt-LT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Bookman Old Style" panose="0205060405050502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lt-LT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Bookman Old Style" panose="0205060405050502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kern="1200" noProof="0" dirty="0">
                              <a:solidFill>
                                <a:schemeClr val="dk1"/>
                              </a:solidFill>
                              <a:latin typeface="Bookman Old Style" panose="0205060405050502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  <a:r>
                            <a:rPr lang="lt-LT" sz="2000" kern="1200" noProof="0" dirty="0">
                              <a:solidFill>
                                <a:schemeClr val="dk1"/>
                              </a:solidFill>
                              <a:latin typeface="Bookman Old Style" panose="02050604050505020204" pitchFamily="18" charset="0"/>
                              <a:ea typeface="+mn-ea"/>
                              <a:cs typeface="+mn-cs"/>
                            </a:rPr>
                            <a:t>0,8</a:t>
                          </a:r>
                        </a:p>
                        <a:p>
                          <a:pPr algn="ctr"/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689384"/>
                      </a:ext>
                    </a:extLst>
                  </a:tr>
                  <a:tr h="558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2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0,093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0,046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-0,091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-11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,0</a:t>
                          </a:r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4882135"/>
                      </a:ext>
                    </a:extLst>
                  </a:tr>
                  <a:tr h="558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3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0,15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0,057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-0,092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-1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0,9</a:t>
                          </a:r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72997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FE242B3-CFA7-49D3-2B13-3D571C0815E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6349050"/>
                  </p:ext>
                </p:extLst>
              </p:nvPr>
            </p:nvGraphicFramePr>
            <p:xfrm>
              <a:off x="1420588" y="2047118"/>
              <a:ext cx="9350824" cy="2763763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422200">
                      <a:extLst>
                        <a:ext uri="{9D8B030D-6E8A-4147-A177-3AD203B41FA5}">
                          <a16:colId xmlns:a16="http://schemas.microsoft.com/office/drawing/2014/main" val="234910693"/>
                        </a:ext>
                      </a:extLst>
                    </a:gridCol>
                    <a:gridCol w="1249464">
                      <a:extLst>
                        <a:ext uri="{9D8B030D-6E8A-4147-A177-3AD203B41FA5}">
                          <a16:colId xmlns:a16="http://schemas.microsoft.com/office/drawing/2014/main" val="348265945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2483886216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3198643775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2369859023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3639853955"/>
                        </a:ext>
                      </a:extLst>
                    </a:gridCol>
                    <a:gridCol w="1335832">
                      <a:extLst>
                        <a:ext uri="{9D8B030D-6E8A-4147-A177-3AD203B41FA5}">
                          <a16:colId xmlns:a16="http://schemas.microsoft.com/office/drawing/2014/main" val="2391807556"/>
                        </a:ext>
                      </a:extLst>
                    </a:gridCol>
                  </a:tblGrid>
                  <a:tr h="1088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err="1">
                              <a:latin typeface="Bookman Old Style" panose="02050604050505020204" pitchFamily="18" charset="0"/>
                            </a:rPr>
                            <a:t>Bandymo</a:t>
                          </a:r>
                          <a:endParaRPr lang="en-GB" sz="2000" b="0" dirty="0">
                            <a:latin typeface="Bookman Old Style" panose="02050604050505020204" pitchFamily="18" charset="0"/>
                          </a:endParaRPr>
                        </a:p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nr.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d, m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f, m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F, m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latin typeface="Bookman Old Style" panose="02050604050505020204" pitchFamily="18" charset="0"/>
                            </a:rPr>
                            <a:t>D, D</a:t>
                          </a:r>
                          <a:endParaRPr lang="lt-LT" sz="2000" b="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>
                          <a:blip r:embed="rId4"/>
                          <a:stretch>
                            <a:fillRect l="-501370" t="-2793" r="-101370" b="-1553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>
                          <a:blip r:embed="rId4"/>
                          <a:stretch>
                            <a:fillRect l="-601370" t="-2793" r="-1370" b="-1553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3711981"/>
                      </a:ext>
                    </a:extLst>
                  </a:tr>
                  <a:tr h="558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1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0,119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0,0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53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-0,096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-10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,4</a:t>
                          </a:r>
                        </a:p>
                      </a:txBody>
                      <a:tcPr/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  <a:p>
                          <a:pPr algn="ctr"/>
                          <a:endParaRPr lang="en-GB" sz="2000" dirty="0"/>
                        </a:p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-0,093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lt-LT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Bookman Old Style" panose="0205060405050502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lt-LT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Bookman Old Style" panose="02050604050505020204" pitchFamily="18" charset="0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kern="1200" noProof="0" dirty="0">
                              <a:solidFill>
                                <a:schemeClr val="dk1"/>
                              </a:solidFill>
                              <a:latin typeface="Bookman Old Style" panose="0205060405050502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  <a:r>
                            <a:rPr lang="lt-LT" sz="2000" kern="1200" noProof="0" dirty="0">
                              <a:solidFill>
                                <a:schemeClr val="dk1"/>
                              </a:solidFill>
                              <a:latin typeface="Bookman Old Style" panose="02050604050505020204" pitchFamily="18" charset="0"/>
                              <a:ea typeface="+mn-ea"/>
                              <a:cs typeface="+mn-cs"/>
                            </a:rPr>
                            <a:t>0,8</a:t>
                          </a:r>
                        </a:p>
                        <a:p>
                          <a:pPr algn="ctr"/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8689384"/>
                      </a:ext>
                    </a:extLst>
                  </a:tr>
                  <a:tr h="558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2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0,093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0,046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-0,091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-11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,0</a:t>
                          </a:r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4882135"/>
                      </a:ext>
                    </a:extLst>
                  </a:tr>
                  <a:tr h="5584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3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0,15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0,057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-0,092</a:t>
                          </a:r>
                          <a:endParaRPr lang="lt-LT" sz="2000" dirty="0">
                            <a:latin typeface="Bookman Old Style" panose="0205060405050502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latin typeface="Bookman Old Style" panose="02050604050505020204" pitchFamily="18" charset="0"/>
                            </a:rPr>
                            <a:t>-1</a:t>
                          </a:r>
                          <a:r>
                            <a:rPr lang="lt-LT" sz="2000" dirty="0">
                              <a:latin typeface="Bookman Old Style" panose="02050604050505020204" pitchFamily="18" charset="0"/>
                            </a:rPr>
                            <a:t>0,9</a:t>
                          </a:r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729975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70B3BB2-794E-CDA9-1F10-7D70B84E9962}"/>
              </a:ext>
            </a:extLst>
          </p:cNvPr>
          <p:cNvSpPr txBox="1"/>
          <p:nvPr/>
        </p:nvSpPr>
        <p:spPr>
          <a:xfrm>
            <a:off x="1539089" y="5152176"/>
            <a:ext cx="9113822" cy="1224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lt-LT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  <a:lumOff val="25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Sklaidomojo lęšio židinio nuotolis F &lt; 0, nes sklaidomojo lęšio pagrindinis židinys yra menamasis.</a:t>
            </a:r>
            <a:endParaRPr lang="lt-LT" sz="2600" dirty="0"/>
          </a:p>
        </p:txBody>
      </p:sp>
    </p:spTree>
    <p:extLst>
      <p:ext uri="{BB962C8B-B14F-4D97-AF65-F5344CB8AC3E}">
        <p14:creationId xmlns:p14="http://schemas.microsoft.com/office/powerpoint/2010/main" val="999957872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d Nolan blast a bomb for real in the movie Oppenheimer? - Quora">
            <a:extLst>
              <a:ext uri="{FF2B5EF4-FFF2-40B4-BE49-F238E27FC236}">
                <a16:creationId xmlns:a16="http://schemas.microsoft.com/office/drawing/2014/main" id="{81ED1921-7045-1E4F-79BC-82DA3A6E7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396" y="-332920"/>
            <a:ext cx="14657142" cy="73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E2DD7-C320-C912-D9BE-C41C57DC6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798488"/>
            <a:ext cx="8991600" cy="1261024"/>
          </a:xfrm>
        </p:spPr>
        <p:txBody>
          <a:bodyPr>
            <a:normAutofit/>
          </a:bodyPr>
          <a:lstStyle/>
          <a:p>
            <a:r>
              <a:rPr lang="en-GB" sz="4400" dirty="0" err="1">
                <a:latin typeface="Bookman Old Style" panose="02050604050505020204" pitchFamily="18" charset="0"/>
              </a:rPr>
              <a:t>Testas</a:t>
            </a:r>
            <a:endParaRPr lang="lt-LT" sz="4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57524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xploring 'Oppenheimer' at the Subatomic Level | Animation World Network">
            <a:extLst>
              <a:ext uri="{FF2B5EF4-FFF2-40B4-BE49-F238E27FC236}">
                <a16:creationId xmlns:a16="http://schemas.microsoft.com/office/drawing/2014/main" id="{79DA74F8-2983-0901-5F01-354243F28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3980" y="-262513"/>
            <a:ext cx="19153663" cy="1342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B3DFF56-A4E0-B4F8-E84D-AEF6140F3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0728" y="1038481"/>
            <a:ext cx="10330543" cy="12398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ookman Old Style" panose="02050604050505020204" pitchFamily="18" charset="0"/>
              </a:rPr>
              <a:t>1. Kuria </a:t>
            </a:r>
            <a:r>
              <a:rPr lang="en-GB" sz="2800" dirty="0" err="1">
                <a:latin typeface="Bookman Old Style" panose="02050604050505020204" pitchFamily="18" charset="0"/>
              </a:rPr>
              <a:t>raide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žymimas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atvaizdo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atstumas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nuo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lęšio</a:t>
            </a:r>
            <a:r>
              <a:rPr lang="en-GB" sz="2800" dirty="0">
                <a:latin typeface="Bookman Old Style" panose="02050604050505020204" pitchFamily="18" charset="0"/>
              </a:rPr>
              <a:t>?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8E1953-3101-23C8-046A-DDA96330BD35}"/>
              </a:ext>
            </a:extLst>
          </p:cNvPr>
          <p:cNvSpPr txBox="1"/>
          <p:nvPr/>
        </p:nvSpPr>
        <p:spPr>
          <a:xfrm>
            <a:off x="1087734" y="2278375"/>
            <a:ext cx="6672105" cy="341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a) d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b) f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c) D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d) F</a:t>
            </a:r>
            <a:r>
              <a:rPr lang="lt-LT" sz="28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217A0-3B59-F626-442F-E2C1F7D19737}"/>
              </a:ext>
            </a:extLst>
          </p:cNvPr>
          <p:cNvSpPr txBox="1"/>
          <p:nvPr/>
        </p:nvSpPr>
        <p:spPr>
          <a:xfrm>
            <a:off x="8669091" y="5167564"/>
            <a:ext cx="346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>
                <a:latin typeface="Bookman Old Style" panose="02050604050505020204" pitchFamily="18" charset="0"/>
              </a:rPr>
              <a:t>Atsakymas</a:t>
            </a:r>
            <a:r>
              <a:rPr lang="en-GB" sz="2800" u="sng" dirty="0">
                <a:latin typeface="Bookman Old Style" panose="02050604050505020204" pitchFamily="18" charset="0"/>
              </a:rPr>
              <a:t>: b</a:t>
            </a:r>
            <a:r>
              <a:rPr lang="lt-LT" sz="28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2909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7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RISTOPHER NOLAN PUSHES THE LIMITS OF CINEMATIC STORYTELLING AGAIN WITH  OPPENHEIMER - VFX Voice MagazineVFX Voice Magazine">
            <a:extLst>
              <a:ext uri="{FF2B5EF4-FFF2-40B4-BE49-F238E27FC236}">
                <a16:creationId xmlns:a16="http://schemas.microsoft.com/office/drawing/2014/main" id="{464E33E2-907D-4DD6-A980-32987F229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886" y="-676276"/>
            <a:ext cx="12296695" cy="862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DA11E22-5BB4-2BC5-EECD-949B55F2D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7055" y="835794"/>
            <a:ext cx="9753600" cy="12398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ookman Old Style" panose="02050604050505020204" pitchFamily="18" charset="0"/>
              </a:rPr>
              <a:t>2. </a:t>
            </a:r>
            <a:r>
              <a:rPr lang="en-GB" sz="2800" dirty="0" err="1">
                <a:latin typeface="Bookman Old Style" panose="02050604050505020204" pitchFamily="18" charset="0"/>
              </a:rPr>
              <a:t>Sklaidomaisiais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lęšiais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galima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gauti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daiktų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atvaizdus</a:t>
            </a:r>
            <a:r>
              <a:rPr lang="en-GB" sz="2800" dirty="0">
                <a:latin typeface="Bookman Old Style" panose="02050604050505020204" pitchFamily="18" charset="0"/>
              </a:rPr>
              <a:t>, </a:t>
            </a:r>
            <a:r>
              <a:rPr lang="en-GB" sz="2800" dirty="0" err="1">
                <a:latin typeface="Bookman Old Style" panose="02050604050505020204" pitchFamily="18" charset="0"/>
              </a:rPr>
              <a:t>kurie</a:t>
            </a:r>
            <a:r>
              <a:rPr lang="en-GB" sz="2800" dirty="0">
                <a:latin typeface="Bookman Old Style" panose="02050604050505020204" pitchFamily="18" charset="0"/>
              </a:rPr>
              <a:t> yra: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B04FDB-0461-151F-6D4F-47575990CD80}"/>
              </a:ext>
            </a:extLst>
          </p:cNvPr>
          <p:cNvSpPr txBox="1"/>
          <p:nvPr/>
        </p:nvSpPr>
        <p:spPr>
          <a:xfrm>
            <a:off x="826769" y="2398781"/>
            <a:ext cx="8554065" cy="341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a) </a:t>
            </a:r>
            <a:r>
              <a:rPr lang="en-GB" sz="2800" dirty="0" err="1">
                <a:latin typeface="Bookman Old Style" panose="02050604050505020204" pitchFamily="18" charset="0"/>
              </a:rPr>
              <a:t>Padidinti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ir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neapversti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b) </a:t>
            </a:r>
            <a:r>
              <a:rPr lang="en-GB" sz="2800" dirty="0" err="1">
                <a:latin typeface="Bookman Old Style" panose="02050604050505020204" pitchFamily="18" charset="0"/>
              </a:rPr>
              <a:t>Sumažinti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ir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apversti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c) </a:t>
            </a:r>
            <a:r>
              <a:rPr lang="en-GB" sz="2800" dirty="0" err="1">
                <a:latin typeface="Bookman Old Style" panose="02050604050505020204" pitchFamily="18" charset="0"/>
              </a:rPr>
              <a:t>Sumažinti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ir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neapversti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d) </a:t>
            </a:r>
            <a:r>
              <a:rPr lang="en-GB" sz="2800" dirty="0" err="1">
                <a:latin typeface="Bookman Old Style" panose="02050604050505020204" pitchFamily="18" charset="0"/>
              </a:rPr>
              <a:t>Padidinti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ir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apversti</a:t>
            </a:r>
            <a:r>
              <a:rPr lang="lt-LT" sz="28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679A7A-F664-1FE9-8DD2-D8D5B2D3ABE2}"/>
              </a:ext>
            </a:extLst>
          </p:cNvPr>
          <p:cNvSpPr txBox="1"/>
          <p:nvPr/>
        </p:nvSpPr>
        <p:spPr>
          <a:xfrm>
            <a:off x="8813816" y="5257192"/>
            <a:ext cx="4473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u="sng" dirty="0" err="1">
                <a:latin typeface="Bookman Old Style" panose="02050604050505020204" pitchFamily="18" charset="0"/>
              </a:rPr>
              <a:t>Atsakymas</a:t>
            </a:r>
            <a:r>
              <a:rPr lang="en-GB" sz="3000" u="sng" dirty="0">
                <a:latin typeface="Bookman Old Style" panose="02050604050505020204" pitchFamily="18" charset="0"/>
              </a:rPr>
              <a:t>: c</a:t>
            </a:r>
            <a:r>
              <a:rPr lang="lt-LT" sz="30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89551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9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pinning beads, cloud tanks and crucibles of molten thermite - befores &amp;  afters">
            <a:extLst>
              <a:ext uri="{FF2B5EF4-FFF2-40B4-BE49-F238E27FC236}">
                <a16:creationId xmlns:a16="http://schemas.microsoft.com/office/drawing/2014/main" id="{04BAA7D2-A6C1-EFC5-2132-922874AE6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352" y="-1897705"/>
            <a:ext cx="12653352" cy="886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7E02C85-5885-8D8E-464E-87034C588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7100" y="595484"/>
            <a:ext cx="10737799" cy="1940102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ookman Old Style" panose="02050604050505020204" pitchFamily="18" charset="0"/>
              </a:rPr>
              <a:t>3. </a:t>
            </a:r>
            <a:r>
              <a:rPr lang="en-GB" sz="2800" dirty="0" err="1">
                <a:latin typeface="Bookman Old Style" panose="02050604050505020204" pitchFamily="18" charset="0"/>
              </a:rPr>
              <a:t>Šviečiantis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taškas</a:t>
            </a:r>
            <a:r>
              <a:rPr lang="en-GB" sz="2800" dirty="0">
                <a:latin typeface="Bookman Old Style" panose="02050604050505020204" pitchFamily="18" charset="0"/>
              </a:rPr>
              <a:t> yra </a:t>
            </a:r>
            <a:r>
              <a:rPr lang="en-GB" sz="2800" dirty="0" err="1">
                <a:latin typeface="Bookman Old Style" panose="02050604050505020204" pitchFamily="18" charset="0"/>
              </a:rPr>
              <a:t>sklaidomojo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lęšio</a:t>
            </a:r>
            <a:r>
              <a:rPr lang="en-GB" sz="2800" dirty="0">
                <a:latin typeface="Bookman Old Style" panose="02050604050505020204" pitchFamily="18" charset="0"/>
              </a:rPr>
              <a:t>, </a:t>
            </a:r>
            <a:r>
              <a:rPr lang="en-GB" sz="2800" dirty="0" err="1">
                <a:latin typeface="Bookman Old Style" panose="02050604050505020204" pitchFamily="18" charset="0"/>
              </a:rPr>
              <a:t>kurio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židinio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nuotolis</a:t>
            </a:r>
            <a:r>
              <a:rPr lang="en-GB" sz="2800" dirty="0">
                <a:latin typeface="Bookman Old Style" panose="02050604050505020204" pitchFamily="18" charset="0"/>
              </a:rPr>
              <a:t> 10 cm, </a:t>
            </a:r>
            <a:r>
              <a:rPr lang="en-GB" sz="2800" dirty="0" err="1">
                <a:latin typeface="Bookman Old Style" panose="02050604050505020204" pitchFamily="18" charset="0"/>
              </a:rPr>
              <a:t>židinyje</a:t>
            </a:r>
            <a:r>
              <a:rPr lang="en-GB" sz="2800" dirty="0">
                <a:latin typeface="Bookman Old Style" panose="02050604050505020204" pitchFamily="18" charset="0"/>
              </a:rPr>
              <a:t>. </a:t>
            </a:r>
            <a:r>
              <a:rPr lang="en-GB" sz="2800" dirty="0" err="1">
                <a:latin typeface="Bookman Old Style" panose="02050604050505020204" pitchFamily="18" charset="0"/>
              </a:rPr>
              <a:t>Kokiu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atstumu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nuo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lęšio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susidaro</a:t>
            </a:r>
            <a:r>
              <a:rPr lang="en-GB" sz="2800" dirty="0">
                <a:latin typeface="Bookman Old Style" panose="02050604050505020204" pitchFamily="18" charset="0"/>
              </a:rPr>
              <a:t> jo </a:t>
            </a:r>
            <a:r>
              <a:rPr lang="en-GB" sz="2800" dirty="0" err="1">
                <a:latin typeface="Bookman Old Style" panose="02050604050505020204" pitchFamily="18" charset="0"/>
              </a:rPr>
              <a:t>atvaizdas</a:t>
            </a:r>
            <a:r>
              <a:rPr lang="en-GB" sz="2800" dirty="0">
                <a:latin typeface="Bookman Old Style" panose="02050604050505020204" pitchFamily="18" charset="0"/>
              </a:rPr>
              <a:t>?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05BB4D-B5A4-1AC1-AE6C-AF572C4F83B1}"/>
              </a:ext>
            </a:extLst>
          </p:cNvPr>
          <p:cNvSpPr txBox="1"/>
          <p:nvPr/>
        </p:nvSpPr>
        <p:spPr>
          <a:xfrm>
            <a:off x="560822" y="2535587"/>
            <a:ext cx="9311148" cy="341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a) 10 cm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b) 20 cm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c) 5 cm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d) </a:t>
            </a:r>
            <a:r>
              <a:rPr lang="en-GB" sz="2800" dirty="0" err="1">
                <a:latin typeface="Bookman Old Style" panose="02050604050505020204" pitchFamily="18" charset="0"/>
              </a:rPr>
              <a:t>atvaizdo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nėra</a:t>
            </a:r>
            <a:r>
              <a:rPr lang="lt-LT" sz="2800" dirty="0">
                <a:latin typeface="Bookman Old Style" panose="02050604050505020204" pitchFamily="18" charset="0"/>
              </a:rPr>
              <a:t>.</a:t>
            </a:r>
            <a:endParaRPr lang="en-GB" sz="2000" dirty="0"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EFE9CC-E0ED-C75C-763F-0E55ED67A7BE}"/>
              </a:ext>
            </a:extLst>
          </p:cNvPr>
          <p:cNvSpPr txBox="1"/>
          <p:nvPr/>
        </p:nvSpPr>
        <p:spPr>
          <a:xfrm>
            <a:off x="8497433" y="5424776"/>
            <a:ext cx="7389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>
                <a:latin typeface="Bookman Old Style" panose="02050604050505020204" pitchFamily="18" charset="0"/>
              </a:rPr>
              <a:t>Atsakymas</a:t>
            </a:r>
            <a:r>
              <a:rPr lang="en-GB" sz="2800" u="sng" dirty="0">
                <a:latin typeface="Bookman Old Style" panose="02050604050505020204" pitchFamily="18" charset="0"/>
              </a:rPr>
              <a:t>: c</a:t>
            </a:r>
            <a:r>
              <a:rPr lang="lt-LT" sz="28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5785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8D37878-3849-DF22-CDED-6511B4E82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855"/>
            <a:ext cx="12192001" cy="695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685CA03-90BD-2734-2863-423D817B3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311" y="1040750"/>
            <a:ext cx="9239377" cy="12398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ookman Old Style" panose="02050604050505020204" pitchFamily="18" charset="0"/>
              </a:rPr>
              <a:t>4. </a:t>
            </a:r>
            <a:r>
              <a:rPr lang="en-GB" sz="2800" dirty="0" err="1">
                <a:latin typeface="Bookman Old Style" panose="02050604050505020204" pitchFamily="18" charset="0"/>
              </a:rPr>
              <a:t>Atvaizdas</a:t>
            </a:r>
            <a:r>
              <a:rPr lang="en-GB" sz="2800" dirty="0">
                <a:latin typeface="Bookman Old Style" panose="02050604050505020204" pitchFamily="18" charset="0"/>
              </a:rPr>
              <a:t>, </a:t>
            </a:r>
            <a:r>
              <a:rPr lang="en-GB" sz="2800" dirty="0" err="1">
                <a:latin typeface="Bookman Old Style" panose="02050604050505020204" pitchFamily="18" charset="0"/>
              </a:rPr>
              <a:t>gautas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sklaidomuoju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lęšiu</a:t>
            </a:r>
            <a:r>
              <a:rPr lang="en-GB" sz="2800" dirty="0">
                <a:latin typeface="Bookman Old Style" panose="02050604050505020204" pitchFamily="18" charset="0"/>
              </a:rPr>
              <a:t>, yra </a:t>
            </a:r>
            <a:r>
              <a:rPr lang="en-GB" sz="2800" dirty="0" err="1">
                <a:latin typeface="Bookman Old Style" panose="02050604050505020204" pitchFamily="18" charset="0"/>
              </a:rPr>
              <a:t>menamas</a:t>
            </a:r>
            <a:r>
              <a:rPr lang="en-GB" sz="2800" dirty="0">
                <a:latin typeface="Bookman Old Style" panose="02050604050505020204" pitchFamily="18" charset="0"/>
              </a:rPr>
              <a:t>, kai: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CA7789-2096-1A32-C6C2-09DADFEFC021}"/>
              </a:ext>
            </a:extLst>
          </p:cNvPr>
          <p:cNvSpPr txBox="1"/>
          <p:nvPr/>
        </p:nvSpPr>
        <p:spPr>
          <a:xfrm>
            <a:off x="530942" y="2404841"/>
            <a:ext cx="7914968" cy="341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a) d &lt; F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b) d &lt; 2F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c) 2F &lt; d &lt; F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d) </a:t>
            </a:r>
            <a:r>
              <a:rPr lang="en-GB" sz="2800" dirty="0" err="1">
                <a:latin typeface="Bookman Old Style" panose="02050604050505020204" pitchFamily="18" charset="0"/>
              </a:rPr>
              <a:t>Visais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išvardintais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atvejais</a:t>
            </a:r>
            <a:r>
              <a:rPr lang="lt-LT" sz="28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1B106C-49F0-1C49-4FF0-EE838D38B433}"/>
              </a:ext>
            </a:extLst>
          </p:cNvPr>
          <p:cNvSpPr txBox="1"/>
          <p:nvPr/>
        </p:nvSpPr>
        <p:spPr>
          <a:xfrm>
            <a:off x="8906738" y="5294030"/>
            <a:ext cx="4399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>
                <a:latin typeface="Bookman Old Style" panose="02050604050505020204" pitchFamily="18" charset="0"/>
              </a:rPr>
              <a:t>Atsakymas</a:t>
            </a:r>
            <a:r>
              <a:rPr lang="en-GB" sz="2800" u="sng" dirty="0">
                <a:latin typeface="Bookman Old Style" panose="02050604050505020204" pitchFamily="18" charset="0"/>
              </a:rPr>
              <a:t>: d</a:t>
            </a:r>
            <a:r>
              <a:rPr lang="lt-LT" sz="28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7955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5C6D0EF-B231-4CC3-2A44-E5A7073E2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399" y="-942975"/>
            <a:ext cx="15544798" cy="874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062FE99-9C60-2A38-4BA7-7856CFDBB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7266" y="505652"/>
            <a:ext cx="10237468" cy="12398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ookman Old Style" panose="02050604050505020204" pitchFamily="18" charset="0"/>
              </a:rPr>
              <a:t>5. </a:t>
            </a:r>
            <a:r>
              <a:rPr lang="en-GB" sz="2800" dirty="0" err="1">
                <a:latin typeface="Bookman Old Style" panose="02050604050505020204" pitchFamily="18" charset="0"/>
              </a:rPr>
              <a:t>Kuris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lęšis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nėra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glaudžiamasis</a:t>
            </a:r>
            <a:r>
              <a:rPr lang="en-GB" sz="2800" dirty="0">
                <a:latin typeface="Bookman Old Style" panose="02050604050505020204" pitchFamily="18" charset="0"/>
              </a:rPr>
              <a:t>?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D9EB73-5F0A-48D9-7B70-9D150EFFE5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51" t="16072" r="50257" b="39451"/>
          <a:stretch/>
        </p:blipFill>
        <p:spPr bwMode="auto">
          <a:xfrm>
            <a:off x="4905469" y="1410123"/>
            <a:ext cx="2381061" cy="153308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BE9C4A-0A8F-5A84-0397-3BBBC11697E2}"/>
              </a:ext>
            </a:extLst>
          </p:cNvPr>
          <p:cNvSpPr txBox="1"/>
          <p:nvPr/>
        </p:nvSpPr>
        <p:spPr>
          <a:xfrm>
            <a:off x="599768" y="2846327"/>
            <a:ext cx="4021394" cy="341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a) 1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b) 2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c) 3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d) 4</a:t>
            </a:r>
            <a:r>
              <a:rPr lang="lt-LT" sz="28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B6372C-F30A-8923-DB1D-305792E9B059}"/>
              </a:ext>
            </a:extLst>
          </p:cNvPr>
          <p:cNvSpPr txBox="1"/>
          <p:nvPr/>
        </p:nvSpPr>
        <p:spPr>
          <a:xfrm>
            <a:off x="9204038" y="5735516"/>
            <a:ext cx="402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>
                <a:latin typeface="Bookman Old Style" panose="02050604050505020204" pitchFamily="18" charset="0"/>
              </a:rPr>
              <a:t>Atsakymas</a:t>
            </a:r>
            <a:r>
              <a:rPr lang="en-GB" sz="2800" u="sng" dirty="0">
                <a:latin typeface="Bookman Old Style" panose="02050604050505020204" pitchFamily="18" charset="0"/>
              </a:rPr>
              <a:t>: d</a:t>
            </a:r>
            <a:r>
              <a:rPr lang="lt-LT" sz="28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835684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7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Oppenheimer': How was atomic bomb explosion created? - Los Angeles Times">
            <a:extLst>
              <a:ext uri="{FF2B5EF4-FFF2-40B4-BE49-F238E27FC236}">
                <a16:creationId xmlns:a16="http://schemas.microsoft.com/office/drawing/2014/main" id="{BEBF5349-FDCD-B2E9-3CD1-84DF0F8B9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9940"/>
            <a:ext cx="12418890" cy="870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09D836A-7C9B-7F43-9DE7-C1B9A3BF5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4316" y="828813"/>
            <a:ext cx="10310257" cy="12398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ookman Old Style" panose="02050604050505020204" pitchFamily="18" charset="0"/>
              </a:rPr>
              <a:t>6.  </a:t>
            </a:r>
            <a:r>
              <a:rPr lang="en-GB" sz="2800" dirty="0" err="1">
                <a:latin typeface="Bookman Old Style" panose="02050604050505020204" pitchFamily="18" charset="0"/>
              </a:rPr>
              <a:t>Akinių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lt-LT" sz="2800" dirty="0">
                <a:latin typeface="Bookman Old Style" panose="02050604050505020204" pitchFamily="18" charset="0"/>
              </a:rPr>
              <a:t>lęšių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židinio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nuotolis</a:t>
            </a:r>
            <a:r>
              <a:rPr lang="en-GB" sz="2800" dirty="0">
                <a:latin typeface="Bookman Old Style" panose="02050604050505020204" pitchFamily="18" charset="0"/>
              </a:rPr>
              <a:t> lygus 40 cm. </a:t>
            </a:r>
            <a:endParaRPr lang="lt-LT" sz="2800" dirty="0">
              <a:latin typeface="Bookman Old Style" panose="02050604050505020204" pitchFamily="18" charset="0"/>
            </a:endParaRPr>
          </a:p>
          <a:p>
            <a:r>
              <a:rPr lang="en-GB" sz="2800" dirty="0" err="1">
                <a:latin typeface="Bookman Old Style" panose="02050604050505020204" pitchFamily="18" charset="0"/>
              </a:rPr>
              <a:t>Kokia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šių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lęšių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laužiamoji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geba</a:t>
            </a:r>
            <a:r>
              <a:rPr lang="en-GB" sz="2800" dirty="0">
                <a:latin typeface="Bookman Old Style" panose="02050604050505020204" pitchFamily="18" charset="0"/>
              </a:rPr>
              <a:t>?</a:t>
            </a:r>
          </a:p>
          <a:p>
            <a:endParaRPr lang="lt-LT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111C8-73A0-D0D9-D177-7C16E12449FF}"/>
              </a:ext>
            </a:extLst>
          </p:cNvPr>
          <p:cNvSpPr txBox="1"/>
          <p:nvPr/>
        </p:nvSpPr>
        <p:spPr>
          <a:xfrm>
            <a:off x="639097" y="2300943"/>
            <a:ext cx="2340077" cy="341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a) 2,5 D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b) 0,025 D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c) 4 D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d) -2,5 D</a:t>
            </a:r>
            <a:r>
              <a:rPr lang="lt-LT" sz="28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5AFB84-EE8B-9271-4AA2-69B73CB40BEA}"/>
              </a:ext>
            </a:extLst>
          </p:cNvPr>
          <p:cNvSpPr txBox="1"/>
          <p:nvPr/>
        </p:nvSpPr>
        <p:spPr>
          <a:xfrm>
            <a:off x="8132026" y="5190132"/>
            <a:ext cx="428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>
                <a:latin typeface="Bookman Old Style" panose="02050604050505020204" pitchFamily="18" charset="0"/>
              </a:rPr>
              <a:t>Atsakymas</a:t>
            </a:r>
            <a:r>
              <a:rPr lang="en-GB" sz="2800" u="sng" dirty="0">
                <a:latin typeface="Bookman Old Style" panose="02050604050505020204" pitchFamily="18" charset="0"/>
              </a:rPr>
              <a:t>: a</a:t>
            </a:r>
            <a:r>
              <a:rPr lang="lt-LT" sz="28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871570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xploring 'Oppenheimer' at the Subatomic Level | Animation World Network">
            <a:extLst>
              <a:ext uri="{FF2B5EF4-FFF2-40B4-BE49-F238E27FC236}">
                <a16:creationId xmlns:a16="http://schemas.microsoft.com/office/drawing/2014/main" id="{727A15D0-FD61-C03C-F8E7-B9715C351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3980" y="-262513"/>
            <a:ext cx="19153663" cy="1342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5A9D3D3-8655-3DEC-D16A-9BF8D0167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569" y="442746"/>
            <a:ext cx="10676861" cy="12398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ookman Old Style" panose="02050604050505020204" pitchFamily="18" charset="0"/>
              </a:rPr>
              <a:t>7. </a:t>
            </a:r>
            <a:r>
              <a:rPr lang="en-GB" sz="2800" dirty="0" err="1">
                <a:latin typeface="Bookman Old Style" panose="02050604050505020204" pitchFamily="18" charset="0"/>
              </a:rPr>
              <a:t>Kuris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teiginys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teisingai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apibūdina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lęšio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pagrindinį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židinį</a:t>
            </a:r>
            <a:r>
              <a:rPr lang="en-GB" sz="2800" dirty="0">
                <a:latin typeface="Bookman Old Style" panose="02050604050505020204" pitchFamily="18" charset="0"/>
              </a:rPr>
              <a:t>?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36054D-E9E0-033D-C085-D371F0EED84C}"/>
              </a:ext>
            </a:extLst>
          </p:cNvPr>
          <p:cNvSpPr txBox="1"/>
          <p:nvPr/>
        </p:nvSpPr>
        <p:spPr>
          <a:xfrm>
            <a:off x="757569" y="1729657"/>
            <a:ext cx="10034536" cy="3489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500" dirty="0">
                <a:latin typeface="Bookman Old Style" panose="02050604050505020204" pitchFamily="18" charset="0"/>
              </a:rPr>
              <a:t>a) Tai </a:t>
            </a:r>
            <a:r>
              <a:rPr lang="en-GB" sz="2500" dirty="0" err="1">
                <a:latin typeface="Bookman Old Style" panose="02050604050505020204" pitchFamily="18" charset="0"/>
              </a:rPr>
              <a:t>tiesė</a:t>
            </a:r>
            <a:r>
              <a:rPr lang="en-GB" sz="2500" dirty="0">
                <a:latin typeface="Bookman Old Style" panose="02050604050505020204" pitchFamily="18" charset="0"/>
              </a:rPr>
              <a:t>, </a:t>
            </a:r>
            <a:r>
              <a:rPr lang="en-GB" sz="2500" dirty="0" err="1">
                <a:latin typeface="Bookman Old Style" panose="02050604050505020204" pitchFamily="18" charset="0"/>
              </a:rPr>
              <a:t>einanti</a:t>
            </a:r>
            <a:r>
              <a:rPr lang="en-GB" sz="2500" dirty="0">
                <a:latin typeface="Bookman Old Style" panose="02050604050505020204" pitchFamily="18" charset="0"/>
              </a:rPr>
              <a:t> per </a:t>
            </a:r>
            <a:r>
              <a:rPr lang="en-GB" sz="2500" dirty="0" err="1">
                <a:latin typeface="Bookman Old Style" panose="02050604050505020204" pitchFamily="18" charset="0"/>
              </a:rPr>
              <a:t>lęšio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paviršių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kreivumo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centrus</a:t>
            </a:r>
            <a:r>
              <a:rPr lang="en-GB" sz="2500" dirty="0">
                <a:latin typeface="Bookman Old Style" panose="02050604050505020204" pitchFamily="18" charset="0"/>
              </a:rPr>
              <a:t> ir </a:t>
            </a:r>
            <a:r>
              <a:rPr lang="en-GB" sz="2500" dirty="0" err="1">
                <a:latin typeface="Bookman Old Style" panose="02050604050505020204" pitchFamily="18" charset="0"/>
              </a:rPr>
              <a:t>optinį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centrą</a:t>
            </a:r>
            <a:r>
              <a:rPr lang="lt-LT" sz="2500" dirty="0">
                <a:latin typeface="Bookman Old Style" panose="02050604050505020204" pitchFamily="18" charset="0"/>
              </a:rPr>
              <a:t>;</a:t>
            </a:r>
            <a:endParaRPr lang="en-GB" sz="2500" dirty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500" dirty="0">
                <a:latin typeface="Bookman Old Style" panose="02050604050505020204" pitchFamily="18" charset="0"/>
              </a:rPr>
              <a:t>b) Tai </a:t>
            </a:r>
            <a:r>
              <a:rPr lang="en-GB" sz="2500" dirty="0" err="1">
                <a:latin typeface="Bookman Old Style" panose="02050604050505020204" pitchFamily="18" charset="0"/>
              </a:rPr>
              <a:t>taškas</a:t>
            </a:r>
            <a:r>
              <a:rPr lang="en-GB" sz="2500" dirty="0">
                <a:latin typeface="Bookman Old Style" panose="02050604050505020204" pitchFamily="18" charset="0"/>
              </a:rPr>
              <a:t>, </a:t>
            </a:r>
            <a:r>
              <a:rPr lang="en-GB" sz="2500" dirty="0" err="1">
                <a:latin typeface="Bookman Old Style" panose="02050604050505020204" pitchFamily="18" charset="0"/>
              </a:rPr>
              <a:t>kuriame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susikerta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lygiagretūs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su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pagrindine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optine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ašimi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spinduliai</a:t>
            </a:r>
            <a:r>
              <a:rPr lang="lt-LT" sz="2500" dirty="0">
                <a:latin typeface="Bookman Old Style" panose="02050604050505020204" pitchFamily="18" charset="0"/>
              </a:rPr>
              <a:t>;</a:t>
            </a:r>
            <a:endParaRPr lang="en-GB" sz="2500" dirty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500" dirty="0">
                <a:latin typeface="Bookman Old Style" panose="02050604050505020204" pitchFamily="18" charset="0"/>
              </a:rPr>
              <a:t>c) Tai bet </a:t>
            </a:r>
            <a:r>
              <a:rPr lang="en-GB" sz="2500" dirty="0" err="1">
                <a:latin typeface="Bookman Old Style" panose="02050604050505020204" pitchFamily="18" charset="0"/>
              </a:rPr>
              <a:t>kuri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tiesė</a:t>
            </a:r>
            <a:r>
              <a:rPr lang="en-GB" sz="2500" dirty="0">
                <a:latin typeface="Bookman Old Style" panose="02050604050505020204" pitchFamily="18" charset="0"/>
              </a:rPr>
              <a:t>, </a:t>
            </a:r>
            <a:r>
              <a:rPr lang="en-GB" sz="2500" dirty="0" err="1">
                <a:latin typeface="Bookman Old Style" panose="02050604050505020204" pitchFamily="18" charset="0"/>
              </a:rPr>
              <a:t>einanti</a:t>
            </a:r>
            <a:r>
              <a:rPr lang="en-GB" sz="2500" dirty="0">
                <a:latin typeface="Bookman Old Style" panose="02050604050505020204" pitchFamily="18" charset="0"/>
              </a:rPr>
              <a:t> per </a:t>
            </a:r>
            <a:r>
              <a:rPr lang="en-GB" sz="2500" dirty="0" err="1">
                <a:latin typeface="Bookman Old Style" panose="02050604050505020204" pitchFamily="18" charset="0"/>
              </a:rPr>
              <a:t>lęšio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optinį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centrą</a:t>
            </a:r>
            <a:r>
              <a:rPr lang="lt-LT" sz="2500" dirty="0">
                <a:latin typeface="Bookman Old Style" panose="02050604050505020204" pitchFamily="18" charset="0"/>
              </a:rPr>
              <a:t>;</a:t>
            </a:r>
            <a:endParaRPr lang="en-GB" sz="2500" dirty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500" dirty="0">
                <a:latin typeface="Bookman Old Style" panose="02050604050505020204" pitchFamily="18" charset="0"/>
              </a:rPr>
              <a:t>d) </a:t>
            </a:r>
            <a:r>
              <a:rPr lang="en-GB" sz="2500" dirty="0" err="1">
                <a:latin typeface="Bookman Old Style" panose="02050604050505020204" pitchFamily="18" charset="0"/>
              </a:rPr>
              <a:t>Teisingo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atsakymo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nėra</a:t>
            </a:r>
            <a:r>
              <a:rPr lang="lt-LT" sz="25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38E8F0-F4DE-3914-52DA-CDCD5F7CB7A2}"/>
              </a:ext>
            </a:extLst>
          </p:cNvPr>
          <p:cNvSpPr txBox="1"/>
          <p:nvPr/>
        </p:nvSpPr>
        <p:spPr>
          <a:xfrm>
            <a:off x="8387443" y="5562686"/>
            <a:ext cx="3804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>
                <a:latin typeface="Bookman Old Style" panose="02050604050505020204" pitchFamily="18" charset="0"/>
              </a:rPr>
              <a:t>Atsakymas</a:t>
            </a:r>
            <a:r>
              <a:rPr lang="en-GB" sz="2800" u="sng" dirty="0">
                <a:latin typeface="Bookman Old Style" panose="02050604050505020204" pitchFamily="18" charset="0"/>
              </a:rPr>
              <a:t>: b</a:t>
            </a:r>
            <a:r>
              <a:rPr lang="lt-LT" sz="28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65765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8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RISTOPHER NOLAN PUSHES THE LIMITS OF CINEMATIC STORYTELLING AGAIN WITH  OPPENHEIMER - VFX Voice MagazineVFX Voice Magazine">
            <a:extLst>
              <a:ext uri="{FF2B5EF4-FFF2-40B4-BE49-F238E27FC236}">
                <a16:creationId xmlns:a16="http://schemas.microsoft.com/office/drawing/2014/main" id="{B516FFB9-027F-E972-286F-4706A1E04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389" y="-328000"/>
            <a:ext cx="12424389" cy="884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6B89541-3C1B-FC64-21E3-65EEA470E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9773" y="735641"/>
            <a:ext cx="10352454" cy="12398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ookman Old Style" panose="02050604050505020204" pitchFamily="18" charset="0"/>
              </a:rPr>
              <a:t>8. </a:t>
            </a:r>
            <a:r>
              <a:rPr lang="en-GB" sz="2800" dirty="0" err="1">
                <a:latin typeface="Bookman Old Style" panose="02050604050505020204" pitchFamily="18" charset="0"/>
              </a:rPr>
              <a:t>Lęšio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laužiamoji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geba</a:t>
            </a:r>
            <a:r>
              <a:rPr lang="en-GB" sz="2800" dirty="0">
                <a:latin typeface="Bookman Old Style" panose="02050604050505020204" pitchFamily="18" charset="0"/>
              </a:rPr>
              <a:t> 0,1 D. Koks jo </a:t>
            </a:r>
            <a:r>
              <a:rPr lang="en-GB" sz="2800" dirty="0" err="1">
                <a:latin typeface="Bookman Old Style" panose="02050604050505020204" pitchFamily="18" charset="0"/>
              </a:rPr>
              <a:t>židinio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nuotolis</a:t>
            </a:r>
            <a:r>
              <a:rPr lang="en-GB" sz="2800" dirty="0">
                <a:latin typeface="Bookman Old Style" panose="02050604050505020204" pitchFamily="18" charset="0"/>
              </a:rPr>
              <a:t>?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A2A95C-ACD6-7FEE-F251-F5BF73EF1695}"/>
              </a:ext>
            </a:extLst>
          </p:cNvPr>
          <p:cNvSpPr txBox="1"/>
          <p:nvPr/>
        </p:nvSpPr>
        <p:spPr>
          <a:xfrm>
            <a:off x="919773" y="1879743"/>
            <a:ext cx="6375400" cy="3531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a) 0,1 m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b) 1 m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c) 10 m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d) </a:t>
            </a:r>
            <a:r>
              <a:rPr lang="en-GB" sz="2800" dirty="0" err="1">
                <a:latin typeface="Bookman Old Style" panose="02050604050505020204" pitchFamily="18" charset="0"/>
              </a:rPr>
              <a:t>Teisingo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atsakymo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nėra</a:t>
            </a:r>
            <a:r>
              <a:rPr lang="lt-LT" sz="28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14091A-210C-EF39-4C74-E1F24738413E}"/>
              </a:ext>
            </a:extLst>
          </p:cNvPr>
          <p:cNvSpPr txBox="1"/>
          <p:nvPr/>
        </p:nvSpPr>
        <p:spPr>
          <a:xfrm>
            <a:off x="8447335" y="4723555"/>
            <a:ext cx="3892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>
                <a:latin typeface="Bookman Old Style" panose="02050604050505020204" pitchFamily="18" charset="0"/>
              </a:rPr>
              <a:t>Atsakymas</a:t>
            </a:r>
            <a:r>
              <a:rPr lang="en-GB" sz="2800" u="sng" dirty="0">
                <a:latin typeface="Bookman Old Style" panose="02050604050505020204" pitchFamily="18" charset="0"/>
              </a:rPr>
              <a:t>: c</a:t>
            </a:r>
            <a:r>
              <a:rPr lang="lt-LT" sz="28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7975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ppenheimer Practical Effects Explained — VFX Without CGI">
            <a:extLst>
              <a:ext uri="{FF2B5EF4-FFF2-40B4-BE49-F238E27FC236}">
                <a16:creationId xmlns:a16="http://schemas.microsoft.com/office/drawing/2014/main" id="{2FE95A5D-6C4C-BDD6-A553-8617D82D2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2120" y="-1517663"/>
            <a:ext cx="14966479" cy="93429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7BCA571-5B54-1AC1-BB0F-B67D271F1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5559" y="658795"/>
            <a:ext cx="10811120" cy="12398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Bookman Old Style" panose="02050604050505020204" pitchFamily="18" charset="0"/>
              </a:rPr>
              <a:t>9. </a:t>
            </a:r>
            <a:r>
              <a:rPr lang="en-GB" sz="2800" dirty="0" err="1">
                <a:latin typeface="Bookman Old Style" panose="02050604050505020204" pitchFamily="18" charset="0"/>
              </a:rPr>
              <a:t>Akinių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laužiamoji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geba</a:t>
            </a:r>
            <a:r>
              <a:rPr lang="en-GB" sz="2800" dirty="0">
                <a:latin typeface="Bookman Old Style" panose="02050604050505020204" pitchFamily="18" charset="0"/>
              </a:rPr>
              <a:t> yra -1 D. </a:t>
            </a:r>
            <a:r>
              <a:rPr lang="en-GB" sz="2800" dirty="0" err="1">
                <a:latin typeface="Bookman Old Style" panose="02050604050505020204" pitchFamily="18" charset="0"/>
              </a:rPr>
              <a:t>Kokią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akies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ydą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jie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padeda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ištaisyti</a:t>
            </a:r>
            <a:r>
              <a:rPr lang="en-GB" sz="2800" dirty="0">
                <a:latin typeface="Bookman Old Style" panose="02050604050505020204" pitchFamily="18" charset="0"/>
              </a:rPr>
              <a:t>?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747037-7927-83CB-C614-824C00F9C7CA}"/>
              </a:ext>
            </a:extLst>
          </p:cNvPr>
          <p:cNvSpPr txBox="1"/>
          <p:nvPr/>
        </p:nvSpPr>
        <p:spPr>
          <a:xfrm>
            <a:off x="786296" y="1898240"/>
            <a:ext cx="8236088" cy="341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a) </a:t>
            </a:r>
            <a:r>
              <a:rPr lang="en-GB" sz="2800" dirty="0" err="1">
                <a:latin typeface="Bookman Old Style" panose="02050604050505020204" pitchFamily="18" charset="0"/>
              </a:rPr>
              <a:t>Daltonizmą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b) </a:t>
            </a:r>
            <a:r>
              <a:rPr lang="en-GB" sz="2800" dirty="0" err="1">
                <a:latin typeface="Bookman Old Style" panose="02050604050505020204" pitchFamily="18" charset="0"/>
              </a:rPr>
              <a:t>Trumparegystę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c) </a:t>
            </a:r>
            <a:r>
              <a:rPr lang="en-GB" sz="2800" dirty="0" err="1">
                <a:latin typeface="Bookman Old Style" panose="02050604050505020204" pitchFamily="18" charset="0"/>
              </a:rPr>
              <a:t>Toliaregystę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d) </a:t>
            </a:r>
            <a:r>
              <a:rPr lang="en-GB" sz="2800" dirty="0" err="1">
                <a:latin typeface="Bookman Old Style" panose="02050604050505020204" pitchFamily="18" charset="0"/>
              </a:rPr>
              <a:t>Akies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obuolio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uždegimą</a:t>
            </a:r>
            <a:r>
              <a:rPr lang="lt-LT" sz="28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E850D-6856-89FC-50D1-FD2002B4954B}"/>
              </a:ext>
            </a:extLst>
          </p:cNvPr>
          <p:cNvSpPr txBox="1"/>
          <p:nvPr/>
        </p:nvSpPr>
        <p:spPr>
          <a:xfrm>
            <a:off x="8591998" y="4772040"/>
            <a:ext cx="516889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>
                <a:latin typeface="Bookman Old Style" panose="02050604050505020204" pitchFamily="18" charset="0"/>
              </a:rPr>
              <a:t>Atsakymas</a:t>
            </a:r>
            <a:r>
              <a:rPr lang="en-GB" sz="2800" u="sng" dirty="0">
                <a:latin typeface="Bookman Old Style" panose="02050604050505020204" pitchFamily="18" charset="0"/>
              </a:rPr>
              <a:t>: b</a:t>
            </a:r>
            <a:r>
              <a:rPr lang="lt-LT" sz="28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81629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8BBD">
            <a:alpha val="9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pinning beads, cloud tanks and crucibles of molten thermite - befores &amp;  afters">
            <a:extLst>
              <a:ext uri="{FF2B5EF4-FFF2-40B4-BE49-F238E27FC236}">
                <a16:creationId xmlns:a16="http://schemas.microsoft.com/office/drawing/2014/main" id="{4113E577-1E7C-A411-AB18-70B02F685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352" y="-1707205"/>
            <a:ext cx="12653352" cy="886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84885FE-20C1-AF11-1459-F8D9A2AE3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834" y="627259"/>
            <a:ext cx="11416332" cy="153640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10. </a:t>
            </a:r>
            <a:r>
              <a:rPr lang="en-GB" sz="2800" dirty="0" err="1">
                <a:latin typeface="Bookman Old Style" panose="02050604050505020204" pitchFamily="18" charset="0"/>
              </a:rPr>
              <a:t>Kokia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lęšio</a:t>
            </a:r>
            <a:r>
              <a:rPr lang="en-GB" sz="2800" dirty="0">
                <a:latin typeface="Bookman Old Style" panose="02050604050505020204" pitchFamily="18" charset="0"/>
              </a:rPr>
              <a:t>, </a:t>
            </a:r>
            <a:r>
              <a:rPr lang="en-GB" sz="2800" dirty="0" err="1">
                <a:latin typeface="Bookman Old Style" panose="02050604050505020204" pitchFamily="18" charset="0"/>
              </a:rPr>
              <a:t>kurio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pagrindinis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židinio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nuotolis</a:t>
            </a:r>
            <a:r>
              <a:rPr lang="en-GB" sz="2800" dirty="0">
                <a:latin typeface="Bookman Old Style" panose="02050604050505020204" pitchFamily="18" charset="0"/>
              </a:rPr>
              <a:t> 12,5 cm, </a:t>
            </a:r>
            <a:r>
              <a:rPr lang="en-GB" sz="2800" dirty="0" err="1">
                <a:latin typeface="Bookman Old Style" panose="02050604050505020204" pitchFamily="18" charset="0"/>
              </a:rPr>
              <a:t>laužiamoji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geba</a:t>
            </a:r>
            <a:r>
              <a:rPr lang="en-GB" sz="2800" dirty="0">
                <a:latin typeface="Bookman Old Style" panose="02050604050505020204" pitchFamily="18" charset="0"/>
              </a:rPr>
              <a:t>?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8D4177-58BB-B1E7-DA67-F319376BE5AD}"/>
              </a:ext>
            </a:extLst>
          </p:cNvPr>
          <p:cNvSpPr txBox="1"/>
          <p:nvPr/>
        </p:nvSpPr>
        <p:spPr>
          <a:xfrm>
            <a:off x="749300" y="2400300"/>
            <a:ext cx="2514600" cy="3531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a) 12,5 D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b) 1,25 D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c) 8 D</a:t>
            </a:r>
            <a:r>
              <a:rPr lang="lt-LT" sz="2800" dirty="0">
                <a:latin typeface="Bookman Old Style" panose="02050604050505020204" pitchFamily="18" charset="0"/>
              </a:rPr>
              <a:t>;</a:t>
            </a:r>
            <a:endParaRPr lang="en-GB" sz="2800" dirty="0">
              <a:latin typeface="Bookman Old Style" panose="020506040505050202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Bookman Old Style" panose="02050604050505020204" pitchFamily="18" charset="0"/>
              </a:rPr>
              <a:t>d) 0,8 D</a:t>
            </a:r>
            <a:r>
              <a:rPr lang="lt-LT" sz="28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6ED60E-8743-7822-9673-9F24EB549A0C}"/>
              </a:ext>
            </a:extLst>
          </p:cNvPr>
          <p:cNvSpPr txBox="1"/>
          <p:nvPr/>
        </p:nvSpPr>
        <p:spPr>
          <a:xfrm>
            <a:off x="8775633" y="5310685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 err="1">
                <a:latin typeface="Bookman Old Style" panose="02050604050505020204" pitchFamily="18" charset="0"/>
              </a:rPr>
              <a:t>Atsakymas</a:t>
            </a:r>
            <a:r>
              <a:rPr lang="en-GB" sz="2800" u="sng" dirty="0">
                <a:latin typeface="Bookman Old Style" panose="02050604050505020204" pitchFamily="18" charset="0"/>
              </a:rPr>
              <a:t>: c</a:t>
            </a:r>
            <a:r>
              <a:rPr lang="lt-LT" sz="2800" u="sng" dirty="0">
                <a:latin typeface="Bookman Old Style" panose="02050604050505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976822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ppenheimer' Recreated an Atomic Blast With Just VFX">
            <a:extLst>
              <a:ext uri="{FF2B5EF4-FFF2-40B4-BE49-F238E27FC236}">
                <a16:creationId xmlns:a16="http://schemas.microsoft.com/office/drawing/2014/main" id="{E042D5A3-F1F3-7FD2-5D78-C19CCBF8F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844730"/>
            <a:ext cx="12191999" cy="854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C60D1E-B391-80DF-17BE-4F3BF9F13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801886"/>
            <a:ext cx="8991600" cy="1254225"/>
          </a:xfrm>
        </p:spPr>
        <p:txBody>
          <a:bodyPr/>
          <a:lstStyle/>
          <a:p>
            <a:r>
              <a:rPr lang="en-GB" dirty="0" err="1">
                <a:latin typeface="Bookman Old Style" panose="02050604050505020204" pitchFamily="18" charset="0"/>
              </a:rPr>
              <a:t>Uždaviniai</a:t>
            </a:r>
            <a:endParaRPr lang="lt-LT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544572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1C6CF369-1590-441F-BB4E-83D460CE6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5585" y="-942976"/>
            <a:ext cx="15544798" cy="874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47E80E1-0CD1-6736-B21E-9AFF4F1B7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1906" y="2608094"/>
            <a:ext cx="10028181" cy="3434727"/>
          </a:xfrm>
        </p:spPr>
        <p:txBody>
          <a:bodyPr>
            <a:noAutofit/>
          </a:bodyPr>
          <a:lstStyle/>
          <a:p>
            <a:r>
              <a:rPr lang="en-GB" sz="3000" dirty="0">
                <a:latin typeface="Bookman Old Style" panose="02050604050505020204" pitchFamily="18" charset="0"/>
              </a:rPr>
              <a:t>10 cm </a:t>
            </a:r>
            <a:r>
              <a:rPr lang="en-GB" sz="3000" dirty="0" err="1">
                <a:latin typeface="Bookman Old Style" panose="02050604050505020204" pitchFamily="18" charset="0"/>
              </a:rPr>
              <a:t>aukščio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daiktas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pastatytas</a:t>
            </a:r>
            <a:r>
              <a:rPr lang="en-GB" sz="3000" dirty="0">
                <a:latin typeface="Bookman Old Style" panose="02050604050505020204" pitchFamily="18" charset="0"/>
              </a:rPr>
              <a:t> 20 cm </a:t>
            </a:r>
            <a:r>
              <a:rPr lang="en-GB" sz="3000" dirty="0" err="1">
                <a:latin typeface="Bookman Old Style" panose="02050604050505020204" pitchFamily="18" charset="0"/>
              </a:rPr>
              <a:t>atstumu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nuo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sklaidomojo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lęšio</a:t>
            </a:r>
            <a:r>
              <a:rPr lang="en-GB" sz="3000" dirty="0">
                <a:latin typeface="Bookman Old Style" panose="02050604050505020204" pitchFamily="18" charset="0"/>
              </a:rPr>
              <a:t>, </a:t>
            </a:r>
            <a:r>
              <a:rPr lang="en-GB" sz="3000" dirty="0" err="1">
                <a:latin typeface="Bookman Old Style" panose="02050604050505020204" pitchFamily="18" charset="0"/>
              </a:rPr>
              <a:t>kurio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židinio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nuotolis</a:t>
            </a:r>
            <a:r>
              <a:rPr lang="en-GB" sz="3000" dirty="0">
                <a:latin typeface="Bookman Old Style" panose="02050604050505020204" pitchFamily="18" charset="0"/>
              </a:rPr>
              <a:t> 20 cm. </a:t>
            </a:r>
            <a:r>
              <a:rPr lang="en-GB" sz="3000" dirty="0" err="1">
                <a:latin typeface="Bookman Old Style" panose="02050604050505020204" pitchFamily="18" charset="0"/>
              </a:rPr>
              <a:t>Kokiu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atstumu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nuo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lęšio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susidaro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atvaizdas</a:t>
            </a:r>
            <a:r>
              <a:rPr lang="en-GB" sz="3000" dirty="0">
                <a:latin typeface="Bookman Old Style" panose="02050604050505020204" pitchFamily="18" charset="0"/>
              </a:rPr>
              <a:t>? Koks </a:t>
            </a:r>
            <a:r>
              <a:rPr lang="en-GB" sz="3000" dirty="0" err="1">
                <a:latin typeface="Bookman Old Style" panose="02050604050505020204" pitchFamily="18" charset="0"/>
              </a:rPr>
              <a:t>jis</a:t>
            </a:r>
            <a:r>
              <a:rPr lang="en-GB" sz="3000" dirty="0">
                <a:latin typeface="Bookman Old Style" panose="02050604050505020204" pitchFamily="18" charset="0"/>
              </a:rPr>
              <a:t>? </a:t>
            </a:r>
            <a:r>
              <a:rPr lang="en-GB" sz="3000" dirty="0" err="1">
                <a:latin typeface="Bookman Old Style" panose="02050604050505020204" pitchFamily="18" charset="0"/>
              </a:rPr>
              <a:t>Apskaičiuokite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atvaizdo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aukštį</a:t>
            </a:r>
            <a:r>
              <a:rPr lang="en-GB" sz="3000" dirty="0">
                <a:latin typeface="Bookman Old Style" panose="02050604050505020204" pitchFamily="18" charset="0"/>
              </a:rPr>
              <a:t>.</a:t>
            </a:r>
            <a:endParaRPr lang="lt-LT" sz="3000" dirty="0"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E94FF9-214A-66DA-24C1-F1C7E75AAF02}"/>
              </a:ext>
            </a:extLst>
          </p:cNvPr>
          <p:cNvSpPr txBox="1"/>
          <p:nvPr/>
        </p:nvSpPr>
        <p:spPr>
          <a:xfrm>
            <a:off x="1776246" y="815179"/>
            <a:ext cx="8639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err="1">
                <a:latin typeface="Bookman Old Style" panose="02050604050505020204" pitchFamily="18" charset="0"/>
              </a:rPr>
              <a:t>Pirmas</a:t>
            </a:r>
            <a:r>
              <a:rPr lang="en-GB" sz="4000" dirty="0">
                <a:latin typeface="Bookman Old Style" panose="02050604050505020204" pitchFamily="18" charset="0"/>
              </a:rPr>
              <a:t> </a:t>
            </a:r>
            <a:r>
              <a:rPr lang="en-GB" sz="4000" dirty="0" err="1">
                <a:latin typeface="Bookman Old Style" panose="02050604050505020204" pitchFamily="18" charset="0"/>
              </a:rPr>
              <a:t>uždavinys</a:t>
            </a:r>
            <a:endParaRPr lang="lt-LT" sz="4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392864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0472459A-6279-49D5-8A9B-5C3F09823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95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E5D8A8A-8CF5-E8A6-B8F2-445CD48536BE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-1483379" y="3081553"/>
                <a:ext cx="6801612" cy="1239894"/>
              </a:xfr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E5D8A8A-8CF5-E8A6-B8F2-445CD48536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-1483379" y="3081553"/>
                <a:ext cx="6801612" cy="1239894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4D9E8FD-CC56-BDA1-C18F-37163550E7EE}"/>
              </a:ext>
            </a:extLst>
          </p:cNvPr>
          <p:cNvSpPr txBox="1"/>
          <p:nvPr/>
        </p:nvSpPr>
        <p:spPr>
          <a:xfrm>
            <a:off x="257400" y="335747"/>
            <a:ext cx="11677197" cy="1224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600" dirty="0" err="1">
                <a:latin typeface="Bookman Old Style" panose="02050604050505020204" pitchFamily="18" charset="0"/>
              </a:rPr>
              <a:t>Duota</a:t>
            </a:r>
            <a:r>
              <a:rPr lang="en-GB" sz="2600" dirty="0">
                <a:latin typeface="Bookman Old Style" panose="02050604050505020204" pitchFamily="18" charset="0"/>
              </a:rPr>
              <a:t>: h </a:t>
            </a:r>
            <a:r>
              <a:rPr lang="en-GB" sz="2600" dirty="0"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= 10 cm = 0,1 m; d = 20 cm = 0,2 m; F = 20 cm = 0,2 m </a:t>
            </a:r>
            <a:r>
              <a:rPr lang="en-GB" sz="2600" dirty="0" err="1">
                <a:latin typeface="Bookman Old Style" panose="02050604050505020204" pitchFamily="18" charset="0"/>
              </a:rPr>
              <a:t>Rasti</a:t>
            </a:r>
            <a:r>
              <a:rPr lang="en-GB" sz="2600" dirty="0">
                <a:latin typeface="Bookman Old Style" panose="02050604050505020204" pitchFamily="18" charset="0"/>
              </a:rPr>
              <a:t>: f - ?, </a:t>
            </a:r>
            <a:r>
              <a:rPr lang="el-GR" sz="2600" dirty="0"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lang="en-GB" sz="2600" dirty="0"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- ?, H -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0A2E041-B82E-C63D-5F54-A9E4405D7706}"/>
                  </a:ext>
                </a:extLst>
              </p:cNvPr>
              <p:cNvSpPr txBox="1"/>
              <p:nvPr/>
            </p:nvSpPr>
            <p:spPr>
              <a:xfrm>
                <a:off x="4666591" y="3062554"/>
                <a:ext cx="6295697" cy="985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lt-LT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∙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0A2E041-B82E-C63D-5F54-A9E4405D7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6591" y="3062554"/>
                <a:ext cx="6295697" cy="9859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5D58A1-7ED2-9DCC-E534-1DCD13E15AF8}"/>
                  </a:ext>
                </a:extLst>
              </p:cNvPr>
              <p:cNvSpPr txBox="1"/>
              <p:nvPr/>
            </p:nvSpPr>
            <p:spPr>
              <a:xfrm>
                <a:off x="-515718" y="5072003"/>
                <a:ext cx="4866289" cy="910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∙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GB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5D58A1-7ED2-9DCC-E534-1DCD13E15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15718" y="5072003"/>
                <a:ext cx="4866289" cy="9103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1D76D29-F025-2A56-5BC4-58F826AC842C}"/>
                  </a:ext>
                </a:extLst>
              </p:cNvPr>
              <p:cNvSpPr txBox="1"/>
              <p:nvPr/>
            </p:nvSpPr>
            <p:spPr>
              <a:xfrm>
                <a:off x="4813941" y="5169495"/>
                <a:ext cx="6295697" cy="947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0,2 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∙0,2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−0,2 −0,2</m:t>
                          </m:r>
                        </m:den>
                      </m:f>
                      <m:r>
                        <a:rPr lang="lt-LT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0,04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−0,4</m:t>
                          </m:r>
                        </m:den>
                      </m:f>
                      <m:r>
                        <a:rPr lang="lt-LT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−0,1 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1D76D29-F025-2A56-5BC4-58F826AC8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941" y="5169495"/>
                <a:ext cx="6295697" cy="9473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56EC571-BD18-12A7-93AB-947F8E5D727F}"/>
              </a:ext>
            </a:extLst>
          </p:cNvPr>
          <p:cNvSpPr txBox="1"/>
          <p:nvPr/>
        </p:nvSpPr>
        <p:spPr>
          <a:xfrm>
            <a:off x="253092" y="1754270"/>
            <a:ext cx="45608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sng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Lęšis</a:t>
            </a:r>
            <a:r>
              <a:rPr kumimoji="0" lang="en-GB" sz="26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GB" sz="2600" b="0" i="0" u="sng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yra</a:t>
            </a:r>
            <a:r>
              <a:rPr kumimoji="0" lang="en-GB" sz="26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GB" sz="2600" b="0" i="0" u="sng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sklaidomasis</a:t>
            </a:r>
            <a:r>
              <a:rPr kumimoji="0" lang="en-GB" sz="26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</a:t>
            </a:r>
            <a:endParaRPr kumimoji="0" lang="lt-LT" sz="26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009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RISTOPHER NOLAN PUSHES THE LIMITS OF CINEMATIC STORYTELLING AGAIN WITH  OPPENHEIMER - VFX Voice MagazineVFX Voice Magazine">
            <a:extLst>
              <a:ext uri="{FF2B5EF4-FFF2-40B4-BE49-F238E27FC236}">
                <a16:creationId xmlns:a16="http://schemas.microsoft.com/office/drawing/2014/main" id="{7CD551C9-A25A-BDF2-27C0-25BCA86AB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989" y="-172569"/>
            <a:ext cx="13176739" cy="923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84405348-2765-8044-42D5-4FCAC194EEB5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903890" y="645826"/>
                <a:ext cx="4210102" cy="1239894"/>
              </a:xfrm>
            </p:spPr>
            <p:txBody>
              <a:bodyPr>
                <a:normAutofit/>
              </a:bodyPr>
              <a:lstStyle/>
              <a:p>
                <a:r>
                  <a:rPr lang="el-GR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Γ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|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 |</m:t>
                        </m:r>
                      </m:den>
                    </m:f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84405348-2765-8044-42D5-4FCAC194EE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903890" y="645826"/>
                <a:ext cx="4210102" cy="1239894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DCE902-46DB-350E-1D89-EF0C388C0E98}"/>
                  </a:ext>
                </a:extLst>
              </p:cNvPr>
              <p:cNvSpPr txBox="1"/>
              <p:nvPr/>
            </p:nvSpPr>
            <p:spPr>
              <a:xfrm>
                <a:off x="7409793" y="645495"/>
                <a:ext cx="5192110" cy="7740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Γ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 −0,1 |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| 0,2 |</m:t>
                        </m:r>
                      </m:den>
                    </m:f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DCE902-46DB-350E-1D89-EF0C388C0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793" y="645495"/>
                <a:ext cx="5192110" cy="774058"/>
              </a:xfrm>
              <a:prstGeom prst="rect">
                <a:avLst/>
              </a:prstGeom>
              <a:blipFill>
                <a:blip r:embed="rId5"/>
                <a:stretch>
                  <a:fillRect l="-2468" b="-157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691FF24-B33E-2634-681A-F722DF53A32F}"/>
              </a:ext>
            </a:extLst>
          </p:cNvPr>
          <p:cNvSpPr txBox="1"/>
          <p:nvPr/>
        </p:nvSpPr>
        <p:spPr>
          <a:xfrm>
            <a:off x="78827" y="2261552"/>
            <a:ext cx="12034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>
                <a:latin typeface="Bookman Old Style" panose="02050604050505020204" pitchFamily="18" charset="0"/>
              </a:rPr>
              <a:t>Atvaizdas</a:t>
            </a:r>
            <a:r>
              <a:rPr lang="en-GB" sz="2800" dirty="0">
                <a:latin typeface="Bookman Old Style" panose="02050604050505020204" pitchFamily="18" charset="0"/>
              </a:rPr>
              <a:t> yra du </a:t>
            </a:r>
            <a:r>
              <a:rPr lang="en-GB" sz="2800" dirty="0" err="1">
                <a:latin typeface="Bookman Old Style" panose="02050604050505020204" pitchFamily="18" charset="0"/>
              </a:rPr>
              <a:t>kartus</a:t>
            </a:r>
            <a:r>
              <a:rPr lang="en-GB" sz="2800" dirty="0">
                <a:latin typeface="Bookman Old Style" panose="02050604050505020204" pitchFamily="18" charset="0"/>
              </a:rPr>
              <a:t> </a:t>
            </a:r>
            <a:r>
              <a:rPr lang="en-GB" sz="2800" dirty="0" err="1">
                <a:latin typeface="Bookman Old Style" panose="02050604050505020204" pitchFamily="18" charset="0"/>
              </a:rPr>
              <a:t>sumažintas</a:t>
            </a:r>
            <a:r>
              <a:rPr lang="lt-LT" sz="2800" dirty="0"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lt-LT" sz="2800" dirty="0">
                <a:latin typeface="Bookman Old Style" panose="02050604050505020204" pitchFamily="18" charset="0"/>
              </a:rPr>
              <a:t>menamasis, neapverstas</a:t>
            </a:r>
            <a:r>
              <a:rPr lang="en-GB" sz="2800" dirty="0">
                <a:latin typeface="Bookman Old Style" panose="02050604050505020204" pitchFamily="18" charset="0"/>
              </a:rPr>
              <a:t>.</a:t>
            </a:r>
            <a:endParaRPr lang="lt-LT" sz="2800" dirty="0"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DD03D15-2F8C-1CFF-21D4-2B0C453D9189}"/>
                  </a:ext>
                </a:extLst>
              </p:cNvPr>
              <p:cNvSpPr txBox="1"/>
              <p:nvPr/>
            </p:nvSpPr>
            <p:spPr>
              <a:xfrm>
                <a:off x="1427134" y="3626440"/>
                <a:ext cx="3163614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800" b="0" i="1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DD03D15-2F8C-1CFF-21D4-2B0C453D9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7134" y="3626440"/>
                <a:ext cx="3163614" cy="8989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7ADC30-8D5E-F8FF-4BF3-503743F6B2E3}"/>
                  </a:ext>
                </a:extLst>
              </p:cNvPr>
              <p:cNvSpPr txBox="1"/>
              <p:nvPr/>
            </p:nvSpPr>
            <p:spPr>
              <a:xfrm>
                <a:off x="7761890" y="3814312"/>
                <a:ext cx="435128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latin typeface="Bookman Old Style" panose="02050604050505020204" pitchFamily="18" charset="0"/>
                  </a:rPr>
                  <a:t>H </a:t>
                </a:r>
                <a14:m>
                  <m:oMath xmlns:m="http://schemas.openxmlformats.org/officeDocument/2006/math">
                    <m:r>
                      <a:rPr lang="lt-LT" sz="28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</m:oMath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7ADC30-8D5E-F8FF-4BF3-503743F6B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890" y="3814312"/>
                <a:ext cx="4351283" cy="523220"/>
              </a:xfrm>
              <a:prstGeom prst="rect">
                <a:avLst/>
              </a:prstGeom>
              <a:blipFill>
                <a:blip r:embed="rId7"/>
                <a:stretch>
                  <a:fillRect l="-2801" t="-12791" b="-3139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FCEC64-E488-BF00-739C-814E7DBA0D2C}"/>
                  </a:ext>
                </a:extLst>
              </p:cNvPr>
              <p:cNvSpPr txBox="1"/>
              <p:nvPr/>
            </p:nvSpPr>
            <p:spPr>
              <a:xfrm>
                <a:off x="672662" y="5367072"/>
                <a:ext cx="10846675" cy="700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>
                    <a:latin typeface="Bookman Old Style" panose="02050604050505020204" pitchFamily="18" charset="0"/>
                  </a:rPr>
                  <a:t>H </a:t>
                </a:r>
                <a14:m>
                  <m:oMath xmlns:m="http://schemas.openxmlformats.org/officeDocument/2006/math">
                    <m:r>
                      <a:rPr lang="lt-LT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∙0,1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lt-LT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0,05 m </a:t>
                </a:r>
                <a14:m>
                  <m:oMath xmlns:m="http://schemas.openxmlformats.org/officeDocument/2006/math">
                    <m:r>
                      <a:rPr lang="lt-LT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5 cm</a:t>
                </a:r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FCEC64-E488-BF00-739C-814E7DBA0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62" y="5367072"/>
                <a:ext cx="10846675" cy="700705"/>
              </a:xfrm>
              <a:prstGeom prst="rect">
                <a:avLst/>
              </a:prstGeom>
              <a:blipFill>
                <a:blip r:embed="rId8"/>
                <a:stretch>
                  <a:fillRect b="-1043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31420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ppenheimer Practical Effects Explained — VFX Without CGI">
            <a:extLst>
              <a:ext uri="{FF2B5EF4-FFF2-40B4-BE49-F238E27FC236}">
                <a16:creationId xmlns:a16="http://schemas.microsoft.com/office/drawing/2014/main" id="{2F816430-FAC0-8240-2E07-7CA3C4278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4175" y="-1242474"/>
            <a:ext cx="14966479" cy="93429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2C2D04B-3C9B-788E-4274-C7F2A148C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2108" y="2909396"/>
            <a:ext cx="9427780" cy="3783724"/>
          </a:xfrm>
        </p:spPr>
        <p:txBody>
          <a:bodyPr>
            <a:normAutofit/>
          </a:bodyPr>
          <a:lstStyle/>
          <a:p>
            <a:r>
              <a:rPr lang="en-GB" sz="3000" dirty="0" err="1">
                <a:latin typeface="Bookman Old Style" panose="02050604050505020204" pitchFamily="18" charset="0"/>
              </a:rPr>
              <a:t>Apskaičiuokite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sklaidomojo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lęšio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židinio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nuotolį</a:t>
            </a:r>
            <a:r>
              <a:rPr lang="en-GB" sz="3000" dirty="0">
                <a:latin typeface="Bookman Old Style" panose="02050604050505020204" pitchFamily="18" charset="0"/>
              </a:rPr>
              <a:t>, kai </a:t>
            </a:r>
            <a:r>
              <a:rPr lang="en-GB" sz="3000" dirty="0" err="1">
                <a:latin typeface="Bookman Old Style" panose="02050604050505020204" pitchFamily="18" charset="0"/>
              </a:rPr>
              <a:t>atstumas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nuo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lęšio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iki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daikto</a:t>
            </a:r>
            <a:r>
              <a:rPr lang="en-GB" sz="3000" dirty="0">
                <a:latin typeface="Bookman Old Style" panose="02050604050505020204" pitchFamily="18" charset="0"/>
              </a:rPr>
              <a:t> lygus 12 cm, o </a:t>
            </a:r>
            <a:r>
              <a:rPr lang="en-GB" sz="3000" dirty="0" err="1">
                <a:latin typeface="Bookman Old Style" panose="02050604050505020204" pitchFamily="18" charset="0"/>
              </a:rPr>
              <a:t>iki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atvaizdo</a:t>
            </a:r>
            <a:r>
              <a:rPr lang="en-GB" sz="3000" dirty="0">
                <a:latin typeface="Bookman Old Style" panose="02050604050505020204" pitchFamily="18" charset="0"/>
              </a:rPr>
              <a:t> – 5,5 cm. </a:t>
            </a:r>
            <a:endParaRPr lang="lt-LT" sz="3000" dirty="0"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214751-75FA-A2B9-0BF9-C63C60532281}"/>
              </a:ext>
            </a:extLst>
          </p:cNvPr>
          <p:cNvSpPr txBox="1"/>
          <p:nvPr/>
        </p:nvSpPr>
        <p:spPr>
          <a:xfrm>
            <a:off x="1776246" y="899262"/>
            <a:ext cx="8639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err="1">
                <a:latin typeface="Bookman Old Style" panose="02050604050505020204" pitchFamily="18" charset="0"/>
              </a:rPr>
              <a:t>Antras</a:t>
            </a:r>
            <a:r>
              <a:rPr lang="en-GB" sz="4000" dirty="0">
                <a:latin typeface="Bookman Old Style" panose="02050604050505020204" pitchFamily="18" charset="0"/>
              </a:rPr>
              <a:t> </a:t>
            </a:r>
            <a:r>
              <a:rPr lang="en-GB" sz="4000" dirty="0" err="1">
                <a:latin typeface="Bookman Old Style" panose="02050604050505020204" pitchFamily="18" charset="0"/>
              </a:rPr>
              <a:t>uždavinys</a:t>
            </a:r>
            <a:endParaRPr lang="lt-LT" sz="4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947834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xploring 'Oppenheimer' at the Subatomic Level | Animation World Network">
            <a:extLst>
              <a:ext uri="{FF2B5EF4-FFF2-40B4-BE49-F238E27FC236}">
                <a16:creationId xmlns:a16="http://schemas.microsoft.com/office/drawing/2014/main" id="{AF504FA0-7118-8DFA-75B1-03B16FE4A9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35" t="-1" b="46947"/>
          <a:stretch/>
        </p:blipFill>
        <p:spPr bwMode="auto">
          <a:xfrm>
            <a:off x="0" y="0"/>
            <a:ext cx="122796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62C1884-C4BA-0C49-B1A1-9B3EDBC1F641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8832" y="275145"/>
                <a:ext cx="9113947" cy="1239894"/>
              </a:xfrm>
            </p:spPr>
            <p:txBody>
              <a:bodyPr>
                <a:no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GB" sz="2600" dirty="0" err="1">
                    <a:latin typeface="Bookman Old Style" panose="02050604050505020204" pitchFamily="18" charset="0"/>
                  </a:rPr>
                  <a:t>Duota</a:t>
                </a:r>
                <a:r>
                  <a:rPr lang="en-GB" sz="2600" dirty="0">
                    <a:latin typeface="Bookman Old Style" panose="02050604050505020204" pitchFamily="18" charset="0"/>
                  </a:rPr>
                  <a:t>: d </a:t>
                </a:r>
                <a14:m>
                  <m:oMath xmlns:m="http://schemas.openxmlformats.org/officeDocument/2006/math">
                    <m:r>
                      <a:rPr lang="lt-LT" sz="26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12 cm </a:t>
                </a:r>
                <a14:m>
                  <m:oMath xmlns:m="http://schemas.openxmlformats.org/officeDocument/2006/math">
                    <m:r>
                      <a:rPr lang="lt-LT" sz="26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0,12 m; f </a:t>
                </a:r>
                <a14:m>
                  <m:oMath xmlns:m="http://schemas.openxmlformats.org/officeDocument/2006/math">
                    <m:r>
                      <a:rPr lang="lt-LT" sz="26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5,5 cm </a:t>
                </a:r>
                <a14:m>
                  <m:oMath xmlns:m="http://schemas.openxmlformats.org/officeDocument/2006/math">
                    <m:r>
                      <a:rPr lang="lt-LT" sz="26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0,055 m 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en-GB" sz="2600" dirty="0" err="1">
                    <a:latin typeface="Bookman Old Style" panose="02050604050505020204" pitchFamily="18" charset="0"/>
                  </a:rPr>
                  <a:t>Rasti</a:t>
                </a:r>
                <a:r>
                  <a:rPr lang="en-GB" sz="2600" dirty="0">
                    <a:latin typeface="Bookman Old Style" panose="02050604050505020204" pitchFamily="18" charset="0"/>
                  </a:rPr>
                  <a:t>: F - ?</a:t>
                </a:r>
                <a:endParaRPr lang="lt-LT" sz="26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62C1884-C4BA-0C49-B1A1-9B3EDBC1F6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8832" y="275145"/>
                <a:ext cx="9113947" cy="1239894"/>
              </a:xfrm>
              <a:blipFill>
                <a:blip r:embed="rId4"/>
                <a:stretch>
                  <a:fillRect l="-1204" b="-2009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FF89172-0C5E-FF8D-B37A-83515B727BD8}"/>
              </a:ext>
            </a:extLst>
          </p:cNvPr>
          <p:cNvSpPr txBox="1"/>
          <p:nvPr/>
        </p:nvSpPr>
        <p:spPr>
          <a:xfrm>
            <a:off x="304956" y="1881041"/>
            <a:ext cx="456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u="sng" dirty="0" err="1">
                <a:latin typeface="Bookman Old Style" panose="02050604050505020204" pitchFamily="18" charset="0"/>
              </a:rPr>
              <a:t>Lęšis</a:t>
            </a:r>
            <a:r>
              <a:rPr lang="en-GB" sz="2600" u="sng" dirty="0">
                <a:latin typeface="Bookman Old Style" panose="02050604050505020204" pitchFamily="18" charset="0"/>
              </a:rPr>
              <a:t> </a:t>
            </a:r>
            <a:r>
              <a:rPr lang="en-GB" sz="2600" u="sng" dirty="0" err="1">
                <a:latin typeface="Bookman Old Style" panose="02050604050505020204" pitchFamily="18" charset="0"/>
              </a:rPr>
              <a:t>yra</a:t>
            </a:r>
            <a:r>
              <a:rPr lang="en-GB" sz="2600" u="sng" dirty="0">
                <a:latin typeface="Bookman Old Style" panose="02050604050505020204" pitchFamily="18" charset="0"/>
              </a:rPr>
              <a:t> </a:t>
            </a:r>
            <a:r>
              <a:rPr lang="en-GB" sz="2600" u="sng" dirty="0" err="1">
                <a:latin typeface="Bookman Old Style" panose="02050604050505020204" pitchFamily="18" charset="0"/>
              </a:rPr>
              <a:t>sklaidomasis</a:t>
            </a:r>
            <a:r>
              <a:rPr lang="en-GB" sz="2600" u="sng" dirty="0">
                <a:latin typeface="Bookman Old Style" panose="02050604050505020204" pitchFamily="18" charset="0"/>
              </a:rPr>
              <a:t>.</a:t>
            </a:r>
            <a:endParaRPr lang="lt-LT" sz="2600" u="sng" dirty="0">
              <a:latin typeface="Bookman Old Style" panose="02050604050505020204" pitchFamily="18" charset="0"/>
            </a:endParaRPr>
          </a:p>
          <a:p>
            <a:r>
              <a:rPr lang="en-GB" sz="2600" u="sng" dirty="0"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600" u="sng" dirty="0"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 2">
                <a:extLst>
                  <a:ext uri="{FF2B5EF4-FFF2-40B4-BE49-F238E27FC236}">
                    <a16:creationId xmlns:a16="http://schemas.microsoft.com/office/drawing/2014/main" id="{300F69AC-8168-43BE-E178-0B26B18FB0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815425" y="3033861"/>
                <a:ext cx="6801612" cy="123989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      |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∙(−1) 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7" name="Subtitle 2">
                <a:extLst>
                  <a:ext uri="{FF2B5EF4-FFF2-40B4-BE49-F238E27FC236}">
                    <a16:creationId xmlns:a16="http://schemas.microsoft.com/office/drawing/2014/main" id="{300F69AC-8168-43BE-E178-0B26B18FB0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15425" y="3033861"/>
                <a:ext cx="6801612" cy="12398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20C50CB-FCD1-3866-D00F-AC9AA930739F}"/>
                  </a:ext>
                </a:extLst>
              </p:cNvPr>
              <p:cNvSpPr txBox="1"/>
              <p:nvPr/>
            </p:nvSpPr>
            <p:spPr>
              <a:xfrm>
                <a:off x="4426402" y="3037644"/>
                <a:ext cx="4750420" cy="977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20C50CB-FCD1-3866-D00F-AC9AA9307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402" y="3037644"/>
                <a:ext cx="4750420" cy="9773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A36311-B0B6-6E17-9213-9966ACA01FB5}"/>
                  </a:ext>
                </a:extLst>
              </p:cNvPr>
              <p:cNvSpPr txBox="1"/>
              <p:nvPr/>
            </p:nvSpPr>
            <p:spPr>
              <a:xfrm>
                <a:off x="9176822" y="3033861"/>
                <a:ext cx="2397512" cy="987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∙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A36311-B0B6-6E17-9213-9966ACA01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822" y="3033861"/>
                <a:ext cx="2397512" cy="9870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4827D8-9C34-EC9E-4CEC-372D06C7AD26}"/>
                  </a:ext>
                </a:extLst>
              </p:cNvPr>
              <p:cNvSpPr txBox="1"/>
              <p:nvPr/>
            </p:nvSpPr>
            <p:spPr>
              <a:xfrm>
                <a:off x="0" y="4929195"/>
                <a:ext cx="4038760" cy="987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∙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; 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4827D8-9C34-EC9E-4CEC-372D06C7A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29195"/>
                <a:ext cx="4038760" cy="9870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C395FF-0F64-BBB7-CFF0-7370AB66C73C}"/>
                  </a:ext>
                </a:extLst>
              </p:cNvPr>
              <p:cNvSpPr txBox="1"/>
              <p:nvPr/>
            </p:nvSpPr>
            <p:spPr>
              <a:xfrm>
                <a:off x="4865806" y="4934132"/>
                <a:ext cx="6211229" cy="956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0,055 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∙0,12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0,12 −0,055</m:t>
                          </m:r>
                        </m:den>
                      </m:f>
                      <m:r>
                        <m:rPr>
                          <m:nor/>
                        </m:rPr>
                        <a:rPr lang="en-GB" sz="2800" dirty="0">
                          <a:solidFill>
                            <a:srgbClr val="FFFFFF"/>
                          </a:solidFill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≈</m:t>
                      </m:r>
                      <m:r>
                        <a:rPr lang="lt-LT" sz="2800" b="0" i="0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0,10 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C395FF-0F64-BBB7-CFF0-7370AB66C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806" y="4934132"/>
                <a:ext cx="6211229" cy="95615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6035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d Nolan blast a bomb for real in the movie Oppenheimer? - Quora">
            <a:extLst>
              <a:ext uri="{FF2B5EF4-FFF2-40B4-BE49-F238E27FC236}">
                <a16:creationId xmlns:a16="http://schemas.microsoft.com/office/drawing/2014/main" id="{29C3ED54-12D7-48EE-5737-AF2E4BCE5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396" y="-332920"/>
            <a:ext cx="14657142" cy="73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3B76213-1681-DE84-CA6C-C92D38D74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0147" y="2864044"/>
            <a:ext cx="9931703" cy="2552531"/>
          </a:xfrm>
        </p:spPr>
        <p:txBody>
          <a:bodyPr>
            <a:noAutofit/>
          </a:bodyPr>
          <a:lstStyle/>
          <a:p>
            <a:r>
              <a:rPr lang="en-GB" sz="3000" dirty="0" err="1">
                <a:latin typeface="Bookman Old Style" panose="02050604050505020204" pitchFamily="18" charset="0"/>
              </a:rPr>
              <a:t>Sklaidomuoju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lęšiu</a:t>
            </a:r>
            <a:r>
              <a:rPr lang="en-GB" sz="3000" dirty="0">
                <a:latin typeface="Bookman Old Style" panose="02050604050505020204" pitchFamily="18" charset="0"/>
              </a:rPr>
              <a:t>, </a:t>
            </a:r>
            <a:r>
              <a:rPr lang="en-GB" sz="3000" dirty="0" err="1">
                <a:latin typeface="Bookman Old Style" panose="02050604050505020204" pitchFamily="18" charset="0"/>
              </a:rPr>
              <a:t>esančiu</a:t>
            </a:r>
            <a:r>
              <a:rPr lang="en-GB" sz="3000" dirty="0">
                <a:latin typeface="Bookman Old Style" panose="02050604050505020204" pitchFamily="18" charset="0"/>
              </a:rPr>
              <a:t> už 80 cm </a:t>
            </a:r>
            <a:r>
              <a:rPr lang="en-GB" sz="3000" dirty="0" err="1">
                <a:latin typeface="Bookman Old Style" panose="02050604050505020204" pitchFamily="18" charset="0"/>
              </a:rPr>
              <a:t>nuo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daikto</a:t>
            </a:r>
            <a:r>
              <a:rPr lang="en-GB" sz="3000" dirty="0">
                <a:latin typeface="Bookman Old Style" panose="02050604050505020204" pitchFamily="18" charset="0"/>
              </a:rPr>
              <a:t>, </a:t>
            </a:r>
            <a:r>
              <a:rPr lang="en-GB" sz="3000" dirty="0" err="1">
                <a:latin typeface="Bookman Old Style" panose="02050604050505020204" pitchFamily="18" charset="0"/>
              </a:rPr>
              <a:t>gaunamas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menamasis</a:t>
            </a:r>
            <a:r>
              <a:rPr lang="en-GB" sz="3000" dirty="0">
                <a:latin typeface="Bookman Old Style" panose="02050604050505020204" pitchFamily="18" charset="0"/>
              </a:rPr>
              <a:t>, 4 </a:t>
            </a:r>
            <a:r>
              <a:rPr lang="en-GB" sz="3000" dirty="0" err="1">
                <a:latin typeface="Bookman Old Style" panose="02050604050505020204" pitchFamily="18" charset="0"/>
              </a:rPr>
              <a:t>kartus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sumažintas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atvaizdas</a:t>
            </a:r>
            <a:r>
              <a:rPr lang="en-GB" sz="3000" dirty="0">
                <a:latin typeface="Bookman Old Style" panose="02050604050505020204" pitchFamily="18" charset="0"/>
              </a:rPr>
              <a:t>. </a:t>
            </a:r>
            <a:r>
              <a:rPr lang="en-GB" sz="3000" dirty="0" err="1">
                <a:latin typeface="Bookman Old Style" panose="02050604050505020204" pitchFamily="18" charset="0"/>
              </a:rPr>
              <a:t>Apskaičiuokite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lęšio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židinio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nuotolį</a:t>
            </a:r>
            <a:r>
              <a:rPr lang="en-GB" sz="3000" dirty="0">
                <a:latin typeface="Bookman Old Style" panose="02050604050505020204" pitchFamily="18" charset="0"/>
              </a:rPr>
              <a:t>. </a:t>
            </a:r>
            <a:endParaRPr lang="lt-LT" sz="3000" dirty="0"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E0006E-DE17-EB58-3466-78C911B930F9}"/>
              </a:ext>
            </a:extLst>
          </p:cNvPr>
          <p:cNvSpPr txBox="1"/>
          <p:nvPr/>
        </p:nvSpPr>
        <p:spPr>
          <a:xfrm>
            <a:off x="1776248" y="911619"/>
            <a:ext cx="8639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err="1">
                <a:latin typeface="Bookman Old Style" panose="02050604050505020204" pitchFamily="18" charset="0"/>
              </a:rPr>
              <a:t>Trečias</a:t>
            </a:r>
            <a:r>
              <a:rPr lang="en-GB" sz="4000" dirty="0">
                <a:latin typeface="Bookman Old Style" panose="02050604050505020204" pitchFamily="18" charset="0"/>
              </a:rPr>
              <a:t> </a:t>
            </a:r>
            <a:r>
              <a:rPr lang="en-GB" sz="4000" dirty="0" err="1">
                <a:latin typeface="Bookman Old Style" panose="02050604050505020204" pitchFamily="18" charset="0"/>
              </a:rPr>
              <a:t>uždavinys</a:t>
            </a:r>
            <a:endParaRPr lang="lt-LT" sz="4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692692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RISTOPHER NOLAN PUSHES THE LIMITS OF CINEMATIC STORYTELLING AGAIN WITH  OPPENHEIMER - VFX Voice MagazineVFX Voice Magazine">
            <a:extLst>
              <a:ext uri="{FF2B5EF4-FFF2-40B4-BE49-F238E27FC236}">
                <a16:creationId xmlns:a16="http://schemas.microsoft.com/office/drawing/2014/main" id="{330D7852-9020-B855-AFD8-06F9DE323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48" y="-1144628"/>
            <a:ext cx="12296695" cy="862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B7BF6AE3-68FB-B4EA-3629-82C89A275E4D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19624" y="271197"/>
                <a:ext cx="7898464" cy="1825232"/>
              </a:xfrm>
            </p:spPr>
            <p:txBody>
              <a:bodyPr>
                <a:norm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GB" sz="2600" dirty="0">
                    <a:latin typeface="Bookman Old Style" panose="02050604050505020204" pitchFamily="18" charset="0"/>
                  </a:rPr>
                  <a:t>Duota: </a:t>
                </a:r>
                <a:r>
                  <a:rPr lang="en-GB" sz="26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d </a:t>
                </a:r>
                <a14:m>
                  <m:oMath xmlns:m="http://schemas.openxmlformats.org/officeDocument/2006/math">
                    <m:r>
                      <a:rPr lang="lt-LT" sz="26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80 cm </a:t>
                </a:r>
                <a14:m>
                  <m:oMath xmlns:m="http://schemas.openxmlformats.org/officeDocument/2006/math">
                    <m:r>
                      <a:rPr lang="lt-LT" sz="26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0,8 m; </a:t>
                </a:r>
                <a:r>
                  <a:rPr lang="el-GR" sz="26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Γ</a:t>
                </a:r>
                <a:r>
                  <a:rPr lang="en-GB" sz="26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6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6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600" dirty="0">
                  <a:latin typeface="Bookman Old Style" panose="02050604050505020204" pitchFamily="18" charset="0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en-GB" sz="2600" dirty="0" err="1">
                    <a:latin typeface="Bookman Old Style" panose="02050604050505020204" pitchFamily="18" charset="0"/>
                  </a:rPr>
                  <a:t>Rasti</a:t>
                </a:r>
                <a:r>
                  <a:rPr lang="en-GB" sz="2600" dirty="0">
                    <a:latin typeface="Bookman Old Style" panose="02050604050505020204" pitchFamily="18" charset="0"/>
                  </a:rPr>
                  <a:t>: F - ?</a:t>
                </a:r>
                <a:endParaRPr lang="lt-LT" sz="26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B7BF6AE3-68FB-B4EA-3629-82C89A275E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19624" y="271197"/>
                <a:ext cx="7898464" cy="1825232"/>
              </a:xfrm>
              <a:blipFill>
                <a:blip r:embed="rId5"/>
                <a:stretch>
                  <a:fillRect l="-138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71647DC-CFC3-FC3E-7906-B877AF45C35A}"/>
              </a:ext>
            </a:extLst>
          </p:cNvPr>
          <p:cNvSpPr txBox="1"/>
          <p:nvPr/>
        </p:nvSpPr>
        <p:spPr>
          <a:xfrm>
            <a:off x="219624" y="2174488"/>
            <a:ext cx="58989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u="sng" dirty="0" err="1">
                <a:latin typeface="Bookman Old Style" panose="02050604050505020204" pitchFamily="18" charset="0"/>
              </a:rPr>
              <a:t>Lęšis</a:t>
            </a:r>
            <a:r>
              <a:rPr lang="en-GB" sz="2600" u="sng" dirty="0">
                <a:latin typeface="Bookman Old Style" panose="02050604050505020204" pitchFamily="18" charset="0"/>
              </a:rPr>
              <a:t> yra </a:t>
            </a:r>
            <a:r>
              <a:rPr lang="en-GB" sz="2600" u="sng" dirty="0" err="1">
                <a:latin typeface="Bookman Old Style" panose="02050604050505020204" pitchFamily="18" charset="0"/>
              </a:rPr>
              <a:t>sklaidomasis</a:t>
            </a:r>
            <a:r>
              <a:rPr lang="en-GB" sz="2600" u="sng" dirty="0">
                <a:latin typeface="Bookman Old Style" panose="02050604050505020204" pitchFamily="18" charset="0"/>
              </a:rPr>
              <a:t>.</a:t>
            </a:r>
            <a:endParaRPr lang="lt-LT" sz="2600" u="sng" dirty="0"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F22E770-1AD4-7178-0416-0C4259F22957}"/>
                  </a:ext>
                </a:extLst>
              </p:cNvPr>
              <p:cNvSpPr txBox="1"/>
              <p:nvPr/>
            </p:nvSpPr>
            <p:spPr>
              <a:xfrm>
                <a:off x="69133" y="3165212"/>
                <a:ext cx="3702205" cy="911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800" i="1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F22E770-1AD4-7178-0416-0C4259F22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3" y="3165212"/>
                <a:ext cx="3702205" cy="9114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29D7C1-A6FE-6BBC-724F-5BC982BFC5EB}"/>
                  </a:ext>
                </a:extLst>
              </p:cNvPr>
              <p:cNvSpPr txBox="1"/>
              <p:nvPr/>
            </p:nvSpPr>
            <p:spPr>
              <a:xfrm>
                <a:off x="4049899" y="3354292"/>
                <a:ext cx="310173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2800" b="0" i="1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29D7C1-A6FE-6BBC-724F-5BC982BFC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899" y="3354292"/>
                <a:ext cx="31017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D12EA2-0833-DF42-DD44-26176A259CF8}"/>
                  </a:ext>
                </a:extLst>
              </p:cNvPr>
              <p:cNvSpPr txBox="1"/>
              <p:nvPr/>
            </p:nvSpPr>
            <p:spPr>
              <a:xfrm>
                <a:off x="7696348" y="3177716"/>
                <a:ext cx="4003288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∙0,8</m:t>
                      </m:r>
                      <m:r>
                        <a:rPr lang="lt-LT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0,2 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D12EA2-0833-DF42-DD44-26176A259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348" y="3177716"/>
                <a:ext cx="4003288" cy="8989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132CB15-C4AD-9F80-C22C-9AB28942F27D}"/>
                  </a:ext>
                </a:extLst>
              </p:cNvPr>
              <p:cNvSpPr txBox="1"/>
              <p:nvPr/>
            </p:nvSpPr>
            <p:spPr>
              <a:xfrm>
                <a:off x="-1007702" y="4946295"/>
                <a:ext cx="6295697" cy="985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lt-LT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∙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132CB15-C4AD-9F80-C22C-9AB28942F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07702" y="4946295"/>
                <a:ext cx="6295697" cy="9859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09C125-D2B4-37A4-8246-402ECD24BDA8}"/>
                  </a:ext>
                </a:extLst>
              </p:cNvPr>
              <p:cNvSpPr txBox="1"/>
              <p:nvPr/>
            </p:nvSpPr>
            <p:spPr>
              <a:xfrm>
                <a:off x="4323254" y="4946295"/>
                <a:ext cx="2555030" cy="987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∙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; 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09C125-D2B4-37A4-8246-402ECD24B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254" y="4946295"/>
                <a:ext cx="2555030" cy="98700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3BCD5E-DC6F-376C-CD28-55B0036CCC8D}"/>
                  </a:ext>
                </a:extLst>
              </p:cNvPr>
              <p:cNvSpPr txBox="1"/>
              <p:nvPr/>
            </p:nvSpPr>
            <p:spPr>
              <a:xfrm>
                <a:off x="6904007" y="4984831"/>
                <a:ext cx="4983194" cy="947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0,8 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∙0,2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0,2 −0,8</m:t>
                          </m:r>
                        </m:den>
                      </m:f>
                      <m:r>
                        <m:rPr>
                          <m:nor/>
                        </m:rPr>
                        <a:rPr lang="en-GB" sz="2800" dirty="0">
                          <a:solidFill>
                            <a:srgbClr val="FFFFFF"/>
                          </a:solidFill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≈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−0,27 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3BCD5E-DC6F-376C-CD28-55B0036CC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4007" y="4984831"/>
                <a:ext cx="4983194" cy="9473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810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ppenheimer': How was atomic bomb explosion created? - Los Angeles Times">
            <a:extLst>
              <a:ext uri="{FF2B5EF4-FFF2-40B4-BE49-F238E27FC236}">
                <a16:creationId xmlns:a16="http://schemas.microsoft.com/office/drawing/2014/main" id="{759210B5-41F8-8A7C-5D5E-EF692C3EE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9940"/>
            <a:ext cx="12418890" cy="870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3B76213-1681-DE84-CA6C-C92D38D74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715" y="2327064"/>
            <a:ext cx="10660566" cy="3652126"/>
          </a:xfrm>
        </p:spPr>
        <p:txBody>
          <a:bodyPr>
            <a:normAutofit/>
          </a:bodyPr>
          <a:lstStyle/>
          <a:p>
            <a:r>
              <a:rPr lang="en-GB" sz="3000" dirty="0" err="1">
                <a:latin typeface="Bookman Old Style" panose="02050604050505020204" pitchFamily="18" charset="0"/>
              </a:rPr>
              <a:t>Daiktas</a:t>
            </a:r>
            <a:r>
              <a:rPr lang="en-GB" sz="3000" dirty="0">
                <a:latin typeface="Bookman Old Style" panose="02050604050505020204" pitchFamily="18" charset="0"/>
              </a:rPr>
              <a:t> yra 12 cm </a:t>
            </a:r>
            <a:r>
              <a:rPr lang="en-GB" sz="3000" dirty="0" err="1">
                <a:latin typeface="Bookman Old Style" panose="02050604050505020204" pitchFamily="18" charset="0"/>
              </a:rPr>
              <a:t>atstumu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nuo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abipus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įgaubto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lęšio</a:t>
            </a:r>
            <a:r>
              <a:rPr lang="en-GB" sz="3000" dirty="0">
                <a:latin typeface="Bookman Old Style" panose="02050604050505020204" pitchFamily="18" charset="0"/>
              </a:rPr>
              <a:t>, </a:t>
            </a:r>
            <a:r>
              <a:rPr lang="en-GB" sz="3000" dirty="0" err="1">
                <a:latin typeface="Bookman Old Style" panose="02050604050505020204" pitchFamily="18" charset="0"/>
              </a:rPr>
              <a:t>kurio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židinio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nuotolis</a:t>
            </a:r>
            <a:r>
              <a:rPr lang="en-GB" sz="3000" dirty="0">
                <a:latin typeface="Bookman Old Style" panose="02050604050505020204" pitchFamily="18" charset="0"/>
              </a:rPr>
              <a:t> 10 cm. </a:t>
            </a:r>
            <a:r>
              <a:rPr lang="en-GB" sz="3000" dirty="0" err="1">
                <a:latin typeface="Bookman Old Style" panose="02050604050505020204" pitchFamily="18" charset="0"/>
              </a:rPr>
              <a:t>Remdamiesi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šiais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duomenimis</a:t>
            </a:r>
            <a:r>
              <a:rPr lang="en-GB" sz="3000" dirty="0">
                <a:latin typeface="Bookman Old Style" panose="02050604050505020204" pitchFamily="18" charset="0"/>
              </a:rPr>
              <a:t>:</a:t>
            </a:r>
          </a:p>
          <a:p>
            <a:r>
              <a:rPr lang="en-GB" sz="3000" dirty="0">
                <a:latin typeface="Bookman Old Style" panose="02050604050505020204" pitchFamily="18" charset="0"/>
              </a:rPr>
              <a:t>a) </a:t>
            </a:r>
            <a:r>
              <a:rPr lang="en-GB" sz="3000" dirty="0" err="1">
                <a:latin typeface="Bookman Old Style" panose="02050604050505020204" pitchFamily="18" charset="0"/>
              </a:rPr>
              <a:t>nurodykite</a:t>
            </a:r>
            <a:r>
              <a:rPr lang="en-GB" sz="3000" dirty="0">
                <a:latin typeface="Bookman Old Style" panose="02050604050505020204" pitchFamily="18" charset="0"/>
              </a:rPr>
              <a:t>, </a:t>
            </a:r>
            <a:r>
              <a:rPr lang="en-GB" sz="3000" dirty="0" err="1">
                <a:latin typeface="Bookman Old Style" panose="02050604050505020204" pitchFamily="18" charset="0"/>
              </a:rPr>
              <a:t>koks</a:t>
            </a:r>
            <a:r>
              <a:rPr lang="en-GB" sz="3000" dirty="0">
                <a:latin typeface="Bookman Old Style" panose="02050604050505020204" pitchFamily="18" charset="0"/>
              </a:rPr>
              <a:t> tai </a:t>
            </a:r>
            <a:r>
              <a:rPr lang="en-GB" sz="3000" dirty="0" err="1">
                <a:latin typeface="Bookman Old Style" panose="02050604050505020204" pitchFamily="18" charset="0"/>
              </a:rPr>
              <a:t>lęšis</a:t>
            </a:r>
            <a:r>
              <a:rPr lang="en-GB" sz="3000" dirty="0">
                <a:latin typeface="Bookman Old Style" panose="02050604050505020204" pitchFamily="18" charset="0"/>
              </a:rPr>
              <a:t>;</a:t>
            </a:r>
          </a:p>
          <a:p>
            <a:r>
              <a:rPr lang="en-GB" sz="3000" dirty="0">
                <a:latin typeface="Bookman Old Style" panose="02050604050505020204" pitchFamily="18" charset="0"/>
              </a:rPr>
              <a:t>b) </a:t>
            </a:r>
            <a:r>
              <a:rPr lang="en-GB" sz="3000" dirty="0" err="1">
                <a:latin typeface="Bookman Old Style" panose="02050604050505020204" pitchFamily="18" charset="0"/>
              </a:rPr>
              <a:t>apskaičiuokite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atvaizdo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atstumą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iki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lęšio</a:t>
            </a:r>
            <a:r>
              <a:rPr lang="en-GB" sz="3000" dirty="0">
                <a:latin typeface="Bookman Old Style" panose="02050604050505020204" pitchFamily="18" charset="0"/>
              </a:rPr>
              <a:t>;</a:t>
            </a:r>
          </a:p>
          <a:p>
            <a:r>
              <a:rPr lang="en-GB" sz="3000" dirty="0">
                <a:latin typeface="Bookman Old Style" panose="02050604050505020204" pitchFamily="18" charset="0"/>
              </a:rPr>
              <a:t>c) </a:t>
            </a:r>
            <a:r>
              <a:rPr lang="en-GB" sz="3000" dirty="0" err="1">
                <a:latin typeface="Bookman Old Style" panose="02050604050505020204" pitchFamily="18" charset="0"/>
              </a:rPr>
              <a:t>apibūdinkite</a:t>
            </a:r>
            <a:r>
              <a:rPr lang="en-GB" sz="3000" dirty="0">
                <a:latin typeface="Bookman Old Style" panose="02050604050505020204" pitchFamily="18" charset="0"/>
              </a:rPr>
              <a:t> </a:t>
            </a:r>
            <a:r>
              <a:rPr lang="en-GB" sz="3000" dirty="0" err="1">
                <a:latin typeface="Bookman Old Style" panose="02050604050505020204" pitchFamily="18" charset="0"/>
              </a:rPr>
              <a:t>atvaizdą</a:t>
            </a:r>
            <a:r>
              <a:rPr lang="lt-LT" sz="3000" dirty="0">
                <a:latin typeface="Bookman Old Style" panose="02050604050505020204" pitchFamily="18" charset="0"/>
              </a:rPr>
              <a:t>.</a:t>
            </a:r>
            <a:endParaRPr lang="en-GB" sz="3000" dirty="0">
              <a:latin typeface="Bookman Old Style" panose="02050604050505020204" pitchFamily="18" charset="0"/>
            </a:endParaRPr>
          </a:p>
          <a:p>
            <a:endParaRPr lang="lt-LT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AB362A-3D85-C591-325D-D265EBC617DE}"/>
              </a:ext>
            </a:extLst>
          </p:cNvPr>
          <p:cNvSpPr txBox="1"/>
          <p:nvPr/>
        </p:nvSpPr>
        <p:spPr>
          <a:xfrm>
            <a:off x="1776246" y="670341"/>
            <a:ext cx="8639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err="1">
                <a:latin typeface="Bookman Old Style" panose="02050604050505020204" pitchFamily="18" charset="0"/>
              </a:rPr>
              <a:t>Ketvirtas</a:t>
            </a:r>
            <a:r>
              <a:rPr lang="en-GB" sz="4000" dirty="0">
                <a:latin typeface="Bookman Old Style" panose="02050604050505020204" pitchFamily="18" charset="0"/>
              </a:rPr>
              <a:t> </a:t>
            </a:r>
            <a:r>
              <a:rPr lang="en-GB" sz="4000" dirty="0" err="1">
                <a:latin typeface="Bookman Old Style" panose="02050604050505020204" pitchFamily="18" charset="0"/>
              </a:rPr>
              <a:t>uždavinys</a:t>
            </a:r>
            <a:endParaRPr lang="lt-LT" sz="4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283729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E4B13FAE-8C1A-463F-0987-CE5BC4F7E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399" y="-942976"/>
            <a:ext cx="15544798" cy="874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E24E8846-FDFE-72B8-98E6-40AC2CEE27EB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98042" y="371560"/>
                <a:ext cx="10942748" cy="1780626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GB" sz="2600" dirty="0" err="1">
                    <a:latin typeface="Bookman Old Style" panose="02050604050505020204" pitchFamily="18" charset="0"/>
                  </a:rPr>
                  <a:t>Duota</a:t>
                </a:r>
                <a:r>
                  <a:rPr lang="en-GB" sz="2600" dirty="0">
                    <a:latin typeface="Bookman Old Style" panose="02050604050505020204" pitchFamily="18" charset="0"/>
                  </a:rPr>
                  <a:t>: d </a:t>
                </a:r>
                <a14:m>
                  <m:oMath xmlns:m="http://schemas.openxmlformats.org/officeDocument/2006/math">
                    <m:r>
                      <a:rPr lang="lt-LT" sz="26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12 cm </a:t>
                </a:r>
                <a14:m>
                  <m:oMath xmlns:m="http://schemas.openxmlformats.org/officeDocument/2006/math">
                    <m:r>
                      <a:rPr lang="lt-LT" sz="26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0,12 m; F </a:t>
                </a:r>
                <a14:m>
                  <m:oMath xmlns:m="http://schemas.openxmlformats.org/officeDocument/2006/math">
                    <m:r>
                      <a:rPr lang="lt-LT" sz="26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10 cm </a:t>
                </a:r>
                <a14:m>
                  <m:oMath xmlns:m="http://schemas.openxmlformats.org/officeDocument/2006/math">
                    <m:r>
                      <a:rPr lang="lt-LT" sz="26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600" dirty="0">
                    <a:latin typeface="Bookman Old Style" panose="02050604050505020204" pitchFamily="18" charset="0"/>
                  </a:rPr>
                  <a:t> 0,1 m </a:t>
                </a:r>
              </a:p>
              <a:p>
                <a:pPr algn="l"/>
                <a:r>
                  <a:rPr lang="en-GB" sz="2600" dirty="0">
                    <a:latin typeface="Bookman Old Style" panose="02050604050505020204" pitchFamily="18" charset="0"/>
                  </a:rPr>
                  <a:t>a) </a:t>
                </a:r>
                <a:r>
                  <a:rPr lang="en-GB" sz="2600" dirty="0" err="1">
                    <a:latin typeface="Bookman Old Style" panose="02050604050505020204" pitchFamily="18" charset="0"/>
                  </a:rPr>
                  <a:t>Įgaubtasis</a:t>
                </a:r>
                <a:r>
                  <a:rPr lang="en-GB" sz="2600" dirty="0">
                    <a:latin typeface="Bookman Old Style" panose="02050604050505020204" pitchFamily="18" charset="0"/>
                  </a:rPr>
                  <a:t> </a:t>
                </a:r>
                <a:r>
                  <a:rPr lang="en-GB" sz="2600" dirty="0" err="1">
                    <a:latin typeface="Bookman Old Style" panose="02050604050505020204" pitchFamily="18" charset="0"/>
                  </a:rPr>
                  <a:t>arba</a:t>
                </a:r>
                <a:r>
                  <a:rPr lang="en-GB" sz="2600" dirty="0">
                    <a:latin typeface="Bookman Old Style" panose="02050604050505020204" pitchFamily="18" charset="0"/>
                  </a:rPr>
                  <a:t> </a:t>
                </a:r>
                <a:r>
                  <a:rPr lang="en-GB" sz="2600" dirty="0" err="1">
                    <a:latin typeface="Bookman Old Style" panose="02050604050505020204" pitchFamily="18" charset="0"/>
                  </a:rPr>
                  <a:t>sk</a:t>
                </a:r>
                <a:r>
                  <a:rPr lang="lt-LT" sz="2600" dirty="0">
                    <a:latin typeface="Bookman Old Style" panose="02050604050505020204" pitchFamily="18" charset="0"/>
                  </a:rPr>
                  <a:t>l</a:t>
                </a:r>
                <a:r>
                  <a:rPr lang="en-GB" sz="2600" dirty="0" err="1">
                    <a:latin typeface="Bookman Old Style" panose="02050604050505020204" pitchFamily="18" charset="0"/>
                  </a:rPr>
                  <a:t>aidomasis</a:t>
                </a:r>
                <a:r>
                  <a:rPr lang="en-GB" sz="2600" dirty="0">
                    <a:latin typeface="Bookman Old Style" panose="02050604050505020204" pitchFamily="18" charset="0"/>
                  </a:rPr>
                  <a:t> </a:t>
                </a:r>
                <a:r>
                  <a:rPr lang="en-GB" sz="2600" dirty="0" err="1">
                    <a:latin typeface="Bookman Old Style" panose="02050604050505020204" pitchFamily="18" charset="0"/>
                  </a:rPr>
                  <a:t>lęšis</a:t>
                </a:r>
                <a:r>
                  <a:rPr lang="en-GB" sz="2600" dirty="0">
                    <a:latin typeface="Bookman Old Style" panose="02050604050505020204" pitchFamily="18" charset="0"/>
                  </a:rPr>
                  <a:t>.</a:t>
                </a:r>
              </a:p>
              <a:p>
                <a:pPr algn="l"/>
                <a:r>
                  <a:rPr lang="en-GB" sz="2600" dirty="0">
                    <a:latin typeface="Bookman Old Style" panose="02050604050505020204" pitchFamily="18" charset="0"/>
                  </a:rPr>
                  <a:t>b) f - ?</a:t>
                </a: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E24E8846-FDFE-72B8-98E6-40AC2CEE27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98042" y="371560"/>
                <a:ext cx="10942748" cy="1780626"/>
              </a:xfrm>
              <a:blipFill>
                <a:blip r:embed="rId4"/>
                <a:stretch>
                  <a:fillRect l="-1003" t="-308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Subtitle 2">
                <a:extLst>
                  <a:ext uri="{FF2B5EF4-FFF2-40B4-BE49-F238E27FC236}">
                    <a16:creationId xmlns:a16="http://schemas.microsoft.com/office/drawing/2014/main" id="{9E3EC19C-848B-C4E9-E534-8E19096D7D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3551" y="2796845"/>
                <a:ext cx="3121443" cy="123989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80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8" name="Subtitle 2">
                <a:extLst>
                  <a:ext uri="{FF2B5EF4-FFF2-40B4-BE49-F238E27FC236}">
                    <a16:creationId xmlns:a16="http://schemas.microsoft.com/office/drawing/2014/main" id="{9E3EC19C-848B-C4E9-E534-8E19096D7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551" y="2796845"/>
                <a:ext cx="3121443" cy="12398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80F5E66-9783-588A-A405-4961E856D3AA}"/>
                  </a:ext>
                </a:extLst>
              </p:cNvPr>
              <p:cNvSpPr txBox="1"/>
              <p:nvPr/>
            </p:nvSpPr>
            <p:spPr>
              <a:xfrm>
                <a:off x="4525021" y="2796845"/>
                <a:ext cx="6669971" cy="985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lt-LT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∙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80F5E66-9783-588A-A405-4961E856D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021" y="2796845"/>
                <a:ext cx="6669971" cy="9859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166AE35-745A-EA88-1ADD-2292ACFE01B3}"/>
                  </a:ext>
                </a:extLst>
              </p:cNvPr>
              <p:cNvSpPr txBox="1"/>
              <p:nvPr/>
            </p:nvSpPr>
            <p:spPr>
              <a:xfrm>
                <a:off x="389646" y="4834022"/>
                <a:ext cx="3729252" cy="910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 ∙ 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GB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166AE35-745A-EA88-1ADD-2292ACFE0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46" y="4834022"/>
                <a:ext cx="3729252" cy="9103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6AB951-480A-F2E3-87E2-0890E0F89DC2}"/>
                  </a:ext>
                </a:extLst>
              </p:cNvPr>
              <p:cNvSpPr txBox="1"/>
              <p:nvPr/>
            </p:nvSpPr>
            <p:spPr>
              <a:xfrm>
                <a:off x="4525021" y="4815522"/>
                <a:ext cx="7185617" cy="947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lt-L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0,12 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0,12+0,1</m:t>
                          </m:r>
                        </m:den>
                      </m:f>
                      <m:r>
                        <a:rPr lang="en-GB" sz="2800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0,055 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≈5,5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6AB951-480A-F2E3-87E2-0890E0F89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021" y="4815522"/>
                <a:ext cx="7185617" cy="9473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19971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ppenheimer' Recreated an Atomic Blast With Just VFX">
            <a:extLst>
              <a:ext uri="{FF2B5EF4-FFF2-40B4-BE49-F238E27FC236}">
                <a16:creationId xmlns:a16="http://schemas.microsoft.com/office/drawing/2014/main" id="{87663391-7698-5672-E225-F49D954A7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" t="59655" r="48657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D26714D-258E-B86D-1785-7023A0840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759240" y="897774"/>
            <a:ext cx="6801612" cy="1239894"/>
          </a:xfrm>
        </p:spPr>
        <p:txBody>
          <a:bodyPr>
            <a:normAutofit/>
          </a:bodyPr>
          <a:lstStyle/>
          <a:p>
            <a:r>
              <a:rPr lang="en-GB" sz="2600" dirty="0">
                <a:latin typeface="Bookman Old Style" panose="02050604050505020204" pitchFamily="18" charset="0"/>
              </a:rPr>
              <a:t>c) </a:t>
            </a:r>
            <a:r>
              <a:rPr lang="el-GR" sz="2600" dirty="0"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lang="en-GB" sz="2600" dirty="0"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- ?</a:t>
            </a:r>
            <a:endParaRPr lang="lt-LT" sz="2600" dirty="0"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ubtitle 2">
                <a:extLst>
                  <a:ext uri="{FF2B5EF4-FFF2-40B4-BE49-F238E27FC236}">
                    <a16:creationId xmlns:a16="http://schemas.microsoft.com/office/drawing/2014/main" id="{B55D136D-80F2-6ACB-21D3-963217B8FA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2573587"/>
                <a:ext cx="4210102" cy="123989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Γ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GB" sz="280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80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sz="2800" i="1" smtClean="0">
                            <a:latin typeface="Cambria Math" panose="02040503050406030204" pitchFamily="18" charset="0"/>
                          </a:rPr>
                          <m:t>|</m:t>
                        </m:r>
                      </m:num>
                      <m:den>
                        <m:r>
                          <a:rPr lang="en-GB" sz="2800" i="1" smtClean="0">
                            <a:latin typeface="Cambria Math" panose="02040503050406030204" pitchFamily="18" charset="0"/>
                          </a:rPr>
                          <m:t>| </m:t>
                        </m:r>
                        <m:r>
                          <a:rPr lang="en-GB" sz="28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800" i="1" smtClean="0">
                            <a:latin typeface="Cambria Math" panose="02040503050406030204" pitchFamily="18" charset="0"/>
                          </a:rPr>
                          <m:t> |</m:t>
                        </m:r>
                      </m:den>
                    </m:f>
                    <m:r>
                      <a:rPr lang="en-GB" sz="280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5" name="Subtitle 2">
                <a:extLst>
                  <a:ext uri="{FF2B5EF4-FFF2-40B4-BE49-F238E27FC236}">
                    <a16:creationId xmlns:a16="http://schemas.microsoft.com/office/drawing/2014/main" id="{B55D136D-80F2-6ACB-21D3-963217B8F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573587"/>
                <a:ext cx="4210102" cy="12398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5902B122-66C5-FBAC-EBEC-733728D891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76901" y="2571383"/>
                <a:ext cx="7570665" cy="123989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chemeClr val="accent2"/>
                  </a:buClr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Γ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80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−0,055</m:t>
                            </m:r>
                          </m:e>
                        </m:d>
                      </m:num>
                      <m:den>
                        <m:r>
                          <a:rPr lang="en-GB" sz="2800" i="1" smtClean="0">
                            <a:latin typeface="Cambria Math" panose="02040503050406030204" pitchFamily="18" charset="0"/>
                          </a:rPr>
                          <m:t>|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0,12</m:t>
                        </m:r>
                        <m:r>
                          <a:rPr lang="en-GB" sz="2800" i="1" smtClean="0">
                            <a:latin typeface="Cambria Math" panose="02040503050406030204" pitchFamily="18" charset="0"/>
                          </a:rPr>
                          <m:t> |</m:t>
                        </m:r>
                      </m:den>
                    </m:f>
                    <m:r>
                      <a:rPr lang="lt-LT" sz="2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srgbClr val="FFFFFF"/>
                        </a:solidFill>
                        <a:latin typeface="Bookman Old Style" panose="02050604050505020204" pitchFamily="18" charset="0"/>
                      </a:rPr>
                      <m:t> </m:t>
                    </m:r>
                    <m:f>
                      <m:fPr>
                        <m:ctrlPr>
                          <a:rPr lang="en-GB" sz="2800" i="1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55</m:t>
                        </m:r>
                      </m:num>
                      <m:den>
                        <m:r>
                          <a:rPr lang="en-GB" sz="2800" i="1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  <m:r>
                      <a:rPr lang="en-GB" sz="2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800" dirty="0">
                    <a:latin typeface="Bookman Old Style" panose="02050604050505020204" pitchFamily="18" charset="0"/>
                  </a:rPr>
                  <a:t> 0,46 </a:t>
                </a:r>
                <a:r>
                  <a:rPr lang="en-GB" sz="2800" dirty="0">
                    <a:latin typeface="Bookman Old Style" panose="020506040505050202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≈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8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2,2</m:t>
                        </m:r>
                      </m:den>
                    </m:f>
                  </m:oMath>
                </a14:m>
                <a:endParaRPr lang="lt-LT" sz="2800" dirty="0">
                  <a:latin typeface="Bookman Old Style" panose="02050604050505020204" pitchFamily="18" charset="0"/>
                </a:endParaRPr>
              </a:p>
            </p:txBody>
          </p:sp>
        </mc:Choice>
        <mc:Fallback xmlns="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5902B122-66C5-FBAC-EBEC-733728D89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901" y="2571383"/>
                <a:ext cx="7570665" cy="12398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EA88124-BEA3-1BEA-05CA-887D83D50D6F}"/>
              </a:ext>
            </a:extLst>
          </p:cNvPr>
          <p:cNvSpPr txBox="1"/>
          <p:nvPr/>
        </p:nvSpPr>
        <p:spPr>
          <a:xfrm>
            <a:off x="1537063" y="4678707"/>
            <a:ext cx="91178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err="1">
                <a:latin typeface="Bookman Old Style" panose="02050604050505020204" pitchFamily="18" charset="0"/>
              </a:rPr>
              <a:t>Atvaizdas</a:t>
            </a:r>
            <a:r>
              <a:rPr lang="en-GB" sz="2600" dirty="0">
                <a:latin typeface="Bookman Old Style" panose="02050604050505020204" pitchFamily="18" charset="0"/>
              </a:rPr>
              <a:t> yra </a:t>
            </a:r>
            <a:r>
              <a:rPr lang="en-GB" sz="2600" dirty="0" err="1">
                <a:latin typeface="Bookman Old Style" panose="02050604050505020204" pitchFamily="18" charset="0"/>
              </a:rPr>
              <a:t>menamasis</a:t>
            </a:r>
            <a:r>
              <a:rPr lang="en-GB" sz="2600" dirty="0">
                <a:latin typeface="Bookman Old Style" panose="02050604050505020204" pitchFamily="18" charset="0"/>
              </a:rPr>
              <a:t>, </a:t>
            </a:r>
            <a:r>
              <a:rPr lang="en-GB" sz="2600" dirty="0" err="1">
                <a:latin typeface="Bookman Old Style" panose="02050604050505020204" pitchFamily="18" charset="0"/>
              </a:rPr>
              <a:t>sumažintas</a:t>
            </a:r>
            <a:r>
              <a:rPr lang="en-GB" sz="2600" dirty="0">
                <a:latin typeface="Bookman Old Style" panose="02050604050505020204" pitchFamily="18" charset="0"/>
              </a:rPr>
              <a:t> 2,2 kart</a:t>
            </a:r>
            <a:r>
              <a:rPr lang="lt-LT" sz="2600" dirty="0">
                <a:latin typeface="Bookman Old Style" panose="02050604050505020204" pitchFamily="18" charset="0"/>
              </a:rPr>
              <a:t>ų</a:t>
            </a:r>
            <a:r>
              <a:rPr lang="en-GB" sz="2600" dirty="0">
                <a:latin typeface="Bookman Old Style" panose="02050604050505020204" pitchFamily="18" charset="0"/>
              </a:rPr>
              <a:t> ir </a:t>
            </a:r>
            <a:r>
              <a:rPr lang="en-GB" sz="2600" dirty="0" err="1">
                <a:latin typeface="Bookman Old Style" panose="02050604050505020204" pitchFamily="18" charset="0"/>
              </a:rPr>
              <a:t>neapverstas</a:t>
            </a:r>
            <a:r>
              <a:rPr lang="en-GB" sz="2600" dirty="0">
                <a:latin typeface="Bookman Old Style" panose="02050604050505020204" pitchFamily="18" charset="0"/>
              </a:rPr>
              <a:t>.</a:t>
            </a:r>
            <a:endParaRPr lang="lt-LT" sz="26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0526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pinning beads, cloud tanks and crucibles of molten thermite - befores &amp;  afters">
            <a:extLst>
              <a:ext uri="{FF2B5EF4-FFF2-40B4-BE49-F238E27FC236}">
                <a16:creationId xmlns:a16="http://schemas.microsoft.com/office/drawing/2014/main" id="{A19223BF-6D44-5D9F-46B1-3A4863D9A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304" y="-150829"/>
            <a:ext cx="12653352" cy="886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AF5882-E574-CCC8-43E3-681C688C0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582025"/>
            <a:ext cx="8991600" cy="1125581"/>
          </a:xfrm>
        </p:spPr>
        <p:txBody>
          <a:bodyPr/>
          <a:lstStyle/>
          <a:p>
            <a:r>
              <a:rPr lang="en-GB" dirty="0" err="1">
                <a:latin typeface="Bookman Old Style" panose="02050604050505020204" pitchFamily="18" charset="0"/>
              </a:rPr>
              <a:t>Informacijos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šaltiniai</a:t>
            </a:r>
            <a:endParaRPr lang="lt-LT" dirty="0"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36ADB4-7588-28F9-C66E-E1F2A9F2352B}"/>
              </a:ext>
            </a:extLst>
          </p:cNvPr>
          <p:cNvSpPr txBox="1"/>
          <p:nvPr/>
        </p:nvSpPr>
        <p:spPr>
          <a:xfrm>
            <a:off x="128272" y="2182585"/>
            <a:ext cx="11935455" cy="5575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lt-LT" sz="2500" dirty="0">
                <a:latin typeface="Bookman Old Style" panose="02050604050505020204" pitchFamily="18" charset="0"/>
              </a:rPr>
              <a:t>Tarasonis V. Fizika. III dalis: Vadovėlis 12 klasei. Vilnius: Žiburys, 1998.</a:t>
            </a:r>
            <a:endParaRPr lang="en-GB" sz="2500" dirty="0">
              <a:latin typeface="Bookman Old Style" panose="020506040505050202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GB" sz="2500" dirty="0" err="1">
                <a:latin typeface="Bookman Old Style" panose="02050604050505020204" pitchFamily="18" charset="0"/>
              </a:rPr>
              <a:t>Valentinavičius</a:t>
            </a:r>
            <a:r>
              <a:rPr lang="lt-LT" sz="2500" dirty="0">
                <a:latin typeface="Bookman Old Style" panose="02050604050505020204" pitchFamily="18" charset="0"/>
              </a:rPr>
              <a:t> V.</a:t>
            </a:r>
            <a:r>
              <a:rPr lang="en-GB" sz="2500" dirty="0">
                <a:latin typeface="Bookman Old Style" panose="02050604050505020204" pitchFamily="18" charset="0"/>
              </a:rPr>
              <a:t> </a:t>
            </a:r>
            <a:r>
              <a:rPr lang="en-GB" sz="2500" dirty="0" err="1">
                <a:latin typeface="Bookman Old Style" panose="02050604050505020204" pitchFamily="18" charset="0"/>
              </a:rPr>
              <a:t>Fizika</a:t>
            </a:r>
            <a:r>
              <a:rPr lang="lt-LT" sz="2500" dirty="0">
                <a:latin typeface="Bookman Old Style" panose="02050604050505020204" pitchFamily="18" charset="0"/>
              </a:rPr>
              <a:t>: Vadovėlis 10 klasei. Kaunas: Šviesa, 2006.</a:t>
            </a:r>
          </a:p>
          <a:p>
            <a:pPr algn="ctr">
              <a:lnSpc>
                <a:spcPct val="200000"/>
              </a:lnSpc>
            </a:pPr>
            <a:r>
              <a:rPr lang="lt-LT" sz="2500" dirty="0">
                <a:latin typeface="Bookman Old Style" panose="02050604050505020204" pitchFamily="18" charset="0"/>
              </a:rPr>
              <a:t>Martynaitis R. Fizikos laboratoriniai darbai. Vilnius: Saulabrolis, 2000.</a:t>
            </a:r>
          </a:p>
          <a:p>
            <a:pPr algn="ctr">
              <a:lnSpc>
                <a:spcPct val="200000"/>
              </a:lnSpc>
            </a:pPr>
            <a:r>
              <a:rPr lang="lt-LT" sz="2500" dirty="0">
                <a:latin typeface="Bookman Old Style" panose="02050604050505020204" pitchFamily="18" charset="0"/>
              </a:rPr>
              <a:t>Pečiuliauskienė P., Rimeika A. Fizika. Išplėstinis kursas: Vadovėlis 12 klasei. Antroji knyga. Kaunas: Šviesa, 2009.</a:t>
            </a:r>
          </a:p>
          <a:p>
            <a:pPr algn="ctr">
              <a:lnSpc>
                <a:spcPct val="200000"/>
              </a:lnSpc>
            </a:pPr>
            <a:endParaRPr lang="lt-LT" sz="2500" dirty="0">
              <a:latin typeface="Bookman Old Style" panose="02050604050505020204" pitchFamily="18" charset="0"/>
            </a:endParaRPr>
          </a:p>
          <a:p>
            <a:pPr algn="ctr">
              <a:lnSpc>
                <a:spcPct val="200000"/>
              </a:lnSpc>
            </a:pPr>
            <a:endParaRPr lang="lt-LT" sz="25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95800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2985</TotalTime>
  <Words>1668</Words>
  <Application>Microsoft Office PowerPoint</Application>
  <PresentationFormat>Widescreen</PresentationFormat>
  <Paragraphs>241</Paragraphs>
  <Slides>42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Aptos</vt:lpstr>
      <vt:lpstr>Arial</vt:lpstr>
      <vt:lpstr>Bookman Old Style</vt:lpstr>
      <vt:lpstr>Cambria Math</vt:lpstr>
      <vt:lpstr>Gill Sans MT</vt:lpstr>
      <vt:lpstr>Parcel</vt:lpstr>
      <vt:lpstr>Sklaidomojo lęšio židinio nuotolio ir laužiamosios gebos nustatymas</vt:lpstr>
      <vt:lpstr>Turinys</vt:lpstr>
      <vt:lpstr>Teorija</vt:lpstr>
      <vt:lpstr>PowerPoint Presentation</vt:lpstr>
      <vt:lpstr>PowerPoint Presentation</vt:lpstr>
      <vt:lpstr>Formulės</vt:lpstr>
      <vt:lpstr>PowerPoint Presentation</vt:lpstr>
      <vt:lpstr>PowerPoint Presentation</vt:lpstr>
      <vt:lpstr>Darbo tikslas:</vt:lpstr>
      <vt:lpstr>Darbo priemonės:</vt:lpstr>
      <vt:lpstr>darbo eiga</vt:lpstr>
      <vt:lpstr>PowerPoint Presentation</vt:lpstr>
      <vt:lpstr>PowerPoint Presentation</vt:lpstr>
      <vt:lpstr>PowerPoint Presentation</vt:lpstr>
      <vt:lpstr>Matavimo duomenys</vt:lpstr>
      <vt:lpstr>Skaičiavimai</vt:lpstr>
      <vt:lpstr>PowerPoint Presentation</vt:lpstr>
      <vt:lpstr>PowerPoint Presentation</vt:lpstr>
      <vt:lpstr>Darbo rezultatai</vt:lpstr>
      <vt:lpstr>Testas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Uždaviniai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Informacijos šaltiniai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Sklaidomojo lęšio židinio nuotolio ir laužiamosios gebos nustatymas</dc:title>
  <dc:creator>Meda Karvelytė</dc:creator>
  <cp:lastModifiedBy>Meda Karvelytė</cp:lastModifiedBy>
  <cp:revision>61</cp:revision>
  <dcterms:created xsi:type="dcterms:W3CDTF">2024-04-06T11:01:37Z</dcterms:created>
  <dcterms:modified xsi:type="dcterms:W3CDTF">2024-05-30T14:04:51Z</dcterms:modified>
</cp:coreProperties>
</file>