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6" r:id="rId2"/>
    <p:sldId id="258" r:id="rId3"/>
    <p:sldId id="290" r:id="rId4"/>
    <p:sldId id="260" r:id="rId5"/>
    <p:sldId id="261" r:id="rId6"/>
    <p:sldId id="262" r:id="rId7"/>
    <p:sldId id="264" r:id="rId8"/>
    <p:sldId id="265" r:id="rId9"/>
    <p:sldId id="266" r:id="rId10"/>
    <p:sldId id="288" r:id="rId11"/>
    <p:sldId id="268" r:id="rId12"/>
    <p:sldId id="269" r:id="rId13"/>
    <p:sldId id="278" r:id="rId14"/>
    <p:sldId id="279" r:id="rId15"/>
    <p:sldId id="280" r:id="rId16"/>
    <p:sldId id="281" r:id="rId17"/>
    <p:sldId id="282" r:id="rId18"/>
    <p:sldId id="289" r:id="rId19"/>
    <p:sldId id="271" r:id="rId20"/>
    <p:sldId id="274" r:id="rId21"/>
    <p:sldId id="275" r:id="rId22"/>
    <p:sldId id="276" r:id="rId23"/>
    <p:sldId id="277" r:id="rId24"/>
    <p:sldId id="291" r:id="rId25"/>
    <p:sldId id="292" r:id="rId26"/>
    <p:sldId id="293" r:id="rId27"/>
    <p:sldId id="283" r:id="rId28"/>
    <p:sldId id="284" r:id="rId29"/>
    <p:sldId id="285" r:id="rId30"/>
    <p:sldId id="286" r:id="rId31"/>
    <p:sldId id="287" r:id="rId32"/>
    <p:sldId id="294"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gnė Jakštaitė" initials="AJ" lastIdx="1" clrIdx="0">
    <p:extLst>
      <p:ext uri="{19B8F6BF-5375-455C-9EA6-DF929625EA0E}">
        <p15:presenceInfo xmlns:p15="http://schemas.microsoft.com/office/powerpoint/2012/main" userId="Agnė Jakštaitė"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BF644-88B6-41B8-BA75-911B2DDC01DE}" v="11" dt="2024-06-01T12:54:27.757"/>
    <p1510:client id="{FD9633B5-DB6C-415F-A03B-3D60D57251F7}" v="6" dt="2024-05-31T19:13:32.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6323" autoAdjust="0"/>
  </p:normalViewPr>
  <p:slideViewPr>
    <p:cSldViewPr snapToGrid="0">
      <p:cViewPr varScale="1">
        <p:scale>
          <a:sx n="108" d="100"/>
          <a:sy n="108" d="100"/>
        </p:scale>
        <p:origin x="78"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91A5CC1-3C16-4780-B12D-C3A4872CFD5F}" type="datetimeFigureOut">
              <a:rPr lang="en-US" smtClean="0"/>
              <a:t>6/1/2024</a:t>
            </a:fld>
            <a:endParaRPr lang="en-US"/>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6F90F6-0224-44E5-A5E4-67DCD96F7CC6}" type="slidenum">
              <a:rPr lang="en-US" smtClean="0"/>
              <a:t>‹#›</a:t>
            </a:fld>
            <a:endParaRPr lang="en-US"/>
          </a:p>
        </p:txBody>
      </p:sp>
    </p:spTree>
    <p:extLst>
      <p:ext uri="{BB962C8B-B14F-4D97-AF65-F5344CB8AC3E}">
        <p14:creationId xmlns:p14="http://schemas.microsoft.com/office/powerpoint/2010/main" val="16996231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96F90F6-0224-44E5-A5E4-67DCD96F7CC6}" type="slidenum">
              <a:rPr lang="en-US" smtClean="0"/>
              <a:t>24</a:t>
            </a:fld>
            <a:endParaRPr lang="en-US"/>
          </a:p>
        </p:txBody>
      </p:sp>
    </p:spTree>
    <p:extLst>
      <p:ext uri="{BB962C8B-B14F-4D97-AF65-F5344CB8AC3E}">
        <p14:creationId xmlns:p14="http://schemas.microsoft.com/office/powerpoint/2010/main" val="39943905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1524000" y="1122363"/>
            <a:ext cx="9144000" cy="2387600"/>
          </a:xfrm>
        </p:spPr>
        <p:txBody>
          <a:bodyPr anchor="b"/>
          <a:lstStyle>
            <a:lvl1pPr algn="ctr">
              <a:defRPr sz="6000"/>
            </a:lvl1pPr>
          </a:lstStyle>
          <a:p>
            <a:r>
              <a:rPr lang="lt-LT"/>
              <a:t>Spustelėję redag. ruoš. pavad. stilių</a:t>
            </a:r>
            <a:endParaRPr lang="en-US"/>
          </a:p>
        </p:txBody>
      </p:sp>
      <p:sp>
        <p:nvSpPr>
          <p:cNvPr id="3" name="Antrinis pavadinima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Spustelėję redag. ruoš. paantrš. stilių</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433185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144005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1850" y="1709738"/>
            <a:ext cx="10515600" cy="2852737"/>
          </a:xfrm>
        </p:spPr>
        <p:txBody>
          <a:bodyPr anchor="b"/>
          <a:lstStyle>
            <a:lvl1pPr>
              <a:defRPr sz="6000"/>
            </a:lvl1pPr>
          </a:lstStyle>
          <a:p>
            <a:r>
              <a:rPr lang="lt-LT"/>
              <a:t>Spustelėję redag. ruoš. pavad. stilių</a:t>
            </a:r>
            <a:endParaRPr lang="en-US"/>
          </a:p>
        </p:txBody>
      </p:sp>
      <p:sp>
        <p:nvSpPr>
          <p:cNvPr id="3" name="Teksto vietos rezervavimo ženklas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365638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Turinio vietos rezervavimo ženklas 2"/>
          <p:cNvSpPr>
            <a:spLocks noGrp="1"/>
          </p:cNvSpPr>
          <p:nvPr>
            <p:ph sz="half" idx="1"/>
          </p:nvPr>
        </p:nvSpPr>
        <p:spPr>
          <a:xfrm>
            <a:off x="838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urinio vietos rezervavimo ženklas 3"/>
          <p:cNvSpPr>
            <a:spLocks noGrp="1"/>
          </p:cNvSpPr>
          <p:nvPr>
            <p:ph sz="half" idx="2"/>
          </p:nvPr>
        </p:nvSpPr>
        <p:spPr>
          <a:xfrm>
            <a:off x="6172200" y="1825625"/>
            <a:ext cx="5181600" cy="435133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6/1/2024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505933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365125"/>
            <a:ext cx="10515600" cy="1325563"/>
          </a:xfrm>
        </p:spPr>
        <p:txBody>
          <a:bodyPr/>
          <a:lstStyle/>
          <a:p>
            <a:r>
              <a:rPr lang="lt-LT"/>
              <a:t>Spustelėję redag. ruoš. pavad. stilių</a:t>
            </a:r>
            <a:endParaRPr lang="en-US"/>
          </a:p>
        </p:txBody>
      </p:sp>
      <p:sp>
        <p:nvSpPr>
          <p:cNvPr id="3" name="Teksto vietos rezervavimo ženklas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4" name="Turinio vietos rezervavimo ženklas 3"/>
          <p:cNvSpPr>
            <a:spLocks noGrp="1"/>
          </p:cNvSpPr>
          <p:nvPr>
            <p:ph sz="half" idx="2"/>
          </p:nvPr>
        </p:nvSpPr>
        <p:spPr>
          <a:xfrm>
            <a:off x="839788" y="2505075"/>
            <a:ext cx="5157787"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5" name="Teksto vietos rezervavimo ženklas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Spustelėję redag. ruoš. teksto stilių</a:t>
            </a:r>
          </a:p>
        </p:txBody>
      </p:sp>
      <p:sp>
        <p:nvSpPr>
          <p:cNvPr id="6" name="Turinio vietos rezervavimo ženklas 5"/>
          <p:cNvSpPr>
            <a:spLocks noGrp="1"/>
          </p:cNvSpPr>
          <p:nvPr>
            <p:ph sz="quarter" idx="4"/>
          </p:nvPr>
        </p:nvSpPr>
        <p:spPr>
          <a:xfrm>
            <a:off x="6172200" y="2505075"/>
            <a:ext cx="5183188" cy="3684588"/>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7" name="Datos vietos rezervavimo ženklas 6"/>
          <p:cNvSpPr>
            <a:spLocks noGrp="1"/>
          </p:cNvSpPr>
          <p:nvPr>
            <p:ph type="dt" sz="half" idx="10"/>
          </p:nvPr>
        </p:nvSpPr>
        <p:spPr/>
        <p:txBody>
          <a:bodyPr/>
          <a:lstStyle/>
          <a:p>
            <a:fld id="{6F4E3E68-314E-4E62-AA8A-BE3F20F81523}" type="datetimeFigureOut">
              <a:rPr lang="en-US" smtClean="0"/>
              <a:t>6/1/2024</a:t>
            </a:fld>
            <a:endParaRPr lang="en-US"/>
          </a:p>
        </p:txBody>
      </p:sp>
      <p:sp>
        <p:nvSpPr>
          <p:cNvPr id="8" name="Poraštės vietos rezervavimo ženklas 7"/>
          <p:cNvSpPr>
            <a:spLocks noGrp="1"/>
          </p:cNvSpPr>
          <p:nvPr>
            <p:ph type="ftr" sz="quarter" idx="11"/>
          </p:nvPr>
        </p:nvSpPr>
        <p:spPr/>
        <p:txBody>
          <a:bodyPr/>
          <a:lstStyle/>
          <a:p>
            <a:endParaRPr lang="en-US"/>
          </a:p>
        </p:txBody>
      </p:sp>
      <p:sp>
        <p:nvSpPr>
          <p:cNvPr id="9" name="Skaidrės numerio vietos rezervavimo ženklas 8"/>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130594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Datos vietos rezervavimo ženklas 2"/>
          <p:cNvSpPr>
            <a:spLocks noGrp="1"/>
          </p:cNvSpPr>
          <p:nvPr>
            <p:ph type="dt" sz="half" idx="10"/>
          </p:nvPr>
        </p:nvSpPr>
        <p:spPr/>
        <p:txBody>
          <a:bodyPr/>
          <a:lstStyle/>
          <a:p>
            <a:fld id="{6F4E3E68-314E-4E62-AA8A-BE3F20F81523}" type="datetimeFigureOut">
              <a:rPr lang="en-US" smtClean="0"/>
              <a:t>6/1/2024</a:t>
            </a:fld>
            <a:endParaRPr lang="en-US"/>
          </a:p>
        </p:txBody>
      </p:sp>
      <p:sp>
        <p:nvSpPr>
          <p:cNvPr id="4" name="Poraštės vietos rezervavimo ženklas 3"/>
          <p:cNvSpPr>
            <a:spLocks noGrp="1"/>
          </p:cNvSpPr>
          <p:nvPr>
            <p:ph type="ftr" sz="quarter" idx="11"/>
          </p:nvPr>
        </p:nvSpPr>
        <p:spPr/>
        <p:txBody>
          <a:bodyPr/>
          <a:lstStyle/>
          <a:p>
            <a:endParaRPr lang="en-US"/>
          </a:p>
        </p:txBody>
      </p:sp>
      <p:sp>
        <p:nvSpPr>
          <p:cNvPr id="5" name="Skaidrės numerio vietos rezervavimo ženklas 4"/>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126750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6F4E3E68-314E-4E62-AA8A-BE3F20F81523}" type="datetimeFigureOut">
              <a:rPr lang="en-US" smtClean="0"/>
              <a:t>6/1/2024</a:t>
            </a:fld>
            <a:endParaRPr lang="en-US"/>
          </a:p>
        </p:txBody>
      </p:sp>
      <p:sp>
        <p:nvSpPr>
          <p:cNvPr id="3" name="Poraštės vietos rezervavimo ženklas 2"/>
          <p:cNvSpPr>
            <a:spLocks noGrp="1"/>
          </p:cNvSpPr>
          <p:nvPr>
            <p:ph type="ftr" sz="quarter" idx="11"/>
          </p:nvPr>
        </p:nvSpPr>
        <p:spPr/>
        <p:txBody>
          <a:bodyPr/>
          <a:lstStyle/>
          <a:p>
            <a:endParaRPr lang="en-US"/>
          </a:p>
        </p:txBody>
      </p:sp>
      <p:sp>
        <p:nvSpPr>
          <p:cNvPr id="4" name="Skaidrės numerio vietos rezervavimo ženklas 3"/>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639559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Turinio vietos rezervavimo ženklas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6/1/2024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735266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839788" y="457200"/>
            <a:ext cx="3932237" cy="1600200"/>
          </a:xfrm>
        </p:spPr>
        <p:txBody>
          <a:bodyPr anchor="b"/>
          <a:lstStyle>
            <a:lvl1pPr>
              <a:defRPr sz="3200"/>
            </a:lvl1pPr>
          </a:lstStyle>
          <a:p>
            <a:r>
              <a:rPr lang="lt-LT"/>
              <a:t>Spustelėję redag. ruoš. pavad. stilių</a:t>
            </a:r>
            <a:endParaRPr lang="en-US"/>
          </a:p>
        </p:txBody>
      </p:sp>
      <p:sp>
        <p:nvSpPr>
          <p:cNvPr id="3" name="Paveikslėlio vietos rezervavimo ženklas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ksto vietos rezervavimo ženklas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Spustelėję redag. ruoš. teksto stilių</a:t>
            </a:r>
          </a:p>
        </p:txBody>
      </p:sp>
      <p:sp>
        <p:nvSpPr>
          <p:cNvPr id="5" name="Datos vietos rezervavimo ženklas 4"/>
          <p:cNvSpPr>
            <a:spLocks noGrp="1"/>
          </p:cNvSpPr>
          <p:nvPr>
            <p:ph type="dt" sz="half" idx="10"/>
          </p:nvPr>
        </p:nvSpPr>
        <p:spPr/>
        <p:txBody>
          <a:bodyPr/>
          <a:lstStyle/>
          <a:p>
            <a:fld id="{6F4E3E68-314E-4E62-AA8A-BE3F20F81523}" type="datetimeFigureOut">
              <a:rPr lang="en-US" smtClean="0"/>
              <a:t>6/1/2024</a:t>
            </a:fld>
            <a:endParaRPr lang="en-US"/>
          </a:p>
        </p:txBody>
      </p:sp>
      <p:sp>
        <p:nvSpPr>
          <p:cNvPr id="6" name="Poraštės vietos rezervavimo ženklas 5"/>
          <p:cNvSpPr>
            <a:spLocks noGrp="1"/>
          </p:cNvSpPr>
          <p:nvPr>
            <p:ph type="ftr" sz="quarter" idx="11"/>
          </p:nvPr>
        </p:nvSpPr>
        <p:spPr/>
        <p:txBody>
          <a:bodyPr/>
          <a:lstStyle/>
          <a:p>
            <a:endParaRPr lang="en-US"/>
          </a:p>
        </p:txBody>
      </p:sp>
      <p:sp>
        <p:nvSpPr>
          <p:cNvPr id="7" name="Skaidrės numerio vietos rezervavimo ženklas 6"/>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29544996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a:t>Spustelėję redag. ruoš. pavad. stilių</a:t>
            </a:r>
            <a:endParaRPr lang="en-US"/>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40196021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4900" y="365125"/>
            <a:ext cx="2628900" cy="5811838"/>
          </a:xfrm>
        </p:spPr>
        <p:txBody>
          <a:bodyPr vert="eaVert"/>
          <a:lstStyle/>
          <a:p>
            <a:r>
              <a:rPr lang="lt-LT"/>
              <a:t>Spustelėję redag. ruoš. pavad. stilių</a:t>
            </a:r>
            <a:endParaRPr lang="en-US"/>
          </a:p>
        </p:txBody>
      </p:sp>
      <p:sp>
        <p:nvSpPr>
          <p:cNvPr id="3" name="Vertikalaus teksto vietos rezervavimo ženklas 2"/>
          <p:cNvSpPr>
            <a:spLocks noGrp="1"/>
          </p:cNvSpPr>
          <p:nvPr>
            <p:ph type="body" orient="vert" idx="1"/>
          </p:nvPr>
        </p:nvSpPr>
        <p:spPr>
          <a:xfrm>
            <a:off x="838200" y="365125"/>
            <a:ext cx="7734300" cy="5811838"/>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10"/>
          </p:nvPr>
        </p:nvSpPr>
        <p:spPr/>
        <p:txBody>
          <a:body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11"/>
          </p:nvPr>
        </p:nvSpPr>
        <p:spPr/>
        <p:txBody>
          <a:bodyPr/>
          <a:lstStyle/>
          <a:p>
            <a:endParaRPr lang="en-US"/>
          </a:p>
        </p:txBody>
      </p:sp>
      <p:sp>
        <p:nvSpPr>
          <p:cNvPr id="6" name="Skaidrės numerio vietos rezervavimo ženklas 5"/>
          <p:cNvSpPr>
            <a:spLocks noGrp="1"/>
          </p:cNvSpPr>
          <p:nvPr>
            <p:ph type="sldNum" sz="quarter" idx="12"/>
          </p:nvPr>
        </p:nvSpPr>
        <p:spPr/>
        <p:txBody>
          <a:bodyPr/>
          <a:lstStyle/>
          <a:p>
            <a:fld id="{0755F65A-0D26-4EA2-8D80-8F2A7746944E}" type="slidenum">
              <a:rPr lang="en-US" smtClean="0"/>
              <a:t>‹#›</a:t>
            </a:fld>
            <a:endParaRPr lang="en-US"/>
          </a:p>
        </p:txBody>
      </p:sp>
    </p:spTree>
    <p:extLst>
      <p:ext uri="{BB962C8B-B14F-4D97-AF65-F5344CB8AC3E}">
        <p14:creationId xmlns:p14="http://schemas.microsoft.com/office/powerpoint/2010/main" val="395427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 ruoš. pavad. stilių</a:t>
            </a:r>
            <a:endParaRPr lang="en-US"/>
          </a:p>
        </p:txBody>
      </p:sp>
      <p:sp>
        <p:nvSpPr>
          <p:cNvPr id="3" name="Teksto vietos rezervavimo ženklas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endParaRPr lang="en-US"/>
          </a:p>
        </p:txBody>
      </p:sp>
      <p:sp>
        <p:nvSpPr>
          <p:cNvPr id="4" name="Datos vietos rezervavimo ženklas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F4E3E68-314E-4E62-AA8A-BE3F20F81523}" type="datetimeFigureOut">
              <a:rPr lang="en-US" smtClean="0"/>
              <a:t>6/1/2024</a:t>
            </a:fld>
            <a:endParaRPr lang="en-US"/>
          </a:p>
        </p:txBody>
      </p:sp>
      <p:sp>
        <p:nvSpPr>
          <p:cNvPr id="5" name="Poraštės vietos rezervavimo ženklas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kaidrės numerio vietos rezervavimo ženklas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755F65A-0D26-4EA2-8D80-8F2A7746944E}" type="slidenum">
              <a:rPr lang="en-US" smtClean="0"/>
              <a:t>‹#›</a:t>
            </a:fld>
            <a:endParaRPr lang="en-US"/>
          </a:p>
        </p:txBody>
      </p:sp>
    </p:spTree>
    <p:extLst>
      <p:ext uri="{BB962C8B-B14F-4D97-AF65-F5344CB8AC3E}">
        <p14:creationId xmlns:p14="http://schemas.microsoft.com/office/powerpoint/2010/main" val="1639046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Antraštė 1"/>
          <p:cNvSpPr>
            <a:spLocks noGrp="1"/>
          </p:cNvSpPr>
          <p:nvPr>
            <p:ph type="ctrTitle"/>
          </p:nvPr>
        </p:nvSpPr>
        <p:spPr>
          <a:xfrm>
            <a:off x="5354955" y="552182"/>
            <a:ext cx="5998840" cy="3343135"/>
          </a:xfrm>
          <a:noFill/>
        </p:spPr>
        <p:txBody>
          <a:bodyPr>
            <a:normAutofit/>
          </a:bodyPr>
          <a:lstStyle/>
          <a:p>
            <a:pPr algn="l"/>
            <a:r>
              <a:rPr lang="en-US" sz="5200" dirty="0">
                <a:solidFill>
                  <a:schemeClr val="accent6">
                    <a:lumMod val="60000"/>
                    <a:lumOff val="40000"/>
                  </a:schemeClr>
                </a:solidFill>
                <a:latin typeface="Times New Roman"/>
                <a:cs typeface="Times New Roman"/>
              </a:rPr>
              <a:t>VANDENS LŪŽIO RODIKLIO NUSTATYMAS</a:t>
            </a:r>
          </a:p>
        </p:txBody>
      </p:sp>
      <p:sp>
        <p:nvSpPr>
          <p:cNvPr id="3" name="Antrinis pavadinimas 2"/>
          <p:cNvSpPr>
            <a:spLocks noGrp="1"/>
          </p:cNvSpPr>
          <p:nvPr>
            <p:ph type="subTitle" idx="1"/>
          </p:nvPr>
        </p:nvSpPr>
        <p:spPr>
          <a:xfrm>
            <a:off x="5354955" y="4067032"/>
            <a:ext cx="6400434" cy="2067068"/>
          </a:xfrm>
          <a:noFill/>
        </p:spPr>
        <p:txBody>
          <a:bodyPr vert="horz" lIns="91440" tIns="45720" rIns="91440" bIns="45720" rtlCol="0">
            <a:normAutofit/>
          </a:bodyPr>
          <a:lstStyle/>
          <a:p>
            <a:pPr algn="l"/>
            <a:r>
              <a:rPr lang="en-US" dirty="0" err="1"/>
              <a:t>Atliko</a:t>
            </a:r>
            <a:r>
              <a:rPr lang="en-US" dirty="0"/>
              <a:t>: Agnė </a:t>
            </a:r>
            <a:r>
              <a:rPr lang="en-US" dirty="0" err="1"/>
              <a:t>Jakštaitė</a:t>
            </a:r>
            <a:r>
              <a:rPr lang="en-US" dirty="0"/>
              <a:t> </a:t>
            </a:r>
            <a:r>
              <a:rPr lang="en-US" dirty="0" err="1"/>
              <a:t>ir</a:t>
            </a:r>
            <a:r>
              <a:rPr lang="en-US" dirty="0"/>
              <a:t> Kamilė </a:t>
            </a:r>
            <a:r>
              <a:rPr lang="en-US" dirty="0" err="1"/>
              <a:t>Kuznecova</a:t>
            </a:r>
            <a:r>
              <a:rPr lang="en-US" dirty="0"/>
              <a:t> 10</a:t>
            </a:r>
            <a:r>
              <a:rPr lang="lt-LT" dirty="0"/>
              <a:t> </a:t>
            </a:r>
            <a:r>
              <a:rPr lang="en-US" dirty="0"/>
              <a:t>kl.</a:t>
            </a:r>
          </a:p>
          <a:p>
            <a:pPr algn="l"/>
            <a:r>
              <a:rPr lang="en-US" dirty="0" err="1"/>
              <a:t>Mokytoja</a:t>
            </a:r>
            <a:r>
              <a:rPr lang="en-US" dirty="0"/>
              <a:t>: </a:t>
            </a:r>
            <a:r>
              <a:rPr lang="en-US" dirty="0" err="1"/>
              <a:t>Birutė</a:t>
            </a:r>
            <a:r>
              <a:rPr lang="en-US" dirty="0"/>
              <a:t> </a:t>
            </a:r>
            <a:r>
              <a:rPr lang="en-US" dirty="0" err="1"/>
              <a:t>Žukauskienė</a:t>
            </a:r>
            <a:endParaRPr lang="lt-LT" dirty="0"/>
          </a:p>
          <a:p>
            <a:pPr algn="l"/>
            <a:r>
              <a:rPr lang="lt-LT" dirty="0"/>
              <a:t>Mokykla: Klaipėdos „Vėtrungės“ gimnazija</a:t>
            </a:r>
            <a:endParaRPr lang="en-US" dirty="0" err="1"/>
          </a:p>
        </p:txBody>
      </p:sp>
      <p:pic>
        <p:nvPicPr>
          <p:cNvPr id="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02644981-9F43-408D-B876-93D1020A4F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755976">
            <a:off x="-1623185" y="1524001"/>
            <a:ext cx="768678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Pusė rėmelio 6">
            <a:extLst>
              <a:ext uri="{FF2B5EF4-FFF2-40B4-BE49-F238E27FC236}">
                <a16:creationId xmlns:a16="http://schemas.microsoft.com/office/drawing/2014/main" id="{43713F7C-954C-4952-8075-26AA868DEDAF}"/>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24736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title"/>
          </p:nvPr>
        </p:nvSpPr>
        <p:spPr>
          <a:xfrm>
            <a:off x="758952" y="757646"/>
            <a:ext cx="6894576" cy="829631"/>
          </a:xfrm>
        </p:spPr>
        <p:txBody>
          <a:bodyPr anchor="b">
            <a:normAutofit/>
          </a:bodyPr>
          <a:lstStyle/>
          <a:p>
            <a:r>
              <a:rPr lang="en-US" dirty="0" err="1">
                <a:solidFill>
                  <a:schemeClr val="accent6">
                    <a:lumMod val="60000"/>
                    <a:lumOff val="40000"/>
                  </a:schemeClr>
                </a:solidFill>
                <a:latin typeface="Times New Roman"/>
                <a:ea typeface="+mj-lt"/>
                <a:cs typeface="+mj-lt"/>
              </a:rPr>
              <a:t>Teorija</a:t>
            </a:r>
            <a:r>
              <a:rPr lang="en-US" dirty="0">
                <a:solidFill>
                  <a:schemeClr val="accent6">
                    <a:lumMod val="60000"/>
                    <a:lumOff val="40000"/>
                  </a:schemeClr>
                </a:solidFill>
                <a:latin typeface="Times New Roman"/>
                <a:ea typeface="+mj-lt"/>
                <a:cs typeface="+mj-lt"/>
              </a:rPr>
              <a:t>:</a:t>
            </a:r>
          </a:p>
        </p:txBody>
      </p:sp>
      <p:sp>
        <p:nvSpPr>
          <p:cNvPr id="6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ntrinis pavadinimas 2"/>
          <p:cNvSpPr>
            <a:spLocks noGrp="1"/>
          </p:cNvSpPr>
          <p:nvPr>
            <p:ph idx="1"/>
          </p:nvPr>
        </p:nvSpPr>
        <p:spPr>
          <a:xfrm>
            <a:off x="754064" y="1979893"/>
            <a:ext cx="6894576" cy="3483864"/>
          </a:xfrm>
        </p:spPr>
        <p:txBody>
          <a:bodyPr vert="horz" lIns="91440" tIns="45720" rIns="91440" bIns="45720" rtlCol="0">
            <a:normAutofit/>
          </a:bodyPr>
          <a:lstStyle/>
          <a:p>
            <a:pPr marL="0" indent="0">
              <a:buNone/>
            </a:pPr>
            <a:r>
              <a:rPr lang="en-US" sz="2400" dirty="0" err="1">
                <a:latin typeface="Times New Roman"/>
                <a:cs typeface="Segoe UI"/>
              </a:rPr>
              <a:t>Pereidamas</a:t>
            </a:r>
            <a:r>
              <a:rPr lang="en-US" sz="2400" dirty="0">
                <a:latin typeface="Times New Roman"/>
                <a:cs typeface="Segoe UI"/>
              </a:rPr>
              <a:t> </a:t>
            </a:r>
            <a:r>
              <a:rPr lang="en-US" sz="2400" dirty="0" err="1">
                <a:latin typeface="Times New Roman"/>
                <a:cs typeface="Segoe UI"/>
              </a:rPr>
              <a:t>iš</a:t>
            </a:r>
            <a:r>
              <a:rPr lang="en-US" sz="2400" dirty="0">
                <a:latin typeface="Times New Roman"/>
                <a:cs typeface="Segoe UI"/>
              </a:rPr>
              <a:t> </a:t>
            </a:r>
            <a:r>
              <a:rPr lang="en-US" sz="2400" dirty="0" err="1">
                <a:latin typeface="Times New Roman"/>
                <a:cs typeface="Segoe UI"/>
              </a:rPr>
              <a:t>vienos</a:t>
            </a:r>
            <a:r>
              <a:rPr lang="en-US" sz="2400" dirty="0">
                <a:latin typeface="Times New Roman"/>
                <a:cs typeface="Segoe UI"/>
              </a:rPr>
              <a:t> </a:t>
            </a:r>
            <a:r>
              <a:rPr lang="en-US" sz="2400" dirty="0" err="1">
                <a:latin typeface="Times New Roman"/>
                <a:cs typeface="Segoe UI"/>
              </a:rPr>
              <a:t>terpės</a:t>
            </a:r>
            <a:r>
              <a:rPr lang="en-US" sz="2400" dirty="0">
                <a:latin typeface="Times New Roman"/>
                <a:cs typeface="Segoe UI"/>
              </a:rPr>
              <a:t> į </a:t>
            </a:r>
            <a:r>
              <a:rPr lang="en-US" sz="2400" dirty="0" err="1">
                <a:latin typeface="Times New Roman"/>
                <a:cs typeface="Segoe UI"/>
              </a:rPr>
              <a:t>kitą</a:t>
            </a:r>
            <a:r>
              <a:rPr lang="en-US" sz="2400" dirty="0">
                <a:latin typeface="Times New Roman"/>
                <a:cs typeface="Segoe UI"/>
              </a:rPr>
              <a:t>, </a:t>
            </a:r>
            <a:r>
              <a:rPr lang="en-US" sz="2400" dirty="0" err="1">
                <a:latin typeface="Times New Roman"/>
                <a:cs typeface="Segoe UI"/>
              </a:rPr>
              <a:t>šviesos</a:t>
            </a:r>
            <a:r>
              <a:rPr lang="en-US" sz="2400" dirty="0">
                <a:latin typeface="Times New Roman"/>
                <a:cs typeface="Segoe UI"/>
              </a:rPr>
              <a:t>  </a:t>
            </a:r>
            <a:r>
              <a:rPr lang="en-US" sz="2400" dirty="0" err="1">
                <a:latin typeface="Times New Roman"/>
                <a:cs typeface="Segoe UI"/>
              </a:rPr>
              <a:t>spindulys</a:t>
            </a:r>
            <a:endParaRPr lang="en-US" sz="2400" dirty="0">
              <a:latin typeface="Aptos" panose="020B0004020202020204"/>
              <a:cs typeface="Segoe UI"/>
            </a:endParaRPr>
          </a:p>
          <a:p>
            <a:pPr marL="0" indent="0">
              <a:buNone/>
            </a:pPr>
            <a:r>
              <a:rPr lang="en-US" sz="2400" dirty="0" err="1">
                <a:latin typeface="Times New Roman"/>
                <a:cs typeface="Segoe UI"/>
              </a:rPr>
              <a:t>nukrypsta</a:t>
            </a:r>
            <a:r>
              <a:rPr lang="en-US" sz="2400" dirty="0">
                <a:latin typeface="Times New Roman"/>
                <a:cs typeface="Segoe UI"/>
              </a:rPr>
              <a:t> </a:t>
            </a:r>
            <a:r>
              <a:rPr lang="en-US" sz="2400" dirty="0" err="1">
                <a:latin typeface="Times New Roman"/>
                <a:cs typeface="Segoe UI"/>
              </a:rPr>
              <a:t>nuo</a:t>
            </a:r>
            <a:r>
              <a:rPr lang="en-US" sz="2400" dirty="0">
                <a:latin typeface="Times New Roman"/>
                <a:cs typeface="Segoe UI"/>
              </a:rPr>
              <a:t> </a:t>
            </a:r>
            <a:r>
              <a:rPr lang="en-US" sz="2400" dirty="0" err="1">
                <a:latin typeface="Times New Roman"/>
                <a:cs typeface="Segoe UI"/>
              </a:rPr>
              <a:t>tiesiaeigės</a:t>
            </a:r>
            <a:r>
              <a:rPr lang="en-US" sz="2400" dirty="0">
                <a:latin typeface="Times New Roman"/>
                <a:cs typeface="Segoe UI"/>
              </a:rPr>
              <a:t> </a:t>
            </a:r>
            <a:r>
              <a:rPr lang="en-US" sz="2400" dirty="0" err="1">
                <a:latin typeface="Times New Roman"/>
                <a:cs typeface="Segoe UI"/>
              </a:rPr>
              <a:t>krypties</a:t>
            </a:r>
            <a:r>
              <a:rPr lang="en-US" sz="2400" dirty="0">
                <a:latin typeface="Times New Roman"/>
                <a:cs typeface="Segoe UI"/>
              </a:rPr>
              <a:t>. </a:t>
            </a:r>
            <a:r>
              <a:rPr lang="en-US" sz="2400" dirty="0" err="1">
                <a:latin typeface="Times New Roman"/>
                <a:cs typeface="Segoe UI"/>
              </a:rPr>
              <a:t>Kritimo</a:t>
            </a:r>
            <a:r>
              <a:rPr lang="en-US" sz="2400" dirty="0">
                <a:latin typeface="Times New Roman"/>
                <a:cs typeface="Segoe UI"/>
              </a:rPr>
              <a:t> </a:t>
            </a:r>
            <a:r>
              <a:rPr lang="en-US" sz="2400" dirty="0" err="1">
                <a:latin typeface="Times New Roman"/>
                <a:cs typeface="Segoe UI"/>
              </a:rPr>
              <a:t>ir</a:t>
            </a:r>
            <a:r>
              <a:rPr lang="en-US" sz="2400" dirty="0">
                <a:latin typeface="Times New Roman"/>
                <a:cs typeface="Segoe UI"/>
              </a:rPr>
              <a:t> </a:t>
            </a:r>
            <a:r>
              <a:rPr lang="en-US" sz="2400" dirty="0" err="1">
                <a:latin typeface="Times New Roman"/>
                <a:cs typeface="Segoe UI"/>
              </a:rPr>
              <a:t>lūžio</a:t>
            </a:r>
            <a:r>
              <a:rPr lang="en-US" sz="2400" dirty="0">
                <a:latin typeface="Times New Roman"/>
                <a:cs typeface="Segoe UI"/>
              </a:rPr>
              <a:t> </a:t>
            </a:r>
            <a:endParaRPr lang="en-US" sz="2400" dirty="0">
              <a:latin typeface="Aptos" panose="020B0004020202020204"/>
              <a:cs typeface="Segoe UI"/>
            </a:endParaRPr>
          </a:p>
          <a:p>
            <a:pPr marL="0" indent="0">
              <a:buNone/>
            </a:pPr>
            <a:r>
              <a:rPr lang="en-US" sz="2400" dirty="0" err="1">
                <a:latin typeface="Times New Roman"/>
                <a:cs typeface="Segoe UI"/>
              </a:rPr>
              <a:t>kampų</a:t>
            </a:r>
            <a:r>
              <a:rPr lang="en-US" sz="2400" dirty="0">
                <a:latin typeface="Times New Roman"/>
                <a:cs typeface="Segoe UI"/>
              </a:rPr>
              <a:t> </a:t>
            </a:r>
            <a:r>
              <a:rPr lang="en-US" sz="2400" dirty="0" err="1">
                <a:latin typeface="Times New Roman"/>
                <a:cs typeface="Segoe UI"/>
              </a:rPr>
              <a:t>sinusai</a:t>
            </a:r>
            <a:r>
              <a:rPr lang="en-US" sz="2400" dirty="0">
                <a:latin typeface="Times New Roman"/>
                <a:cs typeface="Segoe UI"/>
              </a:rPr>
              <a:t> </a:t>
            </a:r>
            <a:r>
              <a:rPr lang="en-US" sz="2400" dirty="0" err="1">
                <a:latin typeface="Times New Roman"/>
                <a:cs typeface="Segoe UI"/>
              </a:rPr>
              <a:t>yra</a:t>
            </a:r>
            <a:r>
              <a:rPr lang="en-US" sz="2400" dirty="0">
                <a:latin typeface="Times New Roman"/>
                <a:cs typeface="Segoe UI"/>
              </a:rPr>
              <a:t> </a:t>
            </a:r>
            <a:r>
              <a:rPr lang="en-US" sz="2400" dirty="0" err="1">
                <a:latin typeface="Times New Roman"/>
                <a:cs typeface="Segoe UI"/>
              </a:rPr>
              <a:t>tiesiogiai</a:t>
            </a:r>
            <a:r>
              <a:rPr lang="en-US" sz="2400" dirty="0">
                <a:latin typeface="Times New Roman"/>
                <a:cs typeface="Segoe UI"/>
              </a:rPr>
              <a:t> </a:t>
            </a:r>
            <a:r>
              <a:rPr lang="en-US" sz="2400" dirty="0" err="1">
                <a:latin typeface="Times New Roman"/>
                <a:cs typeface="Segoe UI"/>
              </a:rPr>
              <a:t>proporcingi</a:t>
            </a:r>
            <a:r>
              <a:rPr lang="en-US" sz="2400" dirty="0">
                <a:latin typeface="Times New Roman"/>
                <a:cs typeface="Segoe UI"/>
              </a:rPr>
              <a:t> </a:t>
            </a:r>
            <a:r>
              <a:rPr lang="en-US" sz="2400" dirty="0" err="1">
                <a:latin typeface="Times New Roman"/>
                <a:cs typeface="Segoe UI"/>
              </a:rPr>
              <a:t>šviesos</a:t>
            </a:r>
            <a:r>
              <a:rPr lang="en-US" sz="2400" dirty="0">
                <a:latin typeface="Times New Roman"/>
                <a:cs typeface="Segoe UI"/>
              </a:rPr>
              <a:t> </a:t>
            </a:r>
            <a:endParaRPr lang="en-US" sz="2400" dirty="0">
              <a:latin typeface="Aptos" panose="020B0004020202020204"/>
              <a:cs typeface="Segoe UI"/>
            </a:endParaRPr>
          </a:p>
          <a:p>
            <a:pPr marL="0" indent="0">
              <a:buNone/>
            </a:pPr>
            <a:r>
              <a:rPr lang="en-US" sz="2400" dirty="0" err="1">
                <a:latin typeface="Times New Roman"/>
                <a:cs typeface="Segoe UI"/>
              </a:rPr>
              <a:t>greičiams</a:t>
            </a:r>
            <a:r>
              <a:rPr lang="en-US" sz="2400" dirty="0">
                <a:latin typeface="Times New Roman"/>
                <a:cs typeface="Segoe UI"/>
              </a:rPr>
              <a:t> </a:t>
            </a:r>
            <a:r>
              <a:rPr lang="en-US" sz="2400" dirty="0" err="1">
                <a:latin typeface="Times New Roman"/>
                <a:cs typeface="Segoe UI"/>
              </a:rPr>
              <a:t>tose</a:t>
            </a:r>
            <a:r>
              <a:rPr lang="en-US" sz="2400" dirty="0">
                <a:latin typeface="Times New Roman"/>
                <a:cs typeface="Segoe UI"/>
              </a:rPr>
              <a:t> </a:t>
            </a:r>
            <a:r>
              <a:rPr lang="en-US" sz="2400" dirty="0" err="1">
                <a:latin typeface="Times New Roman"/>
                <a:cs typeface="Segoe UI"/>
              </a:rPr>
              <a:t>terpėse</a:t>
            </a:r>
            <a:r>
              <a:rPr lang="en-US" sz="2400" dirty="0">
                <a:latin typeface="Times New Roman"/>
                <a:cs typeface="Segoe UI"/>
              </a:rPr>
              <a:t> </a:t>
            </a:r>
            <a:r>
              <a:rPr lang="en-US" sz="2400" dirty="0" err="1">
                <a:latin typeface="Times New Roman"/>
                <a:cs typeface="Segoe UI"/>
              </a:rPr>
              <a:t>ir</a:t>
            </a:r>
            <a:r>
              <a:rPr lang="en-US" sz="2400" dirty="0">
                <a:latin typeface="Times New Roman"/>
                <a:cs typeface="Segoe UI"/>
              </a:rPr>
              <a:t> </a:t>
            </a:r>
            <a:r>
              <a:rPr lang="en-US" sz="2400" dirty="0" err="1">
                <a:latin typeface="Times New Roman"/>
                <a:cs typeface="Segoe UI"/>
              </a:rPr>
              <a:t>atvirkščiai</a:t>
            </a:r>
            <a:r>
              <a:rPr lang="en-US" sz="2400" dirty="0">
                <a:latin typeface="Times New Roman"/>
                <a:cs typeface="Segoe UI"/>
              </a:rPr>
              <a:t> </a:t>
            </a:r>
            <a:r>
              <a:rPr lang="en-US" sz="2400" dirty="0" err="1">
                <a:latin typeface="Times New Roman"/>
                <a:cs typeface="Segoe UI"/>
              </a:rPr>
              <a:t>proporcingi</a:t>
            </a:r>
            <a:r>
              <a:rPr lang="en-US" sz="2400" dirty="0">
                <a:latin typeface="Times New Roman"/>
                <a:cs typeface="Segoe UI"/>
              </a:rPr>
              <a:t> </a:t>
            </a:r>
            <a:r>
              <a:rPr lang="en-US" sz="2400" dirty="0" err="1">
                <a:latin typeface="Times New Roman"/>
                <a:cs typeface="Segoe UI"/>
              </a:rPr>
              <a:t>tų</a:t>
            </a:r>
            <a:r>
              <a:rPr lang="en-US" sz="2400" dirty="0">
                <a:latin typeface="Times New Roman"/>
                <a:cs typeface="Segoe UI"/>
              </a:rPr>
              <a:t> </a:t>
            </a:r>
            <a:endParaRPr lang="en-US" sz="2400" dirty="0">
              <a:latin typeface="Times New Roman"/>
              <a:cs typeface="Times New Roman"/>
            </a:endParaRPr>
          </a:p>
          <a:p>
            <a:pPr marL="0" indent="0">
              <a:buNone/>
            </a:pPr>
            <a:r>
              <a:rPr lang="en-US" sz="2400" dirty="0" err="1">
                <a:latin typeface="Times New Roman"/>
                <a:cs typeface="Segoe UI"/>
              </a:rPr>
              <a:t>terpių</a:t>
            </a:r>
            <a:r>
              <a:rPr lang="en-US" sz="2400" dirty="0">
                <a:latin typeface="Times New Roman"/>
                <a:cs typeface="Segoe UI"/>
              </a:rPr>
              <a:t> </a:t>
            </a:r>
            <a:r>
              <a:rPr lang="en-US" sz="2400" dirty="0" err="1">
                <a:latin typeface="Times New Roman"/>
                <a:cs typeface="Segoe UI"/>
              </a:rPr>
              <a:t>lūžio</a:t>
            </a:r>
            <a:r>
              <a:rPr lang="en-US" sz="2400" dirty="0">
                <a:latin typeface="Times New Roman"/>
                <a:cs typeface="Segoe UI"/>
              </a:rPr>
              <a:t> </a:t>
            </a:r>
            <a:r>
              <a:rPr lang="en-US" sz="2400" dirty="0" err="1">
                <a:latin typeface="Times New Roman"/>
                <a:cs typeface="Segoe UI"/>
              </a:rPr>
              <a:t>rodikliams</a:t>
            </a:r>
            <a:r>
              <a:rPr lang="en-US" sz="2400" dirty="0">
                <a:latin typeface="Times New Roman"/>
                <a:cs typeface="Segoe UI"/>
              </a:rPr>
              <a:t>:</a:t>
            </a:r>
            <a:endParaRPr lang="en-US" sz="2400" dirty="0">
              <a:latin typeface="Times New Roman"/>
              <a:cs typeface="Times New Roman"/>
            </a:endParaRPr>
          </a:p>
          <a:p>
            <a:endParaRPr lang="en-US" sz="2200" dirty="0">
              <a:latin typeface="Aptos"/>
              <a:cs typeface="Segoe UI"/>
            </a:endParaRPr>
          </a:p>
          <a:p>
            <a:endParaRPr lang="en-US" sz="2200" dirty="0"/>
          </a:p>
        </p:txBody>
      </p:sp>
      <p:pic>
        <p:nvPicPr>
          <p:cNvPr id="614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E648B606-FF30-4328-91DF-C14B491E67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810930">
            <a:off x="6673281" y="1704973"/>
            <a:ext cx="762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Stačiakampis 4">
            <a:extLst>
              <a:ext uri="{FF2B5EF4-FFF2-40B4-BE49-F238E27FC236}">
                <a16:creationId xmlns:a16="http://schemas.microsoft.com/office/drawing/2014/main" id="{EFFF5E42-8F0F-4BBB-90E1-A81FFFF213F3}"/>
              </a:ext>
            </a:extLst>
          </p:cNvPr>
          <p:cNvSpPr/>
          <p:nvPr/>
        </p:nvSpPr>
        <p:spPr>
          <a:xfrm>
            <a:off x="640080" y="2344922"/>
            <a:ext cx="4570095" cy="1435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0" name="Pusė rėmelio 9">
            <a:extLst>
              <a:ext uri="{FF2B5EF4-FFF2-40B4-BE49-F238E27FC236}">
                <a16:creationId xmlns:a16="http://schemas.microsoft.com/office/drawing/2014/main" id="{98249B12-7042-4CC1-90E5-F16D34C48B01}"/>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7" name="Picture 6">
            <a:extLst>
              <a:ext uri="{FF2B5EF4-FFF2-40B4-BE49-F238E27FC236}">
                <a16:creationId xmlns:a16="http://schemas.microsoft.com/office/drawing/2014/main" id="{71645A97-96DC-1A71-2DB4-298F0F33798F}"/>
              </a:ext>
            </a:extLst>
          </p:cNvPr>
          <p:cNvPicPr>
            <a:picLocks noChangeAspect="1"/>
          </p:cNvPicPr>
          <p:nvPr/>
        </p:nvPicPr>
        <p:blipFill>
          <a:blip r:embed="rId3"/>
          <a:stretch>
            <a:fillRect/>
          </a:stretch>
        </p:blipFill>
        <p:spPr>
          <a:xfrm>
            <a:off x="4201352" y="4220738"/>
            <a:ext cx="2523963" cy="1280271"/>
          </a:xfrm>
          <a:prstGeom prst="rect">
            <a:avLst/>
          </a:prstGeom>
        </p:spPr>
      </p:pic>
    </p:spTree>
    <p:extLst>
      <p:ext uri="{BB962C8B-B14F-4D97-AF65-F5344CB8AC3E}">
        <p14:creationId xmlns:p14="http://schemas.microsoft.com/office/powerpoint/2010/main" val="3373218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title"/>
          </p:nvPr>
        </p:nvSpPr>
        <p:spPr>
          <a:xfrm>
            <a:off x="758952" y="732042"/>
            <a:ext cx="6894576" cy="857498"/>
          </a:xfrm>
        </p:spPr>
        <p:txBody>
          <a:bodyPr anchor="b">
            <a:normAutofit/>
          </a:bodyPr>
          <a:lstStyle/>
          <a:p>
            <a:r>
              <a:rPr lang="en-US" dirty="0" err="1">
                <a:solidFill>
                  <a:schemeClr val="accent6">
                    <a:lumMod val="60000"/>
                    <a:lumOff val="40000"/>
                  </a:schemeClr>
                </a:solidFill>
                <a:latin typeface="Times New Roman"/>
                <a:ea typeface="+mj-lt"/>
                <a:cs typeface="+mj-lt"/>
              </a:rPr>
              <a:t>Teorija</a:t>
            </a:r>
            <a:r>
              <a:rPr lang="en-US" dirty="0">
                <a:solidFill>
                  <a:schemeClr val="accent6">
                    <a:lumMod val="60000"/>
                    <a:lumOff val="40000"/>
                  </a:schemeClr>
                </a:solidFill>
                <a:latin typeface="Times New Roman"/>
                <a:ea typeface="+mj-lt"/>
                <a:cs typeface="+mj-lt"/>
              </a:rPr>
              <a:t>:</a:t>
            </a:r>
          </a:p>
        </p:txBody>
      </p:sp>
      <p:sp>
        <p:nvSpPr>
          <p:cNvPr id="6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Antrinis pavadinimas 2"/>
              <p:cNvSpPr>
                <a:spLocks noGrp="1"/>
              </p:cNvSpPr>
              <p:nvPr>
                <p:ph idx="1"/>
              </p:nvPr>
            </p:nvSpPr>
            <p:spPr>
              <a:xfrm>
                <a:off x="758952" y="2464822"/>
                <a:ext cx="6894576" cy="3848020"/>
              </a:xfrm>
            </p:spPr>
            <p:txBody>
              <a:bodyPr vert="horz" lIns="91440" tIns="45720" rIns="91440" bIns="45720" rtlCol="0">
                <a:normAutofit fontScale="92500" lnSpcReduction="10000"/>
              </a:bodyPr>
              <a:lstStyle/>
              <a:p>
                <a:pPr marL="0" indent="0">
                  <a:lnSpc>
                    <a:spcPct val="120000"/>
                  </a:lnSpc>
                  <a:buNone/>
                </a:pPr>
                <a:r>
                  <a:rPr lang="lt-LT" sz="2600" b="1" dirty="0">
                    <a:latin typeface="Times New Roman"/>
                    <a:cs typeface="Segoe UI"/>
                  </a:rPr>
                  <a:t>Šviesos lūžio dėsnis:</a:t>
                </a:r>
                <a:r>
                  <a:rPr lang="en-US" sz="2600" b="1" dirty="0">
                    <a:latin typeface="Times New Roman"/>
                    <a:cs typeface="Segoe UI"/>
                  </a:rPr>
                  <a:t> </a:t>
                </a:r>
                <a:endParaRPr lang="lt-LT" sz="2600" b="1" dirty="0">
                  <a:latin typeface="Times New Roman"/>
                  <a:cs typeface="Segoe UI"/>
                </a:endParaRPr>
              </a:p>
              <a:p>
                <a:pPr>
                  <a:lnSpc>
                    <a:spcPct val="120000"/>
                  </a:lnSpc>
                </a:pPr>
                <a:r>
                  <a:rPr lang="lt-LT" sz="2600" dirty="0">
                    <a:latin typeface="Times New Roman"/>
                    <a:cs typeface="Segoe UI"/>
                  </a:rPr>
                  <a:t>Krintantysis spindulys, lūžęs spindulys ir per kritimo tašką nubrėžtas statmuo terpes skirian­čiam paviršiui yra vienoje plokštumoje;</a:t>
                </a:r>
              </a:p>
              <a:p>
                <a:pPr>
                  <a:lnSpc>
                    <a:spcPct val="120000"/>
                  </a:lnSpc>
                </a:pPr>
                <a:r>
                  <a:rPr lang="lt-LT" sz="2600" dirty="0">
                    <a:latin typeface="Times New Roman"/>
                    <a:cs typeface="Segoe UI"/>
                  </a:rPr>
                  <a:t>Kritimo kampo sinuso ir lūžio kampo sinuso santykis toms dviem terpėms yra pastovus dydis:</a:t>
                </a:r>
              </a:p>
              <a:p>
                <a:pPr marL="0" marR="0" lvl="0" indent="0" fontAlgn="auto">
                  <a:lnSpc>
                    <a:spcPct val="120000"/>
                  </a:lnSpc>
                  <a:spcAft>
                    <a:spcPts val="800"/>
                  </a:spcAft>
                  <a:buClrTx/>
                  <a:buSzTx/>
                  <a:buNone/>
                  <a:tabLst/>
                  <a:defRPr/>
                </a:pPr>
                <a14:m>
                  <m:oMathPara xmlns:m="http://schemas.openxmlformats.org/officeDocument/2006/math">
                    <m:oMathParaPr>
                      <m:jc m:val="centerGroup"/>
                    </m:oMathParaPr>
                    <m:oMath xmlns:m="http://schemas.openxmlformats.org/officeDocument/2006/math">
                      <m:f>
                        <m:fPr>
                          <m:ctrlPr>
                            <a:rPr lang="en-US" sz="2600" i="1">
                              <a:latin typeface="Cambria Math" panose="02040503050406030204" pitchFamily="18" charset="0"/>
                            </a:rPr>
                          </m:ctrlPr>
                        </m:fPr>
                        <m:num>
                          <m:r>
                            <a:rPr lang="lt-LT" sz="2600">
                              <a:latin typeface="Cambria Math" panose="02040503050406030204" pitchFamily="18" charset="0"/>
                            </a:rPr>
                            <m:t>𝒔𝒊𝒏</m:t>
                          </m:r>
                          <m:r>
                            <a:rPr lang="lt-LT" sz="2600">
                              <a:latin typeface="Cambria Math" panose="02040503050406030204" pitchFamily="18" charset="0"/>
                            </a:rPr>
                            <m:t>𝜶</m:t>
                          </m:r>
                        </m:num>
                        <m:den>
                          <m:r>
                            <a:rPr lang="lt-LT" sz="2600">
                              <a:latin typeface="Cambria Math" panose="02040503050406030204" pitchFamily="18" charset="0"/>
                            </a:rPr>
                            <m:t>𝒔𝒊𝒏</m:t>
                          </m:r>
                          <m:r>
                            <a:rPr lang="lt-LT" sz="2600">
                              <a:latin typeface="Cambria Math" panose="02040503050406030204" pitchFamily="18" charset="0"/>
                            </a:rPr>
                            <m:t>𝜸</m:t>
                          </m:r>
                        </m:den>
                      </m:f>
                      <m:r>
                        <a:rPr lang="lt-LT" sz="2600">
                          <a:latin typeface="Cambria Math" panose="02040503050406030204" pitchFamily="18" charset="0"/>
                        </a:rPr>
                        <m:t>=</m:t>
                      </m:r>
                      <m:r>
                        <a:rPr lang="lt-LT" sz="2600">
                          <a:latin typeface="Cambria Math" panose="02040503050406030204" pitchFamily="18" charset="0"/>
                        </a:rPr>
                        <m:t>𝒏</m:t>
                      </m:r>
                      <m:r>
                        <a:rPr lang="lt-LT" sz="2600">
                          <a:latin typeface="Cambria Math" panose="02040503050406030204" pitchFamily="18" charset="0"/>
                        </a:rPr>
                        <m:t>=</m:t>
                      </m:r>
                      <m:r>
                        <a:rPr lang="lt-LT" sz="2600">
                          <a:latin typeface="Cambria Math" panose="02040503050406030204" pitchFamily="18" charset="0"/>
                        </a:rPr>
                        <m:t>𝒄𝒐𝒏𝒔𝒕</m:t>
                      </m:r>
                    </m:oMath>
                  </m:oMathPara>
                </a14:m>
                <a:endParaRPr lang="en-US" sz="2600" dirty="0">
                  <a:latin typeface="Times New Roman"/>
                  <a:cs typeface="Segoe UI"/>
                </a:endParaRPr>
              </a:p>
              <a:p>
                <a:pPr marL="0" indent="0">
                  <a:buNone/>
                </a:pPr>
                <a:endParaRPr lang="lt-LT" sz="2400" dirty="0">
                  <a:latin typeface="Times New Roman"/>
                  <a:cs typeface="Segoe UI"/>
                </a:endParaRPr>
              </a:p>
              <a:p>
                <a:endParaRPr lang="en-US" sz="2200" dirty="0">
                  <a:latin typeface="Aptos"/>
                  <a:cs typeface="Segoe UI"/>
                </a:endParaRPr>
              </a:p>
              <a:p>
                <a:endParaRPr lang="en-US" sz="2200" dirty="0"/>
              </a:p>
            </p:txBody>
          </p:sp>
        </mc:Choice>
        <mc:Fallback xmlns="">
          <p:sp>
            <p:nvSpPr>
              <p:cNvPr id="3" name="Antrinis pavadinimas 2"/>
              <p:cNvSpPr>
                <a:spLocks noGrp="1" noRot="1" noChangeAspect="1" noMove="1" noResize="1" noEditPoints="1" noAdjustHandles="1" noChangeArrowheads="1" noChangeShapeType="1" noTextEdit="1"/>
              </p:cNvSpPr>
              <p:nvPr>
                <p:ph idx="1"/>
              </p:nvPr>
            </p:nvSpPr>
            <p:spPr>
              <a:xfrm>
                <a:off x="758952" y="2464822"/>
                <a:ext cx="6894576" cy="3848020"/>
              </a:xfrm>
              <a:blipFill>
                <a:blip r:embed="rId2"/>
                <a:stretch>
                  <a:fillRect l="-1415" t="-949" r="-2034"/>
                </a:stretch>
              </a:blipFill>
            </p:spPr>
            <p:txBody>
              <a:bodyPr/>
              <a:lstStyle/>
              <a:p>
                <a:r>
                  <a:rPr lang="lt-LT">
                    <a:noFill/>
                  </a:rPr>
                  <a:t> </a:t>
                </a:r>
              </a:p>
            </p:txBody>
          </p:sp>
        </mc:Fallback>
      </mc:AlternateContent>
      <p:pic>
        <p:nvPicPr>
          <p:cNvPr id="614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E648B606-FF30-4328-91DF-C14B491E6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810930">
            <a:off x="6673281" y="1704973"/>
            <a:ext cx="762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5" name="Stačiakampis 4">
            <a:extLst>
              <a:ext uri="{FF2B5EF4-FFF2-40B4-BE49-F238E27FC236}">
                <a16:creationId xmlns:a16="http://schemas.microsoft.com/office/drawing/2014/main" id="{EFFF5E42-8F0F-4BBB-90E1-A81FFFF213F3}"/>
              </a:ext>
            </a:extLst>
          </p:cNvPr>
          <p:cNvSpPr/>
          <p:nvPr/>
        </p:nvSpPr>
        <p:spPr>
          <a:xfrm>
            <a:off x="640080" y="2344922"/>
            <a:ext cx="4570095" cy="143599"/>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0" name="Pusė rėmelio 9">
            <a:extLst>
              <a:ext uri="{FF2B5EF4-FFF2-40B4-BE49-F238E27FC236}">
                <a16:creationId xmlns:a16="http://schemas.microsoft.com/office/drawing/2014/main" id="{98249B12-7042-4CC1-90E5-F16D34C48B01}"/>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282032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6B5E2835-4E47-45B3-9CFE-732FF7B05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8" name="Freeform: Shape 67">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55673"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70" name="Freeform: Shape 69">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446529"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ntraštė 1"/>
          <p:cNvSpPr>
            <a:spLocks noGrp="1"/>
          </p:cNvSpPr>
          <p:nvPr>
            <p:ph type="title"/>
          </p:nvPr>
        </p:nvSpPr>
        <p:spPr>
          <a:xfrm>
            <a:off x="622273" y="1703277"/>
            <a:ext cx="4709864" cy="703071"/>
          </a:xfrm>
        </p:spPr>
        <p:txBody>
          <a:bodyPr anchor="b">
            <a:normAutofit/>
          </a:bodyPr>
          <a:lstStyle/>
          <a:p>
            <a:r>
              <a:rPr lang="en-US" dirty="0">
                <a:solidFill>
                  <a:schemeClr val="accent6">
                    <a:lumMod val="60000"/>
                    <a:lumOff val="40000"/>
                  </a:schemeClr>
                </a:solidFill>
                <a:latin typeface="Times New Roman"/>
                <a:ea typeface="+mj-lt"/>
                <a:cs typeface="+mj-lt"/>
              </a:rPr>
              <a:t>Darbo </a:t>
            </a:r>
            <a:r>
              <a:rPr lang="en-US" dirty="0" err="1">
                <a:solidFill>
                  <a:schemeClr val="accent6">
                    <a:lumMod val="60000"/>
                    <a:lumOff val="40000"/>
                  </a:schemeClr>
                </a:solidFill>
                <a:latin typeface="Times New Roman"/>
                <a:ea typeface="+mj-lt"/>
                <a:cs typeface="+mj-lt"/>
              </a:rPr>
              <a:t>tikslas</a:t>
            </a:r>
            <a:r>
              <a:rPr lang="en-US" dirty="0">
                <a:solidFill>
                  <a:schemeClr val="accent6">
                    <a:lumMod val="60000"/>
                    <a:lumOff val="40000"/>
                  </a:schemeClr>
                </a:solidFill>
                <a:latin typeface="Times New Roman"/>
                <a:ea typeface="+mj-lt"/>
                <a:cs typeface="+mj-lt"/>
              </a:rPr>
              <a:t>:</a:t>
            </a:r>
          </a:p>
        </p:txBody>
      </p:sp>
      <p:sp>
        <p:nvSpPr>
          <p:cNvPr id="72" name="Rectangle 7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4" name="Rectangle 73">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375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Antrinis pavadinimas 2"/>
          <p:cNvSpPr>
            <a:spLocks noGrp="1"/>
          </p:cNvSpPr>
          <p:nvPr>
            <p:ph idx="1"/>
          </p:nvPr>
        </p:nvSpPr>
        <p:spPr>
          <a:xfrm>
            <a:off x="424815" y="2619964"/>
            <a:ext cx="3970087" cy="3207258"/>
          </a:xfrm>
        </p:spPr>
        <p:txBody>
          <a:bodyPr vert="horz" lIns="91440" tIns="45720" rIns="91440" bIns="45720" rtlCol="0" anchor="t">
            <a:normAutofit/>
          </a:bodyPr>
          <a:lstStyle/>
          <a:p>
            <a:pPr marL="0" indent="0">
              <a:lnSpc>
                <a:spcPct val="100000"/>
              </a:lnSpc>
              <a:buNone/>
            </a:pPr>
            <a:r>
              <a:rPr lang="en-US" sz="2400" dirty="0" err="1">
                <a:latin typeface="Times New Roman"/>
                <a:cs typeface="Times New Roman"/>
              </a:rPr>
              <a:t>Remiantis</a:t>
            </a:r>
            <a:r>
              <a:rPr lang="en-US" sz="2400" dirty="0">
                <a:latin typeface="Times New Roman"/>
                <a:cs typeface="Times New Roman"/>
              </a:rPr>
              <a:t> </a:t>
            </a:r>
            <a:r>
              <a:rPr lang="en-US" sz="2400" dirty="0" err="1">
                <a:latin typeface="Times New Roman"/>
                <a:cs typeface="Times New Roman"/>
              </a:rPr>
              <a:t>šviesos</a:t>
            </a:r>
            <a:r>
              <a:rPr lang="en-US" sz="2400" dirty="0">
                <a:latin typeface="Times New Roman"/>
                <a:cs typeface="Times New Roman"/>
              </a:rPr>
              <a:t> </a:t>
            </a:r>
            <a:r>
              <a:rPr lang="en-US" sz="2400" dirty="0" err="1">
                <a:latin typeface="Times New Roman"/>
                <a:cs typeface="Times New Roman"/>
              </a:rPr>
              <a:t>lūžio</a:t>
            </a:r>
            <a:r>
              <a:rPr lang="en-US" sz="2400" dirty="0">
                <a:latin typeface="Times New Roman"/>
                <a:cs typeface="Times New Roman"/>
              </a:rPr>
              <a:t> </a:t>
            </a:r>
            <a:r>
              <a:rPr lang="en-US" sz="2400" dirty="0" err="1">
                <a:latin typeface="Times New Roman"/>
                <a:cs typeface="Times New Roman"/>
              </a:rPr>
              <a:t>dėsniu</a:t>
            </a:r>
            <a:r>
              <a:rPr lang="en-US" sz="2400" dirty="0">
                <a:latin typeface="Times New Roman"/>
                <a:cs typeface="Times New Roman"/>
              </a:rPr>
              <a:t>, </a:t>
            </a:r>
            <a:r>
              <a:rPr lang="en-US" sz="2400" dirty="0" err="1">
                <a:latin typeface="Times New Roman"/>
                <a:cs typeface="Times New Roman"/>
              </a:rPr>
              <a:t>nustatyti</a:t>
            </a:r>
            <a:r>
              <a:rPr lang="en-US" sz="2400" dirty="0">
                <a:latin typeface="Times New Roman"/>
                <a:cs typeface="Times New Roman"/>
              </a:rPr>
              <a:t> </a:t>
            </a:r>
            <a:r>
              <a:rPr lang="en-US" sz="2400" dirty="0" err="1">
                <a:latin typeface="Times New Roman"/>
                <a:cs typeface="Times New Roman"/>
              </a:rPr>
              <a:t>vandens</a:t>
            </a:r>
            <a:r>
              <a:rPr lang="en-US" sz="2400" dirty="0">
                <a:latin typeface="Times New Roman"/>
                <a:cs typeface="Times New Roman"/>
              </a:rPr>
              <a:t> </a:t>
            </a:r>
            <a:r>
              <a:rPr lang="en-US" sz="2400" dirty="0" err="1">
                <a:latin typeface="Times New Roman"/>
                <a:cs typeface="Times New Roman"/>
              </a:rPr>
              <a:t>lūžio</a:t>
            </a:r>
            <a:r>
              <a:rPr lang="en-US" sz="2400" dirty="0">
                <a:latin typeface="Times New Roman"/>
                <a:cs typeface="Times New Roman"/>
              </a:rPr>
              <a:t> </a:t>
            </a:r>
            <a:r>
              <a:rPr lang="en-US" sz="2400" dirty="0" err="1">
                <a:latin typeface="Times New Roman"/>
                <a:cs typeface="Times New Roman"/>
              </a:rPr>
              <a:t>rodiklį</a:t>
            </a:r>
            <a:r>
              <a:rPr lang="en-US" sz="2400" dirty="0">
                <a:latin typeface="Times New Roman"/>
                <a:cs typeface="Times New Roman"/>
              </a:rPr>
              <a:t> </a:t>
            </a:r>
            <a:r>
              <a:rPr lang="en-US" sz="2400" dirty="0" err="1">
                <a:latin typeface="Times New Roman"/>
                <a:cs typeface="Times New Roman"/>
              </a:rPr>
              <a:t>ir</a:t>
            </a:r>
            <a:r>
              <a:rPr lang="en-US" sz="2400" dirty="0">
                <a:latin typeface="Times New Roman"/>
                <a:cs typeface="Times New Roman"/>
              </a:rPr>
              <a:t> </a:t>
            </a:r>
            <a:r>
              <a:rPr lang="en-US" sz="2400" dirty="0" err="1">
                <a:latin typeface="Times New Roman"/>
                <a:cs typeface="Times New Roman"/>
              </a:rPr>
              <a:t>apskaičiuoti</a:t>
            </a:r>
            <a:r>
              <a:rPr lang="en-US" sz="2400" dirty="0">
                <a:latin typeface="Times New Roman"/>
                <a:cs typeface="Times New Roman"/>
              </a:rPr>
              <a:t> </a:t>
            </a:r>
            <a:r>
              <a:rPr lang="en-US" sz="2400" dirty="0" err="1">
                <a:latin typeface="Times New Roman"/>
                <a:cs typeface="Times New Roman"/>
              </a:rPr>
              <a:t>šviesos</a:t>
            </a:r>
            <a:r>
              <a:rPr lang="en-US" sz="2400" dirty="0">
                <a:latin typeface="Times New Roman"/>
                <a:cs typeface="Times New Roman"/>
              </a:rPr>
              <a:t> </a:t>
            </a:r>
            <a:r>
              <a:rPr lang="en-US" sz="2400" dirty="0" err="1">
                <a:latin typeface="Times New Roman"/>
                <a:cs typeface="Times New Roman"/>
              </a:rPr>
              <a:t>sklidimo</a:t>
            </a:r>
            <a:r>
              <a:rPr lang="en-US" sz="2400" dirty="0">
                <a:latin typeface="Times New Roman"/>
                <a:cs typeface="Times New Roman"/>
              </a:rPr>
              <a:t> </a:t>
            </a:r>
            <a:r>
              <a:rPr lang="en-US" sz="2400" dirty="0" err="1">
                <a:latin typeface="Times New Roman"/>
                <a:cs typeface="Times New Roman"/>
              </a:rPr>
              <a:t>greitį</a:t>
            </a:r>
            <a:r>
              <a:rPr lang="en-US" sz="2400" dirty="0">
                <a:latin typeface="Times New Roman"/>
                <a:cs typeface="Times New Roman"/>
              </a:rPr>
              <a:t> </a:t>
            </a:r>
            <a:r>
              <a:rPr lang="en-US" sz="2400" dirty="0" err="1">
                <a:latin typeface="Times New Roman"/>
                <a:cs typeface="Times New Roman"/>
              </a:rPr>
              <a:t>vandenyje</a:t>
            </a:r>
            <a:r>
              <a:rPr lang="en-US" sz="2400" dirty="0">
                <a:latin typeface="Times New Roman"/>
                <a:cs typeface="Times New Roman"/>
              </a:rPr>
              <a:t>.</a:t>
            </a:r>
          </a:p>
          <a:p>
            <a:endParaRPr lang="en-US" sz="1700" dirty="0"/>
          </a:p>
        </p:txBody>
      </p:sp>
      <p:pic>
        <p:nvPicPr>
          <p:cNvPr id="7170"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61C96970-2A7E-415D-A090-0340000528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613825">
            <a:off x="4796444" y="2053331"/>
            <a:ext cx="9529023" cy="3810000"/>
          </a:xfrm>
          <a:prstGeom prst="rect">
            <a:avLst/>
          </a:prstGeom>
          <a:noFill/>
          <a:extLst>
            <a:ext uri="{909E8E84-426E-40DD-AFC4-6F175D3DCCD1}">
              <a14:hiddenFill xmlns:a14="http://schemas.microsoft.com/office/drawing/2010/main">
                <a:solidFill>
                  <a:srgbClr val="FFFFFF"/>
                </a:solidFill>
              </a14:hiddenFill>
            </a:ext>
          </a:extLst>
        </p:spPr>
      </p:pic>
      <p:sp>
        <p:nvSpPr>
          <p:cNvPr id="4" name="Stačiakampis 3">
            <a:extLst>
              <a:ext uri="{FF2B5EF4-FFF2-40B4-BE49-F238E27FC236}">
                <a16:creationId xmlns:a16="http://schemas.microsoft.com/office/drawing/2014/main" id="{4CFF537F-94E7-4306-81ED-80B0EE50E884}"/>
              </a:ext>
            </a:extLst>
          </p:cNvPr>
          <p:cNvSpPr/>
          <p:nvPr/>
        </p:nvSpPr>
        <p:spPr>
          <a:xfrm>
            <a:off x="371094" y="657225"/>
            <a:ext cx="1629156" cy="853567"/>
          </a:xfrm>
          <a:prstGeom prst="rect">
            <a:avLst/>
          </a:prstGeom>
          <a:solidFill>
            <a:schemeClr val="bg1"/>
          </a:solidFill>
          <a:ln>
            <a:noFill/>
          </a:ln>
        </p:spPr>
        <p:style>
          <a:lnRef idx="0">
            <a:scrgbClr r="0" g="0" b="0"/>
          </a:lnRef>
          <a:fillRef idx="0">
            <a:scrgbClr r="0" g="0" b="0"/>
          </a:fillRef>
          <a:effectRef idx="0">
            <a:scrgbClr r="0" g="0" b="0"/>
          </a:effectRef>
          <a:fontRef idx="minor">
            <a:schemeClr val="dk1"/>
          </a:fontRef>
        </p:style>
        <p:txBody>
          <a:bodyPr rtlCol="0" anchor="ctr"/>
          <a:lstStyle/>
          <a:p>
            <a:pPr algn="ctr"/>
            <a:endParaRPr lang="en-US"/>
          </a:p>
        </p:txBody>
      </p:sp>
      <p:sp>
        <p:nvSpPr>
          <p:cNvPr id="12" name="Pusė rėmelio 11">
            <a:extLst>
              <a:ext uri="{FF2B5EF4-FFF2-40B4-BE49-F238E27FC236}">
                <a16:creationId xmlns:a16="http://schemas.microsoft.com/office/drawing/2014/main" id="{9220BB73-BEDF-45FC-913F-7082016C154A}"/>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9460931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FA69AAE0-49D5-4C8B-8BA2-55898C00E0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ctrTitle"/>
          </p:nvPr>
        </p:nvSpPr>
        <p:spPr>
          <a:xfrm>
            <a:off x="695616" y="-214458"/>
            <a:ext cx="5505814" cy="1665970"/>
          </a:xfrm>
        </p:spPr>
        <p:txBody>
          <a:bodyPr anchor="b">
            <a:normAutofit/>
          </a:bodyPr>
          <a:lstStyle/>
          <a:p>
            <a:pPr algn="l"/>
            <a:r>
              <a:rPr lang="en-US" sz="4400" dirty="0" err="1">
                <a:solidFill>
                  <a:schemeClr val="accent6">
                    <a:lumMod val="60000"/>
                    <a:lumOff val="40000"/>
                  </a:schemeClr>
                </a:solidFill>
                <a:latin typeface="Times New Roman"/>
                <a:ea typeface="+mj-lt"/>
                <a:cs typeface="Times New Roman"/>
              </a:rPr>
              <a:t>Darbo</a:t>
            </a:r>
            <a:r>
              <a:rPr lang="en-US" sz="4400" dirty="0">
                <a:solidFill>
                  <a:schemeClr val="accent6">
                    <a:lumMod val="60000"/>
                    <a:lumOff val="40000"/>
                  </a:schemeClr>
                </a:solidFill>
                <a:latin typeface="Times New Roman"/>
                <a:ea typeface="+mj-lt"/>
                <a:cs typeface="Times New Roman"/>
              </a:rPr>
              <a:t> </a:t>
            </a:r>
            <a:r>
              <a:rPr lang="en-US" sz="4400" dirty="0" err="1">
                <a:solidFill>
                  <a:schemeClr val="accent6">
                    <a:lumMod val="60000"/>
                    <a:lumOff val="40000"/>
                  </a:schemeClr>
                </a:solidFill>
                <a:latin typeface="Times New Roman"/>
                <a:ea typeface="+mj-lt"/>
                <a:cs typeface="Times New Roman"/>
              </a:rPr>
              <a:t>priemonės</a:t>
            </a:r>
            <a:r>
              <a:rPr lang="en-US" sz="4400" dirty="0">
                <a:solidFill>
                  <a:schemeClr val="accent6">
                    <a:lumMod val="60000"/>
                    <a:lumOff val="40000"/>
                  </a:schemeClr>
                </a:solidFill>
                <a:latin typeface="Times New Roman"/>
                <a:ea typeface="+mj-lt"/>
                <a:cs typeface="Times New Roman"/>
              </a:rPr>
              <a:t>:</a:t>
            </a:r>
          </a:p>
        </p:txBody>
      </p:sp>
      <p:sp>
        <p:nvSpPr>
          <p:cNvPr id="3" name="Antrinis pavadinimas 2"/>
          <p:cNvSpPr>
            <a:spLocks noGrp="1"/>
          </p:cNvSpPr>
          <p:nvPr>
            <p:ph type="subTitle" idx="1"/>
          </p:nvPr>
        </p:nvSpPr>
        <p:spPr>
          <a:xfrm>
            <a:off x="916975" y="2270269"/>
            <a:ext cx="4695758" cy="3015834"/>
          </a:xfrm>
        </p:spPr>
        <p:txBody>
          <a:bodyPr vert="horz" lIns="91440" tIns="45720" rIns="91440" bIns="45720" rtlCol="0" anchor="t">
            <a:noAutofit/>
          </a:bodyPr>
          <a:lstStyle/>
          <a:p>
            <a:pPr marL="457200" indent="-457200" algn="l">
              <a:lnSpc>
                <a:spcPct val="100000"/>
              </a:lnSpc>
              <a:buAutoNum type="arabicParenR"/>
            </a:pPr>
            <a:r>
              <a:rPr lang="lt-LT" dirty="0">
                <a:latin typeface="Times New Roman"/>
                <a:cs typeface="Times New Roman"/>
              </a:rPr>
              <a:t>p</a:t>
            </a:r>
            <a:r>
              <a:rPr lang="en-US" dirty="0" err="1">
                <a:latin typeface="Times New Roman"/>
                <a:cs typeface="Times New Roman"/>
              </a:rPr>
              <a:t>lonasienė</a:t>
            </a:r>
            <a:r>
              <a:rPr lang="en-US" dirty="0">
                <a:latin typeface="Times New Roman"/>
                <a:cs typeface="Times New Roman"/>
              </a:rPr>
              <a:t> </a:t>
            </a:r>
            <a:r>
              <a:rPr lang="en-US" dirty="0" err="1">
                <a:latin typeface="Times New Roman"/>
                <a:cs typeface="Times New Roman"/>
              </a:rPr>
              <a:t>lygiagrečių</a:t>
            </a:r>
            <a:r>
              <a:rPr lang="en-US" dirty="0">
                <a:latin typeface="Times New Roman"/>
                <a:cs typeface="Times New Roman"/>
              </a:rPr>
              <a:t> </a:t>
            </a:r>
            <a:r>
              <a:rPr lang="en-US" dirty="0" err="1">
                <a:latin typeface="Times New Roman"/>
                <a:cs typeface="Times New Roman"/>
              </a:rPr>
              <a:t>sienelių</a:t>
            </a:r>
            <a:r>
              <a:rPr lang="en-US" dirty="0">
                <a:latin typeface="Times New Roman"/>
                <a:cs typeface="Times New Roman"/>
              </a:rPr>
              <a:t> </a:t>
            </a:r>
            <a:r>
              <a:rPr lang="en-US" dirty="0" err="1">
                <a:latin typeface="Times New Roman"/>
                <a:cs typeface="Times New Roman"/>
              </a:rPr>
              <a:t>kiuvetė</a:t>
            </a:r>
            <a:r>
              <a:rPr lang="en-US" dirty="0">
                <a:latin typeface="Times New Roman"/>
                <a:cs typeface="Times New Roman"/>
              </a:rPr>
              <a:t> </a:t>
            </a:r>
            <a:r>
              <a:rPr lang="en-US" dirty="0" err="1">
                <a:latin typeface="Times New Roman"/>
                <a:cs typeface="Times New Roman"/>
              </a:rPr>
              <a:t>su</a:t>
            </a:r>
            <a:r>
              <a:rPr lang="en-US" dirty="0">
                <a:latin typeface="Times New Roman"/>
                <a:cs typeface="Times New Roman"/>
              </a:rPr>
              <a:t> </a:t>
            </a:r>
            <a:r>
              <a:rPr lang="en-US" dirty="0" err="1">
                <a:latin typeface="Times New Roman"/>
                <a:cs typeface="Times New Roman"/>
              </a:rPr>
              <a:t>vandeniu</a:t>
            </a:r>
            <a:r>
              <a:rPr lang="lt-LT" dirty="0">
                <a:latin typeface="Times New Roman"/>
                <a:cs typeface="Times New Roman"/>
              </a:rPr>
              <a:t>;</a:t>
            </a:r>
          </a:p>
          <a:p>
            <a:pPr marL="457200" indent="-457200" algn="l">
              <a:lnSpc>
                <a:spcPct val="100000"/>
              </a:lnSpc>
              <a:buAutoNum type="arabicParenR"/>
            </a:pPr>
            <a:r>
              <a:rPr lang="en-US" dirty="0" err="1">
                <a:latin typeface="Times New Roman"/>
                <a:cs typeface="Times New Roman"/>
              </a:rPr>
              <a:t>milimetrinio</a:t>
            </a:r>
            <a:r>
              <a:rPr lang="en-US" dirty="0">
                <a:latin typeface="Times New Roman"/>
                <a:cs typeface="Times New Roman"/>
              </a:rPr>
              <a:t> </a:t>
            </a:r>
            <a:r>
              <a:rPr lang="en-US" dirty="0" err="1">
                <a:latin typeface="Times New Roman"/>
                <a:cs typeface="Times New Roman"/>
              </a:rPr>
              <a:t>popieriaus</a:t>
            </a:r>
            <a:r>
              <a:rPr lang="en-US" dirty="0">
                <a:latin typeface="Times New Roman"/>
                <a:cs typeface="Times New Roman"/>
              </a:rPr>
              <a:t> </a:t>
            </a:r>
            <a:r>
              <a:rPr lang="en-US" dirty="0" err="1">
                <a:latin typeface="Times New Roman"/>
                <a:cs typeface="Times New Roman"/>
              </a:rPr>
              <a:t>lapas</a:t>
            </a:r>
            <a:r>
              <a:rPr lang="lt-LT" dirty="0">
                <a:latin typeface="Times New Roman"/>
                <a:cs typeface="Times New Roman"/>
              </a:rPr>
              <a:t>;</a:t>
            </a:r>
          </a:p>
          <a:p>
            <a:pPr marL="457200" indent="-457200" algn="l">
              <a:lnSpc>
                <a:spcPct val="100000"/>
              </a:lnSpc>
              <a:buAutoNum type="arabicParenR"/>
            </a:pPr>
            <a:r>
              <a:rPr lang="lt-LT" dirty="0">
                <a:latin typeface="Times New Roman"/>
                <a:cs typeface="Times New Roman"/>
              </a:rPr>
              <a:t>s</a:t>
            </a:r>
            <a:r>
              <a:rPr lang="en-US" dirty="0" err="1">
                <a:latin typeface="Times New Roman"/>
                <a:cs typeface="Times New Roman"/>
              </a:rPr>
              <a:t>meigtukai</a:t>
            </a:r>
            <a:r>
              <a:rPr lang="lt-LT" dirty="0">
                <a:latin typeface="Times New Roman"/>
                <a:cs typeface="Times New Roman"/>
              </a:rPr>
              <a:t>;</a:t>
            </a:r>
          </a:p>
          <a:p>
            <a:pPr marL="457200" indent="-457200" algn="l">
              <a:lnSpc>
                <a:spcPct val="100000"/>
              </a:lnSpc>
              <a:buAutoNum type="arabicParenR"/>
            </a:pPr>
            <a:r>
              <a:rPr lang="en-US" dirty="0" err="1">
                <a:latin typeface="Times New Roman"/>
                <a:cs typeface="Times New Roman"/>
              </a:rPr>
              <a:t>milimetrinė</a:t>
            </a:r>
            <a:r>
              <a:rPr lang="en-US" dirty="0">
                <a:latin typeface="Times New Roman"/>
                <a:cs typeface="Times New Roman"/>
              </a:rPr>
              <a:t> </a:t>
            </a:r>
            <a:r>
              <a:rPr lang="en-US" dirty="0" err="1">
                <a:latin typeface="Times New Roman"/>
                <a:cs typeface="Times New Roman"/>
              </a:rPr>
              <a:t>liniuotė</a:t>
            </a:r>
            <a:r>
              <a:rPr lang="lt-LT" dirty="0">
                <a:latin typeface="Times New Roman"/>
                <a:cs typeface="Times New Roman"/>
              </a:rPr>
              <a:t>;</a:t>
            </a:r>
          </a:p>
          <a:p>
            <a:pPr marL="457200" indent="-457200" algn="l">
              <a:lnSpc>
                <a:spcPct val="100000"/>
              </a:lnSpc>
              <a:buAutoNum type="arabicParenR"/>
            </a:pPr>
            <a:r>
              <a:rPr lang="lt-LT" dirty="0">
                <a:latin typeface="Times New Roman"/>
                <a:cs typeface="Times New Roman"/>
              </a:rPr>
              <a:t>m</a:t>
            </a:r>
            <a:r>
              <a:rPr lang="en-US" dirty="0" err="1">
                <a:latin typeface="Times New Roman"/>
                <a:cs typeface="Times New Roman"/>
              </a:rPr>
              <a:t>atlankis</a:t>
            </a:r>
            <a:r>
              <a:rPr lang="lt-LT" dirty="0">
                <a:latin typeface="Times New Roman"/>
                <a:cs typeface="Times New Roman"/>
              </a:rPr>
              <a:t>.</a:t>
            </a:r>
            <a:endParaRPr lang="en-US" dirty="0">
              <a:latin typeface="Times New Roman"/>
              <a:cs typeface="Times New Roman"/>
            </a:endParaRPr>
          </a:p>
        </p:txBody>
      </p:sp>
      <p:pic>
        <p:nvPicPr>
          <p:cNvPr id="8194"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ADE057E5-DFBE-4BF4-AD8A-CAEFFB9549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646525">
            <a:off x="3952875" y="1438275"/>
            <a:ext cx="762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6" name="Pusė rėmelio 5">
            <a:extLst>
              <a:ext uri="{FF2B5EF4-FFF2-40B4-BE49-F238E27FC236}">
                <a16:creationId xmlns:a16="http://schemas.microsoft.com/office/drawing/2014/main" id="{321E608A-FFA4-4F7A-A9EE-C74B8F7131DA}"/>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269084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CBB6C960-A5BF-49C0-8981-2680F3790B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108085">
            <a:off x="-881423" y="4708615"/>
            <a:ext cx="8270214"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7B13798-C334-96E5-29D8-32F83837DC0C}"/>
              </a:ext>
            </a:extLst>
          </p:cNvPr>
          <p:cNvSpPr>
            <a:spLocks noGrp="1"/>
          </p:cNvSpPr>
          <p:nvPr>
            <p:ph type="title"/>
          </p:nvPr>
        </p:nvSpPr>
        <p:spPr/>
        <p:txBody>
          <a:bodyPr>
            <a:normAutofit/>
          </a:bodyPr>
          <a:lstStyle/>
          <a:p>
            <a:r>
              <a:rPr lang="en-US" dirty="0">
                <a:solidFill>
                  <a:schemeClr val="accent6">
                    <a:lumMod val="60000"/>
                    <a:lumOff val="40000"/>
                  </a:schemeClr>
                </a:solidFill>
                <a:latin typeface="Times New Roman"/>
                <a:cs typeface="Times New Roman"/>
              </a:rPr>
              <a:t>Darbo </a:t>
            </a:r>
            <a:r>
              <a:rPr lang="en-US" dirty="0" err="1">
                <a:solidFill>
                  <a:schemeClr val="accent6">
                    <a:lumMod val="60000"/>
                    <a:lumOff val="40000"/>
                  </a:schemeClr>
                </a:solidFill>
                <a:latin typeface="Times New Roman"/>
                <a:cs typeface="Times New Roman"/>
              </a:rPr>
              <a:t>eiga</a:t>
            </a:r>
            <a:r>
              <a:rPr lang="en-US" dirty="0">
                <a:solidFill>
                  <a:schemeClr val="accent6">
                    <a:lumMod val="60000"/>
                    <a:lumOff val="40000"/>
                  </a:schemeClr>
                </a:solidFill>
                <a:latin typeface="Times New Roman"/>
                <a:cs typeface="Times New Roman"/>
              </a:rPr>
              <a:t>:</a:t>
            </a:r>
          </a:p>
        </p:txBody>
      </p:sp>
      <p:sp>
        <p:nvSpPr>
          <p:cNvPr id="3" name="Content Placeholder 2">
            <a:extLst>
              <a:ext uri="{FF2B5EF4-FFF2-40B4-BE49-F238E27FC236}">
                <a16:creationId xmlns:a16="http://schemas.microsoft.com/office/drawing/2014/main" id="{1299A6A0-D98A-572B-86D2-19113A86D741}"/>
              </a:ext>
            </a:extLst>
          </p:cNvPr>
          <p:cNvSpPr>
            <a:spLocks noGrp="1"/>
          </p:cNvSpPr>
          <p:nvPr>
            <p:ph idx="1"/>
          </p:nvPr>
        </p:nvSpPr>
        <p:spPr>
          <a:xfrm>
            <a:off x="838200" y="1816747"/>
            <a:ext cx="4584357" cy="4351338"/>
          </a:xfrm>
        </p:spPr>
        <p:txBody>
          <a:bodyPr vert="horz" lIns="91440" tIns="45720" rIns="91440" bIns="45720" rtlCol="0" anchor="t">
            <a:normAutofit/>
          </a:bodyPr>
          <a:lstStyle/>
          <a:p>
            <a:pPr marL="0" indent="0">
              <a:lnSpc>
                <a:spcPct val="100000"/>
              </a:lnSpc>
              <a:buNone/>
            </a:pPr>
            <a:r>
              <a:rPr lang="en-US" sz="2200" dirty="0">
                <a:latin typeface="Times New Roman"/>
                <a:cs typeface="Times New Roman"/>
              </a:rPr>
              <a:t>1. </a:t>
            </a:r>
            <a:r>
              <a:rPr lang="lt-LT" sz="2400" dirty="0">
                <a:latin typeface="Times New Roman"/>
                <a:cs typeface="Times New Roman"/>
              </a:rPr>
              <a:t>Milimetrinio popieriaus lape nubrėžėme </a:t>
            </a:r>
            <a:r>
              <a:rPr lang="en-US" sz="2400" dirty="0">
                <a:latin typeface="Times New Roman"/>
                <a:cs typeface="Times New Roman"/>
              </a:rPr>
              <a:t> dvi </a:t>
            </a:r>
            <a:r>
              <a:rPr lang="lt-LT" sz="2400" dirty="0">
                <a:latin typeface="Times New Roman"/>
                <a:cs typeface="Times New Roman"/>
              </a:rPr>
              <a:t>lygiagrečias l</a:t>
            </a:r>
            <a:r>
              <a:rPr lang="en-US" sz="2400" dirty="0" err="1">
                <a:latin typeface="Times New Roman"/>
                <a:cs typeface="Times New Roman"/>
              </a:rPr>
              <a:t>inijas</a:t>
            </a:r>
            <a:r>
              <a:rPr lang="en-US" sz="2400" dirty="0">
                <a:latin typeface="Times New Roman"/>
                <a:cs typeface="Times New Roman"/>
              </a:rPr>
              <a:t>, </a:t>
            </a:r>
            <a:r>
              <a:rPr lang="lt-LT" sz="2400" dirty="0">
                <a:latin typeface="Times New Roman"/>
                <a:cs typeface="Times New Roman"/>
              </a:rPr>
              <a:t>atitinkančias kiuvetės su vandeniu kraštus.</a:t>
            </a:r>
            <a:endParaRPr lang="en-US" sz="2400" dirty="0">
              <a:latin typeface="Times New Roman"/>
              <a:cs typeface="Times New Roman"/>
            </a:endParaRPr>
          </a:p>
          <a:p>
            <a:pPr marL="0" indent="0">
              <a:lnSpc>
                <a:spcPct val="100000"/>
              </a:lnSpc>
              <a:buNone/>
            </a:pPr>
            <a:r>
              <a:rPr lang="en-US" sz="2400" dirty="0">
                <a:latin typeface="Times New Roman"/>
                <a:cs typeface="Times New Roman"/>
              </a:rPr>
              <a:t>2. </a:t>
            </a:r>
            <a:r>
              <a:rPr lang="lt-LT" sz="2400" dirty="0">
                <a:latin typeface="Times New Roman"/>
                <a:cs typeface="Times New Roman"/>
              </a:rPr>
              <a:t>Prie pat kiuvetės </a:t>
            </a:r>
            <a:r>
              <a:rPr lang="en-US" sz="2400" dirty="0" err="1">
                <a:latin typeface="Times New Roman"/>
                <a:cs typeface="Times New Roman"/>
              </a:rPr>
              <a:t>statmenai</a:t>
            </a:r>
            <a:r>
              <a:rPr lang="en-US" sz="2400" dirty="0">
                <a:latin typeface="Times New Roman"/>
                <a:cs typeface="Times New Roman"/>
              </a:rPr>
              <a:t> į </a:t>
            </a:r>
            <a:r>
              <a:rPr lang="en-US" sz="2400" dirty="0" err="1">
                <a:latin typeface="Times New Roman"/>
                <a:cs typeface="Times New Roman"/>
              </a:rPr>
              <a:t>lapą</a:t>
            </a:r>
            <a:r>
              <a:rPr lang="en-US" sz="2400" dirty="0">
                <a:latin typeface="Times New Roman"/>
                <a:cs typeface="Times New Roman"/>
              </a:rPr>
              <a:t> </a:t>
            </a:r>
            <a:r>
              <a:rPr lang="en-US" sz="2400" dirty="0" err="1">
                <a:latin typeface="Times New Roman"/>
                <a:cs typeface="Times New Roman"/>
              </a:rPr>
              <a:t>įsmei</a:t>
            </a:r>
            <a:r>
              <a:rPr lang="lt-LT" sz="2400" dirty="0">
                <a:latin typeface="Times New Roman"/>
                <a:cs typeface="Times New Roman"/>
              </a:rPr>
              <a:t>gėme</a:t>
            </a:r>
            <a:r>
              <a:rPr lang="en-US" sz="2400" dirty="0">
                <a:latin typeface="Times New Roman"/>
                <a:cs typeface="Times New Roman"/>
              </a:rPr>
              <a:t> </a:t>
            </a:r>
            <a:r>
              <a:rPr lang="en-US" sz="2400" dirty="0" err="1">
                <a:latin typeface="Times New Roman"/>
                <a:cs typeface="Times New Roman"/>
              </a:rPr>
              <a:t>pirmą</a:t>
            </a:r>
            <a:r>
              <a:rPr lang="en-US" sz="2400" dirty="0">
                <a:latin typeface="Times New Roman"/>
                <a:cs typeface="Times New Roman"/>
              </a:rPr>
              <a:t> </a:t>
            </a:r>
            <a:r>
              <a:rPr lang="en-US" sz="2400" dirty="0" err="1">
                <a:latin typeface="Times New Roman"/>
                <a:cs typeface="Times New Roman"/>
              </a:rPr>
              <a:t>smeigtuką</a:t>
            </a:r>
            <a:r>
              <a:rPr lang="lt-LT" sz="2400" dirty="0">
                <a:latin typeface="Times New Roman"/>
                <a:cs typeface="Times New Roman"/>
              </a:rPr>
              <a:t>. Antrą smeigtuką įsmeigėme toliau.</a:t>
            </a:r>
            <a:endParaRPr lang="en-US" sz="2400" dirty="0">
              <a:latin typeface="Times New Roman"/>
              <a:cs typeface="Times New Roman"/>
            </a:endParaRPr>
          </a:p>
          <a:p>
            <a:pPr marL="0" indent="0">
              <a:buNone/>
            </a:pPr>
            <a:endParaRPr lang="en-US" dirty="0"/>
          </a:p>
        </p:txBody>
      </p:sp>
      <p:pic>
        <p:nvPicPr>
          <p:cNvPr id="5" name="Paveikslėlis 4">
            <a:extLst>
              <a:ext uri="{FF2B5EF4-FFF2-40B4-BE49-F238E27FC236}">
                <a16:creationId xmlns:a16="http://schemas.microsoft.com/office/drawing/2014/main" id="{9B7ED57A-410E-49FA-B4AD-3F0D7E9A22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526742" y="1444625"/>
            <a:ext cx="5291667" cy="3968750"/>
          </a:xfrm>
          <a:prstGeom prst="rect">
            <a:avLst/>
          </a:prstGeom>
        </p:spPr>
      </p:pic>
      <p:sp>
        <p:nvSpPr>
          <p:cNvPr id="6" name="Pusė rėmelio 5">
            <a:extLst>
              <a:ext uri="{FF2B5EF4-FFF2-40B4-BE49-F238E27FC236}">
                <a16:creationId xmlns:a16="http://schemas.microsoft.com/office/drawing/2014/main" id="{D8336B43-01BA-454E-9C49-0566DF78F1BC}"/>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320689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EFA635F1-2F58-4369-8BED-C5AB0C6EF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65831">
            <a:off x="-63131" y="4230511"/>
            <a:ext cx="12024249"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F0AC90A0-5097-2718-4780-602BA8FB8A37}"/>
              </a:ext>
            </a:extLst>
          </p:cNvPr>
          <p:cNvSpPr>
            <a:spLocks noGrp="1"/>
          </p:cNvSpPr>
          <p:nvPr>
            <p:ph type="title"/>
          </p:nvPr>
        </p:nvSpPr>
        <p:spPr>
          <a:xfrm>
            <a:off x="838200" y="429419"/>
            <a:ext cx="10515600" cy="1325563"/>
          </a:xfrm>
        </p:spPr>
        <p:txBody>
          <a:bodyPr/>
          <a:lstStyle/>
          <a:p>
            <a:r>
              <a:rPr lang="en-US" dirty="0">
                <a:solidFill>
                  <a:schemeClr val="accent6">
                    <a:lumMod val="60000"/>
                    <a:lumOff val="40000"/>
                  </a:schemeClr>
                </a:solidFill>
                <a:latin typeface="Times New Roman"/>
                <a:ea typeface="+mj-lt"/>
                <a:cs typeface="+mj-lt"/>
              </a:rPr>
              <a:t>Darbo </a:t>
            </a:r>
            <a:r>
              <a:rPr lang="en-US" dirty="0" err="1">
                <a:solidFill>
                  <a:schemeClr val="accent6">
                    <a:lumMod val="60000"/>
                    <a:lumOff val="40000"/>
                  </a:schemeClr>
                </a:solidFill>
                <a:latin typeface="Times New Roman"/>
                <a:ea typeface="+mj-lt"/>
                <a:cs typeface="+mj-lt"/>
              </a:rPr>
              <a:t>eiga</a:t>
            </a:r>
            <a:r>
              <a:rPr lang="en-US" dirty="0">
                <a:solidFill>
                  <a:schemeClr val="accent6">
                    <a:lumMod val="60000"/>
                    <a:lumOff val="40000"/>
                  </a:schemeClr>
                </a:solidFill>
                <a:latin typeface="Times New Roman"/>
                <a:ea typeface="+mj-lt"/>
                <a:cs typeface="+mj-lt"/>
              </a:rPr>
              <a:t>:</a:t>
            </a:r>
          </a:p>
        </p:txBody>
      </p:sp>
      <p:sp>
        <p:nvSpPr>
          <p:cNvPr id="3" name="Content Placeholder 2">
            <a:extLst>
              <a:ext uri="{FF2B5EF4-FFF2-40B4-BE49-F238E27FC236}">
                <a16:creationId xmlns:a16="http://schemas.microsoft.com/office/drawing/2014/main" id="{9F201728-1823-3337-BF43-420D41D408E0}"/>
              </a:ext>
            </a:extLst>
          </p:cNvPr>
          <p:cNvSpPr>
            <a:spLocks noGrp="1"/>
          </p:cNvSpPr>
          <p:nvPr>
            <p:ph idx="1"/>
          </p:nvPr>
        </p:nvSpPr>
        <p:spPr>
          <a:xfrm>
            <a:off x="838200" y="1825625"/>
            <a:ext cx="5449330" cy="4351338"/>
          </a:xfrm>
        </p:spPr>
        <p:txBody>
          <a:bodyPr vert="horz" lIns="91440" tIns="45720" rIns="91440" bIns="45720" rtlCol="0" anchor="t">
            <a:normAutofit/>
          </a:bodyPr>
          <a:lstStyle/>
          <a:p>
            <a:pPr marL="0" indent="0">
              <a:lnSpc>
                <a:spcPct val="100000"/>
              </a:lnSpc>
              <a:buNone/>
            </a:pPr>
            <a:r>
              <a:rPr lang="lt-LT" sz="2200" dirty="0">
                <a:latin typeface="Times New Roman"/>
                <a:cs typeface="Times New Roman"/>
              </a:rPr>
              <a:t>3</a:t>
            </a:r>
            <a:r>
              <a:rPr lang="en-US" sz="2400" dirty="0">
                <a:latin typeface="Times New Roman"/>
                <a:cs typeface="Times New Roman"/>
              </a:rPr>
              <a:t>. </a:t>
            </a:r>
            <a:r>
              <a:rPr lang="en-US" sz="2400" dirty="0" err="1">
                <a:latin typeface="Times New Roman"/>
                <a:cs typeface="Times New Roman"/>
              </a:rPr>
              <a:t>Prie</a:t>
            </a:r>
            <a:r>
              <a:rPr lang="en-US" sz="2400" dirty="0">
                <a:latin typeface="Times New Roman"/>
                <a:cs typeface="Times New Roman"/>
              </a:rPr>
              <a:t> </a:t>
            </a:r>
            <a:r>
              <a:rPr lang="en-US" sz="2400" dirty="0" err="1">
                <a:latin typeface="Times New Roman"/>
                <a:cs typeface="Times New Roman"/>
              </a:rPr>
              <a:t>kito</a:t>
            </a:r>
            <a:r>
              <a:rPr lang="en-US" sz="2400" dirty="0">
                <a:latin typeface="Times New Roman"/>
                <a:cs typeface="Times New Roman"/>
              </a:rPr>
              <a:t> </a:t>
            </a:r>
            <a:r>
              <a:rPr lang="en-US" sz="2400" dirty="0" err="1">
                <a:latin typeface="Times New Roman"/>
                <a:cs typeface="Times New Roman"/>
              </a:rPr>
              <a:t>kiuvetės</a:t>
            </a:r>
            <a:r>
              <a:rPr lang="en-US" sz="2400" dirty="0">
                <a:latin typeface="Times New Roman"/>
                <a:cs typeface="Times New Roman"/>
              </a:rPr>
              <a:t> </a:t>
            </a:r>
            <a:r>
              <a:rPr lang="en-US" sz="2400" dirty="0" err="1">
                <a:latin typeface="Times New Roman"/>
                <a:cs typeface="Times New Roman"/>
              </a:rPr>
              <a:t>krašto</a:t>
            </a:r>
            <a:r>
              <a:rPr lang="en-US" sz="2400" dirty="0">
                <a:latin typeface="Times New Roman"/>
                <a:cs typeface="Times New Roman"/>
              </a:rPr>
              <a:t> </a:t>
            </a:r>
            <a:r>
              <a:rPr lang="en-US" sz="2400" dirty="0" err="1">
                <a:latin typeface="Times New Roman"/>
                <a:cs typeface="Times New Roman"/>
              </a:rPr>
              <a:t>įsmei</a:t>
            </a:r>
            <a:r>
              <a:rPr lang="lt-LT" sz="2400" dirty="0">
                <a:latin typeface="Times New Roman"/>
                <a:cs typeface="Times New Roman"/>
              </a:rPr>
              <a:t>gėme trečią</a:t>
            </a:r>
            <a:r>
              <a:rPr lang="en-US" sz="2400" dirty="0">
                <a:latin typeface="Times New Roman"/>
                <a:cs typeface="Times New Roman"/>
              </a:rPr>
              <a:t> </a:t>
            </a:r>
            <a:r>
              <a:rPr lang="en-US" sz="2400" dirty="0" err="1">
                <a:latin typeface="Times New Roman"/>
                <a:cs typeface="Times New Roman"/>
              </a:rPr>
              <a:t>smeigtuką</a:t>
            </a:r>
            <a:r>
              <a:rPr lang="lt-LT" sz="2400" dirty="0">
                <a:latin typeface="Times New Roman"/>
                <a:cs typeface="Times New Roman"/>
              </a:rPr>
              <a:t> </a:t>
            </a:r>
            <a:r>
              <a:rPr lang="en-US" sz="2400" dirty="0" err="1">
                <a:latin typeface="Times New Roman"/>
                <a:cs typeface="Times New Roman"/>
              </a:rPr>
              <a:t>taip</a:t>
            </a:r>
            <a:r>
              <a:rPr lang="en-US" sz="2400" dirty="0">
                <a:latin typeface="Times New Roman"/>
                <a:cs typeface="Times New Roman"/>
              </a:rPr>
              <a:t>, </a:t>
            </a:r>
            <a:r>
              <a:rPr lang="en-US" sz="2400" dirty="0" err="1">
                <a:latin typeface="Times New Roman"/>
                <a:cs typeface="Times New Roman"/>
              </a:rPr>
              <a:t>kad</a:t>
            </a:r>
            <a:r>
              <a:rPr lang="en-US" sz="2400" dirty="0">
                <a:latin typeface="Times New Roman"/>
                <a:cs typeface="Times New Roman"/>
              </a:rPr>
              <a:t>, </a:t>
            </a:r>
            <a:r>
              <a:rPr lang="en-US" sz="2400" dirty="0" err="1">
                <a:latin typeface="Times New Roman"/>
                <a:cs typeface="Times New Roman"/>
              </a:rPr>
              <a:t>žiūrint</a:t>
            </a:r>
            <a:r>
              <a:rPr lang="en-US" sz="2400" dirty="0">
                <a:latin typeface="Times New Roman"/>
                <a:cs typeface="Times New Roman"/>
              </a:rPr>
              <a:t> pro</a:t>
            </a:r>
            <a:r>
              <a:rPr lang="lt-LT" sz="2400" dirty="0">
                <a:latin typeface="Times New Roman"/>
                <a:cs typeface="Times New Roman"/>
              </a:rPr>
              <a:t> trečią </a:t>
            </a:r>
            <a:r>
              <a:rPr lang="en-US" sz="2400" dirty="0">
                <a:latin typeface="Times New Roman"/>
                <a:cs typeface="Times New Roman"/>
              </a:rPr>
              <a:t> </a:t>
            </a:r>
            <a:r>
              <a:rPr lang="en-US" sz="2400" dirty="0" err="1">
                <a:latin typeface="Times New Roman"/>
                <a:cs typeface="Times New Roman"/>
              </a:rPr>
              <a:t>smeigtuką</a:t>
            </a:r>
            <a:r>
              <a:rPr lang="en-US" sz="2400" dirty="0">
                <a:latin typeface="Times New Roman"/>
                <a:cs typeface="Times New Roman"/>
              </a:rPr>
              <a:t> </a:t>
            </a:r>
            <a:r>
              <a:rPr lang="en-US" sz="2400" dirty="0" err="1">
                <a:latin typeface="Times New Roman"/>
                <a:cs typeface="Times New Roman"/>
              </a:rPr>
              <a:t>ir</a:t>
            </a:r>
            <a:r>
              <a:rPr lang="en-US" sz="2400" dirty="0">
                <a:latin typeface="Times New Roman"/>
                <a:cs typeface="Times New Roman"/>
              </a:rPr>
              <a:t> </a:t>
            </a:r>
            <a:r>
              <a:rPr lang="en-US" sz="2400" dirty="0" err="1">
                <a:latin typeface="Times New Roman"/>
                <a:cs typeface="Times New Roman"/>
              </a:rPr>
              <a:t>kiuvetę</a:t>
            </a:r>
            <a:r>
              <a:rPr lang="en-US" sz="2400" dirty="0">
                <a:latin typeface="Times New Roman"/>
                <a:cs typeface="Times New Roman"/>
              </a:rPr>
              <a:t> </a:t>
            </a:r>
            <a:r>
              <a:rPr lang="en-US" sz="2400" dirty="0" err="1">
                <a:latin typeface="Times New Roman"/>
                <a:cs typeface="Times New Roman"/>
              </a:rPr>
              <a:t>su</a:t>
            </a:r>
            <a:r>
              <a:rPr lang="en-US" sz="2400" dirty="0">
                <a:latin typeface="Times New Roman"/>
                <a:cs typeface="Times New Roman"/>
              </a:rPr>
              <a:t> </a:t>
            </a:r>
            <a:r>
              <a:rPr lang="en-US" sz="2400" dirty="0" err="1">
                <a:latin typeface="Times New Roman"/>
                <a:cs typeface="Times New Roman"/>
              </a:rPr>
              <a:t>vandeniu</a:t>
            </a:r>
            <a:r>
              <a:rPr lang="en-US" sz="2400" dirty="0">
                <a:latin typeface="Times New Roman"/>
                <a:cs typeface="Times New Roman"/>
              </a:rPr>
              <a:t>, </a:t>
            </a:r>
            <a:r>
              <a:rPr lang="en-US" sz="2400" dirty="0" err="1">
                <a:latin typeface="Times New Roman"/>
                <a:cs typeface="Times New Roman"/>
              </a:rPr>
              <a:t>visi</a:t>
            </a:r>
            <a:r>
              <a:rPr lang="en-US" sz="2400" dirty="0">
                <a:latin typeface="Times New Roman"/>
                <a:cs typeface="Times New Roman"/>
              </a:rPr>
              <a:t> </a:t>
            </a:r>
            <a:r>
              <a:rPr lang="en-US" sz="2400" dirty="0" err="1">
                <a:latin typeface="Times New Roman"/>
                <a:cs typeface="Times New Roman"/>
              </a:rPr>
              <a:t>trys</a:t>
            </a:r>
            <a:r>
              <a:rPr lang="en-US" sz="2400" dirty="0">
                <a:latin typeface="Times New Roman"/>
                <a:cs typeface="Times New Roman"/>
              </a:rPr>
              <a:t> </a:t>
            </a:r>
            <a:r>
              <a:rPr lang="en-US" sz="2400" dirty="0" err="1">
                <a:latin typeface="Times New Roman"/>
                <a:cs typeface="Times New Roman"/>
              </a:rPr>
              <a:t>smeigtukai</a:t>
            </a:r>
            <a:r>
              <a:rPr lang="en-US" sz="2400" dirty="0">
                <a:latin typeface="Times New Roman"/>
                <a:cs typeface="Times New Roman"/>
              </a:rPr>
              <a:t> </a:t>
            </a:r>
            <a:r>
              <a:rPr lang="en-US" sz="2400" dirty="0" err="1">
                <a:latin typeface="Times New Roman"/>
                <a:cs typeface="Times New Roman"/>
              </a:rPr>
              <a:t>atrodytų</a:t>
            </a:r>
            <a:r>
              <a:rPr lang="en-US" sz="2400" dirty="0">
                <a:latin typeface="Times New Roman"/>
                <a:cs typeface="Times New Roman"/>
              </a:rPr>
              <a:t> </a:t>
            </a:r>
            <a:r>
              <a:rPr lang="en-US" sz="2400" dirty="0" err="1">
                <a:latin typeface="Times New Roman"/>
                <a:cs typeface="Times New Roman"/>
              </a:rPr>
              <a:t>esantys</a:t>
            </a:r>
            <a:r>
              <a:rPr lang="en-US" sz="2400" dirty="0">
                <a:latin typeface="Times New Roman"/>
                <a:cs typeface="Times New Roman"/>
              </a:rPr>
              <a:t> </a:t>
            </a:r>
            <a:r>
              <a:rPr lang="en-US" sz="2400" dirty="0" err="1">
                <a:latin typeface="Times New Roman"/>
                <a:cs typeface="Times New Roman"/>
              </a:rPr>
              <a:t>vienoje</a:t>
            </a:r>
            <a:r>
              <a:rPr lang="en-US" sz="2400" dirty="0">
                <a:latin typeface="Times New Roman"/>
                <a:cs typeface="Times New Roman"/>
              </a:rPr>
              <a:t> </a:t>
            </a:r>
            <a:r>
              <a:rPr lang="en-US" sz="2400" dirty="0" err="1">
                <a:latin typeface="Times New Roman"/>
                <a:cs typeface="Times New Roman"/>
              </a:rPr>
              <a:t>tiesėje</a:t>
            </a:r>
            <a:r>
              <a:rPr lang="en-US" sz="2400" dirty="0">
                <a:latin typeface="Times New Roman"/>
                <a:cs typeface="Times New Roman"/>
              </a:rPr>
              <a:t>.</a:t>
            </a:r>
          </a:p>
          <a:p>
            <a:pPr marL="0" indent="0">
              <a:buNone/>
            </a:pPr>
            <a:endParaRPr lang="en-US" dirty="0"/>
          </a:p>
        </p:txBody>
      </p:sp>
      <p:pic>
        <p:nvPicPr>
          <p:cNvPr id="9" name="Paveikslėlis 8">
            <a:extLst>
              <a:ext uri="{FF2B5EF4-FFF2-40B4-BE49-F238E27FC236}">
                <a16:creationId xmlns:a16="http://schemas.microsoft.com/office/drawing/2014/main" id="{0DE92764-4926-42B9-B7AC-23AB72D987D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940903" y="1352902"/>
            <a:ext cx="5043311" cy="3782483"/>
          </a:xfrm>
          <a:prstGeom prst="rect">
            <a:avLst/>
          </a:prstGeom>
        </p:spPr>
      </p:pic>
      <p:sp>
        <p:nvSpPr>
          <p:cNvPr id="6" name="Pusė rėmelio 5">
            <a:extLst>
              <a:ext uri="{FF2B5EF4-FFF2-40B4-BE49-F238E27FC236}">
                <a16:creationId xmlns:a16="http://schemas.microsoft.com/office/drawing/2014/main" id="{85B54F9F-1675-42D7-B3E5-5FC5D2A2D110}"/>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578715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1EF96E60-66C5-4F2F-9CBA-A87DB004C9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12021">
            <a:off x="-73950" y="3257706"/>
            <a:ext cx="12581682"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76A87F5-BD0D-BB16-BC3A-A0825261C1F2}"/>
              </a:ext>
            </a:extLst>
          </p:cNvPr>
          <p:cNvSpPr>
            <a:spLocks noGrp="1"/>
          </p:cNvSpPr>
          <p:nvPr>
            <p:ph type="title"/>
          </p:nvPr>
        </p:nvSpPr>
        <p:spPr/>
        <p:txBody>
          <a:bodyPr/>
          <a:lstStyle/>
          <a:p>
            <a:r>
              <a:rPr lang="en-US" dirty="0">
                <a:solidFill>
                  <a:schemeClr val="accent6">
                    <a:lumMod val="60000"/>
                    <a:lumOff val="40000"/>
                  </a:schemeClr>
                </a:solidFill>
                <a:latin typeface="Times New Roman"/>
                <a:ea typeface="+mj-lt"/>
                <a:cs typeface="+mj-lt"/>
              </a:rPr>
              <a:t>Darbo </a:t>
            </a:r>
            <a:r>
              <a:rPr lang="en-US" dirty="0" err="1">
                <a:solidFill>
                  <a:schemeClr val="accent6">
                    <a:lumMod val="60000"/>
                    <a:lumOff val="40000"/>
                  </a:schemeClr>
                </a:solidFill>
                <a:latin typeface="Times New Roman"/>
                <a:ea typeface="+mj-lt"/>
                <a:cs typeface="+mj-lt"/>
              </a:rPr>
              <a:t>eiga</a:t>
            </a:r>
            <a:r>
              <a:rPr lang="en-US" dirty="0">
                <a:solidFill>
                  <a:schemeClr val="accent6">
                    <a:lumMod val="60000"/>
                    <a:lumOff val="40000"/>
                  </a:schemeClr>
                </a:solidFill>
                <a:latin typeface="Times New Roman"/>
                <a:ea typeface="+mj-lt"/>
                <a:cs typeface="+mj-lt"/>
              </a:rPr>
              <a:t>:</a:t>
            </a:r>
          </a:p>
        </p:txBody>
      </p:sp>
      <p:sp>
        <p:nvSpPr>
          <p:cNvPr id="3" name="Content Placeholder 2">
            <a:extLst>
              <a:ext uri="{FF2B5EF4-FFF2-40B4-BE49-F238E27FC236}">
                <a16:creationId xmlns:a16="http://schemas.microsoft.com/office/drawing/2014/main" id="{6AEBF130-A135-E247-0C4F-C1758FC94717}"/>
              </a:ext>
            </a:extLst>
          </p:cNvPr>
          <p:cNvSpPr>
            <a:spLocks noGrp="1"/>
          </p:cNvSpPr>
          <p:nvPr>
            <p:ph idx="1"/>
          </p:nvPr>
        </p:nvSpPr>
        <p:spPr>
          <a:xfrm>
            <a:off x="838200" y="1473222"/>
            <a:ext cx="3678195" cy="4351338"/>
          </a:xfrm>
        </p:spPr>
        <p:txBody>
          <a:bodyPr vert="horz" lIns="91440" tIns="45720" rIns="91440" bIns="45720" rtlCol="0" anchor="t">
            <a:normAutofit/>
          </a:bodyPr>
          <a:lstStyle/>
          <a:p>
            <a:pPr marL="0" indent="0">
              <a:lnSpc>
                <a:spcPct val="100000"/>
              </a:lnSpc>
              <a:buNone/>
            </a:pPr>
            <a:r>
              <a:rPr lang="lt-LT" sz="2200" dirty="0">
                <a:latin typeface="Times New Roman"/>
                <a:cs typeface="Times New Roman"/>
              </a:rPr>
              <a:t>4</a:t>
            </a:r>
            <a:r>
              <a:rPr lang="en-US" sz="2400" dirty="0">
                <a:latin typeface="Times New Roman"/>
                <a:cs typeface="Times New Roman"/>
              </a:rPr>
              <a:t>. </a:t>
            </a:r>
            <a:r>
              <a:rPr lang="lt-LT" sz="2400" dirty="0">
                <a:latin typeface="Times New Roman"/>
                <a:cs typeface="Times New Roman"/>
              </a:rPr>
              <a:t>Į</a:t>
            </a:r>
            <a:r>
              <a:rPr lang="en-US" sz="2400" dirty="0" err="1">
                <a:latin typeface="Times New Roman"/>
                <a:cs typeface="Times New Roman"/>
              </a:rPr>
              <a:t>smei</a:t>
            </a:r>
            <a:r>
              <a:rPr lang="lt-LT" sz="2400" dirty="0">
                <a:latin typeface="Times New Roman"/>
                <a:cs typeface="Times New Roman"/>
              </a:rPr>
              <a:t>gėme</a:t>
            </a:r>
            <a:r>
              <a:rPr lang="en-US" sz="2400" dirty="0">
                <a:latin typeface="Times New Roman"/>
                <a:cs typeface="Times New Roman"/>
              </a:rPr>
              <a:t> </a:t>
            </a:r>
            <a:r>
              <a:rPr lang="lt-LT" sz="2400" dirty="0">
                <a:latin typeface="Times New Roman"/>
                <a:cs typeface="Times New Roman"/>
              </a:rPr>
              <a:t>ketvirtą </a:t>
            </a:r>
            <a:r>
              <a:rPr lang="en-US" sz="2400" dirty="0" err="1">
                <a:latin typeface="Times New Roman"/>
                <a:cs typeface="Times New Roman"/>
              </a:rPr>
              <a:t>smeigtuką</a:t>
            </a:r>
            <a:r>
              <a:rPr lang="en-US" sz="2400" dirty="0">
                <a:latin typeface="Times New Roman"/>
                <a:cs typeface="Times New Roman"/>
              </a:rPr>
              <a:t> </a:t>
            </a:r>
            <a:r>
              <a:rPr lang="lt-LT" sz="2400" dirty="0">
                <a:latin typeface="Times New Roman"/>
                <a:cs typeface="Times New Roman"/>
              </a:rPr>
              <a:t>taip</a:t>
            </a:r>
            <a:r>
              <a:rPr lang="en-US" sz="2400" dirty="0">
                <a:latin typeface="Times New Roman"/>
                <a:cs typeface="Times New Roman"/>
              </a:rPr>
              <a:t>, </a:t>
            </a:r>
            <a:r>
              <a:rPr lang="en-US" sz="2400" dirty="0" err="1">
                <a:latin typeface="Times New Roman"/>
                <a:cs typeface="Times New Roman"/>
              </a:rPr>
              <a:t>kad</a:t>
            </a:r>
            <a:r>
              <a:rPr lang="en-US" sz="2400" dirty="0">
                <a:latin typeface="Times New Roman"/>
                <a:cs typeface="Times New Roman"/>
              </a:rPr>
              <a:t>, </a:t>
            </a:r>
            <a:r>
              <a:rPr lang="en-US" sz="2400" dirty="0" err="1">
                <a:latin typeface="Times New Roman"/>
                <a:cs typeface="Times New Roman"/>
              </a:rPr>
              <a:t>žiūrint</a:t>
            </a:r>
            <a:r>
              <a:rPr lang="en-US" sz="2400" dirty="0">
                <a:latin typeface="Times New Roman"/>
                <a:cs typeface="Times New Roman"/>
              </a:rPr>
              <a:t> pro </a:t>
            </a:r>
            <a:r>
              <a:rPr lang="en-US" sz="2400" dirty="0" err="1">
                <a:latin typeface="Times New Roman"/>
                <a:cs typeface="Times New Roman"/>
              </a:rPr>
              <a:t>jį</a:t>
            </a:r>
            <a:r>
              <a:rPr lang="en-US" sz="2400" dirty="0">
                <a:latin typeface="Times New Roman"/>
                <a:cs typeface="Times New Roman"/>
              </a:rPr>
              <a:t> </a:t>
            </a:r>
            <a:r>
              <a:rPr lang="en-US" sz="2400" dirty="0" err="1">
                <a:latin typeface="Times New Roman"/>
                <a:cs typeface="Times New Roman"/>
              </a:rPr>
              <a:t>visi</a:t>
            </a:r>
            <a:r>
              <a:rPr lang="en-US" sz="2400" dirty="0">
                <a:latin typeface="Times New Roman"/>
                <a:cs typeface="Times New Roman"/>
              </a:rPr>
              <a:t> </a:t>
            </a:r>
            <a:r>
              <a:rPr lang="lt-LT" sz="2400" dirty="0">
                <a:latin typeface="Times New Roman"/>
                <a:cs typeface="Times New Roman"/>
              </a:rPr>
              <a:t>keturi </a:t>
            </a:r>
            <a:r>
              <a:rPr lang="en-US" sz="2400" dirty="0" err="1">
                <a:latin typeface="Times New Roman"/>
                <a:cs typeface="Times New Roman"/>
              </a:rPr>
              <a:t>smeigtukai</a:t>
            </a:r>
            <a:r>
              <a:rPr lang="en-US" sz="2400" dirty="0">
                <a:latin typeface="Times New Roman"/>
                <a:cs typeface="Times New Roman"/>
              </a:rPr>
              <a:t> </a:t>
            </a:r>
            <a:r>
              <a:rPr lang="en-US" sz="2400" dirty="0" err="1">
                <a:latin typeface="Times New Roman"/>
                <a:cs typeface="Times New Roman"/>
              </a:rPr>
              <a:t>atrodytų</a:t>
            </a:r>
            <a:r>
              <a:rPr lang="en-US" sz="2400" dirty="0">
                <a:latin typeface="Times New Roman"/>
                <a:cs typeface="Times New Roman"/>
              </a:rPr>
              <a:t> </a:t>
            </a:r>
            <a:r>
              <a:rPr lang="en-US" sz="2400" dirty="0" err="1">
                <a:latin typeface="Times New Roman"/>
                <a:cs typeface="Times New Roman"/>
              </a:rPr>
              <a:t>esantys</a:t>
            </a:r>
            <a:r>
              <a:rPr lang="en-US" sz="2400" dirty="0">
                <a:latin typeface="Times New Roman"/>
                <a:cs typeface="Times New Roman"/>
              </a:rPr>
              <a:t> </a:t>
            </a:r>
            <a:r>
              <a:rPr lang="en-US" sz="2400" dirty="0" err="1">
                <a:latin typeface="Times New Roman"/>
                <a:cs typeface="Times New Roman"/>
              </a:rPr>
              <a:t>vienoje</a:t>
            </a:r>
            <a:r>
              <a:rPr lang="en-US" sz="2400" dirty="0">
                <a:latin typeface="Times New Roman"/>
                <a:cs typeface="Times New Roman"/>
              </a:rPr>
              <a:t> </a:t>
            </a:r>
            <a:r>
              <a:rPr lang="en-US" sz="2400" dirty="0" err="1">
                <a:latin typeface="Times New Roman"/>
                <a:cs typeface="Times New Roman"/>
              </a:rPr>
              <a:t>tiesėje</a:t>
            </a:r>
            <a:r>
              <a:rPr lang="en-US" sz="2400" dirty="0">
                <a:latin typeface="Times New Roman"/>
                <a:cs typeface="Times New Roman"/>
              </a:rPr>
              <a:t>.</a:t>
            </a:r>
          </a:p>
        </p:txBody>
      </p:sp>
      <p:pic>
        <p:nvPicPr>
          <p:cNvPr id="5" name="Paveikslėlis 4">
            <a:extLst>
              <a:ext uri="{FF2B5EF4-FFF2-40B4-BE49-F238E27FC236}">
                <a16:creationId xmlns:a16="http://schemas.microsoft.com/office/drawing/2014/main" id="{EFDCDDB0-B9A5-4A82-8BAB-1755CCC08F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9565" b="3874"/>
          <a:stretch/>
        </p:blipFill>
        <p:spPr>
          <a:xfrm rot="5400000">
            <a:off x="7454421" y="1297668"/>
            <a:ext cx="3416346" cy="4075429"/>
          </a:xfrm>
          <a:prstGeom prst="rect">
            <a:avLst/>
          </a:prstGeom>
        </p:spPr>
      </p:pic>
      <p:sp>
        <p:nvSpPr>
          <p:cNvPr id="6" name="Pusė rėmelio 5">
            <a:extLst>
              <a:ext uri="{FF2B5EF4-FFF2-40B4-BE49-F238E27FC236}">
                <a16:creationId xmlns:a16="http://schemas.microsoft.com/office/drawing/2014/main" id="{BA53FB1E-7FF9-4A53-999B-E21052982244}"/>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571742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6F8A33C1-96E6-4F81-BA8C-B99A5D924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172500">
            <a:off x="7145891" y="1821463"/>
            <a:ext cx="7908632"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AEB3B94-4F4C-DFDD-5D79-1D79CD39308D}"/>
              </a:ext>
            </a:extLst>
          </p:cNvPr>
          <p:cNvSpPr>
            <a:spLocks noGrp="1"/>
          </p:cNvSpPr>
          <p:nvPr>
            <p:ph type="title"/>
          </p:nvPr>
        </p:nvSpPr>
        <p:spPr/>
        <p:txBody>
          <a:bodyPr>
            <a:normAutofit/>
          </a:bodyPr>
          <a:lstStyle/>
          <a:p>
            <a:r>
              <a:rPr lang="en-US" dirty="0">
                <a:solidFill>
                  <a:schemeClr val="accent6">
                    <a:lumMod val="60000"/>
                    <a:lumOff val="40000"/>
                  </a:schemeClr>
                </a:solidFill>
                <a:latin typeface="Times New Roman"/>
                <a:ea typeface="+mj-lt"/>
                <a:cs typeface="+mj-lt"/>
              </a:rPr>
              <a:t>Darbo </a:t>
            </a:r>
            <a:r>
              <a:rPr lang="en-US" dirty="0" err="1">
                <a:solidFill>
                  <a:schemeClr val="accent6">
                    <a:lumMod val="60000"/>
                    <a:lumOff val="40000"/>
                  </a:schemeClr>
                </a:solidFill>
                <a:latin typeface="Times New Roman"/>
                <a:ea typeface="+mj-lt"/>
                <a:cs typeface="+mj-lt"/>
              </a:rPr>
              <a:t>eiga</a:t>
            </a:r>
            <a:r>
              <a:rPr lang="en-US" dirty="0">
                <a:solidFill>
                  <a:schemeClr val="accent6">
                    <a:lumMod val="60000"/>
                    <a:lumOff val="40000"/>
                  </a:schemeClr>
                </a:solidFill>
                <a:latin typeface="Times New Roman"/>
                <a:ea typeface="+mj-lt"/>
                <a:cs typeface="+mj-lt"/>
              </a:rPr>
              <a:t>:</a:t>
            </a:r>
          </a:p>
        </p:txBody>
      </p:sp>
      <p:sp>
        <p:nvSpPr>
          <p:cNvPr id="3" name="Content Placeholder 2">
            <a:extLst>
              <a:ext uri="{FF2B5EF4-FFF2-40B4-BE49-F238E27FC236}">
                <a16:creationId xmlns:a16="http://schemas.microsoft.com/office/drawing/2014/main" id="{B2681432-ADF8-9F0F-7F57-B3A4E846EFD5}"/>
              </a:ext>
            </a:extLst>
          </p:cNvPr>
          <p:cNvSpPr>
            <a:spLocks noGrp="1"/>
          </p:cNvSpPr>
          <p:nvPr>
            <p:ph idx="1"/>
          </p:nvPr>
        </p:nvSpPr>
        <p:spPr>
          <a:xfrm>
            <a:off x="506027" y="1825625"/>
            <a:ext cx="4616389" cy="3590855"/>
          </a:xfrm>
        </p:spPr>
        <p:txBody>
          <a:bodyPr vert="horz" lIns="91440" tIns="45720" rIns="91440" bIns="45720" rtlCol="0" anchor="t">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lt-LT" sz="2400" dirty="0">
                <a:latin typeface="Times New Roman"/>
                <a:cs typeface="Times New Roman"/>
              </a:rPr>
              <a:t>5</a:t>
            </a:r>
            <a:r>
              <a:rPr lang="en-US" sz="2400" dirty="0">
                <a:latin typeface="Times New Roman"/>
                <a:cs typeface="Times New Roman"/>
              </a:rPr>
              <a:t>. Nu</a:t>
            </a:r>
            <a:r>
              <a:rPr lang="lt-LT" sz="2400" dirty="0">
                <a:latin typeface="Times New Roman"/>
                <a:cs typeface="Times New Roman"/>
              </a:rPr>
              <a:t>ė</a:t>
            </a:r>
            <a:r>
              <a:rPr lang="en-US" sz="2400" dirty="0">
                <a:latin typeface="Times New Roman"/>
                <a:cs typeface="Times New Roman"/>
              </a:rPr>
              <a:t>m</a:t>
            </a:r>
            <a:r>
              <a:rPr lang="lt-LT" sz="2400" dirty="0">
                <a:latin typeface="Times New Roman"/>
                <a:cs typeface="Times New Roman"/>
              </a:rPr>
              <a:t>ėme</a:t>
            </a:r>
            <a:r>
              <a:rPr lang="en-US" sz="2400" dirty="0">
                <a:latin typeface="Times New Roman"/>
                <a:cs typeface="Times New Roman"/>
              </a:rPr>
              <a:t> </a:t>
            </a:r>
            <a:r>
              <a:rPr lang="en-US" sz="2400" dirty="0" err="1">
                <a:latin typeface="Times New Roman"/>
                <a:cs typeface="Times New Roman"/>
              </a:rPr>
              <a:t>kiuvetę</a:t>
            </a:r>
            <a:r>
              <a:rPr lang="lt-LT" sz="2400" dirty="0">
                <a:latin typeface="Times New Roman"/>
                <a:cs typeface="Times New Roman"/>
              </a:rPr>
              <a:t>, ištraukėme smeigtukus, o jų paliktas žymes pažymėjome</a:t>
            </a:r>
            <a:r>
              <a:rPr lang="en-US" sz="2400" dirty="0">
                <a:latin typeface="Times New Roman"/>
                <a:cs typeface="Times New Roman"/>
              </a:rPr>
              <a:t> </a:t>
            </a:r>
            <a:r>
              <a:rPr lang="en-US" sz="2400" dirty="0" err="1">
                <a:latin typeface="Times New Roman"/>
                <a:cs typeface="Times New Roman"/>
              </a:rPr>
              <a:t>tašk</a:t>
            </a:r>
            <a:r>
              <a:rPr lang="lt-LT" sz="2400" dirty="0">
                <a:latin typeface="Times New Roman"/>
                <a:cs typeface="Times New Roman"/>
              </a:rPr>
              <a:t>ai</a:t>
            </a:r>
            <a:r>
              <a:rPr lang="en-US" sz="2400" dirty="0">
                <a:latin typeface="Times New Roman"/>
                <a:cs typeface="Times New Roman"/>
              </a:rPr>
              <a:t>s A, B, C </a:t>
            </a:r>
            <a:r>
              <a:rPr lang="en-US" sz="2400" dirty="0" err="1">
                <a:latin typeface="Times New Roman"/>
                <a:cs typeface="Times New Roman"/>
              </a:rPr>
              <a:t>ir</a:t>
            </a:r>
            <a:r>
              <a:rPr lang="en-US" sz="2400" dirty="0">
                <a:latin typeface="Times New Roman"/>
                <a:cs typeface="Times New Roman"/>
              </a:rPr>
              <a:t> D</a:t>
            </a:r>
            <a:r>
              <a:rPr lang="lt-LT" sz="2400" dirty="0">
                <a:latin typeface="Times New Roman"/>
                <a:cs typeface="Times New Roman"/>
              </a:rPr>
              <a:t>.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lt-LT" sz="2400" dirty="0">
                <a:latin typeface="Times New Roman"/>
                <a:cs typeface="Times New Roman"/>
              </a:rPr>
              <a:t>Per taškus B ir C n</a:t>
            </a:r>
            <a:r>
              <a:rPr lang="en-US" sz="2400" dirty="0" err="1">
                <a:latin typeface="Times New Roman"/>
                <a:cs typeface="Times New Roman"/>
              </a:rPr>
              <a:t>ubrėž</a:t>
            </a:r>
            <a:r>
              <a:rPr lang="lt-LT" sz="2400" dirty="0">
                <a:latin typeface="Times New Roman"/>
                <a:cs typeface="Times New Roman"/>
              </a:rPr>
              <a:t>ėme</a:t>
            </a:r>
            <a:r>
              <a:rPr lang="en-US" sz="2400" dirty="0">
                <a:latin typeface="Times New Roman"/>
                <a:cs typeface="Times New Roman"/>
              </a:rPr>
              <a:t> </a:t>
            </a:r>
            <a:r>
              <a:rPr lang="en-US" sz="2400" dirty="0" err="1">
                <a:latin typeface="Times New Roman"/>
                <a:cs typeface="Times New Roman"/>
              </a:rPr>
              <a:t>statmen</a:t>
            </a:r>
            <a:r>
              <a:rPr lang="lt-LT" sz="2400" dirty="0">
                <a:latin typeface="Times New Roman"/>
                <a:cs typeface="Times New Roman"/>
              </a:rPr>
              <a:t>is</a:t>
            </a:r>
            <a:r>
              <a:rPr lang="en-US" sz="2400" dirty="0">
                <a:latin typeface="Times New Roman"/>
                <a:cs typeface="Times New Roman"/>
              </a:rPr>
              <a:t> į </a:t>
            </a:r>
            <a:r>
              <a:rPr lang="en-US" sz="2400" dirty="0" err="1">
                <a:latin typeface="Times New Roman"/>
                <a:cs typeface="Times New Roman"/>
              </a:rPr>
              <a:t>kiuvetės</a:t>
            </a:r>
            <a:r>
              <a:rPr lang="en-US" sz="2400" dirty="0">
                <a:latin typeface="Times New Roman"/>
                <a:cs typeface="Times New Roman"/>
              </a:rPr>
              <a:t> </a:t>
            </a:r>
            <a:r>
              <a:rPr lang="en-US" sz="2400" dirty="0" err="1">
                <a:latin typeface="Times New Roman"/>
                <a:cs typeface="Times New Roman"/>
              </a:rPr>
              <a:t>kraštą</a:t>
            </a:r>
            <a:r>
              <a:rPr lang="en-US" sz="2400" dirty="0">
                <a:latin typeface="Times New Roman"/>
                <a:cs typeface="Times New Roman"/>
              </a:rPr>
              <a:t>. </a:t>
            </a:r>
            <a:endParaRPr lang="en-US" sz="2400" dirty="0"/>
          </a:p>
        </p:txBody>
      </p:sp>
      <p:sp>
        <p:nvSpPr>
          <p:cNvPr id="6" name="Pusė rėmelio 5">
            <a:extLst>
              <a:ext uri="{FF2B5EF4-FFF2-40B4-BE49-F238E27FC236}">
                <a16:creationId xmlns:a16="http://schemas.microsoft.com/office/drawing/2014/main" id="{8B855EC2-7A05-4683-BD42-1256CEFFD3AF}"/>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 name="Picture 3">
            <a:extLst>
              <a:ext uri="{FF2B5EF4-FFF2-40B4-BE49-F238E27FC236}">
                <a16:creationId xmlns:a16="http://schemas.microsoft.com/office/drawing/2014/main" id="{9C25F6CC-15C6-B7CE-234C-D25271459D18}"/>
              </a:ext>
            </a:extLst>
          </p:cNvPr>
          <p:cNvPicPr>
            <a:picLocks noChangeAspect="1"/>
          </p:cNvPicPr>
          <p:nvPr/>
        </p:nvPicPr>
        <p:blipFill>
          <a:blip r:embed="rId3"/>
          <a:stretch>
            <a:fillRect/>
          </a:stretch>
        </p:blipFill>
        <p:spPr>
          <a:xfrm>
            <a:off x="6216170" y="1535918"/>
            <a:ext cx="4767485" cy="3590855"/>
          </a:xfrm>
          <a:prstGeom prst="rect">
            <a:avLst/>
          </a:prstGeom>
        </p:spPr>
      </p:pic>
    </p:spTree>
    <p:extLst>
      <p:ext uri="{BB962C8B-B14F-4D97-AF65-F5344CB8AC3E}">
        <p14:creationId xmlns:p14="http://schemas.microsoft.com/office/powerpoint/2010/main" val="2315434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6F8A33C1-96E6-4F81-BA8C-B99A5D924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172500">
            <a:off x="7145891" y="1821463"/>
            <a:ext cx="7908632"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AEB3B94-4F4C-DFDD-5D79-1D79CD39308D}"/>
              </a:ext>
            </a:extLst>
          </p:cNvPr>
          <p:cNvSpPr>
            <a:spLocks noGrp="1"/>
          </p:cNvSpPr>
          <p:nvPr>
            <p:ph type="title"/>
          </p:nvPr>
        </p:nvSpPr>
        <p:spPr/>
        <p:txBody>
          <a:bodyPr>
            <a:normAutofit/>
          </a:bodyPr>
          <a:lstStyle/>
          <a:p>
            <a:r>
              <a:rPr lang="en-US" dirty="0">
                <a:solidFill>
                  <a:schemeClr val="accent6">
                    <a:lumMod val="60000"/>
                    <a:lumOff val="40000"/>
                  </a:schemeClr>
                </a:solidFill>
                <a:latin typeface="Times New Roman"/>
                <a:ea typeface="+mj-lt"/>
                <a:cs typeface="+mj-lt"/>
              </a:rPr>
              <a:t>Darbo </a:t>
            </a:r>
            <a:r>
              <a:rPr lang="en-US" dirty="0" err="1">
                <a:solidFill>
                  <a:schemeClr val="accent6">
                    <a:lumMod val="60000"/>
                    <a:lumOff val="40000"/>
                  </a:schemeClr>
                </a:solidFill>
                <a:latin typeface="Times New Roman"/>
                <a:ea typeface="+mj-lt"/>
                <a:cs typeface="+mj-lt"/>
              </a:rPr>
              <a:t>eiga</a:t>
            </a:r>
            <a:r>
              <a:rPr lang="en-US" dirty="0">
                <a:solidFill>
                  <a:schemeClr val="accent6">
                    <a:lumMod val="60000"/>
                    <a:lumOff val="40000"/>
                  </a:schemeClr>
                </a:solidFill>
                <a:latin typeface="Times New Roman"/>
                <a:ea typeface="+mj-lt"/>
                <a:cs typeface="+mj-lt"/>
              </a:rPr>
              <a: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2681432-ADF8-9F0F-7F57-B3A4E846EFD5}"/>
                  </a:ext>
                </a:extLst>
              </p:cNvPr>
              <p:cNvSpPr>
                <a:spLocks noGrp="1"/>
              </p:cNvSpPr>
              <p:nvPr>
                <p:ph idx="1"/>
              </p:nvPr>
            </p:nvSpPr>
            <p:spPr>
              <a:xfrm>
                <a:off x="570239" y="1575593"/>
                <a:ext cx="5585855" cy="4917282"/>
              </a:xfrm>
            </p:spPr>
            <p:txBody>
              <a:bodyPr vert="horz" lIns="91440" tIns="45720" rIns="91440" bIns="45720" rtlCol="0" anchor="t">
                <a:normAutofit fontScale="92500"/>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lt-LT" sz="2400" dirty="0">
                    <a:latin typeface="Times New Roman"/>
                    <a:cs typeface="Times New Roman"/>
                  </a:rPr>
                  <a:t>6</a:t>
                </a:r>
                <a:r>
                  <a:rPr lang="en-US" sz="2400" dirty="0">
                    <a:latin typeface="Times New Roman"/>
                    <a:cs typeface="Times New Roman"/>
                  </a:rPr>
                  <a:t>. </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Nubrėžėme spindulius: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AB </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krintant</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ysis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spindul</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ys ore;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BC -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lūž</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ęs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spindul</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ys vandenyje;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CD - į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orą</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išėj</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ęs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spindul</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ys.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lt-LT" sz="2400" dirty="0">
                    <a:solidFill>
                      <a:prstClr val="black"/>
                    </a:solidFill>
                    <a:latin typeface="Times New Roman"/>
                    <a:cs typeface="Times New Roman"/>
                  </a:rPr>
                  <a:t>Pažymėjome kampus:</a:t>
                </a:r>
                <a:endParaRPr kumimoji="0" lang="lt-LT"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sSub>
                      <m:sSubPr>
                        <m:ctrlP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ctrlPr>
                      </m:sSubPr>
                      <m:e>
                        <m: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𝜶</m:t>
                        </m:r>
                      </m:e>
                      <m:sub>
                        <m:r>
                          <a:rPr kumimoji="0" lang="lt-LT"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t>𝟏</m:t>
                        </m:r>
                      </m:sub>
                    </m:sSub>
                  </m:oMath>
                </a14:m>
                <a:r>
                  <a:rPr kumimoji="0" lang="en-US" sz="2400" b="1" i="0" u="none" strike="noStrike" kern="1200" cap="none" spc="0" normalizeH="0" baseline="0" noProof="0" dirty="0">
                    <a:ln>
                      <a:noFill/>
                    </a:ln>
                    <a:solidFill>
                      <a:prstClr val="black"/>
                    </a:solidFill>
                    <a:effectLst/>
                    <a:uLnTx/>
                    <a:uFillTx/>
                    <a:latin typeface="Times New Roman"/>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kritimo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kamp</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į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aplinkų</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ribą</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oras</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vanduo</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endParaRPr kumimoji="0" lang="lt-LT" sz="2400" b="0" i="0" u="none" strike="noStrike" kern="1200" cap="none" spc="0" normalizeH="0" baseline="0" noProof="0" dirty="0">
                  <a:ln>
                    <a:noFill/>
                  </a:ln>
                  <a:solidFill>
                    <a:prstClr val="black"/>
                  </a:solidFill>
                  <a:effectLst/>
                  <a:uLnTx/>
                  <a:uFillTx/>
                  <a:latin typeface="Times New Roman"/>
                  <a:ea typeface="+mn-ea"/>
                  <a:cs typeface="Times New Roman"/>
                </a:endParaRP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sSub>
                      <m:sSubPr>
                        <m:ctrlP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ctrlPr>
                      </m:sSubPr>
                      <m:e>
                        <m: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𝜸</m:t>
                        </m:r>
                      </m:e>
                      <m:sub>
                        <m:r>
                          <a:rPr kumimoji="0" lang="lt-LT"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t>𝟏</m:t>
                        </m:r>
                      </m:sub>
                    </m:sSub>
                  </m:oMath>
                </a14:m>
                <a:r>
                  <a:rPr kumimoji="0" lang="en-US" sz="2400" b="1" i="0" u="none" strike="noStrike" kern="1200" cap="none" spc="0" normalizeH="0" baseline="0" noProof="0" dirty="0">
                    <a:ln>
                      <a:noFill/>
                    </a:ln>
                    <a:solidFill>
                      <a:prstClr val="black"/>
                    </a:solidFill>
                    <a:effectLst/>
                    <a:uLnTx/>
                    <a:uFillTx/>
                    <a:latin typeface="Times New Roman"/>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lūžio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kamp</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vandenyje</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sSub>
                      <m:sSubPr>
                        <m:ctrlP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ctrlPr>
                      </m:sSubPr>
                      <m:e>
                        <m: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𝜶</m:t>
                        </m:r>
                      </m:e>
                      <m:sub>
                        <m:r>
                          <a:rPr kumimoji="0" lang="lt-LT"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𝟐</m:t>
                        </m:r>
                      </m:sub>
                    </m:sSub>
                  </m:oMath>
                </a14:m>
                <a:r>
                  <a:rPr kumimoji="0" lang="en-US" sz="2400" b="1" i="0" u="none" strike="noStrike" kern="1200" cap="none" spc="0" normalizeH="0" baseline="0" noProof="0" dirty="0">
                    <a:ln>
                      <a:noFill/>
                    </a:ln>
                    <a:solidFill>
                      <a:prstClr val="black"/>
                    </a:solidFill>
                    <a:effectLst/>
                    <a:uLnTx/>
                    <a:uFillTx/>
                    <a:latin typeface="Times New Roman"/>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kritimo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kamp</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į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aplinkų</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ribą</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vanduo</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oras</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14:m>
                  <m:oMath xmlns:m="http://schemas.openxmlformats.org/officeDocument/2006/math">
                    <m:sSub>
                      <m:sSubPr>
                        <m:ctrlP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ctrlPr>
                      </m:sSubPr>
                      <m:e>
                        <m:r>
                          <a:rPr kumimoji="0" lang="en-US"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𝜸</m:t>
                        </m:r>
                      </m:e>
                      <m:sub>
                        <m:r>
                          <a:rPr kumimoji="0" lang="lt-LT" sz="2400" b="1"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Times New Roman"/>
                          </a:rPr>
                          <m:t>𝟐</m:t>
                        </m:r>
                      </m:sub>
                    </m:sSub>
                    <m:r>
                      <a:rPr kumimoji="0" lang="lt-LT" sz="2400" b="1" i="1" u="none" strike="noStrike" kern="1200" cap="none" spc="0" normalizeH="0" baseline="0" noProof="0" dirty="0" smtClean="0">
                        <a:ln>
                          <a:noFill/>
                        </a:ln>
                        <a:solidFill>
                          <a:prstClr val="black"/>
                        </a:solidFill>
                        <a:effectLst/>
                        <a:uLnTx/>
                        <a:uFillTx/>
                        <a:latin typeface="Cambria Math" panose="02040503050406030204" pitchFamily="18" charset="0"/>
                        <a:cs typeface="Times New Roman"/>
                      </a:rPr>
                      <m:t> </m:t>
                    </m:r>
                  </m:oMath>
                </a14:m>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į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orą</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išeinanči</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spinduli</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lūžio</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 </a:t>
                </a:r>
                <a:r>
                  <a:rPr kumimoji="0" lang="en-US" sz="2400" b="0" i="0" u="none" strike="noStrike" kern="1200" cap="none" spc="0" normalizeH="0" baseline="0" noProof="0" dirty="0" err="1">
                    <a:ln>
                      <a:noFill/>
                    </a:ln>
                    <a:solidFill>
                      <a:prstClr val="black"/>
                    </a:solidFill>
                    <a:effectLst/>
                    <a:uLnTx/>
                    <a:uFillTx/>
                    <a:latin typeface="Times New Roman"/>
                    <a:ea typeface="+mn-ea"/>
                    <a:cs typeface="Times New Roman"/>
                  </a:rPr>
                  <a:t>kamp</a:t>
                </a:r>
                <a:r>
                  <a:rPr kumimoji="0" lang="lt-LT" sz="2400" b="0" i="0" u="none" strike="noStrike" kern="1200" cap="none" spc="0" normalizeH="0" baseline="0" noProof="0" dirty="0">
                    <a:ln>
                      <a:noFill/>
                    </a:ln>
                    <a:solidFill>
                      <a:prstClr val="black"/>
                    </a:solidFill>
                    <a:effectLst/>
                    <a:uLnTx/>
                    <a:uFillTx/>
                    <a:latin typeface="Times New Roman"/>
                    <a:ea typeface="+mn-ea"/>
                    <a:cs typeface="Times New Roman"/>
                  </a:rPr>
                  <a:t>as</a:t>
                </a:r>
                <a:r>
                  <a:rPr kumimoji="0" lang="en-US" sz="2400" b="0" i="0" u="none" strike="noStrike" kern="1200" cap="none" spc="0" normalizeH="0" baseline="0" noProof="0" dirty="0">
                    <a:ln>
                      <a:noFill/>
                    </a:ln>
                    <a:solidFill>
                      <a:prstClr val="black"/>
                    </a:solidFill>
                    <a:effectLst/>
                    <a:uLnTx/>
                    <a:uFillTx/>
                    <a:latin typeface="Times New Roman"/>
                    <a:ea typeface="+mn-ea"/>
                    <a:cs typeface="Times New Roman"/>
                  </a:rPr>
                  <a:t>.</a:t>
                </a:r>
                <a:endParaRPr kumimoji="0" lang="en-US" sz="2400" b="0" i="0" u="none" strike="noStrike" kern="1200" cap="none" spc="0" normalizeH="0" baseline="0" noProof="0" dirty="0">
                  <a:ln>
                    <a:noFill/>
                  </a:ln>
                  <a:solidFill>
                    <a:prstClr val="black"/>
                  </a:solidFill>
                  <a:effectLst/>
                  <a:uLnTx/>
                  <a:uFillTx/>
                  <a:latin typeface="Aptos" panose="020B0004020202020204"/>
                  <a:ea typeface="+mn-ea"/>
                  <a:cs typeface="+mn-cs"/>
                </a:endParaRPr>
              </a:p>
              <a:p>
                <a:pPr marL="0" indent="0">
                  <a:lnSpc>
                    <a:spcPct val="100000"/>
                  </a:lnSpc>
                  <a:buNone/>
                </a:pPr>
                <a:endParaRPr lang="en-US" sz="2400" dirty="0"/>
              </a:p>
            </p:txBody>
          </p:sp>
        </mc:Choice>
        <mc:Fallback xmlns="">
          <p:sp>
            <p:nvSpPr>
              <p:cNvPr id="3" name="Content Placeholder 2">
                <a:extLst>
                  <a:ext uri="{FF2B5EF4-FFF2-40B4-BE49-F238E27FC236}">
                    <a16:creationId xmlns:a16="http://schemas.microsoft.com/office/drawing/2014/main" id="{B2681432-ADF8-9F0F-7F57-B3A4E846EFD5}"/>
                  </a:ext>
                </a:extLst>
              </p:cNvPr>
              <p:cNvSpPr>
                <a:spLocks noGrp="1" noRot="1" noChangeAspect="1" noMove="1" noResize="1" noEditPoints="1" noAdjustHandles="1" noChangeArrowheads="1" noChangeShapeType="1" noTextEdit="1"/>
              </p:cNvSpPr>
              <p:nvPr>
                <p:ph idx="1"/>
              </p:nvPr>
            </p:nvSpPr>
            <p:spPr>
              <a:xfrm>
                <a:off x="570239" y="1575593"/>
                <a:ext cx="5585855" cy="4917282"/>
              </a:xfrm>
              <a:blipFill>
                <a:blip r:embed="rId3"/>
                <a:stretch>
                  <a:fillRect l="-1419" t="-743"/>
                </a:stretch>
              </a:blipFill>
            </p:spPr>
            <p:txBody>
              <a:bodyPr/>
              <a:lstStyle/>
              <a:p>
                <a:r>
                  <a:rPr lang="lt-LT">
                    <a:noFill/>
                  </a:rPr>
                  <a:t> </a:t>
                </a:r>
              </a:p>
            </p:txBody>
          </p:sp>
        </mc:Fallback>
      </mc:AlternateContent>
      <p:pic>
        <p:nvPicPr>
          <p:cNvPr id="11" name="Paveikslėlis 10">
            <a:extLst>
              <a:ext uri="{FF2B5EF4-FFF2-40B4-BE49-F238E27FC236}">
                <a16:creationId xmlns:a16="http://schemas.microsoft.com/office/drawing/2014/main" id="{0C2BF8FF-E9B7-48E2-8FC7-45E5F2D0C35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716" t="1904" r="1342" b="838"/>
          <a:stretch/>
        </p:blipFill>
        <p:spPr>
          <a:xfrm>
            <a:off x="6200775" y="1219200"/>
            <a:ext cx="5153025" cy="4419600"/>
          </a:xfrm>
          <a:prstGeom prst="rect">
            <a:avLst/>
          </a:prstGeom>
        </p:spPr>
      </p:pic>
      <p:sp>
        <p:nvSpPr>
          <p:cNvPr id="6" name="Pusė rėmelio 5">
            <a:extLst>
              <a:ext uri="{FF2B5EF4-FFF2-40B4-BE49-F238E27FC236}">
                <a16:creationId xmlns:a16="http://schemas.microsoft.com/office/drawing/2014/main" id="{8B855EC2-7A05-4683-BD42-1256CEFFD3AF}"/>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180251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6EEB3BEC-12FD-48A5-B70B-AE424D7622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692750">
            <a:off x="-2065249" y="2529150"/>
            <a:ext cx="14652424" cy="44196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E45CBF-A530-0D35-DA5C-A2F3E3FCB5F4}"/>
              </a:ext>
            </a:extLst>
          </p:cNvPr>
          <p:cNvSpPr>
            <a:spLocks noGrp="1"/>
          </p:cNvSpPr>
          <p:nvPr>
            <p:ph type="title"/>
          </p:nvPr>
        </p:nvSpPr>
        <p:spPr/>
        <p:txBody>
          <a:bodyPr/>
          <a:lstStyle/>
          <a:p>
            <a:r>
              <a:rPr lang="en-US" dirty="0">
                <a:solidFill>
                  <a:schemeClr val="accent6">
                    <a:lumMod val="60000"/>
                    <a:lumOff val="40000"/>
                  </a:schemeClr>
                </a:solidFill>
                <a:latin typeface="Times New Roman"/>
                <a:cs typeface="Times New Roman"/>
              </a:rPr>
              <a:t>Darbo </a:t>
            </a:r>
            <a:r>
              <a:rPr lang="en-US" dirty="0" err="1">
                <a:solidFill>
                  <a:schemeClr val="accent6">
                    <a:lumMod val="60000"/>
                    <a:lumOff val="40000"/>
                  </a:schemeClr>
                </a:solidFill>
                <a:latin typeface="Times New Roman"/>
                <a:cs typeface="Times New Roman"/>
              </a:rPr>
              <a:t>eiga</a:t>
            </a:r>
            <a:r>
              <a:rPr lang="en-US" dirty="0">
                <a:solidFill>
                  <a:schemeClr val="accent6">
                    <a:lumMod val="60000"/>
                    <a:lumOff val="40000"/>
                  </a:schemeClr>
                </a:solidFill>
                <a:latin typeface="Times New Roman"/>
                <a:cs typeface="Times New Roman"/>
              </a:rPr>
              <a:t>:</a:t>
            </a:r>
            <a:r>
              <a:rPr lang="en-US" dirty="0">
                <a:solidFill>
                  <a:schemeClr val="accent6">
                    <a:lumMod val="60000"/>
                    <a:lumOff val="40000"/>
                  </a:schemeClr>
                </a:solidFill>
                <a:latin typeface="Times New Roman"/>
                <a:ea typeface="Aptos Display"/>
                <a:cs typeface="Times New Roman"/>
              </a:rPr>
              <a:t>​</a:t>
            </a:r>
            <a:endParaRPr lang="en-US" dirty="0">
              <a:solidFill>
                <a:schemeClr val="accent6">
                  <a:lumMod val="60000"/>
                  <a:lumOff val="40000"/>
                </a:schemeClr>
              </a:solidFill>
              <a:latin typeface="Times New Roman"/>
              <a:cs typeface="Times New Roman"/>
            </a:endParaRPr>
          </a:p>
        </p:txBody>
      </p:sp>
      <p:sp>
        <p:nvSpPr>
          <p:cNvPr id="3" name="Content Placeholder 2">
            <a:extLst>
              <a:ext uri="{FF2B5EF4-FFF2-40B4-BE49-F238E27FC236}">
                <a16:creationId xmlns:a16="http://schemas.microsoft.com/office/drawing/2014/main" id="{23D1E59F-833C-B591-096E-E056FB6A4060}"/>
              </a:ext>
            </a:extLst>
          </p:cNvPr>
          <p:cNvSpPr>
            <a:spLocks noGrp="1"/>
          </p:cNvSpPr>
          <p:nvPr>
            <p:ph idx="1"/>
          </p:nvPr>
        </p:nvSpPr>
        <p:spPr>
          <a:xfrm>
            <a:off x="838200" y="1690688"/>
            <a:ext cx="10515600" cy="4351338"/>
          </a:xfrm>
        </p:spPr>
        <p:txBody>
          <a:bodyPr vert="horz" lIns="91440" tIns="45720" rIns="91440" bIns="45720" rtlCol="0" anchor="t">
            <a:normAutofit/>
          </a:bodyPr>
          <a:lstStyle/>
          <a:p>
            <a:pPr marL="0" indent="0">
              <a:lnSpc>
                <a:spcPct val="100000"/>
              </a:lnSpc>
              <a:buNone/>
            </a:pPr>
            <a:r>
              <a:rPr lang="lt-LT" sz="2400" dirty="0">
                <a:latin typeface="Times New Roman"/>
                <a:cs typeface="Times New Roman"/>
              </a:rPr>
              <a:t>7</a:t>
            </a:r>
            <a:r>
              <a:rPr lang="en-US" sz="2400" dirty="0">
                <a:latin typeface="Times New Roman"/>
                <a:cs typeface="Times New Roman"/>
              </a:rPr>
              <a:t>. </a:t>
            </a:r>
            <a:r>
              <a:rPr lang="en-US" sz="2400" dirty="0" err="1">
                <a:latin typeface="Times New Roman"/>
                <a:cs typeface="Times New Roman"/>
              </a:rPr>
              <a:t>Pakarto</a:t>
            </a:r>
            <a:r>
              <a:rPr lang="lt-LT" sz="2400" dirty="0">
                <a:latin typeface="Times New Roman"/>
                <a:cs typeface="Times New Roman"/>
              </a:rPr>
              <a:t>jome</a:t>
            </a:r>
            <a:r>
              <a:rPr lang="en-US" sz="2400" dirty="0">
                <a:latin typeface="Times New Roman"/>
                <a:cs typeface="Times New Roman"/>
              </a:rPr>
              <a:t> </a:t>
            </a:r>
            <a:r>
              <a:rPr lang="lt-LT" sz="2400" dirty="0">
                <a:latin typeface="Times New Roman"/>
                <a:cs typeface="Times New Roman"/>
              </a:rPr>
              <a:t>bandymą dar</a:t>
            </a:r>
            <a:r>
              <a:rPr lang="en-US" sz="2400" dirty="0">
                <a:latin typeface="Times New Roman"/>
                <a:cs typeface="Times New Roman"/>
              </a:rPr>
              <a:t> du </a:t>
            </a:r>
            <a:r>
              <a:rPr lang="en-US" sz="2400" dirty="0" err="1">
                <a:latin typeface="Times New Roman"/>
                <a:cs typeface="Times New Roman"/>
              </a:rPr>
              <a:t>kartus</a:t>
            </a:r>
            <a:r>
              <a:rPr lang="en-US" sz="2400" dirty="0">
                <a:latin typeface="Times New Roman"/>
                <a:cs typeface="Times New Roman"/>
              </a:rPr>
              <a:t>, </a:t>
            </a:r>
            <a:r>
              <a:rPr lang="en-US" sz="2400" dirty="0" err="1">
                <a:latin typeface="Times New Roman"/>
                <a:cs typeface="Times New Roman"/>
              </a:rPr>
              <a:t>pakeisdami</a:t>
            </a:r>
            <a:r>
              <a:rPr lang="en-US" sz="2400" dirty="0">
                <a:latin typeface="Times New Roman"/>
                <a:cs typeface="Times New Roman"/>
              </a:rPr>
              <a:t> </a:t>
            </a:r>
            <a:r>
              <a:rPr lang="lt-LT" sz="2400" dirty="0">
                <a:latin typeface="Times New Roman"/>
                <a:cs typeface="Times New Roman"/>
              </a:rPr>
              <a:t>antro </a:t>
            </a:r>
            <a:r>
              <a:rPr lang="en-US" sz="2400" dirty="0" err="1">
                <a:latin typeface="Times New Roman"/>
                <a:cs typeface="Times New Roman"/>
              </a:rPr>
              <a:t>smeigtuko</a:t>
            </a:r>
            <a:r>
              <a:rPr lang="en-US" sz="2400" dirty="0">
                <a:latin typeface="Times New Roman"/>
                <a:cs typeface="Times New Roman"/>
              </a:rPr>
              <a:t> </a:t>
            </a:r>
            <a:r>
              <a:rPr lang="en-US" sz="2400" dirty="0" err="1">
                <a:latin typeface="Times New Roman"/>
                <a:cs typeface="Times New Roman"/>
              </a:rPr>
              <a:t>vietą</a:t>
            </a:r>
            <a:r>
              <a:rPr lang="en-US" sz="2400" dirty="0">
                <a:latin typeface="Times New Roman"/>
                <a:cs typeface="Times New Roman"/>
              </a:rPr>
              <a:t>, t. y. </a:t>
            </a:r>
            <a:r>
              <a:rPr lang="en-US" sz="2400" dirty="0" err="1">
                <a:latin typeface="Times New Roman"/>
                <a:cs typeface="Times New Roman"/>
              </a:rPr>
              <a:t>pakeisdami</a:t>
            </a:r>
            <a:r>
              <a:rPr lang="en-US" sz="2400" dirty="0">
                <a:latin typeface="Times New Roman"/>
                <a:cs typeface="Times New Roman"/>
              </a:rPr>
              <a:t> </a:t>
            </a:r>
            <a:r>
              <a:rPr lang="en-US" sz="2400" dirty="0" err="1">
                <a:latin typeface="Times New Roman"/>
                <a:cs typeface="Times New Roman"/>
              </a:rPr>
              <a:t>kritimo</a:t>
            </a:r>
            <a:r>
              <a:rPr lang="en-US" sz="2400" dirty="0">
                <a:latin typeface="Times New Roman"/>
                <a:cs typeface="Times New Roman"/>
              </a:rPr>
              <a:t> </a:t>
            </a:r>
            <a:r>
              <a:rPr lang="en-US" sz="2400" dirty="0" err="1">
                <a:latin typeface="Times New Roman"/>
                <a:cs typeface="Times New Roman"/>
              </a:rPr>
              <a:t>kampo</a:t>
            </a:r>
            <a:r>
              <a:rPr lang="en-US" sz="2400" dirty="0">
                <a:latin typeface="Times New Roman"/>
                <a:cs typeface="Times New Roman"/>
              </a:rPr>
              <a:t> </a:t>
            </a:r>
            <a:r>
              <a:rPr lang="en-US" sz="2400" dirty="0" err="1">
                <a:latin typeface="Times New Roman"/>
                <a:cs typeface="Times New Roman"/>
              </a:rPr>
              <a:t>dydį</a:t>
            </a:r>
            <a:r>
              <a:rPr lang="en-US" sz="2400" dirty="0">
                <a:latin typeface="Times New Roman"/>
                <a:cs typeface="Times New Roman"/>
              </a:rPr>
              <a:t>.</a:t>
            </a:r>
          </a:p>
          <a:p>
            <a:endParaRPr lang="en-US" dirty="0"/>
          </a:p>
        </p:txBody>
      </p:sp>
      <p:pic>
        <p:nvPicPr>
          <p:cNvPr id="14" name="Paveikslėlis 13">
            <a:extLst>
              <a:ext uri="{FF2B5EF4-FFF2-40B4-BE49-F238E27FC236}">
                <a16:creationId xmlns:a16="http://schemas.microsoft.com/office/drawing/2014/main" id="{98DB5574-CC40-43A4-9C01-BBA7A4719B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8555" y="2832630"/>
            <a:ext cx="4414161" cy="3593570"/>
          </a:xfrm>
          <a:prstGeom prst="rect">
            <a:avLst/>
          </a:prstGeom>
        </p:spPr>
      </p:pic>
      <p:sp>
        <p:nvSpPr>
          <p:cNvPr id="7" name="Pusė rėmelio 6">
            <a:extLst>
              <a:ext uri="{FF2B5EF4-FFF2-40B4-BE49-F238E27FC236}">
                <a16:creationId xmlns:a16="http://schemas.microsoft.com/office/drawing/2014/main" id="{8F1D54CC-2CF1-48E4-8253-F14CC815282F}"/>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329170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E2B61-23C5-4E7A-7629-7D29B671F35B}"/>
              </a:ext>
            </a:extLst>
          </p:cNvPr>
          <p:cNvSpPr>
            <a:spLocks noGrp="1"/>
          </p:cNvSpPr>
          <p:nvPr>
            <p:ph type="title"/>
          </p:nvPr>
        </p:nvSpPr>
        <p:spPr/>
        <p:txBody>
          <a:bodyPr/>
          <a:lstStyle/>
          <a:p>
            <a:r>
              <a:rPr lang="en-US" sz="4400" baseline="0" dirty="0">
                <a:solidFill>
                  <a:schemeClr val="accent6">
                    <a:lumMod val="60000"/>
                    <a:lumOff val="40000"/>
                  </a:schemeClr>
                </a:solidFill>
                <a:latin typeface="Times New Roman"/>
                <a:cs typeface="Times New Roman"/>
              </a:rPr>
              <a:t>Darbo </a:t>
            </a:r>
            <a:r>
              <a:rPr lang="en-US" sz="4400" baseline="0" dirty="0" err="1">
                <a:solidFill>
                  <a:schemeClr val="accent6">
                    <a:lumMod val="60000"/>
                    <a:lumOff val="40000"/>
                  </a:schemeClr>
                </a:solidFill>
                <a:latin typeface="Times New Roman"/>
                <a:cs typeface="Times New Roman"/>
              </a:rPr>
              <a:t>eiga</a:t>
            </a:r>
            <a:r>
              <a:rPr lang="en-US" sz="4400" baseline="0" dirty="0">
                <a:solidFill>
                  <a:schemeClr val="accent6">
                    <a:lumMod val="60000"/>
                    <a:lumOff val="40000"/>
                  </a:schemeClr>
                </a:solidFill>
                <a:latin typeface="Times New Roman"/>
                <a:cs typeface="Times New Roman"/>
              </a:rPr>
              <a:t>:</a:t>
            </a:r>
            <a:r>
              <a:rPr lang="en-US" sz="4400" dirty="0">
                <a:solidFill>
                  <a:schemeClr val="accent6">
                    <a:lumMod val="60000"/>
                    <a:lumOff val="40000"/>
                  </a:schemeClr>
                </a:solidFill>
                <a:latin typeface="Times New Roman"/>
                <a:ea typeface="Aptos Display"/>
                <a:cs typeface="Aptos Display"/>
              </a:rPr>
              <a:t>​</a:t>
            </a:r>
            <a:endParaRPr lang="en-US" dirty="0">
              <a:solidFill>
                <a:schemeClr val="accent6">
                  <a:lumMod val="60000"/>
                  <a:lumOff val="40000"/>
                </a:schemeClr>
              </a:solidFill>
              <a:latin typeface="Times New Roman"/>
              <a:cs typeface="Times New Roman"/>
            </a:endParaRPr>
          </a:p>
        </p:txBody>
      </p:sp>
      <p:sp>
        <p:nvSpPr>
          <p:cNvPr id="3" name="Content Placeholder 2">
            <a:extLst>
              <a:ext uri="{FF2B5EF4-FFF2-40B4-BE49-F238E27FC236}">
                <a16:creationId xmlns:a16="http://schemas.microsoft.com/office/drawing/2014/main" id="{A83DAF54-D2C7-F853-F774-528DE7C5B62B}"/>
              </a:ext>
            </a:extLst>
          </p:cNvPr>
          <p:cNvSpPr>
            <a:spLocks noGrp="1"/>
          </p:cNvSpPr>
          <p:nvPr>
            <p:ph idx="1"/>
          </p:nvPr>
        </p:nvSpPr>
        <p:spPr>
          <a:xfrm>
            <a:off x="838201" y="1825625"/>
            <a:ext cx="5053128" cy="4351338"/>
          </a:xfrm>
        </p:spPr>
        <p:txBody>
          <a:bodyPr vert="horz" lIns="91440" tIns="45720" rIns="91440" bIns="45720" rtlCol="0" anchor="t">
            <a:normAutofit/>
          </a:bodyPr>
          <a:lstStyle/>
          <a:p>
            <a:pPr marL="0" indent="0">
              <a:lnSpc>
                <a:spcPct val="100000"/>
              </a:lnSpc>
              <a:buNone/>
            </a:pPr>
            <a:r>
              <a:rPr lang="lt-LT" sz="2400" dirty="0">
                <a:latin typeface="Times New Roman"/>
                <a:cs typeface="Times New Roman"/>
              </a:rPr>
              <a:t>8</a:t>
            </a:r>
            <a:r>
              <a:rPr lang="en-US" sz="2400" dirty="0">
                <a:latin typeface="Times New Roman"/>
                <a:cs typeface="Times New Roman"/>
              </a:rPr>
              <a:t>. </a:t>
            </a:r>
            <a:r>
              <a:rPr lang="lt-LT" sz="2400" dirty="0">
                <a:latin typeface="Times New Roman"/>
                <a:cs typeface="Times New Roman"/>
              </a:rPr>
              <a:t>V</a:t>
            </a:r>
            <a:r>
              <a:rPr lang="en-US" sz="2400" dirty="0" err="1">
                <a:latin typeface="Times New Roman"/>
                <a:cs typeface="Times New Roman"/>
              </a:rPr>
              <a:t>andens</a:t>
            </a:r>
            <a:r>
              <a:rPr lang="en-US" sz="2400" dirty="0">
                <a:latin typeface="Times New Roman"/>
                <a:cs typeface="Times New Roman"/>
              </a:rPr>
              <a:t> </a:t>
            </a:r>
            <a:r>
              <a:rPr lang="en-US" sz="2400" dirty="0" err="1">
                <a:latin typeface="Times New Roman"/>
                <a:cs typeface="Times New Roman"/>
              </a:rPr>
              <a:t>lūžio</a:t>
            </a:r>
            <a:r>
              <a:rPr lang="en-US" sz="2400" dirty="0">
                <a:latin typeface="Times New Roman"/>
                <a:cs typeface="Times New Roman"/>
              </a:rPr>
              <a:t> </a:t>
            </a:r>
            <a:r>
              <a:rPr lang="en-US" sz="2400" dirty="0" err="1">
                <a:latin typeface="Times New Roman"/>
                <a:cs typeface="Times New Roman"/>
              </a:rPr>
              <a:t>rodikl</a:t>
            </a:r>
            <a:r>
              <a:rPr lang="lt-LT" sz="2400" dirty="0">
                <a:latin typeface="Times New Roman"/>
                <a:cs typeface="Times New Roman"/>
              </a:rPr>
              <a:t>iui 1-oje ir 2-oje terpių riboje apskaičiuoti naudojome šviesos lūžio dėsnio formulę.</a:t>
            </a:r>
            <a:r>
              <a:rPr lang="en-US" sz="2400" dirty="0">
                <a:latin typeface="Times New Roman"/>
                <a:cs typeface="Times New Roman"/>
              </a:rPr>
              <a:t> </a:t>
            </a:r>
            <a:endParaRPr lang="lt-LT" sz="2400" dirty="0">
              <a:latin typeface="Times New Roman"/>
              <a:cs typeface="Times New Roman"/>
            </a:endParaRPr>
          </a:p>
          <a:p>
            <a:pPr marL="0" indent="0">
              <a:lnSpc>
                <a:spcPct val="100000"/>
              </a:lnSpc>
              <a:buNone/>
            </a:pPr>
            <a:endParaRPr lang="en-US" sz="2400" dirty="0">
              <a:latin typeface="Times New Roman"/>
              <a:cs typeface="Times New Roman"/>
            </a:endParaRPr>
          </a:p>
          <a:p>
            <a:pPr marL="0" indent="0">
              <a:buNone/>
            </a:pPr>
            <a:endParaRPr lang="en-US" sz="2400" dirty="0">
              <a:latin typeface="Times New Roman"/>
              <a:cs typeface="Times New Roman"/>
            </a:endParaRPr>
          </a:p>
          <a:p>
            <a:endParaRPr lang="en-US" sz="2200" dirty="0">
              <a:latin typeface="Times New Roman"/>
              <a:cs typeface="Times New Roman"/>
            </a:endParaRPr>
          </a:p>
        </p:txBody>
      </p:sp>
      <p:pic>
        <p:nvPicPr>
          <p:cNvPr id="2058" name="Picture 10"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4915D49B-28E4-4108-9157-8713929328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5923685" y="1905000"/>
            <a:ext cx="762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7" name="Pusė rėmelio 6">
            <a:extLst>
              <a:ext uri="{FF2B5EF4-FFF2-40B4-BE49-F238E27FC236}">
                <a16:creationId xmlns:a16="http://schemas.microsoft.com/office/drawing/2014/main" id="{BCB36491-E703-4ECF-AD42-60048E36EF50}"/>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A9E62F7-7D07-45E8-A28C-14FF47C7267F}"/>
                  </a:ext>
                </a:extLst>
              </p:cNvPr>
              <p:cNvSpPr txBox="1"/>
              <p:nvPr/>
            </p:nvSpPr>
            <p:spPr>
              <a:xfrm>
                <a:off x="985936" y="3429000"/>
                <a:ext cx="5314737" cy="3189078"/>
              </a:xfrm>
              <a:prstGeom prst="rect">
                <a:avLst/>
              </a:prstGeom>
              <a:noFill/>
            </p:spPr>
            <p:txBody>
              <a:bodyPr wrap="square" rtlCol="0">
                <a:spAutoFit/>
              </a:bodyPr>
              <a:lstStyle/>
              <a:p>
                <a14:m>
                  <m:oMath xmlns:m="http://schemas.openxmlformats.org/officeDocument/2006/math">
                    <m:f>
                      <m:fPr>
                        <m:ctrlPr>
                          <a:rPr lang="en-US" sz="2800" i="1" smtClean="0">
                            <a:latin typeface="Cambria Math" panose="02040503050406030204" pitchFamily="18" charset="0"/>
                          </a:rPr>
                        </m:ctrlPr>
                      </m:fPr>
                      <m:num>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b="0" i="1" smtClean="0">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rPr>
                                  <m:t>1</m:t>
                                </m:r>
                              </m:sub>
                            </m:sSub>
                          </m:e>
                        </m:func>
                      </m:num>
                      <m:den>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b="0" i="1" smtClean="0">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rPr>
                                  <m:t>1</m:t>
                                </m:r>
                              </m:sub>
                            </m:sSub>
                          </m:e>
                        </m:func>
                      </m:den>
                    </m:f>
                  </m:oMath>
                </a14:m>
                <a:r>
                  <a:rPr lang="lt-LT" sz="2800" dirty="0"/>
                  <a:t> = </a:t>
                </a:r>
                <a14:m>
                  <m:oMath xmlns:m="http://schemas.openxmlformats.org/officeDocument/2006/math">
                    <m:f>
                      <m:fPr>
                        <m:ctrlPr>
                          <a:rPr lang="lt-LT" sz="2800" i="1" smtClean="0">
                            <a:latin typeface="Cambria Math" panose="02040503050406030204" pitchFamily="18" charset="0"/>
                          </a:rPr>
                        </m:ctrlPr>
                      </m:fPr>
                      <m:num>
                        <m:sSub>
                          <m:sSubPr>
                            <m:ctrlPr>
                              <a:rPr lang="lt-LT" sz="2800" i="1" smtClean="0">
                                <a:latin typeface="Cambria Math" panose="02040503050406030204" pitchFamily="18" charset="0"/>
                              </a:rPr>
                            </m:ctrlPr>
                          </m:sSubPr>
                          <m:e>
                            <m:r>
                              <a:rPr lang="lt-LT" sz="2800" b="0" i="1" smtClean="0">
                                <a:latin typeface="Cambria Math" panose="02040503050406030204" pitchFamily="18" charset="0"/>
                              </a:rPr>
                              <m:t>𝑛</m:t>
                            </m:r>
                          </m:e>
                          <m:sub>
                            <m:r>
                              <a:rPr lang="lt-LT" sz="2800" b="0" i="1" smtClean="0">
                                <a:latin typeface="Cambria Math" panose="02040503050406030204" pitchFamily="18" charset="0"/>
                              </a:rPr>
                              <m:t>𝑣</m:t>
                            </m:r>
                            <m:r>
                              <a:rPr lang="lt-LT" sz="2800" b="0" i="1" smtClean="0">
                                <a:latin typeface="Cambria Math" panose="02040503050406030204" pitchFamily="18" charset="0"/>
                              </a:rPr>
                              <m:t>1</m:t>
                            </m:r>
                          </m:sub>
                        </m:sSub>
                      </m:num>
                      <m:den>
                        <m:sSub>
                          <m:sSubPr>
                            <m:ctrlPr>
                              <a:rPr lang="lt-LT" sz="2800" i="1" smtClean="0">
                                <a:latin typeface="Cambria Math" panose="02040503050406030204" pitchFamily="18" charset="0"/>
                              </a:rPr>
                            </m:ctrlPr>
                          </m:sSubPr>
                          <m:e>
                            <m:r>
                              <a:rPr lang="lt-LT" sz="2800" b="0" i="1" smtClean="0">
                                <a:latin typeface="Cambria Math" panose="02040503050406030204" pitchFamily="18" charset="0"/>
                              </a:rPr>
                              <m:t>𝑛</m:t>
                            </m:r>
                          </m:e>
                          <m:sub>
                            <m:r>
                              <a:rPr lang="lt-LT" sz="2800" b="0" i="1" smtClean="0">
                                <a:latin typeface="Cambria Math" panose="02040503050406030204" pitchFamily="18" charset="0"/>
                              </a:rPr>
                              <m:t>𝑜𝑟𝑜</m:t>
                            </m:r>
                          </m:sub>
                        </m:sSub>
                      </m:den>
                    </m:f>
                  </m:oMath>
                </a14:m>
                <a:r>
                  <a:rPr lang="lt-LT" sz="2800" dirty="0"/>
                  <a:t>          </a:t>
                </a:r>
                <a14:m>
                  <m:oMath xmlns:m="http://schemas.openxmlformats.org/officeDocument/2006/math">
                    <m:sSub>
                      <m:sSubPr>
                        <m:ctrlPr>
                          <a:rPr lang="lt-LT" sz="2800" i="1" dirty="0" smtClean="0">
                            <a:latin typeface="Cambria Math" panose="02040503050406030204" pitchFamily="18" charset="0"/>
                          </a:rPr>
                        </m:ctrlPr>
                      </m:sSubPr>
                      <m:e>
                        <m:r>
                          <a:rPr lang="lt-LT" sz="2800" b="0" i="1" dirty="0" smtClean="0">
                            <a:latin typeface="Cambria Math" panose="02040503050406030204" pitchFamily="18" charset="0"/>
                          </a:rPr>
                          <m:t>𝑛</m:t>
                        </m:r>
                      </m:e>
                      <m:sub>
                        <m:r>
                          <a:rPr lang="lt-LT" sz="2800" b="0" i="1" dirty="0" smtClean="0">
                            <a:latin typeface="Cambria Math" panose="02040503050406030204" pitchFamily="18" charset="0"/>
                          </a:rPr>
                          <m:t>𝑣</m:t>
                        </m:r>
                        <m:r>
                          <a:rPr lang="lt-LT" sz="2800" b="0" i="1" dirty="0" smtClean="0">
                            <a:latin typeface="Cambria Math" panose="02040503050406030204" pitchFamily="18" charset="0"/>
                          </a:rPr>
                          <m:t>1</m:t>
                        </m:r>
                      </m:sub>
                    </m:sSub>
                  </m:oMath>
                </a14:m>
                <a:r>
                  <a:rPr lang="lt-LT" sz="2800" dirty="0"/>
                  <a:t> = </a:t>
                </a:r>
                <a14:m>
                  <m:oMath xmlns:m="http://schemas.openxmlformats.org/officeDocument/2006/math">
                    <m:f>
                      <m:fPr>
                        <m:ctrlPr>
                          <a:rPr lang="lt-LT" sz="2800" i="1" smtClean="0">
                            <a:latin typeface="Cambria Math" panose="02040503050406030204" pitchFamily="18" charset="0"/>
                          </a:rPr>
                        </m:ctrlPr>
                      </m:fPr>
                      <m:num>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i="1">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rPr>
                                  <m:t>1</m:t>
                                </m:r>
                              </m:sub>
                            </m:sSub>
                            <m:r>
                              <m:rPr>
                                <m:nor/>
                              </m:rPr>
                              <a:rPr lang="lt-LT" sz="28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sSub>
                              <m:sSubPr>
                                <m:ctrlP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ctrlPr>
                              </m:sSubPr>
                              <m:e>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𝑛</m:t>
                                </m:r>
                              </m:e>
                              <m:sub>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𝑜𝑟𝑜</m:t>
                                </m:r>
                              </m:sub>
                            </m:sSub>
                          </m:e>
                        </m:func>
                      </m:num>
                      <m:den>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i="1">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rPr>
                                  <m:t>1</m:t>
                                </m:r>
                              </m:sub>
                            </m:sSub>
                          </m:e>
                        </m:func>
                      </m:den>
                    </m:f>
                  </m:oMath>
                </a14:m>
                <a:endParaRPr lang="lt-LT" sz="2800" dirty="0"/>
              </a:p>
              <a:p>
                <a:endParaRPr lang="lt-LT" sz="2800" dirty="0"/>
              </a:p>
              <a:p>
                <a:endParaRPr lang="lt-LT" sz="2800" dirty="0"/>
              </a:p>
              <a:p>
                <a14:m>
                  <m:oMath xmlns:m="http://schemas.openxmlformats.org/officeDocument/2006/math">
                    <m:f>
                      <m:fPr>
                        <m:ctrlPr>
                          <a:rPr lang="en-US" sz="2800" i="1" smtClean="0">
                            <a:latin typeface="Cambria Math" panose="02040503050406030204" pitchFamily="18" charset="0"/>
                          </a:rPr>
                        </m:ctrlPr>
                      </m:fPr>
                      <m:num>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b="0" i="1" smtClean="0">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sym typeface="Symbol" panose="05050102010706020507" pitchFamily="18" charset="2"/>
                                  </a:rPr>
                                  <m:t>2</m:t>
                                </m:r>
                              </m:sub>
                            </m:sSub>
                          </m:e>
                        </m:func>
                      </m:num>
                      <m:den>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b="0" i="1" smtClean="0">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sym typeface="Symbol" panose="05050102010706020507" pitchFamily="18" charset="2"/>
                                  </a:rPr>
                                  <m:t>2</m:t>
                                </m:r>
                              </m:sub>
                            </m:sSub>
                          </m:e>
                        </m:func>
                      </m:den>
                    </m:f>
                  </m:oMath>
                </a14:m>
                <a:r>
                  <a:rPr lang="lt-LT" sz="2800" dirty="0"/>
                  <a:t> = </a:t>
                </a:r>
                <a14:m>
                  <m:oMath xmlns:m="http://schemas.openxmlformats.org/officeDocument/2006/math">
                    <m:f>
                      <m:fPr>
                        <m:ctrlPr>
                          <a:rPr lang="lt-LT" sz="2800" i="1" smtClean="0">
                            <a:latin typeface="Cambria Math" panose="02040503050406030204" pitchFamily="18" charset="0"/>
                          </a:rPr>
                        </m:ctrlPr>
                      </m:fPr>
                      <m:num>
                        <m:sSub>
                          <m:sSubPr>
                            <m:ctrlPr>
                              <a:rPr lang="lt-LT" sz="2800" i="1" smtClean="0">
                                <a:latin typeface="Cambria Math" panose="02040503050406030204" pitchFamily="18" charset="0"/>
                              </a:rPr>
                            </m:ctrlPr>
                          </m:sSubPr>
                          <m:e>
                            <m:r>
                              <a:rPr lang="lt-LT" sz="2800" b="0" i="1" smtClean="0">
                                <a:latin typeface="Cambria Math" panose="02040503050406030204" pitchFamily="18" charset="0"/>
                              </a:rPr>
                              <m:t>𝑛</m:t>
                            </m:r>
                          </m:e>
                          <m:sub>
                            <m:r>
                              <a:rPr lang="lt-LT" sz="2800" b="0" i="1" smtClean="0">
                                <a:latin typeface="Cambria Math" panose="02040503050406030204" pitchFamily="18" charset="0"/>
                              </a:rPr>
                              <m:t>𝑜𝑟𝑜</m:t>
                            </m:r>
                          </m:sub>
                        </m:sSub>
                      </m:num>
                      <m:den>
                        <m:sSub>
                          <m:sSubPr>
                            <m:ctrlPr>
                              <a:rPr lang="lt-LT" sz="2800" i="1" smtClean="0">
                                <a:latin typeface="Cambria Math" panose="02040503050406030204" pitchFamily="18" charset="0"/>
                              </a:rPr>
                            </m:ctrlPr>
                          </m:sSubPr>
                          <m:e>
                            <m:r>
                              <a:rPr lang="lt-LT" sz="2800" b="0" i="1" smtClean="0">
                                <a:latin typeface="Cambria Math" panose="02040503050406030204" pitchFamily="18" charset="0"/>
                              </a:rPr>
                              <m:t>𝑛</m:t>
                            </m:r>
                          </m:e>
                          <m:sub>
                            <m:r>
                              <a:rPr lang="lt-LT" sz="2800" b="0" i="1" smtClean="0">
                                <a:latin typeface="Cambria Math" panose="02040503050406030204" pitchFamily="18" charset="0"/>
                              </a:rPr>
                              <m:t>𝑣</m:t>
                            </m:r>
                            <m:r>
                              <a:rPr lang="lt-LT" sz="2800" b="0" i="1" smtClean="0">
                                <a:latin typeface="Cambria Math" panose="02040503050406030204" pitchFamily="18" charset="0"/>
                              </a:rPr>
                              <m:t>2</m:t>
                            </m:r>
                          </m:sub>
                        </m:sSub>
                      </m:den>
                    </m:f>
                  </m:oMath>
                </a14:m>
                <a:r>
                  <a:rPr lang="lt-LT" sz="2800" dirty="0"/>
                  <a:t>          </a:t>
                </a:r>
                <a14:m>
                  <m:oMath xmlns:m="http://schemas.openxmlformats.org/officeDocument/2006/math">
                    <m:sSub>
                      <m:sSubPr>
                        <m:ctrlPr>
                          <a:rPr lang="lt-LT" sz="2800" i="1" dirty="0" smtClean="0">
                            <a:latin typeface="Cambria Math" panose="02040503050406030204" pitchFamily="18" charset="0"/>
                          </a:rPr>
                        </m:ctrlPr>
                      </m:sSubPr>
                      <m:e>
                        <m:r>
                          <a:rPr lang="lt-LT" sz="2800" b="0" i="1" dirty="0" smtClean="0">
                            <a:latin typeface="Cambria Math" panose="02040503050406030204" pitchFamily="18" charset="0"/>
                          </a:rPr>
                          <m:t>𝑛</m:t>
                        </m:r>
                      </m:e>
                      <m:sub>
                        <m:r>
                          <a:rPr lang="lt-LT" sz="2800" b="0" i="1" dirty="0" smtClean="0">
                            <a:latin typeface="Cambria Math" panose="02040503050406030204" pitchFamily="18" charset="0"/>
                          </a:rPr>
                          <m:t>𝑣</m:t>
                        </m:r>
                        <m:r>
                          <a:rPr lang="lt-LT" sz="2800" b="0" i="1" dirty="0" smtClean="0">
                            <a:latin typeface="Cambria Math" panose="02040503050406030204" pitchFamily="18" charset="0"/>
                          </a:rPr>
                          <m:t>2</m:t>
                        </m:r>
                      </m:sub>
                    </m:sSub>
                  </m:oMath>
                </a14:m>
                <a:r>
                  <a:rPr lang="lt-LT" sz="2800" dirty="0"/>
                  <a:t> = </a:t>
                </a:r>
                <a14:m>
                  <m:oMath xmlns:m="http://schemas.openxmlformats.org/officeDocument/2006/math">
                    <m:f>
                      <m:fPr>
                        <m:ctrlPr>
                          <a:rPr lang="lt-LT" sz="2800" i="1" smtClean="0">
                            <a:latin typeface="Cambria Math" panose="02040503050406030204" pitchFamily="18" charset="0"/>
                          </a:rPr>
                        </m:ctrlPr>
                      </m:fPr>
                      <m:num>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i="1">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sym typeface="Symbol" panose="05050102010706020507" pitchFamily="18" charset="2"/>
                                  </a:rPr>
                                  <m:t>2</m:t>
                                </m:r>
                              </m:sub>
                            </m:sSub>
                            <m:r>
                              <m:rPr>
                                <m:nor/>
                              </m:rPr>
                              <a:rPr lang="lt-LT" sz="2800" b="1" i="0" smtClean="0">
                                <a:latin typeface="Cambria Math" panose="02040503050406030204" pitchFamily="18" charset="0"/>
                              </a:rPr>
                              <m:t> </m:t>
                            </m:r>
                            <m:r>
                              <m:rPr>
                                <m:nor/>
                              </m:rPr>
                              <a:rPr lang="lt-LT" sz="28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sSub>
                              <m:sSubPr>
                                <m:ctrlP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ctrlPr>
                              </m:sSubPr>
                              <m:e>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𝑛</m:t>
                                </m:r>
                              </m:e>
                              <m:sub>
                                <m:r>
                                  <a:rPr lang="lt-LT" sz="28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𝑜𝑟𝑜</m:t>
                                </m:r>
                              </m:sub>
                            </m:sSub>
                          </m:e>
                        </m:func>
                      </m:num>
                      <m:den>
                        <m:func>
                          <m:funcPr>
                            <m:ctrlPr>
                              <a:rPr lang="lt-LT" sz="2800" b="0" i="1" smtClean="0">
                                <a:latin typeface="Cambria Math" panose="02040503050406030204" pitchFamily="18" charset="0"/>
                              </a:rPr>
                            </m:ctrlPr>
                          </m:funcPr>
                          <m:fName>
                            <m:r>
                              <m:rPr>
                                <m:sty m:val="p"/>
                              </m:rPr>
                              <a:rPr lang="lt-LT" sz="2800" b="0" i="0" smtClean="0">
                                <a:latin typeface="Cambria Math" panose="02040503050406030204" pitchFamily="18" charset="0"/>
                              </a:rPr>
                              <m:t>sin</m:t>
                            </m:r>
                          </m:fName>
                          <m:e>
                            <m:sSub>
                              <m:sSubPr>
                                <m:ctrlPr>
                                  <a:rPr lang="lt-LT" sz="2800" b="0" i="1" smtClean="0">
                                    <a:latin typeface="Cambria Math" panose="02040503050406030204" pitchFamily="18" charset="0"/>
                                  </a:rPr>
                                </m:ctrlPr>
                              </m:sSubPr>
                              <m:e>
                                <m:r>
                                  <a:rPr lang="lt-LT" sz="2800" i="1">
                                    <a:latin typeface="Cambria Math" panose="02040503050406030204" pitchFamily="18" charset="0"/>
                                    <a:sym typeface="Symbol" panose="05050102010706020507" pitchFamily="18" charset="2"/>
                                  </a:rPr>
                                  <m:t></m:t>
                                </m:r>
                              </m:e>
                              <m:sub>
                                <m:r>
                                  <a:rPr lang="lt-LT" sz="2800" b="0" i="1" smtClean="0">
                                    <a:latin typeface="Cambria Math" panose="02040503050406030204" pitchFamily="18" charset="0"/>
                                    <a:sym typeface="Symbol" panose="05050102010706020507" pitchFamily="18" charset="2"/>
                                  </a:rPr>
                                  <m:t>2</m:t>
                                </m:r>
                              </m:sub>
                            </m:sSub>
                          </m:e>
                        </m:func>
                      </m:den>
                    </m:f>
                  </m:oMath>
                </a14:m>
                <a:endParaRPr lang="lt-LT" sz="2800" dirty="0"/>
              </a:p>
              <a:p>
                <a:endParaRPr lang="lt-LT" dirty="0"/>
              </a:p>
              <a:p>
                <a:endParaRPr lang="lt-LT" dirty="0"/>
              </a:p>
              <a:p>
                <a:endParaRPr lang="en-US" dirty="0"/>
              </a:p>
            </p:txBody>
          </p:sp>
        </mc:Choice>
        <mc:Fallback xmlns="">
          <p:sp>
            <p:nvSpPr>
              <p:cNvPr id="4" name="TextBox 3">
                <a:extLst>
                  <a:ext uri="{FF2B5EF4-FFF2-40B4-BE49-F238E27FC236}">
                    <a16:creationId xmlns:a16="http://schemas.microsoft.com/office/drawing/2014/main" id="{0A9E62F7-7D07-45E8-A28C-14FF47C7267F}"/>
                  </a:ext>
                </a:extLst>
              </p:cNvPr>
              <p:cNvSpPr txBox="1">
                <a:spLocks noRot="1" noChangeAspect="1" noMove="1" noResize="1" noEditPoints="1" noAdjustHandles="1" noChangeArrowheads="1" noChangeShapeType="1" noTextEdit="1"/>
              </p:cNvSpPr>
              <p:nvPr/>
            </p:nvSpPr>
            <p:spPr>
              <a:xfrm>
                <a:off x="985936" y="3429000"/>
                <a:ext cx="5314737" cy="3189078"/>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122076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00D6A84-2A3E-4E16-BE8D-FF85F6FCB7BD}"/>
              </a:ext>
            </a:extLst>
          </p:cNvPr>
          <p:cNvSpPr>
            <a:spLocks noGrp="1"/>
          </p:cNvSpPr>
          <p:nvPr>
            <p:ph type="title"/>
          </p:nvPr>
        </p:nvSpPr>
        <p:spPr>
          <a:xfrm>
            <a:off x="754633" y="479337"/>
            <a:ext cx="10515600" cy="1325563"/>
          </a:xfrm>
        </p:spPr>
        <p:txBody>
          <a:bodyPr/>
          <a:lstStyle/>
          <a:p>
            <a:r>
              <a:rPr lang="en-US" dirty="0">
                <a:solidFill>
                  <a:schemeClr val="accent6">
                    <a:lumMod val="60000"/>
                    <a:lumOff val="40000"/>
                  </a:schemeClr>
                </a:solidFill>
                <a:latin typeface="Times New Roman" panose="02020603050405020304" pitchFamily="18" charset="0"/>
                <a:cs typeface="Times New Roman" panose="02020603050405020304" pitchFamily="18" charset="0"/>
              </a:rPr>
              <a:t>1 </a:t>
            </a:r>
            <a:r>
              <a:rPr lang="en-US" dirty="0" err="1">
                <a:solidFill>
                  <a:schemeClr val="accent6">
                    <a:lumMod val="60000"/>
                    <a:lumOff val="40000"/>
                  </a:schemeClr>
                </a:solidFill>
                <a:latin typeface="Times New Roman" panose="02020603050405020304" pitchFamily="18" charset="0"/>
                <a:cs typeface="Times New Roman" panose="02020603050405020304" pitchFamily="18" charset="0"/>
              </a:rPr>
              <a:t>bandymo</a:t>
            </a:r>
            <a:r>
              <a:rPr lang="en-US" dirty="0">
                <a:solidFill>
                  <a:schemeClr val="accent6">
                    <a:lumMod val="60000"/>
                    <a:lumOff val="40000"/>
                  </a:schemeClr>
                </a:solidFill>
                <a:latin typeface="Times New Roman" panose="02020603050405020304" pitchFamily="18" charset="0"/>
                <a:cs typeface="Times New Roman" panose="02020603050405020304" pitchFamily="18" charset="0"/>
              </a:rPr>
              <a:t> s</a:t>
            </a:r>
            <a:r>
              <a:rPr lang="lt-LT" dirty="0">
                <a:solidFill>
                  <a:schemeClr val="accent6">
                    <a:lumMod val="60000"/>
                    <a:lumOff val="40000"/>
                  </a:schemeClr>
                </a:solidFill>
                <a:latin typeface="Times New Roman" panose="02020603050405020304" pitchFamily="18" charset="0"/>
                <a:cs typeface="Times New Roman" panose="02020603050405020304" pitchFamily="18" charset="0"/>
              </a:rPr>
              <a:t>kaičiavimai:  </a:t>
            </a:r>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3" name="Teksto vietos rezervavimo ženklas 2">
            <a:extLst>
              <a:ext uri="{FF2B5EF4-FFF2-40B4-BE49-F238E27FC236}">
                <a16:creationId xmlns:a16="http://schemas.microsoft.com/office/drawing/2014/main" id="{238D0E09-45F6-4AC3-9FAD-4612B358F752}"/>
              </a:ext>
            </a:extLst>
          </p:cNvPr>
          <p:cNvSpPr>
            <a:spLocks noGrp="1"/>
          </p:cNvSpPr>
          <p:nvPr>
            <p:ph type="body" idx="1"/>
          </p:nvPr>
        </p:nvSpPr>
        <p:spPr>
          <a:xfrm>
            <a:off x="754633" y="1959344"/>
            <a:ext cx="4358336" cy="823912"/>
          </a:xfrm>
        </p:spPr>
        <p:txBody>
          <a:bodyPr>
            <a:normAutofit/>
          </a:bodyPr>
          <a:lstStyle/>
          <a:p>
            <a:r>
              <a:rPr lang="lt-LT" sz="2800" b="0" dirty="0">
                <a:latin typeface="Times New Roman" panose="02020603050405020304" pitchFamily="18" charset="0"/>
                <a:cs typeface="Times New Roman" panose="02020603050405020304" pitchFamily="18" charset="0"/>
              </a:rPr>
              <a:t>1 terpių riba:</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urinio vietos rezervavimo ženklas 3">
                <a:extLst>
                  <a:ext uri="{FF2B5EF4-FFF2-40B4-BE49-F238E27FC236}">
                    <a16:creationId xmlns:a16="http://schemas.microsoft.com/office/drawing/2014/main" id="{818D11B6-2C8F-45FE-9643-3852D28EEF8C}"/>
                  </a:ext>
                </a:extLst>
              </p:cNvPr>
              <p:cNvSpPr>
                <a:spLocks noGrp="1"/>
              </p:cNvSpPr>
              <p:nvPr>
                <p:ph sz="half" idx="2"/>
              </p:nvPr>
            </p:nvSpPr>
            <p:spPr>
              <a:xfrm>
                <a:off x="839788" y="2937700"/>
                <a:ext cx="3021309" cy="3020949"/>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i="1">
                                <a:latin typeface="Cambria Math" panose="02040503050406030204" pitchFamily="18" charset="0"/>
                              </a:rPr>
                              <m:t>2</m:t>
                            </m:r>
                            <m:r>
                              <a:rPr lang="lt-LT" b="0" i="1" smtClean="0">
                                <a:latin typeface="Cambria Math" panose="02040503050406030204" pitchFamily="18" charset="0"/>
                              </a:rPr>
                              <m:t>0</m:t>
                            </m:r>
                            <m:r>
                              <a:rPr lang="lt-LT" i="1">
                                <a:latin typeface="Cambria Math" panose="02040503050406030204" pitchFamily="18" charset="0"/>
                                <a:ea typeface="Cambria Math" panose="02040503050406030204" pitchFamily="18" charset="0"/>
                              </a:rPr>
                              <m:t>°</m:t>
                            </m:r>
                            <m:r>
                              <m:rPr>
                                <m:nor/>
                              </m:rPr>
                              <a:rPr lang="lt-LT" b="1" i="0"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i="1">
                                <a:latin typeface="Cambria Math" panose="02040503050406030204" pitchFamily="18" charset="0"/>
                                <a:ea typeface="Cambria Math" panose="02040503050406030204" pitchFamily="18" charset="0"/>
                              </a:rPr>
                            </m:ctrlPr>
                          </m:funcPr>
                          <m:fName>
                            <m:r>
                              <m:rPr>
                                <m:sty m:val="p"/>
                              </m:rPr>
                              <a:rPr lang="lt-LT">
                                <a:latin typeface="Cambria Math" panose="02040503050406030204" pitchFamily="18" charset="0"/>
                                <a:ea typeface="Cambria Math" panose="02040503050406030204" pitchFamily="18" charset="0"/>
                              </a:rPr>
                              <m:t>sin</m:t>
                            </m:r>
                          </m:fName>
                          <m:e>
                            <m:r>
                              <a:rPr lang="lt-LT" i="1">
                                <a:latin typeface="Cambria Math" panose="02040503050406030204" pitchFamily="18" charset="0"/>
                                <a:ea typeface="Cambria Math" panose="02040503050406030204" pitchFamily="18" charset="0"/>
                              </a:rPr>
                              <m:t>1</m:t>
                            </m:r>
                            <m:r>
                              <a:rPr lang="lt-LT" b="0" i="1" smtClean="0">
                                <a:latin typeface="Cambria Math" panose="02040503050406030204" pitchFamily="18" charset="0"/>
                                <a:ea typeface="Cambria Math" panose="02040503050406030204" pitchFamily="18" charset="0"/>
                              </a:rPr>
                              <m:t>6</m:t>
                            </m:r>
                            <m:r>
                              <a:rPr lang="lt-LT" i="1">
                                <a:latin typeface="Cambria Math" panose="02040503050406030204" pitchFamily="18" charset="0"/>
                                <a:ea typeface="Cambria Math" panose="02040503050406030204" pitchFamily="18" charset="0"/>
                              </a:rPr>
                              <m:t>°</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1,24</a:t>
                </a:r>
                <a:endParaRPr lang="en-US" dirty="0">
                  <a:latin typeface="Times New Roman" panose="02020603050405020304" pitchFamily="18" charset="0"/>
                  <a:cs typeface="Times New Roman" panose="02020603050405020304" pitchFamily="18" charset="0"/>
                </a:endParaRPr>
              </a:p>
            </p:txBody>
          </p:sp>
        </mc:Choice>
        <mc:Fallback xmlns="">
          <p:sp>
            <p:nvSpPr>
              <p:cNvPr id="4" name="Turinio vietos rezervavimo ženklas 3">
                <a:extLst>
                  <a:ext uri="{FF2B5EF4-FFF2-40B4-BE49-F238E27FC236}">
                    <a16:creationId xmlns:a16="http://schemas.microsoft.com/office/drawing/2014/main" id="{818D11B6-2C8F-45FE-9643-3852D28EEF8C}"/>
                  </a:ext>
                </a:extLst>
              </p:cNvPr>
              <p:cNvSpPr>
                <a:spLocks noGrp="1" noRot="1" noChangeAspect="1" noMove="1" noResize="1" noEditPoints="1" noAdjustHandles="1" noChangeArrowheads="1" noChangeShapeType="1" noTextEdit="1"/>
              </p:cNvSpPr>
              <p:nvPr>
                <p:ph sz="half" idx="2"/>
              </p:nvPr>
            </p:nvSpPr>
            <p:spPr>
              <a:xfrm>
                <a:off x="839788" y="2937700"/>
                <a:ext cx="3021309" cy="3020949"/>
              </a:xfrm>
              <a:blipFill>
                <a:blip r:embed="rId2"/>
                <a:stretch>
                  <a:fillRect/>
                </a:stretch>
              </a:blipFill>
            </p:spPr>
            <p:txBody>
              <a:bodyPr/>
              <a:lstStyle/>
              <a:p>
                <a:r>
                  <a:rPr lang="lt-LT">
                    <a:noFill/>
                  </a:rPr>
                  <a:t> </a:t>
                </a:r>
              </a:p>
            </p:txBody>
          </p:sp>
        </mc:Fallback>
      </mc:AlternateContent>
      <p:sp>
        <p:nvSpPr>
          <p:cNvPr id="5" name="Teksto vietos rezervavimo ženklas 4">
            <a:extLst>
              <a:ext uri="{FF2B5EF4-FFF2-40B4-BE49-F238E27FC236}">
                <a16:creationId xmlns:a16="http://schemas.microsoft.com/office/drawing/2014/main" id="{0500AD59-7A0E-42FA-9EAB-138D3747FD33}"/>
              </a:ext>
            </a:extLst>
          </p:cNvPr>
          <p:cNvSpPr>
            <a:spLocks noGrp="1"/>
          </p:cNvSpPr>
          <p:nvPr>
            <p:ph type="body" sz="quarter" idx="3"/>
          </p:nvPr>
        </p:nvSpPr>
        <p:spPr>
          <a:xfrm>
            <a:off x="5275556" y="1960968"/>
            <a:ext cx="5183188" cy="823912"/>
          </a:xfrm>
        </p:spPr>
        <p:txBody>
          <a:bodyPr>
            <a:normAutofit/>
          </a:bodyPr>
          <a:lstStyle/>
          <a:p>
            <a:r>
              <a:rPr lang="lt-LT" sz="2800" b="0" dirty="0">
                <a:latin typeface="Times New Roman" panose="02020603050405020304" pitchFamily="18" charset="0"/>
                <a:cs typeface="Times New Roman" panose="02020603050405020304" pitchFamily="18" charset="0"/>
              </a:rPr>
              <a:t>2 </a:t>
            </a:r>
            <a:r>
              <a:rPr kumimoji="0" lang="lt-LT"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terpių riba:</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urinio vietos rezervavimo ženklas 5">
                <a:extLst>
                  <a:ext uri="{FF2B5EF4-FFF2-40B4-BE49-F238E27FC236}">
                    <a16:creationId xmlns:a16="http://schemas.microsoft.com/office/drawing/2014/main" id="{435042A4-B588-49E3-868E-B43A9BFE6647}"/>
                  </a:ext>
                </a:extLst>
              </p:cNvPr>
              <p:cNvSpPr>
                <a:spLocks noGrp="1"/>
              </p:cNvSpPr>
              <p:nvPr>
                <p:ph sz="quarter" idx="4"/>
              </p:nvPr>
            </p:nvSpPr>
            <p:spPr>
              <a:xfrm>
                <a:off x="5275556" y="3002302"/>
                <a:ext cx="5183188" cy="3091124"/>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r>
                      <a:rPr lang="lt-LT" b="0" i="1" smtClean="0">
                        <a:latin typeface="Cambria Math" panose="02040503050406030204" pitchFamily="18" charset="0"/>
                      </a:rPr>
                      <m:t>=</m:t>
                    </m:r>
                  </m:oMath>
                </a14:m>
                <a:r>
                  <a:rPr lang="lt-LT" dirty="0"/>
                  <a:t>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i="1">
                                <a:latin typeface="Cambria Math" panose="02040503050406030204" pitchFamily="18" charset="0"/>
                              </a:rPr>
                              <m:t>2</m:t>
                            </m:r>
                            <m:r>
                              <a:rPr lang="lt-LT" b="0" i="1" smtClean="0">
                                <a:latin typeface="Cambria Math" panose="02040503050406030204" pitchFamily="18" charset="0"/>
                              </a:rPr>
                              <m:t>1</m:t>
                            </m:r>
                            <m:r>
                              <a:rPr lang="lt-LT" i="1">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b="0" i="1" smtClean="0">
                                <a:latin typeface="Cambria Math" panose="02040503050406030204" pitchFamily="18" charset="0"/>
                                <a:ea typeface="Cambria Math" panose="02040503050406030204" pitchFamily="18" charset="0"/>
                              </a:rPr>
                            </m:ctrlPr>
                          </m:funcPr>
                          <m:fName>
                            <m:r>
                              <m:rPr>
                                <m:sty m:val="p"/>
                              </m:rPr>
                              <a:rPr lang="lt-LT" b="0" i="0" smtClean="0">
                                <a:latin typeface="Cambria Math" panose="02040503050406030204" pitchFamily="18" charset="0"/>
                                <a:ea typeface="Cambria Math" panose="02040503050406030204" pitchFamily="18" charset="0"/>
                              </a:rPr>
                              <m:t>sin</m:t>
                            </m:r>
                          </m:fName>
                          <m:e>
                            <m:r>
                              <a:rPr lang="lt-LT" b="0" i="1" smtClean="0">
                                <a:latin typeface="Cambria Math" panose="02040503050406030204" pitchFamily="18" charset="0"/>
                                <a:ea typeface="Cambria Math" panose="02040503050406030204" pitchFamily="18" charset="0"/>
                              </a:rPr>
                              <m:t>14°</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1,48</a:t>
                </a:r>
                <a:endParaRPr lang="en-US" dirty="0">
                  <a:latin typeface="Times New Roman" panose="02020603050405020304" pitchFamily="18" charset="0"/>
                  <a:cs typeface="Times New Roman" panose="02020603050405020304" pitchFamily="18" charset="0"/>
                </a:endParaRPr>
              </a:p>
            </p:txBody>
          </p:sp>
        </mc:Choice>
        <mc:Fallback xmlns="">
          <p:sp>
            <p:nvSpPr>
              <p:cNvPr id="6" name="Turinio vietos rezervavimo ženklas 5">
                <a:extLst>
                  <a:ext uri="{FF2B5EF4-FFF2-40B4-BE49-F238E27FC236}">
                    <a16:creationId xmlns:a16="http://schemas.microsoft.com/office/drawing/2014/main" id="{435042A4-B588-49E3-868E-B43A9BFE6647}"/>
                  </a:ext>
                </a:extLst>
              </p:cNvPr>
              <p:cNvSpPr>
                <a:spLocks noGrp="1" noRot="1" noChangeAspect="1" noMove="1" noResize="1" noEditPoints="1" noAdjustHandles="1" noChangeArrowheads="1" noChangeShapeType="1" noTextEdit="1"/>
              </p:cNvSpPr>
              <p:nvPr>
                <p:ph sz="quarter" idx="4"/>
              </p:nvPr>
            </p:nvSpPr>
            <p:spPr>
              <a:xfrm>
                <a:off x="5275556" y="3002302"/>
                <a:ext cx="5183188" cy="3091124"/>
              </a:xfrm>
              <a:blipFill>
                <a:blip r:embed="rId3"/>
                <a:stretch>
                  <a:fillRect/>
                </a:stretch>
              </a:blipFill>
            </p:spPr>
            <p:txBody>
              <a:bodyPr/>
              <a:lstStyle/>
              <a:p>
                <a:r>
                  <a:rPr lang="lt-LT">
                    <a:noFill/>
                  </a:rPr>
                  <a:t> </a:t>
                </a:r>
              </a:p>
            </p:txBody>
          </p:sp>
        </mc:Fallback>
      </mc:AlternateContent>
      <p:sp>
        <p:nvSpPr>
          <p:cNvPr id="7" name="Rectangle 1">
            <a:extLst>
              <a:ext uri="{FF2B5EF4-FFF2-40B4-BE49-F238E27FC236}">
                <a16:creationId xmlns:a16="http://schemas.microsoft.com/office/drawing/2014/main" id="{47A7A636-0C53-4C5A-B52B-D50DB6365A25}"/>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9" name="Rectangle 2">
            <a:extLst>
              <a:ext uri="{FF2B5EF4-FFF2-40B4-BE49-F238E27FC236}">
                <a16:creationId xmlns:a16="http://schemas.microsoft.com/office/drawing/2014/main" id="{9F7BDEB3-5E41-4E0C-8517-5B08BA99AEB9}"/>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8" name="Picture 4"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19F5A24A-577E-4F32-B3DD-6B7430F091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3113434">
            <a:off x="6855189" y="86492"/>
            <a:ext cx="8994047" cy="3810000"/>
          </a:xfrm>
          <a:prstGeom prst="rect">
            <a:avLst/>
          </a:prstGeom>
          <a:noFill/>
          <a:extLst>
            <a:ext uri="{909E8E84-426E-40DD-AFC4-6F175D3DCCD1}">
              <a14:hiddenFill xmlns:a14="http://schemas.microsoft.com/office/drawing/2010/main">
                <a:solidFill>
                  <a:srgbClr val="FFFFFF"/>
                </a:solidFill>
              </a14:hiddenFill>
            </a:ext>
          </a:extLst>
        </p:spPr>
      </p:pic>
      <p:sp>
        <p:nvSpPr>
          <p:cNvPr id="12" name="Pusė rėmelio 11">
            <a:extLst>
              <a:ext uri="{FF2B5EF4-FFF2-40B4-BE49-F238E27FC236}">
                <a16:creationId xmlns:a16="http://schemas.microsoft.com/office/drawing/2014/main" id="{A9D7B04B-40AB-4A7F-8AFB-BAA9630B0368}"/>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2169031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DD043F-39E7-41D6-8D3E-DD0D8D88AE07}"/>
              </a:ext>
            </a:extLst>
          </p:cNvPr>
          <p:cNvSpPr>
            <a:spLocks noGrp="1"/>
          </p:cNvSpPr>
          <p:nvPr>
            <p:ph type="title"/>
          </p:nvPr>
        </p:nvSpPr>
        <p:spPr>
          <a:xfrm>
            <a:off x="836612" y="543027"/>
            <a:ext cx="10515600" cy="1325563"/>
          </a:xfrm>
        </p:spPr>
        <p:txBody>
          <a:bodyPr/>
          <a:lstStyle/>
          <a:p>
            <a:r>
              <a:rPr lang="en-US" dirty="0">
                <a:solidFill>
                  <a:schemeClr val="accent6">
                    <a:lumMod val="60000"/>
                    <a:lumOff val="40000"/>
                  </a:schemeClr>
                </a:solidFill>
                <a:latin typeface="Times New Roman" panose="02020603050405020304" pitchFamily="18" charset="0"/>
                <a:cs typeface="Times New Roman" panose="02020603050405020304" pitchFamily="18" charset="0"/>
              </a:rPr>
              <a:t>2 </a:t>
            </a:r>
            <a:r>
              <a:rPr lang="en-US" dirty="0" err="1">
                <a:solidFill>
                  <a:schemeClr val="accent6">
                    <a:lumMod val="60000"/>
                    <a:lumOff val="40000"/>
                  </a:schemeClr>
                </a:solidFill>
                <a:latin typeface="Times New Roman" panose="02020603050405020304" pitchFamily="18" charset="0"/>
                <a:cs typeface="Times New Roman" panose="02020603050405020304" pitchFamily="18" charset="0"/>
              </a:rPr>
              <a:t>bandymo</a:t>
            </a:r>
            <a:r>
              <a:rPr lang="en-US" dirty="0">
                <a:solidFill>
                  <a:schemeClr val="accent6">
                    <a:lumMod val="60000"/>
                    <a:lumOff val="40000"/>
                  </a:schemeClr>
                </a:solidFill>
                <a:latin typeface="Times New Roman" panose="02020603050405020304" pitchFamily="18" charset="0"/>
                <a:cs typeface="Times New Roman" panose="02020603050405020304" pitchFamily="18" charset="0"/>
              </a:rPr>
              <a:t> s</a:t>
            </a:r>
            <a:r>
              <a:rPr lang="lt-LT" dirty="0">
                <a:solidFill>
                  <a:schemeClr val="accent6">
                    <a:lumMod val="60000"/>
                    <a:lumOff val="40000"/>
                  </a:schemeClr>
                </a:solidFill>
                <a:latin typeface="Times New Roman" panose="02020603050405020304" pitchFamily="18" charset="0"/>
                <a:cs typeface="Times New Roman" panose="02020603050405020304" pitchFamily="18" charset="0"/>
              </a:rPr>
              <a:t>kaičiavimai: </a:t>
            </a:r>
            <a:endParaRPr lang="en-US" dirty="0">
              <a:solidFill>
                <a:schemeClr val="accent6">
                  <a:lumMod val="60000"/>
                  <a:lumOff val="40000"/>
                </a:schemeClr>
              </a:solidFill>
            </a:endParaRPr>
          </a:p>
        </p:txBody>
      </p:sp>
      <p:sp>
        <p:nvSpPr>
          <p:cNvPr id="3" name="Teksto vietos rezervavimo ženklas 2">
            <a:extLst>
              <a:ext uri="{FF2B5EF4-FFF2-40B4-BE49-F238E27FC236}">
                <a16:creationId xmlns:a16="http://schemas.microsoft.com/office/drawing/2014/main" id="{EEAC634C-7DAB-478F-9866-6AC72A701C06}"/>
              </a:ext>
            </a:extLst>
          </p:cNvPr>
          <p:cNvSpPr>
            <a:spLocks noGrp="1"/>
          </p:cNvSpPr>
          <p:nvPr>
            <p:ph type="body" idx="1"/>
          </p:nvPr>
        </p:nvSpPr>
        <p:spPr>
          <a:xfrm>
            <a:off x="839788" y="2115459"/>
            <a:ext cx="3749967" cy="823912"/>
          </a:xfrm>
        </p:spPr>
        <p:txBody>
          <a:bodyPr>
            <a:normAutofit/>
          </a:bodyPr>
          <a:lstStyle/>
          <a:p>
            <a:r>
              <a:rPr lang="lt-LT" sz="2800" b="0" dirty="0">
                <a:latin typeface="Times New Roman" panose="02020603050405020304" pitchFamily="18" charset="0"/>
                <a:cs typeface="Times New Roman" panose="02020603050405020304" pitchFamily="18" charset="0"/>
              </a:rPr>
              <a:t>1 </a:t>
            </a:r>
            <a:r>
              <a:rPr kumimoji="0" lang="lt-LT"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terpių riba: </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urinio vietos rezervavimo ženklas 3">
                <a:extLst>
                  <a:ext uri="{FF2B5EF4-FFF2-40B4-BE49-F238E27FC236}">
                    <a16:creationId xmlns:a16="http://schemas.microsoft.com/office/drawing/2014/main" id="{1D5F22CA-1321-4F85-84A5-AD3B79BD085A}"/>
                  </a:ext>
                </a:extLst>
              </p:cNvPr>
              <p:cNvSpPr>
                <a:spLocks noGrp="1"/>
              </p:cNvSpPr>
              <p:nvPr>
                <p:ph sz="half" idx="2"/>
              </p:nvPr>
            </p:nvSpPr>
            <p:spPr>
              <a:xfrm>
                <a:off x="836612" y="3122024"/>
                <a:ext cx="5157787" cy="3039056"/>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b="0" i="1" smtClean="0">
                                <a:latin typeface="Cambria Math" panose="02040503050406030204" pitchFamily="18" charset="0"/>
                              </a:rPr>
                              <m:t>40</m:t>
                            </m:r>
                            <m:r>
                              <a:rPr lang="lt-LT" i="1">
                                <a:latin typeface="Cambria Math" panose="02040503050406030204" pitchFamily="18" charset="0"/>
                                <a:ea typeface="Cambria Math" panose="02040503050406030204" pitchFamily="18" charset="0"/>
                              </a:rPr>
                              <m:t>°</m:t>
                            </m:r>
                            <m:r>
                              <m:rPr>
                                <m:nor/>
                              </m:rPr>
                              <a:rPr lang="lt-LT" b="1" i="0"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i="1">
                                <a:latin typeface="Cambria Math" panose="02040503050406030204" pitchFamily="18" charset="0"/>
                                <a:ea typeface="Cambria Math" panose="02040503050406030204" pitchFamily="18" charset="0"/>
                              </a:rPr>
                            </m:ctrlPr>
                          </m:funcPr>
                          <m:fName>
                            <m:r>
                              <m:rPr>
                                <m:sty m:val="p"/>
                              </m:rPr>
                              <a:rPr lang="lt-LT">
                                <a:latin typeface="Cambria Math" panose="02040503050406030204" pitchFamily="18" charset="0"/>
                                <a:ea typeface="Cambria Math" panose="02040503050406030204" pitchFamily="18" charset="0"/>
                              </a:rPr>
                              <m:t>sin</m:t>
                            </m:r>
                          </m:fName>
                          <m:e>
                            <m:r>
                              <a:rPr lang="lt-LT" b="0" i="1" smtClean="0">
                                <a:latin typeface="Cambria Math" panose="02040503050406030204" pitchFamily="18" charset="0"/>
                                <a:ea typeface="Cambria Math" panose="02040503050406030204" pitchFamily="18" charset="0"/>
                              </a:rPr>
                              <m:t>28</m:t>
                            </m:r>
                            <m:r>
                              <a:rPr lang="lt-LT" i="1">
                                <a:latin typeface="Cambria Math" panose="02040503050406030204" pitchFamily="18" charset="0"/>
                                <a:ea typeface="Cambria Math" panose="02040503050406030204" pitchFamily="18" charset="0"/>
                              </a:rPr>
                              <m:t>°</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1,37</a:t>
                </a:r>
                <a:endParaRPr lang="en-US" dirty="0">
                  <a:latin typeface="Times New Roman" panose="02020603050405020304" pitchFamily="18" charset="0"/>
                  <a:cs typeface="Times New Roman" panose="02020603050405020304" pitchFamily="18" charset="0"/>
                </a:endParaRPr>
              </a:p>
            </p:txBody>
          </p:sp>
        </mc:Choice>
        <mc:Fallback xmlns="">
          <p:sp>
            <p:nvSpPr>
              <p:cNvPr id="4" name="Turinio vietos rezervavimo ženklas 3">
                <a:extLst>
                  <a:ext uri="{FF2B5EF4-FFF2-40B4-BE49-F238E27FC236}">
                    <a16:creationId xmlns:a16="http://schemas.microsoft.com/office/drawing/2014/main" id="{1D5F22CA-1321-4F85-84A5-AD3B79BD085A}"/>
                  </a:ext>
                </a:extLst>
              </p:cNvPr>
              <p:cNvSpPr>
                <a:spLocks noGrp="1" noRot="1" noChangeAspect="1" noMove="1" noResize="1" noEditPoints="1" noAdjustHandles="1" noChangeArrowheads="1" noChangeShapeType="1" noTextEdit="1"/>
              </p:cNvSpPr>
              <p:nvPr>
                <p:ph sz="half" idx="2"/>
              </p:nvPr>
            </p:nvSpPr>
            <p:spPr>
              <a:xfrm>
                <a:off x="836612" y="3122024"/>
                <a:ext cx="5157787" cy="3039056"/>
              </a:xfrm>
              <a:blipFill>
                <a:blip r:embed="rId2"/>
                <a:stretch>
                  <a:fillRect/>
                </a:stretch>
              </a:blipFill>
            </p:spPr>
            <p:txBody>
              <a:bodyPr/>
              <a:lstStyle/>
              <a:p>
                <a:r>
                  <a:rPr lang="lt-LT">
                    <a:noFill/>
                  </a:rPr>
                  <a:t> </a:t>
                </a:r>
              </a:p>
            </p:txBody>
          </p:sp>
        </mc:Fallback>
      </mc:AlternateContent>
      <p:sp>
        <p:nvSpPr>
          <p:cNvPr id="5" name="Teksto vietos rezervavimo ženklas 4">
            <a:extLst>
              <a:ext uri="{FF2B5EF4-FFF2-40B4-BE49-F238E27FC236}">
                <a16:creationId xmlns:a16="http://schemas.microsoft.com/office/drawing/2014/main" id="{6A75515F-039A-425A-9020-8CD4C5ADED0A}"/>
              </a:ext>
            </a:extLst>
          </p:cNvPr>
          <p:cNvSpPr>
            <a:spLocks noGrp="1"/>
          </p:cNvSpPr>
          <p:nvPr>
            <p:ph type="body" sz="quarter" idx="3"/>
          </p:nvPr>
        </p:nvSpPr>
        <p:spPr>
          <a:xfrm>
            <a:off x="5994399" y="2115459"/>
            <a:ext cx="2794247" cy="823912"/>
          </a:xfrm>
        </p:spPr>
        <p:txBody>
          <a:bodyPr>
            <a:normAutofit/>
          </a:bodyPr>
          <a:lstStyle/>
          <a:p>
            <a:r>
              <a:rPr lang="lt-LT" sz="2800" b="0" dirty="0">
                <a:latin typeface="Times New Roman" panose="02020603050405020304" pitchFamily="18" charset="0"/>
                <a:cs typeface="Times New Roman" panose="02020603050405020304" pitchFamily="18" charset="0"/>
              </a:rPr>
              <a:t>2 </a:t>
            </a:r>
            <a:r>
              <a:rPr kumimoji="0" lang="lt-LT"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terpių riba: </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urinio vietos rezervavimo ženklas 5">
                <a:extLst>
                  <a:ext uri="{FF2B5EF4-FFF2-40B4-BE49-F238E27FC236}">
                    <a16:creationId xmlns:a16="http://schemas.microsoft.com/office/drawing/2014/main" id="{59BCDD99-185C-4A52-8C5C-7C6B5FCA1456}"/>
                  </a:ext>
                </a:extLst>
              </p:cNvPr>
              <p:cNvSpPr>
                <a:spLocks noGrp="1"/>
              </p:cNvSpPr>
              <p:nvPr>
                <p:ph sz="quarter" idx="4"/>
              </p:nvPr>
            </p:nvSpPr>
            <p:spPr>
              <a:xfrm>
                <a:off x="6096000" y="3127986"/>
                <a:ext cx="5183188" cy="3039056"/>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oMath>
                </a14:m>
                <a:r>
                  <a:rPr lang="lt-LT" dirty="0"/>
                  <a:t> =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b="0" i="1" smtClean="0">
                                <a:latin typeface="Cambria Math" panose="02040503050406030204" pitchFamily="18" charset="0"/>
                              </a:rPr>
                              <m:t>38</m:t>
                            </m:r>
                            <m:r>
                              <a:rPr lang="lt-LT" i="1">
                                <a:latin typeface="Cambria Math" panose="02040503050406030204" pitchFamily="18" charset="0"/>
                                <a:ea typeface="Cambria Math" panose="02040503050406030204" pitchFamily="18" charset="0"/>
                              </a:rPr>
                              <m:t>°</m:t>
                            </m:r>
                            <m:r>
                              <m:rPr>
                                <m:nor/>
                              </m:rPr>
                              <a:rPr lang="lt-LT" b="1" i="0"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i="1">
                                <a:latin typeface="Cambria Math" panose="02040503050406030204" pitchFamily="18" charset="0"/>
                                <a:ea typeface="Cambria Math" panose="02040503050406030204" pitchFamily="18" charset="0"/>
                              </a:rPr>
                            </m:ctrlPr>
                          </m:funcPr>
                          <m:fName>
                            <m:r>
                              <m:rPr>
                                <m:sty m:val="p"/>
                              </m:rPr>
                              <a:rPr lang="lt-LT">
                                <a:latin typeface="Cambria Math" panose="02040503050406030204" pitchFamily="18" charset="0"/>
                                <a:ea typeface="Cambria Math" panose="02040503050406030204" pitchFamily="18" charset="0"/>
                              </a:rPr>
                              <m:t>sin</m:t>
                            </m:r>
                          </m:fName>
                          <m:e>
                            <m:r>
                              <a:rPr lang="lt-LT" b="0" i="1" smtClean="0">
                                <a:latin typeface="Cambria Math" panose="02040503050406030204" pitchFamily="18" charset="0"/>
                                <a:ea typeface="Cambria Math" panose="02040503050406030204" pitchFamily="18" charset="0"/>
                              </a:rPr>
                              <m:t>28</m:t>
                            </m:r>
                            <m:r>
                              <a:rPr lang="lt-LT" i="1">
                                <a:latin typeface="Cambria Math" panose="02040503050406030204" pitchFamily="18" charset="0"/>
                                <a:ea typeface="Cambria Math" panose="02040503050406030204" pitchFamily="18" charset="0"/>
                              </a:rPr>
                              <m:t>°</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1,31</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mc:Choice>
        <mc:Fallback xmlns="">
          <p:sp>
            <p:nvSpPr>
              <p:cNvPr id="6" name="Turinio vietos rezervavimo ženklas 5">
                <a:extLst>
                  <a:ext uri="{FF2B5EF4-FFF2-40B4-BE49-F238E27FC236}">
                    <a16:creationId xmlns:a16="http://schemas.microsoft.com/office/drawing/2014/main" id="{59BCDD99-185C-4A52-8C5C-7C6B5FCA1456}"/>
                  </a:ext>
                </a:extLst>
              </p:cNvPr>
              <p:cNvSpPr>
                <a:spLocks noGrp="1" noRot="1" noChangeAspect="1" noMove="1" noResize="1" noEditPoints="1" noAdjustHandles="1" noChangeArrowheads="1" noChangeShapeType="1" noTextEdit="1"/>
              </p:cNvSpPr>
              <p:nvPr>
                <p:ph sz="quarter" idx="4"/>
              </p:nvPr>
            </p:nvSpPr>
            <p:spPr>
              <a:xfrm>
                <a:off x="6096000" y="3127986"/>
                <a:ext cx="5183188" cy="3039056"/>
              </a:xfrm>
              <a:blipFill>
                <a:blip r:embed="rId3"/>
                <a:stretch>
                  <a:fillRect/>
                </a:stretch>
              </a:blipFill>
            </p:spPr>
            <p:txBody>
              <a:bodyPr/>
              <a:lstStyle/>
              <a:p>
                <a:r>
                  <a:rPr lang="lt-LT">
                    <a:noFill/>
                  </a:rPr>
                  <a:t> </a:t>
                </a:r>
              </a:p>
            </p:txBody>
          </p:sp>
        </mc:Fallback>
      </mc:AlternateContent>
      <p:pic>
        <p:nvPicPr>
          <p:cNvPr id="4098"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0728C826-F67B-4117-856B-3A3A047E34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235172">
            <a:off x="7436371" y="2187642"/>
            <a:ext cx="8365312" cy="3810000"/>
          </a:xfrm>
          <a:prstGeom prst="rect">
            <a:avLst/>
          </a:prstGeom>
          <a:noFill/>
          <a:extLst>
            <a:ext uri="{909E8E84-426E-40DD-AFC4-6F175D3DCCD1}">
              <a14:hiddenFill xmlns:a14="http://schemas.microsoft.com/office/drawing/2010/main">
                <a:solidFill>
                  <a:srgbClr val="FFFFFF"/>
                </a:solidFill>
              </a14:hiddenFill>
            </a:ext>
          </a:extLst>
        </p:spPr>
      </p:pic>
      <p:sp>
        <p:nvSpPr>
          <p:cNvPr id="11" name="Pusė rėmelio 10">
            <a:extLst>
              <a:ext uri="{FF2B5EF4-FFF2-40B4-BE49-F238E27FC236}">
                <a16:creationId xmlns:a16="http://schemas.microsoft.com/office/drawing/2014/main" id="{CD06EAE6-34A4-494C-869D-63754B254BF2}"/>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796672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F12A97D-AE2F-4E77-906B-419DA5F4802B}"/>
              </a:ext>
            </a:extLst>
          </p:cNvPr>
          <p:cNvSpPr>
            <a:spLocks noGrp="1"/>
          </p:cNvSpPr>
          <p:nvPr>
            <p:ph type="title"/>
          </p:nvPr>
        </p:nvSpPr>
        <p:spPr>
          <a:xfrm>
            <a:off x="838200" y="445207"/>
            <a:ext cx="10515600" cy="1325563"/>
          </a:xfrm>
        </p:spPr>
        <p:txBody>
          <a:bodyPr/>
          <a:lstStyle/>
          <a:p>
            <a:r>
              <a:rPr lang="lt-LT" dirty="0">
                <a:solidFill>
                  <a:schemeClr val="accent6">
                    <a:lumMod val="60000"/>
                    <a:lumOff val="40000"/>
                  </a:schemeClr>
                </a:solidFill>
                <a:latin typeface="Times New Roman" panose="02020603050405020304" pitchFamily="18" charset="0"/>
                <a:cs typeface="Times New Roman" panose="02020603050405020304" pitchFamily="18" charset="0"/>
              </a:rPr>
              <a:t>3 bandymo skaičiavimai: </a:t>
            </a:r>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3" name="Teksto vietos rezervavimo ženklas 2">
            <a:extLst>
              <a:ext uri="{FF2B5EF4-FFF2-40B4-BE49-F238E27FC236}">
                <a16:creationId xmlns:a16="http://schemas.microsoft.com/office/drawing/2014/main" id="{D23FCEA7-ECFF-467C-BBAF-3B503EDF3BA2}"/>
              </a:ext>
            </a:extLst>
          </p:cNvPr>
          <p:cNvSpPr>
            <a:spLocks noGrp="1"/>
          </p:cNvSpPr>
          <p:nvPr>
            <p:ph type="body" idx="1"/>
          </p:nvPr>
        </p:nvSpPr>
        <p:spPr>
          <a:xfrm>
            <a:off x="836613" y="2052638"/>
            <a:ext cx="3247116" cy="823912"/>
          </a:xfrm>
        </p:spPr>
        <p:txBody>
          <a:bodyPr>
            <a:normAutofit/>
          </a:bodyPr>
          <a:lstStyle/>
          <a:p>
            <a:r>
              <a:rPr lang="lt-LT" sz="2800" b="0" dirty="0">
                <a:latin typeface="Times New Roman" panose="02020603050405020304" pitchFamily="18" charset="0"/>
                <a:cs typeface="Times New Roman" panose="02020603050405020304" pitchFamily="18" charset="0"/>
              </a:rPr>
              <a:t>1 </a:t>
            </a:r>
            <a:r>
              <a:rPr kumimoji="0" lang="lt-LT"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terpių riba: </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4" name="Turinio vietos rezervavimo ženklas 3">
                <a:extLst>
                  <a:ext uri="{FF2B5EF4-FFF2-40B4-BE49-F238E27FC236}">
                    <a16:creationId xmlns:a16="http://schemas.microsoft.com/office/drawing/2014/main" id="{727982D2-890A-463A-B492-7CCA98805632}"/>
                  </a:ext>
                </a:extLst>
              </p:cNvPr>
              <p:cNvSpPr>
                <a:spLocks noGrp="1"/>
              </p:cNvSpPr>
              <p:nvPr>
                <p:ph sz="half" idx="2"/>
              </p:nvPr>
            </p:nvSpPr>
            <p:spPr>
              <a:xfrm>
                <a:off x="836612" y="3069345"/>
                <a:ext cx="5157787" cy="3002842"/>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b="0" i="1" smtClean="0">
                                <a:latin typeface="Cambria Math" panose="02040503050406030204" pitchFamily="18" charset="0"/>
                              </a:rPr>
                              <m:t>59</m:t>
                            </m:r>
                            <m:r>
                              <a:rPr lang="lt-LT" i="1">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i="1">
                                <a:latin typeface="Cambria Math" panose="02040503050406030204" pitchFamily="18" charset="0"/>
                                <a:ea typeface="Cambria Math" panose="02040503050406030204" pitchFamily="18" charset="0"/>
                              </a:rPr>
                            </m:ctrlPr>
                          </m:funcPr>
                          <m:fName>
                            <m:r>
                              <m:rPr>
                                <m:sty m:val="p"/>
                              </m:rPr>
                              <a:rPr lang="lt-LT">
                                <a:latin typeface="Cambria Math" panose="02040503050406030204" pitchFamily="18" charset="0"/>
                                <a:ea typeface="Cambria Math" panose="02040503050406030204" pitchFamily="18" charset="0"/>
                              </a:rPr>
                              <m:t>sin</m:t>
                            </m:r>
                          </m:fName>
                          <m:e>
                            <m:r>
                              <a:rPr lang="lt-LT" b="0" i="1" smtClean="0">
                                <a:latin typeface="Cambria Math" panose="02040503050406030204" pitchFamily="18" charset="0"/>
                                <a:ea typeface="Cambria Math" panose="02040503050406030204" pitchFamily="18" charset="0"/>
                              </a:rPr>
                              <m:t>44</m:t>
                            </m:r>
                            <m:r>
                              <a:rPr lang="lt-LT" i="1">
                                <a:latin typeface="Cambria Math" panose="02040503050406030204" pitchFamily="18" charset="0"/>
                                <a:ea typeface="Cambria Math" panose="02040503050406030204" pitchFamily="18" charset="0"/>
                              </a:rPr>
                              <m:t>°</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1</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1,23</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mc:Choice>
        <mc:Fallback xmlns="">
          <p:sp>
            <p:nvSpPr>
              <p:cNvPr id="4" name="Turinio vietos rezervavimo ženklas 3">
                <a:extLst>
                  <a:ext uri="{FF2B5EF4-FFF2-40B4-BE49-F238E27FC236}">
                    <a16:creationId xmlns:a16="http://schemas.microsoft.com/office/drawing/2014/main" id="{727982D2-890A-463A-B492-7CCA98805632}"/>
                  </a:ext>
                </a:extLst>
              </p:cNvPr>
              <p:cNvSpPr>
                <a:spLocks noGrp="1" noRot="1" noChangeAspect="1" noMove="1" noResize="1" noEditPoints="1" noAdjustHandles="1" noChangeArrowheads="1" noChangeShapeType="1" noTextEdit="1"/>
              </p:cNvSpPr>
              <p:nvPr>
                <p:ph sz="half" idx="2"/>
              </p:nvPr>
            </p:nvSpPr>
            <p:spPr>
              <a:xfrm>
                <a:off x="836612" y="3069345"/>
                <a:ext cx="5157787" cy="3002842"/>
              </a:xfrm>
              <a:blipFill>
                <a:blip r:embed="rId2"/>
                <a:stretch>
                  <a:fillRect/>
                </a:stretch>
              </a:blipFill>
            </p:spPr>
            <p:txBody>
              <a:bodyPr/>
              <a:lstStyle/>
              <a:p>
                <a:r>
                  <a:rPr lang="lt-LT">
                    <a:noFill/>
                  </a:rPr>
                  <a:t> </a:t>
                </a:r>
              </a:p>
            </p:txBody>
          </p:sp>
        </mc:Fallback>
      </mc:AlternateContent>
      <p:sp>
        <p:nvSpPr>
          <p:cNvPr id="5" name="Teksto vietos rezervavimo ženklas 4">
            <a:extLst>
              <a:ext uri="{FF2B5EF4-FFF2-40B4-BE49-F238E27FC236}">
                <a16:creationId xmlns:a16="http://schemas.microsoft.com/office/drawing/2014/main" id="{05725E31-0DC2-45A9-8E58-82287B79432C}"/>
              </a:ext>
            </a:extLst>
          </p:cNvPr>
          <p:cNvSpPr>
            <a:spLocks noGrp="1"/>
          </p:cNvSpPr>
          <p:nvPr>
            <p:ph type="body" sz="quarter" idx="3"/>
          </p:nvPr>
        </p:nvSpPr>
        <p:spPr>
          <a:xfrm>
            <a:off x="5994399" y="2052638"/>
            <a:ext cx="5183188" cy="823912"/>
          </a:xfrm>
        </p:spPr>
        <p:txBody>
          <a:bodyPr>
            <a:normAutofit/>
          </a:bodyPr>
          <a:lstStyle/>
          <a:p>
            <a:r>
              <a:rPr lang="lt-LT" sz="2800" b="0" dirty="0">
                <a:latin typeface="Times New Roman" panose="02020603050405020304" pitchFamily="18" charset="0"/>
                <a:cs typeface="Times New Roman" panose="02020603050405020304" pitchFamily="18" charset="0"/>
              </a:rPr>
              <a:t>2 </a:t>
            </a:r>
            <a:r>
              <a:rPr kumimoji="0" lang="lt-LT" sz="2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terpių riba: </a:t>
            </a:r>
            <a:endParaRPr lang="en-US" sz="2800" b="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Turinio vietos rezervavimo ženklas 5">
                <a:extLst>
                  <a:ext uri="{FF2B5EF4-FFF2-40B4-BE49-F238E27FC236}">
                    <a16:creationId xmlns:a16="http://schemas.microsoft.com/office/drawing/2014/main" id="{0D367227-62C2-4C66-B424-0D5981FB077C}"/>
                  </a:ext>
                </a:extLst>
              </p:cNvPr>
              <p:cNvSpPr>
                <a:spLocks noGrp="1"/>
              </p:cNvSpPr>
              <p:nvPr>
                <p:ph sz="quarter" idx="4"/>
              </p:nvPr>
            </p:nvSpPr>
            <p:spPr>
              <a:xfrm>
                <a:off x="6018212" y="3069345"/>
                <a:ext cx="5183188" cy="3002842"/>
              </a:xfrm>
            </p:spPr>
            <p:txBody>
              <a:bodyPr/>
              <a:lstStyle/>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oMath>
                </a14:m>
                <a:r>
                  <a:rPr lang="lt-LT" dirty="0"/>
                  <a:t> = </a:t>
                </a:r>
                <a14:m>
                  <m:oMath xmlns:m="http://schemas.openxmlformats.org/officeDocument/2006/math">
                    <m:f>
                      <m:fPr>
                        <m:ctrlPr>
                          <a:rPr lang="lt-LT" i="1">
                            <a:latin typeface="Cambria Math" panose="02040503050406030204" pitchFamily="18" charset="0"/>
                          </a:rPr>
                        </m:ctrlPr>
                      </m:fPr>
                      <m:num>
                        <m:func>
                          <m:funcPr>
                            <m:ctrlPr>
                              <a:rPr lang="lt-LT" i="1">
                                <a:latin typeface="Cambria Math" panose="02040503050406030204" pitchFamily="18" charset="0"/>
                              </a:rPr>
                            </m:ctrlPr>
                          </m:funcPr>
                          <m:fName>
                            <m:r>
                              <m:rPr>
                                <m:sty m:val="p"/>
                              </m:rPr>
                              <a:rPr lang="lt-LT">
                                <a:latin typeface="Cambria Math" panose="02040503050406030204" pitchFamily="18" charset="0"/>
                              </a:rPr>
                              <m:t>sin</m:t>
                            </m:r>
                          </m:fName>
                          <m:e>
                            <m:r>
                              <a:rPr lang="lt-LT" b="0" i="1" smtClean="0">
                                <a:latin typeface="Cambria Math" panose="02040503050406030204" pitchFamily="18" charset="0"/>
                              </a:rPr>
                              <m:t>61</m:t>
                            </m:r>
                            <m:r>
                              <a:rPr lang="lt-LT" i="1">
                                <a:latin typeface="Cambria Math" panose="02040503050406030204" pitchFamily="18" charset="0"/>
                                <a:ea typeface="Cambria Math" panose="02040503050406030204" pitchFamily="18" charset="0"/>
                              </a:rPr>
                              <m:t>°</m:t>
                            </m:r>
                            <m:r>
                              <m:rPr>
                                <m:nor/>
                              </m:rPr>
                              <a:rPr lang="lt-LT" b="1" i="0" smtClean="0">
                                <a:latin typeface="Cambria Math" panose="02040503050406030204" pitchFamily="18" charset="0"/>
                                <a:ea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solidFill>
                                  <a:prstClr val="black"/>
                                </a:solidFill>
                                <a:latin typeface="Cambria Math" panose="02040503050406030204" pitchFamily="18" charset="0"/>
                                <a:cs typeface="Times New Roman" panose="02020603050405020304" pitchFamily="18" charset="0"/>
                                <a:sym typeface="Symbol" panose="05050102010706020507" pitchFamily="18" charset="2"/>
                              </a:rPr>
                              <m:t> </m:t>
                            </m:r>
                            <m:r>
                              <a:rPr lang="lt-LT" i="1">
                                <a:latin typeface="Cambria Math" panose="02040503050406030204" pitchFamily="18" charset="0"/>
                                <a:ea typeface="Cambria Math" panose="02040503050406030204" pitchFamily="18" charset="0"/>
                              </a:rPr>
                              <m:t>1</m:t>
                            </m:r>
                          </m:e>
                        </m:func>
                      </m:num>
                      <m:den>
                        <m:func>
                          <m:funcPr>
                            <m:ctrlPr>
                              <a:rPr lang="lt-LT" i="1">
                                <a:latin typeface="Cambria Math" panose="02040503050406030204" pitchFamily="18" charset="0"/>
                                <a:ea typeface="Cambria Math" panose="02040503050406030204" pitchFamily="18" charset="0"/>
                              </a:rPr>
                            </m:ctrlPr>
                          </m:funcPr>
                          <m:fName>
                            <m:r>
                              <m:rPr>
                                <m:sty m:val="p"/>
                              </m:rPr>
                              <a:rPr lang="lt-LT">
                                <a:latin typeface="Cambria Math" panose="02040503050406030204" pitchFamily="18" charset="0"/>
                                <a:ea typeface="Cambria Math" panose="02040503050406030204" pitchFamily="18" charset="0"/>
                              </a:rPr>
                              <m:t>sin</m:t>
                            </m:r>
                          </m:fName>
                          <m:e>
                            <m:r>
                              <a:rPr lang="lt-LT" b="0" i="1" smtClean="0">
                                <a:latin typeface="Cambria Math" panose="02040503050406030204" pitchFamily="18" charset="0"/>
                                <a:ea typeface="Cambria Math" panose="02040503050406030204" pitchFamily="18" charset="0"/>
                              </a:rPr>
                              <m:t>44</m:t>
                            </m:r>
                            <m:r>
                              <a:rPr lang="lt-LT" i="1">
                                <a:latin typeface="Cambria Math" panose="02040503050406030204" pitchFamily="18" charset="0"/>
                                <a:ea typeface="Cambria Math" panose="02040503050406030204" pitchFamily="18" charset="0"/>
                              </a:rPr>
                              <m:t>°</m:t>
                            </m:r>
                          </m:e>
                        </m:func>
                      </m:den>
                    </m:f>
                  </m:oMath>
                </a14:m>
                <a:endParaRPr lang="lt-LT" dirty="0"/>
              </a:p>
              <a:p>
                <a:pPr marL="0" indent="0">
                  <a:lnSpc>
                    <a:spcPct val="150000"/>
                  </a:lnSpc>
                  <a:buNone/>
                </a:pPr>
                <a14:m>
                  <m:oMath xmlns:m="http://schemas.openxmlformats.org/officeDocument/2006/math">
                    <m:sSub>
                      <m:sSubPr>
                        <m:ctrlPr>
                          <a:rPr lang="en-US" i="1" smtClean="0">
                            <a:latin typeface="Cambria Math" panose="02040503050406030204" pitchFamily="18" charset="0"/>
                          </a:rPr>
                        </m:ctrlPr>
                      </m:sSubPr>
                      <m:e>
                        <m:r>
                          <a:rPr lang="lt-LT" b="0" i="1" smtClean="0">
                            <a:latin typeface="Cambria Math" panose="02040503050406030204" pitchFamily="18" charset="0"/>
                          </a:rPr>
                          <m:t>𝑛</m:t>
                        </m:r>
                      </m:e>
                      <m:sub>
                        <m:r>
                          <a:rPr lang="lt-LT" b="0" i="1" smtClean="0">
                            <a:latin typeface="Cambria Math" panose="02040503050406030204" pitchFamily="18" charset="0"/>
                          </a:rPr>
                          <m:t>𝑣</m:t>
                        </m:r>
                        <m:r>
                          <a:rPr lang="lt-LT" b="0" i="1" smtClean="0">
                            <a:latin typeface="Cambria Math" panose="02040503050406030204" pitchFamily="18" charset="0"/>
                          </a:rPr>
                          <m:t>2</m:t>
                        </m:r>
                      </m:sub>
                    </m:sSub>
                  </m:oMath>
                </a14:m>
                <a:r>
                  <a:rPr lang="lt-LT" dirty="0"/>
                  <a:t> </a:t>
                </a:r>
                <a:r>
                  <a:rPr lang="lt-LT" dirty="0">
                    <a:sym typeface="Symbol" panose="05050102010706020507" pitchFamily="18" charset="2"/>
                  </a:rPr>
                  <a:t> </a:t>
                </a:r>
                <a:r>
                  <a:rPr lang="lt-LT" dirty="0">
                    <a:latin typeface="Times New Roman" panose="02020603050405020304" pitchFamily="18" charset="0"/>
                    <a:cs typeface="Times New Roman" panose="02020603050405020304" pitchFamily="18" charset="0"/>
                    <a:sym typeface="Symbol" panose="05050102010706020507" pitchFamily="18" charset="2"/>
                  </a:rPr>
                  <a:t>1,26</a:t>
                </a: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mc:Choice>
        <mc:Fallback xmlns="">
          <p:sp>
            <p:nvSpPr>
              <p:cNvPr id="6" name="Turinio vietos rezervavimo ženklas 5">
                <a:extLst>
                  <a:ext uri="{FF2B5EF4-FFF2-40B4-BE49-F238E27FC236}">
                    <a16:creationId xmlns:a16="http://schemas.microsoft.com/office/drawing/2014/main" id="{0D367227-62C2-4C66-B424-0D5981FB077C}"/>
                  </a:ext>
                </a:extLst>
              </p:cNvPr>
              <p:cNvSpPr>
                <a:spLocks noGrp="1" noRot="1" noChangeAspect="1" noMove="1" noResize="1" noEditPoints="1" noAdjustHandles="1" noChangeArrowheads="1" noChangeShapeType="1" noTextEdit="1"/>
              </p:cNvSpPr>
              <p:nvPr>
                <p:ph sz="quarter" idx="4"/>
              </p:nvPr>
            </p:nvSpPr>
            <p:spPr>
              <a:xfrm>
                <a:off x="6018212" y="3069345"/>
                <a:ext cx="5183188" cy="3002842"/>
              </a:xfrm>
              <a:blipFill>
                <a:blip r:embed="rId3"/>
                <a:stretch>
                  <a:fillRect/>
                </a:stretch>
              </a:blipFill>
            </p:spPr>
            <p:txBody>
              <a:bodyPr/>
              <a:lstStyle/>
              <a:p>
                <a:r>
                  <a:rPr lang="lt-LT">
                    <a:noFill/>
                  </a:rPr>
                  <a:t> </a:t>
                </a:r>
              </a:p>
            </p:txBody>
          </p:sp>
        </mc:Fallback>
      </mc:AlternateContent>
      <p:pic>
        <p:nvPicPr>
          <p:cNvPr id="3074"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535BFF2C-5384-4965-A4AF-9CC6F8E21D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4886325"/>
            <a:ext cx="12325349" cy="3810000"/>
          </a:xfrm>
          <a:prstGeom prst="rect">
            <a:avLst/>
          </a:prstGeom>
          <a:noFill/>
          <a:extLst>
            <a:ext uri="{909E8E84-426E-40DD-AFC4-6F175D3DCCD1}">
              <a14:hiddenFill xmlns:a14="http://schemas.microsoft.com/office/drawing/2010/main">
                <a:solidFill>
                  <a:srgbClr val="FFFFFF"/>
                </a:solidFill>
              </a14:hiddenFill>
            </a:ext>
          </a:extLst>
        </p:spPr>
      </p:pic>
      <p:sp>
        <p:nvSpPr>
          <p:cNvPr id="11" name="Pusė rėmelio 10">
            <a:extLst>
              <a:ext uri="{FF2B5EF4-FFF2-40B4-BE49-F238E27FC236}">
                <a16:creationId xmlns:a16="http://schemas.microsoft.com/office/drawing/2014/main" id="{3CB44ECB-EC6E-48C0-B376-2A5DD8387873}"/>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458025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7588B5-2A6F-4A71-ABDC-5D7807C0B445}"/>
              </a:ext>
            </a:extLst>
          </p:cNvPr>
          <p:cNvSpPr>
            <a:spLocks noGrp="1"/>
          </p:cNvSpPr>
          <p:nvPr>
            <p:ph type="title"/>
          </p:nvPr>
        </p:nvSpPr>
        <p:spPr>
          <a:xfrm>
            <a:off x="731668" y="711354"/>
            <a:ext cx="10515600" cy="1325563"/>
          </a:xfrm>
        </p:spPr>
        <p:txBody>
          <a:bodyPr/>
          <a:lstStyle/>
          <a:p>
            <a:r>
              <a:rPr lang="lt-LT" dirty="0">
                <a:solidFill>
                  <a:schemeClr val="accent6">
                    <a:lumMod val="60000"/>
                    <a:lumOff val="40000"/>
                  </a:schemeClr>
                </a:solidFill>
                <a:latin typeface="Times New Roman"/>
                <a:cs typeface="Times New Roman"/>
              </a:rPr>
              <a:t>Šviesos greičio vandenyje</a:t>
            </a:r>
            <a:br>
              <a:rPr lang="lt-LT" dirty="0">
                <a:solidFill>
                  <a:schemeClr val="accent6">
                    <a:lumMod val="60000"/>
                    <a:lumOff val="40000"/>
                  </a:schemeClr>
                </a:solidFill>
                <a:latin typeface="Times New Roman"/>
                <a:cs typeface="Times New Roman"/>
              </a:rPr>
            </a:br>
            <a:r>
              <a:rPr lang="lt-LT" dirty="0">
                <a:solidFill>
                  <a:schemeClr val="accent6">
                    <a:lumMod val="60000"/>
                    <a:lumOff val="40000"/>
                  </a:schemeClr>
                </a:solidFill>
                <a:latin typeface="Times New Roman"/>
                <a:cs typeface="Times New Roman"/>
              </a:rPr>
              <a:t>skaičiavimas:</a:t>
            </a:r>
            <a:endParaRPr lang="en-US" dirty="0"/>
          </a:p>
        </p:txBody>
      </p:sp>
      <mc:AlternateContent xmlns:mc="http://schemas.openxmlformats.org/markup-compatibility/2006">
        <mc:Choice xmlns:a14="http://schemas.microsoft.com/office/drawing/2010/main" Requires="a14">
          <p:sp>
            <p:nvSpPr>
              <p:cNvPr id="3" name="Turinio vietos rezervavimo ženklas 2">
                <a:extLst>
                  <a:ext uri="{FF2B5EF4-FFF2-40B4-BE49-F238E27FC236}">
                    <a16:creationId xmlns:a16="http://schemas.microsoft.com/office/drawing/2014/main" id="{7336C572-39E7-4C3B-9DB2-5BB43A8A1994}"/>
                  </a:ext>
                </a:extLst>
              </p:cNvPr>
              <p:cNvSpPr>
                <a:spLocks noGrp="1"/>
              </p:cNvSpPr>
              <p:nvPr>
                <p:ph idx="1"/>
              </p:nvPr>
            </p:nvSpPr>
            <p:spPr>
              <a:xfrm>
                <a:off x="512123" y="2425513"/>
                <a:ext cx="7739468" cy="4250495"/>
              </a:xfrm>
            </p:spPr>
            <p:txBody>
              <a:bodyPr>
                <a:normAutofit/>
              </a:bodyPr>
              <a:lstStyle/>
              <a:p>
                <a:pPr marL="0" indent="0">
                  <a:lnSpc>
                    <a:spcPct val="150000"/>
                  </a:lnSpc>
                  <a:buNone/>
                </a:pPr>
                <a:r>
                  <a:rPr lang="lt-LT" sz="2400" dirty="0">
                    <a:latin typeface="Times New Roman"/>
                    <a:cs typeface="Times New Roman"/>
                  </a:rPr>
                  <a:t>Iš atliktų bandymų vandens lūžio rodiklio vidutinė vertė gavosi </a:t>
                </a:r>
                <a14:m>
                  <m:oMath xmlns:m="http://schemas.openxmlformats.org/officeDocument/2006/math">
                    <m:sSub>
                      <m:sSubPr>
                        <m:ctrlPr>
                          <a:rPr lang="lt-LT" sz="2400" i="1" smtClean="0">
                            <a:latin typeface="Cambria Math" panose="02040503050406030204" pitchFamily="18" charset="0"/>
                          </a:rPr>
                        </m:ctrlPr>
                      </m:sSubPr>
                      <m:e>
                        <m:r>
                          <a:rPr lang="lt-LT" sz="2400" b="0" i="1" smtClean="0">
                            <a:latin typeface="Cambria Math" panose="02040503050406030204" pitchFamily="18" charset="0"/>
                          </a:rPr>
                          <m:t>𝑛</m:t>
                        </m:r>
                      </m:e>
                      <m:sub>
                        <m:r>
                          <a:rPr lang="lt-LT" sz="2400" b="0" i="1" smtClean="0">
                            <a:latin typeface="Cambria Math" panose="02040503050406030204" pitchFamily="18" charset="0"/>
                          </a:rPr>
                          <m:t>𝑣</m:t>
                        </m:r>
                        <m:r>
                          <a:rPr lang="en-US" sz="2400" b="0" i="1" smtClean="0">
                            <a:latin typeface="Cambria Math" panose="02040503050406030204" pitchFamily="18" charset="0"/>
                          </a:rPr>
                          <m:t>𝑖𝑑</m:t>
                        </m:r>
                      </m:sub>
                    </m:sSub>
                    <m:r>
                      <m:rPr>
                        <m:nor/>
                      </m:rPr>
                      <a:rPr lang="lt-LT" sz="2400" b="0" i="0" smtClean="0">
                        <a:latin typeface="Cambria Math" panose="02040503050406030204" pitchFamily="18" charset="0"/>
                      </a:rPr>
                      <m:t> </m:t>
                    </m:r>
                    <m:r>
                      <m:rPr>
                        <m:nor/>
                      </m:rPr>
                      <a:rPr lang="lt-LT" sz="2400" dirty="0">
                        <a:solidFill>
                          <a:prstClr val="black"/>
                        </a:solidFill>
                        <a:sym typeface="Symbol" panose="05050102010706020507" pitchFamily="18" charset="2"/>
                      </a:rPr>
                      <m:t></m:t>
                    </m:r>
                  </m:oMath>
                </a14:m>
                <a:r>
                  <a:rPr lang="en-US" sz="2400" dirty="0">
                    <a:latin typeface="Times New Roman"/>
                    <a:cs typeface="Times New Roman"/>
                  </a:rPr>
                  <a:t> 1,34. Tada </a:t>
                </a:r>
                <a:r>
                  <a:rPr lang="lt-LT" sz="2400" dirty="0">
                    <a:latin typeface="Times New Roman"/>
                    <a:cs typeface="Times New Roman"/>
                  </a:rPr>
                  <a:t>apskaičiavome š</a:t>
                </a:r>
                <a:r>
                  <a:rPr lang="en-US" sz="2400" dirty="0" err="1">
                    <a:latin typeface="Times New Roman"/>
                    <a:cs typeface="Times New Roman"/>
                  </a:rPr>
                  <a:t>viesos</a:t>
                </a:r>
                <a:r>
                  <a:rPr lang="lt-LT" sz="2400" dirty="0">
                    <a:latin typeface="Times New Roman"/>
                    <a:cs typeface="Times New Roman"/>
                  </a:rPr>
                  <a:t> greičio vandenyje vidutinę vertę </a:t>
                </a:r>
                <a14:m>
                  <m:oMath xmlns:m="http://schemas.openxmlformats.org/officeDocument/2006/math">
                    <m:sSub>
                      <m:sSubPr>
                        <m:ctrlPr>
                          <a:rPr lang="lt-LT" sz="2400" i="1">
                            <a:solidFill>
                              <a:prstClr val="black"/>
                            </a:solidFill>
                            <a:latin typeface="Cambria Math" panose="02040503050406030204" pitchFamily="18" charset="0"/>
                          </a:rPr>
                        </m:ctrlPr>
                      </m:sSubPr>
                      <m:e>
                        <m:r>
                          <a:rPr lang="lt-LT" sz="2400" i="1">
                            <a:solidFill>
                              <a:prstClr val="black"/>
                            </a:solidFill>
                            <a:latin typeface="Cambria Math" panose="02040503050406030204" pitchFamily="18" charset="0"/>
                          </a:rPr>
                          <m:t>𝑣</m:t>
                        </m:r>
                      </m:e>
                      <m:sub>
                        <m:r>
                          <a:rPr lang="lt-LT" sz="2400" i="1">
                            <a:solidFill>
                              <a:prstClr val="black"/>
                            </a:solidFill>
                            <a:latin typeface="Cambria Math" panose="02040503050406030204" pitchFamily="18" charset="0"/>
                          </a:rPr>
                          <m:t>𝑣𝑖𝑑</m:t>
                        </m:r>
                      </m:sub>
                    </m:sSub>
                    <m:r>
                      <a:rPr lang="lt-LT" sz="2400" b="0" i="1" smtClean="0">
                        <a:solidFill>
                          <a:prstClr val="black"/>
                        </a:solidFill>
                        <a:latin typeface="Cambria Math" panose="02040503050406030204" pitchFamily="18" charset="0"/>
                      </a:rPr>
                      <m:t>.</m:t>
                    </m:r>
                  </m:oMath>
                </a14:m>
                <a:endParaRPr lang="en-US" sz="2400" dirty="0">
                  <a:latin typeface="Times New Roman"/>
                  <a:cs typeface="Times New Roman"/>
                </a:endParaRPr>
              </a:p>
              <a:p>
                <a:pPr marL="0" indent="0">
                  <a:lnSpc>
                    <a:spcPct val="150000"/>
                  </a:lnSpc>
                  <a:buNone/>
                </a:pPr>
                <a14:m>
                  <m:oMath xmlns:m="http://schemas.openxmlformats.org/officeDocument/2006/math">
                    <m:sSub>
                      <m:sSubPr>
                        <m:ctrlPr>
                          <a:rPr lang="lt-LT" sz="2400" i="1" smtClean="0">
                            <a:latin typeface="Cambria Math" panose="02040503050406030204" pitchFamily="18" charset="0"/>
                          </a:rPr>
                        </m:ctrlPr>
                      </m:sSubPr>
                      <m:e>
                        <m:r>
                          <a:rPr lang="lt-LT" sz="2400" b="0" i="1" smtClean="0">
                            <a:latin typeface="Cambria Math" panose="02040503050406030204" pitchFamily="18" charset="0"/>
                          </a:rPr>
                          <m:t>𝑣</m:t>
                        </m:r>
                      </m:e>
                      <m:sub>
                        <m:r>
                          <a:rPr lang="lt-LT" sz="2400" b="0" i="1" smtClean="0">
                            <a:latin typeface="Cambria Math" panose="02040503050406030204" pitchFamily="18" charset="0"/>
                          </a:rPr>
                          <m:t>𝑣𝑖𝑑</m:t>
                        </m:r>
                      </m:sub>
                    </m:sSub>
                  </m:oMath>
                </a14:m>
                <a:r>
                  <a:rPr lang="lt-LT" sz="2400" dirty="0"/>
                  <a:t> = </a:t>
                </a:r>
                <a14:m>
                  <m:oMath xmlns:m="http://schemas.openxmlformats.org/officeDocument/2006/math">
                    <m:f>
                      <m:fPr>
                        <m:ctrlPr>
                          <a:rPr lang="lt-LT" sz="2400" i="1" smtClean="0">
                            <a:latin typeface="Cambria Math" panose="02040503050406030204" pitchFamily="18" charset="0"/>
                          </a:rPr>
                        </m:ctrlPr>
                      </m:fPr>
                      <m:num>
                        <m:r>
                          <a:rPr lang="lt-LT" sz="2400" b="0" i="1" smtClean="0">
                            <a:latin typeface="Cambria Math" panose="02040503050406030204" pitchFamily="18" charset="0"/>
                          </a:rPr>
                          <m:t>𝑐</m:t>
                        </m:r>
                      </m:num>
                      <m:den>
                        <m:sSub>
                          <m:sSubPr>
                            <m:ctrlPr>
                              <a:rPr lang="lt-LT" sz="2400" i="1" smtClean="0">
                                <a:latin typeface="Cambria Math" panose="02040503050406030204" pitchFamily="18" charset="0"/>
                              </a:rPr>
                            </m:ctrlPr>
                          </m:sSubPr>
                          <m:e>
                            <m:r>
                              <a:rPr lang="lt-LT" sz="2400" b="0" i="1" smtClean="0">
                                <a:latin typeface="Cambria Math" panose="02040503050406030204" pitchFamily="18" charset="0"/>
                              </a:rPr>
                              <m:t>𝑛</m:t>
                            </m:r>
                          </m:e>
                          <m:sub>
                            <m:r>
                              <a:rPr lang="lt-LT" sz="2400" b="0" i="1" smtClean="0">
                                <a:latin typeface="Cambria Math" panose="02040503050406030204" pitchFamily="18" charset="0"/>
                              </a:rPr>
                              <m:t>𝑣</m:t>
                            </m:r>
                            <m:r>
                              <a:rPr lang="en-US" sz="2400" b="0" i="1" smtClean="0">
                                <a:latin typeface="Cambria Math" panose="02040503050406030204" pitchFamily="18" charset="0"/>
                              </a:rPr>
                              <m:t>𝑖𝑑</m:t>
                            </m:r>
                          </m:sub>
                        </m:sSub>
                      </m:den>
                    </m:f>
                  </m:oMath>
                </a14:m>
                <a:endParaRPr lang="lt-LT" sz="2400" dirty="0"/>
              </a:p>
              <a:p>
                <a:pPr marL="0" indent="0">
                  <a:lnSpc>
                    <a:spcPct val="150000"/>
                  </a:lnSpc>
                  <a:buNone/>
                </a:pPr>
                <a14:m>
                  <m:oMath xmlns:m="http://schemas.openxmlformats.org/officeDocument/2006/math">
                    <m:sSub>
                      <m:sSubPr>
                        <m:ctrlPr>
                          <a:rPr lang="lt-LT" sz="2400" i="1" smtClean="0">
                            <a:latin typeface="Cambria Math" panose="02040503050406030204" pitchFamily="18" charset="0"/>
                          </a:rPr>
                        </m:ctrlPr>
                      </m:sSubPr>
                      <m:e>
                        <m:r>
                          <a:rPr lang="lt-LT" sz="2400" b="0" i="1" smtClean="0">
                            <a:latin typeface="Cambria Math" panose="02040503050406030204" pitchFamily="18" charset="0"/>
                          </a:rPr>
                          <m:t>𝑣</m:t>
                        </m:r>
                      </m:e>
                      <m:sub>
                        <m:r>
                          <a:rPr lang="lt-LT" sz="2400" b="0" i="1" smtClean="0">
                            <a:latin typeface="Cambria Math" panose="02040503050406030204" pitchFamily="18" charset="0"/>
                          </a:rPr>
                          <m:t>𝑣𝑖</m:t>
                        </m:r>
                        <m:r>
                          <a:rPr lang="en-US" sz="2400" b="0" i="1" smtClean="0">
                            <a:latin typeface="Cambria Math" panose="02040503050406030204" pitchFamily="18" charset="0"/>
                          </a:rPr>
                          <m:t>𝑑</m:t>
                        </m:r>
                        <m:r>
                          <a:rPr lang="lt-LT" sz="2400" b="0" i="1" smtClean="0">
                            <a:latin typeface="Cambria Math" panose="02040503050406030204" pitchFamily="18" charset="0"/>
                          </a:rPr>
                          <m:t> </m:t>
                        </m:r>
                      </m:sub>
                    </m:sSub>
                  </m:oMath>
                </a14:m>
                <a:r>
                  <a:rPr lang="lt-LT" sz="2400" dirty="0"/>
                  <a:t>= </a:t>
                </a:r>
                <a14:m>
                  <m:oMath xmlns:m="http://schemas.openxmlformats.org/officeDocument/2006/math">
                    <m:f>
                      <m:fPr>
                        <m:ctrlPr>
                          <a:rPr lang="lt-LT" sz="2400" i="1" smtClean="0">
                            <a:latin typeface="Cambria Math" panose="02040503050406030204" pitchFamily="18" charset="0"/>
                          </a:rPr>
                        </m:ctrlPr>
                      </m:fPr>
                      <m:num>
                        <m:r>
                          <a:rPr lang="lt-LT" sz="2400" b="0" i="1" smtClean="0">
                            <a:latin typeface="Cambria Math" panose="02040503050406030204" pitchFamily="18" charset="0"/>
                          </a:rPr>
                          <m:t>3</m:t>
                        </m:r>
                        <m:r>
                          <m:rPr>
                            <m:nor/>
                          </m:rPr>
                          <a:rPr lang="lt-LT" sz="2400" b="1" i="0" smtClean="0">
                            <a:latin typeface="Cambria Math" panose="02040503050406030204" pitchFamily="18" charset="0"/>
                          </a:rPr>
                          <m:t> </m:t>
                        </m:r>
                        <m:r>
                          <m:rPr>
                            <m:nor/>
                          </m:rPr>
                          <a:rPr lang="lt-LT" sz="20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m:t></m:t>
                        </m:r>
                        <m:r>
                          <a:rPr lang="lt-LT" sz="2400" b="0" i="1" smtClean="0">
                            <a:latin typeface="Cambria Math" panose="02040503050406030204" pitchFamily="18" charset="0"/>
                          </a:rPr>
                          <m:t> </m:t>
                        </m:r>
                        <m:sSup>
                          <m:sSupPr>
                            <m:ctrlPr>
                              <a:rPr lang="lt-LT" sz="2400" b="0" i="1" smtClean="0">
                                <a:latin typeface="Cambria Math" panose="02040503050406030204" pitchFamily="18" charset="0"/>
                              </a:rPr>
                            </m:ctrlPr>
                          </m:sSupPr>
                          <m:e>
                            <m:r>
                              <a:rPr lang="lt-LT" sz="2400" b="0" i="1" smtClean="0">
                                <a:latin typeface="Cambria Math" panose="02040503050406030204" pitchFamily="18" charset="0"/>
                              </a:rPr>
                              <m:t>10</m:t>
                            </m:r>
                          </m:e>
                          <m:sup>
                            <m:r>
                              <a:rPr lang="lt-LT" sz="2400" b="0" i="1" smtClean="0">
                                <a:latin typeface="Cambria Math" panose="02040503050406030204" pitchFamily="18" charset="0"/>
                              </a:rPr>
                              <m:t>5</m:t>
                            </m:r>
                          </m:sup>
                        </m:sSup>
                        <m:r>
                          <a:rPr lang="lt-LT" sz="2400" b="0" i="1" smtClean="0">
                            <a:latin typeface="Cambria Math" panose="02040503050406030204" pitchFamily="18" charset="0"/>
                          </a:rPr>
                          <m:t> </m:t>
                        </m:r>
                        <m:r>
                          <a:rPr lang="lt-LT" sz="2400" b="0" i="1" smtClean="0">
                            <a:latin typeface="Cambria Math" panose="02040503050406030204" pitchFamily="18" charset="0"/>
                          </a:rPr>
                          <m:t>𝑘𝑚</m:t>
                        </m:r>
                        <m:r>
                          <a:rPr lang="lt-LT" sz="2400" b="0" i="1" smtClean="0">
                            <a:latin typeface="Cambria Math" panose="02040503050406030204" pitchFamily="18" charset="0"/>
                          </a:rPr>
                          <m:t>/</m:t>
                        </m:r>
                        <m:r>
                          <a:rPr lang="lt-LT" sz="2400" b="0" i="1" smtClean="0">
                            <a:latin typeface="Cambria Math" panose="02040503050406030204" pitchFamily="18" charset="0"/>
                          </a:rPr>
                          <m:t>𝑠</m:t>
                        </m:r>
                      </m:num>
                      <m:den>
                        <m:r>
                          <a:rPr lang="lt-LT" sz="2400" b="0" i="1" smtClean="0">
                            <a:latin typeface="Cambria Math" panose="02040503050406030204" pitchFamily="18" charset="0"/>
                          </a:rPr>
                          <m:t>1,3</m:t>
                        </m:r>
                        <m:r>
                          <a:rPr lang="en-US" sz="2400" b="0" i="1" smtClean="0">
                            <a:latin typeface="Cambria Math" panose="02040503050406030204" pitchFamily="18" charset="0"/>
                          </a:rPr>
                          <m:t>4</m:t>
                        </m:r>
                      </m:den>
                    </m:f>
                  </m:oMath>
                </a14:m>
                <a:r>
                  <a:rPr lang="lt-LT" sz="2400" dirty="0"/>
                  <a:t> </a:t>
                </a:r>
                <a:r>
                  <a:rPr lang="lt-LT" sz="2400" dirty="0">
                    <a:sym typeface="Symbol" panose="05050102010706020507" pitchFamily="18" charset="2"/>
                  </a:rPr>
                  <a:t> </a:t>
                </a:r>
                <a:r>
                  <a:rPr lang="lt-LT" sz="2400" dirty="0">
                    <a:latin typeface="Times New Roman"/>
                    <a:cs typeface="Times New Roman"/>
                    <a:sym typeface="Symbol" panose="05050102010706020507" pitchFamily="18" charset="2"/>
                  </a:rPr>
                  <a:t>2</a:t>
                </a:r>
                <a:r>
                  <a:rPr lang="en-US" sz="2400" dirty="0">
                    <a:latin typeface="Times New Roman"/>
                    <a:cs typeface="Times New Roman"/>
                    <a:sym typeface="Symbol" panose="05050102010706020507" pitchFamily="18" charset="2"/>
                  </a:rPr>
                  <a:t>23 880,6</a:t>
                </a:r>
                <a:r>
                  <a:rPr lang="lt-LT" sz="2400" dirty="0">
                    <a:latin typeface="Times New Roman"/>
                    <a:cs typeface="Times New Roman"/>
                    <a:sym typeface="Symbol" panose="05050102010706020507" pitchFamily="18" charset="2"/>
                  </a:rPr>
                  <a:t> </a:t>
                </a:r>
                <a14:m>
                  <m:oMath xmlns:m="http://schemas.openxmlformats.org/officeDocument/2006/math">
                    <m:f>
                      <m:fPr>
                        <m:ctrlPr>
                          <a:rPr lang="lt-LT" sz="2400" i="1">
                            <a:latin typeface="Cambria Math" panose="02040503050406030204" pitchFamily="18" charset="0"/>
                            <a:cs typeface="Times New Roman"/>
                            <a:sym typeface="Symbol" panose="05050102010706020507" pitchFamily="18" charset="2"/>
                          </a:rPr>
                        </m:ctrlPr>
                      </m:fPr>
                      <m:num>
                        <m:r>
                          <m:rPr>
                            <m:sty m:val="p"/>
                          </m:rPr>
                          <a:rPr lang="en-US" sz="2400" b="0" i="0" smtClean="0">
                            <a:latin typeface="Cambria Math" panose="02040503050406030204" pitchFamily="18" charset="0"/>
                            <a:cs typeface="Times New Roman"/>
                            <a:sym typeface="Symbol" panose="05050102010706020507" pitchFamily="18" charset="2"/>
                          </a:rPr>
                          <m:t>k</m:t>
                        </m:r>
                        <m:r>
                          <a:rPr lang="lt-LT" sz="2400">
                            <a:latin typeface="Cambria Math" panose="02040503050406030204" pitchFamily="18" charset="0"/>
                            <a:cs typeface="Times New Roman"/>
                            <a:sym typeface="Symbol" panose="05050102010706020507" pitchFamily="18" charset="2"/>
                          </a:rPr>
                          <m:t>𝑚</m:t>
                        </m:r>
                      </m:num>
                      <m:den>
                        <m:r>
                          <a:rPr lang="lt-LT" sz="2400">
                            <a:latin typeface="Cambria Math" panose="02040503050406030204" pitchFamily="18" charset="0"/>
                            <a:cs typeface="Times New Roman"/>
                            <a:sym typeface="Symbol" panose="05050102010706020507" pitchFamily="18" charset="2"/>
                          </a:rPr>
                          <m:t>𝑠</m:t>
                        </m:r>
                      </m:den>
                    </m:f>
                  </m:oMath>
                </a14:m>
                <a:endParaRPr lang="lt-LT" sz="2400" dirty="0">
                  <a:latin typeface="Times New Roman"/>
                  <a:cs typeface="Times New Roman"/>
                </a:endParaRPr>
              </a:p>
              <a:p>
                <a:pPr marL="0" indent="0">
                  <a:buNone/>
                </a:pPr>
                <a:endParaRPr lang="en-US" dirty="0"/>
              </a:p>
            </p:txBody>
          </p:sp>
        </mc:Choice>
        <mc:Fallback>
          <p:sp>
            <p:nvSpPr>
              <p:cNvPr id="3" name="Turinio vietos rezervavimo ženklas 2">
                <a:extLst>
                  <a:ext uri="{FF2B5EF4-FFF2-40B4-BE49-F238E27FC236}">
                    <a16:creationId xmlns:a16="http://schemas.microsoft.com/office/drawing/2014/main" id="{7336C572-39E7-4C3B-9DB2-5BB43A8A1994}"/>
                  </a:ext>
                </a:extLst>
              </p:cNvPr>
              <p:cNvSpPr>
                <a:spLocks noGrp="1" noRot="1" noChangeAspect="1" noMove="1" noResize="1" noEditPoints="1" noAdjustHandles="1" noChangeArrowheads="1" noChangeShapeType="1" noTextEdit="1"/>
              </p:cNvSpPr>
              <p:nvPr>
                <p:ph idx="1"/>
              </p:nvPr>
            </p:nvSpPr>
            <p:spPr>
              <a:xfrm>
                <a:off x="512123" y="2425513"/>
                <a:ext cx="7739468" cy="4250495"/>
              </a:xfrm>
              <a:blipFill>
                <a:blip r:embed="rId2"/>
                <a:stretch>
                  <a:fillRect l="-1181"/>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1C30CB98-89EC-442C-8D8A-73F4F53D3A7A}"/>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DF569587-804E-4549-9B71-90756919E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23557">
            <a:off x="5753141" y="2157664"/>
            <a:ext cx="862169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0243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E94A72D7-42C0-45B6-9CF1-F2679BEDCE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776010">
            <a:off x="5498463" y="1258183"/>
            <a:ext cx="8806620" cy="3810000"/>
          </a:xfrm>
          <a:prstGeom prst="rect">
            <a:avLst/>
          </a:prstGeom>
          <a:noFill/>
          <a:extLst>
            <a:ext uri="{909E8E84-426E-40DD-AFC4-6F175D3DCCD1}">
              <a14:hiddenFill xmlns:a14="http://schemas.microsoft.com/office/drawing/2010/main">
                <a:solidFill>
                  <a:srgbClr val="FFFFFF"/>
                </a:solidFill>
              </a14:hiddenFill>
            </a:ext>
          </a:extLst>
        </p:spPr>
      </p:pic>
      <p:sp>
        <p:nvSpPr>
          <p:cNvPr id="2" name="Pavadinimas 1">
            <a:extLst>
              <a:ext uri="{FF2B5EF4-FFF2-40B4-BE49-F238E27FC236}">
                <a16:creationId xmlns:a16="http://schemas.microsoft.com/office/drawing/2014/main" id="{EE651CED-7482-49BB-ADE1-96CF7F3CC1C1}"/>
              </a:ext>
            </a:extLst>
          </p:cNvPr>
          <p:cNvSpPr>
            <a:spLocks noGrp="1"/>
          </p:cNvSpPr>
          <p:nvPr>
            <p:ph type="title"/>
          </p:nvPr>
        </p:nvSpPr>
        <p:spPr/>
        <p:txBody>
          <a:bodyPr/>
          <a:lstStyle/>
          <a:p>
            <a:r>
              <a:rPr lang="en-US" dirty="0" err="1">
                <a:solidFill>
                  <a:schemeClr val="accent6">
                    <a:lumMod val="60000"/>
                    <a:lumOff val="40000"/>
                  </a:schemeClr>
                </a:solidFill>
                <a:latin typeface="Times New Roman"/>
                <a:cs typeface="Times New Roman"/>
              </a:rPr>
              <a:t>Darbo</a:t>
            </a:r>
            <a:r>
              <a:rPr lang="en-US" dirty="0">
                <a:solidFill>
                  <a:schemeClr val="accent6">
                    <a:lumMod val="60000"/>
                    <a:lumOff val="40000"/>
                  </a:schemeClr>
                </a:solidFill>
                <a:latin typeface="Times New Roman"/>
                <a:cs typeface="Times New Roman"/>
              </a:rPr>
              <a:t> </a:t>
            </a:r>
            <a:r>
              <a:rPr lang="lt-LT" dirty="0">
                <a:solidFill>
                  <a:schemeClr val="accent6">
                    <a:lumMod val="60000"/>
                    <a:lumOff val="40000"/>
                  </a:schemeClr>
                </a:solidFill>
                <a:latin typeface="Times New Roman"/>
                <a:cs typeface="Times New Roman"/>
              </a:rPr>
              <a:t>rezultatai</a:t>
            </a:r>
            <a:r>
              <a:rPr lang="en-US" dirty="0">
                <a:solidFill>
                  <a:schemeClr val="accent6">
                    <a:lumMod val="60000"/>
                    <a:lumOff val="40000"/>
                  </a:schemeClr>
                </a:solidFill>
                <a:latin typeface="Times New Roman"/>
                <a:cs typeface="Times New Roman"/>
              </a:rPr>
              <a:t>:</a:t>
            </a:r>
            <a:endParaRPr lang="en-US" dirty="0"/>
          </a:p>
        </p:txBody>
      </p:sp>
      <p:sp>
        <p:nvSpPr>
          <p:cNvPr id="5" name="Pusė rėmelio 4">
            <a:extLst>
              <a:ext uri="{FF2B5EF4-FFF2-40B4-BE49-F238E27FC236}">
                <a16:creationId xmlns:a16="http://schemas.microsoft.com/office/drawing/2014/main" id="{A02D51B2-65D4-4E40-97A3-AE250B6F71A3}"/>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4" name="Paveikslėlis 3">
            <a:extLst>
              <a:ext uri="{FF2B5EF4-FFF2-40B4-BE49-F238E27FC236}">
                <a16:creationId xmlns:a16="http://schemas.microsoft.com/office/drawing/2014/main" id="{A3DF9BE2-0162-4B7D-831D-819C66EA2CB7}"/>
              </a:ext>
            </a:extLst>
          </p:cNvPr>
          <p:cNvPicPr>
            <a:picLocks noChangeAspect="1"/>
          </p:cNvPicPr>
          <p:nvPr/>
        </p:nvPicPr>
        <p:blipFill>
          <a:blip r:embed="rId3"/>
          <a:stretch>
            <a:fillRect/>
          </a:stretch>
        </p:blipFill>
        <p:spPr>
          <a:xfrm>
            <a:off x="456413" y="2688122"/>
            <a:ext cx="11279174" cy="2229161"/>
          </a:xfrm>
          <a:prstGeom prst="rect">
            <a:avLst/>
          </a:prstGeom>
        </p:spPr>
      </p:pic>
      <p:sp>
        <p:nvSpPr>
          <p:cNvPr id="9" name="Turinio vietos rezervavimo ženklas 8">
            <a:extLst>
              <a:ext uri="{FF2B5EF4-FFF2-40B4-BE49-F238E27FC236}">
                <a16:creationId xmlns:a16="http://schemas.microsoft.com/office/drawing/2014/main" id="{38329E7D-CD54-4BCD-99EA-A7ADBC6A4D4C}"/>
              </a:ext>
            </a:extLst>
          </p:cNvPr>
          <p:cNvSpPr>
            <a:spLocks noGrp="1"/>
          </p:cNvSpPr>
          <p:nvPr>
            <p:ph idx="1"/>
          </p:nvPr>
        </p:nvSpPr>
        <p:spPr>
          <a:xfrm>
            <a:off x="838200" y="1754868"/>
            <a:ext cx="10515600" cy="4351338"/>
          </a:xfrm>
        </p:spPr>
        <p:txBody>
          <a:bodyPr/>
          <a:lstStyle/>
          <a:p>
            <a:endParaRPr lang="en-US" dirty="0"/>
          </a:p>
        </p:txBody>
      </p:sp>
    </p:spTree>
    <p:extLst>
      <p:ext uri="{BB962C8B-B14F-4D97-AF65-F5344CB8AC3E}">
        <p14:creationId xmlns:p14="http://schemas.microsoft.com/office/powerpoint/2010/main" val="819221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87588B5-2A6F-4A71-ABDC-5D7807C0B445}"/>
              </a:ext>
            </a:extLst>
          </p:cNvPr>
          <p:cNvSpPr>
            <a:spLocks noGrp="1"/>
          </p:cNvSpPr>
          <p:nvPr>
            <p:ph type="title"/>
          </p:nvPr>
        </p:nvSpPr>
        <p:spPr>
          <a:xfrm>
            <a:off x="731668" y="711354"/>
            <a:ext cx="10515600" cy="1325563"/>
          </a:xfrm>
        </p:spPr>
        <p:txBody>
          <a:bodyPr/>
          <a:lstStyle/>
          <a:p>
            <a:r>
              <a:rPr lang="lt-LT" dirty="0">
                <a:solidFill>
                  <a:schemeClr val="accent6">
                    <a:lumMod val="60000"/>
                    <a:lumOff val="40000"/>
                  </a:schemeClr>
                </a:solidFill>
                <a:latin typeface="Times New Roman"/>
                <a:cs typeface="Times New Roman"/>
              </a:rPr>
              <a:t>Išvados:</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7336C572-39E7-4C3B-9DB2-5BB43A8A1994}"/>
                  </a:ext>
                </a:extLst>
              </p:cNvPr>
              <p:cNvSpPr>
                <a:spLocks noGrp="1"/>
              </p:cNvSpPr>
              <p:nvPr>
                <p:ph idx="1"/>
              </p:nvPr>
            </p:nvSpPr>
            <p:spPr>
              <a:xfrm>
                <a:off x="512123" y="2425513"/>
                <a:ext cx="7770743" cy="4250495"/>
              </a:xfrm>
            </p:spPr>
            <p:txBody>
              <a:bodyPr>
                <a:normAutofit/>
              </a:bodyPr>
              <a:lstStyle/>
              <a:p>
                <a:pPr marL="0" indent="0">
                  <a:lnSpc>
                    <a:spcPct val="150000"/>
                  </a:lnSpc>
                  <a:buNone/>
                </a:pPr>
                <a:r>
                  <a:rPr lang="lt-LT" sz="2400" dirty="0">
                    <a:latin typeface="Times New Roman"/>
                    <a:cs typeface="Times New Roman"/>
                  </a:rPr>
                  <a:t>Vandens lūžio rodiklio vidutinė vertė gavosi </a:t>
                </a:r>
                <a14:m>
                  <m:oMath xmlns:m="http://schemas.openxmlformats.org/officeDocument/2006/math">
                    <m:sSub>
                      <m:sSubPr>
                        <m:ctrlPr>
                          <a:rPr lang="lt-LT" sz="2400" i="1" smtClean="0">
                            <a:latin typeface="Cambria Math" panose="02040503050406030204" pitchFamily="18" charset="0"/>
                          </a:rPr>
                        </m:ctrlPr>
                      </m:sSubPr>
                      <m:e>
                        <m:r>
                          <a:rPr lang="lt-LT" sz="2400" b="0" i="1" smtClean="0">
                            <a:latin typeface="Cambria Math" panose="02040503050406030204" pitchFamily="18" charset="0"/>
                          </a:rPr>
                          <m:t>𝑛</m:t>
                        </m:r>
                      </m:e>
                      <m:sub>
                        <m:r>
                          <a:rPr lang="lt-LT" sz="2400" b="0" i="1" smtClean="0">
                            <a:latin typeface="Cambria Math" panose="02040503050406030204" pitchFamily="18" charset="0"/>
                          </a:rPr>
                          <m:t>𝑣</m:t>
                        </m:r>
                        <m:r>
                          <a:rPr lang="en-US" sz="2400" b="0" i="1" smtClean="0">
                            <a:latin typeface="Cambria Math" panose="02040503050406030204" pitchFamily="18" charset="0"/>
                          </a:rPr>
                          <m:t>𝑖𝑑</m:t>
                        </m:r>
                      </m:sub>
                    </m:sSub>
                    <m:r>
                      <m:rPr>
                        <m:nor/>
                      </m:rPr>
                      <a:rPr lang="lt-LT" sz="2400" b="0" i="0" smtClean="0">
                        <a:latin typeface="Cambria Math" panose="02040503050406030204" pitchFamily="18" charset="0"/>
                      </a:rPr>
                      <m:t> </m:t>
                    </m:r>
                    <m:r>
                      <m:rPr>
                        <m:nor/>
                      </m:rPr>
                      <a:rPr lang="lt-LT" sz="2400" dirty="0">
                        <a:solidFill>
                          <a:prstClr val="black"/>
                        </a:solidFill>
                        <a:sym typeface="Symbol" panose="05050102010706020507" pitchFamily="18" charset="2"/>
                      </a:rPr>
                      <m:t></m:t>
                    </m:r>
                  </m:oMath>
                </a14:m>
                <a:r>
                  <a:rPr lang="en-US" sz="2400" dirty="0">
                    <a:latin typeface="Times New Roman"/>
                    <a:cs typeface="Times New Roman"/>
                  </a:rPr>
                  <a:t> 1,34.</a:t>
                </a:r>
                <a:r>
                  <a:rPr lang="lt-LT" sz="2400" dirty="0">
                    <a:latin typeface="Times New Roman"/>
                    <a:cs typeface="Times New Roman"/>
                  </a:rPr>
                  <a:t> Gauta vertė yra panaši į nurodomą lentelėse 1,33. </a:t>
                </a:r>
              </a:p>
              <a:p>
                <a:pPr marL="0" indent="0">
                  <a:lnSpc>
                    <a:spcPct val="150000"/>
                  </a:lnSpc>
                  <a:buNone/>
                </a:pPr>
                <a:r>
                  <a:rPr lang="lt-LT" sz="2400" dirty="0">
                    <a:latin typeface="Times New Roman"/>
                    <a:cs typeface="Times New Roman"/>
                  </a:rPr>
                  <a:t>Š</a:t>
                </a:r>
                <a:r>
                  <a:rPr lang="en-US" sz="2400" dirty="0" err="1">
                    <a:latin typeface="Times New Roman"/>
                    <a:cs typeface="Times New Roman"/>
                  </a:rPr>
                  <a:t>viesos</a:t>
                </a:r>
                <a:r>
                  <a:rPr lang="lt-LT" sz="2400" dirty="0">
                    <a:latin typeface="Times New Roman"/>
                    <a:cs typeface="Times New Roman"/>
                  </a:rPr>
                  <a:t> greičio vandenyje vidutinė vertė gavosi</a:t>
                </a:r>
              </a:p>
              <a:p>
                <a:pPr marL="0" indent="0">
                  <a:lnSpc>
                    <a:spcPct val="150000"/>
                  </a:lnSpc>
                  <a:buNone/>
                </a:pPr>
                <a:r>
                  <a:rPr lang="lt-LT" sz="2400" dirty="0">
                    <a:latin typeface="Times New Roman"/>
                    <a:cs typeface="Times New Roman"/>
                  </a:rPr>
                  <a:t> </a:t>
                </a:r>
                <a14:m>
                  <m:oMath xmlns:m="http://schemas.openxmlformats.org/officeDocument/2006/math">
                    <m:sSub>
                      <m:sSubPr>
                        <m:ctrlPr>
                          <a:rPr lang="lt-LT" sz="2400" i="1">
                            <a:solidFill>
                              <a:prstClr val="black"/>
                            </a:solidFill>
                            <a:latin typeface="Cambria Math" panose="02040503050406030204" pitchFamily="18" charset="0"/>
                          </a:rPr>
                        </m:ctrlPr>
                      </m:sSubPr>
                      <m:e>
                        <m:r>
                          <a:rPr lang="lt-LT" sz="2400" i="1">
                            <a:solidFill>
                              <a:prstClr val="black"/>
                            </a:solidFill>
                            <a:latin typeface="Cambria Math" panose="02040503050406030204" pitchFamily="18" charset="0"/>
                          </a:rPr>
                          <m:t>𝑣</m:t>
                        </m:r>
                      </m:e>
                      <m:sub>
                        <m:r>
                          <a:rPr lang="lt-LT" sz="2400" i="1">
                            <a:solidFill>
                              <a:prstClr val="black"/>
                            </a:solidFill>
                            <a:latin typeface="Cambria Math" panose="02040503050406030204" pitchFamily="18" charset="0"/>
                          </a:rPr>
                          <m:t>𝑣𝑖𝑑</m:t>
                        </m:r>
                      </m:sub>
                    </m:sSub>
                  </m:oMath>
                </a14:m>
                <a:r>
                  <a:rPr lang="lt-LT" sz="2400" dirty="0">
                    <a:solidFill>
                      <a:prstClr val="black"/>
                    </a:solidFill>
                    <a:sym typeface="Symbol" panose="05050102010706020507" pitchFamily="18" charset="2"/>
                  </a:rPr>
                  <a:t>  </a:t>
                </a:r>
                <a:r>
                  <a:rPr lang="lt-LT" sz="2400" dirty="0">
                    <a:solidFill>
                      <a:prstClr val="black"/>
                    </a:solidFill>
                    <a:latin typeface="Times New Roman"/>
                    <a:cs typeface="Times New Roman"/>
                    <a:sym typeface="Symbol" panose="05050102010706020507" pitchFamily="18" charset="2"/>
                  </a:rPr>
                  <a:t>2</a:t>
                </a:r>
                <a:r>
                  <a:rPr lang="en-US" sz="2400" dirty="0">
                    <a:solidFill>
                      <a:prstClr val="black"/>
                    </a:solidFill>
                    <a:latin typeface="Times New Roman"/>
                    <a:cs typeface="Times New Roman"/>
                    <a:sym typeface="Symbol" panose="05050102010706020507" pitchFamily="18" charset="2"/>
                  </a:rPr>
                  <a:t>23 880,6</a:t>
                </a:r>
                <a:r>
                  <a:rPr lang="lt-LT" sz="2400" dirty="0">
                    <a:solidFill>
                      <a:prstClr val="black"/>
                    </a:solidFill>
                    <a:latin typeface="Times New Roman"/>
                    <a:cs typeface="Times New Roman"/>
                    <a:sym typeface="Symbol" panose="05050102010706020507" pitchFamily="18" charset="2"/>
                  </a:rPr>
                  <a:t> </a:t>
                </a:r>
                <a14:m>
                  <m:oMath xmlns:m="http://schemas.openxmlformats.org/officeDocument/2006/math">
                    <m:f>
                      <m:fPr>
                        <m:ctrlPr>
                          <a:rPr lang="lt-LT" sz="2400" i="1">
                            <a:solidFill>
                              <a:prstClr val="black"/>
                            </a:solidFill>
                            <a:latin typeface="Cambria Math" panose="02040503050406030204" pitchFamily="18" charset="0"/>
                            <a:cs typeface="Times New Roman"/>
                            <a:sym typeface="Symbol" panose="05050102010706020507" pitchFamily="18" charset="2"/>
                          </a:rPr>
                        </m:ctrlPr>
                      </m:fPr>
                      <m:num>
                        <m:r>
                          <m:rPr>
                            <m:sty m:val="p"/>
                          </m:rPr>
                          <a:rPr lang="en-US" sz="2400">
                            <a:solidFill>
                              <a:prstClr val="black"/>
                            </a:solidFill>
                            <a:latin typeface="Cambria Math" panose="02040503050406030204" pitchFamily="18" charset="0"/>
                            <a:cs typeface="Times New Roman"/>
                            <a:sym typeface="Symbol" panose="05050102010706020507" pitchFamily="18" charset="2"/>
                          </a:rPr>
                          <m:t>k</m:t>
                        </m:r>
                        <m:r>
                          <a:rPr lang="lt-LT" sz="2400">
                            <a:solidFill>
                              <a:prstClr val="black"/>
                            </a:solidFill>
                            <a:latin typeface="Cambria Math" panose="02040503050406030204" pitchFamily="18" charset="0"/>
                            <a:cs typeface="Times New Roman"/>
                            <a:sym typeface="Symbol" panose="05050102010706020507" pitchFamily="18" charset="2"/>
                          </a:rPr>
                          <m:t>𝑚</m:t>
                        </m:r>
                      </m:num>
                      <m:den>
                        <m:r>
                          <a:rPr lang="lt-LT" sz="2400">
                            <a:solidFill>
                              <a:prstClr val="black"/>
                            </a:solidFill>
                            <a:latin typeface="Cambria Math" panose="02040503050406030204" pitchFamily="18" charset="0"/>
                            <a:cs typeface="Times New Roman"/>
                            <a:sym typeface="Symbol" panose="05050102010706020507" pitchFamily="18" charset="2"/>
                          </a:rPr>
                          <m:t>𝑠</m:t>
                        </m:r>
                      </m:den>
                    </m:f>
                  </m:oMath>
                </a14:m>
                <a:endParaRPr lang="en-US" sz="2400" dirty="0">
                  <a:latin typeface="Times New Roman"/>
                  <a:cs typeface="Times New Roman"/>
                </a:endParaRPr>
              </a:p>
              <a:p>
                <a:pPr marL="0" indent="0">
                  <a:buNone/>
                </a:pPr>
                <a:endParaRPr lang="en-US" dirty="0"/>
              </a:p>
            </p:txBody>
          </p:sp>
        </mc:Choice>
        <mc:Fallback xmlns="">
          <p:sp>
            <p:nvSpPr>
              <p:cNvPr id="3" name="Turinio vietos rezervavimo ženklas 2">
                <a:extLst>
                  <a:ext uri="{FF2B5EF4-FFF2-40B4-BE49-F238E27FC236}">
                    <a16:creationId xmlns:a16="http://schemas.microsoft.com/office/drawing/2014/main" id="{7336C572-39E7-4C3B-9DB2-5BB43A8A1994}"/>
                  </a:ext>
                </a:extLst>
              </p:cNvPr>
              <p:cNvSpPr>
                <a:spLocks noGrp="1" noRot="1" noChangeAspect="1" noMove="1" noResize="1" noEditPoints="1" noAdjustHandles="1" noChangeArrowheads="1" noChangeShapeType="1" noTextEdit="1"/>
              </p:cNvSpPr>
              <p:nvPr>
                <p:ph idx="1"/>
              </p:nvPr>
            </p:nvSpPr>
            <p:spPr>
              <a:xfrm>
                <a:off x="512123" y="2425513"/>
                <a:ext cx="7770743" cy="4250495"/>
              </a:xfrm>
              <a:blipFill>
                <a:blip r:embed="rId2"/>
                <a:stretch>
                  <a:fillRect l="-1176"/>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1C30CB98-89EC-442C-8D8A-73F4F53D3A7A}"/>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DF569587-804E-4549-9B71-90756919E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623557">
            <a:off x="5753141" y="2157664"/>
            <a:ext cx="8621695"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045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B344A-9EEC-9C3C-1382-E6F895BA0789}"/>
              </a:ext>
            </a:extLst>
          </p:cNvPr>
          <p:cNvSpPr>
            <a:spLocks noGrp="1"/>
          </p:cNvSpPr>
          <p:nvPr>
            <p:ph type="title"/>
          </p:nvPr>
        </p:nvSpPr>
        <p:spPr>
          <a:xfrm>
            <a:off x="838200" y="968638"/>
            <a:ext cx="10515600" cy="640821"/>
          </a:xfrm>
        </p:spPr>
        <p:txBody>
          <a:bodyPr>
            <a:noAutofit/>
          </a:bodyPr>
          <a:lstStyle/>
          <a:p>
            <a:r>
              <a:rPr lang="lt-LT" dirty="0">
                <a:latin typeface="Times New Roman" panose="02020603050405020304" pitchFamily="18" charset="0"/>
                <a:cs typeface="Times New Roman" panose="02020603050405020304" pitchFamily="18" charset="0"/>
              </a:rPr>
              <a:t>Testas </a:t>
            </a:r>
            <a:br>
              <a:rPr lang="lt-LT" dirty="0">
                <a:latin typeface="Times New Roman" panose="02020603050405020304" pitchFamily="18" charset="0"/>
                <a:cs typeface="Times New Roman" panose="02020603050405020304" pitchFamily="18" charset="0"/>
              </a:rPr>
            </a:br>
            <a:endParaRPr lang="en-US" dirty="0">
              <a:latin typeface="Times New Roman"/>
              <a:cs typeface="Times New Roman"/>
            </a:endParaRPr>
          </a:p>
        </p:txBody>
      </p:sp>
      <p:sp>
        <p:nvSpPr>
          <p:cNvPr id="3" name="Content Placeholder 2">
            <a:extLst>
              <a:ext uri="{FF2B5EF4-FFF2-40B4-BE49-F238E27FC236}">
                <a16:creationId xmlns:a16="http://schemas.microsoft.com/office/drawing/2014/main" id="{BF53537E-11FB-3747-B2EA-9DB26D39ABDA}"/>
              </a:ext>
            </a:extLst>
          </p:cNvPr>
          <p:cNvSpPr>
            <a:spLocks noGrp="1"/>
          </p:cNvSpPr>
          <p:nvPr>
            <p:ph idx="1"/>
          </p:nvPr>
        </p:nvSpPr>
        <p:spPr>
          <a:xfrm>
            <a:off x="838200" y="1306286"/>
            <a:ext cx="10515600" cy="5436621"/>
          </a:xfrm>
        </p:spPr>
        <p:txBody>
          <a:bodyPr>
            <a:normAutofit lnSpcReduction="10000"/>
          </a:bodyPr>
          <a:lstStyle/>
          <a:p>
            <a:pPr marL="457200" indent="-457200" algn="just" rtl="0" fontAlgn="base">
              <a:lnSpc>
                <a:spcPct val="150000"/>
              </a:lnSpc>
              <a:buAutoNum type="arabicPeriod"/>
            </a:pPr>
            <a:r>
              <a:rPr lang="lt-LT" sz="2400" b="1" i="0" dirty="0">
                <a:solidFill>
                  <a:srgbClr val="000000"/>
                </a:solidFill>
                <a:effectLst/>
                <a:latin typeface="Times New Roman" panose="02020603050405020304" pitchFamily="18" charset="0"/>
              </a:rPr>
              <a:t>Kodėl, šviesos spinduliui pereinant iš vienos skaidrios aplinkos į kitą, pakinta jo kryptis? </a:t>
            </a:r>
          </a:p>
          <a:p>
            <a:pPr marL="0" indent="0" algn="just" rtl="0" fontAlgn="base">
              <a:buNone/>
            </a:pPr>
            <a:endParaRPr lang="lt-LT" sz="2400" b="1" i="0" dirty="0">
              <a:solidFill>
                <a:srgbClr val="000000"/>
              </a:solidFill>
              <a:effectLst/>
              <a:latin typeface="Times New Roman" panose="02020603050405020304" pitchFamily="18" charset="0"/>
            </a:endParaRPr>
          </a:p>
          <a:p>
            <a:pPr marL="342900" indent="-342900" algn="just" rtl="0" fontAlgn="base">
              <a:lnSpc>
                <a:spcPct val="160000"/>
              </a:lnSpc>
              <a:buAutoNum type="alphaLcParenR"/>
            </a:pPr>
            <a:r>
              <a:rPr lang="lt-LT" sz="2400" b="0" i="0" dirty="0">
                <a:solidFill>
                  <a:srgbClr val="000000"/>
                </a:solidFill>
                <a:effectLst/>
                <a:latin typeface="Times New Roman" panose="02020603050405020304" pitchFamily="18" charset="0"/>
              </a:rPr>
              <a:t>pakinta šviesos spindulio energija; </a:t>
            </a:r>
          </a:p>
          <a:p>
            <a:pPr marL="342900" indent="-342900" algn="just" rtl="0" fontAlgn="base">
              <a:lnSpc>
                <a:spcPct val="160000"/>
              </a:lnSpc>
              <a:buAutoNum type="alphaLcParenR"/>
            </a:pPr>
            <a:r>
              <a:rPr lang="lt-LT" sz="2400" b="0" i="0" dirty="0">
                <a:solidFill>
                  <a:srgbClr val="000000"/>
                </a:solidFill>
                <a:effectLst/>
                <a:latin typeface="Times New Roman" panose="02020603050405020304" pitchFamily="18" charset="0"/>
              </a:rPr>
              <a:t>pakinta šviesos dažnis; </a:t>
            </a:r>
          </a:p>
          <a:p>
            <a:pPr marL="342900" indent="-342900" algn="just" rtl="0" fontAlgn="base">
              <a:lnSpc>
                <a:spcPct val="160000"/>
              </a:lnSpc>
              <a:buAutoNum type="alphaLcParenR"/>
            </a:pPr>
            <a:r>
              <a:rPr lang="lt-LT" sz="2400" b="0" i="0" dirty="0">
                <a:effectLst/>
                <a:latin typeface="Times New Roman" panose="02020603050405020304" pitchFamily="18" charset="0"/>
              </a:rPr>
              <a:t>pakinta šviesos sklidimo greitis; </a:t>
            </a:r>
            <a:endParaRPr lang="lt-LT" sz="2400" dirty="0">
              <a:latin typeface="Times New Roman" panose="02020603050405020304" pitchFamily="18" charset="0"/>
            </a:endParaRPr>
          </a:p>
          <a:p>
            <a:pPr marL="342900" indent="-342900" algn="just" rtl="0" fontAlgn="base">
              <a:lnSpc>
                <a:spcPct val="160000"/>
              </a:lnSpc>
              <a:buAutoNum type="alphaLcParenR"/>
            </a:pPr>
            <a:r>
              <a:rPr lang="lt-LT" sz="2400" b="0" i="0" dirty="0">
                <a:solidFill>
                  <a:srgbClr val="000000"/>
                </a:solidFill>
                <a:effectLst/>
                <a:latin typeface="Times New Roman" panose="02020603050405020304" pitchFamily="18" charset="0"/>
              </a:rPr>
              <a:t>pakinta šviesos bangos periodas. </a:t>
            </a:r>
          </a:p>
          <a:p>
            <a:pPr marL="0" indent="0">
              <a:buNone/>
            </a:pPr>
            <a:endParaRPr lang="lt-LT" dirty="0"/>
          </a:p>
          <a:p>
            <a:pPr marL="0" indent="0">
              <a:buNone/>
            </a:pPr>
            <a:r>
              <a:rPr lang="lt-LT" sz="2400" dirty="0">
                <a:latin typeface="Times New Roman" panose="02020603050405020304" pitchFamily="18" charset="0"/>
                <a:cs typeface="Times New Roman" panose="02020603050405020304" pitchFamily="18" charset="0"/>
              </a:rPr>
              <a:t>Atsakymas: c</a:t>
            </a:r>
            <a:endParaRPr lang="en-US" sz="2400" dirty="0">
              <a:latin typeface="Times New Roman" panose="02020603050405020304" pitchFamily="18" charset="0"/>
              <a:cs typeface="Times New Roman" panose="02020603050405020304" pitchFamily="18" charset="0"/>
            </a:endParaRPr>
          </a:p>
        </p:txBody>
      </p:sp>
      <p:sp>
        <p:nvSpPr>
          <p:cNvPr id="4" name="Pusė rėmelio 3">
            <a:extLst>
              <a:ext uri="{FF2B5EF4-FFF2-40B4-BE49-F238E27FC236}">
                <a16:creationId xmlns:a16="http://schemas.microsoft.com/office/drawing/2014/main" id="{98E82963-229F-4661-979C-8A48F7AB540A}"/>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70057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9EE5A2C5-1620-4D0A-A9EA-992F7E345316}"/>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285C7303-1F2F-4291-9A1F-1A4BEB8E80BF}"/>
              </a:ext>
            </a:extLst>
          </p:cNvPr>
          <p:cNvSpPr>
            <a:spLocks noGrp="1"/>
          </p:cNvSpPr>
          <p:nvPr>
            <p:ph idx="1"/>
          </p:nvPr>
        </p:nvSpPr>
        <p:spPr>
          <a:xfrm>
            <a:off x="838200" y="1456293"/>
            <a:ext cx="10515600" cy="5036582"/>
          </a:xfrm>
        </p:spPr>
        <p:txBody>
          <a:bodyPr vert="horz" lIns="91440" tIns="45720" rIns="91440" bIns="45720" rtlCol="0" anchor="t">
            <a:normAutofit/>
          </a:bodyPr>
          <a:lstStyle/>
          <a:p>
            <a:pPr marL="0" indent="0" algn="just">
              <a:buNone/>
            </a:pPr>
            <a:endParaRPr lang="lt-LT" dirty="0">
              <a:latin typeface="Times New Roman" panose="02020603050405020304" pitchFamily="18" charset="0"/>
              <a:cs typeface="Times New Roman" panose="02020603050405020304" pitchFamily="18" charset="0"/>
            </a:endParaRPr>
          </a:p>
          <a:p>
            <a:pPr marL="0" indent="0" algn="just">
              <a:buNone/>
            </a:pPr>
            <a:r>
              <a:rPr lang="lt-LT" sz="2400" b="1" dirty="0">
                <a:latin typeface="Times New Roman"/>
                <a:cs typeface="Times New Roman"/>
              </a:rPr>
              <a:t>2. Kuriuo keliu eis lūžęs šviesos</a:t>
            </a:r>
          </a:p>
          <a:p>
            <a:pPr marL="0" indent="0" algn="just">
              <a:buNone/>
            </a:pPr>
            <a:r>
              <a:rPr lang="lt-LT" sz="2400" b="1" dirty="0">
                <a:latin typeface="Times New Roman"/>
                <a:cs typeface="Times New Roman"/>
              </a:rPr>
              <a:t>    </a:t>
            </a:r>
            <a:r>
              <a:rPr lang="lt-LT" sz="2400" b="1" dirty="0">
                <a:latin typeface="Times New Roman" panose="02020603050405020304" pitchFamily="18" charset="0"/>
                <a:cs typeface="Times New Roman" panose="02020603050405020304" pitchFamily="18" charset="0"/>
              </a:rPr>
              <a:t>spindulys?</a:t>
            </a: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endParaRPr lang="lt-LT" dirty="0">
              <a:latin typeface="Times New Roman" panose="02020603050405020304" pitchFamily="18" charset="0"/>
              <a:cs typeface="Times New Roman" panose="02020603050405020304" pitchFamily="18" charset="0"/>
            </a:endParaRPr>
          </a:p>
          <a:p>
            <a:pPr marL="0" indent="0">
              <a:buNone/>
            </a:pPr>
            <a:r>
              <a:rPr lang="lt-LT" sz="2400" dirty="0">
                <a:latin typeface="Times New Roman" panose="02020603050405020304" pitchFamily="18" charset="0"/>
                <a:cs typeface="Times New Roman" panose="02020603050405020304" pitchFamily="18" charset="0"/>
              </a:rPr>
              <a:t>Atsakymas: D</a:t>
            </a:r>
          </a:p>
          <a:p>
            <a:endParaRPr lang="en-US" dirty="0"/>
          </a:p>
        </p:txBody>
      </p:sp>
      <p:pic>
        <p:nvPicPr>
          <p:cNvPr id="5" name="Paveikslėlis 4">
            <a:extLst>
              <a:ext uri="{FF2B5EF4-FFF2-40B4-BE49-F238E27FC236}">
                <a16:creationId xmlns:a16="http://schemas.microsoft.com/office/drawing/2014/main" id="{6C456519-15C5-4877-AD2F-3C2EA1A5165C}"/>
              </a:ext>
            </a:extLst>
          </p:cNvPr>
          <p:cNvPicPr>
            <a:picLocks noChangeAspect="1"/>
          </p:cNvPicPr>
          <p:nvPr/>
        </p:nvPicPr>
        <p:blipFill>
          <a:blip r:embed="rId2"/>
          <a:stretch>
            <a:fillRect/>
          </a:stretch>
        </p:blipFill>
        <p:spPr>
          <a:xfrm>
            <a:off x="5571063" y="2246812"/>
            <a:ext cx="4800200" cy="2598897"/>
          </a:xfrm>
          <a:prstGeom prst="rect">
            <a:avLst/>
          </a:prstGeom>
        </p:spPr>
      </p:pic>
      <p:sp>
        <p:nvSpPr>
          <p:cNvPr id="6" name="TextBox 5">
            <a:extLst>
              <a:ext uri="{FF2B5EF4-FFF2-40B4-BE49-F238E27FC236}">
                <a16:creationId xmlns:a16="http://schemas.microsoft.com/office/drawing/2014/main" id="{EEF9D2E0-F33D-4DFC-9B67-300035A2E1DE}"/>
              </a:ext>
            </a:extLst>
          </p:cNvPr>
          <p:cNvSpPr txBox="1"/>
          <p:nvPr/>
        </p:nvSpPr>
        <p:spPr>
          <a:xfrm>
            <a:off x="5659967" y="2875002"/>
            <a:ext cx="1092200"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Stiklas</a:t>
            </a:r>
            <a:endParaRPr lang="en-US"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59240BF-F388-4AD9-88C1-652134972DDD}"/>
              </a:ext>
            </a:extLst>
          </p:cNvPr>
          <p:cNvSpPr txBox="1"/>
          <p:nvPr/>
        </p:nvSpPr>
        <p:spPr>
          <a:xfrm>
            <a:off x="5659967" y="3176929"/>
            <a:ext cx="1380067" cy="369332"/>
          </a:xfrm>
          <a:prstGeom prst="rect">
            <a:avLst/>
          </a:prstGeom>
          <a:noFill/>
        </p:spPr>
        <p:txBody>
          <a:bodyPr wrap="square" rtlCol="0">
            <a:spAutoFit/>
          </a:bodyPr>
          <a:lstStyle/>
          <a:p>
            <a:r>
              <a:rPr lang="lt-LT" dirty="0">
                <a:latin typeface="Times New Roman" panose="02020603050405020304" pitchFamily="18" charset="0"/>
                <a:cs typeface="Times New Roman" panose="02020603050405020304" pitchFamily="18" charset="0"/>
              </a:rPr>
              <a:t>Oras</a:t>
            </a:r>
            <a:endParaRPr lang="en-US"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CD08142A-8E72-461C-9CDB-1720FF4C968A}"/>
              </a:ext>
            </a:extLst>
          </p:cNvPr>
          <p:cNvSpPr txBox="1"/>
          <p:nvPr/>
        </p:nvSpPr>
        <p:spPr>
          <a:xfrm>
            <a:off x="7316400" y="4219591"/>
            <a:ext cx="287867" cy="369332"/>
          </a:xfrm>
          <a:prstGeom prst="rect">
            <a:avLst/>
          </a:prstGeom>
          <a:noFill/>
        </p:spPr>
        <p:txBody>
          <a:bodyPr wrap="square" rtlCol="0">
            <a:spAutoFit/>
          </a:bodyPr>
          <a:lstStyle/>
          <a:p>
            <a:r>
              <a:rPr lang="lt-LT" dirty="0"/>
              <a:t>A</a:t>
            </a:r>
            <a:endParaRPr lang="en-US" dirty="0"/>
          </a:p>
        </p:txBody>
      </p:sp>
      <p:sp>
        <p:nvSpPr>
          <p:cNvPr id="9" name="TextBox 8">
            <a:extLst>
              <a:ext uri="{FF2B5EF4-FFF2-40B4-BE49-F238E27FC236}">
                <a16:creationId xmlns:a16="http://schemas.microsoft.com/office/drawing/2014/main" id="{E8C59574-223A-425B-9146-FDFEAE458EFC}"/>
              </a:ext>
            </a:extLst>
          </p:cNvPr>
          <p:cNvSpPr txBox="1"/>
          <p:nvPr/>
        </p:nvSpPr>
        <p:spPr>
          <a:xfrm>
            <a:off x="7971163" y="4217460"/>
            <a:ext cx="431800" cy="369332"/>
          </a:xfrm>
          <a:prstGeom prst="rect">
            <a:avLst/>
          </a:prstGeom>
          <a:noFill/>
        </p:spPr>
        <p:txBody>
          <a:bodyPr wrap="square" rtlCol="0">
            <a:spAutoFit/>
          </a:bodyPr>
          <a:lstStyle/>
          <a:p>
            <a:r>
              <a:rPr lang="lt-LT" dirty="0"/>
              <a:t>B</a:t>
            </a:r>
            <a:endParaRPr lang="en-US" dirty="0"/>
          </a:p>
        </p:txBody>
      </p:sp>
      <p:sp>
        <p:nvSpPr>
          <p:cNvPr id="10" name="TextBox 9">
            <a:extLst>
              <a:ext uri="{FF2B5EF4-FFF2-40B4-BE49-F238E27FC236}">
                <a16:creationId xmlns:a16="http://schemas.microsoft.com/office/drawing/2014/main" id="{BD0FEEB0-7E73-4CAF-8137-A74B51FD4BC3}"/>
              </a:ext>
            </a:extLst>
          </p:cNvPr>
          <p:cNvSpPr txBox="1"/>
          <p:nvPr/>
        </p:nvSpPr>
        <p:spPr>
          <a:xfrm>
            <a:off x="8644866" y="4152398"/>
            <a:ext cx="431800" cy="369332"/>
          </a:xfrm>
          <a:prstGeom prst="rect">
            <a:avLst/>
          </a:prstGeom>
          <a:noFill/>
        </p:spPr>
        <p:txBody>
          <a:bodyPr wrap="square" rtlCol="0">
            <a:spAutoFit/>
          </a:bodyPr>
          <a:lstStyle/>
          <a:p>
            <a:r>
              <a:rPr lang="lt-LT" dirty="0"/>
              <a:t>C</a:t>
            </a:r>
            <a:endParaRPr lang="en-US" dirty="0"/>
          </a:p>
        </p:txBody>
      </p:sp>
      <p:sp>
        <p:nvSpPr>
          <p:cNvPr id="11" name="TextBox 10">
            <a:extLst>
              <a:ext uri="{FF2B5EF4-FFF2-40B4-BE49-F238E27FC236}">
                <a16:creationId xmlns:a16="http://schemas.microsoft.com/office/drawing/2014/main" id="{22A184B7-BD3D-4082-B586-3910C07DBBDF}"/>
              </a:ext>
            </a:extLst>
          </p:cNvPr>
          <p:cNvSpPr txBox="1"/>
          <p:nvPr/>
        </p:nvSpPr>
        <p:spPr>
          <a:xfrm>
            <a:off x="9406466" y="3631962"/>
            <a:ext cx="397934" cy="369332"/>
          </a:xfrm>
          <a:prstGeom prst="rect">
            <a:avLst/>
          </a:prstGeom>
          <a:noFill/>
        </p:spPr>
        <p:txBody>
          <a:bodyPr wrap="square" rtlCol="0">
            <a:spAutoFit/>
          </a:bodyPr>
          <a:lstStyle/>
          <a:p>
            <a:r>
              <a:rPr lang="lt-LT" dirty="0"/>
              <a:t>D</a:t>
            </a:r>
            <a:endParaRPr lang="en-US" dirty="0"/>
          </a:p>
        </p:txBody>
      </p:sp>
      <p:sp>
        <p:nvSpPr>
          <p:cNvPr id="12" name="Pusė rėmelio 11">
            <a:extLst>
              <a:ext uri="{FF2B5EF4-FFF2-40B4-BE49-F238E27FC236}">
                <a16:creationId xmlns:a16="http://schemas.microsoft.com/office/drawing/2014/main" id="{165FC443-14A4-479A-A317-A7B709EB1868}"/>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9881897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F092295-0A4A-4C24-AC4B-420E385917A4}"/>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6F2EF27C-3581-4028-9FD8-CE9F5BD7CF6D}"/>
              </a:ext>
            </a:extLst>
          </p:cNvPr>
          <p:cNvSpPr>
            <a:spLocks noGrp="1"/>
          </p:cNvSpPr>
          <p:nvPr>
            <p:ph idx="1"/>
          </p:nvPr>
        </p:nvSpPr>
        <p:spPr>
          <a:xfrm>
            <a:off x="838200" y="1690688"/>
            <a:ext cx="10515600" cy="4351338"/>
          </a:xfrm>
        </p:spPr>
        <p:txBody>
          <a:bodyPr vert="horz" lIns="91440" tIns="45720" rIns="91440" bIns="45720" rtlCol="0" anchor="t">
            <a:noAutofit/>
          </a:bodyPr>
          <a:lstStyle/>
          <a:p>
            <a:pPr marL="0" indent="0" algn="just" fontAlgn="base">
              <a:buNone/>
            </a:pPr>
            <a:r>
              <a:rPr lang="lt-LT" sz="2300" b="1" dirty="0">
                <a:solidFill>
                  <a:srgbClr val="000000"/>
                </a:solidFill>
                <a:latin typeface="Times New Roman"/>
                <a:cs typeface="Times New Roman"/>
              </a:rPr>
              <a:t>3. Kodėl</a:t>
            </a:r>
            <a:r>
              <a:rPr lang="lt-LT" sz="2300" b="1" i="0" dirty="0">
                <a:solidFill>
                  <a:srgbClr val="000000"/>
                </a:solidFill>
                <a:effectLst/>
                <a:latin typeface="Times New Roman"/>
                <a:cs typeface="Times New Roman"/>
              </a:rPr>
              <a:t> žvejys plaukiančią žuvį mato aukščiau, negu ji yra iš tikrųjų? </a:t>
            </a:r>
          </a:p>
          <a:p>
            <a:pPr marL="0" indent="0" algn="just" fontAlgn="base">
              <a:buNone/>
            </a:pPr>
            <a:endParaRPr lang="lt-LT" sz="2300" b="1" i="0" dirty="0">
              <a:solidFill>
                <a:srgbClr val="000000"/>
              </a:solidFill>
              <a:effectLst/>
              <a:latin typeface="Times New Roman"/>
              <a:cs typeface="Times New Roman"/>
            </a:endParaRPr>
          </a:p>
          <a:p>
            <a:pPr marL="342900" indent="-342900" fontAlgn="base">
              <a:buFont typeface="Arial" panose="020B0604020202020204" pitchFamily="34" charset="0"/>
              <a:buAutoNum type="alphaLcParenR"/>
            </a:pPr>
            <a:r>
              <a:rPr lang="lt-LT" sz="2300" dirty="0">
                <a:latin typeface="Times New Roman" panose="02020603050405020304" pitchFamily="18" charset="0"/>
                <a:cs typeface="Times New Roman" panose="02020603050405020304" pitchFamily="18" charset="0"/>
              </a:rPr>
              <a:t>d</a:t>
            </a:r>
            <a:r>
              <a:rPr lang="lt-LT" sz="2300" b="0" i="0" dirty="0">
                <a:effectLst/>
                <a:latin typeface="Times New Roman" panose="02020603050405020304" pitchFamily="18" charset="0"/>
                <a:cs typeface="Times New Roman" panose="02020603050405020304" pitchFamily="18" charset="0"/>
              </a:rPr>
              <a:t>ėl šviesos lūžio;</a:t>
            </a:r>
          </a:p>
          <a:p>
            <a:pPr marL="342900" indent="-342900" fontAlgn="base">
              <a:buFont typeface="Arial" panose="020B0604020202020204" pitchFamily="34" charset="0"/>
              <a:buAutoNum type="alphaLcParenR"/>
            </a:pPr>
            <a:endParaRPr lang="lt-LT" sz="2300" b="0" i="0" dirty="0">
              <a:solidFill>
                <a:srgbClr val="000000"/>
              </a:solidFill>
              <a:effectLst/>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300" dirty="0">
                <a:solidFill>
                  <a:srgbClr val="000000"/>
                </a:solidFill>
                <a:latin typeface="Times New Roman" panose="02020603050405020304" pitchFamily="18" charset="0"/>
                <a:cs typeface="Times New Roman" panose="02020603050405020304" pitchFamily="18" charset="0"/>
              </a:rPr>
              <a:t>d</a:t>
            </a:r>
            <a:r>
              <a:rPr lang="lt-LT" sz="2300" b="0" i="0" dirty="0">
                <a:solidFill>
                  <a:srgbClr val="000000"/>
                </a:solidFill>
                <a:effectLst/>
                <a:latin typeface="Times New Roman" panose="02020603050405020304" pitchFamily="18" charset="0"/>
                <a:cs typeface="Times New Roman" panose="02020603050405020304" pitchFamily="18" charset="0"/>
              </a:rPr>
              <a:t>ėl šviesos atspindžio;</a:t>
            </a:r>
          </a:p>
          <a:p>
            <a:pPr marL="342900" indent="-342900" algn="l" rtl="0" fontAlgn="base">
              <a:buAutoNum type="alphaLcParenR"/>
            </a:pPr>
            <a:endParaRPr lang="lt-LT" sz="2300" b="0" i="0" dirty="0">
              <a:solidFill>
                <a:srgbClr val="000000"/>
              </a:solidFill>
              <a:effectLst/>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300" dirty="0">
                <a:latin typeface="Times New Roman" panose="02020603050405020304" pitchFamily="18" charset="0"/>
                <a:cs typeface="Times New Roman" panose="02020603050405020304" pitchFamily="18" charset="0"/>
              </a:rPr>
              <a:t>dėl tiesiaeigio šviesos sklidimo; </a:t>
            </a:r>
          </a:p>
          <a:p>
            <a:pPr marL="342900" indent="-342900" algn="l" rtl="0" fontAlgn="base">
              <a:buAutoNum type="alphaLcParenR"/>
            </a:pPr>
            <a:endParaRPr lang="lt-LT" sz="2300" dirty="0">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300" dirty="0">
                <a:solidFill>
                  <a:srgbClr val="000000"/>
                </a:solidFill>
                <a:latin typeface="Times New Roman" panose="02020603050405020304" pitchFamily="18" charset="0"/>
                <a:cs typeface="Times New Roman" panose="02020603050405020304" pitchFamily="18" charset="0"/>
              </a:rPr>
              <a:t>d</a:t>
            </a:r>
            <a:r>
              <a:rPr lang="lt-LT" sz="2300" b="0" i="0" dirty="0">
                <a:solidFill>
                  <a:srgbClr val="000000"/>
                </a:solidFill>
                <a:effectLst/>
                <a:latin typeface="Times New Roman" panose="02020603050405020304" pitchFamily="18" charset="0"/>
                <a:cs typeface="Times New Roman" panose="02020603050405020304" pitchFamily="18" charset="0"/>
              </a:rPr>
              <a:t>ėl šviesos išsklaidymo. </a:t>
            </a:r>
          </a:p>
          <a:p>
            <a:pPr marL="0" indent="0" algn="l" rtl="0" fontAlgn="base">
              <a:buNone/>
            </a:pPr>
            <a:endParaRPr lang="lt-LT" sz="2300" dirty="0"/>
          </a:p>
          <a:p>
            <a:pPr marL="0" indent="0">
              <a:buNone/>
            </a:pPr>
            <a:r>
              <a:rPr lang="lt-LT" sz="2300" dirty="0">
                <a:latin typeface="Times New Roman" panose="02020603050405020304" pitchFamily="18" charset="0"/>
                <a:cs typeface="Times New Roman" panose="02020603050405020304" pitchFamily="18" charset="0"/>
              </a:rPr>
              <a:t>Atsakymas : a</a:t>
            </a:r>
            <a:endParaRPr lang="en-US" sz="2300" dirty="0">
              <a:latin typeface="Times New Roman" panose="02020603050405020304" pitchFamily="18" charset="0"/>
              <a:cs typeface="Times New Roman" panose="02020603050405020304" pitchFamily="18" charset="0"/>
            </a:endParaRPr>
          </a:p>
        </p:txBody>
      </p:sp>
      <p:sp>
        <p:nvSpPr>
          <p:cNvPr id="4" name="Pusė rėmelio 3">
            <a:extLst>
              <a:ext uri="{FF2B5EF4-FFF2-40B4-BE49-F238E27FC236}">
                <a16:creationId xmlns:a16="http://schemas.microsoft.com/office/drawing/2014/main" id="{41A7F96D-9320-4C52-8A0E-1852AA1DFE26}"/>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54304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949075-2F4D-4543-8898-8B8029249E37}"/>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4168D590-ED83-4BA1-A113-343BF35AEC73}"/>
                  </a:ext>
                </a:extLst>
              </p:cNvPr>
              <p:cNvSpPr>
                <a:spLocks noGrp="1"/>
              </p:cNvSpPr>
              <p:nvPr>
                <p:ph idx="1"/>
              </p:nvPr>
            </p:nvSpPr>
            <p:spPr>
              <a:xfrm>
                <a:off x="838200" y="1479115"/>
                <a:ext cx="10352314" cy="4351338"/>
              </a:xfrm>
            </p:spPr>
            <p:txBody>
              <a:bodyPr>
                <a:noAutofit/>
              </a:bodyPr>
              <a:lstStyle/>
              <a:p>
                <a:pPr marL="0" indent="0">
                  <a:lnSpc>
                    <a:spcPct val="150000"/>
                  </a:lnSpc>
                  <a:buNone/>
                </a:pPr>
                <a:r>
                  <a:rPr lang="lt-LT" sz="2300" b="1" dirty="0">
                    <a:latin typeface="Times New Roman" panose="02020603050405020304" pitchFamily="18" charset="0"/>
                    <a:cs typeface="Times New Roman" panose="02020603050405020304" pitchFamily="18" charset="0"/>
                  </a:rPr>
                  <a:t>4. Ore šviesa sklinda 3 </a:t>
                </a:r>
                <a:r>
                  <a:rPr lang="lt-LT" sz="2300" b="1" dirty="0">
                    <a:latin typeface="Times New Roman" panose="02020603050405020304" pitchFamily="18" charset="0"/>
                    <a:cs typeface="Times New Roman" panose="02020603050405020304" pitchFamily="18" charset="0"/>
                    <a:sym typeface="Symbol" panose="05050102010706020507" pitchFamily="18" charset="2"/>
                  </a:rPr>
                  <a:t></a:t>
                </a:r>
                <a:r>
                  <a:rPr lang="lt-LT" sz="2300" b="1"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lt-LT" sz="2300" b="1" i="1" smtClean="0">
                            <a:latin typeface="Cambria Math" panose="02040503050406030204" pitchFamily="18" charset="0"/>
                          </a:rPr>
                        </m:ctrlPr>
                      </m:sSupPr>
                      <m:e>
                        <m:r>
                          <a:rPr lang="lt-LT" sz="2300" b="1" i="1" smtClean="0">
                            <a:latin typeface="Cambria Math" panose="02040503050406030204" pitchFamily="18" charset="0"/>
                          </a:rPr>
                          <m:t>𝟏𝟎</m:t>
                        </m:r>
                      </m:e>
                      <m:sup>
                        <m:r>
                          <a:rPr lang="lt-LT" sz="2300" b="1" i="1" smtClean="0">
                            <a:latin typeface="Cambria Math" panose="02040503050406030204" pitchFamily="18" charset="0"/>
                          </a:rPr>
                          <m:t>𝟖</m:t>
                        </m:r>
                      </m:sup>
                    </m:sSup>
                  </m:oMath>
                </a14:m>
                <a:r>
                  <a:rPr lang="lt-LT" sz="2300" b="1" dirty="0">
                    <a:latin typeface="Times New Roman" panose="02020603050405020304" pitchFamily="18" charset="0"/>
                    <a:cs typeface="Times New Roman" panose="02020603050405020304" pitchFamily="18" charset="0"/>
                  </a:rPr>
                  <a:t> m/s greičiu, o vandenyje – 2,26 </a:t>
                </a:r>
                <a:r>
                  <a:rPr lang="lt-LT" sz="2300" b="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a:t>
                </a:r>
                <a:r>
                  <a:rPr lang="lt-LT" sz="2300" b="1" dirty="0">
                    <a:solidFill>
                      <a:prstClr val="black"/>
                    </a:solidFill>
                    <a:latin typeface="Times New Roman" panose="02020603050405020304" pitchFamily="18" charset="0"/>
                    <a:cs typeface="Times New Roman" panose="02020603050405020304" pitchFamily="18" charset="0"/>
                  </a:rPr>
                  <a:t> </a:t>
                </a:r>
                <a14:m>
                  <m:oMath xmlns:m="http://schemas.openxmlformats.org/officeDocument/2006/math">
                    <m:sSup>
                      <m:sSupPr>
                        <m:ctrlPr>
                          <a:rPr lang="lt-LT" sz="2300" b="1" i="1">
                            <a:solidFill>
                              <a:prstClr val="black"/>
                            </a:solidFill>
                            <a:latin typeface="Cambria Math" panose="02040503050406030204" pitchFamily="18" charset="0"/>
                          </a:rPr>
                        </m:ctrlPr>
                      </m:sSupPr>
                      <m:e>
                        <m:r>
                          <a:rPr lang="lt-LT" sz="2300" b="1" i="1">
                            <a:solidFill>
                              <a:prstClr val="black"/>
                            </a:solidFill>
                            <a:latin typeface="Cambria Math" panose="02040503050406030204" pitchFamily="18" charset="0"/>
                          </a:rPr>
                          <m:t>𝟏𝟎</m:t>
                        </m:r>
                      </m:e>
                      <m:sup>
                        <m:r>
                          <a:rPr lang="lt-LT" sz="2300" b="1" i="1">
                            <a:solidFill>
                              <a:prstClr val="black"/>
                            </a:solidFill>
                            <a:latin typeface="Cambria Math" panose="02040503050406030204" pitchFamily="18" charset="0"/>
                          </a:rPr>
                          <m:t>𝟖</m:t>
                        </m:r>
                      </m:sup>
                    </m:sSup>
                  </m:oMath>
                </a14:m>
                <a:r>
                  <a:rPr lang="lt-LT" sz="2300" b="1" dirty="0">
                    <a:solidFill>
                      <a:prstClr val="black"/>
                    </a:solidFill>
                    <a:latin typeface="Times New Roman" panose="02020603050405020304" pitchFamily="18" charset="0"/>
                    <a:cs typeface="Times New Roman" panose="02020603050405020304" pitchFamily="18" charset="0"/>
                  </a:rPr>
                  <a:t> m/s greičiu</a:t>
                </a:r>
                <a:r>
                  <a:rPr lang="lt-LT" sz="2300" b="1" dirty="0">
                    <a:latin typeface="Times New Roman" panose="02020603050405020304" pitchFamily="18" charset="0"/>
                    <a:cs typeface="Times New Roman" panose="02020603050405020304" pitchFamily="18" charset="0"/>
                  </a:rPr>
                  <a:t>. Koks vandens lūžio rodiklis oro  atžvilgiu?</a:t>
                </a:r>
              </a:p>
              <a:p>
                <a:pPr marL="342900" indent="-342900">
                  <a:buAutoNum type="alphaLcParenR"/>
                </a:pPr>
                <a:r>
                  <a:rPr lang="lt-LT" sz="2300" dirty="0">
                    <a:latin typeface="Times New Roman" panose="02020603050405020304" pitchFamily="18" charset="0"/>
                    <a:cs typeface="Times New Roman" panose="02020603050405020304" pitchFamily="18" charset="0"/>
                  </a:rPr>
                  <a:t>3;</a:t>
                </a:r>
              </a:p>
              <a:p>
                <a:pPr marL="342900" indent="-342900">
                  <a:buAutoNum type="alphaLcParenR"/>
                </a:pPr>
                <a:endParaRPr lang="lt-LT" sz="2300" b="1" dirty="0">
                  <a:latin typeface="Times New Roman" panose="02020603050405020304" pitchFamily="18" charset="0"/>
                  <a:cs typeface="Times New Roman" panose="02020603050405020304" pitchFamily="18" charset="0"/>
                </a:endParaRPr>
              </a:p>
              <a:p>
                <a:pPr marL="342900" indent="-342900">
                  <a:buAutoNum type="alphaLcParenR"/>
                </a:pPr>
                <a:r>
                  <a:rPr lang="lt-LT" sz="2300" dirty="0">
                    <a:latin typeface="Times New Roman" panose="02020603050405020304" pitchFamily="18" charset="0"/>
                    <a:cs typeface="Times New Roman" panose="02020603050405020304" pitchFamily="18" charset="0"/>
                  </a:rPr>
                  <a:t>2,26;</a:t>
                </a:r>
              </a:p>
              <a:p>
                <a:pPr marL="342900" indent="-342900">
                  <a:buAutoNum type="alphaLcParenR"/>
                </a:pPr>
                <a:endParaRPr lang="lt-LT" sz="2300" dirty="0">
                  <a:latin typeface="Times New Roman" panose="02020603050405020304" pitchFamily="18" charset="0"/>
                  <a:cs typeface="Times New Roman" panose="02020603050405020304" pitchFamily="18" charset="0"/>
                </a:endParaRPr>
              </a:p>
              <a:p>
                <a:pPr marL="342900" indent="-342900">
                  <a:buAutoNum type="alphaLcParenR"/>
                </a:pPr>
                <a:r>
                  <a:rPr lang="lt-LT" sz="2300" dirty="0">
                    <a:latin typeface="Times New Roman" panose="02020603050405020304" pitchFamily="18" charset="0"/>
                    <a:cs typeface="Times New Roman" panose="02020603050405020304" pitchFamily="18" charset="0"/>
                  </a:rPr>
                  <a:t>1,33;</a:t>
                </a:r>
              </a:p>
              <a:p>
                <a:pPr marL="342900" indent="-342900">
                  <a:buAutoNum type="alphaLcParenR"/>
                </a:pPr>
                <a:endParaRPr lang="lt-LT" sz="2300" dirty="0">
                  <a:latin typeface="Times New Roman" panose="02020603050405020304" pitchFamily="18" charset="0"/>
                  <a:cs typeface="Times New Roman" panose="02020603050405020304" pitchFamily="18" charset="0"/>
                </a:endParaRPr>
              </a:p>
              <a:p>
                <a:pPr marL="342900" indent="-342900">
                  <a:buAutoNum type="alphaLcParenR"/>
                </a:pPr>
                <a:r>
                  <a:rPr lang="lt-LT" sz="2300" dirty="0">
                    <a:latin typeface="Times New Roman" panose="02020603050405020304" pitchFamily="18" charset="0"/>
                    <a:cs typeface="Times New Roman" panose="02020603050405020304" pitchFamily="18" charset="0"/>
                  </a:rPr>
                  <a:t>0,75.</a:t>
                </a:r>
              </a:p>
              <a:p>
                <a:pPr marL="342900" indent="-342900">
                  <a:buAutoNum type="alphaLcParenR"/>
                </a:pPr>
                <a:endParaRPr lang="lt-LT" sz="2300" dirty="0">
                  <a:latin typeface="Times New Roman" panose="02020603050405020304" pitchFamily="18" charset="0"/>
                  <a:cs typeface="Times New Roman" panose="02020603050405020304" pitchFamily="18" charset="0"/>
                </a:endParaRPr>
              </a:p>
              <a:p>
                <a:pPr marL="0" indent="0">
                  <a:buNone/>
                </a:pPr>
                <a:r>
                  <a:rPr lang="lt-LT" sz="2300" dirty="0">
                    <a:latin typeface="Times New Roman" panose="02020603050405020304" pitchFamily="18" charset="0"/>
                    <a:cs typeface="Times New Roman" panose="02020603050405020304" pitchFamily="18" charset="0"/>
                  </a:rPr>
                  <a:t>Atsakymas: c</a:t>
                </a:r>
              </a:p>
            </p:txBody>
          </p:sp>
        </mc:Choice>
        <mc:Fallback xmlns="">
          <p:sp>
            <p:nvSpPr>
              <p:cNvPr id="3" name="Turinio vietos rezervavimo ženklas 2">
                <a:extLst>
                  <a:ext uri="{FF2B5EF4-FFF2-40B4-BE49-F238E27FC236}">
                    <a16:creationId xmlns:a16="http://schemas.microsoft.com/office/drawing/2014/main" id="{4168D590-ED83-4BA1-A113-343BF35AEC73}"/>
                  </a:ext>
                </a:extLst>
              </p:cNvPr>
              <p:cNvSpPr>
                <a:spLocks noGrp="1" noRot="1" noChangeAspect="1" noMove="1" noResize="1" noEditPoints="1" noAdjustHandles="1" noChangeArrowheads="1" noChangeShapeType="1" noTextEdit="1"/>
              </p:cNvSpPr>
              <p:nvPr>
                <p:ph idx="1"/>
              </p:nvPr>
            </p:nvSpPr>
            <p:spPr>
              <a:xfrm>
                <a:off x="838200" y="1479115"/>
                <a:ext cx="10352314" cy="4351338"/>
              </a:xfrm>
              <a:blipFill>
                <a:blip r:embed="rId2"/>
                <a:stretch>
                  <a:fillRect l="-883" b="-21178"/>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700FED93-F6A4-4CDC-AA37-39738AA1C9E0}"/>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534002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6F870A-7B10-40FE-85C2-A153C45F7061}"/>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18D9FFFB-6B64-48A2-BE41-71B9762E3600}"/>
              </a:ext>
            </a:extLst>
          </p:cNvPr>
          <p:cNvSpPr>
            <a:spLocks noGrp="1"/>
          </p:cNvSpPr>
          <p:nvPr>
            <p:ph idx="1"/>
          </p:nvPr>
        </p:nvSpPr>
        <p:spPr/>
        <p:txBody>
          <a:bodyPr>
            <a:normAutofit fontScale="92500" lnSpcReduction="20000"/>
          </a:bodyPr>
          <a:lstStyle/>
          <a:p>
            <a:pPr marL="0" indent="0" algn="l" rtl="0" fontAlgn="base">
              <a:buNone/>
            </a:pPr>
            <a:r>
              <a:rPr lang="lt-LT" sz="2500" b="1" i="0" dirty="0">
                <a:solidFill>
                  <a:srgbClr val="000000"/>
                </a:solidFill>
                <a:effectLst/>
                <a:latin typeface="Times New Roman" panose="02020603050405020304" pitchFamily="18" charset="0"/>
              </a:rPr>
              <a:t>5. Ar skiriasi šviesos greitis vandenyje (n = 1,33) ir stikle (n = 1,5)?</a:t>
            </a:r>
          </a:p>
          <a:p>
            <a:pPr marL="0" indent="0" algn="l" rtl="0" fontAlgn="base">
              <a:buNone/>
            </a:pPr>
            <a:r>
              <a:rPr lang="lt-LT" sz="2500" b="1" i="0" dirty="0">
                <a:solidFill>
                  <a:srgbClr val="000000"/>
                </a:solidFill>
                <a:effectLst/>
                <a:latin typeface="Times New Roman" panose="02020603050405020304" pitchFamily="18" charset="0"/>
              </a:rPr>
              <a:t> </a:t>
            </a:r>
            <a:endParaRPr lang="lt-LT" sz="2500" b="1" i="0" dirty="0">
              <a:solidFill>
                <a:srgbClr val="000000"/>
              </a:solidFill>
              <a:effectLst/>
              <a:latin typeface="Segoe UI" panose="020B0502040204020203" pitchFamily="34" charset="0"/>
            </a:endParaRPr>
          </a:p>
          <a:p>
            <a:pPr marL="342900" indent="-342900" algn="l" rtl="0" fontAlgn="base">
              <a:buAutoNum type="alphaLcParenR"/>
            </a:pPr>
            <a:r>
              <a:rPr lang="lt-LT" sz="2500" b="0" i="0" dirty="0">
                <a:solidFill>
                  <a:srgbClr val="000000"/>
                </a:solidFill>
                <a:effectLst/>
                <a:latin typeface="Times New Roman" panose="02020603050405020304" pitchFamily="18" charset="0"/>
              </a:rPr>
              <a:t>šviesos greitis vandenyje mažesnis 1,13 karto; </a:t>
            </a:r>
          </a:p>
          <a:p>
            <a:pPr marL="342900" indent="-342900" algn="l" rtl="0" fontAlgn="base">
              <a:buAutoNum type="alphaLcParenR"/>
            </a:pPr>
            <a:endParaRPr lang="lt-LT" sz="2500" b="0" i="0" dirty="0">
              <a:solidFill>
                <a:srgbClr val="000000"/>
              </a:solidFill>
              <a:effectLst/>
              <a:latin typeface="Times New Roman" panose="02020603050405020304" pitchFamily="18" charset="0"/>
            </a:endParaRPr>
          </a:p>
          <a:p>
            <a:pPr marL="342900" indent="-342900" algn="l" rtl="0" fontAlgn="base">
              <a:buAutoNum type="alphaLcParenR"/>
            </a:pPr>
            <a:r>
              <a:rPr lang="lt-LT" sz="2500" b="0" i="0" dirty="0">
                <a:effectLst/>
                <a:latin typeface="Times New Roman" panose="02020603050405020304" pitchFamily="18" charset="0"/>
              </a:rPr>
              <a:t>šviesos greitis vandenyje didesnis 1,13 karto; </a:t>
            </a:r>
          </a:p>
          <a:p>
            <a:pPr marL="342900" indent="-342900" algn="l" rtl="0" fontAlgn="base">
              <a:buAutoNum type="alphaLcParenR"/>
            </a:pPr>
            <a:endParaRPr lang="lt-LT" sz="2500" dirty="0">
              <a:latin typeface="Times New Roman" panose="02020603050405020304" pitchFamily="18" charset="0"/>
            </a:endParaRPr>
          </a:p>
          <a:p>
            <a:pPr marL="342900" indent="-342900" fontAlgn="base">
              <a:buAutoNum type="alphaLcParenR"/>
            </a:pPr>
            <a:r>
              <a:rPr lang="lt-LT" sz="2500" b="0" i="0" dirty="0">
                <a:solidFill>
                  <a:srgbClr val="000000"/>
                </a:solidFill>
                <a:effectLst/>
                <a:latin typeface="Times New Roman" panose="02020603050405020304" pitchFamily="18" charset="0"/>
              </a:rPr>
              <a:t>šviesos greitis lygus 3 </a:t>
            </a:r>
            <a:r>
              <a:rPr lang="lt-LT" sz="2500" b="1" dirty="0">
                <a:latin typeface="Times New Roman" panose="02020603050405020304" pitchFamily="18" charset="0"/>
                <a:cs typeface="Times New Roman" panose="02020603050405020304" pitchFamily="18" charset="0"/>
                <a:sym typeface="Symbol" panose="05050102010706020507" pitchFamily="18" charset="2"/>
              </a:rPr>
              <a:t></a:t>
            </a:r>
            <a:r>
              <a:rPr lang="lt-LT" sz="2500" b="0" i="0" dirty="0">
                <a:solidFill>
                  <a:srgbClr val="000000"/>
                </a:solidFill>
                <a:effectLst/>
                <a:latin typeface="Times New Roman" panose="02020603050405020304" pitchFamily="18" charset="0"/>
              </a:rPr>
              <a:t> 10</a:t>
            </a:r>
            <a:r>
              <a:rPr lang="lt-LT" sz="2500" b="0" i="0" baseline="30000" dirty="0">
                <a:solidFill>
                  <a:srgbClr val="000000"/>
                </a:solidFill>
                <a:effectLst/>
                <a:latin typeface="Times New Roman" panose="02020603050405020304" pitchFamily="18" charset="0"/>
              </a:rPr>
              <a:t>8</a:t>
            </a:r>
            <a:r>
              <a:rPr lang="lt-LT" sz="2500" b="0" i="0" dirty="0">
                <a:solidFill>
                  <a:srgbClr val="000000"/>
                </a:solidFill>
                <a:effectLst/>
                <a:latin typeface="Times New Roman" panose="02020603050405020304" pitchFamily="18" charset="0"/>
              </a:rPr>
              <a:t> m/s ir vandenyje, ir stikle; </a:t>
            </a:r>
          </a:p>
          <a:p>
            <a:pPr marL="342900" indent="-342900" algn="l" rtl="0" fontAlgn="base">
              <a:buAutoNum type="alphaLcParenR"/>
            </a:pPr>
            <a:endParaRPr lang="lt-LT" sz="2500" b="0" i="0" dirty="0">
              <a:solidFill>
                <a:srgbClr val="000000"/>
              </a:solidFill>
              <a:effectLst/>
              <a:latin typeface="Times New Roman" panose="02020603050405020304" pitchFamily="18" charset="0"/>
            </a:endParaRPr>
          </a:p>
          <a:p>
            <a:pPr marL="342900" indent="-342900" algn="l" rtl="0" fontAlgn="base">
              <a:buAutoNum type="alphaLcParenR"/>
            </a:pPr>
            <a:r>
              <a:rPr lang="lt-LT" sz="2500" b="0" i="0" dirty="0">
                <a:solidFill>
                  <a:srgbClr val="000000"/>
                </a:solidFill>
                <a:effectLst/>
                <a:latin typeface="Times New Roman" panose="02020603050405020304" pitchFamily="18" charset="0"/>
              </a:rPr>
              <a:t>šviesos greitis priklauso nuo krintančios šviesos spalvos. </a:t>
            </a:r>
          </a:p>
          <a:p>
            <a:pPr marL="0" indent="0" algn="l" rtl="0" fontAlgn="base">
              <a:buNone/>
            </a:pPr>
            <a:endParaRPr lang="lt-LT" sz="2500" b="0" i="0" dirty="0">
              <a:solidFill>
                <a:srgbClr val="000000"/>
              </a:solidFill>
              <a:effectLst/>
              <a:latin typeface="Segoe UI" panose="020B0502040204020203" pitchFamily="34" charset="0"/>
            </a:endParaRPr>
          </a:p>
          <a:p>
            <a:pPr marL="0" indent="0">
              <a:buNone/>
            </a:pPr>
            <a:r>
              <a:rPr lang="lt-LT" sz="2500" dirty="0">
                <a:latin typeface="Times New Roman" panose="02020603050405020304" pitchFamily="18" charset="0"/>
                <a:cs typeface="Times New Roman" panose="02020603050405020304" pitchFamily="18" charset="0"/>
              </a:rPr>
              <a:t>Atsakymas: b</a:t>
            </a:r>
          </a:p>
          <a:p>
            <a:endParaRPr lang="en-US" dirty="0"/>
          </a:p>
        </p:txBody>
      </p:sp>
      <p:sp>
        <p:nvSpPr>
          <p:cNvPr id="4" name="Pusė rėmelio 3">
            <a:extLst>
              <a:ext uri="{FF2B5EF4-FFF2-40B4-BE49-F238E27FC236}">
                <a16:creationId xmlns:a16="http://schemas.microsoft.com/office/drawing/2014/main" id="{6EE7C1DB-8B1C-4F9F-BE50-C9A0032DE00C}"/>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14468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6F870A-7B10-40FE-85C2-A153C45F7061}"/>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18D9FFFB-6B64-48A2-BE41-71B9762E3600}"/>
              </a:ext>
            </a:extLst>
          </p:cNvPr>
          <p:cNvSpPr>
            <a:spLocks noGrp="1"/>
          </p:cNvSpPr>
          <p:nvPr>
            <p:ph idx="1"/>
          </p:nvPr>
        </p:nvSpPr>
        <p:spPr>
          <a:xfrm>
            <a:off x="838200" y="1459864"/>
            <a:ext cx="10515600" cy="5106399"/>
          </a:xfrm>
        </p:spPr>
        <p:txBody>
          <a:bodyPr>
            <a:normAutofit fontScale="70000" lnSpcReduction="20000"/>
          </a:bodyPr>
          <a:lstStyle/>
          <a:p>
            <a:pPr marL="0" indent="0" fontAlgn="base">
              <a:lnSpc>
                <a:spcPct val="170000"/>
              </a:lnSpc>
              <a:buNone/>
            </a:pPr>
            <a:r>
              <a:rPr lang="lt-LT" sz="3300" b="1" dirty="0">
                <a:solidFill>
                  <a:srgbClr val="000000"/>
                </a:solidFill>
                <a:latin typeface="Times New Roman" panose="02020603050405020304" pitchFamily="18" charset="0"/>
              </a:rPr>
              <a:t>6. Du stebėtojai tuo pačiu metu nustatinėja „iš akies” Saulės aukštį virš horizonto, bet vienas iš jų yra paniręs po vandeniu, o kitas stovi ant kranto. Ar vienodai aukštai jiems atrodo Saulė? </a:t>
            </a:r>
            <a:endParaRPr lang="lt-LT" sz="3300" b="1" i="0" dirty="0">
              <a:solidFill>
                <a:srgbClr val="000000"/>
              </a:solidFill>
              <a:effectLst/>
              <a:latin typeface="Times New Roman" panose="02020603050405020304" pitchFamily="18" charset="0"/>
            </a:endParaRPr>
          </a:p>
          <a:p>
            <a:pPr marL="0" indent="0" algn="l" rtl="0" fontAlgn="base">
              <a:lnSpc>
                <a:spcPct val="170000"/>
              </a:lnSpc>
              <a:buNone/>
            </a:pPr>
            <a:r>
              <a:rPr lang="lt-LT" sz="3300" b="1" i="0" dirty="0">
                <a:solidFill>
                  <a:srgbClr val="000000"/>
                </a:solidFill>
                <a:effectLst/>
                <a:latin typeface="Times New Roman" panose="02020603050405020304" pitchFamily="18" charset="0"/>
              </a:rPr>
              <a:t> </a:t>
            </a:r>
            <a:r>
              <a:rPr lang="lt-LT" sz="3300" dirty="0">
                <a:solidFill>
                  <a:srgbClr val="000000"/>
                </a:solidFill>
                <a:latin typeface="Times New Roman" panose="02020603050405020304" pitchFamily="18" charset="0"/>
                <a:cs typeface="Times New Roman" panose="02020603050405020304" pitchFamily="18" charset="0"/>
              </a:rPr>
              <a:t>a) stebėtojui, esančiam po vandeniu, atrodo aukščiau; </a:t>
            </a:r>
          </a:p>
          <a:p>
            <a:pPr marL="0" indent="0" fontAlgn="base">
              <a:lnSpc>
                <a:spcPct val="170000"/>
              </a:lnSpc>
              <a:buNone/>
            </a:pPr>
            <a:r>
              <a:rPr lang="lt-LT" sz="3300" dirty="0">
                <a:solidFill>
                  <a:srgbClr val="000000"/>
                </a:solidFill>
                <a:latin typeface="Times New Roman" panose="02020603050405020304" pitchFamily="18" charset="0"/>
                <a:cs typeface="Times New Roman" panose="02020603050405020304" pitchFamily="18" charset="0"/>
              </a:rPr>
              <a:t>b) stebėtojui, esančiam ant kranto, atrodo aukščiau; </a:t>
            </a:r>
          </a:p>
          <a:p>
            <a:pPr marL="0" indent="0" fontAlgn="base">
              <a:lnSpc>
                <a:spcPct val="170000"/>
              </a:lnSpc>
              <a:buNone/>
            </a:pPr>
            <a:r>
              <a:rPr lang="lt-LT" sz="3300" dirty="0">
                <a:solidFill>
                  <a:srgbClr val="000000"/>
                </a:solidFill>
                <a:latin typeface="Times New Roman" panose="02020603050405020304" pitchFamily="18" charset="0"/>
                <a:cs typeface="Times New Roman" panose="02020603050405020304" pitchFamily="18" charset="0"/>
              </a:rPr>
              <a:t>c) abiem atrodo vienodai aukštai; </a:t>
            </a:r>
          </a:p>
          <a:p>
            <a:pPr marL="0" indent="0" fontAlgn="base">
              <a:lnSpc>
                <a:spcPct val="170000"/>
              </a:lnSpc>
              <a:buNone/>
            </a:pPr>
            <a:r>
              <a:rPr lang="lt-LT" sz="3300" dirty="0">
                <a:solidFill>
                  <a:srgbClr val="000000"/>
                </a:solidFill>
                <a:latin typeface="Times New Roman" panose="02020603050405020304" pitchFamily="18" charset="0"/>
                <a:cs typeface="Times New Roman" panose="02020603050405020304" pitchFamily="18" charset="0"/>
              </a:rPr>
              <a:t>d) tai priklauso nuo dienos laiko. </a:t>
            </a:r>
          </a:p>
          <a:p>
            <a:pPr marL="0" indent="0">
              <a:lnSpc>
                <a:spcPct val="170000"/>
              </a:lnSpc>
              <a:buNone/>
            </a:pPr>
            <a:r>
              <a:rPr lang="lt-LT" sz="3300" dirty="0">
                <a:latin typeface="Times New Roman" panose="02020603050405020304" pitchFamily="18" charset="0"/>
                <a:cs typeface="Times New Roman" panose="02020603050405020304" pitchFamily="18" charset="0"/>
              </a:rPr>
              <a:t>Atsakymas: a</a:t>
            </a:r>
          </a:p>
          <a:p>
            <a:endParaRPr lang="en-US" dirty="0">
              <a:solidFill>
                <a:srgbClr val="FF0000"/>
              </a:solidFill>
            </a:endParaRPr>
          </a:p>
        </p:txBody>
      </p:sp>
      <p:sp>
        <p:nvSpPr>
          <p:cNvPr id="4" name="Pusė rėmelio 3">
            <a:extLst>
              <a:ext uri="{FF2B5EF4-FFF2-40B4-BE49-F238E27FC236}">
                <a16:creationId xmlns:a16="http://schemas.microsoft.com/office/drawing/2014/main" id="{6EE7C1DB-8B1C-4F9F-BE50-C9A0032DE00C}"/>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2188399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6F870A-7B10-40FE-85C2-A153C45F7061}"/>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18D9FFFB-6B64-48A2-BE41-71B9762E3600}"/>
              </a:ext>
            </a:extLst>
          </p:cNvPr>
          <p:cNvSpPr>
            <a:spLocks noGrp="1"/>
          </p:cNvSpPr>
          <p:nvPr>
            <p:ph idx="1"/>
          </p:nvPr>
        </p:nvSpPr>
        <p:spPr>
          <a:xfrm>
            <a:off x="838200" y="1576251"/>
            <a:ext cx="10515600" cy="4600712"/>
          </a:xfrm>
        </p:spPr>
        <p:txBody>
          <a:bodyPr>
            <a:normAutofit fontScale="92500" lnSpcReduction="10000"/>
          </a:bodyPr>
          <a:lstStyle/>
          <a:p>
            <a:pPr marL="0" indent="0" algn="l" rtl="0" fontAlgn="base">
              <a:buNone/>
            </a:pPr>
            <a:r>
              <a:rPr lang="lt-LT" sz="2500" b="1" dirty="0">
                <a:solidFill>
                  <a:srgbClr val="000000"/>
                </a:solidFill>
                <a:latin typeface="Times New Roman" panose="02020603050405020304" pitchFamily="18" charset="0"/>
                <a:cs typeface="Times New Roman" panose="02020603050405020304" pitchFamily="18" charset="0"/>
              </a:rPr>
              <a:t>7</a:t>
            </a:r>
            <a:r>
              <a:rPr lang="lt-LT" sz="2500" b="1" i="0" dirty="0">
                <a:solidFill>
                  <a:srgbClr val="000000"/>
                </a:solidFill>
                <a:effectLst/>
                <a:latin typeface="Times New Roman" panose="02020603050405020304" pitchFamily="18" charset="0"/>
                <a:cs typeface="Times New Roman" panose="02020603050405020304" pitchFamily="18" charset="0"/>
              </a:rPr>
              <a:t>. Kai šviesa patenka į optiškai tankesnę terpę, pasikeičia šviesos bangų:</a:t>
            </a:r>
          </a:p>
          <a:p>
            <a:pPr marL="0" indent="0" algn="l" rtl="0" fontAlgn="base">
              <a:buNone/>
            </a:pPr>
            <a:r>
              <a:rPr lang="lt-LT" sz="2500" b="1" i="0" dirty="0">
                <a:solidFill>
                  <a:srgbClr val="000000"/>
                </a:solidFill>
                <a:effectLst/>
                <a:latin typeface="Times New Roman" panose="02020603050405020304" pitchFamily="18" charset="0"/>
                <a:cs typeface="Times New Roman" panose="02020603050405020304" pitchFamily="18" charset="0"/>
              </a:rPr>
              <a:t> </a:t>
            </a:r>
          </a:p>
          <a:p>
            <a:pPr marL="342900" indent="-342900" algn="l" rtl="0" fontAlgn="base">
              <a:buAutoNum type="alphaLcParenR"/>
            </a:pPr>
            <a:r>
              <a:rPr lang="lt-LT" sz="2500" dirty="0">
                <a:solidFill>
                  <a:srgbClr val="000000"/>
                </a:solidFill>
                <a:latin typeface="Times New Roman" panose="02020603050405020304" pitchFamily="18" charset="0"/>
                <a:cs typeface="Times New Roman" panose="02020603050405020304" pitchFamily="18" charset="0"/>
              </a:rPr>
              <a:t>i</a:t>
            </a:r>
            <a:r>
              <a:rPr lang="lt-LT" sz="2500" b="0" i="0" dirty="0">
                <a:solidFill>
                  <a:srgbClr val="000000"/>
                </a:solidFill>
                <a:effectLst/>
                <a:latin typeface="Times New Roman" panose="02020603050405020304" pitchFamily="18" charset="0"/>
                <a:cs typeface="Times New Roman" panose="02020603050405020304" pitchFamily="18" charset="0"/>
              </a:rPr>
              <a:t>lgis;</a:t>
            </a:r>
          </a:p>
          <a:p>
            <a:pPr marL="342900" indent="-342900" algn="l" rtl="0" fontAlgn="base">
              <a:buAutoNum type="alphaLcParenR"/>
            </a:pPr>
            <a:endParaRPr lang="lt-LT" sz="2500" b="0" i="0" dirty="0">
              <a:solidFill>
                <a:srgbClr val="000000"/>
              </a:solidFill>
              <a:effectLst/>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500" dirty="0">
                <a:latin typeface="Times New Roman" panose="02020603050405020304" pitchFamily="18" charset="0"/>
                <a:cs typeface="Times New Roman" panose="02020603050405020304" pitchFamily="18" charset="0"/>
              </a:rPr>
              <a:t>greitis;</a:t>
            </a:r>
          </a:p>
          <a:p>
            <a:pPr marL="342900" indent="-342900" algn="l" rtl="0" fontAlgn="base">
              <a:buAutoNum type="alphaLcParenR"/>
            </a:pPr>
            <a:endParaRPr lang="lt-LT" sz="2500" b="0" i="0" dirty="0">
              <a:solidFill>
                <a:srgbClr val="000000"/>
              </a:solidFill>
              <a:effectLst/>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500" dirty="0">
                <a:solidFill>
                  <a:srgbClr val="000000"/>
                </a:solidFill>
                <a:latin typeface="Times New Roman" panose="02020603050405020304" pitchFamily="18" charset="0"/>
                <a:cs typeface="Times New Roman" panose="02020603050405020304" pitchFamily="18" charset="0"/>
              </a:rPr>
              <a:t>d</a:t>
            </a:r>
            <a:r>
              <a:rPr lang="lt-LT" sz="2500" b="0" i="0" dirty="0">
                <a:solidFill>
                  <a:srgbClr val="000000"/>
                </a:solidFill>
                <a:effectLst/>
                <a:latin typeface="Times New Roman" panose="02020603050405020304" pitchFamily="18" charset="0"/>
                <a:cs typeface="Times New Roman" panose="02020603050405020304" pitchFamily="18" charset="0"/>
              </a:rPr>
              <a:t>ažnis;</a:t>
            </a:r>
          </a:p>
          <a:p>
            <a:pPr marL="342900" indent="-342900" algn="l" rtl="0" fontAlgn="base">
              <a:buAutoNum type="alphaLcParenR"/>
            </a:pPr>
            <a:endParaRPr lang="lt-LT" sz="2500" b="0" i="0" dirty="0">
              <a:solidFill>
                <a:srgbClr val="000000"/>
              </a:solidFill>
              <a:effectLst/>
              <a:latin typeface="Times New Roman" panose="02020603050405020304" pitchFamily="18" charset="0"/>
              <a:cs typeface="Times New Roman" panose="02020603050405020304" pitchFamily="18" charset="0"/>
            </a:endParaRPr>
          </a:p>
          <a:p>
            <a:pPr marL="342900" indent="-342900" algn="l" rtl="0" fontAlgn="base">
              <a:buAutoNum type="alphaLcParenR"/>
            </a:pPr>
            <a:r>
              <a:rPr lang="lt-LT" sz="2500" dirty="0">
                <a:solidFill>
                  <a:srgbClr val="000000"/>
                </a:solidFill>
                <a:latin typeface="Times New Roman" panose="02020603050405020304" pitchFamily="18" charset="0"/>
                <a:cs typeface="Times New Roman" panose="02020603050405020304" pitchFamily="18" charset="0"/>
              </a:rPr>
              <a:t>i</a:t>
            </a:r>
            <a:r>
              <a:rPr lang="lt-LT" sz="2500">
                <a:solidFill>
                  <a:srgbClr val="000000"/>
                </a:solidFill>
                <a:latin typeface="Times New Roman" panose="02020603050405020304" pitchFamily="18" charset="0"/>
                <a:cs typeface="Times New Roman" panose="02020603050405020304" pitchFamily="18" charset="0"/>
              </a:rPr>
              <a:t>lgis </a:t>
            </a:r>
            <a:r>
              <a:rPr lang="lt-LT" sz="2500" dirty="0">
                <a:solidFill>
                  <a:srgbClr val="000000"/>
                </a:solidFill>
                <a:latin typeface="Times New Roman" panose="02020603050405020304" pitchFamily="18" charset="0"/>
                <a:cs typeface="Times New Roman" panose="02020603050405020304" pitchFamily="18" charset="0"/>
              </a:rPr>
              <a:t>ir greitis.</a:t>
            </a:r>
            <a:endParaRPr lang="lt-LT" sz="2500" b="0" i="0" dirty="0">
              <a:solidFill>
                <a:srgbClr val="000000"/>
              </a:solidFill>
              <a:effectLst/>
              <a:latin typeface="Times New Roman" panose="02020603050405020304" pitchFamily="18" charset="0"/>
              <a:cs typeface="Times New Roman" panose="02020603050405020304" pitchFamily="18" charset="0"/>
            </a:endParaRPr>
          </a:p>
          <a:p>
            <a:pPr marL="0" indent="0">
              <a:buNone/>
            </a:pPr>
            <a:endParaRPr lang="lt-LT" sz="2500" dirty="0">
              <a:latin typeface="Times New Roman" panose="02020603050405020304" pitchFamily="18" charset="0"/>
              <a:cs typeface="Times New Roman" panose="02020603050405020304" pitchFamily="18" charset="0"/>
            </a:endParaRPr>
          </a:p>
          <a:p>
            <a:pPr marL="0" indent="0">
              <a:buNone/>
            </a:pPr>
            <a:r>
              <a:rPr lang="lt-LT" sz="2500" dirty="0">
                <a:latin typeface="Times New Roman" panose="02020603050405020304" pitchFamily="18" charset="0"/>
                <a:cs typeface="Times New Roman" panose="02020603050405020304" pitchFamily="18" charset="0"/>
              </a:rPr>
              <a:t>Atsakymas: d</a:t>
            </a:r>
          </a:p>
          <a:p>
            <a:endParaRPr lang="en-US" dirty="0"/>
          </a:p>
        </p:txBody>
      </p:sp>
      <p:sp>
        <p:nvSpPr>
          <p:cNvPr id="4" name="Pusė rėmelio 3">
            <a:extLst>
              <a:ext uri="{FF2B5EF4-FFF2-40B4-BE49-F238E27FC236}">
                <a16:creationId xmlns:a16="http://schemas.microsoft.com/office/drawing/2014/main" id="{6EE7C1DB-8B1C-4F9F-BE50-C9A0032DE00C}"/>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10686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56F870A-7B10-40FE-85C2-A153C45F7061}"/>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Testas </a:t>
            </a:r>
            <a:endParaRPr lang="en-US" dirty="0"/>
          </a:p>
        </p:txBody>
      </p:sp>
      <p:sp>
        <p:nvSpPr>
          <p:cNvPr id="3" name="Turinio vietos rezervavimo ženklas 2">
            <a:extLst>
              <a:ext uri="{FF2B5EF4-FFF2-40B4-BE49-F238E27FC236}">
                <a16:creationId xmlns:a16="http://schemas.microsoft.com/office/drawing/2014/main" id="{18D9FFFB-6B64-48A2-BE41-71B9762E3600}"/>
              </a:ext>
            </a:extLst>
          </p:cNvPr>
          <p:cNvSpPr>
            <a:spLocks noGrp="1"/>
          </p:cNvSpPr>
          <p:nvPr>
            <p:ph idx="1"/>
          </p:nvPr>
        </p:nvSpPr>
        <p:spPr>
          <a:xfrm>
            <a:off x="916577" y="1607910"/>
            <a:ext cx="10515600" cy="4759813"/>
          </a:xfrm>
        </p:spPr>
        <p:txBody>
          <a:bodyPr>
            <a:noAutofit/>
          </a:bodyPr>
          <a:lstStyle/>
          <a:p>
            <a:pPr marL="0" indent="0" fontAlgn="base">
              <a:buNone/>
            </a:pPr>
            <a:r>
              <a:rPr lang="lt-LT" sz="2200" b="1" dirty="0">
                <a:solidFill>
                  <a:srgbClr val="000000"/>
                </a:solidFill>
                <a:latin typeface="Times New Roman" panose="02020603050405020304" pitchFamily="18" charset="0"/>
                <a:cs typeface="Times New Roman" panose="02020603050405020304" pitchFamily="18" charset="0"/>
              </a:rPr>
              <a:t>8</a:t>
            </a:r>
            <a:r>
              <a:rPr lang="lt-LT" sz="2200" b="1" i="0" dirty="0">
                <a:solidFill>
                  <a:srgbClr val="000000"/>
                </a:solidFill>
                <a:effectLst/>
                <a:latin typeface="Times New Roman" panose="02020603050405020304" pitchFamily="18" charset="0"/>
                <a:cs typeface="Times New Roman" panose="02020603050405020304" pitchFamily="18" charset="0"/>
              </a:rPr>
              <a:t>. </a:t>
            </a:r>
            <a:r>
              <a:rPr lang="lt-LT" sz="2200" b="1" dirty="0">
                <a:latin typeface="Times New Roman" panose="02020603050405020304" pitchFamily="18" charset="0"/>
                <a:cs typeface="Times New Roman" panose="02020603050405020304" pitchFamily="18" charset="0"/>
              </a:rPr>
              <a:t>Kada šviesos spindulio lūžio kampas lygus kritimo kampui? </a:t>
            </a:r>
            <a:endParaRPr lang="lt-LT" sz="2200" b="1" i="0" dirty="0">
              <a:solidFill>
                <a:srgbClr val="000000"/>
              </a:solidFill>
              <a:effectLst/>
              <a:latin typeface="Times New Roman" panose="02020603050405020304" pitchFamily="18" charset="0"/>
              <a:cs typeface="Times New Roman" panose="02020603050405020304" pitchFamily="18" charset="0"/>
            </a:endParaRPr>
          </a:p>
          <a:p>
            <a:pPr marL="0" indent="0" algn="l" rtl="0" fontAlgn="base">
              <a:buNone/>
            </a:pPr>
            <a:r>
              <a:rPr lang="lt-LT" sz="2200" b="1" i="0" dirty="0">
                <a:solidFill>
                  <a:srgbClr val="000000"/>
                </a:solidFill>
                <a:effectLst/>
                <a:latin typeface="Times New Roman" panose="02020603050405020304" pitchFamily="18" charset="0"/>
                <a:cs typeface="Times New Roman" panose="02020603050405020304" pitchFamily="18" charset="0"/>
              </a:rPr>
              <a:t> </a:t>
            </a:r>
          </a:p>
          <a:p>
            <a:pPr marL="457200" indent="-457200" fontAlgn="base">
              <a:buAutoNum type="alphaLcParenR"/>
            </a:pPr>
            <a:r>
              <a:rPr lang="lt-LT" sz="2200" dirty="0">
                <a:latin typeface="Times New Roman" panose="02020603050405020304" pitchFamily="18" charset="0"/>
                <a:cs typeface="Times New Roman" panose="02020603050405020304" pitchFamily="18" charset="0"/>
              </a:rPr>
              <a:t>tik kai spindulio kritimo kampas lygus 0°; </a:t>
            </a:r>
          </a:p>
          <a:p>
            <a:pPr marL="457200" indent="-457200" fontAlgn="base">
              <a:buAutoNum type="alphaLcParenR"/>
            </a:pPr>
            <a:endParaRPr lang="lt-LT" sz="2200" dirty="0">
              <a:latin typeface="Times New Roman" panose="02020603050405020304" pitchFamily="18" charset="0"/>
              <a:cs typeface="Times New Roman" panose="02020603050405020304" pitchFamily="18" charset="0"/>
            </a:endParaRPr>
          </a:p>
          <a:p>
            <a:pPr marL="0" indent="0" fontAlgn="base">
              <a:buNone/>
            </a:pPr>
            <a:r>
              <a:rPr lang="lt-LT" sz="2200" dirty="0">
                <a:latin typeface="Times New Roman" panose="02020603050405020304" pitchFamily="18" charset="0"/>
                <a:cs typeface="Times New Roman" panose="02020603050405020304" pitchFamily="18" charset="0"/>
              </a:rPr>
              <a:t>b) tik kai spindulio kritimo kampas lygus 90°; </a:t>
            </a:r>
          </a:p>
          <a:p>
            <a:pPr marL="0" indent="0" fontAlgn="base">
              <a:buNone/>
            </a:pPr>
            <a:endParaRPr lang="lt-LT" sz="2200" dirty="0">
              <a:latin typeface="Times New Roman" panose="02020603050405020304" pitchFamily="18" charset="0"/>
              <a:cs typeface="Times New Roman" panose="02020603050405020304" pitchFamily="18" charset="0"/>
            </a:endParaRPr>
          </a:p>
          <a:p>
            <a:pPr marL="0" indent="0" fontAlgn="base">
              <a:buNone/>
            </a:pPr>
            <a:r>
              <a:rPr lang="lt-LT" sz="2200" dirty="0">
                <a:latin typeface="Times New Roman" panose="02020603050405020304" pitchFamily="18" charset="0"/>
                <a:cs typeface="Times New Roman" panose="02020603050405020304" pitchFamily="18" charset="0"/>
              </a:rPr>
              <a:t>c) tik kai aplinkų absoliutiniai lūžio rodikliai lygūs; </a:t>
            </a:r>
          </a:p>
          <a:p>
            <a:pPr marL="0" indent="0" fontAlgn="base">
              <a:buNone/>
            </a:pPr>
            <a:endParaRPr lang="lt-LT" sz="2200" dirty="0">
              <a:latin typeface="Times New Roman" panose="02020603050405020304" pitchFamily="18" charset="0"/>
              <a:cs typeface="Times New Roman" panose="02020603050405020304" pitchFamily="18" charset="0"/>
            </a:endParaRPr>
          </a:p>
          <a:p>
            <a:pPr marL="0" indent="0" fontAlgn="base">
              <a:buNone/>
            </a:pPr>
            <a:r>
              <a:rPr lang="lt-LT" sz="2200" dirty="0">
                <a:latin typeface="Times New Roman" panose="02020603050405020304" pitchFamily="18" charset="0"/>
                <a:cs typeface="Times New Roman" panose="02020603050405020304" pitchFamily="18" charset="0"/>
              </a:rPr>
              <a:t>d) kai spindulys statmenas dviejų aplinkų ribai ir kai aplinkų absoliutiniai lūžio rodikliai lygūs. </a:t>
            </a:r>
          </a:p>
          <a:p>
            <a:pPr marL="0" indent="0">
              <a:buNone/>
            </a:pPr>
            <a:endParaRPr lang="lt-LT" sz="2200" dirty="0">
              <a:latin typeface="Times New Roman" panose="02020603050405020304" pitchFamily="18" charset="0"/>
              <a:cs typeface="Times New Roman" panose="02020603050405020304" pitchFamily="18" charset="0"/>
            </a:endParaRPr>
          </a:p>
          <a:p>
            <a:pPr marL="0" indent="0">
              <a:buNone/>
            </a:pPr>
            <a:r>
              <a:rPr lang="lt-LT" sz="2200" dirty="0">
                <a:latin typeface="Times New Roman" panose="02020603050405020304" pitchFamily="18" charset="0"/>
                <a:cs typeface="Times New Roman" panose="02020603050405020304" pitchFamily="18" charset="0"/>
              </a:rPr>
              <a:t>Atsakymas: d</a:t>
            </a:r>
            <a:endParaRPr lang="en-US" sz="2200" dirty="0">
              <a:latin typeface="Times New Roman" panose="02020603050405020304" pitchFamily="18" charset="0"/>
              <a:cs typeface="Times New Roman" panose="02020603050405020304" pitchFamily="18" charset="0"/>
            </a:endParaRPr>
          </a:p>
        </p:txBody>
      </p:sp>
      <p:sp>
        <p:nvSpPr>
          <p:cNvPr id="4" name="Pusė rėmelio 3">
            <a:extLst>
              <a:ext uri="{FF2B5EF4-FFF2-40B4-BE49-F238E27FC236}">
                <a16:creationId xmlns:a16="http://schemas.microsoft.com/office/drawing/2014/main" id="{6EE7C1DB-8B1C-4F9F-BE50-C9A0032DE00C}"/>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08173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618BE7-3C21-4C7C-9E20-16734ACCFCB2}"/>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F42A35E6-53D5-456B-897E-03626F1A7525}"/>
                  </a:ext>
                </a:extLst>
              </p:cNvPr>
              <p:cNvSpPr>
                <a:spLocks noGrp="1"/>
              </p:cNvSpPr>
              <p:nvPr>
                <p:ph idx="1"/>
              </p:nvPr>
            </p:nvSpPr>
            <p:spPr/>
            <p:txBody>
              <a:bodyPr>
                <a:normAutofit/>
              </a:bodyPr>
              <a:lstStyle/>
              <a:p>
                <a:pPr marL="457200" indent="-457200">
                  <a:buAutoNum type="arabicPeriod"/>
                </a:pPr>
                <a:r>
                  <a:rPr lang="lt-LT" sz="2400" b="1" dirty="0">
                    <a:latin typeface="Times New Roman" panose="02020603050405020304" pitchFamily="18" charset="0"/>
                    <a:cs typeface="Times New Roman" panose="02020603050405020304" pitchFamily="18" charset="0"/>
                  </a:rPr>
                  <a:t>Į vandens paviršių šviesos spinduliai krinta 30° kampu. Kokiu kampu jie lūžta?</a:t>
                </a:r>
              </a:p>
              <a:p>
                <a:pPr marL="457200" indent="-457200">
                  <a:buAutoNum type="arabicPeriod"/>
                </a:pPr>
                <a:endParaRPr lang="lt-LT" sz="2400" b="1"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Duota</a:t>
                </a:r>
                <a:r>
                  <a:rPr lang="lt-LT" sz="2200" b="1" dirty="0">
                    <a:latin typeface="Times New Roman" panose="02020603050405020304" pitchFamily="18" charset="0"/>
                    <a:cs typeface="Times New Roman" panose="02020603050405020304" pitchFamily="18" charset="0"/>
                  </a:rPr>
                  <a:t>:</a:t>
                </a:r>
              </a:p>
              <a:p>
                <a:pPr marL="0" indent="0">
                  <a:buNone/>
                </a:pPr>
                <a:r>
                  <a:rPr lang="lt-LT" sz="2200" dirty="0">
                    <a:latin typeface="Times New Roman" panose="02020603050405020304" pitchFamily="18" charset="0"/>
                    <a:cs typeface="Times New Roman" panose="02020603050405020304" pitchFamily="18" charset="0"/>
                    <a:sym typeface="Symbol" panose="05050102010706020507" pitchFamily="18" charset="2"/>
                  </a:rPr>
                  <a:t> = 30⁰</a:t>
                </a:r>
              </a:p>
              <a:p>
                <a:pPr marL="0" indent="0">
                  <a:buNone/>
                </a:pPr>
                <a14:m>
                  <m:oMath xmlns:m="http://schemas.openxmlformats.org/officeDocument/2006/math">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𝑜𝑟𝑜</m:t>
                        </m:r>
                      </m:sub>
                    </m:sSub>
                    <m:r>
                      <a:rPr lang="lt-LT" sz="2200" b="0" i="1" smtClean="0">
                        <a:latin typeface="Cambria Math" panose="02040503050406030204" pitchFamily="18" charset="0"/>
                      </a:rPr>
                      <m:t> </m:t>
                    </m:r>
                  </m:oMath>
                </a14:m>
                <a:r>
                  <a:rPr lang="lt-LT" sz="2200" dirty="0">
                    <a:latin typeface="Times New Roman" panose="02020603050405020304" pitchFamily="18" charset="0"/>
                    <a:cs typeface="Times New Roman" panose="02020603050405020304" pitchFamily="18" charset="0"/>
                  </a:rPr>
                  <a:t>= 1</a:t>
                </a:r>
              </a:p>
              <a:p>
                <a:pPr marL="0" indent="0">
                  <a:buNone/>
                </a:pPr>
                <a14:m>
                  <m:oMath xmlns:m="http://schemas.openxmlformats.org/officeDocument/2006/math">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𝑣𝑎𝑛𝑑</m:t>
                        </m:r>
                      </m:sub>
                    </m:sSub>
                  </m:oMath>
                </a14:m>
                <a:r>
                  <a:rPr lang="lt-LT" sz="2200" dirty="0">
                    <a:latin typeface="Times New Roman" panose="02020603050405020304" pitchFamily="18" charset="0"/>
                    <a:cs typeface="Times New Roman" panose="02020603050405020304" pitchFamily="18" charset="0"/>
                  </a:rPr>
                  <a:t> = 1,33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p>
              <a:p>
                <a:pPr marL="0" indent="0">
                  <a:buNone/>
                </a:pPr>
                <a:endPar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endParaRPr>
              </a:p>
              <a:p>
                <a:pPr marL="0" indent="0">
                  <a:buNone/>
                </a:pPr>
                <a:r>
                  <a:rPr lang="lt-LT" sz="2200" b="1" i="1"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Rasti</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p>
              <a:p>
                <a:pPr marL="0" indent="0">
                  <a:buNone/>
                </a:pP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sym typeface="Symbol" panose="05050102010706020507" pitchFamily="18" charset="2"/>
                  </a:rPr>
                  <a:t>- ?</a:t>
                </a:r>
              </a:p>
              <a:p>
                <a:pPr marL="0" indent="0">
                  <a:buNone/>
                </a:pPr>
                <a:endParaRPr lang="lt-LT" sz="2600" dirty="0">
                  <a:latin typeface="Times New Roman" panose="02020603050405020304" pitchFamily="18" charset="0"/>
                  <a:cs typeface="Times New Roman" panose="02020603050405020304" pitchFamily="18" charset="0"/>
                </a:endParaRPr>
              </a:p>
              <a:p>
                <a:pPr marL="0" indent="0">
                  <a:buNone/>
                </a:pPr>
                <a:endParaRPr lang="en-US" dirty="0"/>
              </a:p>
            </p:txBody>
          </p:sp>
        </mc:Choice>
        <mc:Fallback xmlns="">
          <p:sp>
            <p:nvSpPr>
              <p:cNvPr id="3" name="Turinio vietos rezervavimo ženklas 2">
                <a:extLst>
                  <a:ext uri="{FF2B5EF4-FFF2-40B4-BE49-F238E27FC236}">
                    <a16:creationId xmlns:a16="http://schemas.microsoft.com/office/drawing/2014/main" id="{F42A35E6-53D5-456B-897E-03626F1A7525}"/>
                  </a:ext>
                </a:extLst>
              </p:cNvPr>
              <p:cNvSpPr>
                <a:spLocks noGrp="1" noRot="1" noChangeAspect="1" noMove="1" noResize="1" noEditPoints="1" noAdjustHandles="1" noChangeArrowheads="1" noChangeShapeType="1" noTextEdit="1"/>
              </p:cNvSpPr>
              <p:nvPr>
                <p:ph idx="1"/>
              </p:nvPr>
            </p:nvSpPr>
            <p:spPr>
              <a:blipFill>
                <a:blip r:embed="rId2"/>
                <a:stretch>
                  <a:fillRect l="-812" t="-1961"/>
                </a:stretch>
              </a:blipFill>
            </p:spPr>
            <p:txBody>
              <a:bodyPr/>
              <a:lstStyle/>
              <a:p>
                <a:r>
                  <a:rPr lang="en-US">
                    <a:noFill/>
                  </a:rPr>
                  <a:t> </a:t>
                </a:r>
              </a:p>
            </p:txBody>
          </p:sp>
        </mc:Fallback>
      </mc:AlternateContent>
      <p:sp>
        <p:nvSpPr>
          <p:cNvPr id="4" name="Pusė rėmelio 3">
            <a:extLst>
              <a:ext uri="{FF2B5EF4-FFF2-40B4-BE49-F238E27FC236}">
                <a16:creationId xmlns:a16="http://schemas.microsoft.com/office/drawing/2014/main" id="{59D673C1-FA61-4E90-AE2B-27920C8EB4BD}"/>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22B2EF9-6CD4-4095-976E-261B5C1C0DDE}"/>
                  </a:ext>
                </a:extLst>
              </p:cNvPr>
              <p:cNvSpPr txBox="1"/>
              <p:nvPr/>
            </p:nvSpPr>
            <p:spPr>
              <a:xfrm>
                <a:off x="4203454" y="2825204"/>
                <a:ext cx="6452823" cy="3667671"/>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Sprendimas</a:t>
                </a:r>
                <a:r>
                  <a:rPr lang="lt-LT" sz="2200" b="1" dirty="0">
                    <a:latin typeface="Cambria Math" panose="02040503050406030204" pitchFamily="18" charset="0"/>
                  </a:rPr>
                  <a:t>: </a:t>
                </a:r>
              </a:p>
              <a:p>
                <a14:m>
                  <m:oMath xmlns:m="http://schemas.openxmlformats.org/officeDocument/2006/math">
                    <m:f>
                      <m:fPr>
                        <m:ctrlPr>
                          <a:rPr lang="lt-LT" sz="2200" i="1" smtClean="0">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lt-LT" sz="2200" b="0" i="1" smtClean="0">
                                <a:latin typeface="Cambria Math" panose="02040503050406030204" pitchFamily="18" charset="0"/>
                                <a:sym typeface="Symbol" panose="05050102010706020507" pitchFamily="18" charset="2"/>
                              </a:rPr>
                              <m:t></m:t>
                            </m:r>
                          </m:e>
                        </m:func>
                      </m:num>
                      <m:den>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lt-LT" sz="2200" b="0" i="1" smtClean="0">
                                <a:latin typeface="Cambria Math" panose="02040503050406030204" pitchFamily="18" charset="0"/>
                                <a:sym typeface="Symbol" panose="05050102010706020507" pitchFamily="18" charset="2"/>
                              </a:rPr>
                              <m:t></m:t>
                            </m:r>
                          </m:e>
                        </m:func>
                      </m:den>
                    </m:f>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𝑣𝑎𝑛𝑑</m:t>
                            </m:r>
                          </m:sub>
                        </m:sSub>
                      </m:num>
                      <m:den>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𝑜𝑟𝑜</m:t>
                            </m:r>
                          </m:sub>
                        </m:sSub>
                      </m:den>
                    </m:f>
                  </m:oMath>
                </a14:m>
                <a:endParaRPr lang="lt-LT" sz="2200" dirty="0">
                  <a:latin typeface="Times New Roman" panose="02020603050405020304" pitchFamily="18" charset="0"/>
                  <a:cs typeface="Times New Roman" panose="02020603050405020304" pitchFamily="18" charset="0"/>
                  <a:sym typeface="Symbol" panose="05050102010706020507" pitchFamily="18" charset="2"/>
                </a:endParaRPr>
              </a:p>
              <a:p>
                <a:endParaRPr lang="lt-LT" sz="2200" dirty="0">
                  <a:latin typeface="Times New Roman" panose="02020603050405020304" pitchFamily="18" charset="0"/>
                  <a:cs typeface="Times New Roman" panose="02020603050405020304" pitchFamily="18" charset="0"/>
                  <a:sym typeface="Symbol" panose="05050102010706020507" pitchFamily="18" charset="2"/>
                </a:endParaRPr>
              </a:p>
              <a:p>
                <a:r>
                  <a:rPr lang="lt-LT" sz="2200" dirty="0" err="1">
                    <a:latin typeface="Times New Roman" panose="02020603050405020304" pitchFamily="18" charset="0"/>
                    <a:cs typeface="Times New Roman" panose="02020603050405020304" pitchFamily="18" charset="0"/>
                    <a:sym typeface="Symbol" panose="05050102010706020507" pitchFamily="18" charset="2"/>
                  </a:rPr>
                  <a:t>sin</a:t>
                </a:r>
                <a:r>
                  <a:rPr lang="lt-LT" sz="2200" dirty="0">
                    <a:latin typeface="Times New Roman" panose="02020603050405020304" pitchFamily="18" charset="0"/>
                    <a:cs typeface="Times New Roman" panose="02020603050405020304" pitchFamily="18" charset="0"/>
                    <a:sym typeface="Symbol" panose="05050102010706020507" pitchFamily="18" charset="2"/>
                  </a:rPr>
                  <a:t>  = </a:t>
                </a:r>
                <a14:m>
                  <m:oMath xmlns:m="http://schemas.openxmlformats.org/officeDocument/2006/math">
                    <m:f>
                      <m:fPr>
                        <m:ctrlPr>
                          <a:rPr lang="lt-LT" sz="2200" i="1" smtClean="0">
                            <a:latin typeface="Cambria Math" panose="02040503050406030204" pitchFamily="18" charset="0"/>
                            <a:sym typeface="Symbol" panose="05050102010706020507" pitchFamily="18" charset="2"/>
                          </a:rPr>
                        </m:ctrlPr>
                      </m:fPr>
                      <m:num>
                        <m:func>
                          <m:funcPr>
                            <m:ctrlPr>
                              <a:rPr lang="lt-LT" sz="2200" b="0" i="1" smtClean="0">
                                <a:latin typeface="Cambria Math" panose="02040503050406030204" pitchFamily="18" charset="0"/>
                                <a:sym typeface="Symbol" panose="05050102010706020507" pitchFamily="18" charset="2"/>
                              </a:rPr>
                            </m:ctrlPr>
                          </m:funcPr>
                          <m:fName>
                            <m:r>
                              <m:rPr>
                                <m:sty m:val="p"/>
                              </m:rPr>
                              <a:rPr lang="lt-LT" sz="2200" b="0" i="0" smtClean="0">
                                <a:latin typeface="Cambria Math" panose="02040503050406030204" pitchFamily="18" charset="0"/>
                                <a:sym typeface="Symbol" panose="05050102010706020507" pitchFamily="18" charset="2"/>
                              </a:rPr>
                              <m:t>sin</m:t>
                            </m:r>
                          </m:fName>
                          <m:e>
                            <m:r>
                              <a:rPr lang="lt-LT" sz="2200" b="0" i="1" smtClean="0">
                                <a:latin typeface="Cambria Math" panose="02040503050406030204" pitchFamily="18" charset="0"/>
                                <a:sym typeface="Symbol" panose="05050102010706020507" pitchFamily="18" charset="2"/>
                              </a:rPr>
                              <m:t></m:t>
                            </m:r>
                            <m:r>
                              <m:rPr>
                                <m:nor/>
                              </m:rPr>
                              <a:rPr lang="lt-LT" sz="2200" b="1" i="0" smtClean="0">
                                <a:latin typeface="Cambria Math" panose="02040503050406030204" pitchFamily="18" charset="0"/>
                                <a:sym typeface="Symbol" panose="05050102010706020507" pitchFamily="18" charset="2"/>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sSub>
                              <m:sSubPr>
                                <m:ctrlPr>
                                  <a:rPr lang="lt-LT" sz="2200" b="0" i="1" smtClean="0">
                                    <a:latin typeface="Cambria Math" panose="02040503050406030204" pitchFamily="18" charset="0"/>
                                    <a:sym typeface="Symbol" panose="05050102010706020507" pitchFamily="18" charset="2"/>
                                  </a:rPr>
                                </m:ctrlPr>
                              </m:sSubPr>
                              <m:e>
                                <m:r>
                                  <a:rPr lang="lt-LT" sz="2200" b="0" i="1" smtClean="0">
                                    <a:latin typeface="Cambria Math" panose="02040503050406030204" pitchFamily="18" charset="0"/>
                                    <a:sym typeface="Symbol" panose="05050102010706020507" pitchFamily="18" charset="2"/>
                                  </a:rPr>
                                  <m:t>𝑛</m:t>
                                </m:r>
                              </m:e>
                              <m:sub>
                                <m:r>
                                  <a:rPr lang="lt-LT" sz="2200" b="0" i="1" smtClean="0">
                                    <a:latin typeface="Cambria Math" panose="02040503050406030204" pitchFamily="18" charset="0"/>
                                    <a:sym typeface="Symbol" panose="05050102010706020507" pitchFamily="18" charset="2"/>
                                  </a:rPr>
                                  <m:t>𝑜𝑟𝑜</m:t>
                                </m:r>
                              </m:sub>
                            </m:sSub>
                          </m:e>
                        </m:func>
                      </m:num>
                      <m:den>
                        <m:sSub>
                          <m:sSubPr>
                            <m:ctrlPr>
                              <a:rPr lang="lt-LT" sz="2200" i="1" smtClean="0">
                                <a:latin typeface="Cambria Math" panose="02040503050406030204" pitchFamily="18" charset="0"/>
                                <a:sym typeface="Symbol" panose="05050102010706020507" pitchFamily="18" charset="2"/>
                              </a:rPr>
                            </m:ctrlPr>
                          </m:sSubPr>
                          <m:e>
                            <m:r>
                              <a:rPr lang="lt-LT" sz="2200" b="0" i="1" smtClean="0">
                                <a:latin typeface="Cambria Math" panose="02040503050406030204" pitchFamily="18" charset="0"/>
                                <a:sym typeface="Symbol" panose="05050102010706020507" pitchFamily="18" charset="2"/>
                              </a:rPr>
                              <m:t>𝑛</m:t>
                            </m:r>
                          </m:e>
                          <m:sub>
                            <m:r>
                              <a:rPr lang="lt-LT" sz="2200" b="0" i="1" smtClean="0">
                                <a:latin typeface="Cambria Math" panose="02040503050406030204" pitchFamily="18" charset="0"/>
                                <a:sym typeface="Symbol" panose="05050102010706020507" pitchFamily="18" charset="2"/>
                              </a:rPr>
                              <m:t>𝑣𝑎𝑛𝑑</m:t>
                            </m:r>
                          </m:sub>
                        </m:sSub>
                      </m:den>
                    </m:f>
                  </m:oMath>
                </a14:m>
                <a:endParaRPr lang="lt-LT" sz="2200" dirty="0">
                  <a:latin typeface="Times New Roman" panose="02020603050405020304" pitchFamily="18" charset="0"/>
                  <a:cs typeface="Times New Roman" panose="02020603050405020304" pitchFamily="18" charset="0"/>
                </a:endParaRPr>
              </a:p>
              <a:p>
                <a:endParaRPr lang="lt-LT" sz="2200" dirty="0">
                  <a:latin typeface="Times New Roman" panose="02020603050405020304" pitchFamily="18" charset="0"/>
                  <a:cs typeface="Times New Roman" panose="02020603050405020304" pitchFamily="18" charset="0"/>
                </a:endParaRPr>
              </a:p>
              <a:p>
                <a:r>
                  <a:rPr lang="lt-LT" sz="2200" dirty="0">
                    <a:latin typeface="Times New Roman" panose="02020603050405020304" pitchFamily="18" charset="0"/>
                    <a:cs typeface="Times New Roman" panose="02020603050405020304" pitchFamily="18" charset="0"/>
                  </a:rPr>
                  <a:t>sin </a:t>
                </a:r>
                <a:r>
                  <a:rPr lang="lt-LT" sz="2200" dirty="0">
                    <a:latin typeface="Times New Roman" panose="02020603050405020304" pitchFamily="18" charset="0"/>
                    <a:cs typeface="Times New Roman" panose="02020603050405020304" pitchFamily="18" charset="0"/>
                    <a:sym typeface="Symbol" panose="05050102010706020507" pitchFamily="18" charset="2"/>
                  </a:rPr>
                  <a:t> = </a:t>
                </a:r>
                <a14:m>
                  <m:oMath xmlns:m="http://schemas.openxmlformats.org/officeDocument/2006/math">
                    <m:f>
                      <m:fPr>
                        <m:ctrlPr>
                          <a:rPr lang="lt-LT" sz="2200" i="1">
                            <a:latin typeface="Cambria Math" panose="02040503050406030204" pitchFamily="18" charset="0"/>
                            <a:sym typeface="Symbol" panose="05050102010706020507" pitchFamily="18" charset="2"/>
                          </a:rPr>
                        </m:ctrlPr>
                      </m:fPr>
                      <m:num>
                        <m:func>
                          <m:funcPr>
                            <m:ctrlPr>
                              <a:rPr lang="lt-LT" sz="2200" i="1">
                                <a:latin typeface="Cambria Math" panose="02040503050406030204" pitchFamily="18" charset="0"/>
                                <a:sym typeface="Symbol" panose="05050102010706020507" pitchFamily="18" charset="2"/>
                              </a:rPr>
                            </m:ctrlPr>
                          </m:funcPr>
                          <m:fName>
                            <m:r>
                              <m:rPr>
                                <m:sty m:val="p"/>
                              </m:rPr>
                              <a:rPr lang="lt-LT" sz="2200">
                                <a:latin typeface="Cambria Math" panose="02040503050406030204" pitchFamily="18" charset="0"/>
                                <a:sym typeface="Symbol" panose="05050102010706020507" pitchFamily="18" charset="2"/>
                              </a:rPr>
                              <m:t>sin</m:t>
                            </m:r>
                          </m:fName>
                          <m:e>
                            <m:r>
                              <a:rPr lang="lt-LT" sz="2200" b="0" i="1" smtClean="0">
                                <a:latin typeface="Cambria Math" panose="02040503050406030204" pitchFamily="18" charset="0"/>
                                <a:sym typeface="Symbol" panose="05050102010706020507" pitchFamily="18" charset="2"/>
                              </a:rPr>
                              <m:t>30</m:t>
                            </m:r>
                            <m:r>
                              <a:rPr lang="lt-LT" sz="2200" b="0" i="1" smtClean="0">
                                <a:latin typeface="Cambria Math" panose="02040503050406030204" pitchFamily="18" charset="0"/>
                                <a:ea typeface="Cambria Math" panose="02040503050406030204" pitchFamily="18" charset="0"/>
                                <a:sym typeface="Symbol" panose="05050102010706020507" pitchFamily="18" charset="2"/>
                              </a:rPr>
                              <m:t>°</m:t>
                            </m:r>
                            <m:r>
                              <m:rPr>
                                <m:nor/>
                              </m:rPr>
                              <a:rPr lang="lt-LT" sz="2200" b="1" i="0" smtClean="0">
                                <a:latin typeface="Cambria Math" panose="02040503050406030204" pitchFamily="18" charset="0"/>
                                <a:ea typeface="Cambria Math" panose="02040503050406030204" pitchFamily="18" charset="0"/>
                                <a:sym typeface="Symbol" panose="05050102010706020507" pitchFamily="18" charset="2"/>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m:rPr>
                                <m:nor/>
                              </m:rPr>
                              <a:rPr lang="lt-LT" sz="2000" b="1" i="0" dirty="0" smtClean="0">
                                <a:latin typeface="Times New Roman" panose="02020603050405020304" pitchFamily="18" charset="0"/>
                                <a:cs typeface="Times New Roman" panose="02020603050405020304" pitchFamily="18" charset="0"/>
                                <a:sym typeface="Symbol" panose="05050102010706020507" pitchFamily="18" charset="2"/>
                              </a:rPr>
                              <m:t> </m:t>
                            </m:r>
                            <m:r>
                              <a:rPr lang="lt-LT" sz="2200" b="0" i="1" smtClean="0">
                                <a:latin typeface="Cambria Math" panose="02040503050406030204" pitchFamily="18" charset="0"/>
                                <a:sym typeface="Symbol" panose="05050102010706020507" pitchFamily="18" charset="2"/>
                              </a:rPr>
                              <m:t>1</m:t>
                            </m:r>
                          </m:e>
                        </m:func>
                      </m:num>
                      <m:den>
                        <m:r>
                          <a:rPr lang="lt-LT" sz="2200" b="0" i="1" smtClean="0">
                            <a:latin typeface="Cambria Math" panose="02040503050406030204" pitchFamily="18" charset="0"/>
                            <a:sym typeface="Symbol" panose="05050102010706020507" pitchFamily="18" charset="2"/>
                          </a:rPr>
                          <m:t>1,33</m:t>
                        </m:r>
                      </m:den>
                    </m:f>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0,5</m:t>
                        </m:r>
                        <m:r>
                          <m:rPr>
                            <m:nor/>
                          </m:rPr>
                          <a:rPr lang="lt-LT" sz="2200" b="1" i="0" smtClean="0">
                            <a:latin typeface="Cambria Math" panose="020405030504060302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r>
                          <a:rPr lang="lt-LT" sz="2200" b="0" i="1" smtClean="0">
                            <a:latin typeface="Cambria Math" panose="02040503050406030204" pitchFamily="18" charset="0"/>
                          </a:rPr>
                          <m:t>1</m:t>
                        </m:r>
                      </m:num>
                      <m:den>
                        <m:r>
                          <a:rPr lang="lt-LT" sz="2200" b="0" i="1" smtClean="0">
                            <a:latin typeface="Cambria Math" panose="02040503050406030204" pitchFamily="18" charset="0"/>
                          </a:rPr>
                          <m:t>1,33</m:t>
                        </m:r>
                      </m:den>
                    </m:f>
                  </m:oMath>
                </a14:m>
                <a:r>
                  <a:rPr lang="lt-LT" sz="2200" dirty="0">
                    <a:latin typeface="Times New Roman" panose="02020603050405020304" pitchFamily="18" charset="0"/>
                    <a:cs typeface="Times New Roman" panose="02020603050405020304" pitchFamily="18" charset="0"/>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0,376</a:t>
                </a:r>
              </a:p>
              <a:p>
                <a:endParaRPr lang="lt-LT" sz="2200" dirty="0">
                  <a:latin typeface="Times New Roman" panose="02020603050405020304" pitchFamily="18" charset="0"/>
                  <a:cs typeface="Times New Roman" panose="02020603050405020304" pitchFamily="18" charset="0"/>
                </a:endParaRPr>
              </a:p>
              <a:p>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kumimoji="0" lang="lt-LT"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22⁰                         </a:t>
                </a:r>
                <a:r>
                  <a:rPr lang="lt-LT" sz="2200" dirty="0">
                    <a:latin typeface="Times New Roman" panose="02020603050405020304" pitchFamily="18" charset="0"/>
                    <a:cs typeface="Times New Roman" panose="02020603050405020304" pitchFamily="18" charset="0"/>
                  </a:rPr>
                  <a:t> </a:t>
                </a:r>
                <a:r>
                  <a:rPr lang="lt-LT" sz="2200" b="1" i="1" dirty="0">
                    <a:latin typeface="Times New Roman" panose="02020603050405020304" pitchFamily="18" charset="0"/>
                    <a:cs typeface="Times New Roman" panose="02020603050405020304" pitchFamily="18" charset="0"/>
                  </a:rPr>
                  <a:t>Atsakymas</a:t>
                </a:r>
                <a:r>
                  <a:rPr lang="lt-LT" sz="2200" dirty="0">
                    <a:latin typeface="Times New Roman" panose="02020603050405020304" pitchFamily="18" charset="0"/>
                    <a:cs typeface="Times New Roman" panose="02020603050405020304" pitchFamily="18" charset="0"/>
                  </a:rPr>
                  <a:t>: 22</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⁰</a:t>
                </a:r>
                <a:endParaRPr lang="lt-LT" sz="2200" dirty="0">
                  <a:latin typeface="Times New Roman" panose="02020603050405020304" pitchFamily="18" charset="0"/>
                  <a:cs typeface="Times New Roman" panose="02020603050405020304" pitchFamily="18" charset="0"/>
                </a:endParaRPr>
              </a:p>
              <a:p>
                <a:endParaRPr lang="en-US" dirty="0"/>
              </a:p>
            </p:txBody>
          </p:sp>
        </mc:Choice>
        <mc:Fallback xmlns="">
          <p:sp>
            <p:nvSpPr>
              <p:cNvPr id="5" name="TextBox 4">
                <a:extLst>
                  <a:ext uri="{FF2B5EF4-FFF2-40B4-BE49-F238E27FC236}">
                    <a16:creationId xmlns:a16="http://schemas.microsoft.com/office/drawing/2014/main" id="{222B2EF9-6CD4-4095-976E-261B5C1C0DDE}"/>
                  </a:ext>
                </a:extLst>
              </p:cNvPr>
              <p:cNvSpPr txBox="1">
                <a:spLocks noRot="1" noChangeAspect="1" noMove="1" noResize="1" noEditPoints="1" noAdjustHandles="1" noChangeArrowheads="1" noChangeShapeType="1" noTextEdit="1"/>
              </p:cNvSpPr>
              <p:nvPr/>
            </p:nvSpPr>
            <p:spPr>
              <a:xfrm>
                <a:off x="4203454" y="2825204"/>
                <a:ext cx="6452823" cy="3667671"/>
              </a:xfrm>
              <a:prstGeom prst="rect">
                <a:avLst/>
              </a:prstGeom>
              <a:blipFill>
                <a:blip r:embed="rId3"/>
                <a:stretch>
                  <a:fillRect l="-1229" t="-1163"/>
                </a:stretch>
              </a:blipFill>
            </p:spPr>
            <p:txBody>
              <a:bodyPr/>
              <a:lstStyle/>
              <a:p>
                <a:r>
                  <a:rPr lang="lt-LT">
                    <a:noFill/>
                  </a:rPr>
                  <a:t> </a:t>
                </a:r>
              </a:p>
            </p:txBody>
          </p:sp>
        </mc:Fallback>
      </mc:AlternateContent>
    </p:spTree>
    <p:extLst>
      <p:ext uri="{BB962C8B-B14F-4D97-AF65-F5344CB8AC3E}">
        <p14:creationId xmlns:p14="http://schemas.microsoft.com/office/powerpoint/2010/main" val="7065658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618BE7-3C21-4C7C-9E20-16734ACCFCB2}"/>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F42A35E6-53D5-456B-897E-03626F1A7525}"/>
                  </a:ext>
                </a:extLst>
              </p:cNvPr>
              <p:cNvSpPr>
                <a:spLocks noGrp="1"/>
              </p:cNvSpPr>
              <p:nvPr>
                <p:ph idx="1"/>
              </p:nvPr>
            </p:nvSpPr>
            <p:spPr>
              <a:xfrm>
                <a:off x="838200" y="1575593"/>
                <a:ext cx="10515600" cy="4917282"/>
              </a:xfrm>
            </p:spPr>
            <p:txBody>
              <a:bodyPr>
                <a:normAutofit lnSpcReduction="10000"/>
              </a:bodyPr>
              <a:lstStyle/>
              <a:p>
                <a:pPr marL="0" indent="0">
                  <a:lnSpc>
                    <a:spcPct val="150000"/>
                  </a:lnSpc>
                  <a:buNone/>
                </a:pPr>
                <a:r>
                  <a:rPr lang="lt-LT" sz="2400" b="1" dirty="0">
                    <a:latin typeface="Times New Roman" panose="02020603050405020304" pitchFamily="18" charset="0"/>
                    <a:cs typeface="Times New Roman" panose="02020603050405020304" pitchFamily="18" charset="0"/>
                  </a:rPr>
                  <a:t>2. Žinodami šviesos sklidimo greitį vakuume, apskaičiuokite jos greitį vandenyje ir stikle.</a:t>
                </a:r>
              </a:p>
              <a:p>
                <a:pPr marL="0" indent="0">
                  <a:buNone/>
                </a:pPr>
                <a:endParaRPr lang="lt-LT" sz="2200" b="1"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Duota:</a:t>
                </a:r>
              </a:p>
              <a:p>
                <a:pPr marL="0" indent="0">
                  <a:buNone/>
                </a:pPr>
                <a:r>
                  <a:rPr lang="lt-LT" sz="2200" dirty="0">
                    <a:latin typeface="Times New Roman" panose="02020603050405020304" pitchFamily="18" charset="0"/>
                    <a:cs typeface="Times New Roman" panose="02020603050405020304" pitchFamily="18" charset="0"/>
                  </a:rPr>
                  <a:t>c = 3 </a:t>
                </a:r>
                <a:r>
                  <a:rPr lang="lt-LT" sz="2000" b="1" dirty="0">
                    <a:latin typeface="Times New Roman" panose="02020603050405020304" pitchFamily="18" charset="0"/>
                    <a:cs typeface="Times New Roman" panose="02020603050405020304" pitchFamily="18" charset="0"/>
                    <a:sym typeface="Symbol" panose="05050102010706020507" pitchFamily="18" charset="2"/>
                  </a:rPr>
                  <a:t></a:t>
                </a:r>
                <a:r>
                  <a:rPr lang="lt-LT"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lt-LT" sz="2200" i="1" smtClean="0">
                            <a:latin typeface="Cambria Math" panose="02040503050406030204" pitchFamily="18" charset="0"/>
                          </a:rPr>
                        </m:ctrlPr>
                      </m:sSupPr>
                      <m:e>
                        <m:r>
                          <a:rPr lang="lt-LT" sz="2200" b="0" i="1" smtClean="0">
                            <a:latin typeface="Cambria Math" panose="02040503050406030204" pitchFamily="18" charset="0"/>
                          </a:rPr>
                          <m:t>10</m:t>
                        </m:r>
                      </m:e>
                      <m:sup>
                        <m:r>
                          <a:rPr lang="lt-LT" sz="2200" b="0" i="1" smtClean="0">
                            <a:latin typeface="Cambria Math" panose="02040503050406030204" pitchFamily="18" charset="0"/>
                          </a:rPr>
                          <m:t>8</m:t>
                        </m:r>
                      </m:sup>
                    </m:sSup>
                    <m:f>
                      <m:fPr>
                        <m:ctrlPr>
                          <a:rPr lang="lt-LT" sz="2200" i="1" smtClean="0">
                            <a:latin typeface="Cambria Math" panose="02040503050406030204" pitchFamily="18" charset="0"/>
                          </a:rPr>
                        </m:ctrlPr>
                      </m:fPr>
                      <m:num>
                        <m:r>
                          <a:rPr lang="lt-LT" sz="2200" b="0" i="1" smtClean="0">
                            <a:latin typeface="Cambria Math" panose="02040503050406030204" pitchFamily="18" charset="0"/>
                          </a:rPr>
                          <m:t>𝑚</m:t>
                        </m:r>
                      </m:num>
                      <m:den>
                        <m:r>
                          <a:rPr lang="lt-LT" sz="2200" b="0" i="1" smtClean="0">
                            <a:latin typeface="Cambria Math" panose="02040503050406030204" pitchFamily="18" charset="0"/>
                          </a:rPr>
                          <m:t>𝑠</m:t>
                        </m:r>
                      </m:den>
                    </m:f>
                  </m:oMath>
                </a14:m>
                <a:endParaRPr lang="lt-LT" sz="2200" i="1" dirty="0">
                  <a:latin typeface="Times New Roman" panose="02020603050405020304" pitchFamily="18" charset="0"/>
                  <a:cs typeface="Times New Roman" panose="02020603050405020304" pitchFamily="18" charset="0"/>
                </a:endParaRPr>
              </a:p>
              <a:p>
                <a:pPr marL="0" indent="0">
                  <a:buNone/>
                </a:pPr>
                <a14:m>
                  <m:oMathPara xmlns:m="http://schemas.openxmlformats.org/officeDocument/2006/math">
                    <m:oMathParaPr>
                      <m:jc m:val="left"/>
                    </m:oMathParaPr>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𝑣</m:t>
                          </m:r>
                        </m:sub>
                      </m:sSub>
                      <m:r>
                        <a:rPr lang="lt-LT" sz="2200" b="0" i="1" smtClean="0">
                          <a:latin typeface="Cambria Math" panose="02040503050406030204" pitchFamily="18" charset="0"/>
                        </a:rPr>
                        <m:t> =1,33</m:t>
                      </m:r>
                    </m:oMath>
                  </m:oMathPara>
                </a14:m>
                <a:endParaRPr lang="lt-LT" sz="2200" b="0" dirty="0">
                  <a:latin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Rasti: </a:t>
                </a:r>
              </a:p>
              <a:p>
                <a:pPr marL="0" indent="0">
                  <a:buNone/>
                </a:pPr>
                <a14:m>
                  <m:oMath xmlns:m="http://schemas.openxmlformats.org/officeDocument/2006/math">
                    <m:sSub>
                      <m:sSubPr>
                        <m:ctrlPr>
                          <a:rPr lang="lt-LT" sz="2200" b="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𝑣</m:t>
                        </m:r>
                      </m:e>
                      <m:sub>
                        <m:r>
                          <a:rPr lang="lt-LT" sz="2200" b="0" i="1" smtClean="0">
                            <a:latin typeface="Cambria Math" panose="02040503050406030204" pitchFamily="18" charset="0"/>
                            <a:cs typeface="Times New Roman" panose="02020603050405020304" pitchFamily="18" charset="0"/>
                          </a:rPr>
                          <m:t>𝑣</m:t>
                        </m:r>
                      </m:sub>
                    </m:sSub>
                  </m:oMath>
                </a14:m>
                <a:r>
                  <a:rPr lang="lt-LT" sz="2200" b="0" dirty="0">
                    <a:latin typeface="Times New Roman" panose="02020603050405020304" pitchFamily="18" charset="0"/>
                    <a:cs typeface="Times New Roman" panose="02020603050405020304" pitchFamily="18" charset="0"/>
                  </a:rPr>
                  <a:t> - ?</a:t>
                </a:r>
              </a:p>
              <a:p>
                <a:pPr marL="0" indent="0">
                  <a:buNone/>
                </a:pPr>
                <a:endParaRPr lang="lt-LT" sz="2200" dirty="0">
                  <a:latin typeface="Times New Roman" panose="02020603050405020304" pitchFamily="18" charset="0"/>
                  <a:cs typeface="Times New Roman" panose="02020603050405020304" pitchFamily="18" charset="0"/>
                </a:endParaRPr>
              </a:p>
              <a:p>
                <a:pPr marL="0" indent="0">
                  <a:buNone/>
                </a:pPr>
                <a:r>
                  <a:rPr lang="lt-LT" sz="2200" dirty="0">
                    <a:latin typeface="Times New Roman" panose="02020603050405020304" pitchFamily="18" charset="0"/>
                    <a:cs typeface="Times New Roman" panose="02020603050405020304" pitchFamily="18" charset="0"/>
                  </a:rPr>
                  <a:t>                                                                                                    </a:t>
                </a:r>
                <a:r>
                  <a:rPr lang="lt-LT" sz="2200" b="1" i="1" dirty="0">
                    <a:latin typeface="Times New Roman" panose="02020603050405020304" pitchFamily="18" charset="0"/>
                    <a:cs typeface="Times New Roman" panose="02020603050405020304" pitchFamily="18" charset="0"/>
                  </a:rPr>
                  <a:t>Atsakymas:</a:t>
                </a:r>
                <a:r>
                  <a:rPr lang="lt-LT" sz="2200" dirty="0">
                    <a:latin typeface="Times New Roman" panose="02020603050405020304" pitchFamily="18" charset="0"/>
                    <a:cs typeface="Times New Roman" panose="02020603050405020304" pitchFamily="18" charset="0"/>
                  </a:rPr>
                  <a:t> </a:t>
                </a:r>
                <a:r>
                  <a:rPr lang="lt-LT" sz="2200" dirty="0">
                    <a:latin typeface="Times New Roman" panose="02020603050405020304" pitchFamily="18" charset="0"/>
                    <a:cs typeface="Times New Roman" panose="02020603050405020304" pitchFamily="18" charset="0"/>
                    <a:sym typeface="Symbol" panose="05050102010706020507" pitchFamily="18" charset="2"/>
                  </a:rPr>
                  <a:t>2,3 </a:t>
                </a:r>
                <a:r>
                  <a:rPr lang="lt-LT" sz="2000" b="1" dirty="0">
                    <a:latin typeface="Times New Roman" panose="02020603050405020304" pitchFamily="18" charset="0"/>
                    <a:cs typeface="Times New Roman" panose="02020603050405020304" pitchFamily="18" charset="0"/>
                    <a:sym typeface="Symbol" panose="05050102010706020507" pitchFamily="18" charset="2"/>
                  </a:rPr>
                  <a:t></a:t>
                </a:r>
                <a:r>
                  <a:rPr lang="lt-LT" sz="2200" dirty="0">
                    <a:latin typeface="Times New Roman" panose="02020603050405020304" pitchFamily="18" charset="0"/>
                    <a:cs typeface="Times New Roman" panose="02020603050405020304" pitchFamily="18" charset="0"/>
                    <a:sym typeface="Symbol" panose="05050102010706020507" pitchFamily="18" charset="2"/>
                  </a:rPr>
                  <a:t> </a:t>
                </a:r>
                <a14:m>
                  <m:oMath xmlns:m="http://schemas.openxmlformats.org/officeDocument/2006/math">
                    <m:sSup>
                      <m:sSupPr>
                        <m:ctrlPr>
                          <a:rPr lang="lt-LT" sz="2200" i="1" smtClean="0">
                            <a:latin typeface="Cambria Math" panose="02040503050406030204" pitchFamily="18" charset="0"/>
                            <a:sym typeface="Symbol" panose="05050102010706020507" pitchFamily="18" charset="2"/>
                          </a:rPr>
                        </m:ctrlPr>
                      </m:sSupPr>
                      <m:e>
                        <m:r>
                          <a:rPr lang="lt-LT" sz="2200" b="0" i="1" smtClean="0">
                            <a:latin typeface="Cambria Math" panose="02040503050406030204" pitchFamily="18" charset="0"/>
                            <a:sym typeface="Symbol" panose="05050102010706020507" pitchFamily="18" charset="2"/>
                          </a:rPr>
                          <m:t>10</m:t>
                        </m:r>
                      </m:e>
                      <m:sup>
                        <m:r>
                          <a:rPr lang="lt-LT" sz="2200" b="0" i="1" smtClean="0">
                            <a:latin typeface="Cambria Math" panose="02040503050406030204" pitchFamily="18" charset="0"/>
                            <a:sym typeface="Symbol" panose="05050102010706020507" pitchFamily="18" charset="2"/>
                          </a:rPr>
                          <m:t>8</m:t>
                        </m:r>
                      </m:sup>
                    </m:sSup>
                    <m:f>
                      <m:fPr>
                        <m:ctrlPr>
                          <a:rPr lang="lt-LT" sz="2200" i="1" smtClean="0">
                            <a:latin typeface="Cambria Math" panose="02040503050406030204" pitchFamily="18" charset="0"/>
                            <a:sym typeface="Symbol" panose="05050102010706020507" pitchFamily="18" charset="2"/>
                          </a:rPr>
                        </m:ctrlPr>
                      </m:fPr>
                      <m:num>
                        <m:r>
                          <a:rPr lang="lt-LT" sz="2200" b="0" i="1" smtClean="0">
                            <a:latin typeface="Cambria Math" panose="02040503050406030204" pitchFamily="18" charset="0"/>
                            <a:sym typeface="Symbol" panose="05050102010706020507" pitchFamily="18" charset="2"/>
                          </a:rPr>
                          <m:t>𝑚</m:t>
                        </m:r>
                      </m:num>
                      <m:den>
                        <m:r>
                          <a:rPr lang="lt-LT" sz="2200" b="0" i="1" smtClean="0">
                            <a:latin typeface="Cambria Math" panose="02040503050406030204" pitchFamily="18" charset="0"/>
                            <a:sym typeface="Symbol" panose="05050102010706020507" pitchFamily="18" charset="2"/>
                          </a:rPr>
                          <m:t>𝑠</m:t>
                        </m:r>
                      </m:den>
                    </m:f>
                  </m:oMath>
                </a14:m>
                <a:endParaRPr lang="lt-LT" sz="2200" dirty="0">
                  <a:latin typeface="Times New Roman" panose="02020603050405020304" pitchFamily="18" charset="0"/>
                  <a:cs typeface="Times New Roman" panose="02020603050405020304" pitchFamily="18" charset="0"/>
                </a:endParaRPr>
              </a:p>
              <a:p>
                <a:pPr marL="0" indent="0">
                  <a:buNone/>
                </a:pPr>
                <a:endParaRPr lang="en-US" dirty="0"/>
              </a:p>
            </p:txBody>
          </p:sp>
        </mc:Choice>
        <mc:Fallback xmlns="">
          <p:sp>
            <p:nvSpPr>
              <p:cNvPr id="3" name="Turinio vietos rezervavimo ženklas 2">
                <a:extLst>
                  <a:ext uri="{FF2B5EF4-FFF2-40B4-BE49-F238E27FC236}">
                    <a16:creationId xmlns:a16="http://schemas.microsoft.com/office/drawing/2014/main" id="{F42A35E6-53D5-456B-897E-03626F1A7525}"/>
                  </a:ext>
                </a:extLst>
              </p:cNvPr>
              <p:cNvSpPr>
                <a:spLocks noGrp="1" noRot="1" noChangeAspect="1" noMove="1" noResize="1" noEditPoints="1" noAdjustHandles="1" noChangeArrowheads="1" noChangeShapeType="1" noTextEdit="1"/>
              </p:cNvSpPr>
              <p:nvPr>
                <p:ph idx="1"/>
              </p:nvPr>
            </p:nvSpPr>
            <p:spPr>
              <a:xfrm>
                <a:off x="838200" y="1575593"/>
                <a:ext cx="10515600" cy="4917282"/>
              </a:xfrm>
              <a:blipFill>
                <a:blip r:embed="rId2"/>
                <a:stretch>
                  <a:fillRect l="-928"/>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59D673C1-FA61-4E90-AE2B-27920C8EB4BD}"/>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615F9539-B740-4AC4-8F25-913E872D2AB0}"/>
                  </a:ext>
                </a:extLst>
              </p:cNvPr>
              <p:cNvSpPr txBox="1"/>
              <p:nvPr/>
            </p:nvSpPr>
            <p:spPr>
              <a:xfrm>
                <a:off x="4259872" y="2958614"/>
                <a:ext cx="3987312" cy="2651303"/>
              </a:xfrm>
              <a:prstGeom prst="rect">
                <a:avLst/>
              </a:prstGeom>
              <a:noFill/>
            </p:spPr>
            <p:txBody>
              <a:bodyPr wrap="square" rtlCol="0">
                <a:spAutoFit/>
              </a:bodyPr>
              <a:lstStyle/>
              <a:p>
                <a:pPr marL="0" indent="0">
                  <a:buNone/>
                </a:pPr>
                <a:r>
                  <a:rPr lang="lt-LT" sz="2200" b="1" i="1" dirty="0">
                    <a:latin typeface="Times New Roman" panose="02020603050405020304" pitchFamily="18" charset="0"/>
                    <a:cs typeface="Times New Roman" panose="02020603050405020304" pitchFamily="18" charset="0"/>
                  </a:rPr>
                  <a:t>Sprendimas:</a:t>
                </a:r>
              </a:p>
              <a:p>
                <a:pPr marL="0" indent="0">
                  <a:buNone/>
                </a:pPr>
                <a14:m>
                  <m:oMath xmlns:m="http://schemas.openxmlformats.org/officeDocument/2006/math">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𝑣</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𝑐</m:t>
                        </m:r>
                      </m:num>
                      <m:den>
                        <m:sSub>
                          <m:sSubPr>
                            <m:ctrlPr>
                              <a:rPr lang="lt-LT" sz="2200" b="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𝑣</m:t>
                            </m:r>
                          </m:sub>
                        </m:sSub>
                      </m:den>
                    </m:f>
                  </m:oMath>
                </a14:m>
                <a:endParaRPr lang="lt-LT" sz="2200" dirty="0">
                  <a:latin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cs typeface="Times New Roman" panose="02020603050405020304" pitchFamily="18" charset="0"/>
                </a:endParaRPr>
              </a:p>
              <a:p>
                <a:pPr marL="0" indent="0">
                  <a:buNone/>
                </a:pPr>
                <a14:m>
                  <m:oMath xmlns:m="http://schemas.openxmlformats.org/officeDocument/2006/math">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𝑣</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𝑐</m:t>
                        </m:r>
                      </m:num>
                      <m:den>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𝑣</m:t>
                            </m:r>
                          </m:sub>
                        </m:sSub>
                      </m:den>
                    </m:f>
                  </m:oMath>
                </a14:m>
                <a:endParaRPr lang="lt-LT" sz="2200" dirty="0">
                  <a:latin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𝑣</m:t>
                        </m:r>
                        <m:r>
                          <a:rPr lang="lt-LT" sz="2200" b="0" i="1" smtClean="0">
                            <a:latin typeface="Cambria Math" panose="02040503050406030204" pitchFamily="18" charset="0"/>
                          </a:rPr>
                          <m:t> </m:t>
                        </m:r>
                      </m:sub>
                    </m:sSub>
                  </m:oMath>
                </a14:m>
                <a:r>
                  <a:rPr lang="lt-LT"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3</m:t>
                        </m:r>
                        <m:r>
                          <m:rPr>
                            <m:nor/>
                          </m:rPr>
                          <a:rPr lang="lt-LT" sz="2200" b="1" i="0" smtClean="0">
                            <a:latin typeface="Cambria Math" panose="020405030504060302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sSup>
                          <m:sSupPr>
                            <m:ctrlPr>
                              <a:rPr lang="lt-LT" sz="2200" b="0" i="1" smtClean="0">
                                <a:latin typeface="Cambria Math" panose="02040503050406030204" pitchFamily="18" charset="0"/>
                              </a:rPr>
                            </m:ctrlPr>
                          </m:sSupPr>
                          <m:e>
                            <m:r>
                              <a:rPr lang="lt-LT" sz="2200" b="0" i="1" smtClean="0">
                                <a:latin typeface="Cambria Math" panose="02040503050406030204" pitchFamily="18" charset="0"/>
                              </a:rPr>
                              <m:t>10</m:t>
                            </m:r>
                          </m:e>
                          <m:sup>
                            <m:r>
                              <a:rPr lang="lt-LT" sz="2200" b="0" i="1" smtClean="0">
                                <a:latin typeface="Cambria Math" panose="02040503050406030204" pitchFamily="18" charset="0"/>
                              </a:rPr>
                              <m:t>8</m:t>
                            </m:r>
                          </m:sup>
                        </m:sSup>
                      </m:num>
                      <m:den>
                        <m:r>
                          <a:rPr lang="lt-LT" sz="2200" b="0" i="1" smtClean="0">
                            <a:latin typeface="Cambria Math" panose="02040503050406030204" pitchFamily="18" charset="0"/>
                          </a:rPr>
                          <m:t>1,33</m:t>
                        </m:r>
                      </m:den>
                    </m:f>
                  </m:oMath>
                </a14:m>
                <a:r>
                  <a:rPr lang="lt-LT" sz="2200" dirty="0">
                    <a:latin typeface="Times New Roman" panose="02020603050405020304" pitchFamily="18" charset="0"/>
                    <a:cs typeface="Times New Roman" panose="02020603050405020304" pitchFamily="18" charset="0"/>
                  </a:rPr>
                  <a:t> </a:t>
                </a:r>
                <a:r>
                  <a:rPr lang="lt-LT" sz="2200" dirty="0">
                    <a:latin typeface="Times New Roman" panose="02020603050405020304" pitchFamily="18" charset="0"/>
                    <a:cs typeface="Times New Roman" panose="02020603050405020304" pitchFamily="18" charset="0"/>
                    <a:sym typeface="Symbol" panose="05050102010706020507" pitchFamily="18" charset="2"/>
                  </a:rPr>
                  <a:t> 2,3 </a:t>
                </a:r>
                <a:r>
                  <a:rPr lang="lt-LT" sz="2000" b="1" dirty="0">
                    <a:latin typeface="Times New Roman" panose="02020603050405020304" pitchFamily="18" charset="0"/>
                    <a:cs typeface="Times New Roman" panose="02020603050405020304" pitchFamily="18" charset="0"/>
                    <a:sym typeface="Symbol" panose="05050102010706020507" pitchFamily="18" charset="2"/>
                  </a:rPr>
                  <a:t></a:t>
                </a:r>
                <a:r>
                  <a:rPr lang="lt-LT" sz="2200" dirty="0">
                    <a:latin typeface="Times New Roman" panose="02020603050405020304" pitchFamily="18" charset="0"/>
                    <a:cs typeface="Times New Roman" panose="02020603050405020304" pitchFamily="18" charset="0"/>
                    <a:sym typeface="Symbol" panose="05050102010706020507" pitchFamily="18" charset="2"/>
                  </a:rPr>
                  <a:t> </a:t>
                </a:r>
                <a14:m>
                  <m:oMath xmlns:m="http://schemas.openxmlformats.org/officeDocument/2006/math">
                    <m:sSup>
                      <m:sSupPr>
                        <m:ctrlPr>
                          <a:rPr lang="lt-LT" sz="2200" i="1" smtClean="0">
                            <a:latin typeface="Cambria Math" panose="02040503050406030204" pitchFamily="18" charset="0"/>
                            <a:sym typeface="Symbol" panose="05050102010706020507" pitchFamily="18" charset="2"/>
                          </a:rPr>
                        </m:ctrlPr>
                      </m:sSupPr>
                      <m:e>
                        <m:r>
                          <a:rPr lang="lt-LT" sz="2200" b="0" i="1" smtClean="0">
                            <a:latin typeface="Cambria Math" panose="02040503050406030204" pitchFamily="18" charset="0"/>
                            <a:sym typeface="Symbol" panose="05050102010706020507" pitchFamily="18" charset="2"/>
                          </a:rPr>
                          <m:t>10</m:t>
                        </m:r>
                      </m:e>
                      <m:sup>
                        <m:r>
                          <a:rPr lang="lt-LT" sz="2200" b="0" i="1" smtClean="0">
                            <a:latin typeface="Cambria Math" panose="02040503050406030204" pitchFamily="18" charset="0"/>
                            <a:sym typeface="Symbol" panose="05050102010706020507" pitchFamily="18" charset="2"/>
                          </a:rPr>
                          <m:t>8</m:t>
                        </m:r>
                      </m:sup>
                    </m:sSup>
                    <m:f>
                      <m:fPr>
                        <m:ctrlPr>
                          <a:rPr lang="lt-LT" sz="2200" i="1" smtClean="0">
                            <a:latin typeface="Cambria Math" panose="02040503050406030204" pitchFamily="18" charset="0"/>
                            <a:sym typeface="Symbol" panose="05050102010706020507" pitchFamily="18" charset="2"/>
                          </a:rPr>
                        </m:ctrlPr>
                      </m:fPr>
                      <m:num>
                        <m:r>
                          <a:rPr lang="lt-LT" sz="2200" b="0" i="1" smtClean="0">
                            <a:latin typeface="Cambria Math" panose="02040503050406030204" pitchFamily="18" charset="0"/>
                            <a:sym typeface="Symbol" panose="05050102010706020507" pitchFamily="18" charset="2"/>
                          </a:rPr>
                          <m:t>𝑚</m:t>
                        </m:r>
                      </m:num>
                      <m:den>
                        <m:r>
                          <a:rPr lang="lt-LT" sz="2200" b="0" i="1" smtClean="0">
                            <a:latin typeface="Cambria Math" panose="02040503050406030204" pitchFamily="18" charset="0"/>
                            <a:sym typeface="Symbol" panose="05050102010706020507" pitchFamily="18" charset="2"/>
                          </a:rPr>
                          <m:t>𝑠</m:t>
                        </m:r>
                      </m:den>
                    </m:f>
                  </m:oMath>
                </a14:m>
                <a:endParaRPr lang="en-US" sz="22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615F9539-B740-4AC4-8F25-913E872D2AB0}"/>
                  </a:ext>
                </a:extLst>
              </p:cNvPr>
              <p:cNvSpPr txBox="1">
                <a:spLocks noRot="1" noChangeAspect="1" noMove="1" noResize="1" noEditPoints="1" noAdjustHandles="1" noChangeArrowheads="1" noChangeShapeType="1" noTextEdit="1"/>
              </p:cNvSpPr>
              <p:nvPr/>
            </p:nvSpPr>
            <p:spPr>
              <a:xfrm>
                <a:off x="4259872" y="2958614"/>
                <a:ext cx="3987312" cy="2651303"/>
              </a:xfrm>
              <a:prstGeom prst="rect">
                <a:avLst/>
              </a:prstGeom>
              <a:blipFill>
                <a:blip r:embed="rId3"/>
                <a:stretch>
                  <a:fillRect l="-1988" t="-1379"/>
                </a:stretch>
              </a:blipFill>
            </p:spPr>
            <p:txBody>
              <a:bodyPr/>
              <a:lstStyle/>
              <a:p>
                <a:r>
                  <a:rPr lang="en-US">
                    <a:noFill/>
                  </a:rPr>
                  <a:t> </a:t>
                </a:r>
              </a:p>
            </p:txBody>
          </p:sp>
        </mc:Fallback>
      </mc:AlternateContent>
    </p:spTree>
    <p:extLst>
      <p:ext uri="{BB962C8B-B14F-4D97-AF65-F5344CB8AC3E}">
        <p14:creationId xmlns:p14="http://schemas.microsoft.com/office/powerpoint/2010/main" val="41506626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618BE7-3C21-4C7C-9E20-16734ACCFCB2}"/>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F42A35E6-53D5-456B-897E-03626F1A7525}"/>
                  </a:ext>
                </a:extLst>
              </p:cNvPr>
              <p:cNvSpPr>
                <a:spLocks noGrp="1"/>
              </p:cNvSpPr>
              <p:nvPr>
                <p:ph idx="1"/>
              </p:nvPr>
            </p:nvSpPr>
            <p:spPr>
              <a:xfrm>
                <a:off x="838200" y="1494699"/>
                <a:ext cx="10515600" cy="4351338"/>
              </a:xfrm>
            </p:spPr>
            <p:txBody>
              <a:bodyPr>
                <a:normAutofit lnSpcReduction="10000"/>
              </a:bodyPr>
              <a:lstStyle/>
              <a:p>
                <a:pPr marL="0" indent="0">
                  <a:lnSpc>
                    <a:spcPct val="150000"/>
                  </a:lnSpc>
                  <a:buNone/>
                </a:pPr>
                <a:r>
                  <a:rPr lang="lt-LT" sz="2400" b="1" dirty="0">
                    <a:latin typeface="Times New Roman" panose="02020603050405020304" pitchFamily="18" charset="0"/>
                    <a:cs typeface="Times New Roman" panose="02020603050405020304" pitchFamily="18" charset="0"/>
                  </a:rPr>
                  <a:t>3. Šviesos spindulys sklinda iš vandens į orą. Kritimo kampas lygus 40°.      Apskaičiuokite spindulio lūžio kampą.</a:t>
                </a:r>
              </a:p>
              <a:p>
                <a:pPr marL="0" indent="0">
                  <a:buNone/>
                </a:pPr>
                <a:endParaRPr lang="lt-LT" sz="2200" b="1"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Duota</a:t>
                </a:r>
                <a:r>
                  <a:rPr lang="lt-LT" sz="2200" b="1" dirty="0">
                    <a:latin typeface="Times New Roman" panose="02020603050405020304" pitchFamily="18" charset="0"/>
                    <a:cs typeface="Times New Roman" panose="02020603050405020304" pitchFamily="18" charset="0"/>
                  </a:rPr>
                  <a:t>: </a:t>
                </a:r>
              </a:p>
              <a:p>
                <a:pPr>
                  <a:buFont typeface="Symbol" panose="05050102010706020507" pitchFamily="18" charset="2"/>
                  <a:buChar char="a"/>
                </a:pPr>
                <a:r>
                  <a:rPr lang="lt-LT" sz="2200" dirty="0">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40°</a:t>
                </a:r>
              </a:p>
              <a:p>
                <a:pPr marL="0" indent="0">
                  <a:buNone/>
                </a:pPr>
                <a14:m>
                  <m:oMath xmlns:m="http://schemas.openxmlformats.org/officeDocument/2006/math">
                    <m:sSub>
                      <m:sSubPr>
                        <m:ctrlPr>
                          <a:rPr lang="lt-LT" sz="2200" i="1" smtClean="0">
                            <a:latin typeface="Cambria Math" panose="02040503050406030204" pitchFamily="18" charset="0"/>
                            <a:sym typeface="Symbol" panose="05050102010706020507" pitchFamily="18" charset="2"/>
                          </a:rPr>
                        </m:ctrlPr>
                      </m:sSubPr>
                      <m:e>
                        <m:r>
                          <a:rPr lang="lt-LT" sz="2200" b="0" i="1" smtClean="0">
                            <a:latin typeface="Cambria Math" panose="02040503050406030204" pitchFamily="18" charset="0"/>
                            <a:sym typeface="Symbol" panose="05050102010706020507" pitchFamily="18" charset="2"/>
                          </a:rPr>
                          <m:t>𝑛</m:t>
                        </m:r>
                      </m:e>
                      <m:sub>
                        <m:r>
                          <a:rPr lang="lt-LT" sz="2200" b="0" i="1" smtClean="0">
                            <a:latin typeface="Cambria Math" panose="02040503050406030204" pitchFamily="18" charset="0"/>
                            <a:sym typeface="Symbol" panose="05050102010706020507" pitchFamily="18" charset="2"/>
                          </a:rPr>
                          <m:t>𝑣</m:t>
                        </m:r>
                      </m:sub>
                    </m:sSub>
                  </m:oMath>
                </a14:m>
                <a:r>
                  <a:rPr lang="lt-LT" sz="2200" dirty="0">
                    <a:latin typeface="Times New Roman" panose="02020603050405020304" pitchFamily="18" charset="0"/>
                    <a:cs typeface="Times New Roman" panose="02020603050405020304" pitchFamily="18" charset="0"/>
                    <a:sym typeface="Symbol" panose="05050102010706020507" pitchFamily="18" charset="2"/>
                  </a:rPr>
                  <a:t> = 1,33</a:t>
                </a:r>
              </a:p>
              <a:p>
                <a:pPr marL="0" indent="0">
                  <a:buNone/>
                </a:pPr>
                <a14:m>
                  <m:oMath xmlns:m="http://schemas.openxmlformats.org/officeDocument/2006/math">
                    <m:sSub>
                      <m:sSubPr>
                        <m:ctrlPr>
                          <a:rPr lang="lt-LT" sz="2200" i="1" smtClean="0">
                            <a:latin typeface="Cambria Math" panose="02040503050406030204" pitchFamily="18" charset="0"/>
                            <a:sym typeface="Symbol" panose="05050102010706020507" pitchFamily="18" charset="2"/>
                          </a:rPr>
                        </m:ctrlPr>
                      </m:sSubPr>
                      <m:e>
                        <m:r>
                          <a:rPr lang="lt-LT" sz="2200" b="0" i="1" smtClean="0">
                            <a:latin typeface="Cambria Math" panose="02040503050406030204" pitchFamily="18" charset="0"/>
                            <a:sym typeface="Symbol" panose="05050102010706020507" pitchFamily="18" charset="2"/>
                          </a:rPr>
                          <m:t>𝑛</m:t>
                        </m:r>
                      </m:e>
                      <m:sub>
                        <m:r>
                          <a:rPr lang="lt-LT" sz="2200" b="0" i="1" smtClean="0">
                            <a:latin typeface="Cambria Math" panose="02040503050406030204" pitchFamily="18" charset="0"/>
                            <a:sym typeface="Symbol" panose="05050102010706020507" pitchFamily="18" charset="2"/>
                          </a:rPr>
                          <m:t>𝑜</m:t>
                        </m:r>
                      </m:sub>
                    </m:sSub>
                  </m:oMath>
                </a14:m>
                <a:r>
                  <a:rPr lang="lt-LT" sz="2200" dirty="0">
                    <a:latin typeface="Times New Roman" panose="02020603050405020304" pitchFamily="18" charset="0"/>
                    <a:cs typeface="Times New Roman" panose="02020603050405020304" pitchFamily="18" charset="0"/>
                    <a:sym typeface="Symbol" panose="05050102010706020507" pitchFamily="18" charset="2"/>
                  </a:rPr>
                  <a:t> = 1</a:t>
                </a:r>
              </a:p>
              <a:p>
                <a:pPr marL="0" indent="0">
                  <a:buNone/>
                </a:pPr>
                <a:endParaRPr lang="lt-LT" sz="2200" dirty="0">
                  <a:latin typeface="Times New Roman" panose="02020603050405020304" pitchFamily="18" charset="0"/>
                  <a:cs typeface="Times New Roman" panose="02020603050405020304" pitchFamily="18" charset="0"/>
                  <a:sym typeface="Symbol" panose="05050102010706020507" pitchFamily="18" charset="2"/>
                </a:endParaRPr>
              </a:p>
              <a:p>
                <a:pPr marL="0" indent="0">
                  <a:buNone/>
                </a:pPr>
                <a:r>
                  <a:rPr lang="lt-LT" sz="2200" b="1" i="1" dirty="0">
                    <a:latin typeface="Times New Roman" panose="02020603050405020304" pitchFamily="18" charset="0"/>
                    <a:cs typeface="Times New Roman" panose="02020603050405020304" pitchFamily="18" charset="0"/>
                    <a:sym typeface="Symbol" panose="05050102010706020507" pitchFamily="18" charset="2"/>
                  </a:rPr>
                  <a:t>Rasti</a:t>
                </a:r>
                <a:r>
                  <a:rPr lang="lt-LT" sz="2200" dirty="0">
                    <a:latin typeface="Times New Roman" panose="02020603050405020304" pitchFamily="18" charset="0"/>
                    <a:cs typeface="Times New Roman" panose="02020603050405020304" pitchFamily="18" charset="0"/>
                    <a:sym typeface="Symbol" panose="05050102010706020507" pitchFamily="18" charset="2"/>
                  </a:rPr>
                  <a:t>:</a:t>
                </a:r>
              </a:p>
              <a:p>
                <a:pPr>
                  <a:buFont typeface="Symbol" panose="05050102010706020507" pitchFamily="18" charset="2"/>
                  <a:buChar char="g"/>
                </a:pPr>
                <a:r>
                  <a:rPr lang="lt-LT" sz="2200" dirty="0">
                    <a:latin typeface="Times New Roman" panose="02020603050405020304" pitchFamily="18" charset="0"/>
                    <a:cs typeface="Times New Roman" panose="02020603050405020304" pitchFamily="18" charset="0"/>
                  </a:rPr>
                  <a:t>- ?</a:t>
                </a:r>
              </a:p>
              <a:p>
                <a:pPr marL="0" indent="0">
                  <a:buNone/>
                </a:pPr>
                <a:endParaRPr lang="en-US" sz="2200"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a:extLst>
                  <a:ext uri="{FF2B5EF4-FFF2-40B4-BE49-F238E27FC236}">
                    <a16:creationId xmlns:a16="http://schemas.microsoft.com/office/drawing/2014/main" id="{F42A35E6-53D5-456B-897E-03626F1A7525}"/>
                  </a:ext>
                </a:extLst>
              </p:cNvPr>
              <p:cNvSpPr>
                <a:spLocks noGrp="1" noRot="1" noChangeAspect="1" noMove="1" noResize="1" noEditPoints="1" noAdjustHandles="1" noChangeArrowheads="1" noChangeShapeType="1" noTextEdit="1"/>
              </p:cNvSpPr>
              <p:nvPr>
                <p:ph idx="1"/>
              </p:nvPr>
            </p:nvSpPr>
            <p:spPr>
              <a:xfrm>
                <a:off x="838200" y="1494699"/>
                <a:ext cx="10515600" cy="4351338"/>
              </a:xfrm>
              <a:blipFill>
                <a:blip r:embed="rId2"/>
                <a:stretch>
                  <a:fillRect l="-928" b="-1261"/>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59D673C1-FA61-4E90-AE2B-27920C8EB4BD}"/>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75D9D6E-685C-41C0-96C5-3721A9576FAD}"/>
                  </a:ext>
                </a:extLst>
              </p:cNvPr>
              <p:cNvSpPr txBox="1"/>
              <p:nvPr/>
            </p:nvSpPr>
            <p:spPr>
              <a:xfrm>
                <a:off x="4053254" y="2901094"/>
                <a:ext cx="4842560" cy="3410806"/>
              </a:xfrm>
              <a:prstGeom prst="rect">
                <a:avLst/>
              </a:prstGeom>
              <a:noFill/>
            </p:spPr>
            <p:txBody>
              <a:bodyPr wrap="square" rtlCol="0">
                <a:spAutoFit/>
              </a:bodyPr>
              <a:lstStyle/>
              <a:p>
                <a:pPr marL="0" indent="0">
                  <a:buNone/>
                </a:pPr>
                <a:r>
                  <a:rPr lang="lt-LT" sz="2200" b="1" i="1" dirty="0">
                    <a:latin typeface="Times New Roman" panose="02020603050405020304" pitchFamily="18" charset="0"/>
                    <a:cs typeface="Times New Roman" panose="02020603050405020304" pitchFamily="18" charset="0"/>
                  </a:rPr>
                  <a:t>Sprendimas: </a:t>
                </a:r>
              </a:p>
              <a:p>
                <a:pPr marL="0" indent="0">
                  <a:buNone/>
                </a:pPr>
                <a14:m>
                  <m:oMath xmlns:m="http://schemas.openxmlformats.org/officeDocument/2006/math">
                    <m:f>
                      <m:fPr>
                        <m:ctrlPr>
                          <a:rPr lang="en-US" sz="2200" i="1" smtClean="0">
                            <a:latin typeface="Cambria Math" panose="02040503050406030204" pitchFamily="18" charset="0"/>
                            <a:cs typeface="Times New Roman" panose="02020603050405020304" pitchFamily="18" charset="0"/>
                          </a:rPr>
                        </m:ctrlPr>
                      </m:fPr>
                      <m:num>
                        <m:func>
                          <m:funcPr>
                            <m:ctrlPr>
                              <a:rPr lang="lt-LT" sz="2200" b="0" i="1" smtClean="0">
                                <a:latin typeface="Cambria Math" panose="02040503050406030204" pitchFamily="18" charset="0"/>
                                <a:cs typeface="Times New Roman" panose="02020603050405020304" pitchFamily="18" charset="0"/>
                              </a:rPr>
                            </m:ctrlPr>
                          </m:funcPr>
                          <m:fName>
                            <m:r>
                              <m:rPr>
                                <m:sty m:val="p"/>
                              </m:rPr>
                              <a:rPr lang="lt-LT" sz="2200" b="0" i="0" smtClean="0">
                                <a:latin typeface="Cambria Math" panose="02040503050406030204" pitchFamily="18" charset="0"/>
                                <a:cs typeface="Times New Roman" panose="02020603050405020304" pitchFamily="18" charset="0"/>
                              </a:rPr>
                              <m:t>sin</m:t>
                            </m:r>
                          </m:fName>
                          <m:e>
                            <m:r>
                              <a:rPr lang="lt-LT" sz="2200" b="0" i="1" smtClean="0">
                                <a:latin typeface="Cambria Math" panose="02040503050406030204" pitchFamily="18" charset="0"/>
                                <a:cs typeface="Times New Roman" panose="02020603050405020304" pitchFamily="18" charset="0"/>
                                <a:sym typeface="Symbol" panose="05050102010706020507" pitchFamily="18" charset="2"/>
                              </a:rPr>
                              <m:t></m:t>
                            </m:r>
                          </m:e>
                        </m:func>
                      </m:num>
                      <m:den>
                        <m:func>
                          <m:funcPr>
                            <m:ctrlPr>
                              <a:rPr lang="lt-LT" sz="2200" b="0" i="1" smtClean="0">
                                <a:latin typeface="Cambria Math" panose="02040503050406030204" pitchFamily="18" charset="0"/>
                                <a:cs typeface="Times New Roman" panose="02020603050405020304" pitchFamily="18" charset="0"/>
                              </a:rPr>
                            </m:ctrlPr>
                          </m:funcPr>
                          <m:fName>
                            <m:r>
                              <m:rPr>
                                <m:sty m:val="p"/>
                              </m:rPr>
                              <a:rPr lang="lt-LT" sz="2200" b="0" i="0" smtClean="0">
                                <a:latin typeface="Cambria Math" panose="02040503050406030204" pitchFamily="18" charset="0"/>
                                <a:cs typeface="Times New Roman" panose="02020603050405020304" pitchFamily="18" charset="0"/>
                              </a:rPr>
                              <m:t>sin</m:t>
                            </m:r>
                          </m:fName>
                          <m:e>
                            <m:r>
                              <a:rPr lang="lt-LT" sz="2200" i="1" smtClean="0">
                                <a:latin typeface="Cambria Math" panose="02040503050406030204" pitchFamily="18" charset="0"/>
                                <a:cs typeface="Times New Roman" panose="02020603050405020304" pitchFamily="18" charset="0"/>
                                <a:sym typeface="Symbol" panose="05050102010706020507" pitchFamily="18" charset="2"/>
                              </a:rPr>
                              <m:t></m:t>
                            </m:r>
                          </m:e>
                        </m:func>
                      </m:den>
                    </m:f>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cs typeface="Times New Roman" panose="02020603050405020304" pitchFamily="18" charset="0"/>
                          </a:rPr>
                        </m:ctrlPr>
                      </m:fPr>
                      <m:num>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𝑜</m:t>
                            </m:r>
                          </m:sub>
                        </m:sSub>
                      </m:num>
                      <m:den>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𝑣</m:t>
                            </m:r>
                          </m:sub>
                        </m:sSub>
                      </m:den>
                    </m:f>
                  </m:oMath>
                </a14:m>
                <a:endParaRPr lang="lt-LT" sz="2200" dirty="0">
                  <a:latin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cs typeface="Times New Roman" panose="02020603050405020304" pitchFamily="18" charset="0"/>
                </a:endParaRPr>
              </a:p>
              <a:p>
                <a:r>
                  <a:rPr lang="lt-LT" sz="2200" dirty="0" err="1">
                    <a:latin typeface="Times New Roman" panose="02020603050405020304" pitchFamily="18" charset="0"/>
                    <a:cs typeface="Times New Roman" panose="02020603050405020304" pitchFamily="18" charset="0"/>
                  </a:rPr>
                  <a:t>sin</a:t>
                </a:r>
                <a:r>
                  <a:rPr lang="lt-LT" sz="2200" b="0" dirty="0">
                    <a:latin typeface="Times New Roman" panose="02020603050405020304" pitchFamily="18" charset="0"/>
                    <a:cs typeface="Times New Roman" panose="02020603050405020304" pitchFamily="18" charset="0"/>
                  </a:rPr>
                  <a:t> </a:t>
                </a:r>
                <a:r>
                  <a:rPr lang="lt-LT" sz="2200" b="0" dirty="0">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lt-LT" sz="2200" i="1" smtClean="0">
                            <a:latin typeface="Cambria Math" panose="02040503050406030204" pitchFamily="18" charset="0"/>
                            <a:cs typeface="Times New Roman" panose="02020603050405020304" pitchFamily="18" charset="0"/>
                          </a:rPr>
                        </m:ctrlPr>
                      </m:fPr>
                      <m:num>
                        <m:func>
                          <m:funcPr>
                            <m:ctrlPr>
                              <a:rPr lang="lt-LT" sz="2200" b="0" i="1" smtClean="0">
                                <a:latin typeface="Cambria Math" panose="02040503050406030204" pitchFamily="18" charset="0"/>
                                <a:cs typeface="Times New Roman" panose="02020603050405020304" pitchFamily="18" charset="0"/>
                              </a:rPr>
                            </m:ctrlPr>
                          </m:funcPr>
                          <m:fName>
                            <m:r>
                              <m:rPr>
                                <m:sty m:val="p"/>
                              </m:rPr>
                              <a:rPr lang="lt-LT" sz="2200" b="0" i="0" smtClean="0">
                                <a:latin typeface="Cambria Math" panose="02040503050406030204" pitchFamily="18" charset="0"/>
                                <a:cs typeface="Times New Roman" panose="02020603050405020304" pitchFamily="18" charset="0"/>
                              </a:rPr>
                              <m:t>sin</m:t>
                            </m:r>
                          </m:fName>
                          <m:e>
                            <m:r>
                              <a:rPr lang="lt-LT" sz="2200" b="0" i="1" smtClean="0">
                                <a:latin typeface="Cambria Math" panose="02040503050406030204" pitchFamily="18" charset="0"/>
                                <a:cs typeface="Times New Roman" panose="02020603050405020304" pitchFamily="18" charset="0"/>
                                <a:sym typeface="Symbol" panose="05050102010706020507" pitchFamily="18" charset="2"/>
                              </a:rPr>
                              <m:t></m:t>
                            </m:r>
                            <m:r>
                              <m:rPr>
                                <m:nor/>
                              </m:rPr>
                              <a:rPr lang="lt-LT" sz="2200" b="1" i="0" smtClean="0">
                                <a:latin typeface="Cambria Math" panose="02040503050406030204" pitchFamily="18" charset="0"/>
                                <a:cs typeface="Times New Roman" panose="02020603050405020304" pitchFamily="18" charset="0"/>
                                <a:sym typeface="Symbol" panose="05050102010706020507" pitchFamily="18" charset="2"/>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e>
                        </m:func>
                        <m:sSub>
                          <m:sSubPr>
                            <m:ctrlPr>
                              <a:rPr lang="lt-LT" sz="2200" b="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𝑣</m:t>
                            </m:r>
                          </m:sub>
                        </m:sSub>
                      </m:num>
                      <m:den>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𝑜</m:t>
                            </m:r>
                          </m:sub>
                        </m:sSub>
                      </m:den>
                    </m:f>
                  </m:oMath>
                </a14:m>
                <a:endParaRPr lang="lt-LT" sz="2200" b="0" dirty="0">
                  <a:latin typeface="Times New Roman" panose="02020603050405020304" pitchFamily="18" charset="0"/>
                  <a:cs typeface="Times New Roman" panose="02020603050405020304" pitchFamily="18" charset="0"/>
                </a:endParaRPr>
              </a:p>
              <a:p>
                <a:pPr marL="0" indent="0">
                  <a:buNone/>
                </a:pPr>
                <a:endParaRPr lang="lt-LT" sz="2200" dirty="0">
                  <a:latin typeface="Times New Roman" panose="02020603050405020304" pitchFamily="18" charset="0"/>
                  <a:cs typeface="Times New Roman" panose="02020603050405020304" pitchFamily="18" charset="0"/>
                </a:endParaRPr>
              </a:p>
              <a:p>
                <a:r>
                  <a:rPr lang="lt-LT" sz="2200" dirty="0" err="1">
                    <a:latin typeface="Times New Roman" panose="02020603050405020304" pitchFamily="18" charset="0"/>
                    <a:cs typeface="Times New Roman" panose="02020603050405020304" pitchFamily="18" charset="0"/>
                  </a:rPr>
                  <a:t>sin</a:t>
                </a:r>
                <a:r>
                  <a:rPr lang="lt-LT" sz="2200" dirty="0">
                    <a:latin typeface="Times New Roman" panose="02020603050405020304" pitchFamily="18" charset="0"/>
                    <a:cs typeface="Times New Roman" panose="02020603050405020304" pitchFamily="18" charset="0"/>
                  </a:rPr>
                  <a:t> </a:t>
                </a:r>
                <a:r>
                  <a:rPr lang="lt-LT" sz="2200" b="0" dirty="0">
                    <a:latin typeface="Times New Roman" panose="02020603050405020304" pitchFamily="18" charset="0"/>
                    <a:cs typeface="Times New Roman" panose="02020603050405020304" pitchFamily="18" charset="0"/>
                    <a:sym typeface="Symbol" panose="05050102010706020507" pitchFamily="18" charset="2"/>
                  </a:rPr>
                  <a:t> = </a:t>
                </a:r>
                <a14:m>
                  <m:oMath xmlns:m="http://schemas.openxmlformats.org/officeDocument/2006/math">
                    <m:f>
                      <m:fPr>
                        <m:ctrlPr>
                          <a:rPr lang="lt-LT" sz="2200" b="0" i="1" smtClean="0">
                            <a:latin typeface="Cambria Math" panose="02040503050406030204" pitchFamily="18" charset="0"/>
                            <a:cs typeface="Times New Roman" panose="02020603050405020304" pitchFamily="18" charset="0"/>
                            <a:sym typeface="Symbol" panose="05050102010706020507" pitchFamily="18" charset="2"/>
                          </a:rPr>
                        </m:ctrlPr>
                      </m:fPr>
                      <m:num>
                        <m:func>
                          <m:funcPr>
                            <m:ctrlPr>
                              <a:rPr lang="lt-LT" sz="2200" b="0" i="1" smtClean="0">
                                <a:latin typeface="Cambria Math" panose="02040503050406030204" pitchFamily="18" charset="0"/>
                                <a:cs typeface="Times New Roman" panose="02020603050405020304" pitchFamily="18" charset="0"/>
                                <a:sym typeface="Symbol" panose="05050102010706020507" pitchFamily="18" charset="2"/>
                              </a:rPr>
                            </m:ctrlPr>
                          </m:funcPr>
                          <m:fName>
                            <m:r>
                              <m:rPr>
                                <m:sty m:val="p"/>
                              </m:rPr>
                              <a:rPr lang="lt-LT" sz="2200" b="0" i="0" smtClean="0">
                                <a:latin typeface="Cambria Math" panose="02040503050406030204" pitchFamily="18" charset="0"/>
                                <a:cs typeface="Times New Roman" panose="02020603050405020304" pitchFamily="18" charset="0"/>
                                <a:sym typeface="Symbol" panose="05050102010706020507" pitchFamily="18" charset="2"/>
                              </a:rPr>
                              <m:t>sin</m:t>
                            </m:r>
                          </m:fName>
                          <m:e>
                            <m:r>
                              <m:rPr>
                                <m:nor/>
                              </m:rPr>
                              <a:rPr lang="lt-LT" sz="2200" dirty="0">
                                <a:latin typeface="Times New Roman" panose="02020603050405020304" pitchFamily="18" charset="0"/>
                                <a:cs typeface="Times New Roman" panose="02020603050405020304" pitchFamily="18" charset="0"/>
                              </a:rPr>
                              <m:t>40°</m:t>
                            </m:r>
                            <m:r>
                              <m:rPr>
                                <m:nor/>
                              </m:rPr>
                              <a:rPr lang="lt-LT" sz="2200" b="1" i="0" dirty="0" smtClean="0">
                                <a:latin typeface="Times New Roman" panose="02020603050405020304" pitchFamily="18" charset="0"/>
                                <a:cs typeface="Times New Roman" panose="020206030504050203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m:rPr>
                                <m:nor/>
                              </m:rPr>
                              <a:rPr lang="lt-LT" sz="2000" b="0" i="0" dirty="0" smtClean="0">
                                <a:latin typeface="Times New Roman" panose="02020603050405020304" pitchFamily="18" charset="0"/>
                                <a:cs typeface="Times New Roman" panose="02020603050405020304" pitchFamily="18" charset="0"/>
                                <a:sym typeface="Symbol" panose="05050102010706020507" pitchFamily="18" charset="2"/>
                              </a:rPr>
                              <m:t> </m:t>
                            </m:r>
                            <m:r>
                              <m:rPr>
                                <m:nor/>
                              </m:rPr>
                              <a:rPr lang="lt-LT" sz="2200" b="0" i="0" dirty="0" smtClean="0">
                                <a:latin typeface="Times New Roman" panose="02020603050405020304" pitchFamily="18" charset="0"/>
                                <a:cs typeface="Times New Roman" panose="02020603050405020304" pitchFamily="18" charset="0"/>
                              </a:rPr>
                              <m:t>1,33</m:t>
                            </m:r>
                          </m:e>
                        </m:func>
                      </m:num>
                      <m:den>
                        <m:r>
                          <a:rPr lang="lt-LT" sz="2200" b="0" i="1" smtClean="0">
                            <a:latin typeface="Cambria Math" panose="02040503050406030204" pitchFamily="18" charset="0"/>
                            <a:cs typeface="Times New Roman" panose="02020603050405020304" pitchFamily="18" charset="0"/>
                            <a:sym typeface="Symbol" panose="05050102010706020507" pitchFamily="18" charset="2"/>
                          </a:rPr>
                          <m:t>1</m:t>
                        </m:r>
                      </m:den>
                    </m:f>
                  </m:oMath>
                </a14:m>
                <a:r>
                  <a:rPr lang="lt-LT" sz="2200" dirty="0">
                    <a:latin typeface="Times New Roman" panose="02020603050405020304" pitchFamily="18" charset="0"/>
                    <a:cs typeface="Times New Roman" panose="02020603050405020304" pitchFamily="18" charset="0"/>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0,854</a:t>
                </a:r>
              </a:p>
              <a:p>
                <a:endParaRPr lang="lt-LT" sz="2200" dirty="0">
                  <a:latin typeface="Times New Roman" panose="02020603050405020304" pitchFamily="18" charset="0"/>
                  <a:cs typeface="Times New Roman" panose="02020603050405020304" pitchFamily="18" charset="0"/>
                </a:endParaRPr>
              </a:p>
              <a:p>
                <a:r>
                  <a:rPr lang="lt-LT" sz="2200" dirty="0">
                    <a:latin typeface="Times New Roman" panose="02020603050405020304" pitchFamily="18" charset="0"/>
                    <a:cs typeface="Times New Roman" panose="02020603050405020304" pitchFamily="18" charset="0"/>
                  </a:rPr>
                  <a:t> </a:t>
                </a:r>
                <a:r>
                  <a:rPr lang="lt-LT" sz="2200" b="0" dirty="0">
                    <a:latin typeface="Times New Roman" panose="02020603050405020304" pitchFamily="18" charset="0"/>
                    <a:cs typeface="Times New Roman" panose="02020603050405020304" pitchFamily="18" charset="0"/>
                    <a:sym typeface="Symbol" panose="05050102010706020507" pitchFamily="18" charset="2"/>
                  </a:rPr>
                  <a:t> </a:t>
                </a:r>
                <a:r>
                  <a:rPr kumimoji="0" lang="lt-LT" sz="2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sym typeface="Symbol" panose="05050102010706020507" pitchFamily="18" charset="2"/>
                  </a:rPr>
                  <a:t> </a:t>
                </a:r>
                <a:r>
                  <a:rPr lang="lt-LT" sz="2200" b="0" dirty="0">
                    <a:latin typeface="Times New Roman" panose="02020603050405020304" pitchFamily="18" charset="0"/>
                    <a:cs typeface="Times New Roman" panose="02020603050405020304" pitchFamily="18" charset="0"/>
                    <a:sym typeface="Symbol" panose="05050102010706020507" pitchFamily="18" charset="2"/>
                  </a:rPr>
                  <a:t> 59°</a:t>
                </a:r>
                <a:endParaRPr lang="en-US" sz="22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C75D9D6E-685C-41C0-96C5-3721A9576FAD}"/>
                  </a:ext>
                </a:extLst>
              </p:cNvPr>
              <p:cNvSpPr txBox="1">
                <a:spLocks noRot="1" noChangeAspect="1" noMove="1" noResize="1" noEditPoints="1" noAdjustHandles="1" noChangeArrowheads="1" noChangeShapeType="1" noTextEdit="1"/>
              </p:cNvSpPr>
              <p:nvPr/>
            </p:nvSpPr>
            <p:spPr>
              <a:xfrm>
                <a:off x="4053254" y="2901094"/>
                <a:ext cx="4842560" cy="3410806"/>
              </a:xfrm>
              <a:prstGeom prst="rect">
                <a:avLst/>
              </a:prstGeom>
              <a:blipFill>
                <a:blip r:embed="rId3"/>
                <a:stretch>
                  <a:fillRect l="-1637" t="-1252" b="-2862"/>
                </a:stretch>
              </a:blipFill>
            </p:spPr>
            <p:txBody>
              <a:bodyPr/>
              <a:lstStyle/>
              <a:p>
                <a:r>
                  <a:rPr lang="lt-LT">
                    <a:noFill/>
                  </a:rPr>
                  <a:t> </a:t>
                </a:r>
              </a:p>
            </p:txBody>
          </p:sp>
        </mc:Fallback>
      </mc:AlternateContent>
      <p:sp>
        <p:nvSpPr>
          <p:cNvPr id="7" name="TextBox 6">
            <a:extLst>
              <a:ext uri="{FF2B5EF4-FFF2-40B4-BE49-F238E27FC236}">
                <a16:creationId xmlns:a16="http://schemas.microsoft.com/office/drawing/2014/main" id="{A9669A38-FA21-4801-9446-6839FF228523}"/>
              </a:ext>
            </a:extLst>
          </p:cNvPr>
          <p:cNvSpPr txBox="1"/>
          <p:nvPr/>
        </p:nvSpPr>
        <p:spPr>
          <a:xfrm>
            <a:off x="7981064" y="5961519"/>
            <a:ext cx="2684353" cy="430887"/>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Atsakymas: </a:t>
            </a:r>
            <a:r>
              <a:rPr lang="lt-LT" sz="2200" dirty="0">
                <a:latin typeface="Times New Roman" panose="02020603050405020304" pitchFamily="18" charset="0"/>
                <a:cs typeface="Times New Roman" panose="02020603050405020304" pitchFamily="18" charset="0"/>
              </a:rPr>
              <a:t>59°</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28045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618BE7-3C21-4C7C-9E20-16734ACCFCB2}"/>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F42A35E6-53D5-456B-897E-03626F1A7525}"/>
                  </a:ext>
                </a:extLst>
              </p:cNvPr>
              <p:cNvSpPr>
                <a:spLocks noGrp="1"/>
              </p:cNvSpPr>
              <p:nvPr>
                <p:ph idx="1"/>
              </p:nvPr>
            </p:nvSpPr>
            <p:spPr>
              <a:xfrm>
                <a:off x="838200" y="1418873"/>
                <a:ext cx="9333411" cy="4351338"/>
              </a:xfrm>
            </p:spPr>
            <p:txBody>
              <a:bodyPr>
                <a:normAutofit lnSpcReduction="10000"/>
              </a:bodyPr>
              <a:lstStyle/>
              <a:p>
                <a:pPr marL="0" indent="0">
                  <a:lnSpc>
                    <a:spcPct val="150000"/>
                  </a:lnSpc>
                  <a:buNone/>
                </a:pPr>
                <a:r>
                  <a:rPr lang="lt-LT" sz="2400" b="1" dirty="0">
                    <a:latin typeface="Times New Roman" panose="02020603050405020304" pitchFamily="18" charset="0"/>
                    <a:cs typeface="Times New Roman" panose="02020603050405020304" pitchFamily="18" charset="0"/>
                  </a:rPr>
                  <a:t>4. Šviesos spindulys sklinda iš ledo į gintarą. Lūžio kampas lygus  25°. Apskaičiuokite spindulio kritimo kampą.</a:t>
                </a:r>
              </a:p>
              <a:p>
                <a:pPr marL="0" indent="0">
                  <a:buNone/>
                </a:pPr>
                <a:endParaRPr lang="lt-LT" sz="2200" b="1"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Duota</a:t>
                </a:r>
                <a:r>
                  <a:rPr lang="lt-LT" sz="2200" b="1" dirty="0">
                    <a:latin typeface="Times New Roman" panose="02020603050405020304" pitchFamily="18" charset="0"/>
                    <a:cs typeface="Times New Roman" panose="02020603050405020304" pitchFamily="18" charset="0"/>
                  </a:rPr>
                  <a:t>:</a:t>
                </a:r>
              </a:p>
              <a:p>
                <a:pPr marL="0" indent="0">
                  <a:buNone/>
                </a:pPr>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𝑙𝑒𝑑𝑜</m:t>
                        </m:r>
                      </m:sub>
                    </m:sSub>
                  </m:oMath>
                </a14:m>
                <a:r>
                  <a:rPr lang="lt-LT" sz="2200" dirty="0">
                    <a:latin typeface="Times New Roman" panose="02020603050405020304" pitchFamily="18" charset="0"/>
                    <a:cs typeface="Times New Roman" panose="02020603050405020304" pitchFamily="18" charset="0"/>
                  </a:rPr>
                  <a:t> = 1,31</a:t>
                </a:r>
              </a:p>
              <a:p>
                <a:pPr marL="0" indent="0">
                  <a:buNone/>
                </a:pPr>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𝑔𝑖𝑛𝑡𝑎𝑟𝑜</m:t>
                        </m:r>
                      </m:sub>
                    </m:sSub>
                  </m:oMath>
                </a14:m>
                <a:r>
                  <a:rPr lang="lt-LT" sz="2200" dirty="0">
                    <a:latin typeface="Times New Roman" panose="02020603050405020304" pitchFamily="18" charset="0"/>
                    <a:cs typeface="Times New Roman" panose="02020603050405020304" pitchFamily="18" charset="0"/>
                  </a:rPr>
                  <a:t> = 1,55</a:t>
                </a:r>
              </a:p>
              <a:p>
                <a:pPr>
                  <a:buFont typeface="Symbol" panose="05050102010706020507" pitchFamily="18" charset="2"/>
                  <a:buChar char="g"/>
                </a:pPr>
                <a:r>
                  <a:rPr lang="lt-LT" sz="2200" i="1" dirty="0">
                    <a:latin typeface="Times New Roman" panose="02020603050405020304" pitchFamily="18" charset="0"/>
                    <a:cs typeface="Times New Roman" panose="02020603050405020304" pitchFamily="18" charset="0"/>
                    <a:sym typeface="Symbol" panose="05050102010706020507" pitchFamily="18" charset="2"/>
                  </a:rPr>
                  <a:t>= 25⁰</a:t>
                </a:r>
              </a:p>
              <a:p>
                <a:pPr>
                  <a:buFont typeface="Symbol" panose="05050102010706020507" pitchFamily="18" charset="2"/>
                  <a:buChar char="g"/>
                </a:pPr>
                <a:endParaRPr lang="lt-LT" sz="2200" i="1" dirty="0">
                  <a:latin typeface="Times New Roman" panose="02020603050405020304" pitchFamily="18" charset="0"/>
                  <a:cs typeface="Times New Roman" panose="02020603050405020304" pitchFamily="18" charset="0"/>
                  <a:sym typeface="Symbol" panose="05050102010706020507" pitchFamily="18" charset="2"/>
                </a:endParaRPr>
              </a:p>
              <a:p>
                <a:pPr marL="0" indent="0">
                  <a:buNone/>
                </a:pPr>
                <a:r>
                  <a:rPr lang="lt-LT" sz="2200" b="1" i="1" dirty="0">
                    <a:latin typeface="Times New Roman" panose="02020603050405020304" pitchFamily="18" charset="0"/>
                    <a:cs typeface="Times New Roman" panose="02020603050405020304" pitchFamily="18" charset="0"/>
                    <a:sym typeface="Symbol" panose="05050102010706020507" pitchFamily="18" charset="2"/>
                  </a:rPr>
                  <a:t>Rasti</a:t>
                </a:r>
                <a:r>
                  <a:rPr lang="lt-LT" sz="2200" i="1" dirty="0">
                    <a:latin typeface="Times New Roman" panose="02020603050405020304" pitchFamily="18" charset="0"/>
                    <a:cs typeface="Times New Roman" panose="02020603050405020304" pitchFamily="18" charset="0"/>
                    <a:sym typeface="Symbol" panose="05050102010706020507" pitchFamily="18" charset="2"/>
                  </a:rPr>
                  <a:t>:</a:t>
                </a:r>
              </a:p>
              <a:p>
                <a:pPr marL="0" indent="0">
                  <a:buNone/>
                </a:pPr>
                <a14:m>
                  <m:oMath xmlns:m="http://schemas.openxmlformats.org/officeDocument/2006/math">
                    <m:r>
                      <a:rPr lang="en-US" sz="2200" i="1" smtClean="0">
                        <a:latin typeface="Cambria Math" panose="02040503050406030204" pitchFamily="18" charset="0"/>
                        <a:sym typeface="Symbol" panose="05050102010706020507" pitchFamily="18" charset="2"/>
                      </a:rPr>
                      <m:t></m:t>
                    </m:r>
                  </m:oMath>
                </a14:m>
                <a:r>
                  <a:rPr lang="lt-LT" sz="2200" dirty="0">
                    <a:latin typeface="Times New Roman" panose="02020603050405020304" pitchFamily="18" charset="0"/>
                    <a:cs typeface="Times New Roman" panose="02020603050405020304" pitchFamily="18" charset="0"/>
                  </a:rPr>
                  <a:t> - ?</a:t>
                </a:r>
                <a:endParaRPr lang="en-US" sz="2200" dirty="0">
                  <a:latin typeface="Times New Roman" panose="02020603050405020304" pitchFamily="18" charset="0"/>
                  <a:cs typeface="Times New Roman" panose="02020603050405020304" pitchFamily="18" charset="0"/>
                </a:endParaRPr>
              </a:p>
            </p:txBody>
          </p:sp>
        </mc:Choice>
        <mc:Fallback xmlns="">
          <p:sp>
            <p:nvSpPr>
              <p:cNvPr id="3" name="Turinio vietos rezervavimo ženklas 2">
                <a:extLst>
                  <a:ext uri="{FF2B5EF4-FFF2-40B4-BE49-F238E27FC236}">
                    <a16:creationId xmlns:a16="http://schemas.microsoft.com/office/drawing/2014/main" id="{F42A35E6-53D5-456B-897E-03626F1A7525}"/>
                  </a:ext>
                </a:extLst>
              </p:cNvPr>
              <p:cNvSpPr>
                <a:spLocks noGrp="1" noRot="1" noChangeAspect="1" noMove="1" noResize="1" noEditPoints="1" noAdjustHandles="1" noChangeArrowheads="1" noChangeShapeType="1" noTextEdit="1"/>
              </p:cNvSpPr>
              <p:nvPr>
                <p:ph idx="1"/>
              </p:nvPr>
            </p:nvSpPr>
            <p:spPr>
              <a:xfrm>
                <a:off x="838200" y="1418873"/>
                <a:ext cx="9333411" cy="4351338"/>
              </a:xfrm>
              <a:blipFill>
                <a:blip r:embed="rId2"/>
                <a:stretch>
                  <a:fillRect l="-1045" b="-1541"/>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59D673C1-FA61-4E90-AE2B-27920C8EB4BD}"/>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62116E6-643A-429D-93F0-2B89A33487B1}"/>
                  </a:ext>
                </a:extLst>
              </p:cNvPr>
              <p:cNvSpPr txBox="1"/>
              <p:nvPr/>
            </p:nvSpPr>
            <p:spPr>
              <a:xfrm>
                <a:off x="4003202" y="2957866"/>
                <a:ext cx="4506336" cy="3726598"/>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Sprendimas: </a:t>
                </a:r>
              </a:p>
              <a:p>
                <a14:m>
                  <m:oMath xmlns:m="http://schemas.openxmlformats.org/officeDocument/2006/math">
                    <m:f>
                      <m:fPr>
                        <m:ctrlPr>
                          <a:rPr lang="en-US" sz="2200" i="1" smtClean="0">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en-US" sz="2200" i="1">
                                <a:latin typeface="Cambria Math" panose="02040503050406030204" pitchFamily="18" charset="0"/>
                                <a:sym typeface="Symbol" panose="05050102010706020507" pitchFamily="18" charset="2"/>
                              </a:rPr>
                              <m:t></m:t>
                            </m:r>
                          </m:e>
                        </m:func>
                      </m:num>
                      <m:den>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en-US" sz="2200" i="1">
                                <a:latin typeface="Cambria Math" panose="02040503050406030204" pitchFamily="18" charset="0"/>
                                <a:sym typeface="Symbol" panose="05050102010706020507" pitchFamily="18" charset="2"/>
                              </a:rPr>
                              <m:t></m:t>
                            </m:r>
                          </m:e>
                        </m:func>
                      </m:den>
                    </m:f>
                  </m:oMath>
                </a14:m>
                <a:r>
                  <a:rPr lang="lt-LT"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lt-LT" sz="2200" i="1" dirty="0" smtClean="0">
                            <a:latin typeface="Cambria Math" panose="02040503050406030204" pitchFamily="18" charset="0"/>
                          </a:rPr>
                        </m:ctrlPr>
                      </m:fPr>
                      <m:num>
                        <m:sSub>
                          <m:sSubPr>
                            <m:ctrlPr>
                              <a:rPr lang="lt-LT" sz="2200" i="1" dirty="0" smtClean="0">
                                <a:latin typeface="Cambria Math" panose="02040503050406030204" pitchFamily="18" charset="0"/>
                              </a:rPr>
                            </m:ctrlPr>
                          </m:sSubPr>
                          <m:e>
                            <m:r>
                              <a:rPr lang="lt-LT" sz="2200" b="0" i="1" dirty="0" smtClean="0">
                                <a:latin typeface="Cambria Math" panose="02040503050406030204" pitchFamily="18" charset="0"/>
                              </a:rPr>
                              <m:t>𝑛</m:t>
                            </m:r>
                          </m:e>
                          <m:sub>
                            <m:r>
                              <a:rPr lang="lt-LT" sz="2200" b="0" i="1" dirty="0" smtClean="0">
                                <a:latin typeface="Cambria Math" panose="02040503050406030204" pitchFamily="18" charset="0"/>
                              </a:rPr>
                              <m:t>𝑔𝑖𝑛𝑡𝑎𝑟𝑜</m:t>
                            </m:r>
                          </m:sub>
                        </m:sSub>
                      </m:num>
                      <m:den>
                        <m:sSub>
                          <m:sSubPr>
                            <m:ctrlPr>
                              <a:rPr lang="lt-LT" sz="2200" i="1" dirty="0" smtClean="0">
                                <a:latin typeface="Cambria Math" panose="02040503050406030204" pitchFamily="18" charset="0"/>
                              </a:rPr>
                            </m:ctrlPr>
                          </m:sSubPr>
                          <m:e>
                            <m:r>
                              <a:rPr lang="lt-LT" sz="2200" b="0" i="1" dirty="0" smtClean="0">
                                <a:latin typeface="Cambria Math" panose="02040503050406030204" pitchFamily="18" charset="0"/>
                              </a:rPr>
                              <m:t>𝑛</m:t>
                            </m:r>
                          </m:e>
                          <m:sub>
                            <m:r>
                              <a:rPr lang="lt-LT" sz="2200" b="0" i="1" dirty="0" smtClean="0">
                                <a:latin typeface="Cambria Math" panose="02040503050406030204" pitchFamily="18" charset="0"/>
                              </a:rPr>
                              <m:t>𝑙𝑒𝑑𝑜</m:t>
                            </m:r>
                          </m:sub>
                        </m:sSub>
                      </m:den>
                    </m:f>
                  </m:oMath>
                </a14:m>
                <a:endParaRPr lang="lt-LT" sz="2200" dirty="0">
                  <a:latin typeface="Times New Roman" panose="02020603050405020304" pitchFamily="18" charset="0"/>
                  <a:cs typeface="Times New Roman" panose="02020603050405020304" pitchFamily="18" charset="0"/>
                </a:endParaRPr>
              </a:p>
              <a:p>
                <a:endParaRPr lang="lt-LT" sz="2200" dirty="0">
                  <a:latin typeface="Times New Roman" panose="02020603050405020304" pitchFamily="18" charset="0"/>
                  <a:cs typeface="Times New Roman" panose="02020603050405020304" pitchFamily="18" charset="0"/>
                </a:endParaRPr>
              </a:p>
              <a:p>
                <a:r>
                  <a:rPr lang="lt-LT" sz="2200" dirty="0" err="1">
                    <a:latin typeface="Times New Roman" panose="02020603050405020304" pitchFamily="18" charset="0"/>
                    <a:cs typeface="Times New Roman" panose="02020603050405020304" pitchFamily="18" charset="0"/>
                  </a:rPr>
                  <a:t>sin</a:t>
                </a:r>
                <a:r>
                  <a:rPr lang="lt-LT" sz="2200" dirty="0">
                    <a:latin typeface="Times New Roman" panose="02020603050405020304" pitchFamily="18" charset="0"/>
                    <a:cs typeface="Times New Roman" panose="02020603050405020304" pitchFamily="18" charset="0"/>
                  </a:rPr>
                  <a:t> </a:t>
                </a:r>
                <a14:m>
                  <m:oMath xmlns:m="http://schemas.openxmlformats.org/officeDocument/2006/math">
                    <m:r>
                      <a:rPr lang="en-US" sz="2200" i="1" smtClean="0">
                        <a:latin typeface="Cambria Math" panose="02040503050406030204" pitchFamily="18" charset="0"/>
                        <a:sym typeface="Symbol" panose="05050102010706020507" pitchFamily="18" charset="2"/>
                      </a:rPr>
                      <m:t></m:t>
                    </m:r>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en-US" sz="2200" i="1">
                                <a:latin typeface="Cambria Math" panose="02040503050406030204" pitchFamily="18" charset="0"/>
                                <a:sym typeface="Symbol" panose="05050102010706020507" pitchFamily="18" charset="2"/>
                              </a:rPr>
                              <m:t></m:t>
                            </m:r>
                            <m:r>
                              <a:rPr lang="lt-LT" sz="2200" b="0" i="1" smtClean="0">
                                <a:latin typeface="Cambria Math" panose="02040503050406030204" pitchFamily="18" charset="0"/>
                                <a:sym typeface="Symbol" panose="05050102010706020507" pitchFamily="18" charset="2"/>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sSub>
                              <m:sSubPr>
                                <m:ctrlPr>
                                  <a:rPr lang="lt-LT" sz="2200" b="0" i="1" smtClean="0">
                                    <a:latin typeface="Cambria Math" panose="02040503050406030204" pitchFamily="18" charset="0"/>
                                    <a:sym typeface="Symbol" panose="05050102010706020507" pitchFamily="18" charset="2"/>
                                  </a:rPr>
                                </m:ctrlPr>
                              </m:sSubPr>
                              <m:e>
                                <m:r>
                                  <a:rPr lang="lt-LT" sz="2200" b="0" i="1" smtClean="0">
                                    <a:latin typeface="Cambria Math" panose="02040503050406030204" pitchFamily="18" charset="0"/>
                                    <a:sym typeface="Symbol" panose="05050102010706020507" pitchFamily="18" charset="2"/>
                                  </a:rPr>
                                  <m:t>𝑛</m:t>
                                </m:r>
                              </m:e>
                              <m:sub>
                                <m:r>
                                  <a:rPr lang="lt-LT" sz="2200" b="0" i="1" smtClean="0">
                                    <a:latin typeface="Cambria Math" panose="02040503050406030204" pitchFamily="18" charset="0"/>
                                    <a:sym typeface="Symbol" panose="05050102010706020507" pitchFamily="18" charset="2"/>
                                  </a:rPr>
                                  <m:t>𝑔𝑖𝑛𝑡𝑎𝑟𝑜</m:t>
                                </m:r>
                              </m:sub>
                            </m:sSub>
                          </m:e>
                        </m:func>
                      </m:num>
                      <m:den>
                        <m:sSub>
                          <m:sSubPr>
                            <m:ctrlPr>
                              <a:rPr lang="lt-LT"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𝑙𝑒𝑑𝑜</m:t>
                            </m:r>
                          </m:sub>
                        </m:sSub>
                      </m:den>
                    </m:f>
                  </m:oMath>
                </a14:m>
                <a:endParaRPr lang="lt-LT" sz="2200" dirty="0">
                  <a:latin typeface="Times New Roman" panose="02020603050405020304" pitchFamily="18" charset="0"/>
                  <a:cs typeface="Times New Roman" panose="02020603050405020304" pitchFamily="18" charset="0"/>
                </a:endParaRPr>
              </a:p>
              <a:p>
                <a:endParaRPr lang="lt-LT" sz="2200" dirty="0">
                  <a:latin typeface="Times New Roman" panose="02020603050405020304" pitchFamily="18" charset="0"/>
                  <a:cs typeface="Times New Roman" panose="02020603050405020304" pitchFamily="18" charset="0"/>
                </a:endParaRPr>
              </a:p>
              <a:p>
                <a:r>
                  <a:rPr lang="lt-LT" sz="2200" dirty="0">
                    <a:latin typeface="Times New Roman" panose="02020603050405020304" pitchFamily="18" charset="0"/>
                    <a:cs typeface="Times New Roman" panose="02020603050405020304" pitchFamily="18" charset="0"/>
                  </a:rPr>
                  <a:t>sin </a:t>
                </a:r>
                <a14:m>
                  <m:oMath xmlns:m="http://schemas.openxmlformats.org/officeDocument/2006/math">
                    <m:r>
                      <a:rPr lang="en-US" sz="2200" i="1" smtClean="0">
                        <a:latin typeface="Cambria Math" panose="02040503050406030204" pitchFamily="18" charset="0"/>
                        <a:sym typeface="Symbol" panose="05050102010706020507" pitchFamily="18" charset="2"/>
                      </a:rPr>
                      <m:t></m:t>
                    </m:r>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sSup>
                              <m:sSupPr>
                                <m:ctrlPr>
                                  <a:rPr lang="lt-LT" sz="2200" b="0" i="1" smtClean="0">
                                    <a:latin typeface="Cambria Math" panose="02040503050406030204" pitchFamily="18" charset="0"/>
                                  </a:rPr>
                                </m:ctrlPr>
                              </m:sSupPr>
                              <m:e>
                                <m:r>
                                  <a:rPr lang="lt-LT" sz="2200" b="0" i="1" smtClean="0">
                                    <a:latin typeface="Cambria Math" panose="02040503050406030204" pitchFamily="18" charset="0"/>
                                  </a:rPr>
                                  <m:t>25</m:t>
                                </m:r>
                              </m:e>
                              <m:sup>
                                <m:r>
                                  <a:rPr lang="lt-LT" sz="2200" b="0" i="1" smtClean="0">
                                    <a:latin typeface="Cambria Math" panose="02040503050406030204" pitchFamily="18" charset="0"/>
                                  </a:rPr>
                                  <m:t>0</m:t>
                                </m:r>
                              </m:sup>
                            </m:sSup>
                            <m:r>
                              <m:rPr>
                                <m:nor/>
                              </m:rPr>
                              <a:rPr lang="lt-LT" sz="2200" b="1" i="0" smtClean="0">
                                <a:latin typeface="Cambria Math" panose="020405030504060302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r>
                              <a:rPr lang="lt-LT" sz="2200" b="0" i="1" smtClean="0">
                                <a:latin typeface="Cambria Math" panose="02040503050406030204" pitchFamily="18" charset="0"/>
                                <a:sym typeface="Symbol" panose="05050102010706020507" pitchFamily="18" charset="2"/>
                              </a:rPr>
                              <m:t>1,55</m:t>
                            </m:r>
                          </m:e>
                        </m:func>
                      </m:num>
                      <m:den>
                        <m:r>
                          <a:rPr lang="lt-LT" sz="2200" i="1" smtClean="0">
                            <a:latin typeface="Cambria Math" panose="02040503050406030204" pitchFamily="18" charset="0"/>
                          </a:rPr>
                          <m:t>1</m:t>
                        </m:r>
                        <m:r>
                          <a:rPr lang="lt-LT" sz="2200" b="0" i="1" smtClean="0">
                            <a:latin typeface="Cambria Math" panose="02040503050406030204" pitchFamily="18" charset="0"/>
                          </a:rPr>
                          <m:t>,31</m:t>
                        </m:r>
                      </m:den>
                    </m:f>
                  </m:oMath>
                </a14:m>
                <a:r>
                  <a:rPr lang="lt-LT" sz="2200" dirty="0">
                    <a:latin typeface="Times New Roman" panose="02020603050405020304" pitchFamily="18" charset="0"/>
                    <a:cs typeface="Times New Roman" panose="02020603050405020304" pitchFamily="18" charset="0"/>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0,5</a:t>
                </a:r>
              </a:p>
              <a:p>
                <a:endParaRPr lang="lt-LT" sz="2200" dirty="0">
                  <a:latin typeface="Times New Roman" panose="02020603050405020304" pitchFamily="18" charset="0"/>
                  <a:cs typeface="Times New Roman" panose="02020603050405020304" pitchFamily="18" charset="0"/>
                </a:endParaRPr>
              </a:p>
              <a:p>
                <a14:m>
                  <m:oMath xmlns:m="http://schemas.openxmlformats.org/officeDocument/2006/math">
                    <m:r>
                      <a:rPr lang="en-US" sz="2200" i="1" smtClean="0">
                        <a:latin typeface="Cambria Math" panose="02040503050406030204" pitchFamily="18" charset="0"/>
                        <a:sym typeface="Symbol" panose="05050102010706020507" pitchFamily="18" charset="2"/>
                      </a:rPr>
                      <m:t></m:t>
                    </m:r>
                  </m:oMath>
                </a14:m>
                <a:r>
                  <a:rPr lang="lt-LT" sz="2200" dirty="0">
                    <a:latin typeface="Times New Roman" panose="02020603050405020304" pitchFamily="18" charset="0"/>
                    <a:cs typeface="Times New Roman" panose="02020603050405020304" pitchFamily="18" charset="0"/>
                  </a:rPr>
                  <a:t> = 30⁰</a:t>
                </a:r>
              </a:p>
              <a:p>
                <a:endParaRPr lang="en-US" dirty="0"/>
              </a:p>
            </p:txBody>
          </p:sp>
        </mc:Choice>
        <mc:Fallback xmlns="">
          <p:sp>
            <p:nvSpPr>
              <p:cNvPr id="5" name="TextBox 4">
                <a:extLst>
                  <a:ext uri="{FF2B5EF4-FFF2-40B4-BE49-F238E27FC236}">
                    <a16:creationId xmlns:a16="http://schemas.microsoft.com/office/drawing/2014/main" id="{962116E6-643A-429D-93F0-2B89A33487B1}"/>
                  </a:ext>
                </a:extLst>
              </p:cNvPr>
              <p:cNvSpPr txBox="1">
                <a:spLocks noRot="1" noChangeAspect="1" noMove="1" noResize="1" noEditPoints="1" noAdjustHandles="1" noChangeArrowheads="1" noChangeShapeType="1" noTextEdit="1"/>
              </p:cNvSpPr>
              <p:nvPr/>
            </p:nvSpPr>
            <p:spPr>
              <a:xfrm>
                <a:off x="4003202" y="2957866"/>
                <a:ext cx="4506336" cy="3726598"/>
              </a:xfrm>
              <a:prstGeom prst="rect">
                <a:avLst/>
              </a:prstGeom>
              <a:blipFill>
                <a:blip r:embed="rId3"/>
                <a:stretch>
                  <a:fillRect l="-1759" t="-1144"/>
                </a:stretch>
              </a:blipFill>
            </p:spPr>
            <p:txBody>
              <a:bodyPr/>
              <a:lstStyle/>
              <a:p>
                <a:r>
                  <a:rPr lang="lt-LT">
                    <a:noFill/>
                  </a:rPr>
                  <a:t> </a:t>
                </a:r>
              </a:p>
            </p:txBody>
          </p:sp>
        </mc:Fallback>
      </mc:AlternateContent>
      <p:sp>
        <p:nvSpPr>
          <p:cNvPr id="6" name="TextBox 5">
            <a:extLst>
              <a:ext uri="{FF2B5EF4-FFF2-40B4-BE49-F238E27FC236}">
                <a16:creationId xmlns:a16="http://schemas.microsoft.com/office/drawing/2014/main" id="{569B6A44-C77E-42D1-B397-DF0713694746}"/>
              </a:ext>
            </a:extLst>
          </p:cNvPr>
          <p:cNvSpPr txBox="1"/>
          <p:nvPr/>
        </p:nvSpPr>
        <p:spPr>
          <a:xfrm>
            <a:off x="7643760" y="6204305"/>
            <a:ext cx="3393629" cy="430887"/>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Atsakymas: </a:t>
            </a:r>
            <a:r>
              <a:rPr lang="lt-LT" sz="2200" dirty="0">
                <a:latin typeface="Times New Roman" panose="02020603050405020304" pitchFamily="18" charset="0"/>
                <a:cs typeface="Times New Roman" panose="02020603050405020304" pitchFamily="18" charset="0"/>
              </a:rPr>
              <a:t>30⁰</a:t>
            </a:r>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59622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3618BE7-3C21-4C7C-9E20-16734ACCFCB2}"/>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Uždavinys </a:t>
            </a:r>
            <a:endParaRPr lang="en-US" dirty="0"/>
          </a:p>
        </p:txBody>
      </p:sp>
      <mc:AlternateContent xmlns:mc="http://schemas.openxmlformats.org/markup-compatibility/2006" xmlns:a14="http://schemas.microsoft.com/office/drawing/2010/main">
        <mc:Choice Requires="a14">
          <p:sp>
            <p:nvSpPr>
              <p:cNvPr id="3" name="Turinio vietos rezervavimo ženklas 2">
                <a:extLst>
                  <a:ext uri="{FF2B5EF4-FFF2-40B4-BE49-F238E27FC236}">
                    <a16:creationId xmlns:a16="http://schemas.microsoft.com/office/drawing/2014/main" id="{F42A35E6-53D5-456B-897E-03626F1A7525}"/>
                  </a:ext>
                </a:extLst>
              </p:cNvPr>
              <p:cNvSpPr>
                <a:spLocks noGrp="1"/>
              </p:cNvSpPr>
              <p:nvPr>
                <p:ph idx="1"/>
              </p:nvPr>
            </p:nvSpPr>
            <p:spPr>
              <a:xfrm>
                <a:off x="838200" y="1555658"/>
                <a:ext cx="10515600" cy="4351338"/>
              </a:xfrm>
            </p:spPr>
            <p:txBody>
              <a:bodyPr>
                <a:normAutofit lnSpcReduction="10000"/>
              </a:bodyPr>
              <a:lstStyle/>
              <a:p>
                <a:pPr marL="0" indent="0">
                  <a:lnSpc>
                    <a:spcPct val="150000"/>
                  </a:lnSpc>
                  <a:buNone/>
                </a:pPr>
                <a:r>
                  <a:rPr lang="lt-LT" sz="2400" b="1" dirty="0">
                    <a:latin typeface="Times New Roman" panose="02020603050405020304" pitchFamily="18" charset="0"/>
                    <a:cs typeface="Times New Roman" panose="02020603050405020304" pitchFamily="18" charset="0"/>
                  </a:rPr>
                  <a:t>5. Šviesa krinta į tam tikros medžiagos paviršių 60⁰ kampu, o lūžta 35⁰ kampu. Apskaičiuokite greitį, kuriuo šviesa sklinda toje medžiagoje.</a:t>
                </a:r>
              </a:p>
              <a:p>
                <a:pPr marL="0" indent="0">
                  <a:buNone/>
                </a:pPr>
                <a:endParaRPr lang="lt-LT" sz="2200" b="1"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Duota</a:t>
                </a:r>
                <a:r>
                  <a:rPr lang="lt-LT" sz="2200" b="1" dirty="0">
                    <a:latin typeface="Times New Roman" panose="02020603050405020304" pitchFamily="18" charset="0"/>
                    <a:cs typeface="Times New Roman" panose="02020603050405020304" pitchFamily="18" charset="0"/>
                  </a:rPr>
                  <a:t>:</a:t>
                </a:r>
              </a:p>
              <a:p>
                <a:pPr marL="0" indent="0">
                  <a:buNone/>
                </a:pPr>
                <a:r>
                  <a:rPr lang="lt-LT" sz="2200" dirty="0">
                    <a:latin typeface="Times New Roman" panose="02020603050405020304" pitchFamily="18" charset="0"/>
                    <a:cs typeface="Times New Roman" panose="02020603050405020304" pitchFamily="18" charset="0"/>
                    <a:sym typeface="Symbol" panose="05050102010706020507" pitchFamily="18" charset="2"/>
                  </a:rPr>
                  <a:t> = 60</a:t>
                </a:r>
                <a:r>
                  <a:rPr lang="lt-LT" sz="2200" dirty="0">
                    <a:latin typeface="Times New Roman" panose="02020603050405020304" pitchFamily="18" charset="0"/>
                    <a:cs typeface="Times New Roman" panose="02020603050405020304" pitchFamily="18" charset="0"/>
                  </a:rPr>
                  <a:t>⁰</a:t>
                </a:r>
                <a:endParaRPr lang="lt-LT" sz="2200" dirty="0">
                  <a:latin typeface="Times New Roman" panose="02020603050405020304" pitchFamily="18" charset="0"/>
                  <a:cs typeface="Times New Roman" panose="02020603050405020304" pitchFamily="18" charset="0"/>
                  <a:sym typeface="Symbol" panose="05050102010706020507" pitchFamily="18" charset="2"/>
                </a:endParaRPr>
              </a:p>
              <a:p>
                <a:pPr>
                  <a:buFont typeface="Symbol" panose="05050102010706020507" pitchFamily="18" charset="2"/>
                  <a:buChar char="g"/>
                </a:pPr>
                <a:r>
                  <a:rPr lang="lt-LT" sz="2200" dirty="0">
                    <a:latin typeface="Times New Roman" panose="02020603050405020304" pitchFamily="18" charset="0"/>
                    <a:cs typeface="Times New Roman" panose="02020603050405020304" pitchFamily="18" charset="0"/>
                    <a:sym typeface="Symbol" panose="05050102010706020507" pitchFamily="18" charset="2"/>
                  </a:rPr>
                  <a:t>= 35</a:t>
                </a:r>
                <a:r>
                  <a:rPr lang="lt-LT" sz="2200" dirty="0">
                    <a:latin typeface="Times New Roman" panose="02020603050405020304" pitchFamily="18" charset="0"/>
                    <a:cs typeface="Times New Roman" panose="02020603050405020304" pitchFamily="18" charset="0"/>
                  </a:rPr>
                  <a:t>⁰</a:t>
                </a:r>
              </a:p>
              <a:p>
                <a:pPr marL="0" indent="0">
                  <a:buNone/>
                </a:pPr>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𝑜</m:t>
                        </m:r>
                      </m:sub>
                    </m:sSub>
                  </m:oMath>
                </a14:m>
                <a:r>
                  <a:rPr lang="lt-LT" sz="2200" dirty="0">
                    <a:latin typeface="Times New Roman" panose="02020603050405020304" pitchFamily="18" charset="0"/>
                    <a:cs typeface="Times New Roman" panose="02020603050405020304" pitchFamily="18" charset="0"/>
                  </a:rPr>
                  <a:t> = 1</a:t>
                </a:r>
              </a:p>
              <a:p>
                <a:pPr marL="0" indent="0">
                  <a:buNone/>
                </a:pPr>
                <a:endParaRPr lang="lt-LT" sz="2200" dirty="0">
                  <a:latin typeface="Times New Roman" panose="02020603050405020304" pitchFamily="18" charset="0"/>
                  <a:cs typeface="Times New Roman" panose="02020603050405020304" pitchFamily="18" charset="0"/>
                </a:endParaRPr>
              </a:p>
              <a:p>
                <a:pPr marL="0" indent="0">
                  <a:buNone/>
                </a:pPr>
                <a:r>
                  <a:rPr lang="lt-LT" sz="2200" b="1" i="1" dirty="0">
                    <a:latin typeface="Times New Roman" panose="02020603050405020304" pitchFamily="18" charset="0"/>
                    <a:cs typeface="Times New Roman" panose="02020603050405020304" pitchFamily="18" charset="0"/>
                  </a:rPr>
                  <a:t>Rasti</a:t>
                </a:r>
                <a:r>
                  <a:rPr lang="lt-LT" sz="2200" dirty="0">
                    <a:latin typeface="Times New Roman" panose="02020603050405020304" pitchFamily="18" charset="0"/>
                    <a:cs typeface="Times New Roman" panose="02020603050405020304" pitchFamily="18" charset="0"/>
                  </a:rPr>
                  <a:t>: </a:t>
                </a:r>
              </a:p>
              <a:p>
                <a:pPr marL="0" indent="0">
                  <a:buNone/>
                </a:pPr>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𝑚</m:t>
                        </m:r>
                      </m:sub>
                    </m:sSub>
                  </m:oMath>
                </a14:m>
                <a:r>
                  <a:rPr lang="lt-LT" sz="2200" dirty="0">
                    <a:latin typeface="Times New Roman" panose="02020603050405020304" pitchFamily="18" charset="0"/>
                    <a:cs typeface="Times New Roman" panose="02020603050405020304" pitchFamily="18" charset="0"/>
                  </a:rPr>
                  <a:t> - ?</a:t>
                </a:r>
              </a:p>
              <a:p>
                <a:pPr marL="0" indent="0">
                  <a:buNone/>
                </a:pPr>
                <a:endParaRPr lang="en-US" dirty="0"/>
              </a:p>
            </p:txBody>
          </p:sp>
        </mc:Choice>
        <mc:Fallback xmlns="">
          <p:sp>
            <p:nvSpPr>
              <p:cNvPr id="3" name="Turinio vietos rezervavimo ženklas 2">
                <a:extLst>
                  <a:ext uri="{FF2B5EF4-FFF2-40B4-BE49-F238E27FC236}">
                    <a16:creationId xmlns:a16="http://schemas.microsoft.com/office/drawing/2014/main" id="{F42A35E6-53D5-456B-897E-03626F1A7525}"/>
                  </a:ext>
                </a:extLst>
              </p:cNvPr>
              <p:cNvSpPr>
                <a:spLocks noGrp="1" noRot="1" noChangeAspect="1" noMove="1" noResize="1" noEditPoints="1" noAdjustHandles="1" noChangeArrowheads="1" noChangeShapeType="1" noTextEdit="1"/>
              </p:cNvSpPr>
              <p:nvPr>
                <p:ph idx="1"/>
              </p:nvPr>
            </p:nvSpPr>
            <p:spPr>
              <a:xfrm>
                <a:off x="838200" y="1555658"/>
                <a:ext cx="10515600" cy="4351338"/>
              </a:xfrm>
              <a:blipFill>
                <a:blip r:embed="rId2"/>
                <a:stretch>
                  <a:fillRect l="-928" r="-232" b="-1261"/>
                </a:stretch>
              </a:blipFill>
            </p:spPr>
            <p:txBody>
              <a:bodyPr/>
              <a:lstStyle/>
              <a:p>
                <a:r>
                  <a:rPr lang="lt-LT">
                    <a:noFill/>
                  </a:rPr>
                  <a:t> </a:t>
                </a:r>
              </a:p>
            </p:txBody>
          </p:sp>
        </mc:Fallback>
      </mc:AlternateContent>
      <p:sp>
        <p:nvSpPr>
          <p:cNvPr id="4" name="Pusė rėmelio 3">
            <a:extLst>
              <a:ext uri="{FF2B5EF4-FFF2-40B4-BE49-F238E27FC236}">
                <a16:creationId xmlns:a16="http://schemas.microsoft.com/office/drawing/2014/main" id="{59D673C1-FA61-4E90-AE2B-27920C8EB4BD}"/>
              </a:ext>
            </a:extLst>
          </p:cNvPr>
          <p:cNvSpPr/>
          <p:nvPr/>
        </p:nvSpPr>
        <p:spPr>
          <a:xfrm>
            <a:off x="117988" y="115093"/>
            <a:ext cx="2064774" cy="1825625"/>
          </a:xfrm>
          <a:prstGeom prst="halfFrame">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5C0CF1C-D2A3-4BD0-8D48-BDC943CD11D9}"/>
                  </a:ext>
                </a:extLst>
              </p:cNvPr>
              <p:cNvSpPr txBox="1"/>
              <p:nvPr/>
            </p:nvSpPr>
            <p:spPr>
              <a:xfrm>
                <a:off x="3314699" y="2782188"/>
                <a:ext cx="5802925" cy="3940181"/>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Sprendimas:</a:t>
                </a:r>
              </a:p>
              <a:p>
                <a14:m>
                  <m:oMath xmlns:m="http://schemas.openxmlformats.org/officeDocument/2006/math">
                    <m:f>
                      <m:fPr>
                        <m:ctrlPr>
                          <a:rPr lang="lt-LT" sz="2200" i="1" smtClean="0">
                            <a:latin typeface="Cambria Math" panose="02040503050406030204" pitchFamily="18" charset="0"/>
                            <a:cs typeface="Times New Roman" panose="02020603050405020304" pitchFamily="18" charset="0"/>
                          </a:rPr>
                        </m:ctrlPr>
                      </m:fPr>
                      <m:num>
                        <m:func>
                          <m:funcPr>
                            <m:ctrlPr>
                              <a:rPr lang="lt-LT" sz="2200" b="0" i="1" smtClean="0">
                                <a:latin typeface="Cambria Math" panose="02040503050406030204" pitchFamily="18" charset="0"/>
                                <a:cs typeface="Times New Roman" panose="02020603050405020304" pitchFamily="18" charset="0"/>
                              </a:rPr>
                            </m:ctrlPr>
                          </m:funcPr>
                          <m:fName>
                            <m:r>
                              <m:rPr>
                                <m:sty m:val="p"/>
                              </m:rPr>
                              <a:rPr lang="lt-LT" sz="2200" b="0" i="0" smtClean="0">
                                <a:latin typeface="Cambria Math" panose="02040503050406030204" pitchFamily="18" charset="0"/>
                                <a:cs typeface="Times New Roman" panose="02020603050405020304" pitchFamily="18" charset="0"/>
                              </a:rPr>
                              <m:t>sin</m:t>
                            </m:r>
                          </m:fName>
                          <m:e>
                            <m:r>
                              <m:rPr>
                                <m:nor/>
                              </m:rPr>
                              <a:rPr lang="lt-LT" sz="2200" dirty="0">
                                <a:latin typeface="Times New Roman" panose="02020603050405020304" pitchFamily="18" charset="0"/>
                                <a:cs typeface="Times New Roman" panose="02020603050405020304" pitchFamily="18" charset="0"/>
                                <a:sym typeface="Symbol" panose="05050102010706020507" pitchFamily="18" charset="2"/>
                              </a:rPr>
                              <m:t></m:t>
                            </m:r>
                          </m:e>
                        </m:func>
                      </m:num>
                      <m:den>
                        <m:r>
                          <a:rPr lang="lt-LT" sz="2200" b="0" i="1" smtClean="0">
                            <a:latin typeface="Cambria Math" panose="02040503050406030204" pitchFamily="18" charset="0"/>
                            <a:cs typeface="Times New Roman" panose="02020603050405020304" pitchFamily="18" charset="0"/>
                            <a:sym typeface="Symbol" panose="05050102010706020507" pitchFamily="18" charset="2"/>
                          </a:rPr>
                          <m:t></m:t>
                        </m:r>
                      </m:den>
                    </m:f>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cs typeface="Times New Roman" panose="02020603050405020304" pitchFamily="18" charset="0"/>
                          </a:rPr>
                        </m:ctrlPr>
                      </m:fPr>
                      <m:num>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𝑚</m:t>
                            </m:r>
                          </m:sub>
                        </m:sSub>
                      </m:num>
                      <m:den>
                        <m:sSub>
                          <m:sSubPr>
                            <m:ctrlPr>
                              <a:rPr lang="lt-LT" sz="2200" i="1" smtClean="0">
                                <a:latin typeface="Cambria Math" panose="02040503050406030204" pitchFamily="18" charset="0"/>
                                <a:cs typeface="Times New Roman" panose="02020603050405020304" pitchFamily="18" charset="0"/>
                              </a:rPr>
                            </m:ctrlPr>
                          </m:sSubPr>
                          <m:e>
                            <m:r>
                              <a:rPr lang="lt-LT" sz="2200" b="0" i="1" smtClean="0">
                                <a:latin typeface="Cambria Math" panose="02040503050406030204" pitchFamily="18" charset="0"/>
                                <a:cs typeface="Times New Roman" panose="02020603050405020304" pitchFamily="18" charset="0"/>
                              </a:rPr>
                              <m:t>𝑛</m:t>
                            </m:r>
                          </m:e>
                          <m:sub>
                            <m:r>
                              <a:rPr lang="lt-LT" sz="2200" b="0" i="1" smtClean="0">
                                <a:latin typeface="Cambria Math" panose="02040503050406030204" pitchFamily="18" charset="0"/>
                                <a:cs typeface="Times New Roman" panose="02020603050405020304" pitchFamily="18" charset="0"/>
                              </a:rPr>
                              <m:t>𝑜</m:t>
                            </m:r>
                          </m:sub>
                        </m:sSub>
                      </m:den>
                    </m:f>
                  </m:oMath>
                </a14:m>
                <a:endParaRPr lang="lt-LT" sz="2200" i="1" dirty="0">
                  <a:latin typeface="Cambria Math" panose="02040503050406030204" pitchFamily="18" charset="0"/>
                </a:endParaRPr>
              </a:p>
              <a:p>
                <a:endParaRPr lang="lt-LT" sz="1100" i="1" dirty="0">
                  <a:latin typeface="Cambria Math" panose="02040503050406030204" pitchFamily="18" charset="0"/>
                </a:endParaRPr>
              </a:p>
              <a:p>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𝑚</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m:rPr>
                                <m:nor/>
                              </m:rPr>
                              <a:rPr lang="lt-LT" sz="2200" dirty="0">
                                <a:latin typeface="Times New Roman" panose="02020603050405020304" pitchFamily="18" charset="0"/>
                                <a:cs typeface="Times New Roman" panose="02020603050405020304" pitchFamily="18" charset="0"/>
                                <a:sym typeface="Symbol" panose="05050102010706020507" pitchFamily="18" charset="2"/>
                              </a:rPr>
                              <m:t></m:t>
                            </m:r>
                            <m:r>
                              <m:rPr>
                                <m:nor/>
                              </m:rPr>
                              <a:rPr lang="lt-LT" sz="2200" b="1" i="0" dirty="0" smtClean="0">
                                <a:latin typeface="Times New Roman" panose="02020603050405020304" pitchFamily="18" charset="0"/>
                                <a:cs typeface="Times New Roman" panose="02020603050405020304" pitchFamily="18" charset="0"/>
                                <a:sym typeface="Symbol" panose="05050102010706020507" pitchFamily="18" charset="2"/>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m:rPr>
                                <m:nor/>
                              </m:rPr>
                              <a:rPr lang="lt-LT" sz="2000" b="1" i="0" dirty="0" smtClean="0">
                                <a:latin typeface="Times New Roman" panose="02020603050405020304" pitchFamily="18" charset="0"/>
                                <a:cs typeface="Times New Roman" panose="02020603050405020304" pitchFamily="18" charset="0"/>
                                <a:sym typeface="Symbol" panose="05050102010706020507" pitchFamily="18" charset="2"/>
                              </a:rPr>
                              <m:t> </m:t>
                            </m:r>
                            <m:sSub>
                              <m:sSubPr>
                                <m:ctrlPr>
                                  <a:rPr lang="lt-LT" sz="2200" b="0" i="1" dirty="0" smtClean="0">
                                    <a:latin typeface="Cambria Math" panose="02040503050406030204" pitchFamily="18" charset="0"/>
                                    <a:cs typeface="Times New Roman" panose="02020603050405020304" pitchFamily="18" charset="0"/>
                                    <a:sym typeface="Symbol" panose="05050102010706020507" pitchFamily="18" charset="2"/>
                                  </a:rPr>
                                </m:ctrlPr>
                              </m:sSubPr>
                              <m:e>
                                <m:r>
                                  <a:rPr lang="lt-LT" sz="2200" b="0" i="1" dirty="0" smtClean="0">
                                    <a:latin typeface="Cambria Math" panose="02040503050406030204" pitchFamily="18" charset="0"/>
                                    <a:cs typeface="Times New Roman" panose="02020603050405020304" pitchFamily="18" charset="0"/>
                                    <a:sym typeface="Symbol" panose="05050102010706020507" pitchFamily="18" charset="2"/>
                                  </a:rPr>
                                  <m:t>𝑛</m:t>
                                </m:r>
                              </m:e>
                              <m:sub>
                                <m:r>
                                  <a:rPr lang="lt-LT" sz="2200" b="0" i="1" dirty="0" smtClean="0">
                                    <a:latin typeface="Cambria Math" panose="02040503050406030204" pitchFamily="18" charset="0"/>
                                    <a:cs typeface="Times New Roman" panose="02020603050405020304" pitchFamily="18" charset="0"/>
                                    <a:sym typeface="Symbol" panose="05050102010706020507" pitchFamily="18" charset="2"/>
                                  </a:rPr>
                                  <m:t>𝑜</m:t>
                                </m:r>
                              </m:sub>
                            </m:sSub>
                          </m:e>
                        </m:func>
                      </m:num>
                      <m:den>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lt-LT" sz="2200" b="0" i="1" smtClean="0">
                                <a:latin typeface="Cambria Math" panose="02040503050406030204" pitchFamily="18" charset="0"/>
                                <a:sym typeface="Symbol" panose="05050102010706020507" pitchFamily="18" charset="2"/>
                              </a:rPr>
                              <m:t></m:t>
                            </m:r>
                          </m:e>
                        </m:func>
                      </m:den>
                    </m:f>
                  </m:oMath>
                </a14:m>
                <a:endParaRPr lang="lt-LT" sz="2200" dirty="0">
                  <a:latin typeface="Times New Roman" panose="02020603050405020304" pitchFamily="18" charset="0"/>
                  <a:cs typeface="Times New Roman" panose="02020603050405020304" pitchFamily="18" charset="0"/>
                </a:endParaRPr>
              </a:p>
              <a:p>
                <a:endParaRPr lang="lt-LT" sz="10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𝑛</m:t>
                        </m:r>
                      </m:e>
                      <m:sub>
                        <m:r>
                          <a:rPr lang="lt-LT" sz="2200" b="0" i="1" smtClean="0">
                            <a:latin typeface="Cambria Math" panose="02040503050406030204" pitchFamily="18" charset="0"/>
                          </a:rPr>
                          <m:t>𝑚</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a:latin typeface="Cambria Math" panose="02040503050406030204" pitchFamily="18" charset="0"/>
                          </a:rPr>
                        </m:ctrlPr>
                      </m:fPr>
                      <m:num>
                        <m:func>
                          <m:funcPr>
                            <m:ctrlPr>
                              <a:rPr lang="lt-LT" sz="2200" b="0" i="1" smtClean="0">
                                <a:latin typeface="Cambria Math" panose="02040503050406030204" pitchFamily="18" charset="0"/>
                              </a:rPr>
                            </m:ctrlPr>
                          </m:funcPr>
                          <m:fName>
                            <m:r>
                              <m:rPr>
                                <m:sty m:val="p"/>
                              </m:rPr>
                              <a:rPr lang="lt-LT" sz="2200" b="0" i="0" smtClean="0">
                                <a:latin typeface="Cambria Math" panose="02040503050406030204" pitchFamily="18" charset="0"/>
                              </a:rPr>
                              <m:t>sin</m:t>
                            </m:r>
                          </m:fName>
                          <m:e>
                            <m:r>
                              <a:rPr lang="lt-LT" sz="2200" b="0" i="1" smtClean="0">
                                <a:latin typeface="Cambria Math" panose="02040503050406030204" pitchFamily="18" charset="0"/>
                              </a:rPr>
                              <m:t>60</m:t>
                            </m:r>
                            <m:r>
                              <m:rPr>
                                <m:nor/>
                              </m:rPr>
                              <a:rPr lang="lt-LT" sz="2200" dirty="0">
                                <a:latin typeface="Times New Roman" panose="02020603050405020304" pitchFamily="18" charset="0"/>
                                <a:cs typeface="Times New Roman" panose="02020603050405020304" pitchFamily="18" charset="0"/>
                              </a:rPr>
                              <m:t>⁰</m:t>
                            </m:r>
                            <m:r>
                              <m:rPr>
                                <m:nor/>
                              </m:rPr>
                              <a:rPr lang="lt-LT" sz="2200" b="1" i="0" dirty="0" smtClean="0">
                                <a:latin typeface="Times New Roman" panose="02020603050405020304" pitchFamily="18" charset="0"/>
                                <a:cs typeface="Times New Roman" panose="020206030504050203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m:rPr>
                                <m:nor/>
                              </m:rPr>
                              <a:rPr lang="lt-LT" sz="2000" b="1" i="0" dirty="0" smtClean="0">
                                <a:latin typeface="Times New Roman" panose="02020603050405020304" pitchFamily="18" charset="0"/>
                                <a:cs typeface="Times New Roman" panose="02020603050405020304" pitchFamily="18" charset="0"/>
                                <a:sym typeface="Symbol" panose="05050102010706020507" pitchFamily="18" charset="2"/>
                              </a:rPr>
                              <m:t> </m:t>
                            </m:r>
                            <m:r>
                              <a:rPr lang="lt-LT" sz="2200" b="0" i="1" smtClean="0">
                                <a:latin typeface="Cambria Math" panose="02040503050406030204" pitchFamily="18" charset="0"/>
                              </a:rPr>
                              <m:t>1</m:t>
                            </m:r>
                          </m:e>
                        </m:func>
                      </m:num>
                      <m:den>
                        <m:func>
                          <m:funcPr>
                            <m:ctrlPr>
                              <a:rPr lang="lt-LT" sz="2200" b="0" i="1" dirty="0" smtClean="0">
                                <a:latin typeface="Cambria Math" panose="02040503050406030204" pitchFamily="18" charset="0"/>
                                <a:cs typeface="Times New Roman" panose="02020603050405020304" pitchFamily="18" charset="0"/>
                                <a:sym typeface="Symbol" panose="05050102010706020507" pitchFamily="18" charset="2"/>
                              </a:rPr>
                            </m:ctrlPr>
                          </m:funcPr>
                          <m:fName>
                            <m:r>
                              <m:rPr>
                                <m:sty m:val="p"/>
                              </m:rPr>
                              <a:rPr lang="lt-LT" sz="2200" b="0" i="0" dirty="0" smtClean="0">
                                <a:latin typeface="Cambria Math" panose="02040503050406030204" pitchFamily="18" charset="0"/>
                                <a:cs typeface="Times New Roman" panose="02020603050405020304" pitchFamily="18" charset="0"/>
                                <a:sym typeface="Symbol" panose="05050102010706020507" pitchFamily="18" charset="2"/>
                              </a:rPr>
                              <m:t>sin</m:t>
                            </m:r>
                          </m:fName>
                          <m:e>
                            <m:r>
                              <a:rPr lang="lt-LT" sz="2200" i="1">
                                <a:latin typeface="Cambria Math" panose="02040503050406030204" pitchFamily="18" charset="0"/>
                              </a:rPr>
                              <m:t>35</m:t>
                            </m:r>
                            <m:r>
                              <m:rPr>
                                <m:nor/>
                              </m:rPr>
                              <a:rPr lang="lt-LT" sz="2200" dirty="0">
                                <a:latin typeface="Times New Roman" panose="02020603050405020304" pitchFamily="18" charset="0"/>
                                <a:cs typeface="Times New Roman" panose="02020603050405020304" pitchFamily="18" charset="0"/>
                              </a:rPr>
                              <m:t>⁰</m:t>
                            </m:r>
                          </m:e>
                        </m:func>
                      </m:den>
                    </m:f>
                  </m:oMath>
                </a14:m>
                <a:r>
                  <a:rPr lang="lt-LT" sz="2200" dirty="0">
                    <a:latin typeface="Times New Roman" panose="02020603050405020304" pitchFamily="18" charset="0"/>
                    <a:cs typeface="Times New Roman" panose="02020603050405020304" pitchFamily="18" charset="0"/>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1,51</a:t>
                </a:r>
              </a:p>
              <a:p>
                <a:endParaRPr lang="lt-LT" sz="12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𝑚</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𝑐</m:t>
                        </m:r>
                      </m:num>
                      <m:den>
                        <m:sSub>
                          <m:sSubPr>
                            <m:ctrlPr>
                              <a:rPr lang="en-US" sz="2200" i="1">
                                <a:latin typeface="Cambria Math" panose="02040503050406030204" pitchFamily="18" charset="0"/>
                              </a:rPr>
                            </m:ctrlPr>
                          </m:sSubPr>
                          <m:e>
                            <m:r>
                              <a:rPr lang="lt-LT" sz="2200" i="1">
                                <a:latin typeface="Cambria Math" panose="02040503050406030204" pitchFamily="18" charset="0"/>
                              </a:rPr>
                              <m:t>𝑛</m:t>
                            </m:r>
                          </m:e>
                          <m:sub>
                            <m:r>
                              <a:rPr lang="lt-LT" sz="2200" i="1">
                                <a:latin typeface="Cambria Math" panose="02040503050406030204" pitchFamily="18" charset="0"/>
                              </a:rPr>
                              <m:t>𝑚</m:t>
                            </m:r>
                          </m:sub>
                        </m:sSub>
                      </m:den>
                    </m:f>
                  </m:oMath>
                </a14:m>
                <a:endParaRPr lang="lt-LT" sz="2200" dirty="0">
                  <a:latin typeface="Times New Roman" panose="02020603050405020304" pitchFamily="18" charset="0"/>
                  <a:cs typeface="Times New Roman" panose="02020603050405020304" pitchFamily="18" charset="0"/>
                </a:endParaRPr>
              </a:p>
              <a:p>
                <a:endParaRPr lang="lt-LT" sz="1200" dirty="0">
                  <a:latin typeface="Times New Roman" panose="02020603050405020304" pitchFamily="18" charset="0"/>
                  <a:cs typeface="Times New Roman" panose="02020603050405020304" pitchFamily="18" charset="0"/>
                </a:endParaRPr>
              </a:p>
              <a:p>
                <a14:m>
                  <m:oMath xmlns:m="http://schemas.openxmlformats.org/officeDocument/2006/math">
                    <m:sSub>
                      <m:sSubPr>
                        <m:ctrlPr>
                          <a:rPr lang="en-US" sz="2200" i="1" smtClean="0">
                            <a:latin typeface="Cambria Math" panose="02040503050406030204" pitchFamily="18" charset="0"/>
                          </a:rPr>
                        </m:ctrlPr>
                      </m:sSubPr>
                      <m:e>
                        <m:r>
                          <a:rPr lang="lt-LT" sz="2200" b="0" i="1" smtClean="0">
                            <a:latin typeface="Cambria Math" panose="02040503050406030204" pitchFamily="18" charset="0"/>
                          </a:rPr>
                          <m:t>𝑣</m:t>
                        </m:r>
                      </m:e>
                      <m:sub>
                        <m:r>
                          <a:rPr lang="lt-LT" sz="2200" b="0" i="1" smtClean="0">
                            <a:latin typeface="Cambria Math" panose="02040503050406030204" pitchFamily="18" charset="0"/>
                          </a:rPr>
                          <m:t>𝑚</m:t>
                        </m:r>
                      </m:sub>
                    </m:sSub>
                  </m:oMath>
                </a14:m>
                <a:r>
                  <a:rPr lang="lt-LT" sz="2200" dirty="0">
                    <a:latin typeface="Times New Roman" panose="02020603050405020304" pitchFamily="18" charset="0"/>
                    <a:cs typeface="Times New Roman" panose="02020603050405020304" pitchFamily="18" charset="0"/>
                  </a:rPr>
                  <a:t> = </a:t>
                </a:r>
                <a14:m>
                  <m:oMath xmlns:m="http://schemas.openxmlformats.org/officeDocument/2006/math">
                    <m:f>
                      <m:fPr>
                        <m:ctrlPr>
                          <a:rPr lang="lt-LT" sz="2200" i="1" smtClean="0">
                            <a:latin typeface="Cambria Math" panose="02040503050406030204" pitchFamily="18" charset="0"/>
                          </a:rPr>
                        </m:ctrlPr>
                      </m:fPr>
                      <m:num>
                        <m:r>
                          <a:rPr lang="lt-LT" sz="2200" b="0" i="1" smtClean="0">
                            <a:latin typeface="Cambria Math" panose="02040503050406030204" pitchFamily="18" charset="0"/>
                          </a:rPr>
                          <m:t>3</m:t>
                        </m:r>
                        <m:r>
                          <m:rPr>
                            <m:nor/>
                          </m:rPr>
                          <a:rPr lang="lt-LT" sz="2200" b="1" i="0" smtClean="0">
                            <a:latin typeface="Cambria Math" panose="02040503050406030204" pitchFamily="18" charset="0"/>
                          </a:rPr>
                          <m:t> </m:t>
                        </m:r>
                        <m:r>
                          <m:rPr>
                            <m:nor/>
                          </m:rPr>
                          <a:rPr lang="lt-LT" sz="2000" b="1" dirty="0">
                            <a:latin typeface="Times New Roman" panose="02020603050405020304" pitchFamily="18" charset="0"/>
                            <a:cs typeface="Times New Roman" panose="02020603050405020304" pitchFamily="18" charset="0"/>
                            <a:sym typeface="Symbol" panose="05050102010706020507" pitchFamily="18" charset="2"/>
                          </a:rPr>
                          <m:t></m:t>
                        </m:r>
                        <m:r>
                          <a:rPr lang="lt-LT" sz="2000" b="0" i="1" dirty="0" smtClean="0">
                            <a:latin typeface="Cambria Math" panose="02040503050406030204" pitchFamily="18" charset="0"/>
                            <a:cs typeface="Times New Roman" panose="02020603050405020304" pitchFamily="18" charset="0"/>
                            <a:sym typeface="Symbol" panose="05050102010706020507" pitchFamily="18" charset="2"/>
                          </a:rPr>
                          <m:t> </m:t>
                        </m:r>
                        <m:sSup>
                          <m:sSupPr>
                            <m:ctrlPr>
                              <a:rPr lang="lt-LT" sz="2200" b="0" i="1" smtClean="0">
                                <a:latin typeface="Cambria Math" panose="02040503050406030204" pitchFamily="18" charset="0"/>
                              </a:rPr>
                            </m:ctrlPr>
                          </m:sSupPr>
                          <m:e>
                            <m:r>
                              <a:rPr lang="lt-LT" sz="2200" b="0" i="1" smtClean="0">
                                <a:latin typeface="Cambria Math" panose="02040503050406030204" pitchFamily="18" charset="0"/>
                              </a:rPr>
                              <m:t>10</m:t>
                            </m:r>
                          </m:e>
                          <m:sup>
                            <m:r>
                              <a:rPr lang="lt-LT" sz="2200" b="0" i="1" smtClean="0">
                                <a:latin typeface="Cambria Math" panose="02040503050406030204" pitchFamily="18" charset="0"/>
                              </a:rPr>
                              <m:t>8</m:t>
                            </m:r>
                          </m:sup>
                        </m:sSup>
                      </m:num>
                      <m:den>
                        <m:r>
                          <a:rPr lang="lt-LT" sz="2200" b="0" i="1" smtClean="0">
                            <a:latin typeface="Cambria Math" panose="02040503050406030204" pitchFamily="18" charset="0"/>
                          </a:rPr>
                          <m:t>1,51</m:t>
                        </m:r>
                      </m:den>
                    </m:f>
                  </m:oMath>
                </a14:m>
                <a:r>
                  <a:rPr lang="lt-LT" sz="2200" dirty="0">
                    <a:latin typeface="Times New Roman" panose="02020603050405020304" pitchFamily="18" charset="0"/>
                    <a:cs typeface="Times New Roman" panose="02020603050405020304" pitchFamily="18" charset="0"/>
                  </a:rPr>
                  <a:t> </a:t>
                </a:r>
                <a:r>
                  <a:rPr lang="lt-LT" sz="2200" dirty="0">
                    <a:solidFill>
                      <a:prstClr val="black"/>
                    </a:solidFill>
                    <a:latin typeface="Times New Roman" panose="02020603050405020304" pitchFamily="18" charset="0"/>
                    <a:cs typeface="Times New Roman" panose="02020603050405020304" pitchFamily="18" charset="0"/>
                    <a:sym typeface="Symbol" panose="05050102010706020507" pitchFamily="18" charset="2"/>
                  </a:rPr>
                  <a:t> </a:t>
                </a:r>
                <a:r>
                  <a:rPr lang="lt-LT" sz="2200" dirty="0">
                    <a:latin typeface="Times New Roman" panose="02020603050405020304" pitchFamily="18" charset="0"/>
                    <a:cs typeface="Times New Roman" panose="02020603050405020304" pitchFamily="18" charset="0"/>
                  </a:rPr>
                  <a:t> 1,99 </a:t>
                </a:r>
                <a:r>
                  <a:rPr lang="lt-LT" sz="2000" b="1" dirty="0">
                    <a:latin typeface="Times New Roman" panose="02020603050405020304" pitchFamily="18" charset="0"/>
                    <a:cs typeface="Times New Roman" panose="02020603050405020304" pitchFamily="18" charset="0"/>
                    <a:sym typeface="Symbol" panose="05050102010706020507" pitchFamily="18" charset="2"/>
                  </a:rPr>
                  <a:t></a:t>
                </a:r>
                <a:r>
                  <a:rPr lang="lt-LT"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lt-LT" sz="2200" i="1" smtClean="0">
                            <a:latin typeface="Cambria Math" panose="02040503050406030204" pitchFamily="18" charset="0"/>
                          </a:rPr>
                        </m:ctrlPr>
                      </m:sSupPr>
                      <m:e>
                        <m:r>
                          <a:rPr lang="lt-LT" sz="2200" b="0" i="1" smtClean="0">
                            <a:latin typeface="Cambria Math" panose="02040503050406030204" pitchFamily="18" charset="0"/>
                          </a:rPr>
                          <m:t>10</m:t>
                        </m:r>
                      </m:e>
                      <m:sup>
                        <m:r>
                          <a:rPr lang="lt-LT" sz="2200" b="0" i="1" smtClean="0">
                            <a:latin typeface="Cambria Math" panose="02040503050406030204" pitchFamily="18" charset="0"/>
                          </a:rPr>
                          <m:t>8 </m:t>
                        </m:r>
                      </m:sup>
                    </m:sSup>
                  </m:oMath>
                </a14:m>
                <a:r>
                  <a:rPr lang="lt-LT"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lt-LT" sz="2200" i="1" dirty="0" smtClean="0">
                            <a:latin typeface="Cambria Math" panose="02040503050406030204" pitchFamily="18" charset="0"/>
                          </a:rPr>
                        </m:ctrlPr>
                      </m:fPr>
                      <m:num>
                        <m:r>
                          <a:rPr lang="lt-LT" sz="2200" b="0" i="1" dirty="0" smtClean="0">
                            <a:latin typeface="Cambria Math" panose="02040503050406030204" pitchFamily="18" charset="0"/>
                          </a:rPr>
                          <m:t>𝑚</m:t>
                        </m:r>
                      </m:num>
                      <m:den>
                        <m:r>
                          <a:rPr lang="lt-LT" sz="2200" b="0" i="1" dirty="0" smtClean="0">
                            <a:latin typeface="Cambria Math" panose="02040503050406030204" pitchFamily="18" charset="0"/>
                          </a:rPr>
                          <m:t>𝑠</m:t>
                        </m:r>
                      </m:den>
                    </m:f>
                  </m:oMath>
                </a14:m>
                <a:endParaRPr lang="en-US" sz="2200" dirty="0">
                  <a:latin typeface="Times New Roman" panose="02020603050405020304" pitchFamily="18"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85C0CF1C-D2A3-4BD0-8D48-BDC943CD11D9}"/>
                  </a:ext>
                </a:extLst>
              </p:cNvPr>
              <p:cNvSpPr txBox="1">
                <a:spLocks noRot="1" noChangeAspect="1" noMove="1" noResize="1" noEditPoints="1" noAdjustHandles="1" noChangeArrowheads="1" noChangeShapeType="1" noTextEdit="1"/>
              </p:cNvSpPr>
              <p:nvPr/>
            </p:nvSpPr>
            <p:spPr>
              <a:xfrm>
                <a:off x="3314699" y="2782188"/>
                <a:ext cx="5802925" cy="3940181"/>
              </a:xfrm>
              <a:prstGeom prst="rect">
                <a:avLst/>
              </a:prstGeom>
              <a:blipFill>
                <a:blip r:embed="rId3"/>
                <a:stretch>
                  <a:fillRect l="-1366" t="-927"/>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60BA31EB-1706-4E91-B9FA-366AB1866873}"/>
                  </a:ext>
                </a:extLst>
              </p:cNvPr>
              <p:cNvSpPr txBox="1"/>
              <p:nvPr/>
            </p:nvSpPr>
            <p:spPr>
              <a:xfrm>
                <a:off x="7629879" y="6176963"/>
                <a:ext cx="4153658" cy="545406"/>
              </a:xfrm>
              <a:prstGeom prst="rect">
                <a:avLst/>
              </a:prstGeom>
              <a:noFill/>
            </p:spPr>
            <p:txBody>
              <a:bodyPr wrap="square" rtlCol="0">
                <a:spAutoFit/>
              </a:bodyPr>
              <a:lstStyle/>
              <a:p>
                <a:r>
                  <a:rPr lang="lt-LT" sz="2200" b="1" i="1" dirty="0">
                    <a:latin typeface="Times New Roman" panose="02020603050405020304" pitchFamily="18" charset="0"/>
                    <a:cs typeface="Times New Roman" panose="02020603050405020304" pitchFamily="18" charset="0"/>
                  </a:rPr>
                  <a:t>Atsakymas: </a:t>
                </a:r>
                <a:r>
                  <a:rPr lang="lt-LT" sz="2200" dirty="0">
                    <a:latin typeface="Times New Roman" panose="02020603050405020304" pitchFamily="18" charset="0"/>
                    <a:cs typeface="Times New Roman" panose="02020603050405020304" pitchFamily="18" charset="0"/>
                  </a:rPr>
                  <a:t>1,99 </a:t>
                </a:r>
                <a:r>
                  <a:rPr lang="lt-LT" sz="2000" b="1" dirty="0">
                    <a:latin typeface="Times New Roman" panose="02020603050405020304" pitchFamily="18" charset="0"/>
                    <a:cs typeface="Times New Roman" panose="02020603050405020304" pitchFamily="18" charset="0"/>
                    <a:sym typeface="Symbol" panose="05050102010706020507" pitchFamily="18" charset="2"/>
                  </a:rPr>
                  <a:t></a:t>
                </a:r>
                <a:r>
                  <a:rPr lang="lt-LT" sz="2200" dirty="0">
                    <a:latin typeface="Times New Roman" panose="02020603050405020304" pitchFamily="18" charset="0"/>
                    <a:cs typeface="Times New Roman" panose="02020603050405020304" pitchFamily="18" charset="0"/>
                  </a:rPr>
                  <a:t> </a:t>
                </a:r>
                <a14:m>
                  <m:oMath xmlns:m="http://schemas.openxmlformats.org/officeDocument/2006/math">
                    <m:sSup>
                      <m:sSupPr>
                        <m:ctrlPr>
                          <a:rPr lang="lt-LT" sz="2200" i="1" smtClean="0">
                            <a:latin typeface="Cambria Math" panose="02040503050406030204" pitchFamily="18" charset="0"/>
                          </a:rPr>
                        </m:ctrlPr>
                      </m:sSupPr>
                      <m:e>
                        <m:r>
                          <a:rPr lang="lt-LT" sz="2200" b="0" i="1" smtClean="0">
                            <a:latin typeface="Cambria Math" panose="02040503050406030204" pitchFamily="18" charset="0"/>
                          </a:rPr>
                          <m:t>10</m:t>
                        </m:r>
                      </m:e>
                      <m:sup>
                        <m:r>
                          <a:rPr lang="lt-LT" sz="2200" b="0" i="1" smtClean="0">
                            <a:latin typeface="Cambria Math" panose="02040503050406030204" pitchFamily="18" charset="0"/>
                          </a:rPr>
                          <m:t>8 </m:t>
                        </m:r>
                      </m:sup>
                    </m:sSup>
                  </m:oMath>
                </a14:m>
                <a:r>
                  <a:rPr lang="lt-LT" sz="2200" dirty="0">
                    <a:latin typeface="Times New Roman" panose="02020603050405020304" pitchFamily="18" charset="0"/>
                    <a:cs typeface="Times New Roman" panose="02020603050405020304" pitchFamily="18" charset="0"/>
                  </a:rPr>
                  <a:t> </a:t>
                </a:r>
                <a14:m>
                  <m:oMath xmlns:m="http://schemas.openxmlformats.org/officeDocument/2006/math">
                    <m:f>
                      <m:fPr>
                        <m:ctrlPr>
                          <a:rPr lang="lt-LT" sz="2200" i="1" dirty="0" smtClean="0">
                            <a:latin typeface="Cambria Math" panose="02040503050406030204" pitchFamily="18" charset="0"/>
                          </a:rPr>
                        </m:ctrlPr>
                      </m:fPr>
                      <m:num>
                        <m:r>
                          <a:rPr lang="lt-LT" sz="2200" b="0" i="1" dirty="0" smtClean="0">
                            <a:latin typeface="Cambria Math" panose="02040503050406030204" pitchFamily="18" charset="0"/>
                          </a:rPr>
                          <m:t>𝑚</m:t>
                        </m:r>
                      </m:num>
                      <m:den>
                        <m:r>
                          <a:rPr lang="lt-LT" sz="2200" b="0" i="1" dirty="0" smtClean="0">
                            <a:latin typeface="Cambria Math" panose="02040503050406030204" pitchFamily="18" charset="0"/>
                          </a:rPr>
                          <m:t>𝑠</m:t>
                        </m:r>
                      </m:den>
                    </m:f>
                  </m:oMath>
                </a14:m>
                <a:endParaRPr lang="en-US" sz="2200" dirty="0">
                  <a:latin typeface="Times New Roman" panose="02020603050405020304" pitchFamily="18" charset="0"/>
                  <a:cs typeface="Times New Roman" panose="02020603050405020304" pitchFamily="18" charset="0"/>
                </a:endParaRPr>
              </a:p>
            </p:txBody>
          </p:sp>
        </mc:Choice>
        <mc:Fallback xmlns="">
          <p:sp>
            <p:nvSpPr>
              <p:cNvPr id="11" name="TextBox 10">
                <a:extLst>
                  <a:ext uri="{FF2B5EF4-FFF2-40B4-BE49-F238E27FC236}">
                    <a16:creationId xmlns:a16="http://schemas.microsoft.com/office/drawing/2014/main" id="{60BA31EB-1706-4E91-B9FA-366AB1866873}"/>
                  </a:ext>
                </a:extLst>
              </p:cNvPr>
              <p:cNvSpPr txBox="1">
                <a:spLocks noRot="1" noChangeAspect="1" noMove="1" noResize="1" noEditPoints="1" noAdjustHandles="1" noChangeArrowheads="1" noChangeShapeType="1" noTextEdit="1"/>
              </p:cNvSpPr>
              <p:nvPr/>
            </p:nvSpPr>
            <p:spPr>
              <a:xfrm>
                <a:off x="7629879" y="6176963"/>
                <a:ext cx="4153658" cy="545406"/>
              </a:xfrm>
              <a:prstGeom prst="rect">
                <a:avLst/>
              </a:prstGeom>
              <a:blipFill>
                <a:blip r:embed="rId4"/>
                <a:stretch>
                  <a:fillRect l="-1909" b="-7778"/>
                </a:stretch>
              </a:blipFill>
            </p:spPr>
            <p:txBody>
              <a:bodyPr/>
              <a:lstStyle/>
              <a:p>
                <a:r>
                  <a:rPr lang="en-US">
                    <a:noFill/>
                  </a:rPr>
                  <a:t> </a:t>
                </a:r>
              </a:p>
            </p:txBody>
          </p:sp>
        </mc:Fallback>
      </mc:AlternateContent>
    </p:spTree>
    <p:extLst>
      <p:ext uri="{BB962C8B-B14F-4D97-AF65-F5344CB8AC3E}">
        <p14:creationId xmlns:p14="http://schemas.microsoft.com/office/powerpoint/2010/main" val="3539756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F12A97D-AE2F-4E77-906B-419DA5F4802B}"/>
              </a:ext>
            </a:extLst>
          </p:cNvPr>
          <p:cNvSpPr>
            <a:spLocks noGrp="1"/>
          </p:cNvSpPr>
          <p:nvPr>
            <p:ph type="title"/>
          </p:nvPr>
        </p:nvSpPr>
        <p:spPr>
          <a:xfrm>
            <a:off x="838200" y="445207"/>
            <a:ext cx="10515600" cy="1325563"/>
          </a:xfrm>
        </p:spPr>
        <p:txBody>
          <a:bodyPr/>
          <a:lstStyle/>
          <a:p>
            <a:r>
              <a:rPr lang="lt-LT" dirty="0">
                <a:solidFill>
                  <a:schemeClr val="accent6">
                    <a:lumMod val="60000"/>
                    <a:lumOff val="40000"/>
                  </a:schemeClr>
                </a:solidFill>
                <a:latin typeface="Times New Roman" panose="02020603050405020304" pitchFamily="18" charset="0"/>
                <a:cs typeface="Times New Roman" panose="02020603050405020304" pitchFamily="18" charset="0"/>
              </a:rPr>
              <a:t>Informacijos šaltiniai:</a:t>
            </a:r>
            <a:endParaRPr lang="en-US" dirty="0">
              <a:solidFill>
                <a:schemeClr val="accent6">
                  <a:lumMod val="60000"/>
                  <a:lumOff val="40000"/>
                </a:schemeClr>
              </a:solidFill>
              <a:latin typeface="Times New Roman" panose="02020603050405020304" pitchFamily="18" charset="0"/>
              <a:cs typeface="Times New Roman" panose="02020603050405020304" pitchFamily="18" charset="0"/>
            </a:endParaRPr>
          </a:p>
        </p:txBody>
      </p:sp>
      <p:pic>
        <p:nvPicPr>
          <p:cNvPr id="3074" name="Picture 2" descr="Wave Line. Wave Line Background. Black Line with White Background. Curved  Wavy Line. Abstract Wave Background with Black and White Lines. Abstract  Wave Background Vector Illustration. 31717814 Vector Art at Vecteezy">
            <a:extLst>
              <a:ext uri="{FF2B5EF4-FFF2-40B4-BE49-F238E27FC236}">
                <a16:creationId xmlns:a16="http://schemas.microsoft.com/office/drawing/2014/main" id="{535BFF2C-5384-4965-A4AF-9CC6F8E21D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465564">
            <a:off x="1018694" y="4164983"/>
            <a:ext cx="12325349" cy="3810000"/>
          </a:xfrm>
          <a:prstGeom prst="rect">
            <a:avLst/>
          </a:prstGeom>
          <a:noFill/>
          <a:extLst>
            <a:ext uri="{909E8E84-426E-40DD-AFC4-6F175D3DCCD1}">
              <a14:hiddenFill xmlns:a14="http://schemas.microsoft.com/office/drawing/2010/main">
                <a:solidFill>
                  <a:srgbClr val="FFFFFF"/>
                </a:solidFill>
              </a14:hiddenFill>
            </a:ext>
          </a:extLst>
        </p:spPr>
      </p:pic>
      <p:sp>
        <p:nvSpPr>
          <p:cNvPr id="11" name="Pusė rėmelio 10">
            <a:extLst>
              <a:ext uri="{FF2B5EF4-FFF2-40B4-BE49-F238E27FC236}">
                <a16:creationId xmlns:a16="http://schemas.microsoft.com/office/drawing/2014/main" id="{3CB44ECB-EC6E-48C0-B376-2A5DD8387873}"/>
              </a:ext>
            </a:extLst>
          </p:cNvPr>
          <p:cNvSpPr/>
          <p:nvPr/>
        </p:nvSpPr>
        <p:spPr>
          <a:xfrm>
            <a:off x="117988" y="115093"/>
            <a:ext cx="2064774" cy="1825625"/>
          </a:xfrm>
          <a:prstGeom prst="halfFram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5" name="Turinio vietos rezervavimo ženklas 14">
            <a:extLst>
              <a:ext uri="{FF2B5EF4-FFF2-40B4-BE49-F238E27FC236}">
                <a16:creationId xmlns:a16="http://schemas.microsoft.com/office/drawing/2014/main" id="{94515977-80C7-48B2-8D6F-D9472F2BAEED}"/>
              </a:ext>
            </a:extLst>
          </p:cNvPr>
          <p:cNvSpPr>
            <a:spLocks noGrp="1"/>
          </p:cNvSpPr>
          <p:nvPr>
            <p:ph sz="quarter" idx="4"/>
          </p:nvPr>
        </p:nvSpPr>
        <p:spPr>
          <a:xfrm>
            <a:off x="838200" y="1654761"/>
            <a:ext cx="10855279" cy="4179794"/>
          </a:xfrm>
        </p:spPr>
        <p:txBody>
          <a:bodyPr/>
          <a:lstStyle/>
          <a:p>
            <a:pPr rtl="0">
              <a:lnSpc>
                <a:spcPct val="150000"/>
              </a:lnSpc>
            </a:pPr>
            <a:r>
              <a:rPr lang="lt-LT" dirty="0" err="1">
                <a:solidFill>
                  <a:srgbClr val="000000"/>
                </a:solidFill>
                <a:latin typeface="Times New Roman" panose="02020603050405020304" pitchFamily="18" charset="0"/>
              </a:rPr>
              <a:t>Valentinavičius</a:t>
            </a:r>
            <a:r>
              <a:rPr lang="lt-LT" dirty="0">
                <a:solidFill>
                  <a:srgbClr val="000000"/>
                </a:solidFill>
                <a:latin typeface="Times New Roman" panose="02020603050405020304" pitchFamily="18" charset="0"/>
              </a:rPr>
              <a:t> V. Fizika: Vadovėlis 10 klasei. Kaunas: Šviesa, 2006.</a:t>
            </a:r>
          </a:p>
          <a:p>
            <a:pPr rtl="0">
              <a:lnSpc>
                <a:spcPct val="150000"/>
              </a:lnSpc>
            </a:pPr>
            <a:r>
              <a:rPr lang="lt-LT" dirty="0" err="1">
                <a:solidFill>
                  <a:srgbClr val="000000"/>
                </a:solidFill>
                <a:latin typeface="Times New Roman" panose="02020603050405020304" pitchFamily="18" charset="0"/>
              </a:rPr>
              <a:t>Martynaitis</a:t>
            </a:r>
            <a:r>
              <a:rPr lang="lt-LT" dirty="0">
                <a:solidFill>
                  <a:srgbClr val="000000"/>
                </a:solidFill>
                <a:latin typeface="Times New Roman" panose="02020603050405020304" pitchFamily="18" charset="0"/>
              </a:rPr>
              <a:t> R. Fizikos laboratoriniai darbai. Vilnius: </a:t>
            </a:r>
            <a:r>
              <a:rPr lang="lt-LT" dirty="0" err="1">
                <a:solidFill>
                  <a:srgbClr val="000000"/>
                </a:solidFill>
                <a:latin typeface="Times New Roman" panose="02020603050405020304" pitchFamily="18" charset="0"/>
              </a:rPr>
              <a:t>Saulabrolis</a:t>
            </a:r>
            <a:r>
              <a:rPr lang="lt-LT" dirty="0">
                <a:solidFill>
                  <a:srgbClr val="000000"/>
                </a:solidFill>
                <a:latin typeface="Times New Roman" panose="02020603050405020304" pitchFamily="18" charset="0"/>
              </a:rPr>
              <a:t>, 2000.</a:t>
            </a:r>
          </a:p>
          <a:p>
            <a:pPr rtl="0">
              <a:lnSpc>
                <a:spcPct val="150000"/>
              </a:lnSpc>
            </a:pPr>
            <a:r>
              <a:rPr lang="lt-LT" dirty="0">
                <a:solidFill>
                  <a:srgbClr val="000000"/>
                </a:solidFill>
                <a:latin typeface="Times New Roman" panose="02020603050405020304" pitchFamily="18" charset="0"/>
              </a:rPr>
              <a:t>Švilpa G. Fizikos testai 11 - 12 klasėms. Šiauliai: Šiaulių universiteto leidykla, 2001.</a:t>
            </a:r>
          </a:p>
          <a:p>
            <a:pPr marL="0" indent="0">
              <a:buNone/>
            </a:pPr>
            <a:endParaRPr lang="en-US" dirty="0"/>
          </a:p>
        </p:txBody>
      </p:sp>
    </p:spTree>
    <p:extLst>
      <p:ext uri="{BB962C8B-B14F-4D97-AF65-F5344CB8AC3E}">
        <p14:creationId xmlns:p14="http://schemas.microsoft.com/office/powerpoint/2010/main" val="159425669"/>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2226</TotalTime>
  <Words>1313</Words>
  <Application>Microsoft Office PowerPoint</Application>
  <PresentationFormat>Widescreen</PresentationFormat>
  <Paragraphs>275</Paragraphs>
  <Slides>32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Aptos</vt:lpstr>
      <vt:lpstr>Aptos Display</vt:lpstr>
      <vt:lpstr>Arial</vt:lpstr>
      <vt:lpstr>Calibri</vt:lpstr>
      <vt:lpstr>Cambria Math</vt:lpstr>
      <vt:lpstr>Segoe UI</vt:lpstr>
      <vt:lpstr>Symbol</vt:lpstr>
      <vt:lpstr>Times New Roman</vt:lpstr>
      <vt:lpstr>Office tema</vt:lpstr>
      <vt:lpstr>VANDENS LŪŽIO RODIKLIO NUSTATYMAS</vt:lpstr>
      <vt:lpstr>Teorija:</vt:lpstr>
      <vt:lpstr>Teorija:</vt:lpstr>
      <vt:lpstr>Darbo tikslas:</vt:lpstr>
      <vt:lpstr>Darbo priemonės:</vt:lpstr>
      <vt:lpstr>Darbo eiga:</vt:lpstr>
      <vt:lpstr>Darbo eiga:</vt:lpstr>
      <vt:lpstr>Darbo eiga:</vt:lpstr>
      <vt:lpstr>Darbo eiga:</vt:lpstr>
      <vt:lpstr>Darbo eiga:</vt:lpstr>
      <vt:lpstr>Darbo eiga:​</vt:lpstr>
      <vt:lpstr>Darbo eiga:​</vt:lpstr>
      <vt:lpstr>1 bandymo skaičiavimai:  </vt:lpstr>
      <vt:lpstr>2 bandymo skaičiavimai: </vt:lpstr>
      <vt:lpstr>3 bandymo skaičiavimai: </vt:lpstr>
      <vt:lpstr>Šviesos greičio vandenyje skaičiavimas:</vt:lpstr>
      <vt:lpstr>Darbo rezultatai:</vt:lpstr>
      <vt:lpstr>Išvados:</vt:lpstr>
      <vt:lpstr>Testas  </vt:lpstr>
      <vt:lpstr>Testas </vt:lpstr>
      <vt:lpstr>Testas </vt:lpstr>
      <vt:lpstr>Testas </vt:lpstr>
      <vt:lpstr>Testas </vt:lpstr>
      <vt:lpstr>Testas </vt:lpstr>
      <vt:lpstr>Testas </vt:lpstr>
      <vt:lpstr>Testas </vt:lpstr>
      <vt:lpstr>Uždavinys </vt:lpstr>
      <vt:lpstr>Uždavinys </vt:lpstr>
      <vt:lpstr>Uždavinys </vt:lpstr>
      <vt:lpstr>Uždavinys </vt:lpstr>
      <vt:lpstr>Uždavinys </vt:lpstr>
      <vt:lpstr>Informacijos šaltiniai: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Star</dc:creator>
  <cp:lastModifiedBy>Birutė Žukauskienė</cp:lastModifiedBy>
  <cp:revision>350</cp:revision>
  <dcterms:created xsi:type="dcterms:W3CDTF">2024-04-28T08:49:41Z</dcterms:created>
  <dcterms:modified xsi:type="dcterms:W3CDTF">2024-06-01T17:32:59Z</dcterms:modified>
</cp:coreProperties>
</file>