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6" r:id="rId6"/>
    <p:sldId id="267" r:id="rId7"/>
    <p:sldId id="268" r:id="rId8"/>
    <p:sldId id="269" r:id="rId9"/>
    <p:sldId id="261" r:id="rId10"/>
    <p:sldId id="271" r:id="rId11"/>
    <p:sldId id="270" r:id="rId12"/>
    <p:sldId id="272" r:id="rId13"/>
    <p:sldId id="273" r:id="rId14"/>
    <p:sldId id="274" r:id="rId15"/>
    <p:sldId id="265" r:id="rId16"/>
    <p:sldId id="344" r:id="rId17"/>
    <p:sldId id="322" r:id="rId18"/>
    <p:sldId id="345" r:id="rId19"/>
    <p:sldId id="346" r:id="rId20"/>
    <p:sldId id="347" r:id="rId21"/>
    <p:sldId id="348" r:id="rId22"/>
    <p:sldId id="350" r:id="rId23"/>
    <p:sldId id="325" r:id="rId24"/>
    <p:sldId id="329" r:id="rId25"/>
    <p:sldId id="330" r:id="rId26"/>
    <p:sldId id="334" r:id="rId27"/>
    <p:sldId id="335" r:id="rId28"/>
    <p:sldId id="349" r:id="rId29"/>
    <p:sldId id="336" r:id="rId30"/>
    <p:sldId id="258" r:id="rId31"/>
    <p:sldId id="275" r:id="rId32"/>
    <p:sldId id="276" r:id="rId33"/>
    <p:sldId id="292" r:id="rId34"/>
    <p:sldId id="352" r:id="rId35"/>
    <p:sldId id="293" r:id="rId36"/>
    <p:sldId id="280" r:id="rId37"/>
    <p:sldId id="294" r:id="rId38"/>
    <p:sldId id="290" r:id="rId39"/>
    <p:sldId id="283" r:id="rId40"/>
    <p:sldId id="295" r:id="rId41"/>
    <p:sldId id="285" r:id="rId42"/>
    <p:sldId id="289" r:id="rId43"/>
    <p:sldId id="299" r:id="rId44"/>
    <p:sldId id="287" r:id="rId45"/>
    <p:sldId id="288" r:id="rId46"/>
    <p:sldId id="300" r:id="rId47"/>
    <p:sldId id="353" r:id="rId48"/>
    <p:sldId id="333" r:id="rId49"/>
    <p:sldId id="332" r:id="rId50"/>
    <p:sldId id="327" r:id="rId51"/>
    <p:sldId id="309" r:id="rId52"/>
    <p:sldId id="307" r:id="rId53"/>
    <p:sldId id="308" r:id="rId54"/>
    <p:sldId id="310" r:id="rId55"/>
    <p:sldId id="311" r:id="rId56"/>
    <p:sldId id="312" r:id="rId57"/>
    <p:sldId id="313" r:id="rId58"/>
    <p:sldId id="342" r:id="rId59"/>
    <p:sldId id="315" r:id="rId60"/>
    <p:sldId id="317" r:id="rId61"/>
    <p:sldId id="318" r:id="rId62"/>
    <p:sldId id="301" r:id="rId63"/>
    <p:sldId id="302" r:id="rId64"/>
    <p:sldId id="305" r:id="rId65"/>
    <p:sldId id="304" r:id="rId66"/>
    <p:sldId id="306" r:id="rId67"/>
    <p:sldId id="339" r:id="rId68"/>
    <p:sldId id="340" r:id="rId69"/>
    <p:sldId id="351" r:id="rId70"/>
    <p:sldId id="319" r:id="rId71"/>
    <p:sldId id="263"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A5CE"/>
    <a:srgbClr val="A9FCE7"/>
    <a:srgbClr val="FCF2B8"/>
    <a:srgbClr val="F7F3DB"/>
    <a:srgbClr val="8FCFF2"/>
    <a:srgbClr val="B851AA"/>
    <a:srgbClr val="ED42AF"/>
    <a:srgbClr val="EDED66"/>
    <a:srgbClr val="CFCF1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C65EDD-10BE-0A24-9CC0-0D4EF88C27A0}" v="29" dt="2024-05-29T09:03:42.410"/>
    <p1510:client id="{85F1B4F3-BFE6-50D8-4D81-193FF4BECE61}" v="22" dt="2024-05-27T10:16:31.2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83"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5-17T07:35:25.863"/>
    </inkml:context>
    <inkml:brush xml:id="br0">
      <inkml:brushProperty name="width" value="0.3" units="cm"/>
      <inkml:brushProperty name="height" value="0.6" units="cm"/>
      <inkml:brushProperty name="color" value="#00B44B"/>
      <inkml:brushProperty name="tip" value="rectangle"/>
      <inkml:brushProperty name="rasterOp" value="maskPen"/>
    </inkml:brush>
  </inkml:definitions>
  <inkml:trace contextRef="#ctx0" brushRef="#br0">3011 13541 16383 0 0,'0'5'0'0'0,"5"1"0"0"0,6 1 0 0 0,7-7 0 0 0,10-8 0 0 0,16-8 0 0 0,9-6 0 0 0,17-4 0 0 0,16-8 0 0 0,13-3 0 0 0,20 0 0 0 0,5-4 0 0 0,11-5 0 0 0,13-5 0 0 0,1-3 0 0 0,-10 7 0 0 0,-13 1 0 0 0,-4 5 0 0 0,-12 3 0 0 0,-14 3 0 0 0,-15 3 0 0 0,-5 2 0 0 0,-1 1 0 0 0,-3 0 0 0 0,-4 1 0 0 0,-3 4 0 0 0,-3 7 0 0 0,-2 1 0 0 0,-1-2 0 0 0,-1 2 0 0 0,0 0 0 0 0,0 1 0 0 0,-5 4 0 0 0,-6 4 0 0 0,-2 2 0 0 0,-2 3 0 0 0,-5 2 0 0 0,2 0 0 0 0,4 1 0 0 0,9 0 0 0 0,1-1 0 0 0,2 1 0 0 0,0-6 0 0 0,1-1 0 0 0,-3-1 0 0 0,-7-3 0 0 0,-7 0 0 0 0,1 1 0 0 0,-2-2 0 0 0,3 0 0 0 0,-2-3 0 0 0,-2 2 0 0 0,-2 2 0 0 0,-3 2 0 0 0,-2 4 0 0 0,-5-3 0 0 0,-14-1 0 0 0,-12 2 0 0 0,-13 1 0 0 0,-7 2 0 0 0,-2 7 0 0 0,-2 1 0 0 0,-1 2 0 0 0,-7 3 0 0 0,-3 6 0 0 0,0 4 0 0 0,-5 0 0 0 0,1 0 0 0 0,0 3 0 0 0,-2-3 0 0 0,-4 0 0 0 0,0-3 0 0 0,-7 0 0 0 0,-5-2 0 0 0,-2 1 0 0 0,-7 2 0 0 0,-6 4 0 0 0,-7-2 0 0 0,-15 1 0 0 0,-15 1 0 0 0,-11 2 0 0 0,-9-3 0 0 0,-2 1 0 0 0,0 0 0 0 0,8-3 0 0 0,15 1 0 0 0,15-4 0 0 0,20-4 0 0 0,16-5 0 0 0,13-2 0 0 0,9-4 0 0 0,6 5 0 0 0,2 0 0 0 0,1-1 0 0 0,-5 0 0 0 0,-12-2 0 0 0,-9 3 0 0 0,-6 2 0 0 0,-7-2 0 0 0,1 0 0 0 0,3-3 0 0 0,6-1 0 0 0,7 4 0 0 0,7 1 0 0 0,6-1 0 0 0,3-1 0 0 0,3-2 0 0 0,-4 4 0 0 0,-2 1 0 0 0,-9 8 0 0 0,-13 3 0 0 0,-6 2 0 0 0,-8 8 0 0 0,-11 3 0 0 0,-8-2 0 0 0,-7 2 0 0 0,2 2 0 0 0,7-6 0 0 0,9-2 0 0 0,13 4 0 0 0,12-2 0 0 0,6-7 0 0 0,11-1 0 0 0,6-5 0 0 0,9 1 0 0 0,3-3 0 0 0,5 2 0 0 0,0 3 0 0 0,2 3 0 0 0,-2-1 0 0 0,2 0 0 0 0,2 2 0 0 0,3 3 0 0 0,4 1 0 0 0,1 2 0 0 0,1 1 0 0 0,1 0 0 0 0,1 1 0 0 0,4-5 0 0 0,8-2 0 0 0,10 0 0 0 0,7-3 0 0 0,3-6 0 0 0,1-5 0 0 0,5-4 0 0 0,1-2 0 0 0,-2-3 0 0 0,-2-1 0 0 0,3 0 0 0 0,14 0 0 0 0,9 0 0 0 0,14-4 0 0 0,8-2 0 0 0,1-5 0 0 0,-5 0 0 0 0,-6 2 0 0 0,-5-2 0 0 0,-9 1 0 0 0,-11-8 0 0 0,-3-1 0 0 0,-4-2 0 0 0,-5-1 0 0 0,-3 2 0 0 0,-7 0 0 0 0,-4 3 0 0 0,-1 1 0 0 0,2-3 0 0 0,0 2 0 0 0,3 5 0 0 0,5-1 0 0 0,9 2 0 0 0,6-2 0 0 0,11 2 0 0 0,5 2 0 0 0,7-2 0 0 0,6 2 0 0 0,6 1 0 0 0,-1 4 0 0 0,0 1 0 0 0,-3-3 0 0 0,-6 0 0 0 0,-4-4 0 0 0,1 0 0 0 0,-6 1 0 0 0,-4 3 0 0 0,-2 3 0 0 0,-1 1 0 0 0,-4 2 0 0 0,-2 1 0 0 0,1 0 0 0 0,2 1 0 0 0,2-1 0 0 0,6 1 0 0 0,3-1 0 0 0,-4 0 0 0 0,-3 0 0 0 0,0 0 0 0 0,-6 0 0 0 0,-1-5 0 0 0,1-1 0 0 0,-3-1 0 0 0,0-3 0 0 0,-3 0 0 0 0,0 1 0 0 0,-1-2 0 0 0,-4 0 0 0 0,-4 3 0 0 0,-3 2 0 0 0,4-3 0 0 0,-1 0 0 0 0,-1 2 0 0 0,4 2 0 0 0,5 2 0 0 0,0 1 0 0 0,-2 1 0 0 0,-4-4 0 0 0,-3-1 0 0 0,-7-5 0 0 0,-4-1 0 0 0,-6-2 0 0 0,-1 0 0 0 0,2 3 0 0 0,-2-2 0 0 0,-5-3 0 0 0,1-5 0 0 0,-1-3 0 0 0,1 2 0 0 0,0 0 0 0 0,-4-1 0 0 0,-2-2 0 0 0,-3-1 0 0 0,-2-2 0 0 0,-6 4 0 0 0,-13 6 0 0 0,-8 7 0 0 0,-5 4 0 0 0,-3 9 0 0 0,0 9 0 0 0,1 8 0 0 0,0 5 0 0 0,0-1 0 0 0,-3 0 0 0 0,-2 2 0 0 0,1-4 0 0 0,-3 0 0 0 0,-1-4 0 0 0,2 0 0 0 0,3-3 0 0 0,1-3 0 0 0,-2 1 0 0 0,-1-2 0 0 0,-4-2 0 0 0,5 3 0 0 0,4-2 0 0 0,-3-1 0 0 0,-1-2 0 0 0,-3-3 0 0 0,-6-1 0 0 0,-10-1 0 0 0,-11-1 0 0 0,-8 0 0 0 0,-8-1 0 0 0,-9 1 0 0 0,-15 4 0 0 0,2 8 0 0 0,7 1 0 0 0,11 3 0 0 0,10-1 0 0 0,8-2 0 0 0,10-5 0 0 0,6 2 0 0 0,5 0 0 0 0,2 2 0 0 0,4 5 0 0 0,-2-1 0 0 0,-4-3 0 0 0,-3 1 0 0 0,-9-1 0 0 0,-3 1 0 0 0,-8-1 0 0 0,5-3 0 0 0,-3 2 0 0 0,1 4 0 0 0,1-1 0 0 0,3 2 0 0 0,6-2 0 0 0,-2-3 0 0 0,5 1 0 0 0,5-2 0 0 0,12 3 0 0 0,7-2 0 0 0,4-2 0 0 0,-4 2 0 0 0,-7 4 0 0 0,-2 4 0 0 0,1-2 0 0 0,-4 2 0 0 0,1 3 0 0 0,-3 1 0 0 0,-4-2 0 0 0,2-1 0 0 0,3-3 0 0 0,8-1 0 0 0,7-2 0 0 0,7 1 0 0 0,2 3 0 0 0,4 2 0 0 0,1-1 0 0 0,1 1 0 0 0,-6 1 0 0 0,-5 2 0 0 0,1 2 0 0 0,0-3 0 0 0,4-1 0 0 0,5 1 0 0 0,4 2 0 0 0,5 1 0 0 0,8-3 0 0 0,8-1 0 0 0,8-5 0 0 0,10-4 0 0 0,10-5 0 0 0,14-3 0 0 0,13-4 0 0 0,10-1 0 0 0,7 0 0 0 0,9-1 0 0 0,15-5 0 0 0,8-2 0 0 0,5-4 0 0 0,12 0 0 0 0,9-3 0 0 0,10 1 0 0 0,4-2 0 0 0,7 1 0 0 0,-6-1 0 0 0,-13 2 0 0 0,-16 3 0 0 0,-20 4 0 0 0,-18 3 0 0 0,-9 1 0 0 0,-9 3 0 0 0,-10-5 0 0 0,-7-1 0 0 0,-2 0 0 0 0,6 2 0 0 0,2-4 0 0 0,-4-6 0 0 0,4-5 0 0 0,1 1 0 0 0,6 3 0 0 0,1-1 0 0 0,-1-3 0 0 0,-2-2 0 0 0,-7 1 0 0 0,-3 5 0 0 0,-1 4 0 0 0,-5 5 0 0 0,-5 3 0 0 0,-6 2 0 0 0,1 1 0 0 0,4 1 0 0 0,-1 0 0 0 0,-2 0 0 0 0,2-6 0 0 0,-1-1 0 0 0,-2-5 0 0 0,-4 0 0 0 0,-2 1 0 0 0,-7-3 0 0 0,-7-3 0 0 0,-8-5 0 0 0,-5-3 0 0 0,-4-3 0 0 0,-7 3 0 0 0,-8 1 0 0 0,-6 4 0 0 0,-6 6 0 0 0,2-1 0 0 0,0 3 0 0 0,-6 3 0 0 0,-14 2 0 0 0,-14 3 0 0 0,-7 2 0 0 0,-8 1 0 0 0,-2 0 0 0 0,2 1 0 0 0,-2-1 0 0 0,7 1 0 0 0,0 4 0 0 0,5 2 0 0 0,5 5 0 0 0,6 0 0 0 0,2-3 0 0 0,4-1 0 0 0,5 2 0 0 0,4-1 0 0 0,4-1 0 0 0,1 2 0 0 0,2 0 0 0 0,0-2 0 0 0,-4-2 0 0 0,-7-3 0 0 0,-12-1 0 0 0,-7-1 0 0 0,-13-1 0 0 0,-4 0 0 0 0,-5 0 0 0 0,-3-1 0 0 0,-3 1 0 0 0,4-1 0 0 0,6 1 0 0 0,6 0 0 0 0,5 0 0 0 0,-1 0 0 0 0,0 0 0 0 0,3 0 0 0 0,6 0 0 0 0,3 0 0 0 0,7 0 0 0 0,0 5 0 0 0,4 2 0 0 0,5-1 0 0 0,3-1 0 0 0,4-1 0 0 0,1 3 0 0 0,-3 1 0 0 0,-2-1 0 0 0,6 3 0 0 0,-2 0 0 0 0,0 3 0 0 0,-1 0 0 0 0,-4 2 0 0 0,0 4 0 0 0,-5-1 0 0 0,5 1 0 0 0,4-3 0 0 0,3 1 0 0 0,1 3 0 0 0,0-2 0 0 0,6 0 0 0 0,2-2 0 0 0,-2 1 0 0 0,0-2 0 0 0,2 0 0 0 0,1 4 0 0 0,-2-2 0 0 0,-2 2 0 0 0,3 1 0 0 0,6 4 0 0 0,-1-3 0 0 0,3 0 0 0 0,-1-4 0 0 0,1 1 0 0 0,-1 2 0 0 0,1 3 0 0 0,-2 2 0 0 0,-4 7 0 0 0,2 3 0 0 0,3 0 0 0 0,5 0 0 0 0,-2-6 0 0 0,2-4 0 0 0,1 0 0 0 0,3 0 0 0 0,2 1 0 0 0,2 1 0 0 0,5-4 0 0 0,3-1 0 0 0,10-4 0 0 0,2 0 0 0 0,3 1 0 0 0,2-2 0 0 0,3-4 0 0 0,6-4 0 0 0,3-4 0 0 0,5-2 0 0 0,6-2 0 0 0,4-2 0 0 0,9 1 0 0 0,5-1 0 0 0,0 0 0 0 0,5-5 0 0 0,0-1 0 0 0,-2-4 0 0 0,8-1 0 0 0,6 2 0 0 0,4 3 0 0 0,-3 2 0 0 0,0-3 0 0 0,0 0 0 0 0,-8 2 0 0 0,-8-4 0 0 0,-4 0 0 0 0,-4 2 0 0 0,4-3 0 0 0,0 1 0 0 0,1 1 0 0 0,-2 3 0 0 0,0 3 0 0 0,3-4 0 0 0,1-1 0 0 0,5-3 0 0 0,4-1 0 0 0,5-2 0 0 0,-1 0 0 0 0,-4 3 0 0 0,-5 4 0 0 0,-4 2 0 0 0,-3-2 0 0 0,-3-1 0 0 0,-6-3 0 0 0,-3 0 0 0 0,-5 1 0 0 0,-4 3 0 0 0,-6-2 0 0 0,-3 0 0 0 0,-2-3 0 0 0,-2 0 0 0 0,-1 2 0 0 0,1 3 0 0 0,-1 3 0 0 0,6 2 0 0 0,6-4 0 0 0,2-1 0 0 0,-1-4 0 0 0,-3 0 0 0 0,-3 1 0 0 0,-2 3 0 0 0,-7-2 0 0 0,-2 0 0 0 0,-1-4 0 0 0,0 1 0 0 0,-2-2 0 0 0,-1-5 0 0 0,1 2 0 0 0,-2-2 0 0 0,0 3 0 0 0,-3-2 0 0 0,0 3 0 0 0,-2-1 0 0 0,2 2 0 0 0,-2-1 0 0 0,1 1 0 0 0,4-1 0 0 0,3 1 0 0 0,-2-1 0 0 0,0 1 0 0 0,3 3 0 0 0,1 4 0 0 0,-3-2 0 0 0,1-5 0 0 0,-15 1 0 0 0,-23 1 0 0 0,-13 4 0 0 0,-18 3 0 0 0,-15 2 0 0 0,-12 2 0 0 0,-9 6 0 0 0,-9 2 0 0 0,-6 5 0 0 0,6 0 0 0 0,-3 3 0 0 0,0 0 0 0 0,2-4 0 0 0,0-3 0 0 0,-2 2 0 0 0,-1 4 0 0 0,-4 0 0 0 0,0-2 0 0 0,2 1 0 0 0,7-1 0 0 0,5-3 0 0 0,7-3 0 0 0,1-2 0 0 0,5-2 0 0 0,4-2 0 0 0,9 0 0 0 0,10 0 0 0 0,8-1 0 0 0,2 1 0 0 0,2-1 0 0 0,2 1 0 0 0,4 5 0 0 0,-5 1 0 0 0,-4 1 0 0 0,-6 3 0 0 0,-5 0 0 0 0,-9-1 0 0 0,-9 2 0 0 0,-2 0 0 0 0,-9-3 0 0 0,-6-1 0 0 0,2-4 0 0 0,-5-1 0 0 0,-1-1 0 0 0,-1-1 0 0 0,5 0 0 0 0,8-1 0 0 0,7 1 0 0 0,11 0 0 0 0,10-1 0 0 0,10 1 0 0 0,6 0 0 0 0,5 0 0 0 0,1 0 0 0 0,2 0 0 0 0,0 0 0 0 0,-1 0 0 0 0,5 5 0 0 0,1 2 0 0 0,0-1 0 0 0,-2-1 0 0 0,-2 4 0 0 0,-6 5 0 0 0,-3 0 0 0 0,-1 3 0 0 0,-3 3 0 0 0,-1-1 0 0 0,2-5 0 0 0,-3 2 0 0 0,0-4 0 0 0,3 3 0 0 0,2-2 0 0 0,3-3 0 0 0,7 1 0 0 0,2 0 0 0 0,1-3 0 0 0,4 3 0 0 0,1-1 0 0 0,2 3 0 0 0,5 4 0 0 0,4 5 0 0 0,3 3 0 0 0,3 2 0 0 0,1 2 0 0 0,0 1 0 0 0,1 0 0 0 0,0 0 0 0 0,4-5 0 0 0,8-1 0 0 0,5-6 0 0 0,10 5 0 0 0,6-2 0 0 0,1-4 0 0 0,5 0 0 0 0,6-4 0 0 0,0 2 0 0 0,2 4 0 0 0,8-3 0 0 0,10-3 0 0 0,8 1 0 0 0,6-2 0 0 0,6-3 0 0 0,7 2 0 0 0,8-1 0 0 0,2-2 0 0 0,3-2 0 0 0,-1-3 0 0 0,-3-1 0 0 0,-10-1 0 0 0,-15-2 0 0 0,-5-4 0 0 0,-11-2 0 0 0,-10-5 0 0 0,-9 0 0 0 0,-6-3 0 0 0,0-4 0 0 0,4 1 0 0 0,6-1 0 0 0,4-3 0 0 0,0 3 0 0 0,5 4 0 0 0,4 5 0 0 0,2-1 0 0 0,5 2 0 0 0,7 2 0 0 0,5-3 0 0 0,0 1 0 0 0,2-4 0 0 0,-3 1 0 0 0,-5 2 0 0 0,-4 3 0 0 0,1 3 0 0 0,4 1 0 0 0,5-3 0 0 0,3-5 0 0 0,4-2 0 0 0,7-3 0 0 0,-2 1 0 0 0,3 4 0 0 0,2-3 0 0 0,-2 3 0 0 0,0 2 0 0 0,-7 2 0 0 0,-7 4 0 0 0,-8 1 0 0 0,-6 2 0 0 0,-8 0 0 0 0,-10 0 0 0 0,-7 1 0 0 0,-6-1 0 0 0,-4 1 0 0 0,-1-1 0 0 0,-1 0 0 0 0,-1 0 0 0 0,1 0 0 0 0,0 0 0 0 0,1 0 0 0 0,0 0 0 0 0,5-5 0 0 0,2-1 0 0 0,0-6 0 0 0,3 0 0 0 0,1 2 0 0 0,-2 3 0 0 0,-2 2 0 0 0,-7 8 0 0 0,-9 7 0 0 0,-13 8 0 0 0,-12 5 0 0 0,-11 9 0 0 0,-12 4 0 0 0,-6 6 0 0 0,-8-4 0 0 0,-7 1 0 0 0,1 0 0 0 0,-3-3 0 0 0,-1-2 0 0 0,2-7 0 0 0,5-2 0 0 0,5-7 0 0 0,-1-5 0 0 0,2-6 0 0 0,3-3 0 0 0,2-3 0 0 0,-3-2 0 0 0,-6 0 0 0 0,-4 0 0 0 0,-11 0 0 0 0,-14 0 0 0 0,-16 1 0 0 0,-12-1 0 0 0,-14 1 0 0 0,-24-5 0 0 0,-7-6 0 0 0,1-7 0 0 0,4 0 0 0 0,2-3 0 0 0,3-1 0 0 0,11 2 0 0 0,16-1 0 0 0,16 4 0 0 0,14 5 0 0 0,10 4 0 0 0,12 3 0 0 0,10 3 0 0 0,3 2 0 0 0,-1 0 0 0 0,2 1 0 0 0,3 0 0 0 0,3 0 0 0 0,3-1 0 0 0,2 1 0 0 0,6 4 0 0 0,3 2 0 0 0,-1-1 0 0 0,-1-1 0 0 0,-1-1 0 0 0,-2 3 0 0 0,0 1 0 0 0,-7 4 0 0 0,-7-1 0 0 0,-2 4 0 0 0,-3 4 0 0 0,1-2 0 0 0,-2-3 0 0 0,2 1 0 0 0,4-2 0 0 0,-1-4 0 0 0,6 3 0 0 0,5-2 0 0 0,2 3 0 0 0,1-1 0 0 0,-4-2 0 0 0,-2-4 0 0 0,-6 4 0 0 0,-5-1 0 0 0,-5 3 0 0 0,-10-1 0 0 0,-4 4 0 0 0,-1 3 0 0 0,0 5 0 0 0,2-3 0 0 0,1-4 0 0 0,6 0 0 0 0,13 3 0 0 0,13 2 0 0 0,17-2 0 0 0,21-4 0 0 0,9 0 0 0 0,12-2 0 0 0,10-3 0 0 0,14-4 0 0 0,18-3 0 0 0,17-1 0 0 0,28-2 0 0 0,30-1 0 0 0,20 1 0 0 0,21-1 0 0 0,10 1 0 0 0,5-1 0 0 0,-11 1 0 0 0,-18 0 0 0 0,-18 0 0 0 0,-21 0 0 0 0,-18 0 0 0 0,-19 0 0 0 0,-11 0 0 0 0,-15 0 0 0 0,-4 0 0 0 0,-9 0 0 0 0,-10 0 0 0 0,-2-5 0 0 0,-4-2 0 0 0,-5 1 0 0 0,-3 1 0 0 0,8-4 0 0 0,6-5 0 0 0,5 0 0 0 0,9-3 0 0 0,3 2 0 0 0,2 3 0 0 0,3-2 0 0 0,-4 3 0 0 0,-10-3 0 0 0,-8 1 0 0 0,-7 3 0 0 0,-7 4 0 0 0,-3 1 0 0 0,-2-2 0 0 0,-1 0 0 0 0,-1 1 0 0 0,11 1 0 0 0,4 2 0 0 0,4 1 0 0 0,5 2 0 0 0,-2 0 0 0 0,1 0 0 0 0,3 0 0 0 0,-4 0 0 0 0,-5 1 0 0 0,-4-1 0 0 0,-5 0 0 0 0,-3 0 0 0 0,-22 5 0 0 0,-22 7 0 0 0,-20 6 0 0 0,-9 5 0 0 0,-8 8 0 0 0,0 0 0 0 0,3-1 0 0 0,4-1 0 0 0,5-4 0 0 0,3-8 0 0 0,3-1 0 0 0,-4-3 0 0 0,-1-4 0 0 0,1 1 0 0 0,-3 0 0 0 0,-6 2 0 0 0,-5 5 0 0 0,-5-1 0 0 0,-2-3 0 0 0,-7 1 0 0 0,-3-2 0 0 0,-1-2 0 0 0,3-4 0 0 0,5-2 0 0 0,4-3 0 0 0,-4 0 0 0 0,-2-1 0 0 0,-6-1 0 0 0,-6 1 0 0 0,-1-1 0 0 0,-2 1 0 0 0,6-1 0 0 0,5 1 0 0 0,3 0 0 0 0,9 0 0 0 0,6 0 0 0 0,8 0 0 0 0,5 0 0 0 0,3 0 0 0 0,-3 0 0 0 0,-1 0 0 0 0,1 0 0 0 0,1 0 0 0 0,1 0 0 0 0,-4 0 0 0 0,-1 0 0 0 0,1 0 0 0 0,-4 0 0 0 0,-4 0 0 0 0,-5 0 0 0 0,-5 0 0 0 0,-2 0 0 0 0,-3 0 0 0 0,5 0 0 0 0,1 0 0 0 0,-1 0 0 0 0,5 0 0 0 0,5 0 0 0 0,5 0 0 0 0,4 0 0 0 0,3 5 0 0 0,-2 2 0 0 0,-2-1 0 0 0,1 4 0 0 0,2 1 0 0 0,-4-3 0 0 0,-1-2 0 0 0,2-1 0 0 0,-9-3 0 0 0,-1-1 0 0 0,-3 4 0 0 0,-4 1 0 0 0,3 0 0 0 0,0-1 0 0 0,3-2 0 0 0,5-1 0 0 0,4-1 0 0 0,9 5 0 0 0,5 0 0 0 0,-5 0 0 0 0,-1 4 0 0 0,-1 0 0 0 0,-1 4 0 0 0,-4-2 0 0 0,-1-1 0 0 0,5 1 0 0 0,4-1 0 0 0,6 3 0 0 0,2-1 0 0 0,5 2 0 0 0,4 3 0 0 0,-1 5 0 0 0,2 2 0 0 0,3 2 0 0 0,2 2 0 0 0,-3 1 0 0 0,0 0 0 0 0,1 0 0 0 0,3 0 0 0 0,0 0 0 0 0,8-5 0 0 0,2-2 0 0 0,0 0 0 0 0,4-4 0 0 0,6-5 0 0 0,4-4 0 0 0,0 0 0 0 0,1-2 0 0 0,1-1 0 0 0,3-2 0 0 0,2-3 0 0 0,-4-5 0 0 0,0-4 0 0 0,-5-4 0 0 0,0-1 0 0 0,2-4 0 0 0,2 2 0 0 0,8 2 0 0 0,4-1 0 0 0,0 2 0 0 0,5-3 0 0 0,11 1 0 0 0,2 3 0 0 0,2 3 0 0 0,-3-2 0 0 0,4 0 0 0 0,4-3 0 0 0,-4 1 0 0 0,-6-4 0 0 0,4 2 0 0 0,-3 2 0 0 0,-4 4 0 0 0,0-3 0 0 0,1 1 0 0 0,-1 2 0 0 0,-4 2 0 0 0,-4-3 0 0 0,-3-1 0 0 0,-4 3 0 0 0,0 0 0 0 0,-2 3 0 0 0,-1 1 0 0 0,1 1 0 0 0,5 1 0 0 0,1 0 0 0 0,1 1 0 0 0,-2-1 0 0 0,4 0 0 0 0,5 1 0 0 0,1-1 0 0 0,-3 0 0 0 0,2 0 0 0 0,-1-5 0 0 0,2-2 0 0 0,3 1 0 0 0,5 1 0 0 0,2 1 0 0 0,3 2 0 0 0,1-4 0 0 0,1-1 0 0 0,1 0 0 0 0,-1 2 0 0 0,-4 2 0 0 0,-8 1 0 0 0,-1 1 0 0 0,-3 1 0 0 0,0-5 0 0 0,-1-2 0 0 0,-3 1 0 0 0,-4-3 0 0 0,3-1 0 0 0,5 1 0 0 0,0 3 0 0 0,2 2 0 0 0,4-3 0 0 0,-1-1 0 0 0,-4 1 0 0 0,-5 2 0 0 0,-3 2 0 0 0,-4 1 0 0 0,-1-3 0 0 0,-2-2 0 0 0,0 1 0 0 0,-6-4 0 0 0,-1 0 0 0 0,1 2 0 0 0,0 1 0 0 0,-2-2 0 0 0,-1 1 0 0 0,-3-5 0 0 0,0 1 0 0 0,3-2 0 0 0,2 0 0 0 0,3 3 0 0 0,-3-1 0 0 0,0 1 0 0 0,-4-3 0 0 0,0 1 0 0 0,2-2 0 0 0,2 2 0 0 0,3 2 0 0 0,2 4 0 0 0,2 3 0 0 0,-5-3 0 0 0,-1-1 0 0 0,0 2 0 0 0,2 1 0 0 0,1 2 0 0 0,2 2 0 0 0,0 0 0 0 0,-4 1 0 0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43318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14400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365638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5/29/2024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505933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6F4E3E68-314E-4E62-AA8A-BE3F20F81523}" type="datetimeFigureOut">
              <a:rPr lang="en-US" smtClean="0"/>
              <a:t>5/29/2024</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13059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6F4E3E68-314E-4E62-AA8A-BE3F20F81523}" type="datetimeFigureOut">
              <a:rPr lang="en-US" smtClean="0"/>
              <a:t>5/29/2024</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26750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F4E3E68-314E-4E62-AA8A-BE3F20F81523}" type="datetimeFigureOut">
              <a:rPr lang="en-US" smtClean="0"/>
              <a:t>5/29/2024</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6395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5/29/2024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73526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5/29/2024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54499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401960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95427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4E3E68-314E-4E62-AA8A-BE3F20F81523}" type="datetimeFigureOut">
              <a:rPr lang="en-US" smtClean="0"/>
              <a:t>5/29/2024</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55F65A-0D26-4EA2-8D80-8F2A7746944E}" type="slidenum">
              <a:rPr lang="en-US" smtClean="0"/>
              <a:t>‹#›</a:t>
            </a:fld>
            <a:endParaRPr lang="en-US"/>
          </a:p>
        </p:txBody>
      </p:sp>
    </p:spTree>
    <p:extLst>
      <p:ext uri="{BB962C8B-B14F-4D97-AF65-F5344CB8AC3E}">
        <p14:creationId xmlns:p14="http://schemas.microsoft.com/office/powerpoint/2010/main" val="1639046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gif"/><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6.png"/><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5.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4.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4.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4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5.xml"/><Relationship Id="rId4" Type="http://schemas.openxmlformats.org/officeDocument/2006/relationships/image" Target="../media/image75.jpeg"/></Relationships>
</file>

<file path=ppt/slides/_rels/slide50.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4" Type="http://schemas.openxmlformats.org/officeDocument/2006/relationships/image" Target="../media/image7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4.xml"/><Relationship Id="rId5" Type="http://schemas.openxmlformats.org/officeDocument/2006/relationships/image" Target="../media/image84.png"/></Relationships>
</file>

<file path=ppt/slides/_rels/slide58.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8" Type="http://schemas.openxmlformats.org/officeDocument/2006/relationships/hyperlink" Target="https://dharma.lt/sviesos-spalvu-terapija-bioptron/" TargetMode="External"/><Relationship Id="rId3" Type="http://schemas.openxmlformats.org/officeDocument/2006/relationships/hyperlink" Target="https://www.vle.lt/straipsnis/vaivorykste-1/" TargetMode="External"/><Relationship Id="rId7" Type="http://schemas.openxmlformats.org/officeDocument/2006/relationships/hyperlink" Target="https://kristalunamai.lt/paslaugos/terapiju-spa/119-spalvu-ir-sviesos-terapija-chromoterapija.html" TargetMode="External"/><Relationship Id="rId2" Type="http://schemas.openxmlformats.org/officeDocument/2006/relationships/hyperlink" Target="https://www.vedlys.smm.lt/5-8_klasiu_pamoku_veiklu_aprasai.html" TargetMode="External"/><Relationship Id="rId1" Type="http://schemas.openxmlformats.org/officeDocument/2006/relationships/slideLayout" Target="../slideLayouts/slideLayout4.xml"/><Relationship Id="rId6" Type="http://schemas.openxmlformats.org/officeDocument/2006/relationships/hyperlink" Target="https://www.sciencelearn.org.nz/resources/47-colours-of-light" TargetMode="External"/><Relationship Id="rId5" Type="http://schemas.openxmlformats.org/officeDocument/2006/relationships/hyperlink" Target="https://www.metoffice.gov.uk/weather/learn-about/weather/optical-effects/why-is-the-sunset-red" TargetMode="External"/><Relationship Id="rId10" Type="http://schemas.openxmlformats.org/officeDocument/2006/relationships/hyperlink" Target="https://www.nsa.smm.lt/svietimo-stebesena/tyrimai/nacionaliniai-tyrimai/nacionaliniai-mastymo-konkursai/" TargetMode="External"/><Relationship Id="rId4" Type="http://schemas.openxmlformats.org/officeDocument/2006/relationships/hyperlink" Target="https://www.datacolor.com/business-solutions/blog/fundamentals-working-with-color/" TargetMode="External"/><Relationship Id="rId9" Type="http://schemas.openxmlformats.org/officeDocument/2006/relationships/hyperlink" Target="https://www.lrytas.lt/sveikata/gyvenu-sveikai/2024/02/23/news/tyrimas-parode-kokios-spalvos-sviesa-kenkia-organizmui-tai-uzdelsto-veikimo-bomba--30703117"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9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descr="More rainbows will be seen due to climate change, suggests study -  TheDailyGuardian">
            <a:extLst>
              <a:ext uri="{FF2B5EF4-FFF2-40B4-BE49-F238E27FC236}">
                <a16:creationId xmlns:a16="http://schemas.microsoft.com/office/drawing/2014/main" id="{F2462495-5936-CB69-0536-4945CA737DE6}"/>
              </a:ext>
            </a:extLst>
          </p:cNvPr>
          <p:cNvPicPr>
            <a:picLocks noChangeAspect="1"/>
          </p:cNvPicPr>
          <p:nvPr/>
        </p:nvPicPr>
        <p:blipFill>
          <a:blip r:embed="rId2"/>
          <a:stretch>
            <a:fillRect/>
          </a:stretch>
        </p:blipFill>
        <p:spPr>
          <a:xfrm>
            <a:off x="5347" y="-1984"/>
            <a:ext cx="12314988" cy="6861966"/>
          </a:xfrm>
          <a:prstGeom prst="rect">
            <a:avLst/>
          </a:prstGeom>
        </p:spPr>
      </p:pic>
      <p:sp>
        <p:nvSpPr>
          <p:cNvPr id="2" name="Antraštė 1"/>
          <p:cNvSpPr>
            <a:spLocks noGrp="1"/>
          </p:cNvSpPr>
          <p:nvPr>
            <p:ph type="ctrTitle"/>
          </p:nvPr>
        </p:nvSpPr>
        <p:spPr>
          <a:xfrm>
            <a:off x="1524000" y="1122363"/>
            <a:ext cx="9144000" cy="2106864"/>
          </a:xfrm>
        </p:spPr>
        <p:txBody>
          <a:bodyPr/>
          <a:lstStyle/>
          <a:p>
            <a:r>
              <a:rPr lang="en-US" sz="9600" b="1" err="1">
                <a:solidFill>
                  <a:srgbClr val="FF0000"/>
                </a:solidFill>
                <a:latin typeface="Times New Roman"/>
                <a:cs typeface="Times New Roman"/>
              </a:rPr>
              <a:t>S</a:t>
            </a:r>
            <a:r>
              <a:rPr lang="en-US" sz="9600" b="1" err="1">
                <a:solidFill>
                  <a:srgbClr val="FFC000"/>
                </a:solidFill>
                <a:latin typeface="Times New Roman"/>
                <a:cs typeface="Times New Roman"/>
              </a:rPr>
              <a:t>p</a:t>
            </a:r>
            <a:r>
              <a:rPr lang="en-US" sz="9600" b="1" err="1">
                <a:solidFill>
                  <a:srgbClr val="EDED66"/>
                </a:solidFill>
                <a:latin typeface="Times New Roman"/>
                <a:cs typeface="Times New Roman"/>
              </a:rPr>
              <a:t>a</a:t>
            </a:r>
            <a:r>
              <a:rPr lang="en-US" sz="9600" b="1" err="1">
                <a:solidFill>
                  <a:srgbClr val="00B050"/>
                </a:solidFill>
                <a:latin typeface="Times New Roman"/>
                <a:cs typeface="Times New Roman"/>
              </a:rPr>
              <a:t>l</a:t>
            </a:r>
            <a:r>
              <a:rPr lang="en-US" sz="9600" b="1" err="1">
                <a:solidFill>
                  <a:srgbClr val="0070C0"/>
                </a:solidFill>
                <a:latin typeface="Times New Roman"/>
                <a:cs typeface="Times New Roman"/>
              </a:rPr>
              <a:t>v</a:t>
            </a:r>
            <a:r>
              <a:rPr lang="en-US" sz="9600" b="1" err="1">
                <a:solidFill>
                  <a:srgbClr val="002060"/>
                </a:solidFill>
                <a:latin typeface="Times New Roman"/>
                <a:cs typeface="Times New Roman"/>
              </a:rPr>
              <a:t>o</a:t>
            </a:r>
            <a:r>
              <a:rPr lang="en-US" sz="9600" b="1" err="1">
                <a:solidFill>
                  <a:srgbClr val="7030A0"/>
                </a:solidFill>
                <a:latin typeface="Times New Roman"/>
                <a:cs typeface="Times New Roman"/>
              </a:rPr>
              <a:t>s</a:t>
            </a:r>
            <a:r>
              <a:rPr lang="en-US" b="1"/>
              <a:t> </a:t>
            </a:r>
          </a:p>
        </p:txBody>
      </p:sp>
      <p:sp>
        <p:nvSpPr>
          <p:cNvPr id="3" name="Antrinis pavadinimas 2"/>
          <p:cNvSpPr>
            <a:spLocks noGrp="1"/>
          </p:cNvSpPr>
          <p:nvPr>
            <p:ph type="subTitle" idx="1"/>
          </p:nvPr>
        </p:nvSpPr>
        <p:spPr>
          <a:xfrm>
            <a:off x="1782792" y="5197925"/>
            <a:ext cx="9144000" cy="1655762"/>
          </a:xfrm>
        </p:spPr>
        <p:txBody>
          <a:bodyPr vert="horz" lIns="91440" tIns="45720" rIns="91440" bIns="45720" rtlCol="0" anchor="t">
            <a:normAutofit/>
          </a:bodyPr>
          <a:lstStyle/>
          <a:p>
            <a:r>
              <a:rPr lang="lt-LT" sz="2800">
                <a:latin typeface="Times New Roman"/>
                <a:cs typeface="Arial"/>
              </a:rPr>
              <a:t>Palangos Vlado Jurgučio progimnazijos 7a klasės mokinės </a:t>
            </a:r>
            <a:r>
              <a:rPr lang="lt-LT" sz="2800">
                <a:latin typeface="Times New Roman"/>
                <a:ea typeface="+mn-lt"/>
                <a:cs typeface="+mn-lt"/>
              </a:rPr>
              <a:t>Gabija Stonkutė ir Gabrielė </a:t>
            </a:r>
            <a:r>
              <a:rPr lang="lt-LT" sz="2800" err="1">
                <a:latin typeface="Times New Roman"/>
                <a:ea typeface="+mn-lt"/>
                <a:cs typeface="+mn-lt"/>
              </a:rPr>
              <a:t>Vabuolaitė</a:t>
            </a:r>
            <a:endParaRPr lang="lt-LT" sz="2800">
              <a:latin typeface="Times New Roman"/>
              <a:cs typeface="Times New Roman"/>
            </a:endParaRPr>
          </a:p>
          <a:p>
            <a:r>
              <a:rPr lang="lt-LT" sz="2800">
                <a:latin typeface="Times New Roman"/>
                <a:cs typeface="Arial"/>
              </a:rPr>
              <a:t>Mokytoja Saulė </a:t>
            </a:r>
            <a:r>
              <a:rPr lang="lt-LT" sz="2800" err="1">
                <a:latin typeface="Times New Roman"/>
                <a:cs typeface="Arial"/>
              </a:rPr>
              <a:t>Paulikienė</a:t>
            </a:r>
            <a:endParaRPr lang="lt-LT" err="1">
              <a:latin typeface="Aptos" panose="020B0004020202020204"/>
            </a:endParaRPr>
          </a:p>
        </p:txBody>
      </p:sp>
    </p:spTree>
    <p:extLst>
      <p:ext uri="{BB962C8B-B14F-4D97-AF65-F5344CB8AC3E}">
        <p14:creationId xmlns:p14="http://schemas.microsoft.com/office/powerpoint/2010/main" val="42473639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92D71A6C-0DA5-4A30-54A8-F294104E0625}"/>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12BCCA00-13EF-5E95-7215-20CAE4CEDF08}"/>
              </a:ext>
            </a:extLst>
          </p:cNvPr>
          <p:cNvSpPr>
            <a:spLocks noGrp="1"/>
          </p:cNvSpPr>
          <p:nvPr>
            <p:ph type="title"/>
          </p:nvPr>
        </p:nvSpPr>
        <p:spPr>
          <a:xfrm>
            <a:off x="851568" y="365125"/>
            <a:ext cx="10502232" cy="1352299"/>
          </a:xfrm>
        </p:spPr>
        <p:txBody>
          <a:bodyPr/>
          <a:lstStyle/>
          <a:p>
            <a:r>
              <a:rPr lang="en-US" b="1" err="1">
                <a:solidFill>
                  <a:schemeClr val="bg1"/>
                </a:solidFill>
              </a:rPr>
              <a:t>Turinys</a:t>
            </a:r>
            <a:r>
              <a:rPr lang="en-US" b="1">
                <a:solidFill>
                  <a:schemeClr val="bg1"/>
                </a:solidFill>
              </a:rPr>
              <a:t>:</a:t>
            </a:r>
          </a:p>
        </p:txBody>
      </p:sp>
      <p:sp>
        <p:nvSpPr>
          <p:cNvPr id="3" name="Content Placeholder 2">
            <a:extLst>
              <a:ext uri="{FF2B5EF4-FFF2-40B4-BE49-F238E27FC236}">
                <a16:creationId xmlns:a16="http://schemas.microsoft.com/office/drawing/2014/main" id="{5E52AE76-6988-5BB4-014E-89151856818C}"/>
              </a:ext>
            </a:extLst>
          </p:cNvPr>
          <p:cNvSpPr>
            <a:spLocks noGrp="1"/>
          </p:cNvSpPr>
          <p:nvPr>
            <p:ph sz="half" idx="1"/>
          </p:nvPr>
        </p:nvSpPr>
        <p:spPr>
          <a:xfrm>
            <a:off x="400225" y="1583720"/>
            <a:ext cx="6454781" cy="4351338"/>
          </a:xfrm>
        </p:spPr>
        <p:txBody>
          <a:bodyPr vert="horz" lIns="91440" tIns="45720" rIns="91440" bIns="45720" rtlCol="0" anchor="t">
            <a:noAutofit/>
          </a:bodyPr>
          <a:lstStyle/>
          <a:p>
            <a:pPr algn="just"/>
            <a:r>
              <a:rPr lang="lt-LT">
                <a:ea typeface="+mn-lt"/>
                <a:cs typeface="+mn-lt"/>
              </a:rPr>
              <a:t>S</a:t>
            </a:r>
            <a:r>
              <a:rPr lang="lt-LT">
                <a:latin typeface="Times New Roman"/>
                <a:ea typeface="+mn-lt"/>
                <a:cs typeface="+mn-lt"/>
              </a:rPr>
              <a:t>užinokite ką sako apie jus jūsų</a:t>
            </a:r>
            <a:endParaRPr lang="lt-LT">
              <a:latin typeface="Times New Roman"/>
              <a:cs typeface="Times New Roman"/>
            </a:endParaRPr>
          </a:p>
          <a:p>
            <a:pPr marL="0" indent="0" algn="just">
              <a:buNone/>
            </a:pPr>
            <a:r>
              <a:rPr lang="lt-LT" sz="3200">
                <a:ea typeface="+mn-lt"/>
                <a:cs typeface="+mn-lt"/>
              </a:rPr>
              <a:t> </a:t>
            </a:r>
            <a:r>
              <a:rPr lang="lt-LT">
                <a:latin typeface="Times New Roman"/>
                <a:ea typeface="+mn-lt"/>
                <a:cs typeface="+mn-lt"/>
              </a:rPr>
              <a:t>mėgstamiausia spalva.</a:t>
            </a:r>
            <a:endParaRPr lang="lt-LT">
              <a:latin typeface="Times New Roman"/>
              <a:cs typeface="Times New Roman"/>
            </a:endParaRPr>
          </a:p>
          <a:p>
            <a:pPr algn="just"/>
            <a:r>
              <a:rPr lang="lt-LT">
                <a:latin typeface="Times New Roman"/>
                <a:ea typeface="+mn-lt"/>
                <a:cs typeface="+mn-lt"/>
              </a:rPr>
              <a:t>Kaip spalvos veikia savijautą?</a:t>
            </a:r>
          </a:p>
          <a:p>
            <a:pPr algn="just"/>
            <a:r>
              <a:rPr lang="lt-LT">
                <a:latin typeface="Times New Roman"/>
                <a:ea typeface="+mn-lt"/>
                <a:cs typeface="+mn-lt"/>
              </a:rPr>
              <a:t>Kaip spalvas mato šunys?</a:t>
            </a:r>
          </a:p>
          <a:p>
            <a:pPr algn="just"/>
            <a:r>
              <a:rPr lang="lt-LT">
                <a:latin typeface="Times New Roman"/>
                <a:ea typeface="+mn-lt"/>
                <a:cs typeface="+mn-lt"/>
              </a:rPr>
              <a:t>Kaip spalvas mato katės?</a:t>
            </a:r>
          </a:p>
          <a:p>
            <a:pPr algn="just"/>
            <a:r>
              <a:rPr lang="lt-LT">
                <a:latin typeface="Times New Roman"/>
                <a:ea typeface="+mn-lt"/>
                <a:cs typeface="+mn-lt"/>
              </a:rPr>
              <a:t>Kaip spalvas mato gyvatės?</a:t>
            </a:r>
          </a:p>
          <a:p>
            <a:pPr algn="just"/>
            <a:r>
              <a:rPr lang="lt-LT">
                <a:latin typeface="Times New Roman"/>
                <a:ea typeface="+mn-lt"/>
                <a:cs typeface="+mn-lt"/>
              </a:rPr>
              <a:t>Kaip spalvas mato karvės?</a:t>
            </a:r>
          </a:p>
          <a:p>
            <a:pPr algn="just"/>
            <a:r>
              <a:rPr lang="lt-LT">
                <a:latin typeface="Times New Roman"/>
                <a:ea typeface="+mn-lt"/>
                <a:cs typeface="+mn-lt"/>
              </a:rPr>
              <a:t>Gydomosios spalvų savybės</a:t>
            </a:r>
          </a:p>
          <a:p>
            <a:endParaRPr lang="en-US" sz="3200">
              <a:ea typeface="+mn-lt"/>
              <a:cs typeface="+mn-lt"/>
            </a:endParaRPr>
          </a:p>
          <a:p>
            <a:endParaRPr lang="en-US" sz="3200">
              <a:ea typeface="+mn-lt"/>
              <a:cs typeface="+mn-lt"/>
            </a:endParaRPr>
          </a:p>
          <a:p>
            <a:endParaRPr lang="en-US" sz="2000">
              <a:ea typeface="+mn-lt"/>
              <a:cs typeface="+mn-lt"/>
            </a:endParaRPr>
          </a:p>
        </p:txBody>
      </p:sp>
      <p:sp>
        <p:nvSpPr>
          <p:cNvPr id="4" name="Content Placeholder 3">
            <a:extLst>
              <a:ext uri="{FF2B5EF4-FFF2-40B4-BE49-F238E27FC236}">
                <a16:creationId xmlns:a16="http://schemas.microsoft.com/office/drawing/2014/main" id="{C54D9595-67EF-8FF7-F1A3-7A46428D6F32}"/>
              </a:ext>
            </a:extLst>
          </p:cNvPr>
          <p:cNvSpPr>
            <a:spLocks noGrp="1"/>
          </p:cNvSpPr>
          <p:nvPr>
            <p:ph sz="half" idx="2"/>
          </p:nvPr>
        </p:nvSpPr>
        <p:spPr>
          <a:xfrm>
            <a:off x="6635386" y="1425663"/>
            <a:ext cx="5171005" cy="5028671"/>
          </a:xfrm>
        </p:spPr>
        <p:txBody>
          <a:bodyPr vert="horz" lIns="91440" tIns="45720" rIns="91440" bIns="45720" rtlCol="0" anchor="t">
            <a:noAutofit/>
          </a:bodyPr>
          <a:lstStyle/>
          <a:p>
            <a:pPr algn="just"/>
            <a:r>
              <a:rPr lang="lt-LT">
                <a:latin typeface="Times New Roman"/>
                <a:cs typeface="Arial"/>
              </a:rPr>
              <a:t>Blogos spalvų savybės</a:t>
            </a:r>
          </a:p>
          <a:p>
            <a:pPr algn="just"/>
            <a:r>
              <a:rPr lang="lt-LT">
                <a:latin typeface="Times New Roman"/>
                <a:cs typeface="Arial"/>
              </a:rPr>
              <a:t>Daltonizmas</a:t>
            </a:r>
          </a:p>
          <a:p>
            <a:pPr algn="just"/>
            <a:r>
              <a:rPr lang="lt-LT" err="1">
                <a:latin typeface="Times New Roman"/>
                <a:cs typeface="Arial"/>
              </a:rPr>
              <a:t>Chromoterapija</a:t>
            </a:r>
          </a:p>
          <a:p>
            <a:pPr algn="just"/>
            <a:r>
              <a:rPr lang="lt-LT">
                <a:latin typeface="Times New Roman"/>
                <a:cs typeface="Arial"/>
              </a:rPr>
              <a:t>BIOPRON šviesos terapija</a:t>
            </a:r>
          </a:p>
          <a:p>
            <a:pPr algn="just"/>
            <a:r>
              <a:rPr lang="lt-LT">
                <a:latin typeface="Times New Roman"/>
                <a:cs typeface="Arial"/>
              </a:rPr>
              <a:t>Spalvos ir judesys</a:t>
            </a:r>
          </a:p>
          <a:p>
            <a:pPr algn="just"/>
            <a:r>
              <a:rPr lang="lt-LT">
                <a:latin typeface="Times New Roman"/>
                <a:cs typeface="Arial"/>
              </a:rPr>
              <a:t>Teorija</a:t>
            </a:r>
          </a:p>
          <a:p>
            <a:pPr algn="just"/>
            <a:r>
              <a:rPr lang="lt-LT">
                <a:latin typeface="Times New Roman"/>
                <a:cs typeface="Arial"/>
              </a:rPr>
              <a:t>Tyrimai</a:t>
            </a:r>
          </a:p>
          <a:p>
            <a:pPr algn="just"/>
            <a:r>
              <a:rPr lang="lt-LT">
                <a:latin typeface="Times New Roman"/>
                <a:cs typeface="Arial"/>
              </a:rPr>
              <a:t>Gaminame spektroskopą</a:t>
            </a:r>
          </a:p>
          <a:p>
            <a:pPr algn="just"/>
            <a:r>
              <a:rPr lang="lt-LT">
                <a:latin typeface="Times New Roman"/>
                <a:cs typeface="Arial"/>
              </a:rPr>
              <a:t>Testas</a:t>
            </a:r>
          </a:p>
          <a:p>
            <a:pPr algn="just"/>
            <a:r>
              <a:rPr lang="lt-LT">
                <a:latin typeface="Times New Roman"/>
                <a:cs typeface="Arial"/>
              </a:rPr>
              <a:t>Uždavinys</a:t>
            </a:r>
          </a:p>
          <a:p>
            <a:endParaRPr lang="en-US" sz="3200">
              <a:latin typeface="Arial"/>
              <a:cs typeface="Arial"/>
            </a:endParaRPr>
          </a:p>
          <a:p>
            <a:endParaRPr lang="en-US" sz="3600">
              <a:latin typeface="Arial"/>
              <a:cs typeface="Arial"/>
            </a:endParaRPr>
          </a:p>
          <a:p>
            <a:endParaRPr lang="en-US" sz="3600">
              <a:latin typeface="Arial"/>
              <a:cs typeface="Arial"/>
            </a:endParaRPr>
          </a:p>
          <a:p>
            <a:endParaRPr lang="en-US"/>
          </a:p>
        </p:txBody>
      </p:sp>
    </p:spTree>
    <p:extLst>
      <p:ext uri="{BB962C8B-B14F-4D97-AF65-F5344CB8AC3E}">
        <p14:creationId xmlns:p14="http://schemas.microsoft.com/office/powerpoint/2010/main" val="170621326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086D1DA7-9605-DE7B-3924-31582EE14C02}"/>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3C74A0CD-7BEB-26DA-8C5E-A0E36F2D5A7F}"/>
              </a:ext>
            </a:extLst>
          </p:cNvPr>
          <p:cNvSpPr>
            <a:spLocks noGrp="1"/>
          </p:cNvSpPr>
          <p:nvPr>
            <p:ph type="title"/>
          </p:nvPr>
        </p:nvSpPr>
        <p:spPr>
          <a:xfrm>
            <a:off x="238760" y="365125"/>
            <a:ext cx="12506476" cy="1202192"/>
          </a:xfrm>
        </p:spPr>
        <p:txBody>
          <a:bodyPr>
            <a:normAutofit fontScale="90000"/>
          </a:bodyPr>
          <a:lstStyle/>
          <a:p>
            <a:r>
              <a:rPr lang="en-US" b="1" err="1">
                <a:solidFill>
                  <a:srgbClr val="FFFFFF"/>
                </a:solidFill>
                <a:latin typeface="Times New Roman"/>
                <a:cs typeface="Times New Roman"/>
              </a:rPr>
              <a:t>Sužinokite</a:t>
            </a:r>
            <a:r>
              <a:rPr lang="en-US" b="1">
                <a:solidFill>
                  <a:srgbClr val="FFFFFF"/>
                </a:solidFill>
                <a:latin typeface="Times New Roman"/>
                <a:cs typeface="Times New Roman"/>
              </a:rPr>
              <a:t> </a:t>
            </a:r>
            <a:r>
              <a:rPr lang="en-US" b="1" err="1">
                <a:solidFill>
                  <a:srgbClr val="FFFFFF"/>
                </a:solidFill>
                <a:latin typeface="Times New Roman"/>
                <a:cs typeface="Times New Roman"/>
              </a:rPr>
              <a:t>ką</a:t>
            </a:r>
            <a:r>
              <a:rPr lang="en-US" b="1">
                <a:solidFill>
                  <a:srgbClr val="FFFFFF"/>
                </a:solidFill>
                <a:latin typeface="Times New Roman"/>
                <a:cs typeface="Times New Roman"/>
              </a:rPr>
              <a:t> </a:t>
            </a:r>
            <a:r>
              <a:rPr lang="en-US" b="1" err="1">
                <a:solidFill>
                  <a:srgbClr val="FFFFFF"/>
                </a:solidFill>
                <a:latin typeface="Times New Roman"/>
                <a:cs typeface="Times New Roman"/>
              </a:rPr>
              <a:t>sako</a:t>
            </a:r>
            <a:r>
              <a:rPr lang="en-US" b="1">
                <a:solidFill>
                  <a:srgbClr val="FFFFFF"/>
                </a:solidFill>
                <a:latin typeface="Times New Roman"/>
                <a:cs typeface="Times New Roman"/>
              </a:rPr>
              <a:t> </a:t>
            </a:r>
            <a:r>
              <a:rPr lang="en-US" b="1" err="1">
                <a:solidFill>
                  <a:srgbClr val="FFFFFF"/>
                </a:solidFill>
                <a:latin typeface="Times New Roman"/>
                <a:cs typeface="Times New Roman"/>
              </a:rPr>
              <a:t>apie</a:t>
            </a:r>
            <a:r>
              <a:rPr lang="en-US" b="1">
                <a:solidFill>
                  <a:srgbClr val="FFFFFF"/>
                </a:solidFill>
                <a:latin typeface="Times New Roman"/>
                <a:cs typeface="Times New Roman"/>
              </a:rPr>
              <a:t> jus </a:t>
            </a:r>
            <a:r>
              <a:rPr lang="en-US" b="1" err="1">
                <a:solidFill>
                  <a:srgbClr val="FFFFFF"/>
                </a:solidFill>
                <a:latin typeface="Times New Roman"/>
                <a:cs typeface="Times New Roman"/>
              </a:rPr>
              <a:t>jūsų</a:t>
            </a:r>
            <a:r>
              <a:rPr lang="en-US" b="1">
                <a:solidFill>
                  <a:srgbClr val="FFFFFF"/>
                </a:solidFill>
                <a:latin typeface="Times New Roman"/>
                <a:cs typeface="Times New Roman"/>
              </a:rPr>
              <a:t> </a:t>
            </a:r>
            <a:r>
              <a:rPr lang="en-US" b="1" err="1">
                <a:solidFill>
                  <a:srgbClr val="FFFFFF"/>
                </a:solidFill>
                <a:latin typeface="Times New Roman"/>
                <a:cs typeface="Times New Roman"/>
              </a:rPr>
              <a:t>mėgstamiausia</a:t>
            </a:r>
            <a:r>
              <a:rPr lang="en-US" b="1">
                <a:solidFill>
                  <a:srgbClr val="FFFFFF"/>
                </a:solidFill>
                <a:latin typeface="Times New Roman"/>
                <a:cs typeface="Times New Roman"/>
              </a:rPr>
              <a:t> </a:t>
            </a:r>
            <a:r>
              <a:rPr lang="en-US" b="1" err="1">
                <a:solidFill>
                  <a:srgbClr val="FFFFFF"/>
                </a:solidFill>
                <a:latin typeface="Times New Roman"/>
                <a:cs typeface="Times New Roman"/>
              </a:rPr>
              <a:t>spalva</a:t>
            </a:r>
            <a:r>
              <a:rPr lang="en-US" b="1">
                <a:solidFill>
                  <a:srgbClr val="FFFFFF"/>
                </a:solidFill>
                <a:latin typeface="Times New Roman"/>
                <a:cs typeface="Times New Roman"/>
              </a:rPr>
              <a:t>:</a:t>
            </a:r>
          </a:p>
        </p:txBody>
      </p:sp>
      <p:graphicFrame>
        <p:nvGraphicFramePr>
          <p:cNvPr id="26" name="Content Placeholder 25">
            <a:extLst>
              <a:ext uri="{FF2B5EF4-FFF2-40B4-BE49-F238E27FC236}">
                <a16:creationId xmlns:a16="http://schemas.microsoft.com/office/drawing/2014/main" id="{6BB08B9F-A578-6C20-CB8A-A8F0D96EE29E}"/>
              </a:ext>
            </a:extLst>
          </p:cNvPr>
          <p:cNvGraphicFramePr>
            <a:graphicFrameLocks noGrp="1"/>
          </p:cNvGraphicFramePr>
          <p:nvPr>
            <p:ph idx="1"/>
            <p:extLst>
              <p:ext uri="{D42A27DB-BD31-4B8C-83A1-F6EECF244321}">
                <p14:modId xmlns:p14="http://schemas.microsoft.com/office/powerpoint/2010/main" val="1560403616"/>
              </p:ext>
            </p:extLst>
          </p:nvPr>
        </p:nvGraphicFramePr>
        <p:xfrm>
          <a:off x="705970" y="1445558"/>
          <a:ext cx="10984461" cy="5244851"/>
        </p:xfrm>
        <a:graphic>
          <a:graphicData uri="http://schemas.openxmlformats.org/drawingml/2006/table">
            <a:tbl>
              <a:tblPr bandRow="1">
                <a:tableStyleId>{5C22544A-7EE6-4342-B048-85BDC9FD1C3A}</a:tableStyleId>
              </a:tblPr>
              <a:tblGrid>
                <a:gridCol w="1024392">
                  <a:extLst>
                    <a:ext uri="{9D8B030D-6E8A-4147-A177-3AD203B41FA5}">
                      <a16:colId xmlns:a16="http://schemas.microsoft.com/office/drawing/2014/main" val="1798788624"/>
                    </a:ext>
                  </a:extLst>
                </a:gridCol>
                <a:gridCol w="9960069">
                  <a:extLst>
                    <a:ext uri="{9D8B030D-6E8A-4147-A177-3AD203B41FA5}">
                      <a16:colId xmlns:a16="http://schemas.microsoft.com/office/drawing/2014/main" val="865005263"/>
                    </a:ext>
                  </a:extLst>
                </a:gridCol>
              </a:tblGrid>
              <a:tr h="480792">
                <a:tc>
                  <a:txBody>
                    <a:bodyPr/>
                    <a:lstStyle/>
                    <a:p>
                      <a:pPr fontAlgn="b"/>
                      <a:r>
                        <a:rPr lang="en-US" sz="2400" b="1" err="1">
                          <a:effectLst/>
                          <a:latin typeface="Times New Roman"/>
                        </a:rPr>
                        <a:t>Spalvos</a:t>
                      </a:r>
                    </a:p>
                  </a:txBody>
                  <a:tcPr marL="9525" marR="9525" marT="9525"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b="1" err="1">
                          <a:effectLst/>
                          <a:latin typeface="Times New Roman"/>
                        </a:rPr>
                        <a:t>Ką</a:t>
                      </a:r>
                      <a:r>
                        <a:rPr lang="en-US" sz="2200" b="1">
                          <a:effectLst/>
                          <a:latin typeface="Times New Roman"/>
                        </a:rPr>
                        <a:t> ji </a:t>
                      </a:r>
                      <a:r>
                        <a:rPr lang="en-US" sz="2200" b="1" err="1">
                          <a:effectLst/>
                          <a:latin typeface="Times New Roman"/>
                        </a:rPr>
                        <a:t>pasako</a:t>
                      </a:r>
                      <a:r>
                        <a:rPr lang="en-US" sz="2200" b="1">
                          <a:effectLst/>
                          <a:latin typeface="Times New Roman"/>
                        </a:rPr>
                        <a:t> </a:t>
                      </a:r>
                      <a:r>
                        <a:rPr lang="en-US" sz="2200" b="1" err="1">
                          <a:effectLst/>
                          <a:latin typeface="Times New Roman"/>
                        </a:rPr>
                        <a:t>apie</a:t>
                      </a:r>
                      <a:r>
                        <a:rPr lang="en-US" sz="2200" b="1">
                          <a:effectLst/>
                          <a:latin typeface="Times New Roman"/>
                        </a:rPr>
                        <a:t> jus </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32988238"/>
                  </a:ext>
                </a:extLst>
              </a:tr>
              <a:tr h="373950">
                <a:tc>
                  <a:txBody>
                    <a:bodyPr/>
                    <a:lstStyle/>
                    <a:p>
                      <a:pPr fontAlgn="ctr"/>
                      <a:r>
                        <a:rPr lang="en-US" sz="1800" b="1" err="1">
                          <a:solidFill>
                            <a:srgbClr val="FF0000"/>
                          </a:solidFill>
                          <a:effectLst/>
                          <a:latin typeface="Times New Roman"/>
                        </a:rPr>
                        <a:t>Raudona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Ryškus</a:t>
                      </a:r>
                      <a:r>
                        <a:rPr lang="en-US" sz="2200">
                          <a:solidFill>
                            <a:schemeClr val="tx1"/>
                          </a:solidFill>
                          <a:effectLst/>
                          <a:latin typeface="Times New Roman"/>
                        </a:rPr>
                        <a:t>, </a:t>
                      </a:r>
                      <a:r>
                        <a:rPr lang="en-US" sz="2200" err="1">
                          <a:solidFill>
                            <a:schemeClr val="tx1"/>
                          </a:solidFill>
                          <a:effectLst/>
                          <a:latin typeface="Times New Roman"/>
                        </a:rPr>
                        <a:t>neišdildomą</a:t>
                      </a:r>
                      <a:r>
                        <a:rPr lang="en-US" sz="2200">
                          <a:solidFill>
                            <a:schemeClr val="tx1"/>
                          </a:solidFill>
                          <a:effectLst/>
                          <a:latin typeface="Times New Roman"/>
                        </a:rPr>
                        <a:t> </a:t>
                      </a:r>
                      <a:r>
                        <a:rPr lang="en-US" sz="2200" err="1">
                          <a:solidFill>
                            <a:schemeClr val="tx1"/>
                          </a:solidFill>
                          <a:effectLst/>
                          <a:latin typeface="Times New Roman"/>
                        </a:rPr>
                        <a:t>įspūdį</a:t>
                      </a:r>
                      <a:r>
                        <a:rPr lang="en-US" sz="2200">
                          <a:solidFill>
                            <a:schemeClr val="tx1"/>
                          </a:solidFill>
                          <a:effectLst/>
                          <a:latin typeface="Times New Roman"/>
                        </a:rPr>
                        <a:t> </a:t>
                      </a:r>
                      <a:r>
                        <a:rPr lang="en-US" sz="2200" err="1">
                          <a:solidFill>
                            <a:schemeClr val="tx1"/>
                          </a:solidFill>
                          <a:effectLst/>
                          <a:latin typeface="Times New Roman"/>
                        </a:rPr>
                        <a:t>palikti</a:t>
                      </a:r>
                      <a:r>
                        <a:rPr lang="en-US" sz="2200">
                          <a:solidFill>
                            <a:schemeClr val="tx1"/>
                          </a:solidFill>
                          <a:effectLst/>
                          <a:latin typeface="Times New Roman"/>
                        </a:rPr>
                        <a:t> </a:t>
                      </a:r>
                      <a:r>
                        <a:rPr lang="en-US" sz="2200" err="1">
                          <a:solidFill>
                            <a:schemeClr val="tx1"/>
                          </a:solidFill>
                          <a:effectLst/>
                          <a:latin typeface="Times New Roman"/>
                        </a:rPr>
                        <a:t>norintis</a:t>
                      </a:r>
                      <a:r>
                        <a:rPr lang="en-US" sz="2200">
                          <a:solidFill>
                            <a:schemeClr val="tx1"/>
                          </a:solidFill>
                          <a:effectLst/>
                          <a:latin typeface="Times New Roman"/>
                        </a:rPr>
                        <a:t> </a:t>
                      </a:r>
                      <a:r>
                        <a:rPr lang="en-US" sz="2200" err="1">
                          <a:solidFill>
                            <a:schemeClr val="tx1"/>
                          </a:solidFill>
                          <a:effectLst/>
                          <a:latin typeface="Times New Roman"/>
                        </a:rPr>
                        <a:t>žmogus</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2005827"/>
                  </a:ext>
                </a:extLst>
              </a:tr>
              <a:tr h="523529">
                <a:tc>
                  <a:txBody>
                    <a:bodyPr/>
                    <a:lstStyle/>
                    <a:p>
                      <a:pPr fontAlgn="ctr"/>
                      <a:r>
                        <a:rPr lang="lt-LT" sz="1800" b="1">
                          <a:solidFill>
                            <a:srgbClr val="FFC000"/>
                          </a:solidFill>
                          <a:effectLst/>
                          <a:latin typeface="Times New Roman"/>
                        </a:rPr>
                        <a:t>Oranžinė</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Draugiškas</a:t>
                      </a:r>
                      <a:r>
                        <a:rPr lang="en-US" sz="2200">
                          <a:solidFill>
                            <a:schemeClr val="tx1"/>
                          </a:solidFill>
                          <a:effectLst/>
                          <a:latin typeface="Times New Roman"/>
                        </a:rPr>
                        <a:t>, </a:t>
                      </a:r>
                      <a:r>
                        <a:rPr lang="en-US" sz="2200" err="1">
                          <a:solidFill>
                            <a:schemeClr val="tx1"/>
                          </a:solidFill>
                          <a:effectLst/>
                          <a:latin typeface="Times New Roman"/>
                        </a:rPr>
                        <a:t>lengvai</a:t>
                      </a:r>
                      <a:r>
                        <a:rPr lang="en-US" sz="2200">
                          <a:solidFill>
                            <a:schemeClr val="tx1"/>
                          </a:solidFill>
                          <a:effectLst/>
                          <a:latin typeface="Times New Roman"/>
                        </a:rPr>
                        <a:t> </a:t>
                      </a:r>
                      <a:r>
                        <a:rPr lang="en-US" sz="2200" err="1">
                          <a:solidFill>
                            <a:schemeClr val="tx1"/>
                          </a:solidFill>
                          <a:effectLst/>
                          <a:latin typeface="Times New Roman"/>
                        </a:rPr>
                        <a:t>bendraujantis</a:t>
                      </a:r>
                      <a:r>
                        <a:rPr lang="en-US" sz="2200">
                          <a:solidFill>
                            <a:schemeClr val="tx1"/>
                          </a:solidFill>
                          <a:effectLst/>
                          <a:latin typeface="Times New Roman"/>
                        </a:rPr>
                        <a:t> </a:t>
                      </a:r>
                      <a:r>
                        <a:rPr lang="en-US" sz="2200" err="1">
                          <a:solidFill>
                            <a:schemeClr val="tx1"/>
                          </a:solidFill>
                          <a:effectLst/>
                          <a:latin typeface="Times New Roman"/>
                        </a:rPr>
                        <a:t>ir</a:t>
                      </a:r>
                      <a:r>
                        <a:rPr lang="en-US" sz="2200">
                          <a:solidFill>
                            <a:schemeClr val="tx1"/>
                          </a:solidFill>
                          <a:effectLst/>
                          <a:latin typeface="Times New Roman"/>
                        </a:rPr>
                        <a:t> </a:t>
                      </a:r>
                      <a:r>
                        <a:rPr lang="en-US" sz="2200" err="1">
                          <a:solidFill>
                            <a:schemeClr val="tx1"/>
                          </a:solidFill>
                          <a:effectLst/>
                          <a:latin typeface="Times New Roman"/>
                        </a:rPr>
                        <a:t>mėgstantys</a:t>
                      </a:r>
                      <a:r>
                        <a:rPr lang="en-US" sz="2200">
                          <a:solidFill>
                            <a:schemeClr val="tx1"/>
                          </a:solidFill>
                          <a:effectLst/>
                          <a:latin typeface="Times New Roman"/>
                        </a:rPr>
                        <a:t> </a:t>
                      </a:r>
                      <a:r>
                        <a:rPr lang="en-US" sz="2200" err="1">
                          <a:solidFill>
                            <a:schemeClr val="tx1"/>
                          </a:solidFill>
                          <a:effectLst/>
                          <a:latin typeface="Times New Roman"/>
                        </a:rPr>
                        <a:t>vaidinti</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622156"/>
                  </a:ext>
                </a:extLst>
              </a:tr>
              <a:tr h="373950">
                <a:tc>
                  <a:txBody>
                    <a:bodyPr/>
                    <a:lstStyle/>
                    <a:p>
                      <a:pPr fontAlgn="ctr"/>
                      <a:r>
                        <a:rPr lang="en-US" sz="1800" b="1" err="1">
                          <a:solidFill>
                            <a:srgbClr val="EDED66"/>
                          </a:solidFill>
                          <a:effectLst/>
                          <a:latin typeface="Times New Roman"/>
                        </a:rPr>
                        <a:t>Geltona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Laimingas</a:t>
                      </a:r>
                      <a:r>
                        <a:rPr lang="en-US" sz="2200">
                          <a:solidFill>
                            <a:schemeClr val="tx1"/>
                          </a:solidFill>
                          <a:effectLst/>
                          <a:latin typeface="Times New Roman"/>
                        </a:rPr>
                        <a:t> </a:t>
                      </a:r>
                      <a:r>
                        <a:rPr lang="en-US" sz="2200" err="1">
                          <a:solidFill>
                            <a:schemeClr val="tx1"/>
                          </a:solidFill>
                          <a:effectLst/>
                          <a:latin typeface="Times New Roman"/>
                        </a:rPr>
                        <a:t>idealistas</a:t>
                      </a:r>
                      <a:r>
                        <a:rPr lang="en-US" sz="2200">
                          <a:solidFill>
                            <a:schemeClr val="tx1"/>
                          </a:solidFill>
                          <a:effectLst/>
                          <a:latin typeface="Times New Roman"/>
                        </a:rPr>
                        <a:t>, </a:t>
                      </a:r>
                      <a:r>
                        <a:rPr lang="en-US" sz="2200" err="1">
                          <a:solidFill>
                            <a:schemeClr val="tx1"/>
                          </a:solidFill>
                          <a:effectLst/>
                          <a:latin typeface="Times New Roman"/>
                        </a:rPr>
                        <a:t>kuris</a:t>
                      </a:r>
                      <a:r>
                        <a:rPr lang="en-US" sz="2200">
                          <a:solidFill>
                            <a:schemeClr val="tx1"/>
                          </a:solidFill>
                          <a:effectLst/>
                          <a:latin typeface="Times New Roman"/>
                        </a:rPr>
                        <a:t> </a:t>
                      </a:r>
                      <a:r>
                        <a:rPr lang="en-US" sz="2200" err="1">
                          <a:solidFill>
                            <a:schemeClr val="tx1"/>
                          </a:solidFill>
                          <a:effectLst/>
                          <a:latin typeface="Times New Roman"/>
                        </a:rPr>
                        <a:t>dažnai</a:t>
                      </a:r>
                      <a:r>
                        <a:rPr lang="en-US" sz="2200">
                          <a:solidFill>
                            <a:schemeClr val="tx1"/>
                          </a:solidFill>
                          <a:effectLst/>
                          <a:latin typeface="Times New Roman"/>
                        </a:rPr>
                        <a:t> </a:t>
                      </a:r>
                      <a:r>
                        <a:rPr lang="en-US" sz="2200" err="1">
                          <a:solidFill>
                            <a:schemeClr val="tx1"/>
                          </a:solidFill>
                          <a:effectLst/>
                          <a:latin typeface="Times New Roman"/>
                        </a:rPr>
                        <a:t>nepelnytai</a:t>
                      </a:r>
                      <a:r>
                        <a:rPr lang="en-US" sz="2200">
                          <a:solidFill>
                            <a:schemeClr val="tx1"/>
                          </a:solidFill>
                          <a:effectLst/>
                          <a:latin typeface="Times New Roman"/>
                        </a:rPr>
                        <a:t> </a:t>
                      </a:r>
                      <a:r>
                        <a:rPr lang="en-US" sz="2200" err="1">
                          <a:solidFill>
                            <a:schemeClr val="tx1"/>
                          </a:solidFill>
                          <a:effectLst/>
                          <a:latin typeface="Times New Roman"/>
                        </a:rPr>
                        <a:t>nuvertinamas</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6392682"/>
                  </a:ext>
                </a:extLst>
              </a:tr>
              <a:tr h="373950">
                <a:tc>
                  <a:txBody>
                    <a:bodyPr/>
                    <a:lstStyle/>
                    <a:p>
                      <a:pPr fontAlgn="ctr"/>
                      <a:r>
                        <a:rPr lang="en-US" sz="1800" b="1" err="1">
                          <a:solidFill>
                            <a:srgbClr val="00B050"/>
                          </a:solidFill>
                          <a:effectLst/>
                          <a:latin typeface="Times New Roman"/>
                        </a:rPr>
                        <a:t>Žalia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Linkę</a:t>
                      </a:r>
                      <a:r>
                        <a:rPr lang="en-US" sz="2200">
                          <a:solidFill>
                            <a:schemeClr val="tx1"/>
                          </a:solidFill>
                          <a:effectLst/>
                          <a:latin typeface="Times New Roman"/>
                        </a:rPr>
                        <a:t> </a:t>
                      </a:r>
                      <a:r>
                        <a:rPr lang="en-US" sz="2200" err="1">
                          <a:solidFill>
                            <a:schemeClr val="tx1"/>
                          </a:solidFill>
                          <a:effectLst/>
                          <a:latin typeface="Times New Roman"/>
                        </a:rPr>
                        <a:t>didelę</a:t>
                      </a:r>
                      <a:r>
                        <a:rPr lang="en-US" sz="2200">
                          <a:solidFill>
                            <a:schemeClr val="tx1"/>
                          </a:solidFill>
                          <a:effectLst/>
                          <a:latin typeface="Times New Roman"/>
                        </a:rPr>
                        <a:t> </a:t>
                      </a:r>
                      <a:r>
                        <a:rPr lang="en-US" sz="2200" err="1">
                          <a:solidFill>
                            <a:schemeClr val="tx1"/>
                          </a:solidFill>
                          <a:effectLst/>
                          <a:latin typeface="Times New Roman"/>
                        </a:rPr>
                        <a:t>svarbą</a:t>
                      </a:r>
                      <a:r>
                        <a:rPr lang="en-US" sz="2200">
                          <a:solidFill>
                            <a:schemeClr val="tx1"/>
                          </a:solidFill>
                          <a:effectLst/>
                          <a:latin typeface="Times New Roman"/>
                        </a:rPr>
                        <a:t> </a:t>
                      </a:r>
                      <a:r>
                        <a:rPr lang="en-US" sz="2200" err="1">
                          <a:solidFill>
                            <a:schemeClr val="tx1"/>
                          </a:solidFill>
                          <a:effectLst/>
                          <a:latin typeface="Times New Roman"/>
                        </a:rPr>
                        <a:t>priskirti</a:t>
                      </a:r>
                      <a:r>
                        <a:rPr lang="en-US" sz="2200">
                          <a:solidFill>
                            <a:schemeClr val="tx1"/>
                          </a:solidFill>
                          <a:effectLst/>
                          <a:latin typeface="Times New Roman"/>
                        </a:rPr>
                        <a:t> </a:t>
                      </a:r>
                      <a:r>
                        <a:rPr lang="en-US" sz="2200" err="1">
                          <a:solidFill>
                            <a:schemeClr val="tx1"/>
                          </a:solidFill>
                          <a:effectLst/>
                          <a:latin typeface="Times New Roman"/>
                        </a:rPr>
                        <a:t>pinigams</a:t>
                      </a:r>
                      <a:r>
                        <a:rPr lang="en-US" sz="2200">
                          <a:solidFill>
                            <a:schemeClr val="tx1"/>
                          </a:solidFill>
                          <a:effectLst/>
                          <a:latin typeface="Times New Roman"/>
                        </a:rPr>
                        <a:t> </a:t>
                      </a:r>
                      <a:r>
                        <a:rPr lang="en-US" sz="2200" err="1">
                          <a:solidFill>
                            <a:schemeClr val="tx1"/>
                          </a:solidFill>
                          <a:effectLst/>
                          <a:latin typeface="Times New Roman"/>
                        </a:rPr>
                        <a:t>ir</a:t>
                      </a:r>
                      <a:r>
                        <a:rPr lang="en-US" sz="2200">
                          <a:solidFill>
                            <a:schemeClr val="tx1"/>
                          </a:solidFill>
                          <a:effectLst/>
                          <a:latin typeface="Times New Roman"/>
                        </a:rPr>
                        <a:t> </a:t>
                      </a:r>
                      <a:r>
                        <a:rPr lang="en-US" sz="2200" err="1">
                          <a:solidFill>
                            <a:schemeClr val="tx1"/>
                          </a:solidFill>
                          <a:effectLst/>
                          <a:latin typeface="Times New Roman"/>
                        </a:rPr>
                        <a:t>saugumui</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93110832"/>
                  </a:ext>
                </a:extLst>
              </a:tr>
              <a:tr h="694477">
                <a:tc>
                  <a:txBody>
                    <a:bodyPr/>
                    <a:lstStyle/>
                    <a:p>
                      <a:pPr fontAlgn="ctr"/>
                      <a:r>
                        <a:rPr lang="lt-LT" sz="1800" b="1">
                          <a:solidFill>
                            <a:srgbClr val="0070C0"/>
                          </a:solidFill>
                          <a:effectLst/>
                          <a:latin typeface="Times New Roman"/>
                        </a:rPr>
                        <a:t>Mėlyna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Ramus, </a:t>
                      </a:r>
                      <a:r>
                        <a:rPr lang="en-US" sz="2200" err="1">
                          <a:solidFill>
                            <a:schemeClr val="tx1"/>
                          </a:solidFill>
                          <a:effectLst/>
                          <a:latin typeface="Times New Roman"/>
                        </a:rPr>
                        <a:t>atsipalaidavęs</a:t>
                      </a:r>
                      <a:r>
                        <a:rPr lang="en-US" sz="2200">
                          <a:solidFill>
                            <a:schemeClr val="tx1"/>
                          </a:solidFill>
                          <a:effectLst/>
                          <a:latin typeface="Times New Roman"/>
                        </a:rPr>
                        <a:t> </a:t>
                      </a:r>
                      <a:r>
                        <a:rPr lang="en-US" sz="2200" err="1">
                          <a:solidFill>
                            <a:schemeClr val="tx1"/>
                          </a:solidFill>
                          <a:effectLst/>
                          <a:latin typeface="Times New Roman"/>
                        </a:rPr>
                        <a:t>žmogus</a:t>
                      </a:r>
                      <a:r>
                        <a:rPr lang="en-US" sz="2200">
                          <a:solidFill>
                            <a:schemeClr val="tx1"/>
                          </a:solidFill>
                          <a:effectLst/>
                          <a:latin typeface="Times New Roman"/>
                        </a:rPr>
                        <a:t>, </a:t>
                      </a:r>
                      <a:r>
                        <a:rPr lang="en-US" sz="2200" err="1">
                          <a:solidFill>
                            <a:schemeClr val="tx1"/>
                          </a:solidFill>
                          <a:effectLst/>
                          <a:latin typeface="Times New Roman"/>
                        </a:rPr>
                        <a:t>kuriam</a:t>
                      </a:r>
                      <a:r>
                        <a:rPr lang="en-US" sz="2200">
                          <a:solidFill>
                            <a:schemeClr val="tx1"/>
                          </a:solidFill>
                          <a:effectLst/>
                          <a:latin typeface="Times New Roman"/>
                        </a:rPr>
                        <a:t> </a:t>
                      </a:r>
                      <a:r>
                        <a:rPr lang="en-US" sz="2200" err="1">
                          <a:solidFill>
                            <a:schemeClr val="tx1"/>
                          </a:solidFill>
                          <a:effectLst/>
                          <a:latin typeface="Times New Roman"/>
                        </a:rPr>
                        <a:t>stabilumą</a:t>
                      </a:r>
                      <a:r>
                        <a:rPr lang="en-US" sz="2200">
                          <a:solidFill>
                            <a:schemeClr val="tx1"/>
                          </a:solidFill>
                          <a:effectLst/>
                          <a:latin typeface="Times New Roman"/>
                        </a:rPr>
                        <a:t> </a:t>
                      </a:r>
                      <a:r>
                        <a:rPr lang="en-US" sz="2200" err="1">
                          <a:solidFill>
                            <a:schemeClr val="tx1"/>
                          </a:solidFill>
                          <a:effectLst/>
                          <a:latin typeface="Times New Roman"/>
                        </a:rPr>
                        <a:t>išlaikyti</a:t>
                      </a:r>
                      <a:r>
                        <a:rPr lang="en-US" sz="2200">
                          <a:solidFill>
                            <a:schemeClr val="tx1"/>
                          </a:solidFill>
                          <a:effectLst/>
                          <a:latin typeface="Times New Roman"/>
                        </a:rPr>
                        <a:t> </a:t>
                      </a:r>
                      <a:r>
                        <a:rPr lang="en-US" sz="2200" err="1">
                          <a:solidFill>
                            <a:schemeClr val="tx1"/>
                          </a:solidFill>
                          <a:effectLst/>
                          <a:latin typeface="Times New Roman"/>
                        </a:rPr>
                        <a:t>pavyksta</a:t>
                      </a:r>
                      <a:r>
                        <a:rPr lang="en-US" sz="2200">
                          <a:solidFill>
                            <a:schemeClr val="tx1"/>
                          </a:solidFill>
                          <a:effectLst/>
                          <a:latin typeface="Times New Roman"/>
                        </a:rPr>
                        <a:t> </a:t>
                      </a:r>
                      <a:r>
                        <a:rPr lang="en-US" sz="2200" err="1">
                          <a:solidFill>
                            <a:schemeClr val="tx1"/>
                          </a:solidFill>
                          <a:effectLst/>
                          <a:latin typeface="Times New Roman"/>
                        </a:rPr>
                        <a:t>geriau</a:t>
                      </a:r>
                      <a:r>
                        <a:rPr lang="en-US" sz="2200">
                          <a:solidFill>
                            <a:schemeClr val="tx1"/>
                          </a:solidFill>
                          <a:effectLst/>
                          <a:latin typeface="Times New Roman"/>
                        </a:rPr>
                        <a:t> </a:t>
                      </a:r>
                      <a:r>
                        <a:rPr lang="en-US" sz="2200" err="1">
                          <a:solidFill>
                            <a:schemeClr val="tx1"/>
                          </a:solidFill>
                          <a:effectLst/>
                          <a:latin typeface="Times New Roman"/>
                        </a:rPr>
                        <a:t>nei</a:t>
                      </a:r>
                      <a:r>
                        <a:rPr lang="en-US" sz="2200">
                          <a:solidFill>
                            <a:schemeClr val="tx1"/>
                          </a:solidFill>
                          <a:effectLst/>
                          <a:latin typeface="Times New Roman"/>
                        </a:rPr>
                        <a:t> </a:t>
                      </a:r>
                      <a:r>
                        <a:rPr lang="en-US" sz="2200" err="1">
                          <a:solidFill>
                            <a:schemeClr val="tx1"/>
                          </a:solidFill>
                          <a:effectLst/>
                          <a:latin typeface="Times New Roman"/>
                        </a:rPr>
                        <a:t>kitiems</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4366659"/>
                  </a:ext>
                </a:extLst>
              </a:tr>
              <a:tr h="373950">
                <a:tc>
                  <a:txBody>
                    <a:bodyPr/>
                    <a:lstStyle/>
                    <a:p>
                      <a:pPr fontAlgn="ctr"/>
                      <a:r>
                        <a:rPr lang="lt-LT" sz="1800" b="1">
                          <a:solidFill>
                            <a:srgbClr val="ED42AF"/>
                          </a:solidFill>
                          <a:effectLst/>
                          <a:latin typeface="Times New Roman"/>
                        </a:rPr>
                        <a:t>Rožinė</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200">
                          <a:solidFill>
                            <a:schemeClr val="tx1"/>
                          </a:solidFill>
                          <a:effectLst/>
                          <a:latin typeface="Times New Roman"/>
                        </a:rPr>
                        <a:t>Esate: Truputį naivus, globą mėgstantis ir jautrus žmogus.</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21098"/>
                  </a:ext>
                </a:extLst>
              </a:tr>
              <a:tr h="373950">
                <a:tc>
                  <a:txBody>
                    <a:bodyPr/>
                    <a:lstStyle/>
                    <a:p>
                      <a:pPr fontAlgn="ctr"/>
                      <a:r>
                        <a:rPr lang="lt-LT" sz="1800" b="1">
                          <a:solidFill>
                            <a:srgbClr val="7030A0"/>
                          </a:solidFill>
                          <a:effectLst/>
                          <a:latin typeface="Times New Roman"/>
                        </a:rPr>
                        <a:t>Violetinė</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Truputį</a:t>
                      </a:r>
                      <a:r>
                        <a:rPr lang="en-US" sz="2200">
                          <a:solidFill>
                            <a:schemeClr val="tx1"/>
                          </a:solidFill>
                          <a:effectLst/>
                          <a:latin typeface="Times New Roman"/>
                        </a:rPr>
                        <a:t> </a:t>
                      </a:r>
                      <a:r>
                        <a:rPr lang="en-US" sz="2200" err="1">
                          <a:solidFill>
                            <a:schemeClr val="tx1"/>
                          </a:solidFill>
                          <a:effectLst/>
                          <a:latin typeface="Times New Roman"/>
                        </a:rPr>
                        <a:t>keistoki</a:t>
                      </a:r>
                      <a:r>
                        <a:rPr lang="en-US" sz="2200">
                          <a:solidFill>
                            <a:schemeClr val="tx1"/>
                          </a:solidFill>
                          <a:effectLst/>
                          <a:latin typeface="Times New Roman"/>
                        </a:rPr>
                        <a:t>, bet </a:t>
                      </a:r>
                      <a:r>
                        <a:rPr lang="en-US" sz="2200" err="1">
                          <a:solidFill>
                            <a:schemeClr val="tx1"/>
                          </a:solidFill>
                          <a:effectLst/>
                          <a:latin typeface="Times New Roman"/>
                        </a:rPr>
                        <a:t>labai</a:t>
                      </a:r>
                      <a:r>
                        <a:rPr lang="en-US" sz="2200">
                          <a:solidFill>
                            <a:schemeClr val="tx1"/>
                          </a:solidFill>
                          <a:effectLst/>
                          <a:latin typeface="Times New Roman"/>
                        </a:rPr>
                        <a:t> </a:t>
                      </a:r>
                      <a:r>
                        <a:rPr lang="en-US" sz="2200" err="1">
                          <a:solidFill>
                            <a:schemeClr val="tx1"/>
                          </a:solidFill>
                          <a:effectLst/>
                          <a:latin typeface="Times New Roman"/>
                        </a:rPr>
                        <a:t>originalūs</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063742"/>
                  </a:ext>
                </a:extLst>
              </a:tr>
              <a:tr h="373950">
                <a:tc>
                  <a:txBody>
                    <a:bodyPr/>
                    <a:lstStyle/>
                    <a:p>
                      <a:pPr fontAlgn="ctr"/>
                      <a:r>
                        <a:rPr lang="en-US" sz="1800" b="1" err="1">
                          <a:solidFill>
                            <a:schemeClr val="tx1"/>
                          </a:solidFill>
                          <a:effectLst/>
                          <a:latin typeface="Times New Roman"/>
                        </a:rPr>
                        <a:t>Juoda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200">
                          <a:solidFill>
                            <a:schemeClr val="tx1"/>
                          </a:solidFill>
                          <a:effectLst/>
                          <a:latin typeface="Times New Roman"/>
                        </a:rPr>
                        <a:t>Esate: Iš dalies paniurę ir iš dalies rafinuoti žmonės.</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3976384"/>
                  </a:ext>
                </a:extLst>
              </a:tr>
              <a:tr h="373950">
                <a:tc>
                  <a:txBody>
                    <a:bodyPr/>
                    <a:lstStyle/>
                    <a:p>
                      <a:pPr fontAlgn="ctr"/>
                      <a:r>
                        <a:rPr lang="en-US" sz="1800" b="1" err="1">
                          <a:solidFill>
                            <a:schemeClr val="bg1">
                              <a:lumMod val="50000"/>
                            </a:schemeClr>
                          </a:solidFill>
                          <a:effectLst/>
                          <a:latin typeface="Times New Roman"/>
                        </a:rPr>
                        <a:t>Pilka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solidFill>
                            <a:schemeClr val="tx1"/>
                          </a:solidFill>
                          <a:effectLst/>
                          <a:latin typeface="Times New Roman"/>
                        </a:rPr>
                        <a:t>Esate</a:t>
                      </a:r>
                      <a:r>
                        <a:rPr lang="en-US" sz="2200">
                          <a:solidFill>
                            <a:schemeClr val="tx1"/>
                          </a:solidFill>
                          <a:effectLst/>
                          <a:latin typeface="Times New Roman"/>
                        </a:rPr>
                        <a:t>: </a:t>
                      </a:r>
                      <a:r>
                        <a:rPr lang="en-US" sz="2200" err="1">
                          <a:solidFill>
                            <a:schemeClr val="tx1"/>
                          </a:solidFill>
                          <a:effectLst/>
                          <a:latin typeface="Times New Roman"/>
                        </a:rPr>
                        <a:t>Nelinkę</a:t>
                      </a:r>
                      <a:r>
                        <a:rPr lang="en-US" sz="2200">
                          <a:solidFill>
                            <a:schemeClr val="tx1"/>
                          </a:solidFill>
                          <a:effectLst/>
                          <a:latin typeface="Times New Roman"/>
                        </a:rPr>
                        <a:t> į </a:t>
                      </a:r>
                      <a:r>
                        <a:rPr lang="en-US" sz="2200" err="1">
                          <a:solidFill>
                            <a:schemeClr val="tx1"/>
                          </a:solidFill>
                          <a:effectLst/>
                          <a:latin typeface="Times New Roman"/>
                        </a:rPr>
                        <a:t>įsipareigojimus</a:t>
                      </a:r>
                      <a:r>
                        <a:rPr lang="en-US" sz="22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2230315"/>
                  </a:ext>
                </a:extLst>
              </a:tr>
              <a:tr h="373950">
                <a:tc>
                  <a:txBody>
                    <a:bodyPr/>
                    <a:lstStyle/>
                    <a:p>
                      <a:pPr fontAlgn="ctr"/>
                      <a:r>
                        <a:rPr lang="en-US" sz="1800" b="1" u="none">
                          <a:solidFill>
                            <a:schemeClr val="bg1"/>
                          </a:solidFill>
                          <a:effectLst/>
                          <a:latin typeface="Times New Roman"/>
                        </a:rPr>
                        <a:t>Balta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200" err="1">
                          <a:effectLst/>
                          <a:latin typeface="Times New Roman"/>
                        </a:rPr>
                        <a:t>Esate</a:t>
                      </a:r>
                      <a:r>
                        <a:rPr lang="en-US" sz="2200">
                          <a:effectLst/>
                          <a:latin typeface="Times New Roman"/>
                        </a:rPr>
                        <a:t>: Tyras </a:t>
                      </a:r>
                      <a:r>
                        <a:rPr lang="en-US" sz="2200" err="1">
                          <a:effectLst/>
                          <a:latin typeface="Times New Roman"/>
                        </a:rPr>
                        <a:t>žmogus</a:t>
                      </a:r>
                      <a:r>
                        <a:rPr lang="en-US" sz="2200">
                          <a:effectLst/>
                          <a:latin typeface="Times New Roman"/>
                        </a:rPr>
                        <a:t>. </a:t>
                      </a:r>
                      <a:r>
                        <a:rPr lang="en-US" sz="2200" err="1">
                          <a:effectLst/>
                          <a:latin typeface="Times New Roman"/>
                        </a:rPr>
                        <a:t>Ar</a:t>
                      </a:r>
                      <a:r>
                        <a:rPr lang="en-US" sz="2200">
                          <a:effectLst/>
                          <a:latin typeface="Times New Roman"/>
                        </a:rPr>
                        <a:t> bent </a:t>
                      </a:r>
                      <a:r>
                        <a:rPr lang="en-US" sz="2200" err="1">
                          <a:effectLst/>
                          <a:latin typeface="Times New Roman"/>
                        </a:rPr>
                        <a:t>jau</a:t>
                      </a:r>
                      <a:r>
                        <a:rPr lang="en-US" sz="2200">
                          <a:effectLst/>
                          <a:latin typeface="Times New Roman"/>
                        </a:rPr>
                        <a:t> </a:t>
                      </a:r>
                      <a:r>
                        <a:rPr lang="en-US" sz="2200" err="1">
                          <a:effectLst/>
                          <a:latin typeface="Times New Roman"/>
                        </a:rPr>
                        <a:t>manote</a:t>
                      </a:r>
                      <a:r>
                        <a:rPr lang="en-US" sz="2200">
                          <a:effectLst/>
                          <a:latin typeface="Times New Roman"/>
                        </a:rPr>
                        <a:t>, </a:t>
                      </a:r>
                      <a:r>
                        <a:rPr lang="en-US" sz="2200" err="1">
                          <a:effectLst/>
                          <a:latin typeface="Times New Roman"/>
                        </a:rPr>
                        <a:t>kad</a:t>
                      </a:r>
                      <a:r>
                        <a:rPr lang="en-US" sz="2200">
                          <a:effectLst/>
                          <a:latin typeface="Times New Roman"/>
                        </a:rPr>
                        <a:t> </a:t>
                      </a:r>
                      <a:r>
                        <a:rPr lang="en-US" sz="2200" err="1">
                          <a:effectLst/>
                          <a:latin typeface="Times New Roman"/>
                        </a:rPr>
                        <a:t>toks</a:t>
                      </a:r>
                      <a:r>
                        <a:rPr lang="en-US" sz="2200">
                          <a:effectLst/>
                          <a:latin typeface="Times New Roman"/>
                        </a:rPr>
                        <a:t> </a:t>
                      </a:r>
                      <a:r>
                        <a:rPr lang="en-US" sz="2200" err="1">
                          <a:effectLst/>
                          <a:latin typeface="Times New Roman"/>
                        </a:rPr>
                        <a:t>esate</a:t>
                      </a:r>
                      <a:r>
                        <a:rPr lang="en-US" sz="2200">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9969358"/>
                  </a:ext>
                </a:extLst>
              </a:tr>
              <a:tr h="373950">
                <a:tc>
                  <a:txBody>
                    <a:bodyPr/>
                    <a:lstStyle/>
                    <a:p>
                      <a:pPr fontAlgn="ctr"/>
                      <a:r>
                        <a:rPr lang="en-US" sz="1800" b="1">
                          <a:solidFill>
                            <a:schemeClr val="accent2">
                              <a:lumMod val="50000"/>
                            </a:schemeClr>
                          </a:solidFill>
                          <a:effectLst/>
                          <a:latin typeface="Times New Roman"/>
                        </a:rPr>
                        <a:t>Ruda</a:t>
                      </a:r>
                    </a:p>
                  </a:txBody>
                  <a:tcPr marL="9525" marR="9525" marT="9525"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fontAlgn="b"/>
                      <a:r>
                        <a:rPr lang="lt-LT" sz="2200">
                          <a:solidFill>
                            <a:schemeClr val="tx1"/>
                          </a:solidFill>
                          <a:effectLst/>
                          <a:latin typeface="Times New Roman"/>
                        </a:rPr>
                        <a:t>Esate: Paprastas ir patogumą mėgstantis žmogus.</a:t>
                      </a:r>
                    </a:p>
                  </a:txBody>
                  <a:tcPr marL="9525" marR="9525" marT="9525"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2771676"/>
                  </a:ext>
                </a:extLst>
              </a:tr>
            </a:tbl>
          </a:graphicData>
        </a:graphic>
      </p:graphicFrame>
    </p:spTree>
    <p:extLst>
      <p:ext uri="{BB962C8B-B14F-4D97-AF65-F5344CB8AC3E}">
        <p14:creationId xmlns:p14="http://schemas.microsoft.com/office/powerpoint/2010/main" val="4096747752"/>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6C49E74D-AF92-D822-B44D-DB4F73B9676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4FD65C23-A224-9844-8635-8092C8FA5BA3}"/>
              </a:ext>
            </a:extLst>
          </p:cNvPr>
          <p:cNvSpPr>
            <a:spLocks noGrp="1"/>
          </p:cNvSpPr>
          <p:nvPr>
            <p:ph type="title"/>
          </p:nvPr>
        </p:nvSpPr>
        <p:spPr/>
        <p:txBody>
          <a:bodyPr/>
          <a:lstStyle/>
          <a:p>
            <a:r>
              <a:rPr lang="en-US" b="1">
                <a:solidFill>
                  <a:schemeClr val="bg1"/>
                </a:solidFill>
                <a:latin typeface="Times New Roman"/>
                <a:cs typeface="Times New Roman"/>
              </a:rPr>
              <a:t>Kaip </a:t>
            </a:r>
            <a:r>
              <a:rPr lang="en-US" b="1" err="1">
                <a:solidFill>
                  <a:schemeClr val="bg1"/>
                </a:solidFill>
                <a:latin typeface="Times New Roman"/>
                <a:cs typeface="Times New Roman"/>
              </a:rPr>
              <a:t>spalvos</a:t>
            </a:r>
            <a:r>
              <a:rPr lang="en-US" b="1">
                <a:solidFill>
                  <a:schemeClr val="bg1"/>
                </a:solidFill>
                <a:latin typeface="Times New Roman"/>
                <a:cs typeface="Times New Roman"/>
              </a:rPr>
              <a:t> </a:t>
            </a:r>
            <a:r>
              <a:rPr lang="en-US" b="1" err="1">
                <a:solidFill>
                  <a:schemeClr val="bg1"/>
                </a:solidFill>
                <a:latin typeface="Times New Roman"/>
                <a:cs typeface="Times New Roman"/>
              </a:rPr>
              <a:t>veikia</a:t>
            </a:r>
            <a:r>
              <a:rPr lang="en-US" b="1">
                <a:solidFill>
                  <a:schemeClr val="bg1"/>
                </a:solidFill>
                <a:latin typeface="Times New Roman"/>
                <a:cs typeface="Times New Roman"/>
              </a:rPr>
              <a:t> </a:t>
            </a:r>
            <a:r>
              <a:rPr lang="en-US" b="1" err="1">
                <a:solidFill>
                  <a:schemeClr val="bg1"/>
                </a:solidFill>
                <a:latin typeface="Times New Roman"/>
                <a:cs typeface="Times New Roman"/>
              </a:rPr>
              <a:t>savijautą</a:t>
            </a:r>
            <a:r>
              <a:rPr lang="en-US" b="1">
                <a:solidFill>
                  <a:schemeClr val="bg1"/>
                </a:solidFill>
                <a:latin typeface="Times New Roman"/>
                <a:cs typeface="Times New Roman"/>
              </a:rPr>
              <a:t>?</a:t>
            </a:r>
          </a:p>
        </p:txBody>
      </p:sp>
      <p:graphicFrame>
        <p:nvGraphicFramePr>
          <p:cNvPr id="5" name="Content Placeholder 4">
            <a:extLst>
              <a:ext uri="{FF2B5EF4-FFF2-40B4-BE49-F238E27FC236}">
                <a16:creationId xmlns:a16="http://schemas.microsoft.com/office/drawing/2014/main" id="{EE5CC692-2FF1-91E7-90DE-C2EB49539218}"/>
              </a:ext>
            </a:extLst>
          </p:cNvPr>
          <p:cNvGraphicFramePr>
            <a:graphicFrameLocks noGrp="1"/>
          </p:cNvGraphicFramePr>
          <p:nvPr>
            <p:ph idx="1"/>
            <p:extLst>
              <p:ext uri="{D42A27DB-BD31-4B8C-83A1-F6EECF244321}">
                <p14:modId xmlns:p14="http://schemas.microsoft.com/office/powerpoint/2010/main" val="4271935019"/>
              </p:ext>
            </p:extLst>
          </p:nvPr>
        </p:nvGraphicFramePr>
        <p:xfrm>
          <a:off x="959230" y="1715573"/>
          <a:ext cx="10612441" cy="4791929"/>
        </p:xfrm>
        <a:graphic>
          <a:graphicData uri="http://schemas.openxmlformats.org/drawingml/2006/table">
            <a:tbl>
              <a:tblPr bandRow="1">
                <a:tableStyleId>{5C22544A-7EE6-4342-B048-85BDC9FD1C3A}</a:tableStyleId>
              </a:tblPr>
              <a:tblGrid>
                <a:gridCol w="1771452">
                  <a:extLst>
                    <a:ext uri="{9D8B030D-6E8A-4147-A177-3AD203B41FA5}">
                      <a16:colId xmlns:a16="http://schemas.microsoft.com/office/drawing/2014/main" val="3542113606"/>
                    </a:ext>
                  </a:extLst>
                </a:gridCol>
                <a:gridCol w="8840989">
                  <a:extLst>
                    <a:ext uri="{9D8B030D-6E8A-4147-A177-3AD203B41FA5}">
                      <a16:colId xmlns:a16="http://schemas.microsoft.com/office/drawing/2014/main" val="4132209161"/>
                    </a:ext>
                  </a:extLst>
                </a:gridCol>
              </a:tblGrid>
              <a:tr h="496154">
                <a:tc>
                  <a:txBody>
                    <a:bodyPr/>
                    <a:lstStyle/>
                    <a:p>
                      <a:pPr algn="l" fontAlgn="b"/>
                      <a:r>
                        <a:rPr lang="en-US" sz="2200" b="1" err="1">
                          <a:latin typeface="Times New Roman"/>
                        </a:rPr>
                        <a:t>Spalvos</a:t>
                      </a:r>
                      <a:endParaRPr lang="en-US" sz="2200" b="1">
                        <a:latin typeface="Times New Roman"/>
                      </a:endParaRP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1">
                          <a:latin typeface="Times New Roman"/>
                        </a:rPr>
                        <a:t>Kaip </a:t>
                      </a:r>
                      <a:r>
                        <a:rPr lang="en-US" sz="2200" b="1" err="1">
                          <a:latin typeface="Times New Roman"/>
                        </a:rPr>
                        <a:t>veikia</a:t>
                      </a:r>
                      <a:r>
                        <a:rPr lang="en-US" sz="2200" b="1">
                          <a:latin typeface="Times New Roman"/>
                        </a:rPr>
                        <a:t> </a:t>
                      </a:r>
                      <a:r>
                        <a:rPr lang="en-US" sz="2200" b="1" err="1">
                          <a:latin typeface="Times New Roman"/>
                        </a:rPr>
                        <a:t>savijautą</a:t>
                      </a:r>
                      <a:r>
                        <a:rPr lang="en-US" sz="2200" b="1">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0088480"/>
                  </a:ext>
                </a:extLst>
              </a:tr>
              <a:tr h="379410">
                <a:tc>
                  <a:txBody>
                    <a:bodyPr/>
                    <a:lstStyle/>
                    <a:p>
                      <a:pPr algn="l" fontAlgn="b"/>
                      <a:r>
                        <a:rPr lang="en-US" sz="1800" b="1" i="0" u="none" strike="noStrike" err="1">
                          <a:solidFill>
                            <a:srgbClr val="FF0000"/>
                          </a:solidFill>
                          <a:effectLst/>
                          <a:latin typeface="Times New Roman"/>
                        </a:rPr>
                        <a:t>Raudona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aistrą</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energiją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6037790"/>
                  </a:ext>
                </a:extLst>
              </a:tr>
              <a:tr h="379410">
                <a:tc>
                  <a:txBody>
                    <a:bodyPr/>
                    <a:lstStyle/>
                    <a:p>
                      <a:pPr algn="l" fontAlgn="b"/>
                      <a:r>
                        <a:rPr lang="lt-LT" sz="1800" b="1" i="0" u="none" strike="noStrike">
                          <a:solidFill>
                            <a:srgbClr val="FFC000"/>
                          </a:solidFill>
                          <a:effectLst/>
                          <a:latin typeface="Times New Roman"/>
                        </a:rPr>
                        <a:t>Oranžinė</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džiaugsmą</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šilumą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6935104"/>
                  </a:ext>
                </a:extLst>
              </a:tr>
              <a:tr h="379410">
                <a:tc>
                  <a:txBody>
                    <a:bodyPr/>
                    <a:lstStyle/>
                    <a:p>
                      <a:pPr algn="l" fontAlgn="b"/>
                      <a:r>
                        <a:rPr lang="en-US" sz="1800" b="1" i="0" u="none" strike="noStrike" err="1">
                          <a:solidFill>
                            <a:srgbClr val="EDED66"/>
                          </a:solidFill>
                          <a:effectLst/>
                          <a:latin typeface="Times New Roman"/>
                        </a:rPr>
                        <a:t>Geltona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optimizmą</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šviesą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3704421"/>
                  </a:ext>
                </a:extLst>
              </a:tr>
              <a:tr h="379410">
                <a:tc>
                  <a:txBody>
                    <a:bodyPr/>
                    <a:lstStyle/>
                    <a:p>
                      <a:pPr algn="l" fontAlgn="b"/>
                      <a:r>
                        <a:rPr lang="en-US" sz="1800" b="1" i="0" u="none" strike="noStrike" err="1">
                          <a:solidFill>
                            <a:srgbClr val="00B050"/>
                          </a:solidFill>
                          <a:effectLst/>
                          <a:latin typeface="Times New Roman"/>
                        </a:rPr>
                        <a:t>Žalia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ramybę</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atsipalaidavimą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3216636"/>
                  </a:ext>
                </a:extLst>
              </a:tr>
              <a:tr h="379410">
                <a:tc>
                  <a:txBody>
                    <a:bodyPr/>
                    <a:lstStyle/>
                    <a:p>
                      <a:pPr algn="l" fontAlgn="b"/>
                      <a:r>
                        <a:rPr lang="lt-LT" sz="1800" b="1" i="0" u="none" strike="noStrike">
                          <a:solidFill>
                            <a:srgbClr val="0070C0"/>
                          </a:solidFill>
                          <a:effectLst/>
                          <a:latin typeface="Times New Roman"/>
                        </a:rPr>
                        <a:t>Mėlyna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lt-LT" sz="2200" b="0" i="0" u="none" strike="noStrike">
                          <a:solidFill>
                            <a:schemeClr val="tx1"/>
                          </a:solidFill>
                          <a:effectLst/>
                          <a:latin typeface="Times New Roman"/>
                        </a:rPr>
                        <a:t>Gali sukelti pasitikėjimą ir santūrumą.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1003790"/>
                  </a:ext>
                </a:extLst>
              </a:tr>
              <a:tr h="379410">
                <a:tc>
                  <a:txBody>
                    <a:bodyPr/>
                    <a:lstStyle/>
                    <a:p>
                      <a:pPr algn="l" fontAlgn="b"/>
                      <a:r>
                        <a:rPr lang="lt-LT" sz="1800" b="1" i="0" u="none" strike="noStrike">
                          <a:solidFill>
                            <a:srgbClr val="ED42AF"/>
                          </a:solidFill>
                          <a:effectLst/>
                          <a:latin typeface="Times New Roman"/>
                        </a:rPr>
                        <a:t>Rožinė</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romantiškumą</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švelnumą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87995533"/>
                  </a:ext>
                </a:extLst>
              </a:tr>
              <a:tr h="379410">
                <a:tc>
                  <a:txBody>
                    <a:bodyPr/>
                    <a:lstStyle/>
                    <a:p>
                      <a:pPr algn="l" fontAlgn="b"/>
                      <a:r>
                        <a:rPr lang="lt-LT" sz="1800" b="1" i="0" u="none" strike="noStrike">
                          <a:solidFill>
                            <a:srgbClr val="7030A0"/>
                          </a:solidFill>
                          <a:effectLst/>
                          <a:latin typeface="Times New Roman"/>
                        </a:rPr>
                        <a:t>Violetinė</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mįslę</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prabangą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2540537"/>
                  </a:ext>
                </a:extLst>
              </a:tr>
              <a:tr h="379410">
                <a:tc>
                  <a:txBody>
                    <a:bodyPr/>
                    <a:lstStyle/>
                    <a:p>
                      <a:pPr algn="l" fontAlgn="b"/>
                      <a:r>
                        <a:rPr lang="en-US" sz="1800" b="1" i="0" u="none" strike="noStrike" err="1">
                          <a:solidFill>
                            <a:schemeClr val="bg2">
                              <a:lumMod val="50000"/>
                            </a:schemeClr>
                          </a:solidFill>
                          <a:effectLst/>
                          <a:latin typeface="Times New Roman"/>
                        </a:rPr>
                        <a:t>Pilka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neutralumą</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stabilumą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6794741"/>
                  </a:ext>
                </a:extLst>
              </a:tr>
              <a:tr h="379410">
                <a:tc>
                  <a:txBody>
                    <a:bodyPr/>
                    <a:lstStyle/>
                    <a:p>
                      <a:pPr algn="l" fontAlgn="b"/>
                      <a:r>
                        <a:rPr lang="en-US" sz="1800" b="1" i="0" u="none" strike="noStrike" err="1">
                          <a:solidFill>
                            <a:schemeClr val="tx1"/>
                          </a:solidFill>
                          <a:effectLst/>
                          <a:latin typeface="Times New Roman"/>
                        </a:rPr>
                        <a:t>Juoda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rgbClr val="000000"/>
                          </a:solidFill>
                          <a:effectLst/>
                          <a:latin typeface="Times New Roman"/>
                        </a:rPr>
                        <a:t>Gali </a:t>
                      </a:r>
                      <a:r>
                        <a:rPr lang="en-US" sz="2200" b="0" i="0" u="none" strike="noStrike" err="1">
                          <a:solidFill>
                            <a:srgbClr val="000000"/>
                          </a:solidFill>
                          <a:effectLst/>
                          <a:latin typeface="Times New Roman"/>
                        </a:rPr>
                        <a:t>sukelti</a:t>
                      </a:r>
                      <a:r>
                        <a:rPr lang="en-US" sz="2200" b="0" i="0" u="none" strike="noStrike">
                          <a:solidFill>
                            <a:srgbClr val="000000"/>
                          </a:solidFill>
                          <a:effectLst/>
                          <a:latin typeface="Times New Roman"/>
                        </a:rPr>
                        <a:t> </a:t>
                      </a:r>
                      <a:r>
                        <a:rPr lang="en-US" sz="2200" b="0" i="0" u="none" strike="noStrike" err="1">
                          <a:solidFill>
                            <a:srgbClr val="000000"/>
                          </a:solidFill>
                          <a:effectLst/>
                          <a:latin typeface="Times New Roman"/>
                        </a:rPr>
                        <a:t>misteriją</a:t>
                      </a:r>
                      <a:r>
                        <a:rPr lang="en-US" sz="2200" b="0" i="0" u="none" strike="noStrike">
                          <a:solidFill>
                            <a:srgbClr val="000000"/>
                          </a:solidFill>
                          <a:effectLst/>
                          <a:latin typeface="Times New Roman"/>
                        </a:rPr>
                        <a:t> </a:t>
                      </a:r>
                      <a:r>
                        <a:rPr lang="en-US" sz="2200" b="0" i="0" u="none" strike="noStrike" err="1">
                          <a:solidFill>
                            <a:srgbClr val="000000"/>
                          </a:solidFill>
                          <a:effectLst/>
                          <a:latin typeface="Times New Roman"/>
                        </a:rPr>
                        <a:t>ir</a:t>
                      </a:r>
                      <a:r>
                        <a:rPr lang="en-US" sz="2200" b="0" i="0" u="none" strike="noStrike">
                          <a:solidFill>
                            <a:srgbClr val="000000"/>
                          </a:solidFill>
                          <a:effectLst/>
                          <a:latin typeface="Times New Roman"/>
                        </a:rPr>
                        <a:t> </a:t>
                      </a:r>
                      <a:r>
                        <a:rPr lang="en-US" sz="2200" b="0" i="0" u="none" strike="noStrike" err="1">
                          <a:solidFill>
                            <a:srgbClr val="000000"/>
                          </a:solidFill>
                          <a:effectLst/>
                          <a:latin typeface="Times New Roman"/>
                        </a:rPr>
                        <a:t>galią</a:t>
                      </a:r>
                      <a:r>
                        <a:rPr lang="en-US" sz="2200" b="0" i="0" u="none" strike="noStrike">
                          <a:solidFill>
                            <a:srgbClr val="000000"/>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4610867"/>
                  </a:ext>
                </a:extLst>
              </a:tr>
              <a:tr h="379410">
                <a:tc>
                  <a:txBody>
                    <a:bodyPr/>
                    <a:lstStyle/>
                    <a:p>
                      <a:pPr algn="l" fontAlgn="b"/>
                      <a:r>
                        <a:rPr lang="en-US" sz="1800" b="1" i="0" u="none" strike="noStrike">
                          <a:solidFill>
                            <a:schemeClr val="accent2">
                              <a:lumMod val="50000"/>
                            </a:schemeClr>
                          </a:solidFill>
                          <a:effectLst/>
                          <a:latin typeface="Times New Roman"/>
                        </a:rPr>
                        <a:t>Ruda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2200" b="0" i="0" u="none" strike="noStrike">
                          <a:solidFill>
                            <a:schemeClr val="tx1"/>
                          </a:solidFill>
                          <a:effectLst/>
                          <a:latin typeface="Times New Roman"/>
                        </a:rPr>
                        <a:t>Gali </a:t>
                      </a:r>
                      <a:r>
                        <a:rPr lang="en-US" sz="2200" b="0" i="0" u="none" strike="noStrike" err="1">
                          <a:solidFill>
                            <a:schemeClr val="tx1"/>
                          </a:solidFill>
                          <a:effectLst/>
                          <a:latin typeface="Times New Roman"/>
                        </a:rPr>
                        <a:t>sukelti</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gamtos</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ryšį</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ir</a:t>
                      </a:r>
                      <a:r>
                        <a:rPr lang="en-US" sz="2200" b="0" i="0" u="none" strike="noStrike">
                          <a:solidFill>
                            <a:schemeClr val="tx1"/>
                          </a:solidFill>
                          <a:effectLst/>
                          <a:latin typeface="Times New Roman"/>
                        </a:rPr>
                        <a:t> </a:t>
                      </a:r>
                      <a:r>
                        <a:rPr lang="en-US" sz="2200" b="0" i="0" u="none" strike="noStrike" err="1">
                          <a:solidFill>
                            <a:schemeClr val="tx1"/>
                          </a:solidFill>
                          <a:effectLst/>
                          <a:latin typeface="Times New Roman"/>
                        </a:rPr>
                        <a:t>saugumą</a:t>
                      </a:r>
                      <a:r>
                        <a:rPr lang="en-US" sz="2200" b="0" i="0" u="none" strike="noStrike">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8984822"/>
                  </a:ext>
                </a:extLst>
              </a:tr>
              <a:tr h="379410">
                <a:tc>
                  <a:txBody>
                    <a:bodyPr/>
                    <a:lstStyle/>
                    <a:p>
                      <a:pPr algn="l" fontAlgn="b"/>
                      <a:r>
                        <a:rPr lang="en-US" sz="1800" b="1" i="0" u="none" strike="noStrike">
                          <a:solidFill>
                            <a:schemeClr val="bg1"/>
                          </a:solidFill>
                          <a:effectLst/>
                          <a:latin typeface="Times New Roman"/>
                        </a:rPr>
                        <a:t>Balta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r>
                        <a:rPr lang="lt-LT" sz="2200" b="0" i="0" u="none" strike="noStrike">
                          <a:solidFill>
                            <a:schemeClr val="tx1"/>
                          </a:solidFill>
                          <a:effectLst/>
                          <a:latin typeface="Times New Roman"/>
                        </a:rPr>
                        <a:t>Gali sukelti švarumą ir pasitikėjimą.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937405"/>
                  </a:ext>
                </a:extLst>
              </a:tr>
            </a:tbl>
          </a:graphicData>
        </a:graphic>
      </p:graphicFrame>
    </p:spTree>
    <p:extLst>
      <p:ext uri="{BB962C8B-B14F-4D97-AF65-F5344CB8AC3E}">
        <p14:creationId xmlns:p14="http://schemas.microsoft.com/office/powerpoint/2010/main" val="1219341029"/>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6CD10D27-F0A9-A0F0-B239-B2336894401B}"/>
              </a:ext>
            </a:extLst>
          </p:cNvPr>
          <p:cNvSpPr/>
          <p:nvPr/>
        </p:nvSpPr>
        <p:spPr>
          <a:xfrm>
            <a:off x="-324971"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15281566-3034-5987-F8D9-2F412FBA939F}"/>
              </a:ext>
            </a:extLst>
          </p:cNvPr>
          <p:cNvSpPr>
            <a:spLocks noGrp="1"/>
          </p:cNvSpPr>
          <p:nvPr>
            <p:ph type="title"/>
          </p:nvPr>
        </p:nvSpPr>
        <p:spPr/>
        <p:txBody>
          <a:bodyPr/>
          <a:lstStyle/>
          <a:p>
            <a:r>
              <a:rPr lang="en-US" b="1">
                <a:solidFill>
                  <a:schemeClr val="bg1"/>
                </a:solidFill>
                <a:latin typeface="Times New Roman"/>
                <a:cs typeface="Times New Roman"/>
              </a:rPr>
              <a:t>Kaip </a:t>
            </a:r>
            <a:r>
              <a:rPr lang="en-US" b="1" err="1">
                <a:solidFill>
                  <a:schemeClr val="bg1"/>
                </a:solidFill>
                <a:latin typeface="Times New Roman"/>
                <a:cs typeface="Times New Roman"/>
              </a:rPr>
              <a:t>spalvas</a:t>
            </a:r>
            <a:r>
              <a:rPr lang="en-US" b="1">
                <a:solidFill>
                  <a:schemeClr val="bg1"/>
                </a:solidFill>
                <a:latin typeface="Times New Roman"/>
                <a:cs typeface="Times New Roman"/>
              </a:rPr>
              <a:t> </a:t>
            </a:r>
            <a:r>
              <a:rPr lang="en-US" b="1" err="1">
                <a:solidFill>
                  <a:schemeClr val="bg1"/>
                </a:solidFill>
                <a:latin typeface="Times New Roman"/>
                <a:cs typeface="Times New Roman"/>
              </a:rPr>
              <a:t>mato</a:t>
            </a:r>
            <a:r>
              <a:rPr lang="en-US" b="1">
                <a:solidFill>
                  <a:schemeClr val="bg1"/>
                </a:solidFill>
                <a:latin typeface="Times New Roman"/>
                <a:cs typeface="Times New Roman"/>
              </a:rPr>
              <a:t> </a:t>
            </a:r>
            <a:r>
              <a:rPr lang="en-US" b="1" err="1">
                <a:solidFill>
                  <a:schemeClr val="bg1"/>
                </a:solidFill>
                <a:latin typeface="Times New Roman"/>
                <a:cs typeface="Times New Roman"/>
              </a:rPr>
              <a:t>šunys</a:t>
            </a:r>
            <a:r>
              <a:rPr lang="en-US" b="1">
                <a:solidFill>
                  <a:schemeClr val="bg1"/>
                </a:solidFill>
                <a:latin typeface="Times New Roman"/>
                <a:cs typeface="Times New Roman"/>
              </a:rPr>
              <a:t>?</a:t>
            </a:r>
          </a:p>
        </p:txBody>
      </p:sp>
      <p:pic>
        <p:nvPicPr>
          <p:cNvPr id="4" name="Content Placeholder 3">
            <a:extLst>
              <a:ext uri="{FF2B5EF4-FFF2-40B4-BE49-F238E27FC236}">
                <a16:creationId xmlns:a16="http://schemas.microsoft.com/office/drawing/2014/main" id="{C058EA43-F955-D3DB-27C3-30DAEB0E2F24}"/>
              </a:ext>
            </a:extLst>
          </p:cNvPr>
          <p:cNvPicPr>
            <a:picLocks noGrp="1" noChangeAspect="1"/>
          </p:cNvPicPr>
          <p:nvPr>
            <p:ph idx="1"/>
          </p:nvPr>
        </p:nvPicPr>
        <p:blipFill>
          <a:blip r:embed="rId2"/>
          <a:stretch>
            <a:fillRect/>
          </a:stretch>
        </p:blipFill>
        <p:spPr>
          <a:xfrm>
            <a:off x="7330216" y="3658095"/>
            <a:ext cx="4015740" cy="280416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Subtitle 2">
            <a:extLst>
              <a:ext uri="{FF2B5EF4-FFF2-40B4-BE49-F238E27FC236}">
                <a16:creationId xmlns:a16="http://schemas.microsoft.com/office/drawing/2014/main" id="{43F03A7B-99D7-78A5-6B67-F8899F5EC8E7}"/>
              </a:ext>
            </a:extLst>
          </p:cNvPr>
          <p:cNvSpPr>
            <a:spLocks noGrp="1"/>
          </p:cNvSpPr>
          <p:nvPr>
            <p:ph type="subTitle" idx="4294967295"/>
          </p:nvPr>
        </p:nvSpPr>
        <p:spPr>
          <a:xfrm>
            <a:off x="914157" y="1726795"/>
            <a:ext cx="5832135" cy="2144408"/>
          </a:xfrm>
        </p:spPr>
        <p:txBody>
          <a:bodyPr vert="horz" lIns="91440" tIns="45720" rIns="91440" bIns="45720" rtlCol="0" anchor="t">
            <a:normAutofit/>
          </a:bodyPr>
          <a:lstStyle/>
          <a:p>
            <a:pPr marL="0" indent="0" algn="just">
              <a:buNone/>
            </a:pPr>
            <a:r>
              <a:rPr lang="en-US" dirty="0" err="1">
                <a:latin typeface="Times New Roman"/>
                <a:cs typeface="Arial"/>
              </a:rPr>
              <a:t>Spalvas</a:t>
            </a:r>
            <a:r>
              <a:rPr lang="en-US" dirty="0">
                <a:latin typeface="Times New Roman"/>
                <a:cs typeface="Arial"/>
              </a:rPr>
              <a:t> </a:t>
            </a:r>
            <a:r>
              <a:rPr lang="en-US" dirty="0" err="1">
                <a:latin typeface="Times New Roman"/>
                <a:cs typeface="Arial"/>
              </a:rPr>
              <a:t>šuo</a:t>
            </a:r>
            <a:r>
              <a:rPr lang="en-US" dirty="0">
                <a:latin typeface="Times New Roman"/>
                <a:cs typeface="Arial"/>
              </a:rPr>
              <a:t> </a:t>
            </a:r>
            <a:r>
              <a:rPr lang="en-US" dirty="0" err="1">
                <a:latin typeface="Times New Roman"/>
                <a:cs typeface="Arial"/>
              </a:rPr>
              <a:t>skiria</a:t>
            </a:r>
            <a:r>
              <a:rPr lang="en-US" dirty="0">
                <a:latin typeface="Times New Roman"/>
                <a:cs typeface="Arial"/>
              </a:rPr>
              <a:t> </a:t>
            </a:r>
            <a:r>
              <a:rPr lang="en-US" dirty="0" err="1">
                <a:latin typeface="Times New Roman"/>
                <a:cs typeface="Arial"/>
              </a:rPr>
              <a:t>blogai</a:t>
            </a:r>
            <a:r>
              <a:rPr lang="en-US" dirty="0">
                <a:latin typeface="Times New Roman"/>
                <a:cs typeface="Arial"/>
              </a:rPr>
              <a:t> – </a:t>
            </a:r>
            <a:r>
              <a:rPr lang="en-US" dirty="0" err="1">
                <a:latin typeface="Times New Roman"/>
                <a:cs typeface="Arial"/>
              </a:rPr>
              <a:t>mato</a:t>
            </a:r>
            <a:r>
              <a:rPr lang="en-US" dirty="0">
                <a:latin typeface="Times New Roman"/>
                <a:cs typeface="Arial"/>
              </a:rPr>
              <a:t> </a:t>
            </a:r>
            <a:r>
              <a:rPr lang="en-US" dirty="0" err="1">
                <a:latin typeface="Times New Roman"/>
                <a:cs typeface="Arial"/>
              </a:rPr>
              <a:t>pasaulį</a:t>
            </a:r>
            <a:r>
              <a:rPr lang="en-US" dirty="0">
                <a:latin typeface="Times New Roman"/>
                <a:cs typeface="Arial"/>
              </a:rPr>
              <a:t> tarsi </a:t>
            </a:r>
            <a:r>
              <a:rPr lang="en-US" dirty="0" err="1">
                <a:latin typeface="Times New Roman"/>
                <a:cs typeface="Arial"/>
              </a:rPr>
              <a:t>prieblandoje</a:t>
            </a:r>
            <a:r>
              <a:rPr lang="en-US" dirty="0">
                <a:latin typeface="Times New Roman"/>
                <a:cs typeface="Arial"/>
              </a:rPr>
              <a:t>. </a:t>
            </a:r>
            <a:r>
              <a:rPr lang="en-US" dirty="0" err="1">
                <a:latin typeface="Times New Roman"/>
                <a:cs typeface="Arial"/>
              </a:rPr>
              <a:t>Tamsoje</a:t>
            </a:r>
            <a:r>
              <a:rPr lang="en-US" dirty="0">
                <a:latin typeface="Times New Roman"/>
                <a:cs typeface="Arial"/>
              </a:rPr>
              <a:t> </a:t>
            </a:r>
            <a:r>
              <a:rPr lang="en-US" dirty="0" err="1">
                <a:latin typeface="Times New Roman"/>
                <a:cs typeface="Arial"/>
              </a:rPr>
              <a:t>šuo</a:t>
            </a:r>
            <a:r>
              <a:rPr lang="en-US" dirty="0">
                <a:latin typeface="Times New Roman"/>
                <a:cs typeface="Arial"/>
              </a:rPr>
              <a:t> </a:t>
            </a:r>
            <a:r>
              <a:rPr lang="en-US" dirty="0" err="1">
                <a:latin typeface="Times New Roman"/>
                <a:cs typeface="Arial"/>
              </a:rPr>
              <a:t>mato</a:t>
            </a:r>
            <a:r>
              <a:rPr lang="en-US" dirty="0">
                <a:latin typeface="Times New Roman"/>
                <a:cs typeface="Arial"/>
              </a:rPr>
              <a:t> </a:t>
            </a:r>
            <a:r>
              <a:rPr lang="en-US" dirty="0" err="1">
                <a:latin typeface="Times New Roman"/>
                <a:cs typeface="Arial"/>
              </a:rPr>
              <a:t>geriau</a:t>
            </a:r>
            <a:r>
              <a:rPr lang="en-US" dirty="0">
                <a:latin typeface="Times New Roman"/>
                <a:cs typeface="Arial"/>
              </a:rPr>
              <a:t> </a:t>
            </a:r>
            <a:r>
              <a:rPr lang="en-US" dirty="0" err="1">
                <a:latin typeface="Times New Roman"/>
                <a:cs typeface="Arial"/>
              </a:rPr>
              <a:t>negu</a:t>
            </a:r>
            <a:r>
              <a:rPr lang="en-US" dirty="0">
                <a:latin typeface="Times New Roman"/>
                <a:cs typeface="Arial"/>
              </a:rPr>
              <a:t> </a:t>
            </a:r>
            <a:r>
              <a:rPr lang="en-US" dirty="0" err="1">
                <a:latin typeface="Times New Roman"/>
                <a:cs typeface="Arial"/>
              </a:rPr>
              <a:t>žmogus</a:t>
            </a:r>
            <a:r>
              <a:rPr lang="en-US" dirty="0">
                <a:latin typeface="Times New Roman"/>
                <a:cs typeface="Arial"/>
              </a:rPr>
              <a:t>, bet </a:t>
            </a:r>
            <a:r>
              <a:rPr lang="en-US" dirty="0" err="1">
                <a:latin typeface="Times New Roman"/>
                <a:cs typeface="Arial"/>
              </a:rPr>
              <a:t>blogiau</a:t>
            </a:r>
            <a:r>
              <a:rPr lang="en-US" dirty="0">
                <a:latin typeface="Times New Roman"/>
                <a:cs typeface="Arial"/>
              </a:rPr>
              <a:t> </a:t>
            </a:r>
            <a:r>
              <a:rPr lang="en-US" dirty="0" err="1">
                <a:latin typeface="Times New Roman"/>
                <a:cs typeface="Arial"/>
              </a:rPr>
              <a:t>negu</a:t>
            </a:r>
            <a:r>
              <a:rPr lang="en-US" dirty="0">
                <a:latin typeface="Times New Roman"/>
                <a:cs typeface="Arial"/>
              </a:rPr>
              <a:t> </a:t>
            </a:r>
            <a:r>
              <a:rPr lang="en-US" dirty="0" err="1">
                <a:latin typeface="Times New Roman"/>
                <a:cs typeface="Arial"/>
              </a:rPr>
              <a:t>katė</a:t>
            </a:r>
            <a:r>
              <a:rPr lang="en-US" dirty="0">
                <a:latin typeface="Times New Roman"/>
                <a:cs typeface="Arial"/>
              </a:rPr>
              <a:t>.</a:t>
            </a:r>
            <a:endParaRPr lang="en-US" dirty="0">
              <a:latin typeface="Times New Roman"/>
              <a:cs typeface="Times New Roman"/>
            </a:endParaRPr>
          </a:p>
        </p:txBody>
      </p:sp>
      <p:pic>
        <p:nvPicPr>
          <p:cNvPr id="5" name="Picture 4" descr="Dog Vision Compared to Humans - Can Dogs See In Color – Nuesta Pets">
            <a:extLst>
              <a:ext uri="{FF2B5EF4-FFF2-40B4-BE49-F238E27FC236}">
                <a16:creationId xmlns:a16="http://schemas.microsoft.com/office/drawing/2014/main" id="{C01DDCF1-4DD5-BA20-1053-FE042A78D1F0}"/>
              </a:ext>
            </a:extLst>
          </p:cNvPr>
          <p:cNvPicPr>
            <a:picLocks noChangeAspect="1"/>
          </p:cNvPicPr>
          <p:nvPr/>
        </p:nvPicPr>
        <p:blipFill>
          <a:blip r:embed="rId3"/>
          <a:stretch>
            <a:fillRect/>
          </a:stretch>
        </p:blipFill>
        <p:spPr>
          <a:xfrm>
            <a:off x="7330737" y="1398301"/>
            <a:ext cx="4034519" cy="22557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icture 6" descr="Can Dogs See Color? Are Dogs Color Blind? - Canine Journal">
            <a:extLst>
              <a:ext uri="{FF2B5EF4-FFF2-40B4-BE49-F238E27FC236}">
                <a16:creationId xmlns:a16="http://schemas.microsoft.com/office/drawing/2014/main" id="{CE635AE3-B175-48C1-4BDD-8A65160D62A9}"/>
              </a:ext>
            </a:extLst>
          </p:cNvPr>
          <p:cNvPicPr>
            <a:picLocks noChangeAspect="1"/>
          </p:cNvPicPr>
          <p:nvPr/>
        </p:nvPicPr>
        <p:blipFill>
          <a:blip r:embed="rId4"/>
          <a:stretch>
            <a:fillRect/>
          </a:stretch>
        </p:blipFill>
        <p:spPr>
          <a:xfrm>
            <a:off x="929057" y="4035106"/>
            <a:ext cx="3939581" cy="23547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21616639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8F454C34-BFDA-9BAA-6563-A1F05ABF65A9}"/>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902D5174-81B4-20B4-8294-C6E7166CA4DC}"/>
              </a:ext>
            </a:extLst>
          </p:cNvPr>
          <p:cNvSpPr>
            <a:spLocks noGrp="1"/>
          </p:cNvSpPr>
          <p:nvPr>
            <p:ph type="title"/>
          </p:nvPr>
        </p:nvSpPr>
        <p:spPr/>
        <p:txBody>
          <a:bodyPr/>
          <a:lstStyle/>
          <a:p>
            <a:r>
              <a:rPr lang="en-US" b="1">
                <a:solidFill>
                  <a:schemeClr val="bg1"/>
                </a:solidFill>
                <a:latin typeface="Times New Roman"/>
                <a:cs typeface="Times New Roman"/>
              </a:rPr>
              <a:t>Kaip </a:t>
            </a:r>
            <a:r>
              <a:rPr lang="en-US" b="1" err="1">
                <a:solidFill>
                  <a:schemeClr val="bg1"/>
                </a:solidFill>
                <a:latin typeface="Times New Roman"/>
                <a:cs typeface="Times New Roman"/>
              </a:rPr>
              <a:t>spalvas</a:t>
            </a:r>
            <a:r>
              <a:rPr lang="en-US" b="1">
                <a:solidFill>
                  <a:schemeClr val="bg1"/>
                </a:solidFill>
                <a:latin typeface="Times New Roman"/>
                <a:cs typeface="Times New Roman"/>
              </a:rPr>
              <a:t> </a:t>
            </a:r>
            <a:r>
              <a:rPr lang="en-US" b="1" err="1">
                <a:solidFill>
                  <a:schemeClr val="bg1"/>
                </a:solidFill>
                <a:latin typeface="Times New Roman"/>
                <a:cs typeface="Times New Roman"/>
              </a:rPr>
              <a:t>mato</a:t>
            </a:r>
            <a:r>
              <a:rPr lang="en-US" b="1">
                <a:solidFill>
                  <a:schemeClr val="bg1"/>
                </a:solidFill>
                <a:latin typeface="Times New Roman"/>
                <a:cs typeface="Times New Roman"/>
              </a:rPr>
              <a:t> </a:t>
            </a:r>
            <a:r>
              <a:rPr lang="en-US" b="1" err="1">
                <a:solidFill>
                  <a:schemeClr val="bg1"/>
                </a:solidFill>
                <a:latin typeface="Times New Roman"/>
                <a:cs typeface="Times New Roman"/>
              </a:rPr>
              <a:t>katės</a:t>
            </a:r>
            <a:r>
              <a:rPr lang="en-US" b="1">
                <a:solidFill>
                  <a:schemeClr val="bg1"/>
                </a:solidFill>
                <a:latin typeface="Times New Roman"/>
                <a:cs typeface="Times New Roman"/>
              </a:rPr>
              <a:t>?</a:t>
            </a:r>
          </a:p>
        </p:txBody>
      </p:sp>
      <p:pic>
        <p:nvPicPr>
          <p:cNvPr id="5" name="Picture 4" descr="See The World Through The Eyes Of A Cat | Popular Science">
            <a:extLst>
              <a:ext uri="{FF2B5EF4-FFF2-40B4-BE49-F238E27FC236}">
                <a16:creationId xmlns:a16="http://schemas.microsoft.com/office/drawing/2014/main" id="{7096D077-D2EF-F14A-99D4-FFEAEADB2C4D}"/>
              </a:ext>
            </a:extLst>
          </p:cNvPr>
          <p:cNvPicPr>
            <a:picLocks noChangeAspect="1"/>
          </p:cNvPicPr>
          <p:nvPr/>
        </p:nvPicPr>
        <p:blipFill>
          <a:blip r:embed="rId2"/>
          <a:stretch>
            <a:fillRect/>
          </a:stretch>
        </p:blipFill>
        <p:spPr>
          <a:xfrm>
            <a:off x="302303" y="3286774"/>
            <a:ext cx="4716903" cy="34282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Content Placeholder 6">
            <a:extLst>
              <a:ext uri="{FF2B5EF4-FFF2-40B4-BE49-F238E27FC236}">
                <a16:creationId xmlns:a16="http://schemas.microsoft.com/office/drawing/2014/main" id="{253B9012-93EA-6EF3-08DA-CF848E80FA35}"/>
              </a:ext>
            </a:extLst>
          </p:cNvPr>
          <p:cNvSpPr>
            <a:spLocks noGrp="1"/>
          </p:cNvSpPr>
          <p:nvPr>
            <p:ph idx="1"/>
          </p:nvPr>
        </p:nvSpPr>
        <p:spPr>
          <a:xfrm>
            <a:off x="838200" y="1825625"/>
            <a:ext cx="10515600" cy="1005682"/>
          </a:xfrm>
        </p:spPr>
        <p:txBody>
          <a:bodyPr vert="horz" lIns="91440" tIns="45720" rIns="91440" bIns="45720" rtlCol="0" anchor="t">
            <a:normAutofit/>
          </a:bodyPr>
          <a:lstStyle/>
          <a:p>
            <a:pPr marL="0" indent="0" algn="just">
              <a:buNone/>
            </a:pPr>
            <a:r>
              <a:rPr lang="en-US"/>
              <a:t> </a:t>
            </a:r>
            <a:r>
              <a:rPr lang="en-US" err="1">
                <a:latin typeface="Times New Roman"/>
                <a:cs typeface="Times New Roman"/>
              </a:rPr>
              <a:t>Katės</a:t>
            </a:r>
            <a:r>
              <a:rPr lang="en-US">
                <a:latin typeface="Times New Roman"/>
                <a:cs typeface="Times New Roman"/>
              </a:rPr>
              <a:t> </a:t>
            </a:r>
            <a:r>
              <a:rPr lang="en-US" err="1">
                <a:latin typeface="Times New Roman"/>
                <a:cs typeface="Times New Roman"/>
              </a:rPr>
              <a:t>dažniausiai</a:t>
            </a:r>
            <a:r>
              <a:rPr lang="en-US">
                <a:latin typeface="Times New Roman"/>
                <a:cs typeface="Times New Roman"/>
              </a:rPr>
              <a:t> </a:t>
            </a:r>
            <a:r>
              <a:rPr lang="en-US" err="1">
                <a:latin typeface="Times New Roman"/>
                <a:cs typeface="Times New Roman"/>
              </a:rPr>
              <a:t>mato</a:t>
            </a:r>
            <a:r>
              <a:rPr lang="en-US">
                <a:latin typeface="Times New Roman"/>
                <a:cs typeface="Times New Roman"/>
              </a:rPr>
              <a:t> </a:t>
            </a:r>
            <a:r>
              <a:rPr lang="en-US" err="1">
                <a:latin typeface="Times New Roman"/>
                <a:cs typeface="Times New Roman"/>
              </a:rPr>
              <a:t>nespalvoti</a:t>
            </a:r>
            <a:r>
              <a:rPr lang="en-US">
                <a:latin typeface="Times New Roman"/>
                <a:cs typeface="Times New Roman"/>
              </a:rPr>
              <a:t>. Jos </a:t>
            </a:r>
            <a:r>
              <a:rPr lang="en-US" err="1">
                <a:latin typeface="Times New Roman"/>
                <a:cs typeface="Times New Roman"/>
              </a:rPr>
              <a:t>gali</a:t>
            </a:r>
            <a:r>
              <a:rPr lang="en-US">
                <a:latin typeface="Times New Roman"/>
                <a:cs typeface="Times New Roman"/>
              </a:rPr>
              <a:t> </a:t>
            </a:r>
            <a:r>
              <a:rPr lang="en-US" err="1">
                <a:latin typeface="Times New Roman"/>
                <a:cs typeface="Times New Roman"/>
              </a:rPr>
              <a:t>matyti</a:t>
            </a:r>
            <a:r>
              <a:rPr lang="en-US">
                <a:latin typeface="Times New Roman"/>
                <a:cs typeface="Times New Roman"/>
              </a:rPr>
              <a:t> </a:t>
            </a:r>
            <a:r>
              <a:rPr lang="en-US" err="1">
                <a:latin typeface="Times New Roman"/>
                <a:cs typeface="Times New Roman"/>
              </a:rPr>
              <a:t>tokias</a:t>
            </a:r>
            <a:r>
              <a:rPr lang="en-US">
                <a:latin typeface="Times New Roman"/>
                <a:cs typeface="Times New Roman"/>
              </a:rPr>
              <a:t> </a:t>
            </a:r>
            <a:r>
              <a:rPr lang="en-US" err="1">
                <a:latin typeface="Times New Roman"/>
                <a:cs typeface="Times New Roman"/>
              </a:rPr>
              <a:t>spalvas</a:t>
            </a:r>
            <a:r>
              <a:rPr lang="en-US">
                <a:latin typeface="Times New Roman"/>
                <a:cs typeface="Times New Roman"/>
              </a:rPr>
              <a:t> </a:t>
            </a:r>
            <a:r>
              <a:rPr lang="en-US" err="1">
                <a:latin typeface="Times New Roman"/>
                <a:cs typeface="Times New Roman"/>
              </a:rPr>
              <a:t>kaip</a:t>
            </a:r>
            <a:r>
              <a:rPr lang="en-US">
                <a:latin typeface="Times New Roman"/>
                <a:cs typeface="Times New Roman"/>
              </a:rPr>
              <a:t>: </a:t>
            </a:r>
            <a:r>
              <a:rPr lang="en-US" err="1">
                <a:latin typeface="Times New Roman"/>
                <a:cs typeface="Times New Roman"/>
              </a:rPr>
              <a:t>mėlyna</a:t>
            </a:r>
            <a:r>
              <a:rPr lang="en-US">
                <a:latin typeface="Times New Roman"/>
                <a:cs typeface="Times New Roman"/>
              </a:rPr>
              <a:t> </a:t>
            </a:r>
            <a:r>
              <a:rPr lang="en-US" err="1">
                <a:latin typeface="Times New Roman"/>
                <a:cs typeface="Times New Roman"/>
              </a:rPr>
              <a:t>ir</a:t>
            </a:r>
            <a:r>
              <a:rPr lang="en-US">
                <a:latin typeface="Times New Roman"/>
                <a:cs typeface="Times New Roman"/>
              </a:rPr>
              <a:t> </a:t>
            </a:r>
            <a:r>
              <a:rPr lang="en-US" err="1">
                <a:latin typeface="Times New Roman"/>
                <a:cs typeface="Times New Roman"/>
              </a:rPr>
              <a:t>geltona</a:t>
            </a:r>
            <a:r>
              <a:rPr lang="en-US">
                <a:latin typeface="Times New Roman"/>
                <a:cs typeface="Times New Roman"/>
              </a:rPr>
              <a:t>. Bet </a:t>
            </a:r>
            <a:r>
              <a:rPr lang="en-US" err="1">
                <a:latin typeface="Times New Roman"/>
                <a:cs typeface="Times New Roman"/>
              </a:rPr>
              <a:t>nemato</a:t>
            </a:r>
            <a:r>
              <a:rPr lang="en-US">
                <a:latin typeface="Times New Roman"/>
                <a:cs typeface="Times New Roman"/>
              </a:rPr>
              <a:t> </a:t>
            </a:r>
            <a:r>
              <a:rPr lang="en-US" err="1">
                <a:latin typeface="Times New Roman"/>
                <a:cs typeface="Times New Roman"/>
              </a:rPr>
              <a:t>sočiųjų</a:t>
            </a:r>
            <a:r>
              <a:rPr lang="en-US">
                <a:latin typeface="Times New Roman"/>
                <a:cs typeface="Times New Roman"/>
              </a:rPr>
              <a:t> </a:t>
            </a:r>
            <a:r>
              <a:rPr lang="en-US" err="1">
                <a:latin typeface="Times New Roman"/>
                <a:cs typeface="Times New Roman"/>
              </a:rPr>
              <a:t>spalvų</a:t>
            </a:r>
            <a:r>
              <a:rPr lang="en-US">
                <a:latin typeface="Times New Roman"/>
                <a:cs typeface="Times New Roman"/>
              </a:rPr>
              <a:t> (</a:t>
            </a:r>
            <a:r>
              <a:rPr lang="en-US" err="1">
                <a:latin typeface="Times New Roman"/>
                <a:cs typeface="Times New Roman"/>
              </a:rPr>
              <a:t>raudona</a:t>
            </a:r>
            <a:r>
              <a:rPr lang="en-US">
                <a:latin typeface="Times New Roman"/>
                <a:cs typeface="Times New Roman"/>
              </a:rPr>
              <a:t>, </a:t>
            </a:r>
            <a:r>
              <a:rPr lang="en-US" err="1">
                <a:latin typeface="Times New Roman"/>
                <a:cs typeface="Times New Roman"/>
              </a:rPr>
              <a:t>oranžinė</a:t>
            </a:r>
            <a:r>
              <a:rPr lang="en-US">
                <a:latin typeface="Times New Roman"/>
                <a:cs typeface="Times New Roman"/>
              </a:rPr>
              <a:t>).</a:t>
            </a:r>
            <a:endParaRPr lang="lt-LT"/>
          </a:p>
        </p:txBody>
      </p:sp>
      <p:pic>
        <p:nvPicPr>
          <p:cNvPr id="3" name="Paveikslėlis 2" descr="Paveikslėlis, kuriame yra Ausinės, ekrano kopija, dizainas&#10;&#10;Automatiškai sugeneruotas aprašymas">
            <a:extLst>
              <a:ext uri="{FF2B5EF4-FFF2-40B4-BE49-F238E27FC236}">
                <a16:creationId xmlns:a16="http://schemas.microsoft.com/office/drawing/2014/main" id="{4F5E3227-4864-D5CA-5856-300AFB5ED217}"/>
              </a:ext>
            </a:extLst>
          </p:cNvPr>
          <p:cNvPicPr>
            <a:picLocks noChangeAspect="1"/>
          </p:cNvPicPr>
          <p:nvPr/>
        </p:nvPicPr>
        <p:blipFill rotWithShape="1">
          <a:blip r:embed="rId3"/>
          <a:srcRect r="-97" b="3636"/>
          <a:stretch/>
        </p:blipFill>
        <p:spPr>
          <a:xfrm>
            <a:off x="5529262" y="4083844"/>
            <a:ext cx="6664425" cy="17783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2815124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90E0ABD6-370A-BFE6-8F09-DBED78F2F6B4}"/>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AD3A2554-0437-E80E-8DEF-9422729909A6}"/>
              </a:ext>
            </a:extLst>
          </p:cNvPr>
          <p:cNvSpPr>
            <a:spLocks noGrp="1"/>
          </p:cNvSpPr>
          <p:nvPr>
            <p:ph type="title"/>
          </p:nvPr>
        </p:nvSpPr>
        <p:spPr/>
        <p:txBody>
          <a:bodyPr/>
          <a:lstStyle/>
          <a:p>
            <a:r>
              <a:rPr lang="en-US" b="1">
                <a:solidFill>
                  <a:schemeClr val="bg1"/>
                </a:solidFill>
                <a:latin typeface="Times New Roman"/>
                <a:cs typeface="Times New Roman"/>
              </a:rPr>
              <a:t>Kaip </a:t>
            </a:r>
            <a:r>
              <a:rPr lang="en-US" b="1" err="1">
                <a:solidFill>
                  <a:schemeClr val="bg1"/>
                </a:solidFill>
                <a:latin typeface="Times New Roman"/>
                <a:cs typeface="Times New Roman"/>
              </a:rPr>
              <a:t>spalvas</a:t>
            </a:r>
            <a:r>
              <a:rPr lang="en-US" b="1">
                <a:solidFill>
                  <a:schemeClr val="bg1"/>
                </a:solidFill>
                <a:latin typeface="Times New Roman"/>
                <a:cs typeface="Times New Roman"/>
              </a:rPr>
              <a:t> </a:t>
            </a:r>
            <a:r>
              <a:rPr lang="en-US" b="1" err="1">
                <a:solidFill>
                  <a:schemeClr val="bg1"/>
                </a:solidFill>
                <a:latin typeface="Times New Roman"/>
                <a:cs typeface="Times New Roman"/>
              </a:rPr>
              <a:t>mato</a:t>
            </a:r>
            <a:r>
              <a:rPr lang="en-US" b="1">
                <a:solidFill>
                  <a:schemeClr val="bg1"/>
                </a:solidFill>
                <a:latin typeface="Times New Roman"/>
                <a:cs typeface="Times New Roman"/>
              </a:rPr>
              <a:t> </a:t>
            </a:r>
            <a:r>
              <a:rPr lang="en-US" b="1" err="1">
                <a:solidFill>
                  <a:schemeClr val="bg1"/>
                </a:solidFill>
                <a:latin typeface="Times New Roman"/>
                <a:cs typeface="Times New Roman"/>
              </a:rPr>
              <a:t>gyvatės</a:t>
            </a:r>
            <a:r>
              <a:rPr lang="en-US" b="1">
                <a:solidFill>
                  <a:schemeClr val="bg1"/>
                </a:solidFill>
                <a:latin typeface="Times New Roman"/>
                <a:cs typeface="Times New Roman"/>
              </a:rPr>
              <a:t>?</a:t>
            </a:r>
          </a:p>
        </p:txBody>
      </p:sp>
      <p:sp>
        <p:nvSpPr>
          <p:cNvPr id="3" name="Content Placeholder 2">
            <a:extLst>
              <a:ext uri="{FF2B5EF4-FFF2-40B4-BE49-F238E27FC236}">
                <a16:creationId xmlns:a16="http://schemas.microsoft.com/office/drawing/2014/main" id="{3D7E99D2-9249-6DAB-C27C-3C9973B5CBF8}"/>
              </a:ext>
            </a:extLst>
          </p:cNvPr>
          <p:cNvSpPr>
            <a:spLocks noGrp="1"/>
          </p:cNvSpPr>
          <p:nvPr>
            <p:ph idx="1"/>
          </p:nvPr>
        </p:nvSpPr>
        <p:spPr>
          <a:xfrm>
            <a:off x="838200" y="1825625"/>
            <a:ext cx="10872787" cy="1184277"/>
          </a:xfrm>
        </p:spPr>
        <p:txBody>
          <a:bodyPr vert="horz" lIns="91440" tIns="45720" rIns="91440" bIns="45720" rtlCol="0" anchor="t">
            <a:normAutofit lnSpcReduction="10000"/>
          </a:bodyPr>
          <a:lstStyle/>
          <a:p>
            <a:pPr marL="0" indent="0" algn="just">
              <a:buNone/>
            </a:pPr>
            <a:r>
              <a:rPr lang="en-US">
                <a:latin typeface="Times New Roman"/>
                <a:ea typeface="+mn-lt"/>
                <a:cs typeface="+mn-lt"/>
              </a:rPr>
              <a:t> </a:t>
            </a:r>
            <a:r>
              <a:rPr lang="en-US" err="1">
                <a:latin typeface="Times New Roman"/>
                <a:ea typeface="+mn-lt"/>
                <a:cs typeface="+mn-lt"/>
              </a:rPr>
              <a:t>Gyvatės</a:t>
            </a:r>
            <a:r>
              <a:rPr lang="en-US">
                <a:latin typeface="Times New Roman"/>
                <a:ea typeface="+mn-lt"/>
                <a:cs typeface="+mn-lt"/>
              </a:rPr>
              <a:t> ne tik </a:t>
            </a:r>
            <a:r>
              <a:rPr lang="en-US" err="1">
                <a:latin typeface="Times New Roman"/>
                <a:ea typeface="+mn-lt"/>
                <a:cs typeface="+mn-lt"/>
              </a:rPr>
              <a:t>mato</a:t>
            </a:r>
            <a:r>
              <a:rPr lang="en-US">
                <a:latin typeface="Times New Roman"/>
                <a:ea typeface="+mn-lt"/>
                <a:cs typeface="+mn-lt"/>
              </a:rPr>
              <a:t> </a:t>
            </a:r>
            <a:r>
              <a:rPr lang="en-US" err="1">
                <a:latin typeface="Times New Roman"/>
                <a:ea typeface="+mn-lt"/>
                <a:cs typeface="+mn-lt"/>
              </a:rPr>
              <a:t>spalvas</a:t>
            </a:r>
            <a:r>
              <a:rPr lang="en-US">
                <a:latin typeface="Times New Roman"/>
                <a:ea typeface="+mn-lt"/>
                <a:cs typeface="+mn-lt"/>
              </a:rPr>
              <a:t>, bet </a:t>
            </a:r>
            <a:r>
              <a:rPr lang="en-US" err="1">
                <a:latin typeface="Times New Roman"/>
                <a:ea typeface="+mn-lt"/>
                <a:cs typeface="+mn-lt"/>
              </a:rPr>
              <a:t>tikriausiai</a:t>
            </a:r>
            <a:r>
              <a:rPr lang="en-US">
                <a:latin typeface="Times New Roman"/>
                <a:ea typeface="+mn-lt"/>
                <a:cs typeface="+mn-lt"/>
              </a:rPr>
              <a:t> </a:t>
            </a:r>
            <a:r>
              <a:rPr lang="en-US" err="1">
                <a:latin typeface="Times New Roman"/>
                <a:ea typeface="+mn-lt"/>
                <a:cs typeface="+mn-lt"/>
              </a:rPr>
              <a:t>mato</a:t>
            </a:r>
            <a:r>
              <a:rPr lang="en-US">
                <a:latin typeface="Times New Roman"/>
                <a:ea typeface="+mn-lt"/>
                <a:cs typeface="+mn-lt"/>
              </a:rPr>
              <a:t> </a:t>
            </a:r>
            <a:r>
              <a:rPr lang="en-US" err="1">
                <a:latin typeface="Times New Roman"/>
                <a:ea typeface="+mn-lt"/>
                <a:cs typeface="+mn-lt"/>
              </a:rPr>
              <a:t>platesnę</a:t>
            </a:r>
            <a:r>
              <a:rPr lang="en-US">
                <a:latin typeface="Times New Roman"/>
                <a:ea typeface="+mn-lt"/>
                <a:cs typeface="+mn-lt"/>
              </a:rPr>
              <a:t> </a:t>
            </a:r>
            <a:r>
              <a:rPr lang="en-US" err="1">
                <a:latin typeface="Times New Roman"/>
                <a:ea typeface="+mn-lt"/>
                <a:cs typeface="+mn-lt"/>
              </a:rPr>
              <a:t>spalvų</a:t>
            </a:r>
            <a:r>
              <a:rPr lang="en-US">
                <a:latin typeface="Times New Roman"/>
                <a:ea typeface="+mn-lt"/>
                <a:cs typeface="+mn-lt"/>
              </a:rPr>
              <a:t> </a:t>
            </a:r>
            <a:r>
              <a:rPr lang="en-US" err="1">
                <a:latin typeface="Times New Roman"/>
                <a:ea typeface="+mn-lt"/>
                <a:cs typeface="+mn-lt"/>
              </a:rPr>
              <a:t>gamą</a:t>
            </a:r>
            <a:r>
              <a:rPr lang="en-US">
                <a:latin typeface="Times New Roman"/>
                <a:ea typeface="+mn-lt"/>
                <a:cs typeface="+mn-lt"/>
              </a:rPr>
              <a:t> </a:t>
            </a:r>
            <a:r>
              <a:rPr lang="en-US" err="1">
                <a:latin typeface="Times New Roman"/>
                <a:ea typeface="+mn-lt"/>
                <a:cs typeface="+mn-lt"/>
              </a:rPr>
              <a:t>nei</a:t>
            </a:r>
            <a:r>
              <a:rPr lang="en-US">
                <a:latin typeface="Times New Roman"/>
                <a:ea typeface="+mn-lt"/>
                <a:cs typeface="+mn-lt"/>
              </a:rPr>
              <a:t> </a:t>
            </a:r>
            <a:r>
              <a:rPr lang="en-US" err="1">
                <a:latin typeface="Times New Roman"/>
                <a:ea typeface="+mn-lt"/>
                <a:cs typeface="+mn-lt"/>
              </a:rPr>
              <a:t>žmonės</a:t>
            </a:r>
            <a:r>
              <a:rPr lang="en-US">
                <a:latin typeface="Times New Roman"/>
                <a:ea typeface="+mn-lt"/>
                <a:cs typeface="+mn-lt"/>
              </a:rPr>
              <a:t>, </a:t>
            </a:r>
            <a:r>
              <a:rPr lang="en-US" err="1">
                <a:latin typeface="Times New Roman"/>
                <a:ea typeface="+mn-lt"/>
                <a:cs typeface="+mn-lt"/>
              </a:rPr>
              <a:t>besitęsiančią</a:t>
            </a:r>
            <a:r>
              <a:rPr lang="en-US">
                <a:latin typeface="Times New Roman"/>
                <a:ea typeface="+mn-lt"/>
                <a:cs typeface="+mn-lt"/>
              </a:rPr>
              <a:t> </a:t>
            </a:r>
            <a:r>
              <a:rPr lang="en-US" err="1">
                <a:latin typeface="Times New Roman"/>
                <a:ea typeface="+mn-lt"/>
                <a:cs typeface="+mn-lt"/>
              </a:rPr>
              <a:t>ultravioletinių</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infraraudonųjų</a:t>
            </a:r>
            <a:r>
              <a:rPr lang="en-US">
                <a:latin typeface="Times New Roman"/>
                <a:ea typeface="+mn-lt"/>
                <a:cs typeface="+mn-lt"/>
              </a:rPr>
              <a:t> </a:t>
            </a:r>
            <a:r>
              <a:rPr lang="en-US" err="1">
                <a:latin typeface="Times New Roman"/>
                <a:ea typeface="+mn-lt"/>
                <a:cs typeface="+mn-lt"/>
              </a:rPr>
              <a:t>spindulių</a:t>
            </a:r>
            <a:r>
              <a:rPr lang="en-US">
                <a:latin typeface="Times New Roman"/>
                <a:ea typeface="+mn-lt"/>
                <a:cs typeface="+mn-lt"/>
              </a:rPr>
              <a:t> </a:t>
            </a:r>
            <a:r>
              <a:rPr lang="en-US" err="1">
                <a:latin typeface="Times New Roman"/>
                <a:ea typeface="+mn-lt"/>
                <a:cs typeface="+mn-lt"/>
              </a:rPr>
              <a:t>spektruose</a:t>
            </a:r>
            <a:r>
              <a:rPr lang="en-US">
                <a:latin typeface="Times New Roman"/>
                <a:ea typeface="+mn-lt"/>
                <a:cs typeface="+mn-lt"/>
              </a:rPr>
              <a:t>.</a:t>
            </a:r>
            <a:endParaRPr lang="en-US">
              <a:latin typeface="Times New Roman"/>
              <a:cs typeface="Times New Roman"/>
            </a:endParaRPr>
          </a:p>
        </p:txBody>
      </p:sp>
      <p:pic>
        <p:nvPicPr>
          <p:cNvPr id="4" name="Picture 3" descr="How Animals See The World | Facebook">
            <a:extLst>
              <a:ext uri="{FF2B5EF4-FFF2-40B4-BE49-F238E27FC236}">
                <a16:creationId xmlns:a16="http://schemas.microsoft.com/office/drawing/2014/main" id="{3F6EA197-E2AC-51DB-439F-9426DB8A7629}"/>
              </a:ext>
            </a:extLst>
          </p:cNvPr>
          <p:cNvPicPr>
            <a:picLocks noChangeAspect="1"/>
          </p:cNvPicPr>
          <p:nvPr/>
        </p:nvPicPr>
        <p:blipFill>
          <a:blip r:embed="rId2"/>
          <a:stretch>
            <a:fillRect/>
          </a:stretch>
        </p:blipFill>
        <p:spPr>
          <a:xfrm>
            <a:off x="6260892" y="3270434"/>
            <a:ext cx="5478903" cy="32277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How Do Snakes Sense The World Around Them? – Snake Catchers Brisbane">
            <a:extLst>
              <a:ext uri="{FF2B5EF4-FFF2-40B4-BE49-F238E27FC236}">
                <a16:creationId xmlns:a16="http://schemas.microsoft.com/office/drawing/2014/main" id="{62CFB1EA-B929-34B3-C6C4-9F539C3809FC}"/>
              </a:ext>
            </a:extLst>
          </p:cNvPr>
          <p:cNvPicPr>
            <a:picLocks noChangeAspect="1"/>
          </p:cNvPicPr>
          <p:nvPr/>
        </p:nvPicPr>
        <p:blipFill>
          <a:blip r:embed="rId3"/>
          <a:stretch>
            <a:fillRect/>
          </a:stretch>
        </p:blipFill>
        <p:spPr>
          <a:xfrm>
            <a:off x="839450" y="3276126"/>
            <a:ext cx="4417100" cy="32163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36739754"/>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E534D01B-5D59-414B-8DEA-6E0BF5FD444E}"/>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B0787D5A-38C6-44B9-6D29-8DD147B59FF0}"/>
              </a:ext>
            </a:extLst>
          </p:cNvPr>
          <p:cNvSpPr>
            <a:spLocks noGrp="1"/>
          </p:cNvSpPr>
          <p:nvPr>
            <p:ph type="title"/>
          </p:nvPr>
        </p:nvSpPr>
        <p:spPr/>
        <p:txBody>
          <a:bodyPr/>
          <a:lstStyle/>
          <a:p>
            <a:r>
              <a:rPr lang="en-US" b="1">
                <a:solidFill>
                  <a:schemeClr val="bg1"/>
                </a:solidFill>
                <a:latin typeface="Times New Roman"/>
                <a:cs typeface="Times New Roman"/>
              </a:rPr>
              <a:t>Kaip </a:t>
            </a:r>
            <a:r>
              <a:rPr lang="en-US" b="1" err="1">
                <a:solidFill>
                  <a:schemeClr val="bg1"/>
                </a:solidFill>
                <a:latin typeface="Times New Roman"/>
                <a:cs typeface="Times New Roman"/>
              </a:rPr>
              <a:t>spalvas</a:t>
            </a:r>
            <a:r>
              <a:rPr lang="en-US" b="1">
                <a:solidFill>
                  <a:schemeClr val="bg1"/>
                </a:solidFill>
                <a:latin typeface="Times New Roman"/>
                <a:cs typeface="Times New Roman"/>
              </a:rPr>
              <a:t> </a:t>
            </a:r>
            <a:r>
              <a:rPr lang="en-US" b="1" err="1">
                <a:solidFill>
                  <a:schemeClr val="bg1"/>
                </a:solidFill>
                <a:latin typeface="Times New Roman"/>
                <a:cs typeface="Times New Roman"/>
              </a:rPr>
              <a:t>mato</a:t>
            </a:r>
            <a:r>
              <a:rPr lang="en-US" b="1">
                <a:solidFill>
                  <a:schemeClr val="bg1"/>
                </a:solidFill>
                <a:latin typeface="Times New Roman"/>
                <a:cs typeface="Times New Roman"/>
              </a:rPr>
              <a:t> </a:t>
            </a:r>
            <a:r>
              <a:rPr lang="en-US" b="1" err="1">
                <a:solidFill>
                  <a:schemeClr val="bg1"/>
                </a:solidFill>
                <a:latin typeface="Times New Roman"/>
                <a:cs typeface="Times New Roman"/>
              </a:rPr>
              <a:t>karvės</a:t>
            </a:r>
            <a:r>
              <a:rPr lang="en-US" b="1">
                <a:solidFill>
                  <a:schemeClr val="bg1"/>
                </a:solidFill>
                <a:latin typeface="Times New Roman"/>
                <a:cs typeface="Times New Roman"/>
              </a:rPr>
              <a:t>?</a:t>
            </a:r>
          </a:p>
        </p:txBody>
      </p:sp>
      <p:sp>
        <p:nvSpPr>
          <p:cNvPr id="3" name="Content Placeholder 2">
            <a:extLst>
              <a:ext uri="{FF2B5EF4-FFF2-40B4-BE49-F238E27FC236}">
                <a16:creationId xmlns:a16="http://schemas.microsoft.com/office/drawing/2014/main" id="{B4473FB9-A3B5-28AF-9D8D-E6922AB813A1}"/>
              </a:ext>
            </a:extLst>
          </p:cNvPr>
          <p:cNvSpPr>
            <a:spLocks noGrp="1"/>
          </p:cNvSpPr>
          <p:nvPr>
            <p:ph idx="1"/>
          </p:nvPr>
        </p:nvSpPr>
        <p:spPr>
          <a:xfrm>
            <a:off x="838200" y="1480344"/>
            <a:ext cx="10515600" cy="1303339"/>
          </a:xfrm>
        </p:spPr>
        <p:txBody>
          <a:bodyPr vert="horz" lIns="91440" tIns="45720" rIns="91440" bIns="45720" rtlCol="0" anchor="t">
            <a:normAutofit/>
          </a:bodyPr>
          <a:lstStyle/>
          <a:p>
            <a:pPr marL="0" indent="0" algn="just">
              <a:buNone/>
            </a:pPr>
            <a:r>
              <a:rPr lang="en-US" err="1">
                <a:solidFill>
                  <a:srgbClr val="040C28"/>
                </a:solidFill>
                <a:latin typeface="Times New Roman"/>
                <a:ea typeface="+mn-lt"/>
                <a:cs typeface="+mn-lt"/>
              </a:rPr>
              <a:t>Karvės</a:t>
            </a:r>
            <a:r>
              <a:rPr lang="en-US">
                <a:solidFill>
                  <a:srgbClr val="1F1F1F"/>
                </a:solidFill>
                <a:latin typeface="Times New Roman"/>
                <a:ea typeface="+mn-lt"/>
                <a:cs typeface="+mn-lt"/>
              </a:rPr>
              <a:t> </a:t>
            </a:r>
            <a:r>
              <a:rPr lang="en-US" err="1">
                <a:solidFill>
                  <a:srgbClr val="1F1F1F"/>
                </a:solidFill>
                <a:latin typeface="Times New Roman"/>
                <a:ea typeface="+mn-lt"/>
                <a:cs typeface="+mn-lt"/>
              </a:rPr>
              <a:t>atskiria</a:t>
            </a:r>
            <a:r>
              <a:rPr lang="en-US">
                <a:solidFill>
                  <a:srgbClr val="1F1F1F"/>
                </a:solidFill>
                <a:latin typeface="Times New Roman"/>
                <a:ea typeface="+mn-lt"/>
                <a:cs typeface="+mn-lt"/>
              </a:rPr>
              <a:t> </a:t>
            </a:r>
            <a:r>
              <a:rPr lang="en-US" err="1">
                <a:solidFill>
                  <a:srgbClr val="1F1F1F"/>
                </a:solidFill>
                <a:latin typeface="Times New Roman"/>
                <a:ea typeface="+mn-lt"/>
                <a:cs typeface="+mn-lt"/>
              </a:rPr>
              <a:t>daugumą</a:t>
            </a:r>
            <a:r>
              <a:rPr lang="en-US">
                <a:solidFill>
                  <a:srgbClr val="1F1F1F"/>
                </a:solidFill>
                <a:latin typeface="Times New Roman"/>
                <a:ea typeface="+mn-lt"/>
                <a:cs typeface="+mn-lt"/>
              </a:rPr>
              <a:t> </a:t>
            </a:r>
            <a:r>
              <a:rPr lang="en-US" err="1">
                <a:solidFill>
                  <a:srgbClr val="1F1F1F"/>
                </a:solidFill>
                <a:latin typeface="Times New Roman"/>
                <a:ea typeface="+mn-lt"/>
                <a:cs typeface="+mn-lt"/>
              </a:rPr>
              <a:t>spalvų</a:t>
            </a:r>
            <a:r>
              <a:rPr lang="en-US">
                <a:solidFill>
                  <a:srgbClr val="1F1F1F"/>
                </a:solidFill>
                <a:latin typeface="Times New Roman"/>
                <a:ea typeface="+mn-lt"/>
                <a:cs typeface="+mn-lt"/>
              </a:rPr>
              <a:t> </a:t>
            </a:r>
            <a:r>
              <a:rPr lang="en-US" err="1">
                <a:solidFill>
                  <a:srgbClr val="1F1F1F"/>
                </a:solidFill>
                <a:latin typeface="Times New Roman"/>
                <a:ea typeface="+mn-lt"/>
                <a:cs typeface="+mn-lt"/>
              </a:rPr>
              <a:t>ir</a:t>
            </a:r>
            <a:r>
              <a:rPr lang="en-US">
                <a:solidFill>
                  <a:srgbClr val="1F1F1F"/>
                </a:solidFill>
                <a:latin typeface="Times New Roman"/>
                <a:ea typeface="+mn-lt"/>
                <a:cs typeface="+mn-lt"/>
              </a:rPr>
              <a:t> </a:t>
            </a:r>
            <a:r>
              <a:rPr lang="en-US" err="1">
                <a:solidFill>
                  <a:srgbClr val="1F1F1F"/>
                </a:solidFill>
                <a:latin typeface="Times New Roman"/>
                <a:ea typeface="+mn-lt"/>
                <a:cs typeface="+mn-lt"/>
              </a:rPr>
              <a:t>ypač</a:t>
            </a:r>
            <a:r>
              <a:rPr lang="en-US">
                <a:solidFill>
                  <a:srgbClr val="1F1F1F"/>
                </a:solidFill>
                <a:latin typeface="Times New Roman"/>
                <a:ea typeface="+mn-lt"/>
                <a:cs typeface="+mn-lt"/>
              </a:rPr>
              <a:t> </a:t>
            </a:r>
            <a:r>
              <a:rPr lang="en-US" err="1">
                <a:solidFill>
                  <a:srgbClr val="1F1F1F"/>
                </a:solidFill>
                <a:latin typeface="Times New Roman"/>
                <a:ea typeface="+mn-lt"/>
                <a:cs typeface="+mn-lt"/>
              </a:rPr>
              <a:t>gerai</a:t>
            </a:r>
            <a:r>
              <a:rPr lang="en-US">
                <a:solidFill>
                  <a:srgbClr val="1F1F1F"/>
                </a:solidFill>
                <a:latin typeface="Times New Roman"/>
                <a:ea typeface="+mn-lt"/>
                <a:cs typeface="+mn-lt"/>
              </a:rPr>
              <a:t> </a:t>
            </a:r>
            <a:r>
              <a:rPr lang="en-US" err="1">
                <a:solidFill>
                  <a:srgbClr val="1F1F1F"/>
                </a:solidFill>
                <a:latin typeface="Times New Roman"/>
                <a:ea typeface="+mn-lt"/>
                <a:cs typeface="+mn-lt"/>
              </a:rPr>
              <a:t>atpažįsta</a:t>
            </a:r>
            <a:r>
              <a:rPr lang="en-US">
                <a:solidFill>
                  <a:srgbClr val="1F1F1F"/>
                </a:solidFill>
                <a:latin typeface="Times New Roman"/>
                <a:ea typeface="+mn-lt"/>
                <a:cs typeface="+mn-lt"/>
              </a:rPr>
              <a:t> </a:t>
            </a:r>
            <a:r>
              <a:rPr lang="en-US" err="1">
                <a:solidFill>
                  <a:srgbClr val="1F1F1F"/>
                </a:solidFill>
                <a:latin typeface="Times New Roman"/>
                <a:ea typeface="+mn-lt"/>
                <a:cs typeface="+mn-lt"/>
              </a:rPr>
              <a:t>raudoną</a:t>
            </a:r>
            <a:r>
              <a:rPr lang="en-US">
                <a:solidFill>
                  <a:srgbClr val="1F1F1F"/>
                </a:solidFill>
                <a:latin typeface="Times New Roman"/>
                <a:ea typeface="+mn-lt"/>
                <a:cs typeface="+mn-lt"/>
              </a:rPr>
              <a:t>, </a:t>
            </a:r>
            <a:r>
              <a:rPr lang="en-US" err="1">
                <a:solidFill>
                  <a:srgbClr val="1F1F1F"/>
                </a:solidFill>
                <a:latin typeface="Times New Roman"/>
                <a:ea typeface="+mn-lt"/>
                <a:cs typeface="+mn-lt"/>
              </a:rPr>
              <a:t>oranžinę</a:t>
            </a:r>
            <a:r>
              <a:rPr lang="en-US">
                <a:solidFill>
                  <a:srgbClr val="1F1F1F"/>
                </a:solidFill>
                <a:latin typeface="Times New Roman"/>
                <a:ea typeface="+mn-lt"/>
                <a:cs typeface="+mn-lt"/>
              </a:rPr>
              <a:t> </a:t>
            </a:r>
            <a:r>
              <a:rPr lang="en-US" err="1">
                <a:solidFill>
                  <a:srgbClr val="1F1F1F"/>
                </a:solidFill>
                <a:latin typeface="Times New Roman"/>
                <a:ea typeface="+mn-lt"/>
                <a:cs typeface="+mn-lt"/>
              </a:rPr>
              <a:t>ir</a:t>
            </a:r>
            <a:r>
              <a:rPr lang="en-US">
                <a:solidFill>
                  <a:srgbClr val="1F1F1F"/>
                </a:solidFill>
                <a:latin typeface="Times New Roman"/>
                <a:ea typeface="+mn-lt"/>
                <a:cs typeface="+mn-lt"/>
              </a:rPr>
              <a:t> </a:t>
            </a:r>
            <a:r>
              <a:rPr lang="en-US" err="1">
                <a:solidFill>
                  <a:srgbClr val="1F1F1F"/>
                </a:solidFill>
                <a:latin typeface="Times New Roman"/>
                <a:ea typeface="+mn-lt"/>
                <a:cs typeface="+mn-lt"/>
              </a:rPr>
              <a:t>geltoną</a:t>
            </a:r>
            <a:r>
              <a:rPr lang="en-US">
                <a:solidFill>
                  <a:srgbClr val="1F1F1F"/>
                </a:solidFill>
                <a:latin typeface="Times New Roman"/>
                <a:ea typeface="+mn-lt"/>
                <a:cs typeface="+mn-lt"/>
              </a:rPr>
              <a:t> </a:t>
            </a:r>
            <a:r>
              <a:rPr lang="en-US" err="1">
                <a:solidFill>
                  <a:srgbClr val="040C28"/>
                </a:solidFill>
                <a:latin typeface="Times New Roman"/>
                <a:ea typeface="+mn-lt"/>
                <a:cs typeface="+mn-lt"/>
              </a:rPr>
              <a:t>spalvas</a:t>
            </a:r>
            <a:r>
              <a:rPr lang="en-US">
                <a:solidFill>
                  <a:srgbClr val="1F1F1F"/>
                </a:solidFill>
                <a:latin typeface="Times New Roman"/>
                <a:ea typeface="+mn-lt"/>
                <a:cs typeface="+mn-lt"/>
              </a:rPr>
              <a:t>, bet </a:t>
            </a:r>
            <a:r>
              <a:rPr lang="en-US" err="1">
                <a:solidFill>
                  <a:srgbClr val="1F1F1F"/>
                </a:solidFill>
                <a:latin typeface="Times New Roman"/>
                <a:ea typeface="+mn-lt"/>
                <a:cs typeface="+mn-lt"/>
              </a:rPr>
              <a:t>mažiau</a:t>
            </a:r>
            <a:r>
              <a:rPr lang="en-US">
                <a:solidFill>
                  <a:srgbClr val="1F1F1F"/>
                </a:solidFill>
                <a:latin typeface="Times New Roman"/>
                <a:ea typeface="+mn-lt"/>
                <a:cs typeface="+mn-lt"/>
              </a:rPr>
              <a:t> </a:t>
            </a:r>
            <a:r>
              <a:rPr lang="en-US" err="1">
                <a:solidFill>
                  <a:srgbClr val="1F1F1F"/>
                </a:solidFill>
                <a:latin typeface="Times New Roman"/>
                <a:ea typeface="+mn-lt"/>
                <a:cs typeface="+mn-lt"/>
              </a:rPr>
              <a:t>skiria</a:t>
            </a:r>
            <a:r>
              <a:rPr lang="en-US">
                <a:solidFill>
                  <a:srgbClr val="1F1F1F"/>
                </a:solidFill>
                <a:latin typeface="Times New Roman"/>
                <a:ea typeface="+mn-lt"/>
                <a:cs typeface="+mn-lt"/>
              </a:rPr>
              <a:t> </a:t>
            </a:r>
            <a:r>
              <a:rPr lang="en-US" err="1">
                <a:solidFill>
                  <a:srgbClr val="1F1F1F"/>
                </a:solidFill>
                <a:latin typeface="Times New Roman"/>
                <a:ea typeface="+mn-lt"/>
                <a:cs typeface="+mn-lt"/>
              </a:rPr>
              <a:t>žalios</a:t>
            </a:r>
            <a:r>
              <a:rPr lang="en-US">
                <a:solidFill>
                  <a:srgbClr val="1F1F1F"/>
                </a:solidFill>
                <a:latin typeface="Times New Roman"/>
                <a:ea typeface="+mn-lt"/>
                <a:cs typeface="+mn-lt"/>
              </a:rPr>
              <a:t>, </a:t>
            </a:r>
            <a:r>
              <a:rPr lang="en-US" err="1">
                <a:solidFill>
                  <a:srgbClr val="1F1F1F"/>
                </a:solidFill>
                <a:latin typeface="Times New Roman"/>
                <a:ea typeface="+mn-lt"/>
                <a:cs typeface="+mn-lt"/>
              </a:rPr>
              <a:t>mėlynos</a:t>
            </a:r>
            <a:r>
              <a:rPr lang="en-US">
                <a:solidFill>
                  <a:srgbClr val="1F1F1F"/>
                </a:solidFill>
                <a:latin typeface="Times New Roman"/>
                <a:ea typeface="+mn-lt"/>
                <a:cs typeface="+mn-lt"/>
              </a:rPr>
              <a:t> </a:t>
            </a:r>
            <a:r>
              <a:rPr lang="en-US" err="1">
                <a:solidFill>
                  <a:srgbClr val="1F1F1F"/>
                </a:solidFill>
                <a:latin typeface="Times New Roman"/>
                <a:ea typeface="+mn-lt"/>
                <a:cs typeface="+mn-lt"/>
              </a:rPr>
              <a:t>ir</a:t>
            </a:r>
            <a:r>
              <a:rPr lang="en-US">
                <a:solidFill>
                  <a:srgbClr val="1F1F1F"/>
                </a:solidFill>
                <a:latin typeface="Times New Roman"/>
                <a:ea typeface="+mn-lt"/>
                <a:cs typeface="+mn-lt"/>
              </a:rPr>
              <a:t> </a:t>
            </a:r>
            <a:r>
              <a:rPr lang="en-US" err="1">
                <a:solidFill>
                  <a:srgbClr val="1F1F1F"/>
                </a:solidFill>
                <a:latin typeface="Times New Roman"/>
                <a:ea typeface="+mn-lt"/>
                <a:cs typeface="+mn-lt"/>
              </a:rPr>
              <a:t>violetinės</a:t>
            </a:r>
            <a:r>
              <a:rPr lang="en-US">
                <a:solidFill>
                  <a:srgbClr val="1F1F1F"/>
                </a:solidFill>
                <a:latin typeface="Times New Roman"/>
                <a:ea typeface="+mn-lt"/>
                <a:cs typeface="+mn-lt"/>
              </a:rPr>
              <a:t> </a:t>
            </a:r>
            <a:r>
              <a:rPr lang="en-US" err="1">
                <a:solidFill>
                  <a:srgbClr val="040C28"/>
                </a:solidFill>
                <a:latin typeface="Times New Roman"/>
                <a:ea typeface="+mn-lt"/>
                <a:cs typeface="+mn-lt"/>
              </a:rPr>
              <a:t>spalvos</a:t>
            </a:r>
            <a:r>
              <a:rPr lang="en-US">
                <a:solidFill>
                  <a:srgbClr val="1F1F1F"/>
                </a:solidFill>
                <a:latin typeface="Times New Roman"/>
                <a:ea typeface="+mn-lt"/>
                <a:cs typeface="+mn-lt"/>
              </a:rPr>
              <a:t> </a:t>
            </a:r>
            <a:r>
              <a:rPr lang="en-US" err="1">
                <a:solidFill>
                  <a:srgbClr val="1F1F1F"/>
                </a:solidFill>
                <a:latin typeface="Times New Roman"/>
                <a:ea typeface="+mn-lt"/>
                <a:cs typeface="+mn-lt"/>
              </a:rPr>
              <a:t>daiktus</a:t>
            </a:r>
            <a:r>
              <a:rPr lang="en-US">
                <a:solidFill>
                  <a:srgbClr val="1F1F1F"/>
                </a:solidFill>
                <a:latin typeface="Times New Roman"/>
                <a:ea typeface="+mn-lt"/>
                <a:cs typeface="+mn-lt"/>
              </a:rPr>
              <a:t>.</a:t>
            </a:r>
            <a:endParaRPr lang="en-US">
              <a:latin typeface="Times New Roman"/>
              <a:cs typeface="Times New Roman"/>
            </a:endParaRPr>
          </a:p>
        </p:txBody>
      </p:sp>
      <p:pic>
        <p:nvPicPr>
          <p:cNvPr id="4" name="Picture 3" descr="وێنە.. جیهان لە چاوی ئاژەڵە جیاوازەکانەوە چۆنە؟">
            <a:extLst>
              <a:ext uri="{FF2B5EF4-FFF2-40B4-BE49-F238E27FC236}">
                <a16:creationId xmlns:a16="http://schemas.microsoft.com/office/drawing/2014/main" id="{40502530-42E1-19F8-3212-05538081F3B8}"/>
              </a:ext>
            </a:extLst>
          </p:cNvPr>
          <p:cNvPicPr>
            <a:picLocks noChangeAspect="1"/>
          </p:cNvPicPr>
          <p:nvPr/>
        </p:nvPicPr>
        <p:blipFill>
          <a:blip r:embed="rId2"/>
          <a:stretch>
            <a:fillRect/>
          </a:stretch>
        </p:blipFill>
        <p:spPr>
          <a:xfrm>
            <a:off x="8036560" y="2790581"/>
            <a:ext cx="2743200" cy="36136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How Different Animals See The World Around Them - Geek Slop | See world,  World, Country roads">
            <a:extLst>
              <a:ext uri="{FF2B5EF4-FFF2-40B4-BE49-F238E27FC236}">
                <a16:creationId xmlns:a16="http://schemas.microsoft.com/office/drawing/2014/main" id="{CC5D984B-9CED-37C6-459D-8ECF4ABBBAEA}"/>
              </a:ext>
            </a:extLst>
          </p:cNvPr>
          <p:cNvPicPr>
            <a:picLocks noChangeAspect="1"/>
          </p:cNvPicPr>
          <p:nvPr/>
        </p:nvPicPr>
        <p:blipFill>
          <a:blip r:embed="rId3"/>
          <a:stretch>
            <a:fillRect/>
          </a:stretch>
        </p:blipFill>
        <p:spPr>
          <a:xfrm>
            <a:off x="1757680" y="4049759"/>
            <a:ext cx="6278879" cy="23551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4259048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10103733-C28F-C964-3ED1-7FD820AB21E0}"/>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ADAE1222-FCF3-8E05-C09B-CB9EEA4B7F01}"/>
              </a:ext>
            </a:extLst>
          </p:cNvPr>
          <p:cNvSpPr>
            <a:spLocks noGrp="1"/>
          </p:cNvSpPr>
          <p:nvPr>
            <p:ph type="title"/>
          </p:nvPr>
        </p:nvSpPr>
        <p:spPr/>
        <p:txBody>
          <a:bodyPr/>
          <a:lstStyle/>
          <a:p>
            <a:r>
              <a:rPr lang="en-US" b="1" err="1">
                <a:solidFill>
                  <a:schemeClr val="bg1"/>
                </a:solidFill>
                <a:latin typeface="Times New Roman"/>
                <a:cs typeface="Times New Roman"/>
              </a:rPr>
              <a:t>Gydomosios</a:t>
            </a:r>
            <a:r>
              <a:rPr lang="en-US" b="1">
                <a:solidFill>
                  <a:schemeClr val="bg1"/>
                </a:solidFill>
                <a:latin typeface="Times New Roman"/>
                <a:cs typeface="Times New Roman"/>
              </a:rPr>
              <a:t> </a:t>
            </a:r>
            <a:r>
              <a:rPr lang="en-US" b="1" err="1">
                <a:solidFill>
                  <a:schemeClr val="bg1"/>
                </a:solidFill>
                <a:latin typeface="Times New Roman"/>
                <a:cs typeface="Times New Roman"/>
              </a:rPr>
              <a:t>spalvų</a:t>
            </a:r>
            <a:r>
              <a:rPr lang="en-US" b="1">
                <a:solidFill>
                  <a:schemeClr val="bg1"/>
                </a:solidFill>
                <a:latin typeface="Times New Roman"/>
                <a:cs typeface="Times New Roman"/>
              </a:rPr>
              <a:t> </a:t>
            </a:r>
            <a:r>
              <a:rPr lang="en-US" b="1" err="1">
                <a:solidFill>
                  <a:schemeClr val="bg1"/>
                </a:solidFill>
                <a:latin typeface="Times New Roman"/>
                <a:cs typeface="Times New Roman"/>
              </a:rPr>
              <a:t>savybės</a:t>
            </a:r>
            <a:r>
              <a:rPr lang="en-US" b="1">
                <a:solidFill>
                  <a:schemeClr val="bg1"/>
                </a:solidFill>
                <a:latin typeface="Times New Roman"/>
                <a:cs typeface="Times New Roman"/>
              </a:rPr>
              <a:t>:</a:t>
            </a:r>
          </a:p>
        </p:txBody>
      </p:sp>
      <p:graphicFrame>
        <p:nvGraphicFramePr>
          <p:cNvPr id="9" name="Content Placeholder 8">
            <a:extLst>
              <a:ext uri="{FF2B5EF4-FFF2-40B4-BE49-F238E27FC236}">
                <a16:creationId xmlns:a16="http://schemas.microsoft.com/office/drawing/2014/main" id="{1B0B440A-55FA-8DA3-A7D6-4425E868D2D6}"/>
              </a:ext>
            </a:extLst>
          </p:cNvPr>
          <p:cNvGraphicFramePr>
            <a:graphicFrameLocks noGrp="1"/>
          </p:cNvGraphicFramePr>
          <p:nvPr>
            <p:ph idx="1"/>
            <p:extLst>
              <p:ext uri="{D42A27DB-BD31-4B8C-83A1-F6EECF244321}">
                <p14:modId xmlns:p14="http://schemas.microsoft.com/office/powerpoint/2010/main" val="3693236558"/>
              </p:ext>
            </p:extLst>
          </p:nvPr>
        </p:nvGraphicFramePr>
        <p:xfrm>
          <a:off x="619125" y="1690687"/>
          <a:ext cx="11251358" cy="3318510"/>
        </p:xfrm>
        <a:graphic>
          <a:graphicData uri="http://schemas.openxmlformats.org/drawingml/2006/table">
            <a:tbl>
              <a:tblPr bandRow="1">
                <a:tableStyleId>{5C22544A-7EE6-4342-B048-85BDC9FD1C3A}</a:tableStyleId>
              </a:tblPr>
              <a:tblGrid>
                <a:gridCol w="2128242">
                  <a:extLst>
                    <a:ext uri="{9D8B030D-6E8A-4147-A177-3AD203B41FA5}">
                      <a16:colId xmlns:a16="http://schemas.microsoft.com/office/drawing/2014/main" val="1397159955"/>
                    </a:ext>
                  </a:extLst>
                </a:gridCol>
                <a:gridCol w="9123116">
                  <a:extLst>
                    <a:ext uri="{9D8B030D-6E8A-4147-A177-3AD203B41FA5}">
                      <a16:colId xmlns:a16="http://schemas.microsoft.com/office/drawing/2014/main" val="3888626735"/>
                    </a:ext>
                  </a:extLst>
                </a:gridCol>
              </a:tblGrid>
              <a:tr h="471953">
                <a:tc>
                  <a:txBody>
                    <a:bodyPr/>
                    <a:lstStyle/>
                    <a:p>
                      <a:pPr fontAlgn="b"/>
                      <a:r>
                        <a:rPr lang="en-US" sz="2800" b="1" err="1">
                          <a:solidFill>
                            <a:srgbClr val="FF0000"/>
                          </a:solidFill>
                          <a:effectLst/>
                          <a:latin typeface="Times New Roman"/>
                        </a:rPr>
                        <a:t>Raudona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800">
                          <a:solidFill>
                            <a:schemeClr val="tx1"/>
                          </a:solidFill>
                          <a:effectLst/>
                          <a:latin typeface="Times New Roman"/>
                        </a:rPr>
                        <a:t>gali padėti pagerinti kraujotaką ir padidinti energiją.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6695988"/>
                  </a:ext>
                </a:extLst>
              </a:tr>
              <a:tr h="471953">
                <a:tc>
                  <a:txBody>
                    <a:bodyPr/>
                    <a:lstStyle/>
                    <a:p>
                      <a:pPr fontAlgn="b"/>
                      <a:r>
                        <a:rPr lang="lt-LT" sz="2800" b="1" err="1">
                          <a:solidFill>
                            <a:srgbClr val="BD5015"/>
                          </a:solidFill>
                          <a:effectLst/>
                          <a:latin typeface="Times New Roman"/>
                        </a:rPr>
                        <a:t>Orandžinė</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en-US" sz="2800" err="1">
                          <a:solidFill>
                            <a:schemeClr val="tx1"/>
                          </a:solidFill>
                          <a:effectLst/>
                          <a:latin typeface="Times New Roman"/>
                        </a:rPr>
                        <a:t>gali</a:t>
                      </a:r>
                      <a:r>
                        <a:rPr lang="en-US" sz="2800">
                          <a:solidFill>
                            <a:schemeClr val="tx1"/>
                          </a:solidFill>
                          <a:effectLst/>
                          <a:latin typeface="Times New Roman"/>
                        </a:rPr>
                        <a:t> </a:t>
                      </a:r>
                      <a:r>
                        <a:rPr lang="en-US" sz="2800" err="1">
                          <a:solidFill>
                            <a:schemeClr val="tx1"/>
                          </a:solidFill>
                          <a:effectLst/>
                          <a:latin typeface="Times New Roman"/>
                        </a:rPr>
                        <a:t>skatinti</a:t>
                      </a:r>
                      <a:r>
                        <a:rPr lang="en-US" sz="2800">
                          <a:solidFill>
                            <a:schemeClr val="tx1"/>
                          </a:solidFill>
                          <a:effectLst/>
                          <a:latin typeface="Times New Roman"/>
                        </a:rPr>
                        <a:t> </a:t>
                      </a:r>
                      <a:r>
                        <a:rPr lang="en-US" sz="2800" err="1">
                          <a:solidFill>
                            <a:schemeClr val="tx1"/>
                          </a:solidFill>
                          <a:effectLst/>
                          <a:latin typeface="Times New Roman"/>
                        </a:rPr>
                        <a:t>apetitą</a:t>
                      </a:r>
                      <a:r>
                        <a:rPr lang="en-US" sz="2800">
                          <a:solidFill>
                            <a:schemeClr val="tx1"/>
                          </a:solidFill>
                          <a:effectLst/>
                          <a:latin typeface="Times New Roman"/>
                        </a:rPr>
                        <a:t> </a:t>
                      </a:r>
                      <a:r>
                        <a:rPr lang="en-US" sz="2800" err="1">
                          <a:solidFill>
                            <a:schemeClr val="tx1"/>
                          </a:solidFill>
                          <a:effectLst/>
                          <a:latin typeface="Times New Roman"/>
                        </a:rPr>
                        <a:t>ir</a:t>
                      </a:r>
                      <a:r>
                        <a:rPr lang="en-US" sz="2800">
                          <a:solidFill>
                            <a:schemeClr val="tx1"/>
                          </a:solidFill>
                          <a:effectLst/>
                          <a:latin typeface="Times New Roman"/>
                        </a:rPr>
                        <a:t> </a:t>
                      </a:r>
                      <a:r>
                        <a:rPr lang="en-US" sz="2800" err="1">
                          <a:solidFill>
                            <a:schemeClr val="tx1"/>
                          </a:solidFill>
                          <a:effectLst/>
                          <a:latin typeface="Times New Roman"/>
                        </a:rPr>
                        <a:t>gerinti</a:t>
                      </a:r>
                      <a:r>
                        <a:rPr lang="en-US" sz="2800">
                          <a:solidFill>
                            <a:schemeClr val="tx1"/>
                          </a:solidFill>
                          <a:effectLst/>
                          <a:latin typeface="Times New Roman"/>
                        </a:rPr>
                        <a:t> </a:t>
                      </a:r>
                      <a:r>
                        <a:rPr lang="en-US" sz="2800" err="1">
                          <a:solidFill>
                            <a:schemeClr val="tx1"/>
                          </a:solidFill>
                          <a:effectLst/>
                          <a:latin typeface="Times New Roman"/>
                        </a:rPr>
                        <a:t>virškinimą</a:t>
                      </a:r>
                      <a:r>
                        <a:rPr lang="en-US" sz="2800">
                          <a:solidFill>
                            <a:schemeClr val="tx1"/>
                          </a:solidFill>
                          <a:effectLst/>
                          <a:latin typeface="Times New Roman"/>
                        </a:rPr>
                        <a:t>.</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1726157"/>
                  </a:ext>
                </a:extLst>
              </a:tr>
              <a:tr h="471953">
                <a:tc>
                  <a:txBody>
                    <a:bodyPr/>
                    <a:lstStyle/>
                    <a:p>
                      <a:pPr fontAlgn="b"/>
                      <a:r>
                        <a:rPr lang="en-US" sz="2800" b="1" err="1">
                          <a:solidFill>
                            <a:srgbClr val="FFFF00"/>
                          </a:solidFill>
                          <a:effectLst/>
                          <a:latin typeface="Times New Roman"/>
                        </a:rPr>
                        <a:t>Geltona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800">
                          <a:solidFill>
                            <a:schemeClr val="tx1"/>
                          </a:solidFill>
                          <a:effectLst/>
                          <a:latin typeface="Times New Roman"/>
                        </a:rPr>
                        <a:t>gali padėti sumažinti stresą ir skatinti optimizmą.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9691819"/>
                  </a:ext>
                </a:extLst>
              </a:tr>
              <a:tr h="471953">
                <a:tc>
                  <a:txBody>
                    <a:bodyPr/>
                    <a:lstStyle/>
                    <a:p>
                      <a:pPr fontAlgn="b"/>
                      <a:r>
                        <a:rPr lang="en-US" sz="2800" b="1" err="1">
                          <a:solidFill>
                            <a:srgbClr val="3C7D22"/>
                          </a:solidFill>
                          <a:effectLst/>
                          <a:latin typeface="Times New Roman"/>
                        </a:rPr>
                        <a:t>Žalia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800">
                          <a:solidFill>
                            <a:schemeClr val="tx1"/>
                          </a:solidFill>
                          <a:effectLst/>
                          <a:latin typeface="Times New Roman"/>
                        </a:rPr>
                        <a:t>gali padėti sumažinti įtampą ir skatinti atsipalaidavimą.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6792234"/>
                  </a:ext>
                </a:extLst>
              </a:tr>
              <a:tr h="471953">
                <a:tc>
                  <a:txBody>
                    <a:bodyPr/>
                    <a:lstStyle/>
                    <a:p>
                      <a:pPr fontAlgn="b"/>
                      <a:r>
                        <a:rPr lang="lt-LT" sz="2800" b="1">
                          <a:solidFill>
                            <a:srgbClr val="0070C0"/>
                          </a:solidFill>
                          <a:effectLst/>
                          <a:latin typeface="Times New Roman"/>
                        </a:rPr>
                        <a:t>Mėlyna</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b"/>
                      <a:r>
                        <a:rPr lang="lt-LT" sz="2800">
                          <a:solidFill>
                            <a:schemeClr val="tx1"/>
                          </a:solidFill>
                          <a:effectLst/>
                          <a:latin typeface="Times New Roman"/>
                        </a:rPr>
                        <a:t>gali pagerinti miego kokybę ir sumažinti nervų įtampą.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671613"/>
                  </a:ext>
                </a:extLst>
              </a:tr>
              <a:tr h="471953">
                <a:tc>
                  <a:txBody>
                    <a:bodyPr/>
                    <a:lstStyle/>
                    <a:p>
                      <a:pPr fontAlgn="b"/>
                      <a:r>
                        <a:rPr lang="lt-LT" sz="2800" b="1">
                          <a:solidFill>
                            <a:srgbClr val="7030A0"/>
                          </a:solidFill>
                          <a:effectLst/>
                          <a:latin typeface="Times New Roman"/>
                        </a:rPr>
                        <a:t>Violetinė</a:t>
                      </a:r>
                    </a:p>
                  </a:txBody>
                  <a:tcPr marL="9525" marR="9525" marT="9525"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fontAlgn="b"/>
                      <a:r>
                        <a:rPr lang="lt-LT" sz="2800">
                          <a:solidFill>
                            <a:schemeClr val="tx1"/>
                          </a:solidFill>
                          <a:effectLst/>
                          <a:latin typeface="Times New Roman"/>
                        </a:rPr>
                        <a:t>gali padėti sumažinti galvos skausmus ir gerinti emocinę pusiausvyrą.</a:t>
                      </a:r>
                    </a:p>
                  </a:txBody>
                  <a:tcPr marL="9525" marR="9525" marT="9525"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845711"/>
                  </a:ext>
                </a:extLst>
              </a:tr>
            </a:tbl>
          </a:graphicData>
        </a:graphic>
      </p:graphicFrame>
    </p:spTree>
    <p:extLst>
      <p:ext uri="{BB962C8B-B14F-4D97-AF65-F5344CB8AC3E}">
        <p14:creationId xmlns:p14="http://schemas.microsoft.com/office/powerpoint/2010/main" val="151908397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8D5C7158-0B86-2DEB-06FF-B04F2132C832}"/>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94981573-5532-7AF3-8773-57F6FAC32F40}"/>
              </a:ext>
            </a:extLst>
          </p:cNvPr>
          <p:cNvSpPr>
            <a:spLocks noGrp="1"/>
          </p:cNvSpPr>
          <p:nvPr>
            <p:ph type="title"/>
          </p:nvPr>
        </p:nvSpPr>
        <p:spPr/>
        <p:txBody>
          <a:bodyPr/>
          <a:lstStyle/>
          <a:p>
            <a:r>
              <a:rPr lang="en-US" b="1" err="1">
                <a:solidFill>
                  <a:schemeClr val="bg1"/>
                </a:solidFill>
                <a:latin typeface="Times New Roman"/>
                <a:cs typeface="Times New Roman"/>
              </a:rPr>
              <a:t>Blogos</a:t>
            </a:r>
            <a:r>
              <a:rPr lang="en-US" b="1">
                <a:solidFill>
                  <a:schemeClr val="bg1"/>
                </a:solidFill>
                <a:latin typeface="Times New Roman"/>
                <a:cs typeface="Times New Roman"/>
              </a:rPr>
              <a:t> </a:t>
            </a:r>
            <a:r>
              <a:rPr lang="en-US" b="1" err="1">
                <a:solidFill>
                  <a:schemeClr val="bg1"/>
                </a:solidFill>
                <a:latin typeface="Times New Roman"/>
                <a:cs typeface="Times New Roman"/>
              </a:rPr>
              <a:t>spalvų</a:t>
            </a:r>
            <a:r>
              <a:rPr lang="en-US" b="1">
                <a:solidFill>
                  <a:schemeClr val="bg1"/>
                </a:solidFill>
                <a:latin typeface="Times New Roman"/>
                <a:cs typeface="Times New Roman"/>
              </a:rPr>
              <a:t> </a:t>
            </a:r>
            <a:r>
              <a:rPr lang="en-US" b="1" err="1">
                <a:solidFill>
                  <a:schemeClr val="bg1"/>
                </a:solidFill>
                <a:latin typeface="Times New Roman"/>
                <a:cs typeface="Times New Roman"/>
              </a:rPr>
              <a:t>savybės</a:t>
            </a:r>
            <a:r>
              <a:rPr lang="en-US" b="1">
                <a:solidFill>
                  <a:schemeClr val="bg1"/>
                </a:solidFill>
                <a:latin typeface="Times New Roman"/>
                <a:cs typeface="Times New Roman"/>
              </a:rPr>
              <a:t>:</a:t>
            </a:r>
          </a:p>
        </p:txBody>
      </p:sp>
      <p:sp>
        <p:nvSpPr>
          <p:cNvPr id="3" name="Content Placeholder 2">
            <a:extLst>
              <a:ext uri="{FF2B5EF4-FFF2-40B4-BE49-F238E27FC236}">
                <a16:creationId xmlns:a16="http://schemas.microsoft.com/office/drawing/2014/main" id="{3682DCA5-E9BE-9205-4698-83BBB3F65772}"/>
              </a:ext>
            </a:extLst>
          </p:cNvPr>
          <p:cNvSpPr>
            <a:spLocks noGrp="1"/>
          </p:cNvSpPr>
          <p:nvPr>
            <p:ph idx="1"/>
          </p:nvPr>
        </p:nvSpPr>
        <p:spPr>
          <a:xfrm>
            <a:off x="838200" y="1825625"/>
            <a:ext cx="10515600" cy="1946276"/>
          </a:xfrm>
        </p:spPr>
        <p:txBody>
          <a:bodyPr vert="horz" lIns="91440" tIns="45720" rIns="91440" bIns="45720" rtlCol="0" anchor="t">
            <a:normAutofit/>
          </a:bodyPr>
          <a:lstStyle/>
          <a:p>
            <a:pPr marL="0" indent="0" algn="just">
              <a:buNone/>
            </a:pPr>
            <a:r>
              <a:rPr lang="en-US" b="1" err="1">
                <a:solidFill>
                  <a:srgbClr val="0070C0"/>
                </a:solidFill>
                <a:latin typeface="Times New Roman"/>
                <a:ea typeface="+mn-lt"/>
                <a:cs typeface="+mn-lt"/>
              </a:rPr>
              <a:t>Mėlyna</a:t>
            </a:r>
            <a:r>
              <a:rPr lang="en-US">
                <a:latin typeface="Times New Roman"/>
                <a:ea typeface="+mn-lt"/>
                <a:cs typeface="+mn-lt"/>
              </a:rPr>
              <a:t> </a:t>
            </a:r>
            <a:r>
              <a:rPr lang="en-US" err="1">
                <a:latin typeface="Times New Roman"/>
                <a:ea typeface="+mn-lt"/>
                <a:cs typeface="+mn-lt"/>
              </a:rPr>
              <a:t>spalva</a:t>
            </a:r>
            <a:r>
              <a:rPr lang="en-US">
                <a:latin typeface="Times New Roman"/>
                <a:ea typeface="+mn-lt"/>
                <a:cs typeface="+mn-lt"/>
              </a:rPr>
              <a:t> </a:t>
            </a:r>
            <a:r>
              <a:rPr lang="en-US" err="1">
                <a:latin typeface="Times New Roman"/>
                <a:ea typeface="+mn-lt"/>
                <a:cs typeface="+mn-lt"/>
              </a:rPr>
              <a:t>gali</a:t>
            </a:r>
            <a:r>
              <a:rPr lang="en-US">
                <a:latin typeface="Times New Roman"/>
                <a:ea typeface="+mn-lt"/>
                <a:cs typeface="+mn-lt"/>
              </a:rPr>
              <a:t> </a:t>
            </a:r>
            <a:r>
              <a:rPr lang="en-US" err="1">
                <a:latin typeface="Times New Roman"/>
                <a:ea typeface="+mn-lt"/>
                <a:cs typeface="+mn-lt"/>
              </a:rPr>
              <a:t>sutrikdyti</a:t>
            </a:r>
            <a:r>
              <a:rPr lang="en-US">
                <a:latin typeface="Times New Roman"/>
                <a:ea typeface="+mn-lt"/>
                <a:cs typeface="+mn-lt"/>
              </a:rPr>
              <a:t> </a:t>
            </a:r>
            <a:r>
              <a:rPr lang="en-US" err="1">
                <a:latin typeface="Times New Roman"/>
                <a:ea typeface="+mn-lt"/>
                <a:cs typeface="+mn-lt"/>
              </a:rPr>
              <a:t>normalią</a:t>
            </a:r>
            <a:r>
              <a:rPr lang="en-US">
                <a:latin typeface="Times New Roman"/>
                <a:ea typeface="+mn-lt"/>
                <a:cs typeface="+mn-lt"/>
              </a:rPr>
              <a:t> </a:t>
            </a:r>
            <a:r>
              <a:rPr lang="en-US" err="1">
                <a:latin typeface="Times New Roman"/>
                <a:ea typeface="+mn-lt"/>
                <a:cs typeface="+mn-lt"/>
              </a:rPr>
              <a:t>organizmo</a:t>
            </a:r>
            <a:r>
              <a:rPr lang="en-US">
                <a:latin typeface="Times New Roman"/>
                <a:ea typeface="+mn-lt"/>
                <a:cs typeface="+mn-lt"/>
              </a:rPr>
              <a:t> </a:t>
            </a:r>
            <a:r>
              <a:rPr lang="en-US" err="1">
                <a:latin typeface="Times New Roman"/>
                <a:ea typeface="+mn-lt"/>
                <a:cs typeface="+mn-lt"/>
              </a:rPr>
              <a:t>funkciją</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cukraus</a:t>
            </a:r>
            <a:r>
              <a:rPr lang="en-US">
                <a:latin typeface="Times New Roman"/>
                <a:ea typeface="+mn-lt"/>
                <a:cs typeface="+mn-lt"/>
              </a:rPr>
              <a:t> </a:t>
            </a:r>
            <a:r>
              <a:rPr lang="en-US" err="1">
                <a:latin typeface="Times New Roman"/>
                <a:ea typeface="+mn-lt"/>
                <a:cs typeface="+mn-lt"/>
              </a:rPr>
              <a:t>kiekio</a:t>
            </a:r>
            <a:r>
              <a:rPr lang="en-US">
                <a:latin typeface="Times New Roman"/>
                <a:ea typeface="+mn-lt"/>
                <a:cs typeface="+mn-lt"/>
              </a:rPr>
              <a:t> </a:t>
            </a:r>
            <a:r>
              <a:rPr lang="en-US" err="1">
                <a:latin typeface="Times New Roman"/>
                <a:ea typeface="+mn-lt"/>
                <a:cs typeface="+mn-lt"/>
              </a:rPr>
              <a:t>kraujyje</a:t>
            </a:r>
            <a:r>
              <a:rPr lang="en-US">
                <a:latin typeface="Times New Roman"/>
                <a:ea typeface="+mn-lt"/>
                <a:cs typeface="+mn-lt"/>
              </a:rPr>
              <a:t> </a:t>
            </a:r>
            <a:r>
              <a:rPr lang="en-US" err="1">
                <a:latin typeface="Times New Roman"/>
                <a:ea typeface="+mn-lt"/>
                <a:cs typeface="+mn-lt"/>
              </a:rPr>
              <a:t>pusiausvyrą</a:t>
            </a:r>
            <a:r>
              <a:rPr lang="en-US">
                <a:latin typeface="Times New Roman"/>
                <a:ea typeface="+mn-lt"/>
                <a:cs typeface="+mn-lt"/>
              </a:rPr>
              <a:t>. </a:t>
            </a:r>
            <a:endParaRPr lang="lt-LT"/>
          </a:p>
          <a:p>
            <a:pPr marL="0" indent="0" algn="just">
              <a:buNone/>
            </a:pPr>
            <a:r>
              <a:rPr lang="en-US" b="1" err="1">
                <a:solidFill>
                  <a:srgbClr val="FF0000"/>
                </a:solidFill>
                <a:latin typeface="Times New Roman"/>
                <a:ea typeface="+mn-lt"/>
                <a:cs typeface="+mn-lt"/>
              </a:rPr>
              <a:t>Raudona</a:t>
            </a:r>
            <a:r>
              <a:rPr lang="en-US" b="1">
                <a:solidFill>
                  <a:srgbClr val="FF0000"/>
                </a:solidFill>
                <a:latin typeface="Times New Roman"/>
                <a:ea typeface="+mn-lt"/>
                <a:cs typeface="+mn-lt"/>
              </a:rPr>
              <a:t> </a:t>
            </a:r>
            <a:r>
              <a:rPr lang="en-US" err="1">
                <a:solidFill>
                  <a:srgbClr val="000000"/>
                </a:solidFill>
                <a:latin typeface="Times New Roman"/>
                <a:ea typeface="+mn-lt"/>
                <a:cs typeface="+mn-lt"/>
              </a:rPr>
              <a:t>spalva</a:t>
            </a:r>
            <a:r>
              <a:rPr lang="en-US">
                <a:latin typeface="Times New Roman"/>
                <a:ea typeface="+mn-lt"/>
                <a:cs typeface="+mn-lt"/>
              </a:rPr>
              <a:t> </a:t>
            </a:r>
            <a:r>
              <a:rPr lang="en-US" err="1">
                <a:latin typeface="Times New Roman"/>
                <a:ea typeface="+mn-lt"/>
                <a:cs typeface="+mn-lt"/>
              </a:rPr>
              <a:t>stimuliuoja</a:t>
            </a:r>
            <a:r>
              <a:rPr lang="en-US">
                <a:latin typeface="Times New Roman"/>
                <a:ea typeface="+mn-lt"/>
                <a:cs typeface="+mn-lt"/>
              </a:rPr>
              <a:t> </a:t>
            </a:r>
            <a:r>
              <a:rPr lang="en-US" err="1">
                <a:latin typeface="Times New Roman"/>
                <a:ea typeface="+mn-lt"/>
                <a:cs typeface="+mn-lt"/>
              </a:rPr>
              <a:t>energijos</a:t>
            </a:r>
            <a:r>
              <a:rPr lang="en-US">
                <a:latin typeface="Times New Roman"/>
                <a:ea typeface="+mn-lt"/>
                <a:cs typeface="+mn-lt"/>
              </a:rPr>
              <a:t> </a:t>
            </a:r>
            <a:r>
              <a:rPr lang="en-US" err="1">
                <a:latin typeface="Times New Roman"/>
                <a:ea typeface="+mn-lt"/>
                <a:cs typeface="+mn-lt"/>
              </a:rPr>
              <a:t>gamybą</a:t>
            </a:r>
            <a:r>
              <a:rPr lang="en-US">
                <a:latin typeface="Times New Roman"/>
                <a:ea typeface="+mn-lt"/>
                <a:cs typeface="+mn-lt"/>
              </a:rPr>
              <a:t> </a:t>
            </a:r>
            <a:r>
              <a:rPr lang="en-US" err="1">
                <a:latin typeface="Times New Roman"/>
                <a:ea typeface="+mn-lt"/>
                <a:cs typeface="+mn-lt"/>
              </a:rPr>
              <a:t>ląstelėse</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didina</a:t>
            </a:r>
            <a:r>
              <a:rPr lang="en-US">
                <a:latin typeface="Times New Roman"/>
                <a:ea typeface="+mn-lt"/>
                <a:cs typeface="+mn-lt"/>
              </a:rPr>
              <a:t> </a:t>
            </a:r>
            <a:r>
              <a:rPr lang="en-US" err="1">
                <a:latin typeface="Times New Roman"/>
                <a:ea typeface="+mn-lt"/>
                <a:cs typeface="+mn-lt"/>
              </a:rPr>
              <a:t>gliukozės</a:t>
            </a:r>
            <a:r>
              <a:rPr lang="en-US">
                <a:latin typeface="Times New Roman"/>
                <a:ea typeface="+mn-lt"/>
                <a:cs typeface="+mn-lt"/>
              </a:rPr>
              <a:t> </a:t>
            </a:r>
            <a:r>
              <a:rPr lang="en-US" err="1">
                <a:latin typeface="Times New Roman"/>
                <a:ea typeface="+mn-lt"/>
                <a:cs typeface="+mn-lt"/>
              </a:rPr>
              <a:t>suvartojimą</a:t>
            </a:r>
            <a:r>
              <a:rPr lang="en-US">
                <a:latin typeface="Times New Roman"/>
                <a:ea typeface="+mn-lt"/>
                <a:cs typeface="+mn-lt"/>
              </a:rPr>
              <a:t>.</a:t>
            </a:r>
            <a:endParaRPr lang="en-US">
              <a:latin typeface="Times New Roman"/>
              <a:cs typeface="Times New Roman"/>
            </a:endParaRPr>
          </a:p>
        </p:txBody>
      </p:sp>
      <p:pic>
        <p:nvPicPr>
          <p:cNvPr id="4" name="Picture 3" descr="Raudonos spalvos atspalviai - Perlina.lt – karoliukai, prekės papuošalų  gamybai, virvės makrame pynimui, kitos įvairios prekės rankdarbiams  internetu.">
            <a:extLst>
              <a:ext uri="{FF2B5EF4-FFF2-40B4-BE49-F238E27FC236}">
                <a16:creationId xmlns:a16="http://schemas.microsoft.com/office/drawing/2014/main" id="{A3C9CA81-303F-D507-8966-12402F482657}"/>
              </a:ext>
            </a:extLst>
          </p:cNvPr>
          <p:cNvPicPr>
            <a:picLocks noChangeAspect="1"/>
          </p:cNvPicPr>
          <p:nvPr/>
        </p:nvPicPr>
        <p:blipFill>
          <a:blip r:embed="rId2"/>
          <a:stretch>
            <a:fillRect/>
          </a:stretch>
        </p:blipFill>
        <p:spPr>
          <a:xfrm>
            <a:off x="7567362" y="3997993"/>
            <a:ext cx="2571750" cy="2571750"/>
          </a:xfrm>
          <a:prstGeom prst="rect">
            <a:avLst/>
          </a:prstGeom>
        </p:spPr>
      </p:pic>
      <p:pic>
        <p:nvPicPr>
          <p:cNvPr id="5" name="Picture 4" descr="Mėlynos spalvos atspalviai - Perlina.lt – karoliukai, prekės papuošalų  gamybai, virvės makrame pynimui, kitos įvairios prekės rankdarbiams  internetu.">
            <a:extLst>
              <a:ext uri="{FF2B5EF4-FFF2-40B4-BE49-F238E27FC236}">
                <a16:creationId xmlns:a16="http://schemas.microsoft.com/office/drawing/2014/main" id="{6E33B4B9-322A-67B9-938A-CF1360FB6636}"/>
              </a:ext>
            </a:extLst>
          </p:cNvPr>
          <p:cNvPicPr>
            <a:picLocks noChangeAspect="1"/>
          </p:cNvPicPr>
          <p:nvPr/>
        </p:nvPicPr>
        <p:blipFill>
          <a:blip r:embed="rId3"/>
          <a:stretch>
            <a:fillRect/>
          </a:stretch>
        </p:blipFill>
        <p:spPr>
          <a:xfrm>
            <a:off x="3687178" y="3991309"/>
            <a:ext cx="2571750" cy="2571750"/>
          </a:xfrm>
          <a:prstGeom prst="rect">
            <a:avLst/>
          </a:prstGeom>
        </p:spPr>
      </p:pic>
    </p:spTree>
    <p:extLst>
      <p:ext uri="{BB962C8B-B14F-4D97-AF65-F5344CB8AC3E}">
        <p14:creationId xmlns:p14="http://schemas.microsoft.com/office/powerpoint/2010/main" val="2211660694"/>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BE8989F9-BBF0-5A73-C722-3D16FE473138}"/>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762B7317-258E-E53E-24B2-0D1E5655F8B5}"/>
              </a:ext>
            </a:extLst>
          </p:cNvPr>
          <p:cNvSpPr>
            <a:spLocks noGrp="1"/>
          </p:cNvSpPr>
          <p:nvPr>
            <p:ph type="title"/>
          </p:nvPr>
        </p:nvSpPr>
        <p:spPr>
          <a:xfrm>
            <a:off x="445294" y="-3969"/>
            <a:ext cx="4193382" cy="1349375"/>
          </a:xfrm>
        </p:spPr>
        <p:txBody>
          <a:bodyPr/>
          <a:lstStyle/>
          <a:p>
            <a:r>
              <a:rPr lang="en-US" b="1" err="1">
                <a:solidFill>
                  <a:schemeClr val="bg1"/>
                </a:solidFill>
                <a:latin typeface="Times New Roman"/>
                <a:cs typeface="Times New Roman"/>
              </a:rPr>
              <a:t>Daltonizmas</a:t>
            </a:r>
            <a:endParaRPr lang="en-US" b="1">
              <a:solidFill>
                <a:schemeClr val="bg1"/>
              </a:solidFill>
              <a:latin typeface="Times New Roman"/>
              <a:cs typeface="Times New Roman"/>
            </a:endParaRPr>
          </a:p>
        </p:txBody>
      </p:sp>
      <p:sp>
        <p:nvSpPr>
          <p:cNvPr id="6" name="Content Placeholder 5">
            <a:extLst>
              <a:ext uri="{FF2B5EF4-FFF2-40B4-BE49-F238E27FC236}">
                <a16:creationId xmlns:a16="http://schemas.microsoft.com/office/drawing/2014/main" id="{C300A950-BCF7-AB79-4933-564F088206A4}"/>
              </a:ext>
            </a:extLst>
          </p:cNvPr>
          <p:cNvSpPr>
            <a:spLocks noGrp="1"/>
          </p:cNvSpPr>
          <p:nvPr>
            <p:ph sz="half" idx="1"/>
          </p:nvPr>
        </p:nvSpPr>
        <p:spPr>
          <a:xfrm>
            <a:off x="171450" y="1516062"/>
            <a:ext cx="4749194" cy="3470277"/>
          </a:xfrm>
        </p:spPr>
        <p:txBody>
          <a:bodyPr vert="horz" lIns="91440" tIns="45720" rIns="91440" bIns="45720" rtlCol="0" anchor="t">
            <a:normAutofit/>
          </a:bodyPr>
          <a:lstStyle/>
          <a:p>
            <a:pPr marL="0" indent="0" algn="just">
              <a:buNone/>
            </a:pPr>
            <a:r>
              <a:rPr lang="en-US" err="1">
                <a:latin typeface="Times New Roman"/>
                <a:ea typeface="+mn-lt"/>
                <a:cs typeface="+mn-lt"/>
              </a:rPr>
              <a:t>Daltonizmas</a:t>
            </a:r>
            <a:r>
              <a:rPr lang="en-US" b="1">
                <a:latin typeface="Times New Roman"/>
                <a:ea typeface="+mn-lt"/>
                <a:cs typeface="+mn-lt"/>
              </a:rPr>
              <a:t> </a:t>
            </a:r>
            <a:r>
              <a:rPr lang="en-US">
                <a:latin typeface="Times New Roman"/>
                <a:ea typeface="+mn-lt"/>
                <a:cs typeface="+mn-lt"/>
              </a:rPr>
              <a:t>(</a:t>
            </a:r>
            <a:r>
              <a:rPr lang="en-US" err="1">
                <a:latin typeface="Times New Roman"/>
                <a:ea typeface="+mn-lt"/>
                <a:cs typeface="+mn-lt"/>
              </a:rPr>
              <a:t>arba</a:t>
            </a:r>
            <a:r>
              <a:rPr lang="en-US">
                <a:latin typeface="Times New Roman"/>
                <a:ea typeface="+mn-lt"/>
                <a:cs typeface="+mn-lt"/>
              </a:rPr>
              <a:t> </a:t>
            </a:r>
            <a:r>
              <a:rPr lang="en-US" err="1">
                <a:latin typeface="Times New Roman"/>
                <a:ea typeface="+mn-lt"/>
                <a:cs typeface="+mn-lt"/>
              </a:rPr>
              <a:t>aklumas</a:t>
            </a:r>
            <a:r>
              <a:rPr lang="en-US">
                <a:latin typeface="Times New Roman"/>
                <a:ea typeface="+mn-lt"/>
                <a:cs typeface="+mn-lt"/>
              </a:rPr>
              <a:t> </a:t>
            </a:r>
            <a:r>
              <a:rPr lang="en-US" err="1">
                <a:latin typeface="Times New Roman"/>
                <a:ea typeface="+mn-lt"/>
                <a:cs typeface="+mn-lt"/>
              </a:rPr>
              <a:t>spalvoms</a:t>
            </a:r>
            <a:r>
              <a:rPr lang="en-US">
                <a:latin typeface="Times New Roman"/>
                <a:ea typeface="+mn-lt"/>
                <a:cs typeface="+mn-lt"/>
              </a:rPr>
              <a:t>) – tai </a:t>
            </a:r>
            <a:r>
              <a:rPr lang="en-US" err="1">
                <a:latin typeface="Times New Roman"/>
                <a:ea typeface="+mn-lt"/>
                <a:cs typeface="+mn-lt"/>
              </a:rPr>
              <a:t>spalvinės</a:t>
            </a:r>
            <a:r>
              <a:rPr lang="en-US">
                <a:latin typeface="Times New Roman"/>
                <a:ea typeface="+mn-lt"/>
                <a:cs typeface="+mn-lt"/>
              </a:rPr>
              <a:t> </a:t>
            </a:r>
            <a:r>
              <a:rPr lang="en-US" err="1">
                <a:latin typeface="Times New Roman"/>
                <a:ea typeface="+mn-lt"/>
                <a:cs typeface="+mn-lt"/>
              </a:rPr>
              <a:t>regos</a:t>
            </a:r>
            <a:r>
              <a:rPr lang="en-US">
                <a:latin typeface="Times New Roman"/>
                <a:ea typeface="+mn-lt"/>
                <a:cs typeface="+mn-lt"/>
              </a:rPr>
              <a:t> </a:t>
            </a:r>
            <a:r>
              <a:rPr lang="en-US" err="1">
                <a:latin typeface="Times New Roman"/>
                <a:ea typeface="+mn-lt"/>
                <a:cs typeface="+mn-lt"/>
              </a:rPr>
              <a:t>sutrikimas</a:t>
            </a:r>
            <a:r>
              <a:rPr lang="en-US">
                <a:latin typeface="Times New Roman"/>
                <a:ea typeface="+mn-lt"/>
                <a:cs typeface="+mn-lt"/>
              </a:rPr>
              <a:t>, </a:t>
            </a:r>
            <a:r>
              <a:rPr lang="en-US" err="1">
                <a:latin typeface="Times New Roman"/>
                <a:ea typeface="+mn-lt"/>
                <a:cs typeface="+mn-lt"/>
              </a:rPr>
              <a:t>sukeliantis</a:t>
            </a:r>
            <a:r>
              <a:rPr lang="en-US">
                <a:latin typeface="Times New Roman"/>
                <a:ea typeface="+mn-lt"/>
                <a:cs typeface="+mn-lt"/>
              </a:rPr>
              <a:t> </a:t>
            </a:r>
            <a:r>
              <a:rPr lang="en-US" err="1">
                <a:latin typeface="Times New Roman"/>
                <a:ea typeface="+mn-lt"/>
                <a:cs typeface="+mn-lt"/>
              </a:rPr>
              <a:t>aklumą</a:t>
            </a:r>
            <a:r>
              <a:rPr lang="en-US">
                <a:latin typeface="Times New Roman"/>
                <a:ea typeface="+mn-lt"/>
                <a:cs typeface="+mn-lt"/>
              </a:rPr>
              <a:t> kai </a:t>
            </a:r>
            <a:r>
              <a:rPr lang="en-US" err="1">
                <a:latin typeface="Times New Roman"/>
                <a:ea typeface="+mn-lt"/>
                <a:cs typeface="+mn-lt"/>
              </a:rPr>
              <a:t>kurioms</a:t>
            </a:r>
            <a:r>
              <a:rPr lang="en-US">
                <a:latin typeface="Times New Roman"/>
                <a:ea typeface="+mn-lt"/>
                <a:cs typeface="+mn-lt"/>
              </a:rPr>
              <a:t> </a:t>
            </a:r>
            <a:r>
              <a:rPr lang="en-US" err="1">
                <a:latin typeface="Times New Roman"/>
                <a:ea typeface="+mn-lt"/>
                <a:cs typeface="+mn-lt"/>
              </a:rPr>
              <a:t>spalvoms</a:t>
            </a:r>
            <a:r>
              <a:rPr lang="en-US">
                <a:latin typeface="Times New Roman"/>
                <a:ea typeface="+mn-lt"/>
                <a:cs typeface="+mn-lt"/>
              </a:rPr>
              <a:t>.</a:t>
            </a:r>
            <a:r>
              <a:rPr lang="en-US" i="1">
                <a:solidFill>
                  <a:srgbClr val="333333"/>
                </a:solidFill>
                <a:latin typeface="Times New Roman"/>
                <a:ea typeface="+mn-lt"/>
                <a:cs typeface="+mn-lt"/>
              </a:rPr>
              <a:t> </a:t>
            </a:r>
            <a:endParaRPr lang="lt-LT">
              <a:latin typeface="Times New Roman"/>
              <a:cs typeface="Times New Roman"/>
            </a:endParaRPr>
          </a:p>
          <a:p>
            <a:pPr marL="0" indent="0" algn="just">
              <a:buNone/>
            </a:pPr>
            <a:r>
              <a:rPr lang="en-US" err="1">
                <a:solidFill>
                  <a:srgbClr val="333333"/>
                </a:solidFill>
                <a:latin typeface="Times New Roman"/>
                <a:cs typeface="Times New Roman"/>
              </a:rPr>
              <a:t>Yra</a:t>
            </a:r>
            <a:r>
              <a:rPr lang="en-US">
                <a:solidFill>
                  <a:srgbClr val="333333"/>
                </a:solidFill>
                <a:latin typeface="Times New Roman"/>
                <a:cs typeface="Times New Roman"/>
              </a:rPr>
              <a:t> </a:t>
            </a:r>
            <a:r>
              <a:rPr lang="en-US" err="1">
                <a:solidFill>
                  <a:srgbClr val="333333"/>
                </a:solidFill>
                <a:latin typeface="Times New Roman"/>
                <a:cs typeface="Times New Roman"/>
              </a:rPr>
              <a:t>keturios</a:t>
            </a:r>
            <a:r>
              <a:rPr lang="en-US">
                <a:solidFill>
                  <a:srgbClr val="333333"/>
                </a:solidFill>
                <a:latin typeface="Times New Roman"/>
                <a:cs typeface="Times New Roman"/>
              </a:rPr>
              <a:t> </a:t>
            </a:r>
            <a:r>
              <a:rPr lang="en-US" err="1">
                <a:solidFill>
                  <a:srgbClr val="333333"/>
                </a:solidFill>
                <a:latin typeface="Times New Roman"/>
                <a:cs typeface="Times New Roman"/>
              </a:rPr>
              <a:t>daltonizmo</a:t>
            </a:r>
            <a:r>
              <a:rPr lang="en-US">
                <a:solidFill>
                  <a:srgbClr val="333333"/>
                </a:solidFill>
                <a:latin typeface="Times New Roman"/>
                <a:cs typeface="Times New Roman"/>
              </a:rPr>
              <a:t> </a:t>
            </a:r>
            <a:r>
              <a:rPr lang="en-US" err="1">
                <a:solidFill>
                  <a:srgbClr val="333333"/>
                </a:solidFill>
                <a:latin typeface="Times New Roman"/>
                <a:cs typeface="Times New Roman"/>
              </a:rPr>
              <a:t>formos</a:t>
            </a:r>
            <a:r>
              <a:rPr lang="en-US">
                <a:solidFill>
                  <a:srgbClr val="333333"/>
                </a:solidFill>
                <a:latin typeface="Times New Roman"/>
                <a:cs typeface="Times New Roman"/>
              </a:rPr>
              <a:t>: </a:t>
            </a:r>
            <a:r>
              <a:rPr lang="en-US" err="1">
                <a:solidFill>
                  <a:srgbClr val="333333"/>
                </a:solidFill>
                <a:latin typeface="Times New Roman"/>
                <a:cs typeface="Times New Roman"/>
              </a:rPr>
              <a:t>deuteranomalia</a:t>
            </a:r>
            <a:r>
              <a:rPr lang="en-US">
                <a:solidFill>
                  <a:srgbClr val="333333"/>
                </a:solidFill>
                <a:latin typeface="Times New Roman"/>
                <a:cs typeface="Times New Roman"/>
              </a:rPr>
              <a:t>, protanopia, tritanopia </a:t>
            </a:r>
            <a:r>
              <a:rPr lang="en-US" err="1">
                <a:solidFill>
                  <a:srgbClr val="333333"/>
                </a:solidFill>
                <a:latin typeface="Times New Roman"/>
                <a:cs typeface="Times New Roman"/>
              </a:rPr>
              <a:t>ir</a:t>
            </a:r>
            <a:r>
              <a:rPr lang="en-US">
                <a:solidFill>
                  <a:srgbClr val="333333"/>
                </a:solidFill>
                <a:latin typeface="Times New Roman"/>
                <a:cs typeface="Times New Roman"/>
              </a:rPr>
              <a:t> </a:t>
            </a:r>
            <a:r>
              <a:rPr lang="en-US" err="1">
                <a:solidFill>
                  <a:srgbClr val="333333"/>
                </a:solidFill>
                <a:latin typeface="Times New Roman"/>
                <a:cs typeface="Times New Roman"/>
              </a:rPr>
              <a:t>visiškas</a:t>
            </a:r>
            <a:r>
              <a:rPr lang="en-US">
                <a:solidFill>
                  <a:srgbClr val="333333"/>
                </a:solidFill>
                <a:latin typeface="Times New Roman"/>
                <a:cs typeface="Times New Roman"/>
              </a:rPr>
              <a:t> </a:t>
            </a:r>
            <a:r>
              <a:rPr lang="en-US" err="1">
                <a:solidFill>
                  <a:srgbClr val="333333"/>
                </a:solidFill>
                <a:latin typeface="Times New Roman"/>
                <a:cs typeface="Times New Roman"/>
              </a:rPr>
              <a:t>spalvų</a:t>
            </a:r>
            <a:r>
              <a:rPr lang="en-US">
                <a:solidFill>
                  <a:srgbClr val="333333"/>
                </a:solidFill>
                <a:latin typeface="Times New Roman"/>
                <a:cs typeface="Times New Roman"/>
              </a:rPr>
              <a:t> </a:t>
            </a:r>
            <a:r>
              <a:rPr lang="en-US" err="1">
                <a:solidFill>
                  <a:srgbClr val="333333"/>
                </a:solidFill>
                <a:latin typeface="Times New Roman"/>
                <a:cs typeface="Times New Roman"/>
              </a:rPr>
              <a:t>aklumas</a:t>
            </a:r>
            <a:r>
              <a:rPr lang="en-US">
                <a:solidFill>
                  <a:srgbClr val="333333"/>
                </a:solidFill>
              </a:rPr>
              <a:t>.</a:t>
            </a:r>
          </a:p>
        </p:txBody>
      </p:sp>
      <p:pic>
        <p:nvPicPr>
          <p:cNvPr id="8" name="Content Placeholder 7" descr="daltonizmas-1">
            <a:extLst>
              <a:ext uri="{FF2B5EF4-FFF2-40B4-BE49-F238E27FC236}">
                <a16:creationId xmlns:a16="http://schemas.microsoft.com/office/drawing/2014/main" id="{6B5F1564-729C-875F-92EC-B5992E666209}"/>
              </a:ext>
            </a:extLst>
          </p:cNvPr>
          <p:cNvPicPr>
            <a:picLocks noGrp="1" noChangeAspect="1"/>
          </p:cNvPicPr>
          <p:nvPr>
            <p:ph sz="half" idx="2"/>
          </p:nvPr>
        </p:nvPicPr>
        <p:blipFill>
          <a:blip r:embed="rId2"/>
          <a:stretch>
            <a:fillRect/>
          </a:stretch>
        </p:blipFill>
        <p:spPr>
          <a:xfrm>
            <a:off x="9215022" y="3540127"/>
            <a:ext cx="3166005" cy="3134254"/>
          </a:xfrm>
        </p:spPr>
      </p:pic>
      <p:pic>
        <p:nvPicPr>
          <p:cNvPr id="9" name="Picture 8" descr="daltonizmas-2">
            <a:extLst>
              <a:ext uri="{FF2B5EF4-FFF2-40B4-BE49-F238E27FC236}">
                <a16:creationId xmlns:a16="http://schemas.microsoft.com/office/drawing/2014/main" id="{5A9FC68A-FDEB-AF07-ACC7-AA1CDC968309}"/>
              </a:ext>
            </a:extLst>
          </p:cNvPr>
          <p:cNvPicPr>
            <a:picLocks noChangeAspect="1"/>
          </p:cNvPicPr>
          <p:nvPr/>
        </p:nvPicPr>
        <p:blipFill>
          <a:blip r:embed="rId3"/>
          <a:stretch>
            <a:fillRect/>
          </a:stretch>
        </p:blipFill>
        <p:spPr>
          <a:xfrm>
            <a:off x="9214757" y="226484"/>
            <a:ext cx="3166533" cy="3198283"/>
          </a:xfrm>
          <a:prstGeom prst="rect">
            <a:avLst/>
          </a:prstGeom>
        </p:spPr>
      </p:pic>
      <p:pic>
        <p:nvPicPr>
          <p:cNvPr id="10" name="Picture 9" descr="daltonizmas-7">
            <a:extLst>
              <a:ext uri="{FF2B5EF4-FFF2-40B4-BE49-F238E27FC236}">
                <a16:creationId xmlns:a16="http://schemas.microsoft.com/office/drawing/2014/main" id="{5B162984-B2C8-F335-3B89-0C7EAF7B2229}"/>
              </a:ext>
            </a:extLst>
          </p:cNvPr>
          <p:cNvPicPr>
            <a:picLocks noChangeAspect="1"/>
          </p:cNvPicPr>
          <p:nvPr/>
        </p:nvPicPr>
        <p:blipFill>
          <a:blip r:embed="rId4"/>
          <a:stretch>
            <a:fillRect/>
          </a:stretch>
        </p:blipFill>
        <p:spPr>
          <a:xfrm>
            <a:off x="5831114" y="224972"/>
            <a:ext cx="3166533" cy="3198283"/>
          </a:xfrm>
          <a:prstGeom prst="rect">
            <a:avLst/>
          </a:prstGeom>
        </p:spPr>
      </p:pic>
      <p:pic>
        <p:nvPicPr>
          <p:cNvPr id="11" name="Picture 10" descr="daltonizmas-testas-visiskas">
            <a:extLst>
              <a:ext uri="{FF2B5EF4-FFF2-40B4-BE49-F238E27FC236}">
                <a16:creationId xmlns:a16="http://schemas.microsoft.com/office/drawing/2014/main" id="{4849DCDC-5D56-1B62-2E95-089CB873EEED}"/>
              </a:ext>
            </a:extLst>
          </p:cNvPr>
          <p:cNvPicPr>
            <a:picLocks noChangeAspect="1"/>
          </p:cNvPicPr>
          <p:nvPr/>
        </p:nvPicPr>
        <p:blipFill>
          <a:blip r:embed="rId5"/>
          <a:stretch>
            <a:fillRect/>
          </a:stretch>
        </p:blipFill>
        <p:spPr>
          <a:xfrm>
            <a:off x="5050969" y="4018034"/>
            <a:ext cx="3958773" cy="2653097"/>
          </a:xfrm>
          <a:prstGeom prst="rect">
            <a:avLst/>
          </a:prstGeom>
        </p:spPr>
      </p:pic>
    </p:spTree>
    <p:extLst>
      <p:ext uri="{BB962C8B-B14F-4D97-AF65-F5344CB8AC3E}">
        <p14:creationId xmlns:p14="http://schemas.microsoft.com/office/powerpoint/2010/main" val="115545624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77028355-22CC-BB2E-F23E-5CDE4B26845A}"/>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791C86AE-F311-8317-78F1-A606E21BC071}"/>
              </a:ext>
            </a:extLst>
          </p:cNvPr>
          <p:cNvSpPr>
            <a:spLocks noGrp="1"/>
          </p:cNvSpPr>
          <p:nvPr>
            <p:ph type="title"/>
          </p:nvPr>
        </p:nvSpPr>
        <p:spPr/>
        <p:txBody>
          <a:bodyPr/>
          <a:lstStyle/>
          <a:p>
            <a:r>
              <a:rPr lang="en-US" b="1" err="1">
                <a:solidFill>
                  <a:schemeClr val="bg1"/>
                </a:solidFill>
                <a:latin typeface="Times New Roman"/>
                <a:cs typeface="Times New Roman"/>
              </a:rPr>
              <a:t>Daltonizmo</a:t>
            </a:r>
            <a:r>
              <a:rPr lang="en-US" b="1">
                <a:solidFill>
                  <a:schemeClr val="bg1"/>
                </a:solidFill>
                <a:latin typeface="Times New Roman"/>
                <a:cs typeface="Times New Roman"/>
              </a:rPr>
              <a:t> </a:t>
            </a:r>
            <a:r>
              <a:rPr lang="en-US" b="1" err="1">
                <a:solidFill>
                  <a:schemeClr val="bg1"/>
                </a:solidFill>
                <a:latin typeface="Times New Roman"/>
                <a:cs typeface="Times New Roman"/>
              </a:rPr>
              <a:t>testai</a:t>
            </a:r>
            <a:r>
              <a:rPr lang="en-US" b="1">
                <a:solidFill>
                  <a:schemeClr val="bg1"/>
                </a:solidFill>
                <a:latin typeface="Times New Roman"/>
                <a:cs typeface="Times New Roman"/>
              </a:rPr>
              <a:t>:</a:t>
            </a:r>
          </a:p>
        </p:txBody>
      </p:sp>
      <p:pic>
        <p:nvPicPr>
          <p:cNvPr id="4" name="Picture 3">
            <a:extLst>
              <a:ext uri="{FF2B5EF4-FFF2-40B4-BE49-F238E27FC236}">
                <a16:creationId xmlns:a16="http://schemas.microsoft.com/office/drawing/2014/main" id="{1D6096BD-EEEA-79B8-135C-6ED852320A4A}"/>
              </a:ext>
            </a:extLst>
          </p:cNvPr>
          <p:cNvPicPr>
            <a:picLocks noChangeAspect="1"/>
          </p:cNvPicPr>
          <p:nvPr/>
        </p:nvPicPr>
        <p:blipFill>
          <a:blip r:embed="rId2"/>
          <a:stretch>
            <a:fillRect/>
          </a:stretch>
        </p:blipFill>
        <p:spPr>
          <a:xfrm>
            <a:off x="673769" y="1574633"/>
            <a:ext cx="10373225" cy="51826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65730328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60EE704D-FA30-02E7-B9A9-DE2B8C8EE238}"/>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2FAEDB18-E4EA-6015-7AAF-A027111E06D8}"/>
              </a:ext>
            </a:extLst>
          </p:cNvPr>
          <p:cNvSpPr>
            <a:spLocks noGrp="1"/>
          </p:cNvSpPr>
          <p:nvPr>
            <p:ph type="title"/>
          </p:nvPr>
        </p:nvSpPr>
        <p:spPr>
          <a:xfrm>
            <a:off x="457200" y="115094"/>
            <a:ext cx="4717257" cy="1325563"/>
          </a:xfrm>
        </p:spPr>
        <p:txBody>
          <a:bodyPr/>
          <a:lstStyle/>
          <a:p>
            <a:r>
              <a:rPr lang="en-US" b="1" err="1">
                <a:solidFill>
                  <a:schemeClr val="bg1"/>
                </a:solidFill>
                <a:latin typeface="Times New Roman"/>
                <a:cs typeface="Times New Roman"/>
              </a:rPr>
              <a:t>Chromoterapija</a:t>
            </a:r>
            <a:endParaRPr lang="en-US" b="1">
              <a:solidFill>
                <a:schemeClr val="bg1"/>
              </a:solidFill>
              <a:latin typeface="Times New Roman"/>
              <a:cs typeface="Times New Roman"/>
            </a:endParaRPr>
          </a:p>
        </p:txBody>
      </p:sp>
      <p:sp>
        <p:nvSpPr>
          <p:cNvPr id="3" name="Content Placeholder 2">
            <a:extLst>
              <a:ext uri="{FF2B5EF4-FFF2-40B4-BE49-F238E27FC236}">
                <a16:creationId xmlns:a16="http://schemas.microsoft.com/office/drawing/2014/main" id="{E2F80462-C7BD-F780-FAFD-B4509A2FCC94}"/>
              </a:ext>
            </a:extLst>
          </p:cNvPr>
          <p:cNvSpPr>
            <a:spLocks noGrp="1"/>
          </p:cNvSpPr>
          <p:nvPr>
            <p:ph idx="1"/>
          </p:nvPr>
        </p:nvSpPr>
        <p:spPr>
          <a:xfrm>
            <a:off x="379459" y="1254125"/>
            <a:ext cx="11432381" cy="1862932"/>
          </a:xfrm>
        </p:spPr>
        <p:txBody>
          <a:bodyPr vert="horz" lIns="91440" tIns="45720" rIns="91440" bIns="45720" rtlCol="0" anchor="t">
            <a:normAutofit/>
          </a:bodyPr>
          <a:lstStyle/>
          <a:p>
            <a:pPr marL="0" indent="0" algn="just">
              <a:buNone/>
            </a:pPr>
            <a:r>
              <a:rPr lang="en-US" err="1">
                <a:latin typeface="Times New Roman"/>
                <a:ea typeface="+mn-lt"/>
                <a:cs typeface="+mn-lt"/>
              </a:rPr>
              <a:t>Chromoterapija</a:t>
            </a:r>
            <a:r>
              <a:rPr lang="en-US">
                <a:latin typeface="Times New Roman"/>
                <a:ea typeface="+mn-lt"/>
                <a:cs typeface="+mn-lt"/>
              </a:rPr>
              <a:t>- </a:t>
            </a:r>
            <a:r>
              <a:rPr lang="en-US" err="1">
                <a:latin typeface="Times New Roman"/>
                <a:ea typeface="+mn-lt"/>
                <a:cs typeface="+mn-lt"/>
              </a:rPr>
              <a:t>alternatyvus</a:t>
            </a:r>
            <a:r>
              <a:rPr lang="en-US">
                <a:latin typeface="Times New Roman"/>
                <a:ea typeface="+mn-lt"/>
                <a:cs typeface="+mn-lt"/>
              </a:rPr>
              <a:t> </a:t>
            </a:r>
            <a:r>
              <a:rPr lang="en-US" err="1">
                <a:latin typeface="Times New Roman"/>
                <a:ea typeface="+mn-lt"/>
                <a:cs typeface="+mn-lt"/>
              </a:rPr>
              <a:t>gydymo</a:t>
            </a:r>
            <a:r>
              <a:rPr lang="en-US">
                <a:latin typeface="Times New Roman"/>
                <a:ea typeface="+mn-lt"/>
                <a:cs typeface="+mn-lt"/>
              </a:rPr>
              <a:t> </a:t>
            </a:r>
            <a:r>
              <a:rPr lang="en-US" err="1">
                <a:latin typeface="Times New Roman"/>
                <a:ea typeface="+mn-lt"/>
                <a:cs typeface="+mn-lt"/>
              </a:rPr>
              <a:t>metodas</a:t>
            </a:r>
            <a:r>
              <a:rPr lang="en-US">
                <a:latin typeface="Times New Roman"/>
                <a:ea typeface="+mn-lt"/>
                <a:cs typeface="+mn-lt"/>
              </a:rPr>
              <a:t>, </a:t>
            </a:r>
            <a:r>
              <a:rPr lang="en-US" err="1">
                <a:latin typeface="Times New Roman"/>
                <a:ea typeface="+mn-lt"/>
                <a:cs typeface="+mn-lt"/>
              </a:rPr>
              <a:t>naudojamas</a:t>
            </a:r>
            <a:r>
              <a:rPr lang="en-US">
                <a:latin typeface="Times New Roman"/>
                <a:ea typeface="+mn-lt"/>
                <a:cs typeface="+mn-lt"/>
              </a:rPr>
              <a:t> </a:t>
            </a:r>
            <a:r>
              <a:rPr lang="en-US" err="1">
                <a:latin typeface="Times New Roman"/>
                <a:ea typeface="+mn-lt"/>
                <a:cs typeface="+mn-lt"/>
              </a:rPr>
              <a:t>kūnui</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sielai</a:t>
            </a:r>
            <a:r>
              <a:rPr lang="en-US">
                <a:latin typeface="Times New Roman"/>
                <a:ea typeface="+mn-lt"/>
                <a:cs typeface="+mn-lt"/>
              </a:rPr>
              <a:t> </a:t>
            </a:r>
            <a:r>
              <a:rPr lang="en-US" err="1">
                <a:latin typeface="Times New Roman"/>
                <a:ea typeface="+mn-lt"/>
                <a:cs typeface="+mn-lt"/>
              </a:rPr>
              <a:t>harmonizuoti</a:t>
            </a:r>
            <a:r>
              <a:rPr lang="en-US">
                <a:latin typeface="Times New Roman"/>
                <a:ea typeface="+mn-lt"/>
                <a:cs typeface="+mn-lt"/>
              </a:rPr>
              <a:t> </a:t>
            </a:r>
            <a:r>
              <a:rPr lang="en-US" err="1">
                <a:latin typeface="Times New Roman"/>
                <a:ea typeface="+mn-lt"/>
                <a:cs typeface="+mn-lt"/>
              </a:rPr>
              <a:t>šviesomis</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spalvomis</a:t>
            </a:r>
            <a:r>
              <a:rPr lang="en-US">
                <a:latin typeface="Times New Roman"/>
                <a:ea typeface="+mn-lt"/>
                <a:cs typeface="+mn-lt"/>
              </a:rPr>
              <a:t>. </a:t>
            </a:r>
            <a:r>
              <a:rPr lang="en-US" err="1">
                <a:latin typeface="Times New Roman"/>
                <a:ea typeface="+mn-lt"/>
                <a:cs typeface="+mn-lt"/>
              </a:rPr>
              <a:t>Chromoterapija</a:t>
            </a:r>
            <a:r>
              <a:rPr lang="en-US">
                <a:latin typeface="Times New Roman"/>
                <a:ea typeface="+mn-lt"/>
                <a:cs typeface="+mn-lt"/>
              </a:rPr>
              <a:t> </a:t>
            </a:r>
            <a:r>
              <a:rPr lang="en-US" err="1">
                <a:latin typeface="Times New Roman"/>
                <a:ea typeface="+mn-lt"/>
                <a:cs typeface="+mn-lt"/>
              </a:rPr>
              <a:t>stiprina</a:t>
            </a:r>
            <a:r>
              <a:rPr lang="en-US">
                <a:latin typeface="Times New Roman"/>
                <a:ea typeface="+mn-lt"/>
                <a:cs typeface="+mn-lt"/>
              </a:rPr>
              <a:t> </a:t>
            </a:r>
            <a:r>
              <a:rPr lang="en-US" err="1">
                <a:latin typeface="Times New Roman"/>
                <a:ea typeface="+mn-lt"/>
                <a:cs typeface="+mn-lt"/>
              </a:rPr>
              <a:t>organizmą</a:t>
            </a:r>
            <a:r>
              <a:rPr lang="en-US">
                <a:latin typeface="Times New Roman"/>
                <a:ea typeface="+mn-lt"/>
                <a:cs typeface="+mn-lt"/>
              </a:rPr>
              <a:t>, </a:t>
            </a:r>
            <a:r>
              <a:rPr lang="en-US" err="1">
                <a:latin typeface="Times New Roman"/>
                <a:ea typeface="+mn-lt"/>
                <a:cs typeface="+mn-lt"/>
              </a:rPr>
              <a:t>mažina</a:t>
            </a:r>
            <a:r>
              <a:rPr lang="en-US">
                <a:latin typeface="Times New Roman"/>
                <a:ea typeface="+mn-lt"/>
                <a:cs typeface="+mn-lt"/>
              </a:rPr>
              <a:t> </a:t>
            </a:r>
            <a:r>
              <a:rPr lang="en-US" err="1">
                <a:latin typeface="Times New Roman"/>
                <a:ea typeface="+mn-lt"/>
                <a:cs typeface="+mn-lt"/>
              </a:rPr>
              <a:t>stresą</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skatina</a:t>
            </a:r>
            <a:r>
              <a:rPr lang="en-US">
                <a:latin typeface="Times New Roman"/>
                <a:ea typeface="+mn-lt"/>
                <a:cs typeface="+mn-lt"/>
              </a:rPr>
              <a:t> </a:t>
            </a:r>
            <a:r>
              <a:rPr lang="en-US" err="1">
                <a:latin typeface="Times New Roman"/>
                <a:ea typeface="+mn-lt"/>
                <a:cs typeface="+mn-lt"/>
              </a:rPr>
              <a:t>ramybės</a:t>
            </a:r>
            <a:r>
              <a:rPr lang="en-US">
                <a:latin typeface="Times New Roman"/>
                <a:ea typeface="+mn-lt"/>
                <a:cs typeface="+mn-lt"/>
              </a:rPr>
              <a:t> </a:t>
            </a:r>
            <a:r>
              <a:rPr lang="en-US" err="1">
                <a:latin typeface="Times New Roman"/>
                <a:ea typeface="+mn-lt"/>
                <a:cs typeface="+mn-lt"/>
              </a:rPr>
              <a:t>jausmą</a:t>
            </a:r>
            <a:r>
              <a:rPr lang="en-US">
                <a:latin typeface="Times New Roman"/>
                <a:ea typeface="+mn-lt"/>
                <a:cs typeface="+mn-lt"/>
              </a:rPr>
              <a:t>. Su tam </a:t>
            </a:r>
            <a:r>
              <a:rPr lang="en-US" err="1">
                <a:latin typeface="Times New Roman"/>
                <a:ea typeface="+mn-lt"/>
                <a:cs typeface="+mn-lt"/>
              </a:rPr>
              <a:t>tikra</a:t>
            </a:r>
            <a:r>
              <a:rPr lang="en-US">
                <a:latin typeface="Times New Roman"/>
                <a:ea typeface="+mn-lt"/>
                <a:cs typeface="+mn-lt"/>
              </a:rPr>
              <a:t> </a:t>
            </a:r>
            <a:r>
              <a:rPr lang="en-US" err="1">
                <a:latin typeface="Times New Roman"/>
                <a:ea typeface="+mn-lt"/>
                <a:cs typeface="+mn-lt"/>
              </a:rPr>
              <a:t>spalva</a:t>
            </a:r>
            <a:r>
              <a:rPr lang="en-US">
                <a:latin typeface="Times New Roman"/>
                <a:ea typeface="+mn-lt"/>
                <a:cs typeface="+mn-lt"/>
              </a:rPr>
              <a:t> </a:t>
            </a:r>
            <a:r>
              <a:rPr lang="en-US" err="1">
                <a:latin typeface="Times New Roman"/>
                <a:ea typeface="+mn-lt"/>
                <a:cs typeface="+mn-lt"/>
              </a:rPr>
              <a:t>galima</a:t>
            </a:r>
            <a:r>
              <a:rPr lang="en-US">
                <a:latin typeface="Times New Roman"/>
                <a:ea typeface="+mn-lt"/>
                <a:cs typeface="+mn-lt"/>
              </a:rPr>
              <a:t> </a:t>
            </a:r>
            <a:r>
              <a:rPr lang="en-US" err="1">
                <a:latin typeface="Times New Roman"/>
                <a:ea typeface="+mn-lt"/>
                <a:cs typeface="+mn-lt"/>
              </a:rPr>
              <a:t>pakeisti</a:t>
            </a:r>
            <a:r>
              <a:rPr lang="en-US">
                <a:latin typeface="Times New Roman"/>
                <a:ea typeface="+mn-lt"/>
                <a:cs typeface="+mn-lt"/>
              </a:rPr>
              <a:t> </a:t>
            </a:r>
            <a:r>
              <a:rPr lang="en-US" err="1">
                <a:latin typeface="Times New Roman"/>
                <a:ea typeface="+mn-lt"/>
                <a:cs typeface="+mn-lt"/>
              </a:rPr>
              <a:t>organizmo</a:t>
            </a:r>
            <a:r>
              <a:rPr lang="en-US">
                <a:latin typeface="Times New Roman"/>
                <a:ea typeface="+mn-lt"/>
                <a:cs typeface="+mn-lt"/>
              </a:rPr>
              <a:t> </a:t>
            </a:r>
            <a:r>
              <a:rPr lang="en-US" err="1">
                <a:latin typeface="Times New Roman"/>
                <a:ea typeface="+mn-lt"/>
                <a:cs typeface="+mn-lt"/>
              </a:rPr>
              <a:t>funkcijas</a:t>
            </a:r>
            <a:r>
              <a:rPr lang="en-US">
                <a:ea typeface="+mn-lt"/>
                <a:cs typeface="+mn-lt"/>
              </a:rPr>
              <a:t>.</a:t>
            </a:r>
            <a:endParaRPr lang="en-US"/>
          </a:p>
        </p:txBody>
      </p:sp>
      <p:pic>
        <p:nvPicPr>
          <p:cNvPr id="4" name="Picture 3" descr="Decomedical kosmetologinė chromoterapinė lempa. Tvirtinama prie lubų">
            <a:extLst>
              <a:ext uri="{FF2B5EF4-FFF2-40B4-BE49-F238E27FC236}">
                <a16:creationId xmlns:a16="http://schemas.microsoft.com/office/drawing/2014/main" id="{81E5FE94-1AB5-2FE7-7E0C-888B7667406A}"/>
              </a:ext>
            </a:extLst>
          </p:cNvPr>
          <p:cNvPicPr>
            <a:picLocks noChangeAspect="1"/>
          </p:cNvPicPr>
          <p:nvPr/>
        </p:nvPicPr>
        <p:blipFill rotWithShape="1">
          <a:blip r:embed="rId2"/>
          <a:srcRect l="8163" t="3154" r="8979" b="4732"/>
          <a:stretch/>
        </p:blipFill>
        <p:spPr>
          <a:xfrm>
            <a:off x="8586411" y="3226361"/>
            <a:ext cx="2272924" cy="32647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Chromotherapy (Stellarwave LED Therapy)- Natural Pain, 40% OFF">
            <a:extLst>
              <a:ext uri="{FF2B5EF4-FFF2-40B4-BE49-F238E27FC236}">
                <a16:creationId xmlns:a16="http://schemas.microsoft.com/office/drawing/2014/main" id="{D2F9C8F9-CC5B-9C69-AEC0-19B21860C4B1}"/>
              </a:ext>
            </a:extLst>
          </p:cNvPr>
          <p:cNvPicPr>
            <a:picLocks noChangeAspect="1"/>
          </p:cNvPicPr>
          <p:nvPr/>
        </p:nvPicPr>
        <p:blipFill>
          <a:blip r:embed="rId3"/>
          <a:stretch>
            <a:fillRect/>
          </a:stretch>
        </p:blipFill>
        <p:spPr>
          <a:xfrm>
            <a:off x="889566" y="3846059"/>
            <a:ext cx="4963886" cy="24928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42601452"/>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308F2EDF-8AC5-1F17-272F-D584E2C6E293}"/>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BA7DF79C-7D3B-9B4F-2896-837697C44A6A}"/>
              </a:ext>
            </a:extLst>
          </p:cNvPr>
          <p:cNvSpPr>
            <a:spLocks noGrp="1"/>
          </p:cNvSpPr>
          <p:nvPr>
            <p:ph type="title"/>
          </p:nvPr>
        </p:nvSpPr>
        <p:spPr>
          <a:xfrm>
            <a:off x="552450" y="162719"/>
            <a:ext cx="10515600" cy="1325563"/>
          </a:xfrm>
        </p:spPr>
        <p:txBody>
          <a:bodyPr/>
          <a:lstStyle/>
          <a:p>
            <a:r>
              <a:rPr lang="en-US" b="1">
                <a:solidFill>
                  <a:schemeClr val="bg1"/>
                </a:solidFill>
                <a:latin typeface="Times New Roman"/>
                <a:cs typeface="Times New Roman"/>
              </a:rPr>
              <a:t>BIOPRON </a:t>
            </a:r>
            <a:r>
              <a:rPr lang="en-US" b="1" err="1">
                <a:solidFill>
                  <a:schemeClr val="bg1"/>
                </a:solidFill>
                <a:latin typeface="Times New Roman"/>
                <a:cs typeface="Times New Roman"/>
              </a:rPr>
              <a:t>šviesos</a:t>
            </a:r>
            <a:r>
              <a:rPr lang="en-US" b="1">
                <a:solidFill>
                  <a:schemeClr val="bg1"/>
                </a:solidFill>
                <a:latin typeface="Times New Roman"/>
                <a:cs typeface="Times New Roman"/>
              </a:rPr>
              <a:t> </a:t>
            </a:r>
            <a:r>
              <a:rPr lang="en-US" b="1" err="1">
                <a:solidFill>
                  <a:schemeClr val="bg1"/>
                </a:solidFill>
                <a:latin typeface="Times New Roman"/>
                <a:cs typeface="Times New Roman"/>
              </a:rPr>
              <a:t>terapija</a:t>
            </a:r>
            <a:endParaRPr lang="en-US" b="1">
              <a:solidFill>
                <a:schemeClr val="bg1"/>
              </a:solidFill>
              <a:latin typeface="Times New Roman"/>
              <a:cs typeface="Times New Roman"/>
            </a:endParaRPr>
          </a:p>
        </p:txBody>
      </p:sp>
      <p:sp>
        <p:nvSpPr>
          <p:cNvPr id="3" name="Content Placeholder 2">
            <a:extLst>
              <a:ext uri="{FF2B5EF4-FFF2-40B4-BE49-F238E27FC236}">
                <a16:creationId xmlns:a16="http://schemas.microsoft.com/office/drawing/2014/main" id="{C5E8DFFD-AEEF-A6F7-1D40-30FC9372E3B3}"/>
              </a:ext>
            </a:extLst>
          </p:cNvPr>
          <p:cNvSpPr>
            <a:spLocks noGrp="1"/>
          </p:cNvSpPr>
          <p:nvPr>
            <p:ph idx="1"/>
          </p:nvPr>
        </p:nvSpPr>
        <p:spPr>
          <a:xfrm>
            <a:off x="555951" y="1254125"/>
            <a:ext cx="11321723" cy="1350964"/>
          </a:xfrm>
        </p:spPr>
        <p:txBody>
          <a:bodyPr vert="horz" lIns="91440" tIns="45720" rIns="91440" bIns="45720" rtlCol="0" anchor="t">
            <a:normAutofit/>
          </a:bodyPr>
          <a:lstStyle/>
          <a:p>
            <a:pPr marL="0" indent="0" algn="just">
              <a:buNone/>
            </a:pPr>
            <a:r>
              <a:rPr lang="en-US" err="1">
                <a:latin typeface="Times New Roman"/>
                <a:ea typeface="+mn-lt"/>
                <a:cs typeface="+mn-lt"/>
              </a:rPr>
              <a:t>Šviesos</a:t>
            </a:r>
            <a:r>
              <a:rPr lang="en-US">
                <a:latin typeface="Times New Roman"/>
                <a:ea typeface="+mn-lt"/>
                <a:cs typeface="+mn-lt"/>
              </a:rPr>
              <a:t> </a:t>
            </a:r>
            <a:r>
              <a:rPr lang="en-US" err="1">
                <a:latin typeface="Times New Roman"/>
                <a:ea typeface="+mn-lt"/>
                <a:cs typeface="+mn-lt"/>
              </a:rPr>
              <a:t>terapija</a:t>
            </a:r>
            <a:r>
              <a:rPr lang="en-US">
                <a:latin typeface="Times New Roman"/>
                <a:ea typeface="+mn-lt"/>
                <a:cs typeface="+mn-lt"/>
              </a:rPr>
              <a:t> </a:t>
            </a:r>
            <a:r>
              <a:rPr lang="en-US" err="1">
                <a:latin typeface="Times New Roman"/>
                <a:ea typeface="+mn-lt"/>
                <a:cs typeface="+mn-lt"/>
              </a:rPr>
              <a:t>stimuliuoja</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moduliuoja</a:t>
            </a:r>
            <a:r>
              <a:rPr lang="en-US">
                <a:latin typeface="Times New Roman"/>
                <a:ea typeface="+mn-lt"/>
                <a:cs typeface="+mn-lt"/>
              </a:rPr>
              <a:t> </a:t>
            </a:r>
            <a:r>
              <a:rPr lang="en-US" err="1">
                <a:latin typeface="Times New Roman"/>
                <a:ea typeface="+mn-lt"/>
                <a:cs typeface="+mn-lt"/>
              </a:rPr>
              <a:t>atstatomuosius</a:t>
            </a:r>
            <a:r>
              <a:rPr lang="en-US">
                <a:latin typeface="Times New Roman"/>
                <a:ea typeface="+mn-lt"/>
                <a:cs typeface="+mn-lt"/>
              </a:rPr>
              <a:t>, </a:t>
            </a:r>
            <a:r>
              <a:rPr lang="en-US" err="1">
                <a:latin typeface="Times New Roman"/>
                <a:ea typeface="+mn-lt"/>
                <a:cs typeface="+mn-lt"/>
              </a:rPr>
              <a:t>regeneracinius</a:t>
            </a:r>
            <a:r>
              <a:rPr lang="en-US">
                <a:latin typeface="Times New Roman"/>
                <a:ea typeface="+mn-lt"/>
                <a:cs typeface="+mn-lt"/>
              </a:rPr>
              <a:t> </a:t>
            </a:r>
            <a:r>
              <a:rPr lang="en-US" err="1">
                <a:latin typeface="Times New Roman"/>
                <a:ea typeface="+mn-lt"/>
                <a:cs typeface="+mn-lt"/>
              </a:rPr>
              <a:t>ir</a:t>
            </a:r>
            <a:r>
              <a:rPr lang="en-US">
                <a:latin typeface="Times New Roman"/>
                <a:ea typeface="+mn-lt"/>
                <a:cs typeface="+mn-lt"/>
              </a:rPr>
              <a:t> </a:t>
            </a:r>
            <a:r>
              <a:rPr lang="en-US" err="1">
                <a:latin typeface="Times New Roman"/>
                <a:ea typeface="+mn-lt"/>
                <a:cs typeface="+mn-lt"/>
              </a:rPr>
              <a:t>žmogaus</a:t>
            </a:r>
            <a:r>
              <a:rPr lang="en-US">
                <a:latin typeface="Times New Roman"/>
                <a:ea typeface="+mn-lt"/>
                <a:cs typeface="+mn-lt"/>
              </a:rPr>
              <a:t> </a:t>
            </a:r>
            <a:r>
              <a:rPr lang="en-US" err="1">
                <a:latin typeface="Times New Roman"/>
                <a:ea typeface="+mn-lt"/>
                <a:cs typeface="+mn-lt"/>
              </a:rPr>
              <a:t>imuninės</a:t>
            </a:r>
            <a:r>
              <a:rPr lang="en-US">
                <a:latin typeface="Times New Roman"/>
                <a:ea typeface="+mn-lt"/>
                <a:cs typeface="+mn-lt"/>
              </a:rPr>
              <a:t> </a:t>
            </a:r>
            <a:r>
              <a:rPr lang="en-US" err="1">
                <a:latin typeface="Times New Roman"/>
                <a:ea typeface="+mn-lt"/>
                <a:cs typeface="+mn-lt"/>
              </a:rPr>
              <a:t>sistemos</a:t>
            </a:r>
            <a:r>
              <a:rPr lang="en-US">
                <a:latin typeface="Times New Roman"/>
                <a:ea typeface="+mn-lt"/>
                <a:cs typeface="+mn-lt"/>
              </a:rPr>
              <a:t> </a:t>
            </a:r>
            <a:r>
              <a:rPr lang="en-US" err="1">
                <a:latin typeface="Times New Roman"/>
                <a:ea typeface="+mn-lt"/>
                <a:cs typeface="+mn-lt"/>
              </a:rPr>
              <a:t>procesus</a:t>
            </a:r>
            <a:r>
              <a:rPr lang="en-US">
                <a:latin typeface="Times New Roman"/>
                <a:ea typeface="+mn-lt"/>
                <a:cs typeface="+mn-lt"/>
              </a:rPr>
              <a:t>, </a:t>
            </a:r>
            <a:r>
              <a:rPr lang="en-US" err="1">
                <a:latin typeface="Times New Roman"/>
                <a:ea typeface="+mn-lt"/>
                <a:cs typeface="+mn-lt"/>
              </a:rPr>
              <a:t>palaiko</a:t>
            </a:r>
            <a:r>
              <a:rPr lang="en-US">
                <a:latin typeface="Times New Roman"/>
                <a:ea typeface="+mn-lt"/>
                <a:cs typeface="+mn-lt"/>
              </a:rPr>
              <a:t> </a:t>
            </a:r>
            <a:r>
              <a:rPr lang="en-US" err="1">
                <a:latin typeface="Times New Roman"/>
                <a:ea typeface="+mn-lt"/>
                <a:cs typeface="+mn-lt"/>
              </a:rPr>
              <a:t>natūralią</a:t>
            </a:r>
            <a:r>
              <a:rPr lang="en-US">
                <a:latin typeface="Times New Roman"/>
                <a:ea typeface="+mn-lt"/>
                <a:cs typeface="+mn-lt"/>
              </a:rPr>
              <a:t> </a:t>
            </a:r>
            <a:r>
              <a:rPr lang="en-US" err="1">
                <a:latin typeface="Times New Roman"/>
                <a:ea typeface="+mn-lt"/>
                <a:cs typeface="+mn-lt"/>
              </a:rPr>
              <a:t>organizmo</a:t>
            </a:r>
            <a:r>
              <a:rPr lang="en-US">
                <a:latin typeface="Times New Roman"/>
                <a:ea typeface="+mn-lt"/>
                <a:cs typeface="+mn-lt"/>
              </a:rPr>
              <a:t> </a:t>
            </a:r>
            <a:r>
              <a:rPr lang="en-US" err="1">
                <a:latin typeface="Times New Roman"/>
                <a:ea typeface="+mn-lt"/>
                <a:cs typeface="+mn-lt"/>
              </a:rPr>
              <a:t>regeneraciją</a:t>
            </a:r>
            <a:r>
              <a:rPr lang="en-US">
                <a:latin typeface="Times New Roman"/>
                <a:ea typeface="+mn-lt"/>
                <a:cs typeface="+mn-lt"/>
              </a:rPr>
              <a:t>.</a:t>
            </a:r>
            <a:endParaRPr lang="lt-LT"/>
          </a:p>
          <a:p>
            <a:pPr marL="0" indent="0">
              <a:buNone/>
            </a:pPr>
            <a:endParaRPr lang="en-US"/>
          </a:p>
        </p:txBody>
      </p:sp>
      <p:pic>
        <p:nvPicPr>
          <p:cNvPr id="4" name="Picture 3" descr="Kam skirta - „Zepter“ parduotuvė">
            <a:extLst>
              <a:ext uri="{FF2B5EF4-FFF2-40B4-BE49-F238E27FC236}">
                <a16:creationId xmlns:a16="http://schemas.microsoft.com/office/drawing/2014/main" id="{EB847BC1-2632-5E32-31F9-873C9C69864F}"/>
              </a:ext>
            </a:extLst>
          </p:cNvPr>
          <p:cNvPicPr>
            <a:picLocks noChangeAspect="1"/>
          </p:cNvPicPr>
          <p:nvPr/>
        </p:nvPicPr>
        <p:blipFill>
          <a:blip r:embed="rId2"/>
          <a:stretch>
            <a:fillRect/>
          </a:stretch>
        </p:blipFill>
        <p:spPr>
          <a:xfrm>
            <a:off x="834190" y="3233172"/>
            <a:ext cx="3886199" cy="2762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descr="Nefrida">
            <a:extLst>
              <a:ext uri="{FF2B5EF4-FFF2-40B4-BE49-F238E27FC236}">
                <a16:creationId xmlns:a16="http://schemas.microsoft.com/office/drawing/2014/main" id="{1B2423A3-FE3B-BDF2-7AD1-C348DC8D7190}"/>
              </a:ext>
            </a:extLst>
          </p:cNvPr>
          <p:cNvPicPr>
            <a:picLocks noChangeAspect="1"/>
          </p:cNvPicPr>
          <p:nvPr/>
        </p:nvPicPr>
        <p:blipFill>
          <a:blip r:embed="rId3"/>
          <a:stretch>
            <a:fillRect/>
          </a:stretch>
        </p:blipFill>
        <p:spPr>
          <a:xfrm>
            <a:off x="6489049" y="3220886"/>
            <a:ext cx="4585535" cy="27750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87364134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BBB6A1BF-5D28-38C1-A188-3000B18A3BB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F3467FB7-2067-9771-7FF0-03A2CE64B2DB}"/>
              </a:ext>
            </a:extLst>
          </p:cNvPr>
          <p:cNvSpPr>
            <a:spLocks noGrp="1"/>
          </p:cNvSpPr>
          <p:nvPr>
            <p:ph type="title"/>
          </p:nvPr>
        </p:nvSpPr>
        <p:spPr/>
        <p:txBody>
          <a:bodyPr/>
          <a:lstStyle/>
          <a:p>
            <a:r>
              <a:rPr lang="en-US" b="1" err="1">
                <a:solidFill>
                  <a:schemeClr val="bg1"/>
                </a:solidFill>
                <a:latin typeface="Times New Roman"/>
                <a:cs typeface="Times New Roman"/>
              </a:rPr>
              <a:t>Spalvos</a:t>
            </a:r>
            <a:r>
              <a:rPr lang="en-US" b="1">
                <a:solidFill>
                  <a:schemeClr val="bg1"/>
                </a:solidFill>
                <a:latin typeface="Times New Roman"/>
                <a:cs typeface="Times New Roman"/>
              </a:rPr>
              <a:t> </a:t>
            </a:r>
            <a:r>
              <a:rPr lang="en-US" b="1" err="1">
                <a:solidFill>
                  <a:schemeClr val="bg1"/>
                </a:solidFill>
                <a:latin typeface="Times New Roman"/>
                <a:cs typeface="Times New Roman"/>
              </a:rPr>
              <a:t>ir</a:t>
            </a:r>
            <a:r>
              <a:rPr lang="en-US" b="1">
                <a:solidFill>
                  <a:schemeClr val="bg1"/>
                </a:solidFill>
                <a:latin typeface="Times New Roman"/>
                <a:cs typeface="Times New Roman"/>
              </a:rPr>
              <a:t> </a:t>
            </a:r>
            <a:r>
              <a:rPr lang="en-US" b="1" err="1">
                <a:solidFill>
                  <a:schemeClr val="bg1"/>
                </a:solidFill>
                <a:latin typeface="Times New Roman"/>
                <a:cs typeface="Times New Roman"/>
              </a:rPr>
              <a:t>judesys</a:t>
            </a:r>
            <a:r>
              <a:rPr lang="en-US" b="1">
                <a:solidFill>
                  <a:schemeClr val="bg1"/>
                </a:solidFill>
                <a:latin typeface="Times New Roman"/>
                <a:cs typeface="Times New Roman"/>
              </a:rPr>
              <a:t> </a:t>
            </a:r>
          </a:p>
        </p:txBody>
      </p:sp>
      <p:pic>
        <p:nvPicPr>
          <p:cNvPr id="4" name="Content Placeholder 3" descr="3 maži stebuklai: judesys, kurio nėra">
            <a:extLst>
              <a:ext uri="{FF2B5EF4-FFF2-40B4-BE49-F238E27FC236}">
                <a16:creationId xmlns:a16="http://schemas.microsoft.com/office/drawing/2014/main" id="{891E0427-00DF-A7BC-5DE2-3F128041DE16}"/>
              </a:ext>
            </a:extLst>
          </p:cNvPr>
          <p:cNvPicPr>
            <a:picLocks noGrp="1" noChangeAspect="1"/>
          </p:cNvPicPr>
          <p:nvPr>
            <p:ph idx="1"/>
          </p:nvPr>
        </p:nvPicPr>
        <p:blipFill>
          <a:blip r:embed="rId2"/>
          <a:stretch>
            <a:fillRect/>
          </a:stretch>
        </p:blipFill>
        <p:spPr>
          <a:xfrm>
            <a:off x="6471337" y="257293"/>
            <a:ext cx="5092079" cy="3598102"/>
          </a:xfrm>
        </p:spPr>
      </p:pic>
      <p:pic>
        <p:nvPicPr>
          <p:cNvPr id="8" name="Picture 7" descr="Optinės apgaulės akims – PEPE.LT">
            <a:extLst>
              <a:ext uri="{FF2B5EF4-FFF2-40B4-BE49-F238E27FC236}">
                <a16:creationId xmlns:a16="http://schemas.microsoft.com/office/drawing/2014/main" id="{BF16F1ED-695B-ACA5-00E8-CDE801414D02}"/>
              </a:ext>
            </a:extLst>
          </p:cNvPr>
          <p:cNvPicPr>
            <a:picLocks noChangeAspect="1"/>
          </p:cNvPicPr>
          <p:nvPr/>
        </p:nvPicPr>
        <p:blipFill>
          <a:blip r:embed="rId3"/>
          <a:stretch>
            <a:fillRect/>
          </a:stretch>
        </p:blipFill>
        <p:spPr>
          <a:xfrm>
            <a:off x="7734359" y="3847985"/>
            <a:ext cx="3829088" cy="2739263"/>
          </a:xfrm>
          <a:prstGeom prst="rect">
            <a:avLst/>
          </a:prstGeom>
        </p:spPr>
      </p:pic>
      <p:pic>
        <p:nvPicPr>
          <p:cNvPr id="3" name="Picture 2" descr="Testas: juda ar ne? Šios penkios optinės iliuzijos atskleis jūsų asmenybės  paslaptis | Sniego pilys">
            <a:extLst>
              <a:ext uri="{FF2B5EF4-FFF2-40B4-BE49-F238E27FC236}">
                <a16:creationId xmlns:a16="http://schemas.microsoft.com/office/drawing/2014/main" id="{C67AB4C0-82E2-0F0A-862E-9A3DEA532FC5}"/>
              </a:ext>
            </a:extLst>
          </p:cNvPr>
          <p:cNvPicPr>
            <a:picLocks noChangeAspect="1"/>
          </p:cNvPicPr>
          <p:nvPr/>
        </p:nvPicPr>
        <p:blipFill>
          <a:blip r:embed="rId4"/>
          <a:stretch>
            <a:fillRect/>
          </a:stretch>
        </p:blipFill>
        <p:spPr>
          <a:xfrm>
            <a:off x="317500" y="3860202"/>
            <a:ext cx="3553699" cy="2737309"/>
          </a:xfrm>
          <a:prstGeom prst="rect">
            <a:avLst/>
          </a:prstGeom>
        </p:spPr>
      </p:pic>
      <p:pic>
        <p:nvPicPr>
          <p:cNvPr id="5" name="Picture 4" descr="5 beprotiškiausios optinės iliuzijos - Kamanai.lt">
            <a:extLst>
              <a:ext uri="{FF2B5EF4-FFF2-40B4-BE49-F238E27FC236}">
                <a16:creationId xmlns:a16="http://schemas.microsoft.com/office/drawing/2014/main" id="{D9213066-A14C-C3D1-7C4A-74E61B67DB7F}"/>
              </a:ext>
            </a:extLst>
          </p:cNvPr>
          <p:cNvPicPr>
            <a:picLocks noChangeAspect="1"/>
          </p:cNvPicPr>
          <p:nvPr/>
        </p:nvPicPr>
        <p:blipFill>
          <a:blip r:embed="rId5"/>
          <a:stretch>
            <a:fillRect/>
          </a:stretch>
        </p:blipFill>
        <p:spPr>
          <a:xfrm>
            <a:off x="3875432" y="3858127"/>
            <a:ext cx="3854450" cy="2730415"/>
          </a:xfrm>
          <a:prstGeom prst="rect">
            <a:avLst/>
          </a:prstGeom>
        </p:spPr>
      </p:pic>
    </p:spTree>
    <p:extLst>
      <p:ext uri="{BB962C8B-B14F-4D97-AF65-F5344CB8AC3E}">
        <p14:creationId xmlns:p14="http://schemas.microsoft.com/office/powerpoint/2010/main" val="372480817"/>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30C1B05E-5010-72EC-A87B-C96FF54076F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FE9ECFA1-0271-8053-3F9F-655954DBA701}"/>
              </a:ext>
            </a:extLst>
          </p:cNvPr>
          <p:cNvSpPr>
            <a:spLocks noGrp="1"/>
          </p:cNvSpPr>
          <p:nvPr>
            <p:ph type="title"/>
          </p:nvPr>
        </p:nvSpPr>
        <p:spPr/>
        <p:txBody>
          <a:bodyPr/>
          <a:lstStyle/>
          <a:p>
            <a:r>
              <a:rPr lang="lt-LT" sz="4800" b="1">
                <a:solidFill>
                  <a:schemeClr val="bg1"/>
                </a:solidFill>
                <a:latin typeface="Times New Roman"/>
                <a:ea typeface="+mj-lt"/>
                <a:cs typeface="+mj-lt"/>
              </a:rPr>
              <a:t>Teorija:</a:t>
            </a:r>
            <a:endParaRPr lang="lt-LT" b="1">
              <a:solidFill>
                <a:schemeClr val="bg1"/>
              </a:solidFill>
              <a:latin typeface="Times New Roman"/>
            </a:endParaRPr>
          </a:p>
        </p:txBody>
      </p:sp>
      <p:sp>
        <p:nvSpPr>
          <p:cNvPr id="3" name="Turinio vietos rezervavimo ženklas 2">
            <a:extLst>
              <a:ext uri="{FF2B5EF4-FFF2-40B4-BE49-F238E27FC236}">
                <a16:creationId xmlns:a16="http://schemas.microsoft.com/office/drawing/2014/main" id="{49D67474-46E6-F719-8AD1-12CA379C1004}"/>
              </a:ext>
            </a:extLst>
          </p:cNvPr>
          <p:cNvSpPr>
            <a:spLocks noGrp="1"/>
          </p:cNvSpPr>
          <p:nvPr>
            <p:ph idx="1"/>
          </p:nvPr>
        </p:nvSpPr>
        <p:spPr/>
        <p:txBody>
          <a:bodyPr vert="horz" lIns="91440" tIns="45720" rIns="91440" bIns="45720" rtlCol="0" anchor="t">
            <a:normAutofit lnSpcReduction="10000"/>
          </a:bodyPr>
          <a:lstStyle/>
          <a:p>
            <a:pPr algn="just"/>
            <a:r>
              <a:rPr lang="lt-LT">
                <a:latin typeface="Times New Roman"/>
                <a:cs typeface="Times New Roman"/>
              </a:rPr>
              <a:t>Balta šviesa – sudėtinė.</a:t>
            </a:r>
            <a:endParaRPr lang="lt-LT"/>
          </a:p>
          <a:p>
            <a:pPr marL="0" indent="0" algn="just">
              <a:buNone/>
            </a:pPr>
            <a:r>
              <a:rPr lang="lt-LT">
                <a:latin typeface="Times New Roman"/>
                <a:cs typeface="Times New Roman"/>
              </a:rPr>
              <a:t>Ją sudaro septynios spalvos:</a:t>
            </a:r>
            <a:endParaRPr lang="lt-LT"/>
          </a:p>
          <a:p>
            <a:pPr marL="457200" indent="-457200" algn="just"/>
            <a:r>
              <a:rPr lang="lt-LT">
                <a:latin typeface="Times New Roman"/>
                <a:cs typeface="Times New Roman"/>
              </a:rPr>
              <a:t>Raudona</a:t>
            </a:r>
          </a:p>
          <a:p>
            <a:pPr marL="457200" indent="-457200" algn="just"/>
            <a:r>
              <a:rPr lang="lt-LT">
                <a:latin typeface="Times New Roman"/>
                <a:cs typeface="Times New Roman"/>
              </a:rPr>
              <a:t>Oranžinė</a:t>
            </a:r>
          </a:p>
          <a:p>
            <a:pPr marL="457200" indent="-457200" algn="just"/>
            <a:r>
              <a:rPr lang="lt-LT">
                <a:latin typeface="Times New Roman"/>
                <a:cs typeface="Times New Roman"/>
              </a:rPr>
              <a:t>Geltona</a:t>
            </a:r>
          </a:p>
          <a:p>
            <a:pPr marL="457200" indent="-457200" algn="just"/>
            <a:r>
              <a:rPr lang="lt-LT">
                <a:latin typeface="Times New Roman"/>
                <a:cs typeface="Times New Roman"/>
              </a:rPr>
              <a:t> Žalia</a:t>
            </a:r>
          </a:p>
          <a:p>
            <a:pPr marL="457200" indent="-457200" algn="just"/>
            <a:r>
              <a:rPr lang="lt-LT">
                <a:latin typeface="Times New Roman"/>
                <a:cs typeface="Times New Roman"/>
              </a:rPr>
              <a:t>Žydra</a:t>
            </a:r>
          </a:p>
          <a:p>
            <a:pPr marL="457200" indent="-457200" algn="just"/>
            <a:r>
              <a:rPr lang="lt-LT">
                <a:latin typeface="Times New Roman"/>
                <a:cs typeface="Times New Roman"/>
              </a:rPr>
              <a:t>Mėlyna</a:t>
            </a:r>
          </a:p>
          <a:p>
            <a:pPr marL="457200" indent="-457200" algn="just"/>
            <a:r>
              <a:rPr lang="lt-LT">
                <a:latin typeface="Times New Roman"/>
                <a:cs typeface="Times New Roman"/>
              </a:rPr>
              <a:t>Violetinė</a:t>
            </a:r>
            <a:endParaRPr lang="lt-LT"/>
          </a:p>
        </p:txBody>
      </p:sp>
      <p:pic>
        <p:nvPicPr>
          <p:cNvPr id="7" name="Paveikslėlis 6" descr="Paveikslėlis, kuriame yra Spalvingumas&#10;&#10;Automatiškai sugeneruotas aprašymas">
            <a:extLst>
              <a:ext uri="{FF2B5EF4-FFF2-40B4-BE49-F238E27FC236}">
                <a16:creationId xmlns:a16="http://schemas.microsoft.com/office/drawing/2014/main" id="{A7E58ED9-23FE-ADB1-45C1-2D664AF2572E}"/>
              </a:ext>
            </a:extLst>
          </p:cNvPr>
          <p:cNvPicPr>
            <a:picLocks noChangeAspect="1"/>
          </p:cNvPicPr>
          <p:nvPr/>
        </p:nvPicPr>
        <p:blipFill>
          <a:blip r:embed="rId2"/>
          <a:stretch>
            <a:fillRect/>
          </a:stretch>
        </p:blipFill>
        <p:spPr>
          <a:xfrm>
            <a:off x="4493231" y="2921943"/>
            <a:ext cx="7178541" cy="30597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583340718"/>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AEDCAEBA-C776-1D65-A061-A4CC9F3846FC}"/>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ABBDC4FF-72F3-E553-C22E-ADAFAABF0ABC}"/>
              </a:ext>
            </a:extLst>
          </p:cNvPr>
          <p:cNvSpPr>
            <a:spLocks noGrp="1"/>
          </p:cNvSpPr>
          <p:nvPr>
            <p:ph idx="1"/>
          </p:nvPr>
        </p:nvSpPr>
        <p:spPr>
          <a:xfrm>
            <a:off x="828040" y="811076"/>
            <a:ext cx="10515600" cy="1178543"/>
          </a:xfrm>
          <a:solidFill>
            <a:srgbClr val="8FCFF2"/>
          </a:solidFill>
          <a:ln>
            <a:solidFill>
              <a:srgbClr val="8FCFF2"/>
            </a:solidFill>
          </a:ln>
        </p:spPr>
        <p:txBody>
          <a:bodyPr vert="horz" lIns="91440" tIns="45720" rIns="91440" bIns="45720" rtlCol="0" anchor="t">
            <a:normAutofit/>
          </a:bodyPr>
          <a:lstStyle/>
          <a:p>
            <a:pPr marL="0" indent="0" algn="just">
              <a:buNone/>
            </a:pPr>
            <a:r>
              <a:rPr lang="lt-LT">
                <a:latin typeface="Times New Roman"/>
                <a:cs typeface="Times New Roman"/>
              </a:rPr>
              <a:t>Baltos šviesos skaidymas į spektrą vadinamas šviesos sklaida arba dispersija.</a:t>
            </a:r>
            <a:endParaRPr lang="lt-LT" b="1"/>
          </a:p>
        </p:txBody>
      </p:sp>
      <p:pic>
        <p:nvPicPr>
          <p:cNvPr id="5" name="Paveikslėlis 4" descr="Dispersion relation - Wikipedia">
            <a:extLst>
              <a:ext uri="{FF2B5EF4-FFF2-40B4-BE49-F238E27FC236}">
                <a16:creationId xmlns:a16="http://schemas.microsoft.com/office/drawing/2014/main" id="{36BB6E30-C267-7BDF-7FDF-0AF928DBEFD5}"/>
              </a:ext>
            </a:extLst>
          </p:cNvPr>
          <p:cNvPicPr>
            <a:picLocks noChangeAspect="1"/>
          </p:cNvPicPr>
          <p:nvPr/>
        </p:nvPicPr>
        <p:blipFill>
          <a:blip r:embed="rId2"/>
          <a:stretch>
            <a:fillRect/>
          </a:stretch>
        </p:blipFill>
        <p:spPr>
          <a:xfrm>
            <a:off x="3579896" y="1836328"/>
            <a:ext cx="5025065" cy="31813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urinio vietos rezervavimo ženklas 2">
            <a:extLst>
              <a:ext uri="{FF2B5EF4-FFF2-40B4-BE49-F238E27FC236}">
                <a16:creationId xmlns:a16="http://schemas.microsoft.com/office/drawing/2014/main" id="{3E793315-44DD-4B0F-ED0B-EA4FEB5776DB}"/>
              </a:ext>
            </a:extLst>
          </p:cNvPr>
          <p:cNvSpPr txBox="1">
            <a:spLocks/>
          </p:cNvSpPr>
          <p:nvPr/>
        </p:nvSpPr>
        <p:spPr>
          <a:xfrm>
            <a:off x="990600" y="5290377"/>
            <a:ext cx="10515600" cy="1053364"/>
          </a:xfrm>
          <a:prstGeom prst="rect">
            <a:avLst/>
          </a:prstGeom>
          <a:solidFill>
            <a:srgbClr val="8FCFF2"/>
          </a:solidFill>
          <a:ln>
            <a:solidFill>
              <a:srgbClr val="8FCFF2"/>
            </a:solidFill>
          </a:ln>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t-LT">
                <a:latin typeface="Times New Roman"/>
                <a:cs typeface="Times New Roman"/>
              </a:rPr>
              <a:t>Skirtingos spalvos spindulių pluoštai, eidami per prizmę, lūžta nevienodai. Violetinės spalvos spinduliai lūžta daugiausiai, raudonos- mažiausiai.</a:t>
            </a:r>
            <a:endParaRPr lang="lt-LT"/>
          </a:p>
        </p:txBody>
      </p:sp>
    </p:spTree>
    <p:extLst>
      <p:ext uri="{BB962C8B-B14F-4D97-AF65-F5344CB8AC3E}">
        <p14:creationId xmlns:p14="http://schemas.microsoft.com/office/powerpoint/2010/main" val="3609105245"/>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CDB77A11-23BC-3AD0-83B7-2C96E4B0E41F}"/>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B22830BC-587D-91F3-ADB0-B2A8F973A592}"/>
              </a:ext>
            </a:extLst>
          </p:cNvPr>
          <p:cNvSpPr>
            <a:spLocks noGrp="1"/>
          </p:cNvSpPr>
          <p:nvPr>
            <p:ph type="title"/>
          </p:nvPr>
        </p:nvSpPr>
        <p:spPr>
          <a:xfrm>
            <a:off x="828040" y="771525"/>
            <a:ext cx="10515600" cy="1325563"/>
          </a:xfrm>
        </p:spPr>
        <p:txBody>
          <a:bodyPr/>
          <a:lstStyle/>
          <a:p>
            <a:r>
              <a:rPr lang="lt-LT" sz="2800">
                <a:latin typeface="Times New Roman"/>
                <a:cs typeface="Times New Roman"/>
              </a:rPr>
              <a:t>Skirtingų spindulių lūžimas stiklinėje prizmėje yra susijęs su šviesos bangos ilgiu ir dažniu. Violetinės šviesos bangos ilgis yra mažiausias, o dažnis - didžiausias.</a:t>
            </a:r>
            <a:endParaRPr lang="lt-LT"/>
          </a:p>
        </p:txBody>
      </p:sp>
      <p:pic>
        <p:nvPicPr>
          <p:cNvPr id="7" name="Paveikslėlis 6" descr="Paveikslėlis, kuriame yra tekstas, ekrano kopija, Šriftas, Spalvingumas&#10;&#10;Automatiškai sugeneruotas aprašymas">
            <a:extLst>
              <a:ext uri="{FF2B5EF4-FFF2-40B4-BE49-F238E27FC236}">
                <a16:creationId xmlns:a16="http://schemas.microsoft.com/office/drawing/2014/main" id="{17E9EBCD-7CF2-65E7-E10D-933EA721D713}"/>
              </a:ext>
            </a:extLst>
          </p:cNvPr>
          <p:cNvPicPr>
            <a:picLocks noChangeAspect="1"/>
          </p:cNvPicPr>
          <p:nvPr/>
        </p:nvPicPr>
        <p:blipFill>
          <a:blip r:embed="rId2"/>
          <a:stretch>
            <a:fillRect/>
          </a:stretch>
        </p:blipFill>
        <p:spPr>
          <a:xfrm>
            <a:off x="2800895" y="2334792"/>
            <a:ext cx="6912768" cy="40886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91275546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6036F633-05C0-4498-2E28-9C723C8A3413}"/>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67B1745B-1893-32ED-7B69-986DD3CB194C}"/>
              </a:ext>
            </a:extLst>
          </p:cNvPr>
          <p:cNvSpPr>
            <a:spLocks noGrp="1"/>
          </p:cNvSpPr>
          <p:nvPr>
            <p:ph type="title"/>
          </p:nvPr>
        </p:nvSpPr>
        <p:spPr>
          <a:xfrm>
            <a:off x="838200" y="680085"/>
            <a:ext cx="10515600" cy="1041083"/>
          </a:xfrm>
        </p:spPr>
        <p:txBody>
          <a:bodyPr/>
          <a:lstStyle/>
          <a:p>
            <a:r>
              <a:rPr lang="lt-LT" sz="2800">
                <a:latin typeface="Times New Roman"/>
                <a:cs typeface="Times New Roman"/>
              </a:rPr>
              <a:t>Vakuume ir ore, skirtingo ilgio šviesos bangos sklinda vienodu greičiu- 3,0·10⁸ m/s.</a:t>
            </a:r>
            <a:endParaRPr lang="lt-LT"/>
          </a:p>
        </p:txBody>
      </p:sp>
      <p:sp>
        <p:nvSpPr>
          <p:cNvPr id="3" name="Turinio vietos rezervavimo ženklas 2">
            <a:extLst>
              <a:ext uri="{FF2B5EF4-FFF2-40B4-BE49-F238E27FC236}">
                <a16:creationId xmlns:a16="http://schemas.microsoft.com/office/drawing/2014/main" id="{F20626AE-20C5-42DA-8D44-C2049F94D049}"/>
              </a:ext>
            </a:extLst>
          </p:cNvPr>
          <p:cNvSpPr>
            <a:spLocks noGrp="1"/>
          </p:cNvSpPr>
          <p:nvPr>
            <p:ph idx="1"/>
          </p:nvPr>
        </p:nvSpPr>
        <p:spPr>
          <a:xfrm>
            <a:off x="838200" y="2038985"/>
            <a:ext cx="10515600" cy="4137978"/>
          </a:xfrm>
        </p:spPr>
        <p:txBody>
          <a:bodyPr vert="horz" lIns="91440" tIns="45720" rIns="91440" bIns="45720" rtlCol="0" anchor="t">
            <a:normAutofit/>
          </a:bodyPr>
          <a:lstStyle/>
          <a:p>
            <a:pPr marL="0" indent="0">
              <a:buNone/>
            </a:pPr>
            <a:r>
              <a:rPr lang="lt-LT">
                <a:latin typeface="Times New Roman"/>
                <a:cs typeface="Times New Roman"/>
              </a:rPr>
              <a:t>Stiklinėje prizmėje skirtingo ilgio šviesos bangos sklinda skirtingu greičiu. Violetinės, trumpiausios, šviesos bangos greitis yra mažiausias, o raudonos, ilgiausios- didžiausias.</a:t>
            </a:r>
            <a:endParaRPr lang="lt-LT"/>
          </a:p>
          <a:p>
            <a:endParaRPr lang="lt-LT"/>
          </a:p>
        </p:txBody>
      </p:sp>
      <p:pic>
        <p:nvPicPr>
          <p:cNvPr id="8" name="Turinio vietos rezervavimo ženklas 3" descr="Paveikslėlis, kuriame yra tekstas, ekrano kopija, Spalvingumas, linija&#10;&#10;Automatiškai sugeneruotas aprašymas">
            <a:extLst>
              <a:ext uri="{FF2B5EF4-FFF2-40B4-BE49-F238E27FC236}">
                <a16:creationId xmlns:a16="http://schemas.microsoft.com/office/drawing/2014/main" id="{8B19E663-3956-B54E-7572-F52866BDC838}"/>
              </a:ext>
            </a:extLst>
          </p:cNvPr>
          <p:cNvPicPr>
            <a:picLocks noChangeAspect="1"/>
          </p:cNvPicPr>
          <p:nvPr/>
        </p:nvPicPr>
        <p:blipFill>
          <a:blip r:embed="rId2"/>
          <a:stretch>
            <a:fillRect/>
          </a:stretch>
        </p:blipFill>
        <p:spPr>
          <a:xfrm>
            <a:off x="3686492" y="3870254"/>
            <a:ext cx="5150277" cy="23036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54201797"/>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tačiakampis 8">
            <a:extLst>
              <a:ext uri="{FF2B5EF4-FFF2-40B4-BE49-F238E27FC236}">
                <a16:creationId xmlns:a16="http://schemas.microsoft.com/office/drawing/2014/main" id="{A802C7B7-EB53-E14B-78B6-1855A6A4F4F4}"/>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2085748E-9130-BAF8-F2E9-426CA259FDF7}"/>
              </a:ext>
            </a:extLst>
          </p:cNvPr>
          <p:cNvSpPr>
            <a:spLocks noGrp="1"/>
          </p:cNvSpPr>
          <p:nvPr>
            <p:ph idx="1"/>
          </p:nvPr>
        </p:nvSpPr>
        <p:spPr>
          <a:xfrm>
            <a:off x="838200" y="1557879"/>
            <a:ext cx="10515600" cy="4607879"/>
          </a:xfrm>
        </p:spPr>
        <p:txBody>
          <a:bodyPr vert="horz" lIns="91440" tIns="45720" rIns="91440" bIns="45720" rtlCol="0" anchor="t">
            <a:normAutofit/>
          </a:bodyPr>
          <a:lstStyle/>
          <a:p>
            <a:pPr marL="0" indent="0">
              <a:buNone/>
            </a:pPr>
            <a:r>
              <a:rPr lang="lt-LT">
                <a:latin typeface="Times New Roman"/>
                <a:cs typeface="Times New Roman"/>
              </a:rPr>
              <a:t>Spalva - tai šviesos bangų, patekusių į stebėtojo akis, sukeltas regėjimo pojūtis.</a:t>
            </a:r>
            <a:endParaRPr lang="lt-LT"/>
          </a:p>
        </p:txBody>
      </p:sp>
      <p:pic>
        <p:nvPicPr>
          <p:cNvPr id="5" name="Paveikslėlis 4" descr="Paveikslėlis, kuriame yra eskizas, apskritimas, animacija, piešimas&#10;&#10;Automatiškai sugeneruotas aprašymas">
            <a:extLst>
              <a:ext uri="{FF2B5EF4-FFF2-40B4-BE49-F238E27FC236}">
                <a16:creationId xmlns:a16="http://schemas.microsoft.com/office/drawing/2014/main" id="{D3BF376C-34C9-0BB8-877E-431EB64CD797}"/>
              </a:ext>
            </a:extLst>
          </p:cNvPr>
          <p:cNvPicPr>
            <a:picLocks noChangeAspect="1"/>
          </p:cNvPicPr>
          <p:nvPr/>
        </p:nvPicPr>
        <p:blipFill>
          <a:blip r:embed="rId2"/>
          <a:stretch>
            <a:fillRect/>
          </a:stretch>
        </p:blipFill>
        <p:spPr>
          <a:xfrm>
            <a:off x="6493351" y="3127217"/>
            <a:ext cx="5283993" cy="30503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aveikslėlis 6" descr="Paveikslėlis, kuriame yra menas&#10;&#10;Automatiškai sugeneruotas aprašymas">
            <a:extLst>
              <a:ext uri="{FF2B5EF4-FFF2-40B4-BE49-F238E27FC236}">
                <a16:creationId xmlns:a16="http://schemas.microsoft.com/office/drawing/2014/main" id="{DB51D766-D728-DE43-7C1A-A585BC17735D}"/>
              </a:ext>
            </a:extLst>
          </p:cNvPr>
          <p:cNvPicPr>
            <a:picLocks noChangeAspect="1"/>
          </p:cNvPicPr>
          <p:nvPr/>
        </p:nvPicPr>
        <p:blipFill>
          <a:blip r:embed="rId3"/>
          <a:stretch>
            <a:fillRect/>
          </a:stretch>
        </p:blipFill>
        <p:spPr>
          <a:xfrm>
            <a:off x="656113" y="3792856"/>
            <a:ext cx="5848348" cy="23693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652085839"/>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čiakampis 10">
            <a:extLst>
              <a:ext uri="{FF2B5EF4-FFF2-40B4-BE49-F238E27FC236}">
                <a16:creationId xmlns:a16="http://schemas.microsoft.com/office/drawing/2014/main" id="{FA192BA8-9C37-ABFF-E8F6-61DA35C17B82}"/>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213DAAAD-106C-3A6B-361B-1BBE26F42B80}"/>
              </a:ext>
            </a:extLst>
          </p:cNvPr>
          <p:cNvSpPr>
            <a:spLocks noGrp="1"/>
          </p:cNvSpPr>
          <p:nvPr>
            <p:ph sz="half" idx="1"/>
          </p:nvPr>
        </p:nvSpPr>
        <p:spPr>
          <a:xfrm>
            <a:off x="4104" y="919851"/>
            <a:ext cx="5755635" cy="4437602"/>
          </a:xfrm>
        </p:spPr>
        <p:txBody>
          <a:bodyPr vert="horz" lIns="91440" tIns="45720" rIns="91440" bIns="45720" rtlCol="0" anchor="t">
            <a:normAutofit/>
          </a:bodyPr>
          <a:lstStyle/>
          <a:p>
            <a:pPr algn="just"/>
            <a:r>
              <a:rPr lang="en-US" err="1">
                <a:latin typeface="Times New Roman"/>
                <a:ea typeface="+mn-lt"/>
                <a:cs typeface="Times New Roman"/>
              </a:rPr>
              <a:t>Skaidrūs</a:t>
            </a:r>
            <a:r>
              <a:rPr lang="en-US">
                <a:latin typeface="Times New Roman"/>
                <a:ea typeface="+mn-lt"/>
                <a:cs typeface="Times New Roman"/>
              </a:rPr>
              <a:t> </a:t>
            </a:r>
            <a:r>
              <a:rPr lang="en-US" err="1">
                <a:latin typeface="Times New Roman"/>
                <a:ea typeface="+mn-lt"/>
                <a:cs typeface="Times New Roman"/>
              </a:rPr>
              <a:t>kūnai</a:t>
            </a:r>
            <a:r>
              <a:rPr lang="en-US">
                <a:latin typeface="Times New Roman"/>
                <a:ea typeface="+mn-lt"/>
                <a:cs typeface="Times New Roman"/>
              </a:rPr>
              <a:t> </a:t>
            </a:r>
            <a:r>
              <a:rPr lang="en-US" err="1">
                <a:latin typeface="Times New Roman"/>
                <a:ea typeface="+mn-lt"/>
                <a:cs typeface="Times New Roman"/>
              </a:rPr>
              <a:t>yra</a:t>
            </a:r>
            <a:r>
              <a:rPr lang="en-US">
                <a:latin typeface="Times New Roman"/>
                <a:ea typeface="+mn-lt"/>
                <a:cs typeface="Times New Roman"/>
              </a:rPr>
              <a:t> </a:t>
            </a:r>
            <a:r>
              <a:rPr lang="en-US" err="1">
                <a:latin typeface="Times New Roman"/>
                <a:ea typeface="+mn-lt"/>
                <a:cs typeface="Times New Roman"/>
              </a:rPr>
              <a:t>tokios</a:t>
            </a:r>
            <a:r>
              <a:rPr lang="en-US">
                <a:latin typeface="Times New Roman"/>
                <a:ea typeface="+mn-lt"/>
                <a:cs typeface="Times New Roman"/>
              </a:rPr>
              <a:t> </a:t>
            </a:r>
            <a:r>
              <a:rPr lang="en-US" err="1">
                <a:latin typeface="Times New Roman"/>
                <a:ea typeface="+mn-lt"/>
                <a:cs typeface="Times New Roman"/>
              </a:rPr>
              <a:t>spalvos</a:t>
            </a:r>
            <a:r>
              <a:rPr lang="en-US">
                <a:latin typeface="Times New Roman"/>
                <a:ea typeface="+mn-lt"/>
                <a:cs typeface="Times New Roman"/>
              </a:rPr>
              <a:t>, </a:t>
            </a:r>
            <a:r>
              <a:rPr lang="en-US" err="1">
                <a:latin typeface="Times New Roman"/>
                <a:ea typeface="+mn-lt"/>
                <a:cs typeface="Times New Roman"/>
              </a:rPr>
              <a:t>kokios</a:t>
            </a:r>
            <a:r>
              <a:rPr lang="en-US">
                <a:latin typeface="Times New Roman"/>
                <a:ea typeface="+mn-lt"/>
                <a:cs typeface="Times New Roman"/>
              </a:rPr>
              <a:t> </a:t>
            </a:r>
            <a:r>
              <a:rPr lang="en-US" err="1">
                <a:latin typeface="Times New Roman"/>
                <a:ea typeface="+mn-lt"/>
                <a:cs typeface="Times New Roman"/>
              </a:rPr>
              <a:t>spalvos</a:t>
            </a:r>
            <a:r>
              <a:rPr lang="en-US">
                <a:latin typeface="Times New Roman"/>
                <a:ea typeface="+mn-lt"/>
                <a:cs typeface="Times New Roman"/>
              </a:rPr>
              <a:t> </a:t>
            </a:r>
            <a:r>
              <a:rPr lang="en-US" err="1">
                <a:latin typeface="Times New Roman"/>
                <a:ea typeface="+mn-lt"/>
                <a:cs typeface="Times New Roman"/>
              </a:rPr>
              <a:t>spindulius</a:t>
            </a:r>
            <a:r>
              <a:rPr lang="en-US">
                <a:latin typeface="Times New Roman"/>
                <a:ea typeface="+mn-lt"/>
                <a:cs typeface="Times New Roman"/>
              </a:rPr>
              <a:t> </a:t>
            </a:r>
            <a:r>
              <a:rPr lang="en-US" err="1">
                <a:latin typeface="Times New Roman"/>
                <a:ea typeface="+mn-lt"/>
                <a:cs typeface="Times New Roman"/>
              </a:rPr>
              <a:t>jie</a:t>
            </a:r>
            <a:r>
              <a:rPr lang="en-US">
                <a:latin typeface="Times New Roman"/>
                <a:ea typeface="+mn-lt"/>
                <a:cs typeface="Times New Roman"/>
              </a:rPr>
              <a:t> </a:t>
            </a:r>
            <a:r>
              <a:rPr lang="en-US" err="1">
                <a:latin typeface="Times New Roman"/>
                <a:ea typeface="+mn-lt"/>
                <a:cs typeface="Times New Roman"/>
              </a:rPr>
              <a:t>praleidžia</a:t>
            </a:r>
            <a:r>
              <a:rPr lang="en-US">
                <a:latin typeface="Times New Roman"/>
                <a:ea typeface="+mn-lt"/>
                <a:cs typeface="Times New Roman"/>
              </a:rPr>
              <a:t>. </a:t>
            </a:r>
            <a:endParaRPr lang="lt-LT"/>
          </a:p>
        </p:txBody>
      </p:sp>
      <p:sp>
        <p:nvSpPr>
          <p:cNvPr id="4" name="Turinio vietos rezervavimo ženklas 3">
            <a:extLst>
              <a:ext uri="{FF2B5EF4-FFF2-40B4-BE49-F238E27FC236}">
                <a16:creationId xmlns:a16="http://schemas.microsoft.com/office/drawing/2014/main" id="{1E23111C-99A9-A3C9-A64D-3A41DC2E3B1C}"/>
              </a:ext>
            </a:extLst>
          </p:cNvPr>
          <p:cNvSpPr>
            <a:spLocks noGrp="1"/>
          </p:cNvSpPr>
          <p:nvPr>
            <p:ph sz="half" idx="2"/>
          </p:nvPr>
        </p:nvSpPr>
        <p:spPr>
          <a:xfrm>
            <a:off x="6315974" y="919851"/>
            <a:ext cx="5874882" cy="1130810"/>
          </a:xfrm>
        </p:spPr>
        <p:txBody>
          <a:bodyPr vert="horz" lIns="91440" tIns="45720" rIns="91440" bIns="45720" rtlCol="0" anchor="t">
            <a:normAutofit/>
          </a:bodyPr>
          <a:lstStyle/>
          <a:p>
            <a:pPr algn="just"/>
            <a:r>
              <a:rPr lang="en-US" err="1">
                <a:latin typeface="Times New Roman"/>
                <a:ea typeface="+mn-lt"/>
                <a:cs typeface="+mn-lt"/>
              </a:rPr>
              <a:t>Neskaidrūs</a:t>
            </a:r>
            <a:r>
              <a:rPr lang="en-US">
                <a:latin typeface="Times New Roman"/>
                <a:ea typeface="+mn-lt"/>
                <a:cs typeface="+mn-lt"/>
              </a:rPr>
              <a:t> </a:t>
            </a:r>
            <a:r>
              <a:rPr lang="en-US" err="1">
                <a:latin typeface="Times New Roman"/>
                <a:ea typeface="+mn-lt"/>
                <a:cs typeface="+mn-lt"/>
              </a:rPr>
              <a:t>kūnai</a:t>
            </a:r>
            <a:r>
              <a:rPr lang="en-US">
                <a:latin typeface="Times New Roman"/>
                <a:ea typeface="+mn-lt"/>
                <a:cs typeface="+mn-lt"/>
              </a:rPr>
              <a:t> </a:t>
            </a:r>
            <a:r>
              <a:rPr lang="en-US" err="1">
                <a:latin typeface="Times New Roman"/>
                <a:ea typeface="+mn-lt"/>
                <a:cs typeface="+mn-lt"/>
              </a:rPr>
              <a:t>yra</a:t>
            </a:r>
            <a:r>
              <a:rPr lang="en-US">
                <a:latin typeface="Times New Roman"/>
                <a:ea typeface="+mn-lt"/>
                <a:cs typeface="+mn-lt"/>
              </a:rPr>
              <a:t> </a:t>
            </a:r>
            <a:r>
              <a:rPr lang="en-US" err="1">
                <a:latin typeface="Times New Roman"/>
                <a:ea typeface="+mn-lt"/>
                <a:cs typeface="+mn-lt"/>
              </a:rPr>
              <a:t>tokios</a:t>
            </a:r>
            <a:r>
              <a:rPr lang="en-US">
                <a:latin typeface="Times New Roman"/>
                <a:ea typeface="+mn-lt"/>
                <a:cs typeface="+mn-lt"/>
              </a:rPr>
              <a:t> </a:t>
            </a:r>
            <a:r>
              <a:rPr lang="en-US" err="1">
                <a:latin typeface="Times New Roman"/>
                <a:ea typeface="+mn-lt"/>
                <a:cs typeface="+mn-lt"/>
              </a:rPr>
              <a:t>spalvos</a:t>
            </a:r>
            <a:r>
              <a:rPr lang="en-US">
                <a:latin typeface="Times New Roman"/>
                <a:ea typeface="+mn-lt"/>
                <a:cs typeface="+mn-lt"/>
              </a:rPr>
              <a:t>, </a:t>
            </a:r>
            <a:r>
              <a:rPr lang="en-US" err="1">
                <a:latin typeface="Times New Roman"/>
                <a:ea typeface="+mn-lt"/>
                <a:cs typeface="+mn-lt"/>
              </a:rPr>
              <a:t>kokios</a:t>
            </a:r>
            <a:r>
              <a:rPr lang="en-US">
                <a:latin typeface="Times New Roman"/>
                <a:ea typeface="+mn-lt"/>
                <a:cs typeface="+mn-lt"/>
              </a:rPr>
              <a:t> </a:t>
            </a:r>
            <a:r>
              <a:rPr lang="en-US" err="1">
                <a:latin typeface="Times New Roman"/>
                <a:ea typeface="+mn-lt"/>
                <a:cs typeface="+mn-lt"/>
              </a:rPr>
              <a:t>spalvos</a:t>
            </a:r>
            <a:r>
              <a:rPr lang="en-US">
                <a:latin typeface="Times New Roman"/>
                <a:ea typeface="+mn-lt"/>
                <a:cs typeface="+mn-lt"/>
              </a:rPr>
              <a:t> </a:t>
            </a:r>
            <a:r>
              <a:rPr lang="en-US" err="1">
                <a:latin typeface="Times New Roman"/>
                <a:ea typeface="+mn-lt"/>
                <a:cs typeface="+mn-lt"/>
              </a:rPr>
              <a:t>spindulius</a:t>
            </a:r>
            <a:r>
              <a:rPr lang="en-US">
                <a:latin typeface="Times New Roman"/>
                <a:ea typeface="+mn-lt"/>
                <a:cs typeface="+mn-lt"/>
              </a:rPr>
              <a:t> </a:t>
            </a:r>
            <a:r>
              <a:rPr lang="en-US" err="1">
                <a:latin typeface="Times New Roman"/>
                <a:ea typeface="+mn-lt"/>
                <a:cs typeface="+mn-lt"/>
              </a:rPr>
              <a:t>jie</a:t>
            </a:r>
            <a:r>
              <a:rPr lang="en-US">
                <a:latin typeface="Times New Roman"/>
                <a:ea typeface="+mn-lt"/>
                <a:cs typeface="+mn-lt"/>
              </a:rPr>
              <a:t> </a:t>
            </a:r>
            <a:r>
              <a:rPr lang="en-US" err="1">
                <a:latin typeface="Times New Roman"/>
                <a:ea typeface="+mn-lt"/>
                <a:cs typeface="+mn-lt"/>
              </a:rPr>
              <a:t>atspindi</a:t>
            </a:r>
            <a:r>
              <a:rPr lang="en-US">
                <a:latin typeface="Times New Roman"/>
                <a:ea typeface="+mn-lt"/>
                <a:cs typeface="+mn-lt"/>
              </a:rPr>
              <a:t>. </a:t>
            </a:r>
            <a:endParaRPr lang="en-US">
              <a:latin typeface="Times New Roman"/>
              <a:cs typeface="Times New Roman"/>
            </a:endParaRPr>
          </a:p>
        </p:txBody>
      </p:sp>
      <p:pic>
        <p:nvPicPr>
          <p:cNvPr id="5" name="Paveikslėlis 4" descr="Paveikslėlis, kuriame yra dizainas, diagrama, Spalvingumas, linija&#10;&#10;Automatiškai sugeneruotas aprašymas">
            <a:extLst>
              <a:ext uri="{FF2B5EF4-FFF2-40B4-BE49-F238E27FC236}">
                <a16:creationId xmlns:a16="http://schemas.microsoft.com/office/drawing/2014/main" id="{DDFF6907-B93A-F430-7820-32F8B967DC79}"/>
              </a:ext>
            </a:extLst>
          </p:cNvPr>
          <p:cNvPicPr>
            <a:picLocks noChangeAspect="1"/>
          </p:cNvPicPr>
          <p:nvPr/>
        </p:nvPicPr>
        <p:blipFill>
          <a:blip r:embed="rId2"/>
          <a:stretch>
            <a:fillRect/>
          </a:stretch>
        </p:blipFill>
        <p:spPr>
          <a:xfrm>
            <a:off x="6728533" y="2627940"/>
            <a:ext cx="4131120" cy="27452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aveikslėlis 8" descr="Paveikslėlis, kuriame yra Spalvingumas, ekrano kopija, linija, dizainas&#10;&#10;Automatiškai sugeneruotas aprašymas">
            <a:extLst>
              <a:ext uri="{FF2B5EF4-FFF2-40B4-BE49-F238E27FC236}">
                <a16:creationId xmlns:a16="http://schemas.microsoft.com/office/drawing/2014/main" id="{A8060C8B-484C-DBB4-9728-AD2E761D1719}"/>
              </a:ext>
            </a:extLst>
          </p:cNvPr>
          <p:cNvPicPr>
            <a:picLocks noChangeAspect="1"/>
          </p:cNvPicPr>
          <p:nvPr/>
        </p:nvPicPr>
        <p:blipFill>
          <a:blip r:embed="rId3"/>
          <a:stretch>
            <a:fillRect/>
          </a:stretch>
        </p:blipFill>
        <p:spPr>
          <a:xfrm>
            <a:off x="509576" y="2900970"/>
            <a:ext cx="5253856" cy="17921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1702606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D171B257-E107-2AEA-D4F8-1775C46DEA45}"/>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F0AB4651-090A-372B-2D7F-58AA458A37B7}"/>
              </a:ext>
            </a:extLst>
          </p:cNvPr>
          <p:cNvSpPr>
            <a:spLocks noGrp="1"/>
          </p:cNvSpPr>
          <p:nvPr>
            <p:ph type="title"/>
          </p:nvPr>
        </p:nvSpPr>
        <p:spPr>
          <a:xfrm>
            <a:off x="191602" y="949996"/>
            <a:ext cx="5242560" cy="1884363"/>
          </a:xfrm>
        </p:spPr>
        <p:txBody>
          <a:bodyPr/>
          <a:lstStyle/>
          <a:p>
            <a:pPr marL="457200" indent="-457200" algn="just">
              <a:buFont typeface="Arial"/>
              <a:buChar char="•"/>
            </a:pPr>
            <a:r>
              <a:rPr lang="lt-LT" sz="2800">
                <a:latin typeface="Times New Roman"/>
                <a:cs typeface="Times New Roman"/>
              </a:rPr>
              <a:t>Raudona, žalia ir mėlyna šviesos spalvos vadinamos </a:t>
            </a:r>
            <a:r>
              <a:rPr lang="lt-LT" sz="2800" b="1">
                <a:latin typeface="Times New Roman"/>
                <a:cs typeface="Times New Roman"/>
              </a:rPr>
              <a:t>pagrindinėmis spalvomis.</a:t>
            </a:r>
            <a:endParaRPr lang="lt-LT" b="1"/>
          </a:p>
        </p:txBody>
      </p:sp>
      <p:sp>
        <p:nvSpPr>
          <p:cNvPr id="3" name="Turinio vietos rezervavimo ženklas 2">
            <a:extLst>
              <a:ext uri="{FF2B5EF4-FFF2-40B4-BE49-F238E27FC236}">
                <a16:creationId xmlns:a16="http://schemas.microsoft.com/office/drawing/2014/main" id="{65C4E6B3-512F-9634-8FE7-2308A4F8BC99}"/>
              </a:ext>
            </a:extLst>
          </p:cNvPr>
          <p:cNvSpPr>
            <a:spLocks noGrp="1"/>
          </p:cNvSpPr>
          <p:nvPr>
            <p:ph idx="1"/>
          </p:nvPr>
        </p:nvSpPr>
        <p:spPr>
          <a:xfrm>
            <a:off x="192647" y="3166562"/>
            <a:ext cx="5448740" cy="1992677"/>
          </a:xfrm>
        </p:spPr>
        <p:txBody>
          <a:bodyPr vert="horz" lIns="91440" tIns="45720" rIns="91440" bIns="45720" rtlCol="0" anchor="t">
            <a:normAutofit/>
          </a:bodyPr>
          <a:lstStyle/>
          <a:p>
            <a:pPr algn="just"/>
            <a:endParaRPr lang="lt-LT"/>
          </a:p>
          <a:p>
            <a:pPr algn="just"/>
            <a:r>
              <a:rPr lang="lt-LT">
                <a:latin typeface="Times New Roman"/>
                <a:cs typeface="Times New Roman"/>
              </a:rPr>
              <a:t>Sumaišius dvi pagrindines spalvas, susidaro </a:t>
            </a:r>
            <a:r>
              <a:rPr lang="lt-LT" b="1">
                <a:latin typeface="Times New Roman"/>
                <a:cs typeface="Times New Roman"/>
              </a:rPr>
              <a:t>papildomoji spalva.</a:t>
            </a:r>
            <a:endParaRPr lang="lt-LT" b="1"/>
          </a:p>
        </p:txBody>
      </p:sp>
      <p:pic>
        <p:nvPicPr>
          <p:cNvPr id="5" name="Paveikslėlis 4" descr="Paveikslėlis, kuriame yra ekrano kopija, Spalvingumas, Grafika, apskritimas&#10;&#10;Automatiškai sugeneruotas aprašymas">
            <a:extLst>
              <a:ext uri="{FF2B5EF4-FFF2-40B4-BE49-F238E27FC236}">
                <a16:creationId xmlns:a16="http://schemas.microsoft.com/office/drawing/2014/main" id="{B49DCA32-9015-2893-E772-AE304EC42897}"/>
              </a:ext>
            </a:extLst>
          </p:cNvPr>
          <p:cNvPicPr>
            <a:picLocks noChangeAspect="1"/>
          </p:cNvPicPr>
          <p:nvPr/>
        </p:nvPicPr>
        <p:blipFill>
          <a:blip r:embed="rId2"/>
          <a:stretch>
            <a:fillRect/>
          </a:stretch>
        </p:blipFill>
        <p:spPr>
          <a:xfrm>
            <a:off x="5881116" y="802640"/>
            <a:ext cx="6197599" cy="55778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76487036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A760CEA4-73BD-F9C8-948F-C770955A0540}"/>
              </a:ext>
            </a:extLst>
          </p:cNvPr>
          <p:cNvSpPr/>
          <p:nvPr/>
        </p:nvSpPr>
        <p:spPr>
          <a:xfrm>
            <a:off x="-32512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 name="Paveikslėlis 1" descr="Paveikslėlis, kuriame yra tekstas, grafinis dizainas, Grafika, ekrano kopija&#10;&#10;Automatiškai sugeneruotas aprašymas">
            <a:extLst>
              <a:ext uri="{FF2B5EF4-FFF2-40B4-BE49-F238E27FC236}">
                <a16:creationId xmlns:a16="http://schemas.microsoft.com/office/drawing/2014/main" id="{F201603A-7A15-29F8-7CFF-F65A6B9E7201}"/>
              </a:ext>
            </a:extLst>
          </p:cNvPr>
          <p:cNvPicPr>
            <a:picLocks noChangeAspect="1"/>
          </p:cNvPicPr>
          <p:nvPr/>
        </p:nvPicPr>
        <p:blipFill rotWithShape="1">
          <a:blip r:embed="rId2"/>
          <a:srcRect l="3770" t="4497" r="3411" b="4762"/>
          <a:stretch/>
        </p:blipFill>
        <p:spPr>
          <a:xfrm>
            <a:off x="6483746" y="3122439"/>
            <a:ext cx="5252093" cy="34864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urinio vietos rezervavimo ženklas 2">
            <a:extLst>
              <a:ext uri="{FF2B5EF4-FFF2-40B4-BE49-F238E27FC236}">
                <a16:creationId xmlns:a16="http://schemas.microsoft.com/office/drawing/2014/main" id="{BE5A69C2-0AC9-2D65-39C5-58B0F8A0B683}"/>
              </a:ext>
            </a:extLst>
          </p:cNvPr>
          <p:cNvSpPr>
            <a:spLocks noGrp="1"/>
          </p:cNvSpPr>
          <p:nvPr>
            <p:ph idx="1"/>
          </p:nvPr>
        </p:nvSpPr>
        <p:spPr>
          <a:xfrm>
            <a:off x="134242" y="1710123"/>
            <a:ext cx="5458838" cy="4192520"/>
          </a:xfrm>
        </p:spPr>
        <p:txBody>
          <a:bodyPr vert="horz" lIns="91440" tIns="45720" rIns="91440" bIns="45720" rtlCol="0" anchor="t">
            <a:noAutofit/>
          </a:bodyPr>
          <a:lstStyle/>
          <a:p>
            <a:pPr marL="0" indent="0" algn="just">
              <a:buNone/>
            </a:pPr>
            <a:r>
              <a:rPr lang="lt-LT">
                <a:latin typeface="Times New Roman"/>
                <a:cs typeface="Times New Roman"/>
              </a:rPr>
              <a:t>Žemės atmosfera susideda iš daugybės dalelių: deguonies, azoto molekulių, vandens lašelių, dulkelių. Jų matmenys skiriasi. Visos šios dalelės skirtingai išsklaido baltą šviesą. Oro molekulės baltą šviesą išskaido nevienodai. Labiausiai išsklaidomi trumpiausi mėlynos spalvos spinduliai. Kadangi mėlynos spalvos spinduliai ore turi didžiausią nuokrypį, jie paslepia kitų spalvų spindulius. Taip sukuriama mėlyno dangaus iliuzija.</a:t>
            </a:r>
            <a:endParaRPr lang="lt-LT"/>
          </a:p>
        </p:txBody>
      </p:sp>
      <p:pic>
        <p:nvPicPr>
          <p:cNvPr id="5" name="Paveikslėlis 4" descr="Paveikslėlis, kuriame yra transportas, palydovas, Žemė, erdvėlaivis&#10;&#10;Automatiškai sugeneruotas aprašymas">
            <a:extLst>
              <a:ext uri="{FF2B5EF4-FFF2-40B4-BE49-F238E27FC236}">
                <a16:creationId xmlns:a16="http://schemas.microsoft.com/office/drawing/2014/main" id="{59032315-5D8E-0916-562A-8D2A7ACA72F9}"/>
              </a:ext>
            </a:extLst>
          </p:cNvPr>
          <p:cNvPicPr>
            <a:picLocks noChangeAspect="1"/>
          </p:cNvPicPr>
          <p:nvPr/>
        </p:nvPicPr>
        <p:blipFill rotWithShape="1">
          <a:blip r:embed="rId3"/>
          <a:srcRect l="1961"/>
          <a:stretch/>
        </p:blipFill>
        <p:spPr>
          <a:xfrm>
            <a:off x="8178709" y="283595"/>
            <a:ext cx="3553203" cy="27027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TextBox 6">
            <a:extLst>
              <a:ext uri="{FF2B5EF4-FFF2-40B4-BE49-F238E27FC236}">
                <a16:creationId xmlns:a16="http://schemas.microsoft.com/office/drawing/2014/main" id="{847E7F12-D887-C2E2-FBFD-B8442840504C}"/>
              </a:ext>
            </a:extLst>
          </p:cNvPr>
          <p:cNvSpPr txBox="1"/>
          <p:nvPr/>
        </p:nvSpPr>
        <p:spPr>
          <a:xfrm>
            <a:off x="261460" y="667584"/>
            <a:ext cx="5632608" cy="769441"/>
          </a:xfrm>
          <a:prstGeom prst="rect">
            <a:avLst/>
          </a:prstGeom>
          <a:noFill/>
          <a:ln>
            <a:solidFill>
              <a:srgbClr val="8FCFF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4400">
                <a:solidFill>
                  <a:schemeClr val="bg1"/>
                </a:solidFill>
                <a:latin typeface="Times New Roman"/>
                <a:cs typeface="Times New Roman"/>
              </a:rPr>
              <a:t>Kodėl dangus mėlynas?</a:t>
            </a:r>
          </a:p>
        </p:txBody>
      </p:sp>
    </p:spTree>
    <p:extLst>
      <p:ext uri="{BB962C8B-B14F-4D97-AF65-F5344CB8AC3E}">
        <p14:creationId xmlns:p14="http://schemas.microsoft.com/office/powerpoint/2010/main" val="2275160852"/>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A5B0D72F-1898-4109-6E41-3D4128225B73}"/>
              </a:ext>
            </a:extLst>
          </p:cNvPr>
          <p:cNvSpPr/>
          <p:nvPr/>
        </p:nvSpPr>
        <p:spPr>
          <a:xfrm>
            <a:off x="11057" y="-22413"/>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D1795D0A-2614-6EAB-6178-16EF7775177D}"/>
              </a:ext>
            </a:extLst>
          </p:cNvPr>
          <p:cNvSpPr>
            <a:spLocks noGrp="1"/>
          </p:cNvSpPr>
          <p:nvPr>
            <p:ph idx="1"/>
          </p:nvPr>
        </p:nvSpPr>
        <p:spPr>
          <a:xfrm>
            <a:off x="333534" y="2292032"/>
            <a:ext cx="10991849" cy="1589089"/>
          </a:xfrm>
          <a:solidFill>
            <a:srgbClr val="8FCFF2"/>
          </a:solidFill>
          <a:ln>
            <a:solidFill>
              <a:srgbClr val="8FCFF2"/>
            </a:solidFill>
          </a:ln>
        </p:spPr>
        <p:txBody>
          <a:bodyPr vert="horz" lIns="91440" tIns="45720" rIns="91440" bIns="45720" rtlCol="0" anchor="t">
            <a:normAutofit/>
          </a:bodyPr>
          <a:lstStyle/>
          <a:p>
            <a:pPr marL="0" indent="0" algn="just">
              <a:buNone/>
            </a:pPr>
            <a:r>
              <a:rPr lang="lt-LT">
                <a:latin typeface="Times New Roman"/>
                <a:cs typeface="Times New Roman"/>
              </a:rPr>
              <a:t>Saulei tekant arba leidžiantis, jos šviesa nueina ilgiausią kelią Žemės atmosferoje. Žemės atmosfera labiausiai išsklaido mėlynus ir žalius Saulės šviesos spindulius. Raudoni spinduliai išsklaidomi mažiausiai.</a:t>
            </a:r>
          </a:p>
        </p:txBody>
      </p:sp>
      <p:pic>
        <p:nvPicPr>
          <p:cNvPr id="4" name="Paveikslėlis 3" descr="Paveikslėlis, kuriame yra Vaikų piešiniai, geltonas, menas, dizainas&#10;&#10;Automatiškai sugeneruotas aprašymas">
            <a:extLst>
              <a:ext uri="{FF2B5EF4-FFF2-40B4-BE49-F238E27FC236}">
                <a16:creationId xmlns:a16="http://schemas.microsoft.com/office/drawing/2014/main" id="{D9B8CF99-09B7-FC16-B893-3EBDDEF3544D}"/>
              </a:ext>
            </a:extLst>
          </p:cNvPr>
          <p:cNvPicPr>
            <a:picLocks noChangeAspect="1"/>
          </p:cNvPicPr>
          <p:nvPr/>
        </p:nvPicPr>
        <p:blipFill>
          <a:blip r:embed="rId2"/>
          <a:stretch>
            <a:fillRect/>
          </a:stretch>
        </p:blipFill>
        <p:spPr>
          <a:xfrm>
            <a:off x="25026" y="4727071"/>
            <a:ext cx="6709567" cy="21061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aveikslėlis 4" descr="Why is the sunset red? - Met Office">
            <a:extLst>
              <a:ext uri="{FF2B5EF4-FFF2-40B4-BE49-F238E27FC236}">
                <a16:creationId xmlns:a16="http://schemas.microsoft.com/office/drawing/2014/main" id="{67FCDC8B-F415-B0F0-42E1-06065B25CEBA}"/>
              </a:ext>
            </a:extLst>
          </p:cNvPr>
          <p:cNvPicPr>
            <a:picLocks noChangeAspect="1"/>
          </p:cNvPicPr>
          <p:nvPr/>
        </p:nvPicPr>
        <p:blipFill rotWithShape="1">
          <a:blip r:embed="rId3"/>
          <a:srcRect l="2090" t="513" r="22363" b="-907"/>
          <a:stretch/>
        </p:blipFill>
        <p:spPr>
          <a:xfrm>
            <a:off x="6740787" y="4846577"/>
            <a:ext cx="5787292" cy="19863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97A9783E-0508-AE20-8D33-DA7243C4AC49}"/>
              </a:ext>
            </a:extLst>
          </p:cNvPr>
          <p:cNvSpPr txBox="1"/>
          <p:nvPr/>
        </p:nvSpPr>
        <p:spPr>
          <a:xfrm>
            <a:off x="440530" y="532805"/>
            <a:ext cx="6973728" cy="769441"/>
          </a:xfrm>
          <a:prstGeom prst="rect">
            <a:avLst/>
          </a:prstGeom>
          <a:noFill/>
          <a:ln>
            <a:solidFill>
              <a:srgbClr val="8FCFF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sz="4400">
                <a:solidFill>
                  <a:schemeClr val="bg1"/>
                </a:solidFill>
                <a:latin typeface="Times New Roman"/>
                <a:cs typeface="Times New Roman"/>
              </a:rPr>
              <a:t>Kodėl saulėlydžiai raudoni?</a:t>
            </a:r>
          </a:p>
        </p:txBody>
      </p:sp>
    </p:spTree>
    <p:extLst>
      <p:ext uri="{BB962C8B-B14F-4D97-AF65-F5344CB8AC3E}">
        <p14:creationId xmlns:p14="http://schemas.microsoft.com/office/powerpoint/2010/main" val="1654549264"/>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2E2F194E-C1DD-F95D-5CA7-FE0EA485E78E}"/>
              </a:ext>
            </a:extLst>
          </p:cNvPr>
          <p:cNvSpPr/>
          <p:nvPr/>
        </p:nvSpPr>
        <p:spPr>
          <a:xfrm>
            <a:off x="-32512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CB8FA721-3696-6BD5-0A44-AC98BAC5B98B}"/>
              </a:ext>
            </a:extLst>
          </p:cNvPr>
          <p:cNvSpPr>
            <a:spLocks noGrp="1"/>
          </p:cNvSpPr>
          <p:nvPr>
            <p:ph type="title"/>
          </p:nvPr>
        </p:nvSpPr>
        <p:spPr>
          <a:xfrm>
            <a:off x="876693" y="741391"/>
            <a:ext cx="3455821" cy="1616203"/>
          </a:xfrm>
        </p:spPr>
        <p:txBody>
          <a:bodyPr vert="horz" lIns="91440" tIns="45720" rIns="91440" bIns="45720" rtlCol="0" anchor="ctr">
            <a:normAutofit/>
          </a:bodyPr>
          <a:lstStyle/>
          <a:p>
            <a:r>
              <a:rPr lang="lt-LT" b="1">
                <a:solidFill>
                  <a:schemeClr val="bg1"/>
                </a:solidFill>
                <a:latin typeface="Times New Roman"/>
                <a:cs typeface="Times New Roman"/>
              </a:rPr>
              <a:t>Vaivorykštė</a:t>
            </a:r>
          </a:p>
        </p:txBody>
      </p:sp>
      <p:sp>
        <p:nvSpPr>
          <p:cNvPr id="3" name="Turinio vietos rezervavimo ženklas 2">
            <a:extLst>
              <a:ext uri="{FF2B5EF4-FFF2-40B4-BE49-F238E27FC236}">
                <a16:creationId xmlns:a16="http://schemas.microsoft.com/office/drawing/2014/main" id="{012FE3AB-51B1-6EFC-ADC6-D8F5F290E842}"/>
              </a:ext>
            </a:extLst>
          </p:cNvPr>
          <p:cNvSpPr>
            <a:spLocks noGrp="1"/>
          </p:cNvSpPr>
          <p:nvPr>
            <p:ph idx="1"/>
          </p:nvPr>
        </p:nvSpPr>
        <p:spPr>
          <a:xfrm>
            <a:off x="876693" y="2533476"/>
            <a:ext cx="3455821" cy="3447832"/>
          </a:xfrm>
        </p:spPr>
        <p:txBody>
          <a:bodyPr vert="horz" lIns="91440" tIns="45720" rIns="91440" bIns="45720" rtlCol="0" anchor="t">
            <a:normAutofit/>
          </a:bodyPr>
          <a:lstStyle/>
          <a:p>
            <a:pPr marL="0" indent="0" algn="just">
              <a:buNone/>
            </a:pPr>
            <a:r>
              <a:rPr lang="lt-LT">
                <a:latin typeface="Times New Roman"/>
                <a:ea typeface="+mn-lt"/>
                <a:cs typeface="+mn-lt"/>
              </a:rPr>
              <a:t>Vaivorykštė, optinis atmosferos reiškinys, kai ryškus šviesos šaltinis (pvz., Saulė) apšviečia krintančius vandens lašelius. </a:t>
            </a:r>
            <a:endParaRPr lang="lt-LT">
              <a:latin typeface="Times New Roman"/>
              <a:cs typeface="Times New Roman"/>
            </a:endParaRPr>
          </a:p>
        </p:txBody>
      </p:sp>
      <p:pic>
        <p:nvPicPr>
          <p:cNvPr id="4" name="Paveikslėlis 3" descr="Paveikslėlis, kuriame yra vaivorykštė, Spalvingumas, apskritimas, menas&#10;&#10;Automatiškai sugeneruotas aprašymas">
            <a:extLst>
              <a:ext uri="{FF2B5EF4-FFF2-40B4-BE49-F238E27FC236}">
                <a16:creationId xmlns:a16="http://schemas.microsoft.com/office/drawing/2014/main" id="{E9563B36-4508-2D72-D20C-257462ED6296}"/>
              </a:ext>
            </a:extLst>
          </p:cNvPr>
          <p:cNvPicPr>
            <a:picLocks noChangeAspect="1"/>
          </p:cNvPicPr>
          <p:nvPr/>
        </p:nvPicPr>
        <p:blipFill>
          <a:blip r:embed="rId2"/>
          <a:stretch>
            <a:fillRect/>
          </a:stretch>
        </p:blipFill>
        <p:spPr>
          <a:xfrm>
            <a:off x="4794632" y="1099370"/>
            <a:ext cx="6389346" cy="46482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tačiakampis 4">
            <a:extLst>
              <a:ext uri="{FF2B5EF4-FFF2-40B4-BE49-F238E27FC236}">
                <a16:creationId xmlns:a16="http://schemas.microsoft.com/office/drawing/2014/main" id="{DB724850-A0F9-6574-7089-E859BE314AC8}"/>
              </a:ext>
            </a:extLst>
          </p:cNvPr>
          <p:cNvSpPr/>
          <p:nvPr/>
        </p:nvSpPr>
        <p:spPr>
          <a:xfrm>
            <a:off x="12652466" y="-108858"/>
            <a:ext cx="337457" cy="696685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655225696"/>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074E3691-3C81-9501-B4FF-E33E244F912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aveikslėlis 3" descr="Paveikslėlis, kuriame yra Spalvingumas, Grafika, apskritimas, ekrano kopija&#10;&#10;Automatiškai sugeneruotas aprašymas">
            <a:extLst>
              <a:ext uri="{FF2B5EF4-FFF2-40B4-BE49-F238E27FC236}">
                <a16:creationId xmlns:a16="http://schemas.microsoft.com/office/drawing/2014/main" id="{3229FA40-D276-948E-906D-3C60CF3F0DED}"/>
              </a:ext>
            </a:extLst>
          </p:cNvPr>
          <p:cNvPicPr>
            <a:picLocks noChangeAspect="1"/>
          </p:cNvPicPr>
          <p:nvPr/>
        </p:nvPicPr>
        <p:blipFill rotWithShape="1">
          <a:blip r:embed="rId2"/>
          <a:srcRect t="11685" b="10388"/>
          <a:stretch/>
        </p:blipFill>
        <p:spPr>
          <a:xfrm>
            <a:off x="5507498" y="938373"/>
            <a:ext cx="6406903" cy="50430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urinio vietos rezervavimo ženklas 2">
            <a:extLst>
              <a:ext uri="{FF2B5EF4-FFF2-40B4-BE49-F238E27FC236}">
                <a16:creationId xmlns:a16="http://schemas.microsoft.com/office/drawing/2014/main" id="{66C9137E-61DB-9C38-B82F-7DF6C8DC57B6}"/>
              </a:ext>
            </a:extLst>
          </p:cNvPr>
          <p:cNvSpPr>
            <a:spLocks noGrp="1"/>
          </p:cNvSpPr>
          <p:nvPr>
            <p:ph idx="1"/>
          </p:nvPr>
        </p:nvSpPr>
        <p:spPr>
          <a:xfrm>
            <a:off x="638862" y="1765051"/>
            <a:ext cx="4147095" cy="3401962"/>
          </a:xfrm>
        </p:spPr>
        <p:txBody>
          <a:bodyPr vert="horz" lIns="91440" tIns="45720" rIns="91440" bIns="45720" rtlCol="0" anchor="t">
            <a:normAutofit/>
          </a:bodyPr>
          <a:lstStyle/>
          <a:p>
            <a:pPr marL="0" indent="0">
              <a:buNone/>
            </a:pPr>
            <a:r>
              <a:rPr lang="lt-LT">
                <a:latin typeface="Times New Roman"/>
                <a:ea typeface="+mn-lt"/>
                <a:cs typeface="+mn-lt"/>
              </a:rPr>
              <a:t>Šviesos spinduliai, pasiekę vandens lašelį, lūžta įvairiu kampu (nes lašo paviršius išgaubtas), prasiskverbia į lašelio vidų ir, atsispindėję nuo vidinės jo sienelės, išeina į lašo išorę  spalvotų spindulių pluošto pavidalu.</a:t>
            </a:r>
            <a:endParaRPr lang="lt-LT">
              <a:latin typeface="Times New Roman"/>
              <a:cs typeface="Times New Roman"/>
            </a:endParaRPr>
          </a:p>
        </p:txBody>
      </p:sp>
    </p:spTree>
    <p:extLst>
      <p:ext uri="{BB962C8B-B14F-4D97-AF65-F5344CB8AC3E}">
        <p14:creationId xmlns:p14="http://schemas.microsoft.com/office/powerpoint/2010/main" val="53976915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59479BF7-4739-9D26-9762-A7D09E67789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5866CB56-0F6F-A808-4C69-9F6B145B4EB9}"/>
              </a:ext>
            </a:extLst>
          </p:cNvPr>
          <p:cNvSpPr>
            <a:spLocks noGrp="1"/>
          </p:cNvSpPr>
          <p:nvPr>
            <p:ph idx="1"/>
          </p:nvPr>
        </p:nvSpPr>
        <p:spPr>
          <a:xfrm>
            <a:off x="731044" y="492125"/>
            <a:ext cx="10515600" cy="1851026"/>
          </a:xfrm>
        </p:spPr>
        <p:txBody>
          <a:bodyPr vert="horz" lIns="91440" tIns="45720" rIns="91440" bIns="45720" rtlCol="0" anchor="t">
            <a:normAutofit/>
          </a:bodyPr>
          <a:lstStyle/>
          <a:p>
            <a:pPr marL="0" indent="0" algn="just">
              <a:buNone/>
            </a:pPr>
            <a:r>
              <a:rPr lang="lt-LT">
                <a:latin typeface="Times New Roman"/>
                <a:ea typeface="+mn-lt"/>
                <a:cs typeface="Times New Roman"/>
              </a:rPr>
              <a:t>Vaivorykštė matoma lietaus uždangos fone, stebėtojui priešingoje dangaus skliauto dalyje nei Saulė. Vaivorykštė iš tikrųjų nėra tam tikroje dangaus vietoje, o matoma vieta priklauso nuo stebėtojo ir Saulės padėties. Skirtingo ūgio žmonės ją mato ne tame pačiame aukštyje.</a:t>
            </a:r>
            <a:endParaRPr lang="lt-LT">
              <a:latin typeface="Times New Roman"/>
              <a:cs typeface="Times New Roman"/>
            </a:endParaRPr>
          </a:p>
        </p:txBody>
      </p:sp>
      <p:pic>
        <p:nvPicPr>
          <p:cNvPr id="4" name="Paveikslėlis 3" descr="Paveikslėlis, kuriame yra tekstas, diagrama, ekrano kopija, linija&#10;&#10;Automatiškai sugeneruotas aprašymas">
            <a:extLst>
              <a:ext uri="{FF2B5EF4-FFF2-40B4-BE49-F238E27FC236}">
                <a16:creationId xmlns:a16="http://schemas.microsoft.com/office/drawing/2014/main" id="{ADBD8868-2695-9C23-E078-AE65C116D7B3}"/>
              </a:ext>
            </a:extLst>
          </p:cNvPr>
          <p:cNvPicPr>
            <a:picLocks noChangeAspect="1"/>
          </p:cNvPicPr>
          <p:nvPr/>
        </p:nvPicPr>
        <p:blipFill>
          <a:blip r:embed="rId2"/>
          <a:stretch>
            <a:fillRect/>
          </a:stretch>
        </p:blipFill>
        <p:spPr>
          <a:xfrm>
            <a:off x="3045618" y="2362200"/>
            <a:ext cx="6612730" cy="43838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21527387"/>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0BCB5811-578C-C191-6A32-39747B0BDEF4}"/>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aveikslėlis 4" descr="Paveikslėlis, kuriame yra vaivorykštė&#10;&#10;Automatiškai sugeneruotas aprašymas">
            <a:extLst>
              <a:ext uri="{FF2B5EF4-FFF2-40B4-BE49-F238E27FC236}">
                <a16:creationId xmlns:a16="http://schemas.microsoft.com/office/drawing/2014/main" id="{6B4A3B9B-FE34-D6D5-9B59-C1A868AF72AC}"/>
              </a:ext>
            </a:extLst>
          </p:cNvPr>
          <p:cNvPicPr>
            <a:picLocks noChangeAspect="1"/>
          </p:cNvPicPr>
          <p:nvPr/>
        </p:nvPicPr>
        <p:blipFill>
          <a:blip r:embed="rId2"/>
          <a:stretch>
            <a:fillRect/>
          </a:stretch>
        </p:blipFill>
        <p:spPr>
          <a:xfrm>
            <a:off x="6592969" y="828090"/>
            <a:ext cx="5602755" cy="56217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xtBox 5">
            <a:extLst>
              <a:ext uri="{FF2B5EF4-FFF2-40B4-BE49-F238E27FC236}">
                <a16:creationId xmlns:a16="http://schemas.microsoft.com/office/drawing/2014/main" id="{B46A968D-AF79-E189-4BED-4CF150E759D9}"/>
              </a:ext>
            </a:extLst>
          </p:cNvPr>
          <p:cNvSpPr txBox="1"/>
          <p:nvPr/>
        </p:nvSpPr>
        <p:spPr>
          <a:xfrm>
            <a:off x="839480" y="1942833"/>
            <a:ext cx="390652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just">
              <a:buFont typeface=""/>
              <a:buChar char="•"/>
            </a:pPr>
            <a:r>
              <a:rPr lang="lt-LT" sz="2800">
                <a:latin typeface="Times New Roman"/>
                <a:cs typeface="Arial"/>
              </a:rPr>
              <a:t>Viršutinė vaivorykštės juosta yra raudona, apatinė – violetinė.​</a:t>
            </a:r>
            <a:endParaRPr lang="lt-LT"/>
          </a:p>
          <a:p>
            <a:pPr marL="228600" indent="-228600" algn="just">
              <a:buFont typeface=""/>
              <a:buChar char="•"/>
            </a:pPr>
            <a:r>
              <a:rPr lang="lt-LT" sz="2800">
                <a:latin typeface="Times New Roman"/>
                <a:cs typeface="Arial"/>
              </a:rPr>
              <a:t>Kuo lašeliai didesni (būna 0,025–1 mm skersmens), tuo vaivorykštės juosta siauresnė ir ryškesnė. </a:t>
            </a:r>
          </a:p>
        </p:txBody>
      </p:sp>
    </p:spTree>
    <p:extLst>
      <p:ext uri="{BB962C8B-B14F-4D97-AF65-F5344CB8AC3E}">
        <p14:creationId xmlns:p14="http://schemas.microsoft.com/office/powerpoint/2010/main" val="3711764112"/>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9104D35F-17DD-457F-A70E-54BD9AB396D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7498B03F-856D-B100-36B4-44F5D55418F4}"/>
              </a:ext>
            </a:extLst>
          </p:cNvPr>
          <p:cNvSpPr>
            <a:spLocks noGrp="1"/>
          </p:cNvSpPr>
          <p:nvPr>
            <p:ph type="title"/>
          </p:nvPr>
        </p:nvSpPr>
        <p:spPr>
          <a:xfrm>
            <a:off x="748198" y="385791"/>
            <a:ext cx="5507821" cy="1616203"/>
          </a:xfrm>
        </p:spPr>
        <p:txBody>
          <a:bodyPr vert="horz" lIns="91440" tIns="45720" rIns="91440" bIns="45720" rtlCol="0" anchor="ctr">
            <a:normAutofit/>
          </a:bodyPr>
          <a:lstStyle/>
          <a:p>
            <a:r>
              <a:rPr lang="lt-LT" b="1">
                <a:solidFill>
                  <a:schemeClr val="bg1"/>
                </a:solidFill>
                <a:latin typeface="Times New Roman"/>
                <a:cs typeface="Times New Roman"/>
              </a:rPr>
              <a:t>Mėnulio vaivorykštė</a:t>
            </a:r>
            <a:endParaRPr lang="lt-LT" b="1">
              <a:solidFill>
                <a:schemeClr val="bg1"/>
              </a:solidFill>
            </a:endParaRPr>
          </a:p>
        </p:txBody>
      </p:sp>
      <p:pic>
        <p:nvPicPr>
          <p:cNvPr id="4" name="Paveikslėlis 3" descr="Paveikslėlis, kuriame yra gamta, vaivorykštė, dangus, debesis&#10;&#10;Automatiškai sugeneruotas aprašymas">
            <a:extLst>
              <a:ext uri="{FF2B5EF4-FFF2-40B4-BE49-F238E27FC236}">
                <a16:creationId xmlns:a16="http://schemas.microsoft.com/office/drawing/2014/main" id="{4D2C70CE-FB14-DEC9-83EE-AD887D84053A}"/>
              </a:ext>
            </a:extLst>
          </p:cNvPr>
          <p:cNvPicPr>
            <a:picLocks noChangeAspect="1"/>
          </p:cNvPicPr>
          <p:nvPr/>
        </p:nvPicPr>
        <p:blipFill rotWithShape="1">
          <a:blip r:embed="rId2"/>
          <a:srcRect l="14222" r="1" b="1"/>
          <a:stretch/>
        </p:blipFill>
        <p:spPr>
          <a:xfrm>
            <a:off x="6756420" y="558810"/>
            <a:ext cx="5008860" cy="57302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Turinio vietos rezervavimo ženklas 2">
            <a:extLst>
              <a:ext uri="{FF2B5EF4-FFF2-40B4-BE49-F238E27FC236}">
                <a16:creationId xmlns:a16="http://schemas.microsoft.com/office/drawing/2014/main" id="{01C8DEE7-0F3F-2048-BAA3-C0BDBD44C280}"/>
              </a:ext>
            </a:extLst>
          </p:cNvPr>
          <p:cNvSpPr>
            <a:spLocks noGrp="1"/>
          </p:cNvSpPr>
          <p:nvPr>
            <p:ph idx="1"/>
          </p:nvPr>
        </p:nvSpPr>
        <p:spPr>
          <a:xfrm>
            <a:off x="802869" y="1997692"/>
            <a:ext cx="4491820" cy="3447832"/>
          </a:xfrm>
        </p:spPr>
        <p:txBody>
          <a:bodyPr vert="horz" lIns="91440" tIns="45720" rIns="91440" bIns="45720" rtlCol="0" anchor="t">
            <a:noAutofit/>
          </a:bodyPr>
          <a:lstStyle/>
          <a:p>
            <a:pPr marL="0" indent="0" algn="just">
              <a:buNone/>
            </a:pPr>
            <a:r>
              <a:rPr lang="lt-LT">
                <a:latin typeface="Times New Roman"/>
                <a:ea typeface="+mn-lt"/>
                <a:cs typeface="+mn-lt"/>
              </a:rPr>
              <a:t>Labai retai panašų reiškinį, vadinamą Mėnulio vaivorykštę, galima stebėti naktį ryškiai šviečiant Mėnuliui (esant pilnačiai), bet dėl žmogaus regos (sunkiai išskiria spalvas kai šviesa neryški) ji dažniausiai atrodo balta.</a:t>
            </a:r>
            <a:endParaRPr lang="lt-LT">
              <a:latin typeface="Times New Roman"/>
              <a:cs typeface="Times New Roman"/>
            </a:endParaRPr>
          </a:p>
        </p:txBody>
      </p:sp>
    </p:spTree>
    <p:extLst>
      <p:ext uri="{BB962C8B-B14F-4D97-AF65-F5344CB8AC3E}">
        <p14:creationId xmlns:p14="http://schemas.microsoft.com/office/powerpoint/2010/main" val="450012816"/>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FD7BD944-8B28-F48E-19F6-D974CF115813}"/>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5E7589D9-690B-7494-0DFE-F4CBBB8F1C29}"/>
              </a:ext>
            </a:extLst>
          </p:cNvPr>
          <p:cNvSpPr>
            <a:spLocks noGrp="1"/>
          </p:cNvSpPr>
          <p:nvPr>
            <p:ph type="title"/>
          </p:nvPr>
        </p:nvSpPr>
        <p:spPr/>
        <p:txBody>
          <a:bodyPr/>
          <a:lstStyle/>
          <a:p>
            <a:r>
              <a:rPr lang="en-US" b="1" err="1">
                <a:solidFill>
                  <a:schemeClr val="bg1"/>
                </a:solidFill>
                <a:latin typeface="Times New Roman"/>
                <a:cs typeface="Times New Roman"/>
              </a:rPr>
              <a:t>Praktiniai</a:t>
            </a:r>
            <a:r>
              <a:rPr lang="en-US" b="1">
                <a:solidFill>
                  <a:schemeClr val="bg1"/>
                </a:solidFill>
                <a:latin typeface="Times New Roman"/>
                <a:cs typeface="Times New Roman"/>
              </a:rPr>
              <a:t> </a:t>
            </a:r>
            <a:r>
              <a:rPr lang="en-US" b="1" err="1">
                <a:solidFill>
                  <a:schemeClr val="bg1"/>
                </a:solidFill>
                <a:latin typeface="Times New Roman"/>
                <a:cs typeface="Times New Roman"/>
              </a:rPr>
              <a:t>darbai</a:t>
            </a:r>
            <a:r>
              <a:rPr lang="en-US" b="1">
                <a:solidFill>
                  <a:schemeClr val="bg1"/>
                </a:solidFill>
                <a:latin typeface="Times New Roman"/>
                <a:cs typeface="Times New Roman"/>
              </a:rPr>
              <a:t>:</a:t>
            </a:r>
          </a:p>
        </p:txBody>
      </p:sp>
      <p:sp>
        <p:nvSpPr>
          <p:cNvPr id="41" name="Stačiakampis: suapvalinti kampai 40">
            <a:extLst>
              <a:ext uri="{FF2B5EF4-FFF2-40B4-BE49-F238E27FC236}">
                <a16:creationId xmlns:a16="http://schemas.microsoft.com/office/drawing/2014/main" id="{89D48979-CE99-2B37-C4BC-B11A3B27C1CC}"/>
              </a:ext>
            </a:extLst>
          </p:cNvPr>
          <p:cNvSpPr/>
          <p:nvPr/>
        </p:nvSpPr>
        <p:spPr>
          <a:xfrm>
            <a:off x="1987730" y="1684019"/>
            <a:ext cx="8501742" cy="60960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Niutono spalvų diskas</a:t>
            </a:r>
            <a:endParaRPr lang="lt-LT" dirty="0">
              <a:solidFill>
                <a:schemeClr val="tx1"/>
              </a:solidFill>
            </a:endParaRPr>
          </a:p>
        </p:txBody>
      </p:sp>
      <p:sp>
        <p:nvSpPr>
          <p:cNvPr id="42" name="Stačiakampis: suapvalinti kampai 41">
            <a:extLst>
              <a:ext uri="{FF2B5EF4-FFF2-40B4-BE49-F238E27FC236}">
                <a16:creationId xmlns:a16="http://schemas.microsoft.com/office/drawing/2014/main" id="{BC457236-C341-FCE3-EE5E-73938186330A}"/>
              </a:ext>
            </a:extLst>
          </p:cNvPr>
          <p:cNvSpPr/>
          <p:nvPr/>
        </p:nvSpPr>
        <p:spPr>
          <a:xfrm>
            <a:off x="2020387" y="2467791"/>
            <a:ext cx="8501743" cy="60960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Spalvų maišymas</a:t>
            </a:r>
          </a:p>
        </p:txBody>
      </p:sp>
      <p:sp>
        <p:nvSpPr>
          <p:cNvPr id="43" name="Stačiakampis: suapvalinti kampai 42">
            <a:extLst>
              <a:ext uri="{FF2B5EF4-FFF2-40B4-BE49-F238E27FC236}">
                <a16:creationId xmlns:a16="http://schemas.microsoft.com/office/drawing/2014/main" id="{E11BA94D-F9F0-C6F8-6A00-00E7AFD76502}"/>
              </a:ext>
            </a:extLst>
          </p:cNvPr>
          <p:cNvSpPr/>
          <p:nvPr/>
        </p:nvSpPr>
        <p:spPr>
          <a:xfrm>
            <a:off x="2009502" y="3305990"/>
            <a:ext cx="8512628" cy="59871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Šviesos spalvų sudėtis</a:t>
            </a:r>
          </a:p>
        </p:txBody>
      </p:sp>
      <p:sp>
        <p:nvSpPr>
          <p:cNvPr id="44" name="Stačiakampis: suapvalinti kampai 43">
            <a:extLst>
              <a:ext uri="{FF2B5EF4-FFF2-40B4-BE49-F238E27FC236}">
                <a16:creationId xmlns:a16="http://schemas.microsoft.com/office/drawing/2014/main" id="{F6DACE1D-D06C-C9B4-C36C-6BA86CD12448}"/>
              </a:ext>
            </a:extLst>
          </p:cNvPr>
          <p:cNvSpPr/>
          <p:nvPr/>
        </p:nvSpPr>
        <p:spPr>
          <a:xfrm>
            <a:off x="2009501" y="4133305"/>
            <a:ext cx="8501743" cy="59871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Spalvų spektras</a:t>
            </a:r>
          </a:p>
        </p:txBody>
      </p:sp>
      <p:sp>
        <p:nvSpPr>
          <p:cNvPr id="45" name="Stačiakampis: suapvalinti kampai 44">
            <a:extLst>
              <a:ext uri="{FF2B5EF4-FFF2-40B4-BE49-F238E27FC236}">
                <a16:creationId xmlns:a16="http://schemas.microsoft.com/office/drawing/2014/main" id="{9DA4E2DE-69F0-43B6-D4FF-90AD03557C14}"/>
              </a:ext>
            </a:extLst>
          </p:cNvPr>
          <p:cNvSpPr/>
          <p:nvPr/>
        </p:nvSpPr>
        <p:spPr>
          <a:xfrm>
            <a:off x="2009502" y="4960620"/>
            <a:ext cx="8501743" cy="59871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Temperatūros priklausomybė nuo spalvos</a:t>
            </a:r>
          </a:p>
        </p:txBody>
      </p:sp>
      <p:sp>
        <p:nvSpPr>
          <p:cNvPr id="48" name="Stačiakampis: suapvalinti kampai 47">
            <a:extLst>
              <a:ext uri="{FF2B5EF4-FFF2-40B4-BE49-F238E27FC236}">
                <a16:creationId xmlns:a16="http://schemas.microsoft.com/office/drawing/2014/main" id="{6FCD6C54-495A-AC1C-843C-7204C906F815}"/>
              </a:ext>
            </a:extLst>
          </p:cNvPr>
          <p:cNvSpPr/>
          <p:nvPr/>
        </p:nvSpPr>
        <p:spPr>
          <a:xfrm>
            <a:off x="1987729" y="5787934"/>
            <a:ext cx="8501743" cy="60960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dirty="0">
                <a:solidFill>
                  <a:schemeClr val="tx1"/>
                </a:solidFill>
                <a:latin typeface="Times New Roman"/>
                <a:cs typeface="Times New Roman"/>
              </a:rPr>
              <a:t>Spektroskopas</a:t>
            </a:r>
          </a:p>
        </p:txBody>
      </p:sp>
    </p:spTree>
    <p:extLst>
      <p:ext uri="{BB962C8B-B14F-4D97-AF65-F5344CB8AC3E}">
        <p14:creationId xmlns:p14="http://schemas.microsoft.com/office/powerpoint/2010/main" val="3946621570"/>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tačiakampis 8">
            <a:extLst>
              <a:ext uri="{FF2B5EF4-FFF2-40B4-BE49-F238E27FC236}">
                <a16:creationId xmlns:a16="http://schemas.microsoft.com/office/drawing/2014/main" id="{09C38449-8E67-C931-D20E-21F769A0DC70}"/>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30CE8CDE-5B78-08C1-BBB5-3D07C62BFC14}"/>
              </a:ext>
            </a:extLst>
          </p:cNvPr>
          <p:cNvSpPr>
            <a:spLocks noGrp="1"/>
          </p:cNvSpPr>
          <p:nvPr>
            <p:ph type="title"/>
          </p:nvPr>
        </p:nvSpPr>
        <p:spPr>
          <a:xfrm>
            <a:off x="382588" y="365125"/>
            <a:ext cx="5791200" cy="1203643"/>
          </a:xfrm>
        </p:spPr>
        <p:txBody>
          <a:bodyPr/>
          <a:lstStyle/>
          <a:p>
            <a:r>
              <a:rPr lang="en-US" b="1" err="1">
                <a:solidFill>
                  <a:schemeClr val="bg1"/>
                </a:solidFill>
                <a:latin typeface="Times New Roman"/>
                <a:ea typeface="+mj-lt"/>
                <a:cs typeface="+mj-lt"/>
              </a:rPr>
              <a:t>Niutono</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spalvų</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diskas</a:t>
            </a:r>
            <a:endParaRPr lang="en-US" b="1" err="1">
              <a:solidFill>
                <a:schemeClr val="bg1"/>
              </a:solidFill>
              <a:latin typeface="Times New Roman"/>
            </a:endParaRPr>
          </a:p>
        </p:txBody>
      </p:sp>
      <p:sp>
        <p:nvSpPr>
          <p:cNvPr id="10" name="Stačiakampis: suapvalinti kampai 9">
            <a:extLst>
              <a:ext uri="{FF2B5EF4-FFF2-40B4-BE49-F238E27FC236}">
                <a16:creationId xmlns:a16="http://schemas.microsoft.com/office/drawing/2014/main" id="{BCDDB5A4-0ACA-1F2F-D4CD-20CAB2F931DB}"/>
              </a:ext>
            </a:extLst>
          </p:cNvPr>
          <p:cNvSpPr/>
          <p:nvPr/>
        </p:nvSpPr>
        <p:spPr>
          <a:xfrm>
            <a:off x="7505700" y="1267277"/>
            <a:ext cx="4583543" cy="508176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90000"/>
              </a:lnSpc>
              <a:spcBef>
                <a:spcPts val="1000"/>
              </a:spcBef>
              <a:buFont typeface="Arial"/>
              <a:buChar char="•"/>
            </a:pP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r>
              <a:rPr lang="en-US" sz="2800" b="1" err="1">
                <a:solidFill>
                  <a:srgbClr val="000000"/>
                </a:solidFill>
                <a:latin typeface="Times New Roman"/>
                <a:cs typeface="Times New Roman"/>
              </a:rPr>
              <a:t>Priemonės</a:t>
            </a:r>
            <a:r>
              <a:rPr lang="en-US" sz="2800" b="1">
                <a:solidFill>
                  <a:srgbClr val="000000"/>
                </a:solidFill>
                <a:latin typeface="Times New Roman"/>
                <a:cs typeface="Times New Roman"/>
              </a:rPr>
              <a:t>:</a:t>
            </a: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r>
              <a:rPr lang="en-US" sz="2800">
                <a:solidFill>
                  <a:srgbClr val="000000"/>
                </a:solidFill>
                <a:latin typeface="Times New Roman"/>
                <a:cs typeface="Times New Roman"/>
              </a:rPr>
              <a:t>Baltas </a:t>
            </a:r>
            <a:r>
              <a:rPr lang="en-US" sz="2800" err="1">
                <a:solidFill>
                  <a:srgbClr val="000000"/>
                </a:solidFill>
                <a:latin typeface="Times New Roman"/>
                <a:cs typeface="Times New Roman"/>
              </a:rPr>
              <a:t>popieriaus</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lapas</a:t>
            </a:r>
            <a:endParaRPr lang="lt-LT">
              <a:solidFill>
                <a:srgbClr val="000000"/>
              </a:solidFill>
            </a:endParaRPr>
          </a:p>
          <a:p>
            <a:pPr marL="285750" indent="-285750">
              <a:lnSpc>
                <a:spcPct val="90000"/>
              </a:lnSpc>
              <a:spcBef>
                <a:spcPts val="1000"/>
              </a:spcBef>
              <a:buFont typeface="Arial"/>
              <a:buChar char="•"/>
            </a:pPr>
            <a:r>
              <a:rPr lang="en-US" sz="2800" err="1">
                <a:solidFill>
                  <a:srgbClr val="000000"/>
                </a:solidFill>
                <a:latin typeface="Times New Roman"/>
                <a:cs typeface="Times New Roman"/>
              </a:rPr>
              <a:t>Skriestuvas</a:t>
            </a: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r>
              <a:rPr lang="en-US" sz="2800" err="1">
                <a:solidFill>
                  <a:srgbClr val="000000"/>
                </a:solidFill>
                <a:latin typeface="Times New Roman"/>
                <a:cs typeface="Times New Roman"/>
              </a:rPr>
              <a:t>Žirklės</a:t>
            </a: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r>
              <a:rPr lang="en-US" sz="2800">
                <a:solidFill>
                  <a:srgbClr val="000000"/>
                </a:solidFill>
                <a:latin typeface="Times New Roman"/>
                <a:cs typeface="Times New Roman"/>
              </a:rPr>
              <a:t>7 </a:t>
            </a:r>
            <a:r>
              <a:rPr lang="en-US" sz="2800" err="1">
                <a:solidFill>
                  <a:srgbClr val="000000"/>
                </a:solidFill>
                <a:latin typeface="Times New Roman"/>
                <a:cs typeface="Times New Roman"/>
              </a:rPr>
              <a:t>spalvoti</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flomasteriai</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raudona</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oranžinė</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geltona</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žalia</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mėlyna</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violetinė</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žydra</a:t>
            </a:r>
            <a:r>
              <a:rPr lang="en-US" sz="2800">
                <a:solidFill>
                  <a:srgbClr val="000000"/>
                </a:solidFill>
                <a:latin typeface="Times New Roman"/>
                <a:cs typeface="Times New Roman"/>
              </a:rPr>
              <a:t>.)</a:t>
            </a:r>
          </a:p>
          <a:p>
            <a:pPr marL="285750" indent="-285750">
              <a:lnSpc>
                <a:spcPct val="90000"/>
              </a:lnSpc>
              <a:spcBef>
                <a:spcPts val="1000"/>
              </a:spcBef>
              <a:buFont typeface="Arial"/>
              <a:buChar char="•"/>
            </a:pPr>
            <a:r>
              <a:rPr lang="en-US" sz="2800" err="1">
                <a:solidFill>
                  <a:srgbClr val="000000"/>
                </a:solidFill>
                <a:latin typeface="Times New Roman"/>
                <a:cs typeface="Times New Roman"/>
              </a:rPr>
              <a:t>Kartonas</a:t>
            </a:r>
            <a:endParaRPr lang="en-US" sz="2800">
              <a:solidFill>
                <a:srgbClr val="000000"/>
              </a:solidFill>
              <a:latin typeface="Times New Roman"/>
              <a:cs typeface="Times New Roman"/>
            </a:endParaRPr>
          </a:p>
          <a:p>
            <a:pPr marL="285750" indent="-285750">
              <a:lnSpc>
                <a:spcPct val="90000"/>
              </a:lnSpc>
              <a:spcBef>
                <a:spcPts val="1000"/>
              </a:spcBef>
              <a:buFont typeface="Arial"/>
              <a:buChar char="•"/>
            </a:pPr>
            <a:r>
              <a:rPr lang="en-US" sz="2800" err="1">
                <a:solidFill>
                  <a:srgbClr val="000000"/>
                </a:solidFill>
                <a:latin typeface="Times New Roman"/>
                <a:cs typeface="Times New Roman"/>
              </a:rPr>
              <a:t>Karšti</a:t>
            </a:r>
            <a:r>
              <a:rPr lang="en-US" sz="2800">
                <a:solidFill>
                  <a:srgbClr val="000000"/>
                </a:solidFill>
                <a:latin typeface="Times New Roman"/>
                <a:cs typeface="Times New Roman"/>
              </a:rPr>
              <a:t> </a:t>
            </a:r>
            <a:r>
              <a:rPr lang="en-US" sz="2800" err="1">
                <a:solidFill>
                  <a:srgbClr val="000000"/>
                </a:solidFill>
                <a:latin typeface="Times New Roman"/>
                <a:cs typeface="Times New Roman"/>
              </a:rPr>
              <a:t>klijai</a:t>
            </a:r>
            <a:endParaRPr lang="en-US" sz="2800">
              <a:solidFill>
                <a:srgbClr val="000000"/>
              </a:solidFill>
              <a:latin typeface="Times New Roman"/>
              <a:cs typeface="Times New Roman"/>
            </a:endParaRPr>
          </a:p>
          <a:p>
            <a:pPr>
              <a:lnSpc>
                <a:spcPct val="90000"/>
              </a:lnSpc>
              <a:spcBef>
                <a:spcPts val="1000"/>
              </a:spcBef>
            </a:pPr>
            <a:endParaRPr lang="en-US" sz="2800">
              <a:solidFill>
                <a:srgbClr val="000000"/>
              </a:solidFill>
              <a:latin typeface="Times New Roman"/>
              <a:cs typeface="Times New Roman"/>
            </a:endParaRPr>
          </a:p>
          <a:p>
            <a:pPr algn="ctr"/>
            <a:endParaRPr lang="lt-LT">
              <a:solidFill>
                <a:srgbClr val="000000"/>
              </a:solidFill>
            </a:endParaRPr>
          </a:p>
        </p:txBody>
      </p:sp>
      <p:pic>
        <p:nvPicPr>
          <p:cNvPr id="7" name="Paveikslėlis 6" descr="Paveikslėlis, kuriame yra žirklės, biuro reikmenys, Biuro priemonė, vidaus&#10;&#10;Automatiškai sugeneruotas aprašymas">
            <a:extLst>
              <a:ext uri="{FF2B5EF4-FFF2-40B4-BE49-F238E27FC236}">
                <a16:creationId xmlns:a16="http://schemas.microsoft.com/office/drawing/2014/main" id="{5D0D636A-6D8F-CEEA-12B3-EE725050CC60}"/>
              </a:ext>
            </a:extLst>
          </p:cNvPr>
          <p:cNvPicPr>
            <a:picLocks noChangeAspect="1"/>
          </p:cNvPicPr>
          <p:nvPr/>
        </p:nvPicPr>
        <p:blipFill>
          <a:blip r:embed="rId2"/>
          <a:stretch>
            <a:fillRect/>
          </a:stretch>
        </p:blipFill>
        <p:spPr>
          <a:xfrm>
            <a:off x="4936804" y="2194629"/>
            <a:ext cx="2317645" cy="32318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6" name="Stačiakampis: suapvalinti kampai 45">
            <a:extLst>
              <a:ext uri="{FF2B5EF4-FFF2-40B4-BE49-F238E27FC236}">
                <a16:creationId xmlns:a16="http://schemas.microsoft.com/office/drawing/2014/main" id="{38D250CB-B760-2EFB-0ADD-A67F7572EEEE}"/>
              </a:ext>
            </a:extLst>
          </p:cNvPr>
          <p:cNvSpPr/>
          <p:nvPr/>
        </p:nvSpPr>
        <p:spPr>
          <a:xfrm>
            <a:off x="378543" y="1800533"/>
            <a:ext cx="4080385" cy="2027902"/>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2800" b="1" dirty="0" err="1">
                <a:solidFill>
                  <a:schemeClr val="tx1"/>
                </a:solidFill>
                <a:latin typeface="Times New Roman"/>
                <a:cs typeface="Times New Roman"/>
              </a:rPr>
              <a:t>Tikslas</a:t>
            </a:r>
            <a:r>
              <a:rPr lang="en-US" sz="2800" dirty="0" err="1">
                <a:solidFill>
                  <a:schemeClr val="tx1"/>
                </a:solidFill>
                <a:latin typeface="Times New Roman"/>
                <a:cs typeface="Times New Roman"/>
              </a:rPr>
              <a:t>-išsiaiškinti</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ar</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įsukus</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Niutono</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diską</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gautume</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baltą</a:t>
            </a:r>
            <a:r>
              <a:rPr lang="en-US" sz="2800" dirty="0">
                <a:solidFill>
                  <a:schemeClr val="tx1"/>
                </a:solidFill>
                <a:latin typeface="Times New Roman"/>
                <a:cs typeface="Times New Roman"/>
              </a:rPr>
              <a:t> </a:t>
            </a:r>
            <a:r>
              <a:rPr lang="en-US" sz="2800" dirty="0" err="1">
                <a:solidFill>
                  <a:schemeClr val="tx1"/>
                </a:solidFill>
                <a:latin typeface="Times New Roman"/>
                <a:cs typeface="Times New Roman"/>
              </a:rPr>
              <a:t>spalvą</a:t>
            </a:r>
            <a:r>
              <a:rPr lang="en-US" sz="2800" dirty="0">
                <a:solidFill>
                  <a:schemeClr val="tx1"/>
                </a:solidFill>
                <a:latin typeface="Times New Roman"/>
                <a:cs typeface="Times New Roman"/>
              </a:rPr>
              <a:t>.</a:t>
            </a:r>
            <a:endParaRPr lang="lt-LT" dirty="0">
              <a:solidFill>
                <a:schemeClr val="tx1"/>
              </a:solidFill>
            </a:endParaRPr>
          </a:p>
          <a:p>
            <a:pPr algn="ctr"/>
            <a:endParaRPr lang="lt-LT"/>
          </a:p>
        </p:txBody>
      </p:sp>
      <p:sp>
        <p:nvSpPr>
          <p:cNvPr id="47" name="Stačiakampis: suapvalinti kampai 46">
            <a:extLst>
              <a:ext uri="{FF2B5EF4-FFF2-40B4-BE49-F238E27FC236}">
                <a16:creationId xmlns:a16="http://schemas.microsoft.com/office/drawing/2014/main" id="{93B6C4F7-C63D-6D6E-83E0-971DD7E069CE}"/>
              </a:ext>
            </a:extLst>
          </p:cNvPr>
          <p:cNvSpPr/>
          <p:nvPr/>
        </p:nvSpPr>
        <p:spPr>
          <a:xfrm>
            <a:off x="385916" y="4209433"/>
            <a:ext cx="4080386" cy="1782098"/>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2800" b="1" baseline="0" dirty="0">
                <a:solidFill>
                  <a:schemeClr val="tx1"/>
                </a:solidFill>
                <a:latin typeface="Times New Roman"/>
                <a:ea typeface="Arial"/>
                <a:cs typeface="Arial"/>
              </a:rPr>
              <a:t>Hipotezė</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greitai</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įsukus</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diską</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su</a:t>
            </a:r>
            <a:r>
              <a:rPr lang="en-US" sz="2800" baseline="0" dirty="0">
                <a:solidFill>
                  <a:schemeClr val="tx1"/>
                </a:solidFill>
                <a:latin typeface="Times New Roman"/>
                <a:ea typeface="Arial"/>
                <a:cs typeface="Arial"/>
              </a:rPr>
              <a:t> 7 </a:t>
            </a:r>
            <a:r>
              <a:rPr lang="en-US" sz="2800" baseline="0" err="1">
                <a:solidFill>
                  <a:schemeClr val="tx1"/>
                </a:solidFill>
                <a:latin typeface="Times New Roman"/>
                <a:ea typeface="Arial"/>
                <a:cs typeface="Arial"/>
              </a:rPr>
              <a:t>spalvomis</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mes</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regėsime</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baltą</a:t>
            </a:r>
            <a:r>
              <a:rPr lang="en-US" sz="2800" baseline="0" dirty="0">
                <a:solidFill>
                  <a:schemeClr val="tx1"/>
                </a:solidFill>
                <a:latin typeface="Times New Roman"/>
                <a:ea typeface="Arial"/>
                <a:cs typeface="Arial"/>
              </a:rPr>
              <a:t> </a:t>
            </a:r>
            <a:r>
              <a:rPr lang="en-US" sz="2800" baseline="0" err="1">
                <a:solidFill>
                  <a:schemeClr val="tx1"/>
                </a:solidFill>
                <a:latin typeface="Times New Roman"/>
                <a:ea typeface="Arial"/>
                <a:cs typeface="Arial"/>
              </a:rPr>
              <a:t>spalvą</a:t>
            </a:r>
            <a:r>
              <a:rPr lang="en-US" sz="2800" dirty="0">
                <a:solidFill>
                  <a:schemeClr val="tx1"/>
                </a:solidFill>
                <a:latin typeface="Times New Roman"/>
                <a:ea typeface="Arial"/>
                <a:cs typeface="Arial"/>
              </a:rPr>
              <a:t>​</a:t>
            </a:r>
            <a:endParaRPr lang="lt-LT" sz="2800" dirty="0">
              <a:solidFill>
                <a:schemeClr val="tx1"/>
              </a:solidFill>
            </a:endParaRPr>
          </a:p>
        </p:txBody>
      </p:sp>
    </p:spTree>
    <p:extLst>
      <p:ext uri="{BB962C8B-B14F-4D97-AF65-F5344CB8AC3E}">
        <p14:creationId xmlns:p14="http://schemas.microsoft.com/office/powerpoint/2010/main" val="2625471591"/>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tačiakampis 9">
            <a:extLst>
              <a:ext uri="{FF2B5EF4-FFF2-40B4-BE49-F238E27FC236}">
                <a16:creationId xmlns:a16="http://schemas.microsoft.com/office/drawing/2014/main" id="{ADABECA0-5501-2822-5DD1-DBF87D308B24}"/>
              </a:ext>
            </a:extLst>
          </p:cNvPr>
          <p:cNvSpPr/>
          <p:nvPr/>
        </p:nvSpPr>
        <p:spPr>
          <a:xfrm>
            <a:off x="-321469"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lt-LT" sz="1700"/>
          </a:p>
        </p:txBody>
      </p:sp>
      <p:sp>
        <p:nvSpPr>
          <p:cNvPr id="2" name="Title 1">
            <a:extLst>
              <a:ext uri="{FF2B5EF4-FFF2-40B4-BE49-F238E27FC236}">
                <a16:creationId xmlns:a16="http://schemas.microsoft.com/office/drawing/2014/main" id="{ACD2C6F5-57CA-F2BD-C652-E321175BA171}"/>
              </a:ext>
            </a:extLst>
          </p:cNvPr>
          <p:cNvSpPr>
            <a:spLocks noGrp="1"/>
          </p:cNvSpPr>
          <p:nvPr>
            <p:ph type="title"/>
          </p:nvPr>
        </p:nvSpPr>
        <p:spPr>
          <a:xfrm>
            <a:off x="506414" y="127000"/>
            <a:ext cx="5705475" cy="837883"/>
          </a:xfrm>
        </p:spPr>
        <p:txBody>
          <a:bodyPr/>
          <a:lstStyle/>
          <a:p>
            <a:r>
              <a:rPr lang="en-US" b="1" err="1">
                <a:solidFill>
                  <a:schemeClr val="bg1"/>
                </a:solidFill>
                <a:latin typeface="Times New Roman"/>
                <a:ea typeface="+mj-lt"/>
                <a:cs typeface="+mj-lt"/>
              </a:rPr>
              <a:t>Niutono</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spalvų</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diskas</a:t>
            </a:r>
            <a:endParaRPr lang="en-US" b="1" err="1">
              <a:solidFill>
                <a:schemeClr val="bg1"/>
              </a:solidFill>
              <a:latin typeface="Times New Roman"/>
            </a:endParaRPr>
          </a:p>
        </p:txBody>
      </p:sp>
      <p:sp>
        <p:nvSpPr>
          <p:cNvPr id="5" name="Stačiakampis: suapvalinti kampai 4">
            <a:extLst>
              <a:ext uri="{FF2B5EF4-FFF2-40B4-BE49-F238E27FC236}">
                <a16:creationId xmlns:a16="http://schemas.microsoft.com/office/drawing/2014/main" id="{90E7332B-46AB-46F2-7A6F-3ED2C3AB9279}"/>
              </a:ext>
            </a:extLst>
          </p:cNvPr>
          <p:cNvSpPr/>
          <p:nvPr/>
        </p:nvSpPr>
        <p:spPr>
          <a:xfrm>
            <a:off x="1180617" y="1717853"/>
            <a:ext cx="9506750" cy="44610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endParaRPr lang="en-US" sz="2800" b="1">
              <a:solidFill>
                <a:srgbClr val="000000"/>
              </a:solidFill>
              <a:latin typeface="Times New Roman"/>
              <a:cs typeface="Times New Roman"/>
            </a:endParaRPr>
          </a:p>
          <a:p>
            <a:pPr algn="just">
              <a:lnSpc>
                <a:spcPct val="90000"/>
              </a:lnSpc>
              <a:spcBef>
                <a:spcPts val="1000"/>
              </a:spcBef>
            </a:pPr>
            <a:r>
              <a:rPr lang="en-US" sz="2800" b="1">
                <a:solidFill>
                  <a:srgbClr val="000000"/>
                </a:solidFill>
                <a:latin typeface="Times New Roman"/>
                <a:cs typeface="Times New Roman"/>
              </a:rPr>
              <a:t>Darbo </a:t>
            </a:r>
            <a:r>
              <a:rPr lang="en-US" sz="2800" b="1" err="1">
                <a:solidFill>
                  <a:srgbClr val="000000"/>
                </a:solidFill>
                <a:latin typeface="Times New Roman"/>
                <a:cs typeface="Times New Roman"/>
              </a:rPr>
              <a:t>eiga</a:t>
            </a:r>
            <a:r>
              <a:rPr lang="en-US" sz="2800" b="1">
                <a:solidFill>
                  <a:srgbClr val="000000"/>
                </a:solidFill>
                <a:latin typeface="Times New Roman"/>
                <a:cs typeface="Times New Roman"/>
              </a:rPr>
              <a:t>:</a:t>
            </a:r>
            <a:endParaRPr lang="lt-LT" sz="2800">
              <a:solidFill>
                <a:srgbClr val="000000"/>
              </a:solidFill>
              <a:latin typeface="Times New Roman"/>
              <a:cs typeface="Times New Roman"/>
            </a:endParaRPr>
          </a:p>
          <a:p>
            <a:pPr marL="514350" indent="-514350" algn="just">
              <a:lnSpc>
                <a:spcPct val="90000"/>
              </a:lnSpc>
              <a:spcBef>
                <a:spcPts val="1000"/>
              </a:spcBef>
              <a:buAutoNum type="arabicPeriod"/>
            </a:pPr>
            <a:r>
              <a:rPr lang="lt-LT" sz="2800">
                <a:solidFill>
                  <a:srgbClr val="000000"/>
                </a:solidFill>
                <a:latin typeface="Times New Roman"/>
                <a:cs typeface="Times New Roman"/>
              </a:rPr>
              <a:t>Ant balto popieriaus nusibraižyti apskritimą. Jį iškerpame. Apskritimą padaliname į 7-ias dalis ir jas nuspalviname skirtingomis spalvomis.</a:t>
            </a:r>
            <a:endParaRPr lang="lt-LT">
              <a:solidFill>
                <a:srgbClr val="000000"/>
              </a:solidFill>
            </a:endParaRPr>
          </a:p>
          <a:p>
            <a:pPr marL="514350" indent="-514350" algn="just">
              <a:lnSpc>
                <a:spcPct val="90000"/>
              </a:lnSpc>
              <a:spcBef>
                <a:spcPts val="1000"/>
              </a:spcBef>
              <a:buAutoNum type="arabicPeriod"/>
            </a:pPr>
            <a:r>
              <a:rPr lang="lt-LT" sz="2800">
                <a:solidFill>
                  <a:srgbClr val="000000"/>
                </a:solidFill>
                <a:latin typeface="Times New Roman"/>
                <a:cs typeface="Times New Roman"/>
              </a:rPr>
              <a:t>Ant kartono nubraižome ir iškerpame skritulį (tokio pačio dydžio, kaip pirmas skritulys).</a:t>
            </a:r>
            <a:endParaRPr lang="en-US" sz="2800">
              <a:solidFill>
                <a:srgbClr val="000000"/>
              </a:solidFill>
              <a:latin typeface="Times New Roman"/>
              <a:cs typeface="Times New Roman"/>
            </a:endParaRPr>
          </a:p>
          <a:p>
            <a:pPr marL="514350" indent="-514350" algn="just">
              <a:lnSpc>
                <a:spcPct val="90000"/>
              </a:lnSpc>
              <a:spcBef>
                <a:spcPts val="1000"/>
              </a:spcBef>
              <a:buAutoNum type="arabicPeriod"/>
            </a:pPr>
            <a:r>
              <a:rPr lang="lt-LT" sz="2800">
                <a:solidFill>
                  <a:srgbClr val="000000"/>
                </a:solidFill>
                <a:latin typeface="Times New Roman"/>
                <a:cs typeface="Times New Roman"/>
              </a:rPr>
              <a:t>Prie kartoninio skritulio priklijuojame spalvotą skritulį.</a:t>
            </a:r>
            <a:endParaRPr lang="en-US" sz="2800">
              <a:solidFill>
                <a:srgbClr val="000000"/>
              </a:solidFill>
              <a:latin typeface="Times New Roman"/>
              <a:cs typeface="Times New Roman"/>
            </a:endParaRPr>
          </a:p>
          <a:p>
            <a:pPr marL="514350" indent="-514350" algn="just">
              <a:lnSpc>
                <a:spcPct val="90000"/>
              </a:lnSpc>
              <a:spcBef>
                <a:spcPts val="1000"/>
              </a:spcBef>
              <a:buAutoNum type="arabicPeriod"/>
            </a:pPr>
            <a:r>
              <a:rPr lang="lt-LT" sz="2800">
                <a:solidFill>
                  <a:srgbClr val="000000"/>
                </a:solidFill>
                <a:latin typeface="Times New Roman"/>
                <a:cs typeface="Times New Roman"/>
              </a:rPr>
              <a:t>Įtvirtiname pieštuką.</a:t>
            </a:r>
            <a:endParaRPr lang="en-US" sz="2800">
              <a:solidFill>
                <a:srgbClr val="000000"/>
              </a:solidFill>
              <a:latin typeface="Times New Roman"/>
              <a:cs typeface="Times New Roman"/>
            </a:endParaRPr>
          </a:p>
          <a:p>
            <a:pPr marL="514350" indent="-514350" algn="just">
              <a:lnSpc>
                <a:spcPct val="90000"/>
              </a:lnSpc>
              <a:spcBef>
                <a:spcPts val="1000"/>
              </a:spcBef>
              <a:buAutoNum type="arabicPeriod"/>
            </a:pPr>
            <a:r>
              <a:rPr lang="lt-LT" sz="2800">
                <a:solidFill>
                  <a:srgbClr val="000000"/>
                </a:solidFill>
                <a:latin typeface="Times New Roman"/>
                <a:cs typeface="Times New Roman"/>
              </a:rPr>
              <a:t>Stengiamės greitai diską įsukti.</a:t>
            </a:r>
            <a:endParaRPr lang="en-US" sz="2800">
              <a:solidFill>
                <a:srgbClr val="000000"/>
              </a:solidFill>
              <a:latin typeface="Times New Roman"/>
              <a:cs typeface="Times New Roman"/>
            </a:endParaRPr>
          </a:p>
          <a:p>
            <a:pPr algn="ctr"/>
            <a:endParaRPr lang="lt-LT">
              <a:solidFill>
                <a:srgbClr val="000000"/>
              </a:solidFill>
            </a:endParaRPr>
          </a:p>
        </p:txBody>
      </p:sp>
    </p:spTree>
    <p:extLst>
      <p:ext uri="{BB962C8B-B14F-4D97-AF65-F5344CB8AC3E}">
        <p14:creationId xmlns:p14="http://schemas.microsoft.com/office/powerpoint/2010/main" val="2050060970"/>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6CDA8166-ACA5-FAB6-2CA5-996A9574F550}"/>
              </a:ext>
            </a:extLst>
          </p:cNvPr>
          <p:cNvSpPr/>
          <p:nvPr/>
        </p:nvSpPr>
        <p:spPr>
          <a:xfrm>
            <a:off x="0" y="0"/>
            <a:ext cx="12512842" cy="6858000"/>
          </a:xfrm>
          <a:prstGeom prst="rect">
            <a:avLst/>
          </a:prstGeom>
          <a:solidFill>
            <a:srgbClr val="8FCFF2"/>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dirty="0"/>
          </a:p>
        </p:txBody>
      </p:sp>
      <p:sp>
        <p:nvSpPr>
          <p:cNvPr id="2" name="Pavadinimas 1">
            <a:extLst>
              <a:ext uri="{FF2B5EF4-FFF2-40B4-BE49-F238E27FC236}">
                <a16:creationId xmlns:a16="http://schemas.microsoft.com/office/drawing/2014/main" id="{7A0E9F4C-B005-8862-28B2-67CF3290F7E3}"/>
              </a:ext>
            </a:extLst>
          </p:cNvPr>
          <p:cNvSpPr>
            <a:spLocks noGrp="1"/>
          </p:cNvSpPr>
          <p:nvPr>
            <p:ph type="title"/>
          </p:nvPr>
        </p:nvSpPr>
        <p:spPr/>
        <p:txBody>
          <a:bodyPr/>
          <a:lstStyle/>
          <a:p>
            <a:r>
              <a:rPr lang="lt-LT" b="1">
                <a:solidFill>
                  <a:schemeClr val="bg1"/>
                </a:solidFill>
                <a:latin typeface="Times New Roman"/>
                <a:cs typeface="Times New Roman"/>
              </a:rPr>
              <a:t>Rezultatas</a:t>
            </a:r>
          </a:p>
        </p:txBody>
      </p:sp>
      <p:pic>
        <p:nvPicPr>
          <p:cNvPr id="4" name="Paveikslėlis 3" descr="Paveikslėlis, kuriame yra Vaikų piešiniai, menas&#10;&#10;Automatiškai sugeneruotas aprašymas">
            <a:extLst>
              <a:ext uri="{FF2B5EF4-FFF2-40B4-BE49-F238E27FC236}">
                <a16:creationId xmlns:a16="http://schemas.microsoft.com/office/drawing/2014/main" id="{C69FA203-DCC3-1A6A-B460-F6827091F6A1}"/>
              </a:ext>
            </a:extLst>
          </p:cNvPr>
          <p:cNvPicPr>
            <a:picLocks noChangeAspect="1"/>
          </p:cNvPicPr>
          <p:nvPr/>
        </p:nvPicPr>
        <p:blipFill>
          <a:blip r:embed="rId4"/>
          <a:stretch>
            <a:fillRect/>
          </a:stretch>
        </p:blipFill>
        <p:spPr>
          <a:xfrm>
            <a:off x="841019" y="1467145"/>
            <a:ext cx="4384487" cy="17661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MicrosoftTeams-video (3)">
            <a:hlinkClick r:id="" action="ppaction://media"/>
            <a:extLst>
              <a:ext uri="{FF2B5EF4-FFF2-40B4-BE49-F238E27FC236}">
                <a16:creationId xmlns:a16="http://schemas.microsoft.com/office/drawing/2014/main" id="{0D1CFD30-70BE-4473-3A18-4F5FFD198E1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20435" y="505884"/>
            <a:ext cx="3752850" cy="5856816"/>
          </a:xfrm>
          <a:prstGeom prst="rect">
            <a:avLst/>
          </a:prstGeom>
        </p:spPr>
      </p:pic>
      <p:sp>
        <p:nvSpPr>
          <p:cNvPr id="5" name="Stačiakampis: suapvalinti kampai 4">
            <a:extLst>
              <a:ext uri="{FF2B5EF4-FFF2-40B4-BE49-F238E27FC236}">
                <a16:creationId xmlns:a16="http://schemas.microsoft.com/office/drawing/2014/main" id="{1E0F6953-A222-1DF2-66D1-F10790D5F021}"/>
              </a:ext>
            </a:extLst>
          </p:cNvPr>
          <p:cNvSpPr/>
          <p:nvPr/>
        </p:nvSpPr>
        <p:spPr>
          <a:xfrm>
            <a:off x="743530" y="3506354"/>
            <a:ext cx="6511636" cy="2851728"/>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lt-LT" sz="2800" b="1" dirty="0">
                <a:solidFill>
                  <a:schemeClr val="tx1"/>
                </a:solidFill>
                <a:latin typeface="Times New Roman"/>
                <a:cs typeface="Times New Roman"/>
              </a:rPr>
              <a:t>Išvada</a:t>
            </a:r>
            <a:r>
              <a:rPr lang="lt-LT" sz="2800" dirty="0">
                <a:solidFill>
                  <a:schemeClr val="tx1"/>
                </a:solidFill>
                <a:latin typeface="Times New Roman"/>
                <a:cs typeface="Times New Roman"/>
              </a:rPr>
              <a:t>- hipotezė pasitvirtino. Galime teigti, kad greitai įsukus spalvų diską, 7 spalvos susilieja ir matome baltą spalvą.</a:t>
            </a:r>
          </a:p>
          <a:p>
            <a:pPr algn="just">
              <a:lnSpc>
                <a:spcPct val="90000"/>
              </a:lnSpc>
              <a:spcBef>
                <a:spcPts val="1000"/>
              </a:spcBef>
            </a:pPr>
            <a:r>
              <a:rPr lang="lt-LT" sz="2800" dirty="0">
                <a:solidFill>
                  <a:schemeClr val="tx1"/>
                </a:solidFill>
                <a:latin typeface="Times New Roman"/>
                <a:cs typeface="Times New Roman"/>
              </a:rPr>
              <a:t>Susidūrėme su problema, kaip įtvirtinti diską, kad lengviau pavyktų išsukti diską.</a:t>
            </a:r>
            <a:endParaRPr lang="lt-LT" dirty="0">
              <a:solidFill>
                <a:schemeClr val="tx1"/>
              </a:solidFill>
            </a:endParaRPr>
          </a:p>
        </p:txBody>
      </p:sp>
      <p:sp>
        <p:nvSpPr>
          <p:cNvPr id="8" name="TextBox 7">
            <a:extLst>
              <a:ext uri="{FF2B5EF4-FFF2-40B4-BE49-F238E27FC236}">
                <a16:creationId xmlns:a16="http://schemas.microsoft.com/office/drawing/2014/main" id="{5567D7B6-2EA3-9D8E-69F4-024609F00D92}"/>
              </a:ext>
            </a:extLst>
          </p:cNvPr>
          <p:cNvSpPr txBox="1"/>
          <p:nvPr/>
        </p:nvSpPr>
        <p:spPr>
          <a:xfrm>
            <a:off x="6916366" y="6319264"/>
            <a:ext cx="1653702" cy="369332"/>
          </a:xfrm>
          <a:prstGeom prst="rect">
            <a:avLst/>
          </a:prstGeom>
          <a:noFill/>
        </p:spPr>
        <p:txBody>
          <a:bodyPr wrap="square">
            <a:spAutoFit/>
          </a:bodyPr>
          <a:lstStyle/>
          <a:p>
            <a:pPr marL="0" indent="0">
              <a:buNone/>
            </a:pPr>
            <a:r>
              <a:rPr lang="lt-LT" sz="1800" dirty="0" err="1"/>
              <a:t>Video</a:t>
            </a:r>
            <a:endParaRPr lang="lt-LT" sz="1800" dirty="0"/>
          </a:p>
        </p:txBody>
      </p:sp>
    </p:spTree>
    <p:extLst>
      <p:ext uri="{BB962C8B-B14F-4D97-AF65-F5344CB8AC3E}">
        <p14:creationId xmlns:p14="http://schemas.microsoft.com/office/powerpoint/2010/main" val="38731047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25B84EE7-09D7-E77E-5065-4E2FB1333CAB}"/>
              </a:ext>
            </a:extLst>
          </p:cNvPr>
          <p:cNvSpPr/>
          <p:nvPr/>
        </p:nvSpPr>
        <p:spPr>
          <a:xfrm>
            <a:off x="0" y="2536"/>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lt-LT"/>
          </a:p>
        </p:txBody>
      </p:sp>
      <p:sp>
        <p:nvSpPr>
          <p:cNvPr id="2" name="Pavadinimas 1">
            <a:extLst>
              <a:ext uri="{FF2B5EF4-FFF2-40B4-BE49-F238E27FC236}">
                <a16:creationId xmlns:a16="http://schemas.microsoft.com/office/drawing/2014/main" id="{88A15B00-1769-7CCF-E109-EC5F6896462A}"/>
              </a:ext>
            </a:extLst>
          </p:cNvPr>
          <p:cNvSpPr>
            <a:spLocks noGrp="1"/>
          </p:cNvSpPr>
          <p:nvPr>
            <p:ph type="title"/>
          </p:nvPr>
        </p:nvSpPr>
        <p:spPr/>
        <p:txBody>
          <a:bodyPr/>
          <a:lstStyle/>
          <a:p>
            <a:r>
              <a:rPr lang="lt-LT" b="1">
                <a:solidFill>
                  <a:schemeClr val="bg1"/>
                </a:solidFill>
                <a:latin typeface="Times New Roman"/>
                <a:cs typeface="Times New Roman"/>
              </a:rPr>
              <a:t>Rezultatas</a:t>
            </a:r>
            <a:endParaRPr lang="lt-LT"/>
          </a:p>
        </p:txBody>
      </p:sp>
      <p:pic>
        <p:nvPicPr>
          <p:cNvPr id="4" name="Turinio vietos rezervavimo ženklas 3" descr="Paveikslėlis, kuriame yra elektronika, Elektronikos inžinerija, Grandinės komponentas, Elektroninis komponentas&#10;&#10;Automatiškai sugeneruotas aprašymas">
            <a:extLst>
              <a:ext uri="{FF2B5EF4-FFF2-40B4-BE49-F238E27FC236}">
                <a16:creationId xmlns:a16="http://schemas.microsoft.com/office/drawing/2014/main" id="{796D2F24-ED1A-FBA9-CD0B-E655B6FCDBE3}"/>
              </a:ext>
            </a:extLst>
          </p:cNvPr>
          <p:cNvPicPr>
            <a:picLocks noGrp="1" noChangeAspect="1"/>
          </p:cNvPicPr>
          <p:nvPr>
            <p:ph sz="half" idx="1"/>
          </p:nvPr>
        </p:nvPicPr>
        <p:blipFill>
          <a:blip r:embed="rId4"/>
          <a:stretch>
            <a:fillRect/>
          </a:stretch>
        </p:blipFill>
        <p:spPr>
          <a:xfrm rot="5400000">
            <a:off x="636214" y="2134417"/>
            <a:ext cx="4352925" cy="32646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aveikslėlis 5" descr="Paveikslėlis, kuriame yra plastikas, Elektronikos inžinerija, Elektros laidai, Grandinės komponentas&#10;&#10;Automatiškai sugeneruotas aprašymas">
            <a:extLst>
              <a:ext uri="{FF2B5EF4-FFF2-40B4-BE49-F238E27FC236}">
                <a16:creationId xmlns:a16="http://schemas.microsoft.com/office/drawing/2014/main" id="{3FBDC8EC-5D7A-32AC-6952-CB5815FAD2C8}"/>
              </a:ext>
            </a:extLst>
          </p:cNvPr>
          <p:cNvPicPr>
            <a:picLocks noChangeAspect="1"/>
          </p:cNvPicPr>
          <p:nvPr/>
        </p:nvPicPr>
        <p:blipFill>
          <a:blip r:embed="rId5"/>
          <a:stretch>
            <a:fillRect/>
          </a:stretch>
        </p:blipFill>
        <p:spPr>
          <a:xfrm rot="5400000">
            <a:off x="4364690" y="2095502"/>
            <a:ext cx="4359090" cy="33393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MicrosoftTeams-video (7)">
            <a:hlinkClick r:id="" action="ppaction://media"/>
            <a:extLst>
              <a:ext uri="{FF2B5EF4-FFF2-40B4-BE49-F238E27FC236}">
                <a16:creationId xmlns:a16="http://schemas.microsoft.com/office/drawing/2014/main" id="{BCD727C7-CCA8-C24E-4A60-C4D29FB2844F}"/>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8581463" y="1593476"/>
            <a:ext cx="2772337" cy="4354606"/>
          </a:xfrm>
          <a:prstGeom prst="rect">
            <a:avLst/>
          </a:prstGeom>
        </p:spPr>
      </p:pic>
      <p:sp>
        <p:nvSpPr>
          <p:cNvPr id="11" name="Turinio vietos rezervavimo ženklas 10">
            <a:extLst>
              <a:ext uri="{FF2B5EF4-FFF2-40B4-BE49-F238E27FC236}">
                <a16:creationId xmlns:a16="http://schemas.microsoft.com/office/drawing/2014/main" id="{D6A0D261-B8DB-3C05-1950-09868E098D68}"/>
              </a:ext>
            </a:extLst>
          </p:cNvPr>
          <p:cNvSpPr>
            <a:spLocks noGrp="1"/>
          </p:cNvSpPr>
          <p:nvPr>
            <p:ph sz="half" idx="2"/>
          </p:nvPr>
        </p:nvSpPr>
        <p:spPr>
          <a:xfrm>
            <a:off x="9735670" y="5949390"/>
            <a:ext cx="856131" cy="451692"/>
          </a:xfrm>
        </p:spPr>
        <p:txBody>
          <a:bodyPr vert="horz" lIns="91440" tIns="45720" rIns="91440" bIns="45720" rtlCol="0" anchor="t">
            <a:normAutofit/>
          </a:bodyPr>
          <a:lstStyle/>
          <a:p>
            <a:pPr marL="0" indent="0">
              <a:buNone/>
            </a:pPr>
            <a:r>
              <a:rPr lang="lt-LT" sz="1800" dirty="0" err="1"/>
              <a:t>Video</a:t>
            </a:r>
            <a:endParaRPr lang="lt-LT" sz="1800" dirty="0"/>
          </a:p>
        </p:txBody>
      </p:sp>
    </p:spTree>
    <p:extLst>
      <p:ext uri="{BB962C8B-B14F-4D97-AF65-F5344CB8AC3E}">
        <p14:creationId xmlns:p14="http://schemas.microsoft.com/office/powerpoint/2010/main" val="1973520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245004D0-BE67-634B-F35E-8C22145ABB23}"/>
              </a:ext>
            </a:extLst>
          </p:cNvPr>
          <p:cNvSpPr/>
          <p:nvPr/>
        </p:nvSpPr>
        <p:spPr>
          <a:xfrm>
            <a:off x="-2114"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Title 1">
            <a:extLst>
              <a:ext uri="{FF2B5EF4-FFF2-40B4-BE49-F238E27FC236}">
                <a16:creationId xmlns:a16="http://schemas.microsoft.com/office/drawing/2014/main" id="{30CE8CDE-5B78-08C1-BBB5-3D07C62BFC14}"/>
              </a:ext>
            </a:extLst>
          </p:cNvPr>
          <p:cNvSpPr>
            <a:spLocks noGrp="1"/>
          </p:cNvSpPr>
          <p:nvPr>
            <p:ph type="title"/>
          </p:nvPr>
        </p:nvSpPr>
        <p:spPr>
          <a:xfrm>
            <a:off x="10885" y="221351"/>
            <a:ext cx="9814560" cy="1193483"/>
          </a:xfrm>
        </p:spPr>
        <p:txBody>
          <a:bodyPr vert="horz" lIns="91440" tIns="45720" rIns="91440" bIns="45720" rtlCol="0" anchor="ctr">
            <a:noAutofit/>
          </a:bodyPr>
          <a:lstStyle/>
          <a:p>
            <a:r>
              <a:rPr lang="en-US" b="1" err="1">
                <a:solidFill>
                  <a:schemeClr val="bg1"/>
                </a:solidFill>
                <a:latin typeface="Times New Roman"/>
                <a:ea typeface="+mj-lt"/>
                <a:cs typeface="+mj-lt"/>
              </a:rPr>
              <a:t>Spalvų</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maišymas</a:t>
            </a:r>
            <a:r>
              <a:rPr lang="en-US" b="1">
                <a:solidFill>
                  <a:schemeClr val="bg1"/>
                </a:solidFill>
                <a:latin typeface="Times New Roman"/>
                <a:ea typeface="+mj-lt"/>
                <a:cs typeface="+mj-lt"/>
              </a:rPr>
              <a:t> </a:t>
            </a:r>
            <a:endParaRPr lang="en-US" b="1">
              <a:solidFill>
                <a:schemeClr val="bg1"/>
              </a:solidFill>
              <a:latin typeface="Times New Roman"/>
              <a:cs typeface="Times New Roman"/>
            </a:endParaRPr>
          </a:p>
        </p:txBody>
      </p:sp>
      <p:pic>
        <p:nvPicPr>
          <p:cNvPr id="9" name="Turinio vietos rezervavimo ženklas 8" descr="Paveikslėlis, kuriame yra siena, vidaus, Nejudančių objektų fotografija, nejudantys objektai&#10;&#10;Automatiškai sugeneruotas aprašymas">
            <a:extLst>
              <a:ext uri="{FF2B5EF4-FFF2-40B4-BE49-F238E27FC236}">
                <a16:creationId xmlns:a16="http://schemas.microsoft.com/office/drawing/2014/main" id="{8A9A00E2-C29C-BCC4-2591-C814AF0DA890}"/>
              </a:ext>
            </a:extLst>
          </p:cNvPr>
          <p:cNvPicPr>
            <a:picLocks noGrp="1" noChangeAspect="1"/>
          </p:cNvPicPr>
          <p:nvPr>
            <p:ph sz="quarter" idx="4"/>
          </p:nvPr>
        </p:nvPicPr>
        <p:blipFill>
          <a:blip r:embed="rId2"/>
          <a:stretch>
            <a:fillRect/>
          </a:stretch>
        </p:blipFill>
        <p:spPr>
          <a:xfrm>
            <a:off x="7370658" y="186241"/>
            <a:ext cx="1828219" cy="23614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Stačiakampis: suapvalinti kampai 11">
            <a:extLst>
              <a:ext uri="{FF2B5EF4-FFF2-40B4-BE49-F238E27FC236}">
                <a16:creationId xmlns:a16="http://schemas.microsoft.com/office/drawing/2014/main" id="{E0B354E2-123F-0AB6-0463-D6A1ABD141A7}"/>
              </a:ext>
            </a:extLst>
          </p:cNvPr>
          <p:cNvSpPr/>
          <p:nvPr/>
        </p:nvSpPr>
        <p:spPr>
          <a:xfrm>
            <a:off x="183571" y="1324265"/>
            <a:ext cx="5703456" cy="1281546"/>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2800" b="1">
                <a:solidFill>
                  <a:srgbClr val="000000"/>
                </a:solidFill>
                <a:latin typeface="Times New Roman"/>
                <a:cs typeface="Times New Roman"/>
              </a:rPr>
              <a:t>Tikslas</a:t>
            </a:r>
            <a:r>
              <a:rPr lang="lt-LT" sz="2800">
                <a:solidFill>
                  <a:srgbClr val="000000"/>
                </a:solidFill>
                <a:latin typeface="Times New Roman"/>
                <a:cs typeface="Times New Roman"/>
              </a:rPr>
              <a:t>- išsiaiškinti ar galima maišant šviesos spalvas gauti kitas spalvas.</a:t>
            </a:r>
            <a:endParaRPr lang="lt-LT">
              <a:solidFill>
                <a:srgbClr val="000000"/>
              </a:solidFill>
            </a:endParaRPr>
          </a:p>
        </p:txBody>
      </p:sp>
      <p:sp>
        <p:nvSpPr>
          <p:cNvPr id="13" name="Stačiakampis: suapvalinti kampai 12">
            <a:extLst>
              <a:ext uri="{FF2B5EF4-FFF2-40B4-BE49-F238E27FC236}">
                <a16:creationId xmlns:a16="http://schemas.microsoft.com/office/drawing/2014/main" id="{C4FA7EFC-6592-A187-14CF-734852EE4D8D}"/>
              </a:ext>
            </a:extLst>
          </p:cNvPr>
          <p:cNvSpPr/>
          <p:nvPr/>
        </p:nvSpPr>
        <p:spPr>
          <a:xfrm>
            <a:off x="185880" y="2733962"/>
            <a:ext cx="11409489" cy="184727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2800" b="1" dirty="0">
                <a:solidFill>
                  <a:srgbClr val="000000"/>
                </a:solidFill>
                <a:latin typeface="Times New Roman"/>
                <a:cs typeface="Times New Roman"/>
              </a:rPr>
              <a:t>Hipotezė</a:t>
            </a:r>
            <a:r>
              <a:rPr lang="lt-LT" sz="2800" dirty="0">
                <a:solidFill>
                  <a:srgbClr val="000000"/>
                </a:solidFill>
                <a:latin typeface="Times New Roman"/>
                <a:cs typeface="Times New Roman"/>
              </a:rPr>
              <a:t>- mūsų hipotezė yra, kad mėlyna ir geltona spalva suteiks žalią spalvą, tačiau dėl lūžio reiškinio ją matysime priešingoje kolbos pusėje, o raudona ir geltona spalva suteiks oranžinę. Ją kaip ir žalią matysime priešingoje kolbos pusėje nei raudoną.</a:t>
            </a:r>
            <a:endParaRPr lang="lt-LT" dirty="0">
              <a:solidFill>
                <a:srgbClr val="000000"/>
              </a:solidFill>
            </a:endParaRPr>
          </a:p>
        </p:txBody>
      </p:sp>
      <p:sp>
        <p:nvSpPr>
          <p:cNvPr id="15" name="Stačiakampis: suapvalinti kampai 14">
            <a:extLst>
              <a:ext uri="{FF2B5EF4-FFF2-40B4-BE49-F238E27FC236}">
                <a16:creationId xmlns:a16="http://schemas.microsoft.com/office/drawing/2014/main" id="{ED5958EB-6084-63E7-FACC-0B7B9158780F}"/>
              </a:ext>
            </a:extLst>
          </p:cNvPr>
          <p:cNvSpPr/>
          <p:nvPr/>
        </p:nvSpPr>
        <p:spPr>
          <a:xfrm>
            <a:off x="181265" y="4716318"/>
            <a:ext cx="11487726" cy="202045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en-US" sz="2800" b="1" err="1">
                <a:solidFill>
                  <a:schemeClr val="tx1"/>
                </a:solidFill>
                <a:latin typeface="Times New Roman"/>
                <a:cs typeface="Times New Roman"/>
              </a:rPr>
              <a:t>Priemonės</a:t>
            </a:r>
            <a:r>
              <a:rPr lang="en-US" sz="2400" b="1">
                <a:solidFill>
                  <a:schemeClr val="tx1"/>
                </a:solidFill>
                <a:latin typeface="Times New Roman"/>
                <a:cs typeface="Times New Roman"/>
              </a:rPr>
              <a:t>:</a:t>
            </a:r>
            <a:endParaRPr lang="lt-LT" sz="2800">
              <a:solidFill>
                <a:schemeClr val="tx1"/>
              </a:solidFill>
              <a:latin typeface="Times New Roman"/>
              <a:cs typeface="Times New Roman"/>
            </a:endParaRPr>
          </a:p>
          <a:p>
            <a:pPr marL="342900" indent="-342900" algn="just">
              <a:lnSpc>
                <a:spcPct val="90000"/>
              </a:lnSpc>
              <a:spcBef>
                <a:spcPts val="1000"/>
              </a:spcBef>
              <a:buFont typeface="Arial,Sans-Serif"/>
              <a:buChar char="•"/>
            </a:pPr>
            <a:r>
              <a:rPr lang="lt-LT" sz="2800">
                <a:solidFill>
                  <a:schemeClr val="tx1"/>
                </a:solidFill>
                <a:latin typeface="Times New Roman"/>
                <a:cs typeface="Times New Roman"/>
              </a:rPr>
              <a:t>3 matavimo cilindrai (ar bet kokie 3 permatomi vandeniui atsparūs indai);</a:t>
            </a:r>
            <a:endParaRPr lang="lt-LT">
              <a:solidFill>
                <a:schemeClr val="tx1"/>
              </a:solidFill>
            </a:endParaRPr>
          </a:p>
          <a:p>
            <a:pPr marL="342900" indent="-342900" algn="just">
              <a:lnSpc>
                <a:spcPct val="90000"/>
              </a:lnSpc>
              <a:spcBef>
                <a:spcPts val="1000"/>
              </a:spcBef>
              <a:buFont typeface="Arial,Sans-Serif"/>
              <a:buChar char="•"/>
            </a:pPr>
            <a:r>
              <a:rPr lang="lt-LT" sz="2800">
                <a:solidFill>
                  <a:schemeClr val="tx1"/>
                </a:solidFill>
                <a:latin typeface="Times New Roman"/>
                <a:cs typeface="Times New Roman"/>
              </a:rPr>
              <a:t>Šaukštas (tinka ir pagaliukas);</a:t>
            </a:r>
            <a:endParaRPr lang="en-US" sz="2800">
              <a:solidFill>
                <a:schemeClr val="tx1"/>
              </a:solidFill>
              <a:latin typeface="Times New Roman"/>
              <a:cs typeface="Times New Roman"/>
            </a:endParaRPr>
          </a:p>
          <a:p>
            <a:pPr marL="342900" indent="-342900" algn="just">
              <a:lnSpc>
                <a:spcPct val="90000"/>
              </a:lnSpc>
              <a:spcBef>
                <a:spcPts val="1000"/>
              </a:spcBef>
              <a:buFont typeface="Arial,Sans-Serif"/>
              <a:buChar char="•"/>
            </a:pPr>
            <a:r>
              <a:rPr lang="lt-LT" sz="2800">
                <a:solidFill>
                  <a:schemeClr val="tx1"/>
                </a:solidFill>
                <a:latin typeface="Times New Roman"/>
                <a:cs typeface="Times New Roman"/>
              </a:rPr>
              <a:t>Geltonos, raudonos ir mėlynos spalvos valgomieji dažai.</a:t>
            </a:r>
            <a:endParaRPr lang="lt-LT">
              <a:solidFill>
                <a:schemeClr val="tx1"/>
              </a:solidFill>
            </a:endParaRPr>
          </a:p>
        </p:txBody>
      </p:sp>
    </p:spTree>
    <p:extLst>
      <p:ext uri="{BB962C8B-B14F-4D97-AF65-F5344CB8AC3E}">
        <p14:creationId xmlns:p14="http://schemas.microsoft.com/office/powerpoint/2010/main" val="1459051437"/>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CA273801-1A5F-176E-E23B-F67CAF0EC503}"/>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Turinio vietos rezervavimo ženklas 6" descr="Paveikslėlis, kuriame yra skystis, Tara gėrimams, gaivusis gėrimas, Permatoma medžiaga&#10;&#10;Automatiškai sugeneruotas aprašymas">
            <a:extLst>
              <a:ext uri="{FF2B5EF4-FFF2-40B4-BE49-F238E27FC236}">
                <a16:creationId xmlns:a16="http://schemas.microsoft.com/office/drawing/2014/main" id="{0C4FB954-2DB3-D3AA-6946-EE59DC212252}"/>
              </a:ext>
            </a:extLst>
          </p:cNvPr>
          <p:cNvPicPr>
            <a:picLocks noGrp="1" noChangeAspect="1"/>
          </p:cNvPicPr>
          <p:nvPr>
            <p:ph sz="quarter" idx="4"/>
          </p:nvPr>
        </p:nvPicPr>
        <p:blipFill>
          <a:blip r:embed="rId2"/>
          <a:stretch>
            <a:fillRect/>
          </a:stretch>
        </p:blipFill>
        <p:spPr>
          <a:xfrm>
            <a:off x="6632522" y="2478714"/>
            <a:ext cx="2549439" cy="218243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aveikslėlis 8" descr="Paveikslėlis, kuriame yra puodelis, Laboratorinė įranga, menzūra, vidaus&#10;&#10;Automatiškai sugeneruotas aprašymas">
            <a:extLst>
              <a:ext uri="{FF2B5EF4-FFF2-40B4-BE49-F238E27FC236}">
                <a16:creationId xmlns:a16="http://schemas.microsoft.com/office/drawing/2014/main" id="{218596ED-B795-5341-B4B7-51BB633C74B2}"/>
              </a:ext>
            </a:extLst>
          </p:cNvPr>
          <p:cNvPicPr>
            <a:picLocks noChangeAspect="1"/>
          </p:cNvPicPr>
          <p:nvPr/>
        </p:nvPicPr>
        <p:blipFill>
          <a:blip r:embed="rId3"/>
          <a:stretch>
            <a:fillRect/>
          </a:stretch>
        </p:blipFill>
        <p:spPr>
          <a:xfrm>
            <a:off x="6257189" y="112105"/>
            <a:ext cx="3081985" cy="22348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aveikslėlis 11" descr="Paveikslėlis, kuriame yra gaivusis gėrimas, skystis, Tirpalas, Laboratorinė įranga&#10;&#10;Automatiškai sugeneruotas aprašymas">
            <a:extLst>
              <a:ext uri="{FF2B5EF4-FFF2-40B4-BE49-F238E27FC236}">
                <a16:creationId xmlns:a16="http://schemas.microsoft.com/office/drawing/2014/main" id="{9FDD37DE-146F-E109-5FDD-4523E9A30CC3}"/>
              </a:ext>
            </a:extLst>
          </p:cNvPr>
          <p:cNvPicPr>
            <a:picLocks noChangeAspect="1"/>
          </p:cNvPicPr>
          <p:nvPr/>
        </p:nvPicPr>
        <p:blipFill>
          <a:blip r:embed="rId4"/>
          <a:stretch>
            <a:fillRect/>
          </a:stretch>
        </p:blipFill>
        <p:spPr>
          <a:xfrm>
            <a:off x="6627929" y="4782114"/>
            <a:ext cx="2553123" cy="21651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aveikslėlis 13" descr="Paveikslėlis, kuriame yra puodelis, menzūra, vidaus, Laboratorinė įranga&#10;&#10;Automatiškai sugeneruotas aprašymas">
            <a:extLst>
              <a:ext uri="{FF2B5EF4-FFF2-40B4-BE49-F238E27FC236}">
                <a16:creationId xmlns:a16="http://schemas.microsoft.com/office/drawing/2014/main" id="{0EFAE708-C80A-9484-B103-FBFF95BCC357}"/>
              </a:ext>
            </a:extLst>
          </p:cNvPr>
          <p:cNvPicPr>
            <a:picLocks noChangeAspect="1"/>
          </p:cNvPicPr>
          <p:nvPr/>
        </p:nvPicPr>
        <p:blipFill>
          <a:blip r:embed="rId5"/>
          <a:stretch>
            <a:fillRect/>
          </a:stretch>
        </p:blipFill>
        <p:spPr>
          <a:xfrm>
            <a:off x="9490882" y="108833"/>
            <a:ext cx="2641793" cy="18316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aveikslėlis 14">
            <a:extLst>
              <a:ext uri="{FF2B5EF4-FFF2-40B4-BE49-F238E27FC236}">
                <a16:creationId xmlns:a16="http://schemas.microsoft.com/office/drawing/2014/main" id="{2B7FE3FE-6F1B-A569-03EE-0DCB9C67CD28}"/>
              </a:ext>
            </a:extLst>
          </p:cNvPr>
          <p:cNvPicPr>
            <a:picLocks noChangeAspect="1"/>
          </p:cNvPicPr>
          <p:nvPr/>
        </p:nvPicPr>
        <p:blipFill>
          <a:blip r:embed="rId6"/>
          <a:stretch>
            <a:fillRect/>
          </a:stretch>
        </p:blipFill>
        <p:spPr>
          <a:xfrm rot="5400000">
            <a:off x="9717478" y="2166799"/>
            <a:ext cx="2208745" cy="199370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6" name="Paveikslėlis 15" descr="Paveikslėlis, kuriame yra skystis, Laboratorinė įranga, Tirpalas, vidaus&#10;&#10;Automatiškai sugeneruotas aprašymas">
            <a:extLst>
              <a:ext uri="{FF2B5EF4-FFF2-40B4-BE49-F238E27FC236}">
                <a16:creationId xmlns:a16="http://schemas.microsoft.com/office/drawing/2014/main" id="{F0E97505-D338-65B0-FCC2-1B2D0FB11B6F}"/>
              </a:ext>
            </a:extLst>
          </p:cNvPr>
          <p:cNvPicPr>
            <a:picLocks noChangeAspect="1"/>
          </p:cNvPicPr>
          <p:nvPr/>
        </p:nvPicPr>
        <p:blipFill>
          <a:blip r:embed="rId7"/>
          <a:stretch>
            <a:fillRect/>
          </a:stretch>
        </p:blipFill>
        <p:spPr>
          <a:xfrm rot="5400000">
            <a:off x="9568042" y="4524689"/>
            <a:ext cx="2506556" cy="21501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tačiakampis: suapvalinti kampai 1">
            <a:extLst>
              <a:ext uri="{FF2B5EF4-FFF2-40B4-BE49-F238E27FC236}">
                <a16:creationId xmlns:a16="http://schemas.microsoft.com/office/drawing/2014/main" id="{01D992DE-DC62-FDC1-02BE-945986C527AE}"/>
              </a:ext>
            </a:extLst>
          </p:cNvPr>
          <p:cNvSpPr/>
          <p:nvPr/>
        </p:nvSpPr>
        <p:spPr>
          <a:xfrm>
            <a:off x="427182" y="427183"/>
            <a:ext cx="5576454" cy="6003635"/>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90000"/>
              </a:lnSpc>
              <a:spcBef>
                <a:spcPts val="1000"/>
              </a:spcBef>
            </a:pPr>
            <a:r>
              <a:rPr lang="en-US" sz="2800" b="1">
                <a:solidFill>
                  <a:srgbClr val="000000"/>
                </a:solidFill>
                <a:latin typeface="Times New Roman"/>
                <a:cs typeface="Times New Roman"/>
              </a:rPr>
              <a:t>Darbo </a:t>
            </a:r>
            <a:r>
              <a:rPr lang="en-US" sz="2800" b="1" err="1">
                <a:solidFill>
                  <a:srgbClr val="000000"/>
                </a:solidFill>
                <a:latin typeface="Times New Roman"/>
                <a:cs typeface="Times New Roman"/>
              </a:rPr>
              <a:t>eiga</a:t>
            </a:r>
            <a:r>
              <a:rPr lang="en-US" sz="2800" b="1">
                <a:solidFill>
                  <a:srgbClr val="000000"/>
                </a:solidFill>
                <a:latin typeface="Times New Roman"/>
                <a:cs typeface="Times New Roman"/>
              </a:rPr>
              <a:t>:</a:t>
            </a:r>
            <a:endParaRPr lang="lt-LT" sz="2800">
              <a:solidFill>
                <a:srgbClr val="000000"/>
              </a:solidFill>
              <a:latin typeface="Times New Roman"/>
              <a:cs typeface="Times New Roman"/>
            </a:endParaRPr>
          </a:p>
          <a:p>
            <a:pPr marL="285750" indent="-285750" algn="just">
              <a:lnSpc>
                <a:spcPct val="90000"/>
              </a:lnSpc>
              <a:spcBef>
                <a:spcPts val="1000"/>
              </a:spcBef>
              <a:buFont typeface="Arial"/>
              <a:buChar char="•"/>
            </a:pPr>
            <a:r>
              <a:rPr lang="lt-LT" sz="2800">
                <a:solidFill>
                  <a:srgbClr val="000000"/>
                </a:solidFill>
                <a:latin typeface="Times New Roman"/>
                <a:cs typeface="Times New Roman"/>
              </a:rPr>
              <a:t>Matavimo cilindrus pripilame vandens.</a:t>
            </a:r>
            <a:endParaRPr lang="en-US" sz="2800">
              <a:solidFill>
                <a:srgbClr val="000000"/>
              </a:solidFill>
              <a:latin typeface="Times New Roman"/>
              <a:cs typeface="Times New Roman"/>
            </a:endParaRPr>
          </a:p>
          <a:p>
            <a:pPr marL="285750" indent="-285750" algn="just">
              <a:lnSpc>
                <a:spcPct val="90000"/>
              </a:lnSpc>
              <a:spcBef>
                <a:spcPts val="1000"/>
              </a:spcBef>
              <a:buFont typeface="Arial"/>
              <a:buChar char="•"/>
            </a:pPr>
            <a:r>
              <a:rPr lang="lt-LT" sz="2800">
                <a:solidFill>
                  <a:srgbClr val="000000"/>
                </a:solidFill>
                <a:latin typeface="Times New Roman"/>
                <a:cs typeface="Times New Roman"/>
              </a:rPr>
              <a:t>Į kiekvieną matavimo cilindrą įlašiname 2 ar 3 lašus maistinių dažų.</a:t>
            </a:r>
            <a:endParaRPr lang="en-US" sz="2800">
              <a:solidFill>
                <a:srgbClr val="000000"/>
              </a:solidFill>
              <a:latin typeface="Times New Roman"/>
              <a:cs typeface="Times New Roman"/>
            </a:endParaRPr>
          </a:p>
          <a:p>
            <a:pPr marL="285750" indent="-285750" algn="just">
              <a:lnSpc>
                <a:spcPct val="90000"/>
              </a:lnSpc>
              <a:spcBef>
                <a:spcPts val="1000"/>
              </a:spcBef>
              <a:buFont typeface="Arial"/>
              <a:buChar char="•"/>
            </a:pPr>
            <a:r>
              <a:rPr lang="lt-LT" sz="2800">
                <a:solidFill>
                  <a:srgbClr val="000000"/>
                </a:solidFill>
                <a:latin typeface="Times New Roman"/>
                <a:cs typeface="Times New Roman"/>
              </a:rPr>
              <a:t>Pasidėjome baltą popieriaus lapą- ekraną.</a:t>
            </a:r>
            <a:endParaRPr lang="en-US" sz="2800">
              <a:solidFill>
                <a:srgbClr val="000000"/>
              </a:solidFill>
              <a:latin typeface="Times New Roman"/>
              <a:cs typeface="Times New Roman"/>
            </a:endParaRPr>
          </a:p>
          <a:p>
            <a:pPr marL="285750" indent="-285750" algn="just">
              <a:lnSpc>
                <a:spcPct val="90000"/>
              </a:lnSpc>
              <a:spcBef>
                <a:spcPts val="1000"/>
              </a:spcBef>
              <a:buFont typeface="Arial"/>
              <a:buChar char="•"/>
            </a:pPr>
            <a:r>
              <a:rPr lang="lt-LT" sz="2800">
                <a:solidFill>
                  <a:srgbClr val="000000"/>
                </a:solidFill>
                <a:latin typeface="Times New Roman"/>
                <a:cs typeface="Times New Roman"/>
              </a:rPr>
              <a:t>Statėme matavimo cilindrus, taip, kad vienas dengtų kitą ir žiūrėjome, kaip matomos visai kitos spalvos.</a:t>
            </a:r>
            <a:endParaRPr lang="lt-LT">
              <a:solidFill>
                <a:srgbClr val="000000"/>
              </a:solidFill>
            </a:endParaRPr>
          </a:p>
        </p:txBody>
      </p:sp>
    </p:spTree>
    <p:extLst>
      <p:ext uri="{BB962C8B-B14F-4D97-AF65-F5344CB8AC3E}">
        <p14:creationId xmlns:p14="http://schemas.microsoft.com/office/powerpoint/2010/main" val="823168650"/>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čiakampis 10">
            <a:extLst>
              <a:ext uri="{FF2B5EF4-FFF2-40B4-BE49-F238E27FC236}">
                <a16:creationId xmlns:a16="http://schemas.microsoft.com/office/drawing/2014/main" id="{F0864354-81C2-598F-0A5A-78491F460C6B}"/>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F4CF8A8F-1FBF-C2B2-9ABC-8006088F1CB2}"/>
              </a:ext>
            </a:extLst>
          </p:cNvPr>
          <p:cNvSpPr>
            <a:spLocks noGrp="1"/>
          </p:cNvSpPr>
          <p:nvPr>
            <p:ph type="title"/>
          </p:nvPr>
        </p:nvSpPr>
        <p:spPr>
          <a:xfrm>
            <a:off x="839788" y="457200"/>
            <a:ext cx="3932237" cy="889000"/>
          </a:xfrm>
        </p:spPr>
        <p:txBody>
          <a:bodyPr vert="horz" lIns="91440" tIns="45720" rIns="91440" bIns="45720" rtlCol="0" anchor="ctr">
            <a:normAutofit/>
          </a:bodyPr>
          <a:lstStyle/>
          <a:p>
            <a:r>
              <a:rPr lang="lt-LT" sz="4400" b="1">
                <a:solidFill>
                  <a:schemeClr val="bg1"/>
                </a:solidFill>
                <a:latin typeface="Times New Roman"/>
                <a:cs typeface="Times New Roman"/>
              </a:rPr>
              <a:t>Rezultatas</a:t>
            </a:r>
          </a:p>
        </p:txBody>
      </p:sp>
      <p:pic>
        <p:nvPicPr>
          <p:cNvPr id="8" name="Paveikslėlis 7" descr="Paveikslėlis, kuriame yra menzūra, puodelis, Permatoma medžiaga, Laboratorinė įranga&#10;&#10;Automatiškai sugeneruotas aprašymas">
            <a:extLst>
              <a:ext uri="{FF2B5EF4-FFF2-40B4-BE49-F238E27FC236}">
                <a16:creationId xmlns:a16="http://schemas.microsoft.com/office/drawing/2014/main" id="{8B066B87-EE9B-6E92-7E9B-A03D060CE1E0}"/>
              </a:ext>
            </a:extLst>
          </p:cNvPr>
          <p:cNvPicPr>
            <a:picLocks noChangeAspect="1"/>
          </p:cNvPicPr>
          <p:nvPr/>
        </p:nvPicPr>
        <p:blipFill>
          <a:blip r:embed="rId2"/>
          <a:stretch>
            <a:fillRect/>
          </a:stretch>
        </p:blipFill>
        <p:spPr>
          <a:xfrm>
            <a:off x="7291332" y="636821"/>
            <a:ext cx="4189181" cy="55880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Teksto vietos rezervavimo ženklas 3">
            <a:extLst>
              <a:ext uri="{FF2B5EF4-FFF2-40B4-BE49-F238E27FC236}">
                <a16:creationId xmlns:a16="http://schemas.microsoft.com/office/drawing/2014/main" id="{0BAA9F1B-F6EB-06B4-F7DB-C64D5486C500}"/>
              </a:ext>
            </a:extLst>
          </p:cNvPr>
          <p:cNvSpPr>
            <a:spLocks noGrp="1"/>
          </p:cNvSpPr>
          <p:nvPr/>
        </p:nvSpPr>
        <p:spPr>
          <a:xfrm>
            <a:off x="839788" y="1517650"/>
            <a:ext cx="3932237" cy="4351338"/>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lt-LT" sz="2800"/>
          </a:p>
        </p:txBody>
      </p:sp>
      <p:sp>
        <p:nvSpPr>
          <p:cNvPr id="3" name="Stačiakampis: suapvalinti kampai 2">
            <a:extLst>
              <a:ext uri="{FF2B5EF4-FFF2-40B4-BE49-F238E27FC236}">
                <a16:creationId xmlns:a16="http://schemas.microsoft.com/office/drawing/2014/main" id="{14EAE185-1038-119D-4755-69A516292CAB}"/>
              </a:ext>
            </a:extLst>
          </p:cNvPr>
          <p:cNvSpPr/>
          <p:nvPr/>
        </p:nvSpPr>
        <p:spPr>
          <a:xfrm>
            <a:off x="511462" y="1766453"/>
            <a:ext cx="4837545" cy="4456545"/>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lt-LT" sz="2800" b="1">
                <a:solidFill>
                  <a:srgbClr val="000000"/>
                </a:solidFill>
                <a:latin typeface="Times New Roman"/>
                <a:cs typeface="Times New Roman"/>
              </a:rPr>
              <a:t>Išvada</a:t>
            </a:r>
            <a:r>
              <a:rPr lang="lt-LT" sz="2800">
                <a:solidFill>
                  <a:srgbClr val="000000"/>
                </a:solidFill>
                <a:latin typeface="Times New Roman"/>
                <a:cs typeface="Times New Roman"/>
              </a:rPr>
              <a:t>- mūsų hipotezė pasitvirtino. Galima stebėti gaunamas kitas spalvas sustačius spalvotus indus vieną prieš kitą. Pavyzdžiui susiliejus geltonai ir raudonai gavome oranžinę, o mėlyną ir geltoną - žalią.</a:t>
            </a:r>
            <a:endParaRPr lang="lt-LT">
              <a:solidFill>
                <a:srgbClr val="000000"/>
              </a:solidFill>
            </a:endParaRPr>
          </a:p>
        </p:txBody>
      </p:sp>
    </p:spTree>
    <p:extLst>
      <p:ext uri="{BB962C8B-B14F-4D97-AF65-F5344CB8AC3E}">
        <p14:creationId xmlns:p14="http://schemas.microsoft.com/office/powerpoint/2010/main" val="1864798553"/>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92451A1E-EA2E-1896-529D-1B2B2C079180}"/>
              </a:ext>
            </a:extLst>
          </p:cNvPr>
          <p:cNvSpPr/>
          <p:nvPr/>
        </p:nvSpPr>
        <p:spPr>
          <a:xfrm>
            <a:off x="-316302"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92DB793F-0E1B-3D6C-DD64-CF338F95591E}"/>
              </a:ext>
            </a:extLst>
          </p:cNvPr>
          <p:cNvSpPr>
            <a:spLocks noGrp="1"/>
          </p:cNvSpPr>
          <p:nvPr>
            <p:ph type="title"/>
          </p:nvPr>
        </p:nvSpPr>
        <p:spPr>
          <a:xfrm>
            <a:off x="4313" y="178219"/>
            <a:ext cx="6058619" cy="1325563"/>
          </a:xfrm>
        </p:spPr>
        <p:txBody>
          <a:bodyPr>
            <a:normAutofit/>
          </a:bodyPr>
          <a:lstStyle/>
          <a:p>
            <a:r>
              <a:rPr lang="lt-LT" b="1">
                <a:solidFill>
                  <a:schemeClr val="bg1"/>
                </a:solidFill>
                <a:ea typeface="+mj-lt"/>
                <a:cs typeface="+mj-lt"/>
              </a:rPr>
              <a:t>Šviesos spalvų sudėtis</a:t>
            </a:r>
            <a:endParaRPr lang="lt-LT">
              <a:solidFill>
                <a:schemeClr val="bg1"/>
              </a:solidFill>
            </a:endParaRPr>
          </a:p>
        </p:txBody>
      </p:sp>
      <p:sp>
        <p:nvSpPr>
          <p:cNvPr id="3" name="Turinio vietos rezervavimo ženklas 2">
            <a:extLst>
              <a:ext uri="{FF2B5EF4-FFF2-40B4-BE49-F238E27FC236}">
                <a16:creationId xmlns:a16="http://schemas.microsoft.com/office/drawing/2014/main" id="{AD6331F3-CC62-4D17-6B54-901CCAD2784B}"/>
              </a:ext>
            </a:extLst>
          </p:cNvPr>
          <p:cNvSpPr>
            <a:spLocks noGrp="1"/>
          </p:cNvSpPr>
          <p:nvPr>
            <p:ph sz="half" idx="1"/>
          </p:nvPr>
        </p:nvSpPr>
        <p:spPr>
          <a:xfrm>
            <a:off x="4314" y="1739361"/>
            <a:ext cx="6072995" cy="4437602"/>
          </a:xfrm>
        </p:spPr>
        <p:txBody>
          <a:bodyPr vert="horz" lIns="91440" tIns="45720" rIns="91440" bIns="45720" rtlCol="0" anchor="t">
            <a:normAutofit/>
          </a:bodyPr>
          <a:lstStyle/>
          <a:p>
            <a:pPr algn="just"/>
            <a:endParaRPr lang="lt-LT">
              <a:latin typeface="Times New Roman"/>
              <a:cs typeface="Times New Roman"/>
            </a:endParaRPr>
          </a:p>
          <a:p>
            <a:pPr marL="0" indent="0" algn="just">
              <a:buNone/>
            </a:pPr>
            <a:endParaRPr lang="lt-LT">
              <a:latin typeface="Times New Roman"/>
              <a:cs typeface="Times New Roman"/>
            </a:endParaRPr>
          </a:p>
        </p:txBody>
      </p:sp>
      <p:sp>
        <p:nvSpPr>
          <p:cNvPr id="4" name="Turinio vietos rezervavimo ženklas 3">
            <a:extLst>
              <a:ext uri="{FF2B5EF4-FFF2-40B4-BE49-F238E27FC236}">
                <a16:creationId xmlns:a16="http://schemas.microsoft.com/office/drawing/2014/main" id="{A5D17228-03D6-5C96-81F8-59C5E7AF44BD}"/>
              </a:ext>
            </a:extLst>
          </p:cNvPr>
          <p:cNvSpPr>
            <a:spLocks noGrp="1"/>
          </p:cNvSpPr>
          <p:nvPr>
            <p:ph sz="half" idx="2"/>
          </p:nvPr>
        </p:nvSpPr>
        <p:spPr>
          <a:xfrm>
            <a:off x="6603521" y="589172"/>
            <a:ext cx="5181600" cy="4351338"/>
          </a:xfrm>
        </p:spPr>
        <p:txBody>
          <a:bodyPr vert="horz" lIns="91440" tIns="45720" rIns="91440" bIns="45720" rtlCol="0" anchor="t">
            <a:normAutofit/>
          </a:bodyPr>
          <a:lstStyle/>
          <a:p>
            <a:pPr marL="0" indent="0" algn="just">
              <a:buNone/>
            </a:pPr>
            <a:endParaRPr lang="lt-LT" b="1">
              <a:latin typeface="Times New Roman"/>
              <a:cs typeface="Times New Roman"/>
            </a:endParaRPr>
          </a:p>
          <a:p>
            <a:endParaRPr lang="lt-LT" b="1"/>
          </a:p>
        </p:txBody>
      </p:sp>
      <p:pic>
        <p:nvPicPr>
          <p:cNvPr id="5" name="Paveikslėlis 4" descr="Paveikslėlis, kuriame yra siena, menas&#10;&#10;Automatiškai sugeneruotas aprašymas">
            <a:extLst>
              <a:ext uri="{FF2B5EF4-FFF2-40B4-BE49-F238E27FC236}">
                <a16:creationId xmlns:a16="http://schemas.microsoft.com/office/drawing/2014/main" id="{5081EA5C-6793-F70E-2A6E-684452B64080}"/>
              </a:ext>
            </a:extLst>
          </p:cNvPr>
          <p:cNvPicPr>
            <a:picLocks noChangeAspect="1"/>
          </p:cNvPicPr>
          <p:nvPr/>
        </p:nvPicPr>
        <p:blipFill>
          <a:blip r:embed="rId2"/>
          <a:stretch>
            <a:fillRect/>
          </a:stretch>
        </p:blipFill>
        <p:spPr>
          <a:xfrm rot="16200000">
            <a:off x="7349177" y="2935615"/>
            <a:ext cx="3062087" cy="405681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tačiakampis: suapvalinti kampai 7">
            <a:extLst>
              <a:ext uri="{FF2B5EF4-FFF2-40B4-BE49-F238E27FC236}">
                <a16:creationId xmlns:a16="http://schemas.microsoft.com/office/drawing/2014/main" id="{7501601C-DEB2-A5E7-BF95-76CB8A4B10AA}"/>
              </a:ext>
            </a:extLst>
          </p:cNvPr>
          <p:cNvSpPr/>
          <p:nvPr/>
        </p:nvSpPr>
        <p:spPr>
          <a:xfrm>
            <a:off x="5807953" y="1489833"/>
            <a:ext cx="6143611" cy="1534964"/>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baseline="0">
                <a:solidFill>
                  <a:srgbClr val="000000"/>
                </a:solidFill>
                <a:latin typeface="Times New Roman"/>
              </a:rPr>
              <a:t>Hipotezė</a:t>
            </a:r>
            <a:r>
              <a:rPr lang="lt-LT" sz="2800" baseline="0">
                <a:solidFill>
                  <a:srgbClr val="000000"/>
                </a:solidFill>
                <a:latin typeface="Times New Roman"/>
              </a:rPr>
              <a:t>- sudėjus 3  spalvų (raudonos, žalios ir mėlynos) spindulius į vieną tašką matysime baltą šviesą.</a:t>
            </a:r>
            <a:endParaRPr lang="lt-LT">
              <a:solidFill>
                <a:srgbClr val="000000"/>
              </a:solidFill>
            </a:endParaRPr>
          </a:p>
        </p:txBody>
      </p:sp>
      <p:sp>
        <p:nvSpPr>
          <p:cNvPr id="10" name="Stačiakampis: suapvalinti kampai 9">
            <a:extLst>
              <a:ext uri="{FF2B5EF4-FFF2-40B4-BE49-F238E27FC236}">
                <a16:creationId xmlns:a16="http://schemas.microsoft.com/office/drawing/2014/main" id="{BB0199AE-938C-9AEE-D42C-02549A2B977B}"/>
              </a:ext>
            </a:extLst>
          </p:cNvPr>
          <p:cNvSpPr/>
          <p:nvPr/>
        </p:nvSpPr>
        <p:spPr>
          <a:xfrm>
            <a:off x="-1171" y="1493884"/>
            <a:ext cx="5607651" cy="153906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rgbClr val="000000"/>
                </a:solidFill>
                <a:latin typeface="Times New Roman"/>
                <a:cs typeface="Times New Roman"/>
              </a:rPr>
              <a:t>Tikslas</a:t>
            </a:r>
            <a:r>
              <a:rPr lang="lt-LT" sz="2800">
                <a:solidFill>
                  <a:srgbClr val="000000"/>
                </a:solidFill>
                <a:latin typeface="Times New Roman"/>
                <a:cs typeface="Times New Roman"/>
              </a:rPr>
              <a:t>- išsiaiškinti ar galima maišant šviesos spalvas gauti kitas spalvas.</a:t>
            </a:r>
            <a:endParaRPr lang="lt-LT">
              <a:solidFill>
                <a:srgbClr val="000000"/>
              </a:solidFill>
            </a:endParaRPr>
          </a:p>
        </p:txBody>
      </p:sp>
      <p:sp>
        <p:nvSpPr>
          <p:cNvPr id="12" name="Stačiakampis: suapvalinti kampai 11">
            <a:extLst>
              <a:ext uri="{FF2B5EF4-FFF2-40B4-BE49-F238E27FC236}">
                <a16:creationId xmlns:a16="http://schemas.microsoft.com/office/drawing/2014/main" id="{A1BFCF66-3A12-DEDD-ABEB-8C09B324F9E9}"/>
              </a:ext>
            </a:extLst>
          </p:cNvPr>
          <p:cNvSpPr/>
          <p:nvPr/>
        </p:nvSpPr>
        <p:spPr>
          <a:xfrm>
            <a:off x="4789" y="3411056"/>
            <a:ext cx="5586614" cy="305077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lt-LT" sz="2800" b="1">
                <a:solidFill>
                  <a:srgbClr val="000000"/>
                </a:solidFill>
                <a:latin typeface="Times New Roman"/>
                <a:cs typeface="Times New Roman"/>
              </a:rPr>
              <a:t>Priemonės:</a:t>
            </a:r>
            <a:endParaRPr lang="lt-LT" sz="2800">
              <a:solidFill>
                <a:srgbClr val="000000"/>
              </a:solidFill>
              <a:latin typeface="Times New Roman"/>
              <a:cs typeface="Times New Roman"/>
            </a:endParaRPr>
          </a:p>
          <a:p>
            <a:pPr marL="285750" indent="-285750" algn="just">
              <a:lnSpc>
                <a:spcPct val="90000"/>
              </a:lnSpc>
              <a:spcBef>
                <a:spcPts val="1000"/>
              </a:spcBef>
              <a:buFont typeface="Arial" panose="020B0604020202020204" pitchFamily="34" charset="0"/>
              <a:buChar char="•"/>
            </a:pPr>
            <a:r>
              <a:rPr lang="lt-LT" sz="2800">
                <a:solidFill>
                  <a:srgbClr val="000000"/>
                </a:solidFill>
                <a:latin typeface="Times New Roman"/>
                <a:cs typeface="Times New Roman"/>
              </a:rPr>
              <a:t>3 žibintuvėliai;</a:t>
            </a:r>
          </a:p>
          <a:p>
            <a:pPr marL="285750" indent="-285750" algn="just">
              <a:lnSpc>
                <a:spcPct val="90000"/>
              </a:lnSpc>
              <a:spcBef>
                <a:spcPts val="1000"/>
              </a:spcBef>
              <a:buFont typeface="Arial" panose="020B0604020202020204" pitchFamily="34" charset="0"/>
              <a:buChar char="•"/>
            </a:pPr>
            <a:r>
              <a:rPr lang="lt-LT" sz="2800">
                <a:solidFill>
                  <a:srgbClr val="000000"/>
                </a:solidFill>
                <a:latin typeface="Times New Roman"/>
                <a:cs typeface="Times New Roman"/>
              </a:rPr>
              <a:t>3 spalvų filtrai (raudona, žalia, mėlyna);</a:t>
            </a:r>
          </a:p>
          <a:p>
            <a:pPr marL="285750" indent="-285750" algn="just">
              <a:lnSpc>
                <a:spcPct val="90000"/>
              </a:lnSpc>
              <a:spcBef>
                <a:spcPts val="1000"/>
              </a:spcBef>
              <a:buFont typeface="Arial" panose="020B0604020202020204" pitchFamily="34" charset="0"/>
              <a:buChar char="•"/>
            </a:pPr>
            <a:r>
              <a:rPr lang="lt-LT" sz="2800">
                <a:solidFill>
                  <a:srgbClr val="000000"/>
                </a:solidFill>
                <a:latin typeface="Times New Roman"/>
                <a:cs typeface="Times New Roman"/>
              </a:rPr>
              <a:t>baltas ekranas,</a:t>
            </a:r>
            <a:endParaRPr lang="en-US" sz="2800">
              <a:solidFill>
                <a:srgbClr val="000000"/>
              </a:solidFill>
              <a:latin typeface="Times New Roman"/>
              <a:cs typeface="Times New Roman"/>
            </a:endParaRPr>
          </a:p>
          <a:p>
            <a:pPr marL="457200" indent="-457200" algn="ctr">
              <a:buFont typeface="Arial" panose="020B0604020202020204" pitchFamily="34" charset="0"/>
              <a:buChar char="•"/>
            </a:pPr>
            <a:endParaRPr lang="lt-LT" sz="2800">
              <a:solidFill>
                <a:srgbClr val="000000"/>
              </a:solidFill>
              <a:latin typeface="Times New Roman"/>
              <a:cs typeface="Times New Roman"/>
            </a:endParaRPr>
          </a:p>
        </p:txBody>
      </p:sp>
    </p:spTree>
    <p:extLst>
      <p:ext uri="{BB962C8B-B14F-4D97-AF65-F5344CB8AC3E}">
        <p14:creationId xmlns:p14="http://schemas.microsoft.com/office/powerpoint/2010/main" val="3205756895"/>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B65BB559-22EA-FF29-2C50-9A3B2C8F28DB}"/>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Turinio vietos rezervavimo ženklas 6" descr="Paveikslėlis, kuriame yra siena, avalynė, vidaus, šviestuvas&#10;&#10;Automatiškai sugeneruotas aprašymas">
            <a:extLst>
              <a:ext uri="{FF2B5EF4-FFF2-40B4-BE49-F238E27FC236}">
                <a16:creationId xmlns:a16="http://schemas.microsoft.com/office/drawing/2014/main" id="{B4E554CB-D4C3-F9D0-A8EA-851E4C06EC4E}"/>
              </a:ext>
            </a:extLst>
          </p:cNvPr>
          <p:cNvPicPr>
            <a:picLocks noGrp="1" noChangeAspect="1"/>
          </p:cNvPicPr>
          <p:nvPr>
            <p:ph sz="half" idx="4294967295"/>
          </p:nvPr>
        </p:nvPicPr>
        <p:blipFill>
          <a:blip r:embed="rId2"/>
          <a:stretch>
            <a:fillRect/>
          </a:stretch>
        </p:blipFill>
        <p:spPr>
          <a:xfrm>
            <a:off x="6742793" y="1722438"/>
            <a:ext cx="5187950" cy="4365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tačiakampis: suapvalinti kampai 1">
            <a:extLst>
              <a:ext uri="{FF2B5EF4-FFF2-40B4-BE49-F238E27FC236}">
                <a16:creationId xmlns:a16="http://schemas.microsoft.com/office/drawing/2014/main" id="{C7513459-081E-7EFB-3018-4F324C6078AC}"/>
              </a:ext>
            </a:extLst>
          </p:cNvPr>
          <p:cNvSpPr/>
          <p:nvPr/>
        </p:nvSpPr>
        <p:spPr>
          <a:xfrm>
            <a:off x="572654" y="962890"/>
            <a:ext cx="4953000" cy="512618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en-US" sz="2800" b="1">
                <a:solidFill>
                  <a:schemeClr val="tx1"/>
                </a:solidFill>
                <a:latin typeface="Times New Roman"/>
                <a:ea typeface="+mn-lt"/>
                <a:cs typeface="Times New Roman"/>
              </a:rPr>
              <a:t>Darbo </a:t>
            </a:r>
            <a:r>
              <a:rPr lang="en-US" sz="2800" b="1" err="1">
                <a:solidFill>
                  <a:schemeClr val="tx1"/>
                </a:solidFill>
                <a:latin typeface="Times New Roman"/>
                <a:ea typeface="+mn-lt"/>
                <a:cs typeface="Times New Roman"/>
              </a:rPr>
              <a:t>eiga</a:t>
            </a:r>
            <a:r>
              <a:rPr lang="en-US" sz="2800" b="1">
                <a:solidFill>
                  <a:schemeClr val="tx1"/>
                </a:solidFill>
                <a:latin typeface="Times New Roman"/>
                <a:ea typeface="+mn-lt"/>
                <a:cs typeface="Times New Roman"/>
              </a:rPr>
              <a:t>:</a:t>
            </a:r>
            <a:endParaRPr lang="lt-LT" sz="2800" b="1">
              <a:solidFill>
                <a:schemeClr val="tx1"/>
              </a:solidFill>
              <a:latin typeface="Times New Roman"/>
              <a:cs typeface="Times New Roman"/>
            </a:endParaRPr>
          </a:p>
          <a:p>
            <a:pPr marL="285750" indent="-285750" algn="just">
              <a:lnSpc>
                <a:spcPct val="90000"/>
              </a:lnSpc>
              <a:spcBef>
                <a:spcPts val="1000"/>
              </a:spcBef>
              <a:buFont typeface="Arial"/>
              <a:buChar char="•"/>
            </a:pPr>
            <a:r>
              <a:rPr lang="lt-LT" sz="2800">
                <a:solidFill>
                  <a:schemeClr val="tx1"/>
                </a:solidFill>
                <a:latin typeface="Times New Roman"/>
                <a:cs typeface="Times New Roman"/>
              </a:rPr>
              <a:t>Paguldome 3 žibintuvėlius. </a:t>
            </a:r>
          </a:p>
          <a:p>
            <a:pPr marL="285750" indent="-285750" algn="just">
              <a:lnSpc>
                <a:spcPct val="90000"/>
              </a:lnSpc>
              <a:spcBef>
                <a:spcPts val="1000"/>
              </a:spcBef>
              <a:buFont typeface="Arial"/>
              <a:buChar char="•"/>
            </a:pPr>
            <a:r>
              <a:rPr lang="lt-LT" sz="2800">
                <a:solidFill>
                  <a:schemeClr val="tx1"/>
                </a:solidFill>
                <a:latin typeface="Times New Roman"/>
                <a:cs typeface="Times New Roman"/>
              </a:rPr>
              <a:t>Uždedame ant jų spalvotus filtrus. Matome tris skirtingas spalvas ekrane.</a:t>
            </a:r>
            <a:endParaRPr lang="en-US" sz="2800">
              <a:solidFill>
                <a:schemeClr val="tx1"/>
              </a:solidFill>
              <a:latin typeface="Times New Roman"/>
              <a:cs typeface="Times New Roman"/>
            </a:endParaRPr>
          </a:p>
          <a:p>
            <a:pPr marL="285750" indent="-285750" algn="just">
              <a:lnSpc>
                <a:spcPct val="90000"/>
              </a:lnSpc>
              <a:spcBef>
                <a:spcPts val="1000"/>
              </a:spcBef>
              <a:buFont typeface="Arial"/>
              <a:buChar char="•"/>
            </a:pPr>
            <a:r>
              <a:rPr lang="lt-LT" sz="2800">
                <a:solidFill>
                  <a:schemeClr val="tx1"/>
                </a:solidFill>
                <a:latin typeface="Times New Roman"/>
                <a:cs typeface="Times New Roman"/>
              </a:rPr>
              <a:t>Nukreipiame 3 spindulius į vieną tašką ir pamatome ekrane baltą tašką</a:t>
            </a:r>
            <a:r>
              <a:rPr lang="lt-LT" sz="2800">
                <a:solidFill>
                  <a:schemeClr val="tx1"/>
                </a:solidFill>
                <a:latin typeface="Arial"/>
                <a:cs typeface="Arial"/>
              </a:rPr>
              <a:t>.</a:t>
            </a:r>
            <a:endParaRPr lang="lt-LT">
              <a:solidFill>
                <a:schemeClr val="tx1"/>
              </a:solidFill>
            </a:endParaRPr>
          </a:p>
        </p:txBody>
      </p:sp>
    </p:spTree>
    <p:extLst>
      <p:ext uri="{BB962C8B-B14F-4D97-AF65-F5344CB8AC3E}">
        <p14:creationId xmlns:p14="http://schemas.microsoft.com/office/powerpoint/2010/main" val="2603887819"/>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9F82B42E-E035-0525-6F49-E7ACD3107140}"/>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F4CF8A8F-1FBF-C2B2-9ABC-8006088F1CB2}"/>
              </a:ext>
            </a:extLst>
          </p:cNvPr>
          <p:cNvSpPr>
            <a:spLocks noGrp="1"/>
          </p:cNvSpPr>
          <p:nvPr>
            <p:ph type="title"/>
          </p:nvPr>
        </p:nvSpPr>
        <p:spPr>
          <a:xfrm>
            <a:off x="839788" y="670560"/>
            <a:ext cx="3932237" cy="848360"/>
          </a:xfrm>
        </p:spPr>
        <p:txBody>
          <a:bodyPr vert="horz" lIns="91440" tIns="45720" rIns="91440" bIns="45720" rtlCol="0" anchor="ctr">
            <a:normAutofit/>
          </a:bodyPr>
          <a:lstStyle/>
          <a:p>
            <a:r>
              <a:rPr lang="lt-LT" sz="4400" b="1">
                <a:solidFill>
                  <a:schemeClr val="bg1"/>
                </a:solidFill>
                <a:latin typeface="Times New Roman"/>
                <a:cs typeface="Times New Roman"/>
              </a:rPr>
              <a:t>Rezultatas</a:t>
            </a:r>
          </a:p>
        </p:txBody>
      </p:sp>
      <p:pic>
        <p:nvPicPr>
          <p:cNvPr id="3" name="Paveikslėlio vietos rezervavimo ženklas 2" descr="Paveikslėlis, kuriame yra dangus, siena, įrankis, biuro reikmenys&#10;&#10;Automatiškai sugeneruotas aprašymas">
            <a:extLst>
              <a:ext uri="{FF2B5EF4-FFF2-40B4-BE49-F238E27FC236}">
                <a16:creationId xmlns:a16="http://schemas.microsoft.com/office/drawing/2014/main" id="{EAE7D363-22C7-6198-93DB-6333C08C8A90}"/>
              </a:ext>
            </a:extLst>
          </p:cNvPr>
          <p:cNvPicPr>
            <a:picLocks noGrp="1" noChangeAspect="1"/>
          </p:cNvPicPr>
          <p:nvPr>
            <p:ph type="pic" idx="1"/>
          </p:nvPr>
        </p:nvPicPr>
        <p:blipFill>
          <a:blip r:embed="rId2"/>
          <a:srcRect t="19220" b="19220"/>
          <a:stretch/>
        </p:blipFill>
        <p:spPr>
          <a:xfrm>
            <a:off x="6440631" y="1078865"/>
            <a:ext cx="5110193" cy="48837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Stačiakampis: suapvalinti kampai 4">
            <a:extLst>
              <a:ext uri="{FF2B5EF4-FFF2-40B4-BE49-F238E27FC236}">
                <a16:creationId xmlns:a16="http://schemas.microsoft.com/office/drawing/2014/main" id="{16BC0191-EDB2-1215-3647-8F5533CC2431}"/>
              </a:ext>
            </a:extLst>
          </p:cNvPr>
          <p:cNvSpPr/>
          <p:nvPr/>
        </p:nvSpPr>
        <p:spPr>
          <a:xfrm>
            <a:off x="934028" y="1948873"/>
            <a:ext cx="4537364" cy="3405908"/>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ea typeface="+mn-lt"/>
                <a:cs typeface="Times New Roman"/>
              </a:rPr>
              <a:t>Išvada</a:t>
            </a:r>
            <a:r>
              <a:rPr lang="lt-LT" sz="2800">
                <a:solidFill>
                  <a:schemeClr val="tx1"/>
                </a:solidFill>
                <a:latin typeface="Times New Roman"/>
                <a:ea typeface="+mn-lt"/>
                <a:cs typeface="Times New Roman"/>
              </a:rPr>
              <a:t>-  hipotezė pasitvirtino. Galime teigti, kad baltą šviesą galime gauti iš 3 pagrindinių spalvų: raudonos, mėlynos ir žalios.</a:t>
            </a:r>
            <a:endParaRPr lang="lt-LT" sz="2800">
              <a:solidFill>
                <a:schemeClr val="tx1"/>
              </a:solidFill>
              <a:latin typeface="Times New Roman"/>
              <a:cs typeface="Times New Roman"/>
            </a:endParaRPr>
          </a:p>
        </p:txBody>
      </p:sp>
    </p:spTree>
    <p:extLst>
      <p:ext uri="{BB962C8B-B14F-4D97-AF65-F5344CB8AC3E}">
        <p14:creationId xmlns:p14="http://schemas.microsoft.com/office/powerpoint/2010/main" val="1956102590"/>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BF735729-D1D4-4F9D-5342-CB9C8ED747E5}"/>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BCE791C9-25E2-1BA5-7BA1-40CE192A1D72}"/>
              </a:ext>
            </a:extLst>
          </p:cNvPr>
          <p:cNvSpPr>
            <a:spLocks noGrp="1"/>
          </p:cNvSpPr>
          <p:nvPr>
            <p:ph type="title"/>
          </p:nvPr>
        </p:nvSpPr>
        <p:spPr/>
        <p:txBody>
          <a:bodyPr/>
          <a:lstStyle/>
          <a:p>
            <a:r>
              <a:rPr lang="lt-LT" b="1">
                <a:solidFill>
                  <a:schemeClr val="bg1"/>
                </a:solidFill>
                <a:latin typeface="Times New Roman"/>
                <a:cs typeface="Times New Roman"/>
              </a:rPr>
              <a:t>Spalvų spektras</a:t>
            </a:r>
          </a:p>
        </p:txBody>
      </p:sp>
      <p:pic>
        <p:nvPicPr>
          <p:cNvPr id="5" name="Paveikslėlis 4" descr="Paveikslėlis, kuriame yra tekstas, laikrodis, liniuotė, įrankis&#10;&#10;Automatiškai sugeneruotas aprašymas">
            <a:extLst>
              <a:ext uri="{FF2B5EF4-FFF2-40B4-BE49-F238E27FC236}">
                <a16:creationId xmlns:a16="http://schemas.microsoft.com/office/drawing/2014/main" id="{110E275F-F4E3-F51E-E637-51BC8E1AEFC7}"/>
              </a:ext>
            </a:extLst>
          </p:cNvPr>
          <p:cNvPicPr>
            <a:picLocks noChangeAspect="1"/>
          </p:cNvPicPr>
          <p:nvPr/>
        </p:nvPicPr>
        <p:blipFill>
          <a:blip r:embed="rId2"/>
          <a:stretch>
            <a:fillRect/>
          </a:stretch>
        </p:blipFill>
        <p:spPr>
          <a:xfrm rot="5400000">
            <a:off x="8800778" y="142571"/>
            <a:ext cx="2600779" cy="33963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Stačiakampis: suapvalinti kampai 5">
            <a:extLst>
              <a:ext uri="{FF2B5EF4-FFF2-40B4-BE49-F238E27FC236}">
                <a16:creationId xmlns:a16="http://schemas.microsoft.com/office/drawing/2014/main" id="{2A295EAA-3120-88BC-7E73-079B67119D9D}"/>
              </a:ext>
            </a:extLst>
          </p:cNvPr>
          <p:cNvSpPr/>
          <p:nvPr/>
        </p:nvSpPr>
        <p:spPr>
          <a:xfrm>
            <a:off x="621145" y="3513612"/>
            <a:ext cx="5287818" cy="3013362"/>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800" b="1" dirty="0">
                <a:solidFill>
                  <a:schemeClr val="tx1"/>
                </a:solidFill>
                <a:latin typeface="Times New Roman"/>
                <a:cs typeface="Times New Roman"/>
              </a:rPr>
              <a:t>Hipotezė</a:t>
            </a:r>
            <a:r>
              <a:rPr lang="lt-LT" sz="2800" dirty="0">
                <a:solidFill>
                  <a:schemeClr val="tx1"/>
                </a:solidFill>
                <a:latin typeface="Times New Roman"/>
                <a:cs typeface="Times New Roman"/>
              </a:rPr>
              <a:t>- mūsų hipotezė yra, kad baltai šviesai pereinant per stiklinę prizmę ji lūžta į 7 spektro spalvas: labiausiai  lūžta violetiniai spinduliai, mažiausiai - raudonieji</a:t>
            </a:r>
            <a:r>
              <a:rPr lang="lt-LT" sz="2800" baseline="0" dirty="0">
                <a:solidFill>
                  <a:schemeClr val="tx1"/>
                </a:solidFill>
                <a:latin typeface="Aptos"/>
              </a:rPr>
              <a:t>.</a:t>
            </a:r>
            <a:endParaRPr lang="lt-LT" dirty="0">
              <a:solidFill>
                <a:schemeClr val="tx1"/>
              </a:solidFill>
            </a:endParaRPr>
          </a:p>
        </p:txBody>
      </p:sp>
      <p:sp>
        <p:nvSpPr>
          <p:cNvPr id="8" name="Stačiakampis: suapvalinti kampai 7">
            <a:extLst>
              <a:ext uri="{FF2B5EF4-FFF2-40B4-BE49-F238E27FC236}">
                <a16:creationId xmlns:a16="http://schemas.microsoft.com/office/drawing/2014/main" id="{A24A0688-37D7-6BB3-E30C-97874B17A74A}"/>
              </a:ext>
            </a:extLst>
          </p:cNvPr>
          <p:cNvSpPr/>
          <p:nvPr/>
        </p:nvSpPr>
        <p:spPr>
          <a:xfrm>
            <a:off x="617682" y="1678710"/>
            <a:ext cx="7666182" cy="146627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ea typeface="+mn-lt"/>
                <a:cs typeface="+mn-lt"/>
              </a:rPr>
              <a:t>Tikslas</a:t>
            </a:r>
            <a:r>
              <a:rPr lang="lt-LT" sz="2800">
                <a:solidFill>
                  <a:schemeClr val="tx1"/>
                </a:solidFill>
                <a:latin typeface="Times New Roman"/>
                <a:ea typeface="+mn-lt"/>
                <a:cs typeface="+mn-lt"/>
              </a:rPr>
              <a:t>- nustatyti, kad balta šviesa yra sudėtinė, sudaryta iš įvairių spalvų mišinio, ir įsitikinti, kad skirtingų spalvų spinduliai lūžta nevienodai.</a:t>
            </a:r>
            <a:r>
              <a:rPr lang="lt-LT" sz="2800">
                <a:solidFill>
                  <a:schemeClr val="bg1"/>
                </a:solidFill>
                <a:ea typeface="+mn-lt"/>
                <a:cs typeface="+mn-lt"/>
              </a:rPr>
              <a:t> </a:t>
            </a:r>
            <a:endParaRPr lang="lt-LT">
              <a:solidFill>
                <a:schemeClr val="bg1"/>
              </a:solidFill>
            </a:endParaRPr>
          </a:p>
        </p:txBody>
      </p:sp>
      <p:sp>
        <p:nvSpPr>
          <p:cNvPr id="9" name="Stačiakampis: suapvalinti kampai 8">
            <a:extLst>
              <a:ext uri="{FF2B5EF4-FFF2-40B4-BE49-F238E27FC236}">
                <a16:creationId xmlns:a16="http://schemas.microsoft.com/office/drawing/2014/main" id="{80332E57-E0A7-8932-6635-3A0BEF3203C1}"/>
              </a:ext>
            </a:extLst>
          </p:cNvPr>
          <p:cNvSpPr/>
          <p:nvPr/>
        </p:nvSpPr>
        <p:spPr>
          <a:xfrm>
            <a:off x="6797797" y="3515921"/>
            <a:ext cx="4664362" cy="311727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r>
              <a:rPr lang="lt-LT" sz="2800" b="1">
                <a:solidFill>
                  <a:schemeClr val="tx1"/>
                </a:solidFill>
                <a:latin typeface="Times New Roman"/>
                <a:cs typeface="Segoe UI"/>
              </a:rPr>
              <a:t>Priemonės:</a:t>
            </a:r>
            <a:endParaRPr lang="en-US" sz="2800">
              <a:solidFill>
                <a:schemeClr val="tx1"/>
              </a:solidFill>
              <a:latin typeface="Times New Roman"/>
              <a:cs typeface="Segoe UI"/>
            </a:endParaRPr>
          </a:p>
          <a:p>
            <a:pPr marL="285750" indent="-285750">
              <a:lnSpc>
                <a:spcPct val="90000"/>
              </a:lnSpc>
              <a:spcBef>
                <a:spcPts val="1000"/>
              </a:spcBef>
              <a:buFont typeface="Arial"/>
              <a:buChar char="•"/>
            </a:pPr>
            <a:r>
              <a:rPr lang="lt-LT" sz="2800">
                <a:solidFill>
                  <a:schemeClr val="tx1"/>
                </a:solidFill>
                <a:latin typeface="Times New Roman"/>
                <a:cs typeface="Arial"/>
              </a:rPr>
              <a:t>Žibintuvėlis</a:t>
            </a:r>
            <a:endParaRPr lang="en-US" sz="2800">
              <a:solidFill>
                <a:schemeClr val="tx1"/>
              </a:solidFill>
              <a:latin typeface="Times New Roman"/>
              <a:cs typeface="Arial"/>
            </a:endParaRPr>
          </a:p>
          <a:p>
            <a:pPr marL="285750" indent="-285750">
              <a:lnSpc>
                <a:spcPct val="90000"/>
              </a:lnSpc>
              <a:spcBef>
                <a:spcPts val="1000"/>
              </a:spcBef>
              <a:buFont typeface="Arial"/>
              <a:buChar char="•"/>
            </a:pPr>
            <a:r>
              <a:rPr lang="lt-LT" sz="2800">
                <a:solidFill>
                  <a:schemeClr val="tx1"/>
                </a:solidFill>
                <a:latin typeface="Times New Roman"/>
                <a:cs typeface="Arial"/>
              </a:rPr>
              <a:t>Prizmė</a:t>
            </a:r>
            <a:endParaRPr lang="en-US" sz="2800">
              <a:solidFill>
                <a:schemeClr val="tx1"/>
              </a:solidFill>
              <a:latin typeface="Times New Roman"/>
              <a:cs typeface="Arial"/>
            </a:endParaRPr>
          </a:p>
          <a:p>
            <a:pPr marL="285750" indent="-285750">
              <a:lnSpc>
                <a:spcPct val="90000"/>
              </a:lnSpc>
              <a:spcBef>
                <a:spcPts val="1000"/>
              </a:spcBef>
              <a:buFont typeface="Arial"/>
              <a:buChar char="•"/>
            </a:pPr>
            <a:r>
              <a:rPr lang="lt-LT" sz="2800">
                <a:solidFill>
                  <a:schemeClr val="tx1"/>
                </a:solidFill>
                <a:latin typeface="Times New Roman"/>
                <a:cs typeface="Arial"/>
              </a:rPr>
              <a:t>Optikos rinkinio bėgeliai</a:t>
            </a:r>
            <a:endParaRPr lang="en-US" sz="2800">
              <a:solidFill>
                <a:schemeClr val="tx1"/>
              </a:solidFill>
              <a:latin typeface="Times New Roman"/>
              <a:cs typeface="Arial"/>
            </a:endParaRPr>
          </a:p>
          <a:p>
            <a:pPr marL="285750" indent="-285750">
              <a:lnSpc>
                <a:spcPct val="90000"/>
              </a:lnSpc>
              <a:spcBef>
                <a:spcPts val="1000"/>
              </a:spcBef>
              <a:buFont typeface="Arial"/>
              <a:buChar char="•"/>
            </a:pPr>
            <a:r>
              <a:rPr lang="lt-LT" sz="2800">
                <a:solidFill>
                  <a:schemeClr val="tx1"/>
                </a:solidFill>
                <a:latin typeface="Times New Roman"/>
                <a:cs typeface="Arial"/>
              </a:rPr>
              <a:t>Ekranas</a:t>
            </a:r>
            <a:endParaRPr lang="en-US" sz="2800">
              <a:solidFill>
                <a:schemeClr val="tx1"/>
              </a:solidFill>
              <a:latin typeface="Times New Roman"/>
              <a:cs typeface="Arial"/>
            </a:endParaRPr>
          </a:p>
          <a:p>
            <a:pPr marL="285750" indent="-285750">
              <a:lnSpc>
                <a:spcPct val="90000"/>
              </a:lnSpc>
              <a:spcBef>
                <a:spcPts val="1000"/>
              </a:spcBef>
              <a:buFont typeface="Arial"/>
              <a:buChar char="•"/>
            </a:pPr>
            <a:r>
              <a:rPr lang="lt-LT" sz="2800">
                <a:solidFill>
                  <a:schemeClr val="tx1"/>
                </a:solidFill>
                <a:latin typeface="Times New Roman"/>
                <a:cs typeface="Arial"/>
              </a:rPr>
              <a:t>Stovas</a:t>
            </a:r>
            <a:endParaRPr lang="lt-LT">
              <a:solidFill>
                <a:schemeClr val="tx1"/>
              </a:solidFill>
              <a:latin typeface="Times New Roman"/>
            </a:endParaRPr>
          </a:p>
        </p:txBody>
      </p:sp>
    </p:spTree>
    <p:extLst>
      <p:ext uri="{BB962C8B-B14F-4D97-AF65-F5344CB8AC3E}">
        <p14:creationId xmlns:p14="http://schemas.microsoft.com/office/powerpoint/2010/main" val="2799609139"/>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FFD33F29-AB0C-DEDA-477A-79CE14F3B547}"/>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7" name="Turinio vietos rezervavimo ženklas 6" descr="Paveikslėlis, kuriame yra siena, vidaus, veidrodis, baldai&#10;&#10;Automatiškai sugeneruotas aprašymas">
            <a:extLst>
              <a:ext uri="{FF2B5EF4-FFF2-40B4-BE49-F238E27FC236}">
                <a16:creationId xmlns:a16="http://schemas.microsoft.com/office/drawing/2014/main" id="{B7CA1EDC-1D0E-99D5-5A57-F3AAEADE0BB8}"/>
              </a:ext>
            </a:extLst>
          </p:cNvPr>
          <p:cNvPicPr>
            <a:picLocks noGrp="1" noChangeAspect="1"/>
          </p:cNvPicPr>
          <p:nvPr>
            <p:ph sz="quarter" idx="4"/>
          </p:nvPr>
        </p:nvPicPr>
        <p:blipFill>
          <a:blip r:embed="rId2"/>
          <a:stretch>
            <a:fillRect/>
          </a:stretch>
        </p:blipFill>
        <p:spPr>
          <a:xfrm flipH="1">
            <a:off x="6255796" y="1329020"/>
            <a:ext cx="5982353" cy="43860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tačiakampis: suapvalinti kampai 1">
            <a:extLst>
              <a:ext uri="{FF2B5EF4-FFF2-40B4-BE49-F238E27FC236}">
                <a16:creationId xmlns:a16="http://schemas.microsoft.com/office/drawing/2014/main" id="{A703A1F8-B004-C244-2078-4E8F61F8E0E4}"/>
              </a:ext>
            </a:extLst>
          </p:cNvPr>
          <p:cNvSpPr/>
          <p:nvPr/>
        </p:nvSpPr>
        <p:spPr>
          <a:xfrm>
            <a:off x="356524" y="1214080"/>
            <a:ext cx="5737167" cy="4495379"/>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dirty="0">
                <a:solidFill>
                  <a:schemeClr val="tx1"/>
                </a:solidFill>
                <a:latin typeface="Times New Roman"/>
                <a:ea typeface="+mn-lt"/>
                <a:cs typeface="+mn-lt"/>
              </a:rPr>
              <a:t>Darbo eiga:</a:t>
            </a:r>
            <a:endParaRPr lang="lt-LT" sz="2800" dirty="0">
              <a:solidFill>
                <a:schemeClr val="tx1"/>
              </a:solidFill>
              <a:latin typeface="Times New Roman"/>
              <a:ea typeface="Arial"/>
              <a:cs typeface="Arial"/>
            </a:endParaRPr>
          </a:p>
          <a:p>
            <a:pPr marL="228600" lvl="0" indent="-228600" algn="just">
              <a:buFont typeface=""/>
              <a:buChar char="•"/>
            </a:pPr>
            <a:r>
              <a:rPr lang="lt-LT" sz="2800" baseline="0" dirty="0">
                <a:solidFill>
                  <a:schemeClr val="tx1"/>
                </a:solidFill>
                <a:latin typeface="Times New Roman"/>
                <a:ea typeface="Arial"/>
                <a:cs typeface="Arial"/>
              </a:rPr>
              <a:t>Ant optikos rinkinio bėgelių vienoje linijoje sustatėme ekraną, stovą su prizme ir žibintuvėliu.</a:t>
            </a:r>
            <a:r>
              <a:rPr lang="en-US" sz="2800" dirty="0">
                <a:solidFill>
                  <a:schemeClr val="tx1"/>
                </a:solidFill>
                <a:latin typeface="Times New Roman"/>
                <a:ea typeface="Arial"/>
                <a:cs typeface="Arial"/>
              </a:rPr>
              <a:t>​</a:t>
            </a:r>
            <a:endParaRPr lang="en-US" dirty="0">
              <a:solidFill>
                <a:schemeClr val="tx1"/>
              </a:solidFill>
              <a:latin typeface="Times New Roman"/>
              <a:cs typeface="Times New Roman"/>
            </a:endParaRPr>
          </a:p>
          <a:p>
            <a:pPr marL="228600" lvl="0" indent="-228600" algn="just" rtl="0">
              <a:buFont typeface=""/>
              <a:buChar char="•"/>
            </a:pPr>
            <a:r>
              <a:rPr lang="lt-LT" sz="2800" baseline="0" dirty="0">
                <a:solidFill>
                  <a:schemeClr val="tx1"/>
                </a:solidFill>
                <a:latin typeface="Times New Roman"/>
                <a:ea typeface="Arial"/>
                <a:cs typeface="Arial"/>
              </a:rPr>
              <a:t>Žibintuvėlio skleidžiamą spindulį nutaikėme į prizmę.</a:t>
            </a:r>
            <a:r>
              <a:rPr lang="en-US" sz="2800" dirty="0">
                <a:solidFill>
                  <a:schemeClr val="tx1"/>
                </a:solidFill>
                <a:latin typeface="Times New Roman"/>
                <a:ea typeface="Arial"/>
                <a:cs typeface="Arial"/>
              </a:rPr>
              <a:t>​</a:t>
            </a:r>
          </a:p>
          <a:p>
            <a:pPr marL="228600" lvl="0" indent="-228600" algn="just" rtl="0">
              <a:buFont typeface=""/>
              <a:buChar char="•"/>
            </a:pPr>
            <a:r>
              <a:rPr lang="lt-LT" sz="2800" baseline="0" dirty="0">
                <a:solidFill>
                  <a:schemeClr val="tx1"/>
                </a:solidFill>
                <a:latin typeface="Times New Roman"/>
                <a:ea typeface="Arial"/>
                <a:cs typeface="Arial"/>
              </a:rPr>
              <a:t>Keisdami ekrano ir prizmės padėtį gavome ryškų spindulio vaizdą ekrane</a:t>
            </a:r>
            <a:r>
              <a:rPr lang="lt-LT" sz="2800" dirty="0">
                <a:solidFill>
                  <a:schemeClr val="tx1"/>
                </a:solidFill>
                <a:latin typeface="Times New Roman"/>
                <a:ea typeface="Arial"/>
                <a:cs typeface="Arial"/>
              </a:rPr>
              <a:t>.</a:t>
            </a:r>
            <a:endParaRPr lang="lt-LT" sz="2800" dirty="0">
              <a:solidFill>
                <a:schemeClr val="tx1"/>
              </a:solidFill>
              <a:cs typeface="Arial"/>
            </a:endParaRPr>
          </a:p>
        </p:txBody>
      </p:sp>
    </p:spTree>
    <p:extLst>
      <p:ext uri="{BB962C8B-B14F-4D97-AF65-F5344CB8AC3E}">
        <p14:creationId xmlns:p14="http://schemas.microsoft.com/office/powerpoint/2010/main" val="2450015512"/>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35D03F6E-AC53-3E45-0387-4590B41F08EC}"/>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4B3B927F-4C5E-128A-1161-B7D6DF9AC8C2}"/>
              </a:ext>
            </a:extLst>
          </p:cNvPr>
          <p:cNvSpPr>
            <a:spLocks noGrp="1"/>
          </p:cNvSpPr>
          <p:nvPr>
            <p:ph type="title"/>
          </p:nvPr>
        </p:nvSpPr>
        <p:spPr/>
        <p:txBody>
          <a:bodyPr/>
          <a:lstStyle/>
          <a:p>
            <a:r>
              <a:rPr lang="lt-LT" b="1">
                <a:solidFill>
                  <a:schemeClr val="bg1"/>
                </a:solidFill>
                <a:latin typeface="Times New Roman"/>
                <a:cs typeface="Times New Roman"/>
              </a:rPr>
              <a:t>Rezultatas</a:t>
            </a:r>
          </a:p>
        </p:txBody>
      </p:sp>
      <p:pic>
        <p:nvPicPr>
          <p:cNvPr id="5" name="Turinio vietos rezervavimo ženklas 4" descr="Paveikslėlis, kuriame yra vaivorykštė, siena&#10;&#10;Automatiškai sugeneruotas aprašymas">
            <a:extLst>
              <a:ext uri="{FF2B5EF4-FFF2-40B4-BE49-F238E27FC236}">
                <a16:creationId xmlns:a16="http://schemas.microsoft.com/office/drawing/2014/main" id="{91DF715B-E9BF-13CF-2651-63021C0C7E64}"/>
              </a:ext>
            </a:extLst>
          </p:cNvPr>
          <p:cNvPicPr>
            <a:picLocks noChangeAspect="1"/>
          </p:cNvPicPr>
          <p:nvPr/>
        </p:nvPicPr>
        <p:blipFill>
          <a:blip r:embed="rId2"/>
          <a:stretch>
            <a:fillRect/>
          </a:stretch>
        </p:blipFill>
        <p:spPr>
          <a:xfrm>
            <a:off x="7462653" y="738792"/>
            <a:ext cx="4038251" cy="4873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tačiakampis: suapvalinti kampai 3">
            <a:extLst>
              <a:ext uri="{FF2B5EF4-FFF2-40B4-BE49-F238E27FC236}">
                <a16:creationId xmlns:a16="http://schemas.microsoft.com/office/drawing/2014/main" id="{F414ED21-F147-64F3-4F74-A1BD0B6F66E7}"/>
              </a:ext>
            </a:extLst>
          </p:cNvPr>
          <p:cNvSpPr/>
          <p:nvPr/>
        </p:nvSpPr>
        <p:spPr>
          <a:xfrm>
            <a:off x="670791" y="2400300"/>
            <a:ext cx="6096000" cy="256309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cs typeface="Arial"/>
              </a:rPr>
              <a:t>Išvada</a:t>
            </a:r>
            <a:r>
              <a:rPr lang="lt-LT" sz="2800">
                <a:solidFill>
                  <a:schemeClr val="tx1"/>
                </a:solidFill>
                <a:latin typeface="Times New Roman"/>
                <a:cs typeface="Arial"/>
              </a:rPr>
              <a:t>- hipotezė pasitvirtino. Galime teigti, kad baltai šviesai lūžtant gauname 7 spektro spalvas ir įsitikinome, kad skirtingų spalvų spinduliai lūžta nevienodai. </a:t>
            </a:r>
            <a:endParaRPr lang="lt-LT">
              <a:solidFill>
                <a:schemeClr val="tx1"/>
              </a:solidFill>
              <a:latin typeface="Times New Roman"/>
              <a:cs typeface="Times New Roman"/>
            </a:endParaRPr>
          </a:p>
        </p:txBody>
      </p:sp>
    </p:spTree>
    <p:extLst>
      <p:ext uri="{BB962C8B-B14F-4D97-AF65-F5344CB8AC3E}">
        <p14:creationId xmlns:p14="http://schemas.microsoft.com/office/powerpoint/2010/main" val="2824633627"/>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81DD735C-4894-5E5A-CC05-B7AEBC2F70CA}"/>
              </a:ext>
            </a:extLst>
          </p:cNvPr>
          <p:cNvSpPr/>
          <p:nvPr/>
        </p:nvSpPr>
        <p:spPr>
          <a:xfrm>
            <a:off x="0" y="-34637"/>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E55EC08B-582B-F83C-E76D-9D78A5A656C4}"/>
              </a:ext>
            </a:extLst>
          </p:cNvPr>
          <p:cNvSpPr>
            <a:spLocks noGrp="1"/>
          </p:cNvSpPr>
          <p:nvPr>
            <p:ph type="title"/>
          </p:nvPr>
        </p:nvSpPr>
        <p:spPr>
          <a:xfrm>
            <a:off x="-5463" y="5691"/>
            <a:ext cx="11786870" cy="1356889"/>
          </a:xfrm>
        </p:spPr>
        <p:txBody>
          <a:bodyPr/>
          <a:lstStyle/>
          <a:p>
            <a:r>
              <a:rPr lang="en-US" b="1" err="1">
                <a:solidFill>
                  <a:schemeClr val="bg1"/>
                </a:solidFill>
                <a:latin typeface="Times New Roman"/>
                <a:ea typeface="+mj-lt"/>
                <a:cs typeface="+mj-lt"/>
              </a:rPr>
              <a:t>Temperatūros</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priklausomybė</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nuo</a:t>
            </a:r>
            <a:r>
              <a:rPr lang="en-US" b="1">
                <a:solidFill>
                  <a:schemeClr val="bg1"/>
                </a:solidFill>
                <a:latin typeface="Times New Roman"/>
                <a:ea typeface="+mj-lt"/>
                <a:cs typeface="+mj-lt"/>
              </a:rPr>
              <a:t> </a:t>
            </a:r>
            <a:r>
              <a:rPr lang="en-US" b="1" err="1">
                <a:solidFill>
                  <a:schemeClr val="bg1"/>
                </a:solidFill>
                <a:latin typeface="Times New Roman"/>
                <a:ea typeface="+mj-lt"/>
                <a:cs typeface="+mj-lt"/>
              </a:rPr>
              <a:t>spalvos</a:t>
            </a:r>
            <a:endParaRPr lang="en-US" b="1" err="1">
              <a:solidFill>
                <a:schemeClr val="bg1"/>
              </a:solidFill>
              <a:latin typeface="Times New Roman"/>
            </a:endParaRPr>
          </a:p>
        </p:txBody>
      </p:sp>
      <p:pic>
        <p:nvPicPr>
          <p:cNvPr id="5" name="Paveikslėlis 4" descr="Paveikslėlis, kuriame yra tekstas, Stačiakampis, Klijuojamasis lapelis, menas&#10;&#10;Automatiškai sugeneruotas aprašymas">
            <a:extLst>
              <a:ext uri="{FF2B5EF4-FFF2-40B4-BE49-F238E27FC236}">
                <a16:creationId xmlns:a16="http://schemas.microsoft.com/office/drawing/2014/main" id="{C5DC8F5E-1D31-AA89-2BC2-1D6001C580F7}"/>
              </a:ext>
            </a:extLst>
          </p:cNvPr>
          <p:cNvPicPr>
            <a:picLocks noChangeAspect="1"/>
          </p:cNvPicPr>
          <p:nvPr/>
        </p:nvPicPr>
        <p:blipFill>
          <a:blip r:embed="rId2"/>
          <a:stretch>
            <a:fillRect/>
          </a:stretch>
        </p:blipFill>
        <p:spPr>
          <a:xfrm rot="16200000">
            <a:off x="8301595" y="2733555"/>
            <a:ext cx="2812281" cy="41278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Stačiakampis: suapvalinti kampai 5">
            <a:extLst>
              <a:ext uri="{FF2B5EF4-FFF2-40B4-BE49-F238E27FC236}">
                <a16:creationId xmlns:a16="http://schemas.microsoft.com/office/drawing/2014/main" id="{B8B86751-AFC3-00DB-124E-5FDD703E09B1}"/>
              </a:ext>
            </a:extLst>
          </p:cNvPr>
          <p:cNvSpPr/>
          <p:nvPr/>
        </p:nvSpPr>
        <p:spPr>
          <a:xfrm>
            <a:off x="7331363" y="1463963"/>
            <a:ext cx="4445000" cy="169718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ea typeface="+mn-lt"/>
                <a:cs typeface="+mn-lt"/>
              </a:rPr>
              <a:t>Hipotezė</a:t>
            </a:r>
            <a:r>
              <a:rPr lang="lt-LT" sz="2800">
                <a:solidFill>
                  <a:schemeClr val="tx1"/>
                </a:solidFill>
                <a:latin typeface="Times New Roman"/>
                <a:ea typeface="+mn-lt"/>
                <a:cs typeface="+mn-lt"/>
              </a:rPr>
              <a:t>- mūsų hipotezė yra, kad tamsesnių spalvų kvadratai įkais labiau.</a:t>
            </a:r>
            <a:endParaRPr lang="lt-LT">
              <a:solidFill>
                <a:schemeClr val="tx1"/>
              </a:solidFill>
              <a:latin typeface="Times New Roman"/>
              <a:cs typeface="Times New Roman"/>
            </a:endParaRPr>
          </a:p>
        </p:txBody>
      </p:sp>
      <p:sp>
        <p:nvSpPr>
          <p:cNvPr id="8" name="Stačiakampis: suapvalinti kampai 7">
            <a:extLst>
              <a:ext uri="{FF2B5EF4-FFF2-40B4-BE49-F238E27FC236}">
                <a16:creationId xmlns:a16="http://schemas.microsoft.com/office/drawing/2014/main" id="{A7557B35-70E9-7610-8B38-DCEBB6168B2E}"/>
              </a:ext>
            </a:extLst>
          </p:cNvPr>
          <p:cNvSpPr/>
          <p:nvPr/>
        </p:nvSpPr>
        <p:spPr>
          <a:xfrm>
            <a:off x="592283" y="1483592"/>
            <a:ext cx="4929908" cy="1674090"/>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ea typeface="+mn-lt"/>
                <a:cs typeface="+mn-lt"/>
              </a:rPr>
              <a:t>Tikslas</a:t>
            </a:r>
            <a:r>
              <a:rPr lang="lt-LT" sz="2800">
                <a:solidFill>
                  <a:schemeClr val="tx1"/>
                </a:solidFill>
                <a:latin typeface="Times New Roman"/>
                <a:ea typeface="+mn-lt"/>
                <a:cs typeface="+mn-lt"/>
              </a:rPr>
              <a:t>- išsiaiškinti kurios spalvos saulės šviesoje įkaista labiausiai.</a:t>
            </a:r>
            <a:endParaRPr lang="lt-LT">
              <a:solidFill>
                <a:schemeClr val="tx1"/>
              </a:solidFill>
              <a:latin typeface="Times New Roman"/>
              <a:cs typeface="Times New Roman"/>
            </a:endParaRPr>
          </a:p>
        </p:txBody>
      </p:sp>
      <p:sp>
        <p:nvSpPr>
          <p:cNvPr id="9" name="Stačiakampis: suapvalinti kampai 8">
            <a:extLst>
              <a:ext uri="{FF2B5EF4-FFF2-40B4-BE49-F238E27FC236}">
                <a16:creationId xmlns:a16="http://schemas.microsoft.com/office/drawing/2014/main" id="{B3A78BD3-E21E-A2AF-A09E-74C26C2046B9}"/>
              </a:ext>
            </a:extLst>
          </p:cNvPr>
          <p:cNvSpPr/>
          <p:nvPr/>
        </p:nvSpPr>
        <p:spPr>
          <a:xfrm>
            <a:off x="598054" y="3401290"/>
            <a:ext cx="6246090" cy="2805545"/>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90000"/>
              </a:lnSpc>
              <a:spcBef>
                <a:spcPts val="1000"/>
              </a:spcBef>
            </a:pPr>
            <a:r>
              <a:rPr lang="lt-LT" sz="2800" b="1">
                <a:solidFill>
                  <a:schemeClr val="tx1"/>
                </a:solidFill>
                <a:latin typeface="Times New Roman"/>
                <a:cs typeface="Segoe UI"/>
              </a:rPr>
              <a:t>Priemonės:</a:t>
            </a:r>
            <a:endParaRPr lang="en-US" sz="2800">
              <a:solidFill>
                <a:schemeClr val="tx1"/>
              </a:solidFill>
              <a:latin typeface="Times New Roman"/>
              <a:cs typeface="Segoe UI"/>
            </a:endParaRPr>
          </a:p>
          <a:p>
            <a:pPr marL="285750" indent="-285750">
              <a:lnSpc>
                <a:spcPct val="90000"/>
              </a:lnSpc>
              <a:spcBef>
                <a:spcPts val="1000"/>
              </a:spcBef>
              <a:buFont typeface="Arial"/>
              <a:buChar char="•"/>
            </a:pPr>
            <a:r>
              <a:rPr lang="lt-LT" sz="2800">
                <a:solidFill>
                  <a:schemeClr val="tx1"/>
                </a:solidFill>
                <a:latin typeface="Times New Roman"/>
                <a:cs typeface="Arial"/>
              </a:rPr>
              <a:t>Spalvoto popieriaus kvadratai;</a:t>
            </a:r>
            <a:endParaRPr lang="en-US" sz="2800">
              <a:solidFill>
                <a:schemeClr val="tx1"/>
              </a:solidFill>
              <a:latin typeface="Times New Roman"/>
              <a:cs typeface="Arial"/>
            </a:endParaRPr>
          </a:p>
          <a:p>
            <a:pPr marL="285750" indent="-285750" algn="just">
              <a:lnSpc>
                <a:spcPct val="90000"/>
              </a:lnSpc>
              <a:spcBef>
                <a:spcPts val="1000"/>
              </a:spcBef>
              <a:buFont typeface="Arial"/>
              <a:buChar char="•"/>
            </a:pPr>
            <a:r>
              <a:rPr lang="lt-LT" sz="2800">
                <a:solidFill>
                  <a:schemeClr val="tx1"/>
                </a:solidFill>
                <a:latin typeface="Times New Roman"/>
                <a:cs typeface="Arial"/>
              </a:rPr>
              <a:t>Infraraudonųjų spindulių termometras;</a:t>
            </a:r>
            <a:endParaRPr lang="en-US" sz="2800">
              <a:solidFill>
                <a:schemeClr val="tx1"/>
              </a:solidFill>
              <a:latin typeface="Times New Roman"/>
              <a:cs typeface="Arial"/>
            </a:endParaRPr>
          </a:p>
          <a:p>
            <a:pPr marL="285750" indent="-285750">
              <a:lnSpc>
                <a:spcPct val="90000"/>
              </a:lnSpc>
              <a:spcBef>
                <a:spcPts val="1000"/>
              </a:spcBef>
              <a:buFont typeface="Arial"/>
              <a:buChar char="•"/>
            </a:pPr>
            <a:r>
              <a:rPr lang="lt-LT" sz="2800">
                <a:solidFill>
                  <a:schemeClr val="tx1"/>
                </a:solidFill>
                <a:latin typeface="Times New Roman"/>
                <a:cs typeface="Arial"/>
              </a:rPr>
              <a:t>Šilumos šaltinis (saulės šviesa).</a:t>
            </a:r>
            <a:endParaRPr lang="lt-LT">
              <a:solidFill>
                <a:schemeClr val="tx1"/>
              </a:solidFill>
              <a:latin typeface="Times New Roman"/>
              <a:cs typeface="Times New Roman"/>
            </a:endParaRPr>
          </a:p>
        </p:txBody>
      </p:sp>
    </p:spTree>
    <p:extLst>
      <p:ext uri="{BB962C8B-B14F-4D97-AF65-F5344CB8AC3E}">
        <p14:creationId xmlns:p14="http://schemas.microsoft.com/office/powerpoint/2010/main" val="312635123"/>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68A50875-C511-9CC0-6105-A64B2AF8D3B2}"/>
              </a:ext>
            </a:extLst>
          </p:cNvPr>
          <p:cNvSpPr/>
          <p:nvPr/>
        </p:nvSpPr>
        <p:spPr>
          <a:xfrm>
            <a:off x="-14378" y="-1"/>
            <a:ext cx="12369069"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Turinio vietos rezervavimo ženklas 4" descr="Paveikslėlis, kuriame yra Stačiakampis, Klijuojamasis lapelis, kvadrato formos, vidaus&#10;&#10;Automatiškai sugeneruotas aprašymas">
            <a:extLst>
              <a:ext uri="{FF2B5EF4-FFF2-40B4-BE49-F238E27FC236}">
                <a16:creationId xmlns:a16="http://schemas.microsoft.com/office/drawing/2014/main" id="{FAB6CBA7-E4E5-2C48-1720-33C676F26CE1}"/>
              </a:ext>
            </a:extLst>
          </p:cNvPr>
          <p:cNvPicPr>
            <a:picLocks noGrp="1" noChangeAspect="1"/>
          </p:cNvPicPr>
          <p:nvPr>
            <p:ph sz="quarter" idx="4"/>
          </p:nvPr>
        </p:nvPicPr>
        <p:blipFill rotWithShape="1">
          <a:blip r:embed="rId2"/>
          <a:srcRect l="20286" r="10979"/>
          <a:stretch/>
        </p:blipFill>
        <p:spPr>
          <a:xfrm>
            <a:off x="6547706" y="772730"/>
            <a:ext cx="5123883" cy="56294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Stačiakampis: suapvalinti kampai 7">
            <a:extLst>
              <a:ext uri="{FF2B5EF4-FFF2-40B4-BE49-F238E27FC236}">
                <a16:creationId xmlns:a16="http://schemas.microsoft.com/office/drawing/2014/main" id="{38B283C9-34A1-13F0-1B5E-5D6E1E564EDB}"/>
              </a:ext>
            </a:extLst>
          </p:cNvPr>
          <p:cNvSpPr/>
          <p:nvPr/>
        </p:nvSpPr>
        <p:spPr>
          <a:xfrm>
            <a:off x="575015" y="767675"/>
            <a:ext cx="5260826" cy="5620817"/>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lt-LT" sz="2800" b="1">
                <a:solidFill>
                  <a:schemeClr val="tx1"/>
                </a:solidFill>
                <a:latin typeface="Times New Roman"/>
                <a:ea typeface="+mn-lt"/>
                <a:cs typeface="+mn-lt"/>
              </a:rPr>
              <a:t>Darbo eiga:</a:t>
            </a:r>
            <a:endParaRPr lang="lt-LT" sz="2800">
              <a:solidFill>
                <a:schemeClr val="tx1"/>
              </a:solidFill>
              <a:latin typeface="Times New Roman"/>
              <a:ea typeface="Arial"/>
              <a:cs typeface="Arial"/>
            </a:endParaRPr>
          </a:p>
          <a:p>
            <a:pPr marL="285750" indent="-285750" algn="just">
              <a:lnSpc>
                <a:spcPct val="90000"/>
              </a:lnSpc>
              <a:spcBef>
                <a:spcPts val="1000"/>
              </a:spcBef>
              <a:buFont typeface="Arial"/>
              <a:buChar char="•"/>
            </a:pPr>
            <a:r>
              <a:rPr lang="lt-LT" sz="2800">
                <a:solidFill>
                  <a:schemeClr val="tx1"/>
                </a:solidFill>
                <a:latin typeface="Times New Roman"/>
                <a:cs typeface="Arial"/>
              </a:rPr>
              <a:t>Iš 6 spalvotų popieriaus lapų išsikerpame vienodus kvadratus.</a:t>
            </a:r>
            <a:endParaRPr lang="en-US" sz="2800">
              <a:solidFill>
                <a:schemeClr val="tx1"/>
              </a:solidFill>
              <a:latin typeface="Times New Roman"/>
              <a:cs typeface="Arial"/>
            </a:endParaRPr>
          </a:p>
          <a:p>
            <a:pPr marL="285750" indent="-285750" algn="just">
              <a:lnSpc>
                <a:spcPct val="90000"/>
              </a:lnSpc>
              <a:spcBef>
                <a:spcPts val="1000"/>
              </a:spcBef>
              <a:buFont typeface="Arial"/>
              <a:buChar char="•"/>
            </a:pPr>
            <a:r>
              <a:rPr lang="lt-LT" sz="2800">
                <a:solidFill>
                  <a:schemeClr val="tx1"/>
                </a:solidFill>
                <a:latin typeface="Times New Roman"/>
                <a:cs typeface="Arial"/>
              </a:rPr>
              <a:t>Kvadratus išdėliojame ant palangės, kur krinta saulės šviesa .</a:t>
            </a:r>
            <a:endParaRPr lang="en-US" sz="2800">
              <a:solidFill>
                <a:schemeClr val="tx1"/>
              </a:solidFill>
              <a:latin typeface="Times New Roman"/>
              <a:cs typeface="Arial"/>
            </a:endParaRPr>
          </a:p>
          <a:p>
            <a:pPr marL="285750" indent="-285750" algn="just">
              <a:lnSpc>
                <a:spcPct val="90000"/>
              </a:lnSpc>
              <a:spcBef>
                <a:spcPts val="1000"/>
              </a:spcBef>
              <a:buFont typeface="Arial"/>
              <a:buChar char="•"/>
            </a:pPr>
            <a:r>
              <a:rPr lang="lt-LT" sz="2800">
                <a:solidFill>
                  <a:schemeClr val="tx1"/>
                </a:solidFill>
                <a:latin typeface="Times New Roman"/>
                <a:cs typeface="Arial"/>
              </a:rPr>
              <a:t>Palaikome 10 min.  su bekontakčiu termometru išmatuojame kiekvienos spalvos temperatūrą.</a:t>
            </a:r>
            <a:endParaRPr lang="en-US">
              <a:solidFill>
                <a:schemeClr val="tx1"/>
              </a:solidFill>
              <a:latin typeface="Times New Roman"/>
              <a:cs typeface="Times New Roman"/>
            </a:endParaRPr>
          </a:p>
        </p:txBody>
      </p:sp>
    </p:spTree>
    <p:extLst>
      <p:ext uri="{BB962C8B-B14F-4D97-AF65-F5344CB8AC3E}">
        <p14:creationId xmlns:p14="http://schemas.microsoft.com/office/powerpoint/2010/main" val="1290270406"/>
      </p:ext>
    </p:extLst>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čiakampis 10">
            <a:extLst>
              <a:ext uri="{FF2B5EF4-FFF2-40B4-BE49-F238E27FC236}">
                <a16:creationId xmlns:a16="http://schemas.microsoft.com/office/drawing/2014/main" id="{D6313440-214B-D51D-5B9C-64173DE7EA45}"/>
              </a:ext>
            </a:extLst>
          </p:cNvPr>
          <p:cNvSpPr/>
          <p:nvPr/>
        </p:nvSpPr>
        <p:spPr>
          <a:xfrm>
            <a:off x="0" y="8034"/>
            <a:ext cx="12210918"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a:t>°</a:t>
            </a:r>
          </a:p>
        </p:txBody>
      </p:sp>
      <p:sp>
        <p:nvSpPr>
          <p:cNvPr id="2" name="Pavadinimas 1">
            <a:extLst>
              <a:ext uri="{FF2B5EF4-FFF2-40B4-BE49-F238E27FC236}">
                <a16:creationId xmlns:a16="http://schemas.microsoft.com/office/drawing/2014/main" id="{3BA23FDC-7067-F3BC-65FA-A80623F0B285}"/>
              </a:ext>
            </a:extLst>
          </p:cNvPr>
          <p:cNvSpPr>
            <a:spLocks noGrp="1"/>
          </p:cNvSpPr>
          <p:nvPr>
            <p:ph type="title"/>
          </p:nvPr>
        </p:nvSpPr>
        <p:spPr>
          <a:xfrm>
            <a:off x="148087" y="20069"/>
            <a:ext cx="2895600" cy="1167411"/>
          </a:xfrm>
        </p:spPr>
        <p:txBody>
          <a:bodyPr/>
          <a:lstStyle/>
          <a:p>
            <a:r>
              <a:rPr lang="lt-LT" b="1">
                <a:solidFill>
                  <a:schemeClr val="bg1"/>
                </a:solidFill>
                <a:latin typeface="Times New Roman"/>
                <a:cs typeface="Times New Roman"/>
              </a:rPr>
              <a:t>Rezultatas</a:t>
            </a:r>
          </a:p>
        </p:txBody>
      </p:sp>
      <p:pic>
        <p:nvPicPr>
          <p:cNvPr id="5" name="Turinio vietos rezervavimo ženklas 4" descr="Paveikslėlis, kuriame yra tekstas, laikrodis, asmuo, vidaus&#10;&#10;Automatiškai sugeneruotas aprašymas">
            <a:extLst>
              <a:ext uri="{FF2B5EF4-FFF2-40B4-BE49-F238E27FC236}">
                <a16:creationId xmlns:a16="http://schemas.microsoft.com/office/drawing/2014/main" id="{3FD53C48-30F1-FE35-59C8-93E4807FBC6B}"/>
              </a:ext>
            </a:extLst>
          </p:cNvPr>
          <p:cNvPicPr>
            <a:picLocks noGrp="1" noChangeAspect="1"/>
          </p:cNvPicPr>
          <p:nvPr>
            <p:ph sz="half" idx="2"/>
          </p:nvPr>
        </p:nvPicPr>
        <p:blipFill>
          <a:blip r:embed="rId2"/>
          <a:stretch>
            <a:fillRect/>
          </a:stretch>
        </p:blipFill>
        <p:spPr>
          <a:xfrm rot="5400000">
            <a:off x="5314671" y="1153902"/>
            <a:ext cx="2593601" cy="19648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aveikslėlis 5" descr="Paveikslėlis, kuriame yra tekstas, biuro reikmenys, vidaus, siena&#10;&#10;Automatiškai sugeneruotas aprašymas">
            <a:extLst>
              <a:ext uri="{FF2B5EF4-FFF2-40B4-BE49-F238E27FC236}">
                <a16:creationId xmlns:a16="http://schemas.microsoft.com/office/drawing/2014/main" id="{91DBE85E-9121-6B0D-005F-7C37B12DDB5B}"/>
              </a:ext>
            </a:extLst>
          </p:cNvPr>
          <p:cNvPicPr>
            <a:picLocks noChangeAspect="1"/>
          </p:cNvPicPr>
          <p:nvPr/>
        </p:nvPicPr>
        <p:blipFill>
          <a:blip r:embed="rId3"/>
          <a:stretch>
            <a:fillRect/>
          </a:stretch>
        </p:blipFill>
        <p:spPr>
          <a:xfrm rot="5400000">
            <a:off x="7542299" y="1151035"/>
            <a:ext cx="2588558" cy="19722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aveikslėlis 6" descr="Paveikslėlis, kuriame yra tekstas, termometras&#10;&#10;Automatiškai sugeneruotas aprašymas">
            <a:extLst>
              <a:ext uri="{FF2B5EF4-FFF2-40B4-BE49-F238E27FC236}">
                <a16:creationId xmlns:a16="http://schemas.microsoft.com/office/drawing/2014/main" id="{586D8558-2FF0-CD66-BEB5-AEAAA2152BF3}"/>
              </a:ext>
            </a:extLst>
          </p:cNvPr>
          <p:cNvPicPr>
            <a:picLocks noChangeAspect="1"/>
          </p:cNvPicPr>
          <p:nvPr/>
        </p:nvPicPr>
        <p:blipFill>
          <a:blip r:embed="rId4"/>
          <a:stretch>
            <a:fillRect/>
          </a:stretch>
        </p:blipFill>
        <p:spPr>
          <a:xfrm rot="5400000">
            <a:off x="9880007" y="1108826"/>
            <a:ext cx="2588560" cy="20282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aveikslėlis 7" descr="Paveikslėlis, kuriame yra tekstas, laikrodis, vidaus, termometras&#10;&#10;Automatiškai sugeneruotas aprašymas">
            <a:extLst>
              <a:ext uri="{FF2B5EF4-FFF2-40B4-BE49-F238E27FC236}">
                <a16:creationId xmlns:a16="http://schemas.microsoft.com/office/drawing/2014/main" id="{002B7DAB-974F-961E-524E-07133792022A}"/>
              </a:ext>
            </a:extLst>
          </p:cNvPr>
          <p:cNvPicPr>
            <a:picLocks noChangeAspect="1"/>
          </p:cNvPicPr>
          <p:nvPr/>
        </p:nvPicPr>
        <p:blipFill>
          <a:blip r:embed="rId5"/>
          <a:stretch>
            <a:fillRect/>
          </a:stretch>
        </p:blipFill>
        <p:spPr>
          <a:xfrm rot="5400000">
            <a:off x="5090639" y="4190258"/>
            <a:ext cx="3059211" cy="19722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aveikslėlis 8" descr="Paveikslėlis, kuriame yra tekstas, laikrodis, termometras, vidaus&#10;&#10;Automatiškai sugeneruotas aprašymas">
            <a:extLst>
              <a:ext uri="{FF2B5EF4-FFF2-40B4-BE49-F238E27FC236}">
                <a16:creationId xmlns:a16="http://schemas.microsoft.com/office/drawing/2014/main" id="{5E5BB04C-542F-14EC-39B8-C33F51BDFBC0}"/>
              </a:ext>
            </a:extLst>
          </p:cNvPr>
          <p:cNvPicPr>
            <a:picLocks noChangeAspect="1"/>
          </p:cNvPicPr>
          <p:nvPr/>
        </p:nvPicPr>
        <p:blipFill>
          <a:blip r:embed="rId6"/>
          <a:stretch>
            <a:fillRect/>
          </a:stretch>
        </p:blipFill>
        <p:spPr>
          <a:xfrm rot="5400000">
            <a:off x="7427076" y="4192316"/>
            <a:ext cx="3050092" cy="19823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aveikslėlis 9" descr="Paveikslėlis, kuriame yra tekstas, laikrodis, termometras, Matavimo priemonė&#10;&#10;Automatiškai sugeneruotas aprašymas">
            <a:extLst>
              <a:ext uri="{FF2B5EF4-FFF2-40B4-BE49-F238E27FC236}">
                <a16:creationId xmlns:a16="http://schemas.microsoft.com/office/drawing/2014/main" id="{317FB48E-8B01-45C4-F601-2A25AC2E4C0D}"/>
              </a:ext>
            </a:extLst>
          </p:cNvPr>
          <p:cNvPicPr>
            <a:picLocks noChangeAspect="1"/>
          </p:cNvPicPr>
          <p:nvPr/>
        </p:nvPicPr>
        <p:blipFill>
          <a:blip r:embed="rId7"/>
          <a:stretch>
            <a:fillRect/>
          </a:stretch>
        </p:blipFill>
        <p:spPr>
          <a:xfrm rot="5400000">
            <a:off x="9651964" y="4184656"/>
            <a:ext cx="3081618" cy="20058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2" name="Stačiakampis: suapvalinti kampai 11">
            <a:extLst>
              <a:ext uri="{FF2B5EF4-FFF2-40B4-BE49-F238E27FC236}">
                <a16:creationId xmlns:a16="http://schemas.microsoft.com/office/drawing/2014/main" id="{39BD41CE-B6D0-36DB-ED06-B42CF572C30D}"/>
              </a:ext>
            </a:extLst>
          </p:cNvPr>
          <p:cNvSpPr/>
          <p:nvPr/>
        </p:nvSpPr>
        <p:spPr>
          <a:xfrm>
            <a:off x="253308" y="1014153"/>
            <a:ext cx="4537364" cy="5549668"/>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lt-LT" sz="2800" b="1">
                <a:solidFill>
                  <a:schemeClr val="tx1"/>
                </a:solidFill>
                <a:latin typeface="Times New Roman"/>
                <a:ea typeface="+mn-lt"/>
                <a:cs typeface="+mn-lt"/>
              </a:rPr>
              <a:t>Išvada</a:t>
            </a:r>
            <a:r>
              <a:rPr lang="lt-LT" sz="2800">
                <a:solidFill>
                  <a:schemeClr val="tx1"/>
                </a:solidFill>
                <a:latin typeface="Times New Roman"/>
                <a:ea typeface="+mn-lt"/>
                <a:cs typeface="+mn-lt"/>
              </a:rPr>
              <a:t>- </a:t>
            </a:r>
            <a:r>
              <a:rPr lang="lt-LT" sz="2800">
                <a:solidFill>
                  <a:schemeClr val="tx1"/>
                </a:solidFill>
                <a:latin typeface="Times New Roman"/>
                <a:ea typeface="+mn-lt"/>
                <a:cs typeface="Segoe UI"/>
              </a:rPr>
              <a:t>hipotezė pasitvirtino. Galime teigti, kad kiekviena spalva įkaito nevienodai todėl, kad kiekviena spalva atitinkamą kiekį spindulių sugeria, o kitus atspindi.</a:t>
            </a:r>
            <a:endParaRPr lang="en-US" sz="2800">
              <a:solidFill>
                <a:schemeClr val="tx1"/>
              </a:solidFill>
              <a:latin typeface="Times New Roman"/>
              <a:ea typeface="+mn-lt"/>
              <a:cs typeface="Segoe UI"/>
            </a:endParaRPr>
          </a:p>
          <a:p>
            <a:pPr algn="just">
              <a:lnSpc>
                <a:spcPct val="90000"/>
              </a:lnSpc>
              <a:spcBef>
                <a:spcPts val="1000"/>
              </a:spcBef>
            </a:pPr>
            <a:r>
              <a:rPr lang="lt-LT" sz="2800">
                <a:solidFill>
                  <a:schemeClr val="tx1"/>
                </a:solidFill>
                <a:latin typeface="Times New Roman"/>
                <a:ea typeface="+mn-lt"/>
                <a:cs typeface="Segoe UI"/>
              </a:rPr>
              <a:t>Baltos spalvos – visus atspindi, o juodos- visus sugeria, todėl labiausiai ir įkaito.</a:t>
            </a:r>
            <a:endParaRPr lang="lt-LT">
              <a:solidFill>
                <a:schemeClr val="tx1"/>
              </a:solidFill>
              <a:latin typeface="Times New Roman"/>
              <a:cs typeface="Times New Roman"/>
            </a:endParaRPr>
          </a:p>
          <a:p>
            <a:pPr algn="just"/>
            <a:endParaRPr lang="lt-LT" sz="2800">
              <a:solidFill>
                <a:schemeClr val="tx1"/>
              </a:solidFill>
              <a:latin typeface="Times New Roman"/>
              <a:cs typeface="Times New Roman"/>
            </a:endParaRPr>
          </a:p>
        </p:txBody>
      </p:sp>
    </p:spTree>
    <p:extLst>
      <p:ext uri="{BB962C8B-B14F-4D97-AF65-F5344CB8AC3E}">
        <p14:creationId xmlns:p14="http://schemas.microsoft.com/office/powerpoint/2010/main" val="2484504018"/>
      </p:ext>
    </p:extLst>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čiakampis 10">
            <a:extLst>
              <a:ext uri="{FF2B5EF4-FFF2-40B4-BE49-F238E27FC236}">
                <a16:creationId xmlns:a16="http://schemas.microsoft.com/office/drawing/2014/main" id="{D6313440-214B-D51D-5B9C-64173DE7EA45}"/>
              </a:ext>
            </a:extLst>
          </p:cNvPr>
          <p:cNvSpPr/>
          <p:nvPr/>
        </p:nvSpPr>
        <p:spPr>
          <a:xfrm>
            <a:off x="0" y="8034"/>
            <a:ext cx="12210918"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a:t>°</a:t>
            </a:r>
          </a:p>
        </p:txBody>
      </p:sp>
      <p:sp>
        <p:nvSpPr>
          <p:cNvPr id="2" name="Pavadinimas 1">
            <a:extLst>
              <a:ext uri="{FF2B5EF4-FFF2-40B4-BE49-F238E27FC236}">
                <a16:creationId xmlns:a16="http://schemas.microsoft.com/office/drawing/2014/main" id="{3BA23FDC-7067-F3BC-65FA-A80623F0B285}"/>
              </a:ext>
            </a:extLst>
          </p:cNvPr>
          <p:cNvSpPr>
            <a:spLocks noGrp="1"/>
          </p:cNvSpPr>
          <p:nvPr>
            <p:ph type="title"/>
          </p:nvPr>
        </p:nvSpPr>
        <p:spPr>
          <a:xfrm>
            <a:off x="148087" y="20069"/>
            <a:ext cx="2895600" cy="1167411"/>
          </a:xfrm>
        </p:spPr>
        <p:txBody>
          <a:bodyPr/>
          <a:lstStyle/>
          <a:p>
            <a:r>
              <a:rPr lang="lt-LT" b="1">
                <a:solidFill>
                  <a:schemeClr val="bg1"/>
                </a:solidFill>
                <a:latin typeface="Times New Roman"/>
                <a:cs typeface="Times New Roman"/>
              </a:rPr>
              <a:t>Rezultatas</a:t>
            </a:r>
          </a:p>
        </p:txBody>
      </p:sp>
      <p:pic>
        <p:nvPicPr>
          <p:cNvPr id="5" name="Turinio vietos rezervavimo ženklas 4" descr="Paveikslėlis, kuriame yra tekstas, laikrodis, asmuo, vidaus&#10;&#10;Automatiškai sugeneruotas aprašymas">
            <a:extLst>
              <a:ext uri="{FF2B5EF4-FFF2-40B4-BE49-F238E27FC236}">
                <a16:creationId xmlns:a16="http://schemas.microsoft.com/office/drawing/2014/main" id="{3FD53C48-30F1-FE35-59C8-93E4807FBC6B}"/>
              </a:ext>
            </a:extLst>
          </p:cNvPr>
          <p:cNvPicPr>
            <a:picLocks noGrp="1" noChangeAspect="1"/>
          </p:cNvPicPr>
          <p:nvPr>
            <p:ph sz="half" idx="2"/>
          </p:nvPr>
        </p:nvPicPr>
        <p:blipFill>
          <a:blip r:embed="rId2"/>
          <a:stretch>
            <a:fillRect/>
          </a:stretch>
        </p:blipFill>
        <p:spPr>
          <a:xfrm rot="5400000">
            <a:off x="5004705" y="1140987"/>
            <a:ext cx="2593601" cy="196481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aveikslėlis 5" descr="Paveikslėlis, kuriame yra tekstas, biuro reikmenys, vidaus, siena&#10;&#10;Automatiškai sugeneruotas aprašymas">
            <a:extLst>
              <a:ext uri="{FF2B5EF4-FFF2-40B4-BE49-F238E27FC236}">
                <a16:creationId xmlns:a16="http://schemas.microsoft.com/office/drawing/2014/main" id="{91DBE85E-9121-6B0D-005F-7C37B12DDB5B}"/>
              </a:ext>
            </a:extLst>
          </p:cNvPr>
          <p:cNvPicPr>
            <a:picLocks noChangeAspect="1"/>
          </p:cNvPicPr>
          <p:nvPr/>
        </p:nvPicPr>
        <p:blipFill>
          <a:blip r:embed="rId3"/>
          <a:stretch>
            <a:fillRect/>
          </a:stretch>
        </p:blipFill>
        <p:spPr>
          <a:xfrm rot="5400000">
            <a:off x="7271079" y="1151035"/>
            <a:ext cx="2588558" cy="19722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Paveikslėlis 6" descr="Paveikslėlis, kuriame yra tekstas, termometras&#10;&#10;Automatiškai sugeneruotas aprašymas">
            <a:extLst>
              <a:ext uri="{FF2B5EF4-FFF2-40B4-BE49-F238E27FC236}">
                <a16:creationId xmlns:a16="http://schemas.microsoft.com/office/drawing/2014/main" id="{586D8558-2FF0-CD66-BEB5-AEAAA2152BF3}"/>
              </a:ext>
            </a:extLst>
          </p:cNvPr>
          <p:cNvPicPr>
            <a:picLocks noChangeAspect="1"/>
          </p:cNvPicPr>
          <p:nvPr/>
        </p:nvPicPr>
        <p:blipFill>
          <a:blip r:embed="rId4"/>
          <a:stretch>
            <a:fillRect/>
          </a:stretch>
        </p:blipFill>
        <p:spPr>
          <a:xfrm rot="5400000">
            <a:off x="9660448" y="1121741"/>
            <a:ext cx="2588560" cy="202826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aveikslėlis 7" descr="Paveikslėlis, kuriame yra tekstas, laikrodis, vidaus, termometras&#10;&#10;Automatiškai sugeneruotas aprašymas">
            <a:extLst>
              <a:ext uri="{FF2B5EF4-FFF2-40B4-BE49-F238E27FC236}">
                <a16:creationId xmlns:a16="http://schemas.microsoft.com/office/drawing/2014/main" id="{002B7DAB-974F-961E-524E-07133792022A}"/>
              </a:ext>
            </a:extLst>
          </p:cNvPr>
          <p:cNvPicPr>
            <a:picLocks noChangeAspect="1"/>
          </p:cNvPicPr>
          <p:nvPr/>
        </p:nvPicPr>
        <p:blipFill>
          <a:blip r:embed="rId5"/>
          <a:stretch>
            <a:fillRect/>
          </a:stretch>
        </p:blipFill>
        <p:spPr>
          <a:xfrm rot="5400000">
            <a:off x="4754843" y="4164428"/>
            <a:ext cx="3059211" cy="19722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aveikslėlis 8" descr="Paveikslėlis, kuriame yra tekstas, laikrodis, termometras, vidaus&#10;&#10;Automatiškai sugeneruotas aprašymas">
            <a:extLst>
              <a:ext uri="{FF2B5EF4-FFF2-40B4-BE49-F238E27FC236}">
                <a16:creationId xmlns:a16="http://schemas.microsoft.com/office/drawing/2014/main" id="{5E5BB04C-542F-14EC-39B8-C33F51BDFBC0}"/>
              </a:ext>
            </a:extLst>
          </p:cNvPr>
          <p:cNvPicPr>
            <a:picLocks noChangeAspect="1"/>
          </p:cNvPicPr>
          <p:nvPr/>
        </p:nvPicPr>
        <p:blipFill>
          <a:blip r:embed="rId6"/>
          <a:stretch>
            <a:fillRect/>
          </a:stretch>
        </p:blipFill>
        <p:spPr>
          <a:xfrm rot="5400000">
            <a:off x="7052533" y="4179401"/>
            <a:ext cx="3050092" cy="19823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aveikslėlis 9" descr="Paveikslėlis, kuriame yra tekstas, laikrodis, termometras, Matavimo priemonė&#10;&#10;Automatiškai sugeneruotas aprašymas">
            <a:extLst>
              <a:ext uri="{FF2B5EF4-FFF2-40B4-BE49-F238E27FC236}">
                <a16:creationId xmlns:a16="http://schemas.microsoft.com/office/drawing/2014/main" id="{317FB48E-8B01-45C4-F601-2A25AC2E4C0D}"/>
              </a:ext>
            </a:extLst>
          </p:cNvPr>
          <p:cNvPicPr>
            <a:picLocks noChangeAspect="1"/>
          </p:cNvPicPr>
          <p:nvPr/>
        </p:nvPicPr>
        <p:blipFill>
          <a:blip r:embed="rId7"/>
          <a:stretch>
            <a:fillRect/>
          </a:stretch>
        </p:blipFill>
        <p:spPr>
          <a:xfrm rot="5400000">
            <a:off x="9406574" y="4184656"/>
            <a:ext cx="3081618" cy="20058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Stačiakampis: suapvalinti kampai 12">
            <a:extLst>
              <a:ext uri="{FF2B5EF4-FFF2-40B4-BE49-F238E27FC236}">
                <a16:creationId xmlns:a16="http://schemas.microsoft.com/office/drawing/2014/main" id="{CFB51D7B-8EAC-A95E-CE08-9D81819AEC4E}"/>
              </a:ext>
            </a:extLst>
          </p:cNvPr>
          <p:cNvSpPr/>
          <p:nvPr/>
        </p:nvSpPr>
        <p:spPr>
          <a:xfrm>
            <a:off x="388989" y="1016568"/>
            <a:ext cx="4593997" cy="5276325"/>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rtl="0"/>
            <a:r>
              <a:rPr lang="lt-LT" sz="2800">
                <a:solidFill>
                  <a:schemeClr val="tx1"/>
                </a:solidFill>
                <a:latin typeface="Times New Roman"/>
                <a:ea typeface="Arial"/>
                <a:cs typeface="Times New Roman"/>
              </a:rPr>
              <a:t>Matuojant pamatome, kad kiekviena spalva įkaito nevienodai: ​​</a:t>
            </a:r>
          </a:p>
          <a:p>
            <a:pPr marL="457200" lvl="0" indent="-457200" algn="just" rtl="0">
              <a:buFont typeface="Arial,Sans-Serif"/>
              <a:buChar char="•"/>
            </a:pPr>
            <a:r>
              <a:rPr lang="lt-LT" sz="2800">
                <a:solidFill>
                  <a:schemeClr val="tx1"/>
                </a:solidFill>
                <a:latin typeface="Times New Roman"/>
                <a:ea typeface="Arial"/>
                <a:cs typeface="Times New Roman"/>
              </a:rPr>
              <a:t>raudona įkaito iki  39,1°;​</a:t>
            </a:r>
            <a:r>
              <a:rPr lang="en-US" sz="2800">
                <a:solidFill>
                  <a:schemeClr val="tx1"/>
                </a:solidFill>
                <a:latin typeface="Times New Roman"/>
                <a:ea typeface="Arial"/>
                <a:cs typeface="Times New Roman"/>
              </a:rPr>
              <a:t>​</a:t>
            </a:r>
          </a:p>
          <a:p>
            <a:pPr marL="457200" lvl="0" indent="-457200" algn="just" rtl="0">
              <a:buFont typeface="Arial,Sans-Serif"/>
              <a:buChar char="•"/>
            </a:pPr>
            <a:r>
              <a:rPr lang="lt-LT" sz="2800">
                <a:solidFill>
                  <a:schemeClr val="tx1"/>
                </a:solidFill>
                <a:latin typeface="Times New Roman"/>
                <a:ea typeface="Arial"/>
                <a:cs typeface="Times New Roman"/>
              </a:rPr>
              <a:t>žalia - 40,4°;​</a:t>
            </a:r>
            <a:r>
              <a:rPr lang="en-US" sz="2800">
                <a:solidFill>
                  <a:schemeClr val="tx1"/>
                </a:solidFill>
                <a:latin typeface="Times New Roman"/>
                <a:ea typeface="Arial"/>
                <a:cs typeface="Times New Roman"/>
              </a:rPr>
              <a:t>​</a:t>
            </a:r>
          </a:p>
          <a:p>
            <a:pPr marL="457200" lvl="0" indent="-457200" algn="just" rtl="0">
              <a:buFont typeface="Arial,Sans-Serif"/>
              <a:buChar char="•"/>
            </a:pPr>
            <a:r>
              <a:rPr lang="lt-LT" sz="2800">
                <a:solidFill>
                  <a:schemeClr val="tx1"/>
                </a:solidFill>
                <a:latin typeface="Times New Roman"/>
                <a:ea typeface="Arial"/>
                <a:cs typeface="Times New Roman"/>
              </a:rPr>
              <a:t>violetinė - 40,5°;</a:t>
            </a:r>
            <a:r>
              <a:rPr lang="en-US" sz="2800">
                <a:solidFill>
                  <a:schemeClr val="tx1"/>
                </a:solidFill>
                <a:latin typeface="Times New Roman"/>
                <a:ea typeface="Arial"/>
                <a:cs typeface="Times New Roman"/>
              </a:rPr>
              <a:t>​​</a:t>
            </a:r>
          </a:p>
          <a:p>
            <a:pPr marL="457200" lvl="0" indent="-457200" algn="just" rtl="0">
              <a:buFont typeface="Arial,Sans-Serif"/>
              <a:buChar char="•"/>
            </a:pPr>
            <a:r>
              <a:rPr lang="lt-LT" sz="2800">
                <a:solidFill>
                  <a:schemeClr val="tx1"/>
                </a:solidFill>
                <a:latin typeface="Times New Roman"/>
                <a:ea typeface="Arial"/>
                <a:cs typeface="Times New Roman"/>
              </a:rPr>
              <a:t>mėlyna - 40,9°;</a:t>
            </a:r>
            <a:r>
              <a:rPr lang="en-US" sz="2800">
                <a:solidFill>
                  <a:schemeClr val="tx1"/>
                </a:solidFill>
                <a:latin typeface="Times New Roman"/>
                <a:ea typeface="Arial"/>
                <a:cs typeface="Times New Roman"/>
              </a:rPr>
              <a:t>​​</a:t>
            </a:r>
          </a:p>
          <a:p>
            <a:pPr marL="457200" lvl="0" indent="-457200" algn="just" rtl="0">
              <a:buFont typeface="Arial,Sans-Serif"/>
              <a:buChar char="•"/>
            </a:pPr>
            <a:r>
              <a:rPr lang="lt-LT" sz="2800">
                <a:solidFill>
                  <a:schemeClr val="tx1"/>
                </a:solidFill>
                <a:latin typeface="Times New Roman"/>
                <a:ea typeface="Arial"/>
                <a:cs typeface="Times New Roman"/>
              </a:rPr>
              <a:t>juoda - virš 42° (rodė termometras </a:t>
            </a:r>
            <a:r>
              <a:rPr lang="lt-LT" sz="2800" err="1">
                <a:solidFill>
                  <a:schemeClr val="tx1"/>
                </a:solidFill>
                <a:latin typeface="Times New Roman"/>
                <a:ea typeface="Arial"/>
                <a:cs typeface="Times New Roman"/>
              </a:rPr>
              <a:t>Hi</a:t>
            </a:r>
            <a:r>
              <a:rPr lang="lt-LT" sz="2800">
                <a:solidFill>
                  <a:schemeClr val="tx1"/>
                </a:solidFill>
                <a:latin typeface="Times New Roman"/>
                <a:ea typeface="Arial"/>
                <a:cs typeface="Times New Roman"/>
              </a:rPr>
              <a:t>);</a:t>
            </a:r>
            <a:r>
              <a:rPr lang="en-US" sz="2800">
                <a:solidFill>
                  <a:schemeClr val="tx1"/>
                </a:solidFill>
                <a:latin typeface="Times New Roman"/>
                <a:ea typeface="Arial"/>
                <a:cs typeface="Times New Roman"/>
              </a:rPr>
              <a:t>​​</a:t>
            </a:r>
          </a:p>
          <a:p>
            <a:pPr marL="457200" lvl="0" indent="-457200" algn="just" rtl="0">
              <a:buFont typeface="Arial,Sans-Serif"/>
              <a:buChar char="•"/>
            </a:pPr>
            <a:r>
              <a:rPr lang="lt-LT" sz="2800">
                <a:solidFill>
                  <a:schemeClr val="tx1"/>
                </a:solidFill>
                <a:latin typeface="Times New Roman"/>
                <a:ea typeface="Arial"/>
                <a:cs typeface="Times New Roman"/>
              </a:rPr>
              <a:t>balta – 36,6°.</a:t>
            </a:r>
            <a:r>
              <a:rPr lang="en-US" sz="2800">
                <a:solidFill>
                  <a:schemeClr val="tx1"/>
                </a:solidFill>
                <a:latin typeface="Times New Roman"/>
                <a:ea typeface="Arial"/>
                <a:cs typeface="Times New Roman"/>
              </a:rPr>
              <a:t>​​</a:t>
            </a:r>
            <a:endParaRPr lang="lt-LT" sz="2800">
              <a:solidFill>
                <a:schemeClr val="tx1"/>
              </a:solidFill>
              <a:latin typeface="Times New Roman"/>
              <a:cs typeface="Times New Roman"/>
            </a:endParaRPr>
          </a:p>
        </p:txBody>
      </p:sp>
    </p:spTree>
    <p:extLst>
      <p:ext uri="{BB962C8B-B14F-4D97-AF65-F5344CB8AC3E}">
        <p14:creationId xmlns:p14="http://schemas.microsoft.com/office/powerpoint/2010/main" val="2968828923"/>
      </p:ext>
    </p:extLst>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5B967887-0014-A6FD-0244-58669AEE3975}"/>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0CA93583-F416-6DA2-A45D-ED4EEB5DE227}"/>
              </a:ext>
            </a:extLst>
          </p:cNvPr>
          <p:cNvSpPr>
            <a:spLocks noGrp="1"/>
          </p:cNvSpPr>
          <p:nvPr>
            <p:ph type="title"/>
          </p:nvPr>
        </p:nvSpPr>
        <p:spPr/>
        <p:txBody>
          <a:bodyPr/>
          <a:lstStyle/>
          <a:p>
            <a:r>
              <a:rPr lang="lt-LT" b="1">
                <a:solidFill>
                  <a:schemeClr val="bg1"/>
                </a:solidFill>
                <a:latin typeface="Times New Roman"/>
                <a:cs typeface="Times New Roman"/>
              </a:rPr>
              <a:t>Gaminame spektroskopą</a:t>
            </a:r>
          </a:p>
        </p:txBody>
      </p:sp>
      <p:pic>
        <p:nvPicPr>
          <p:cNvPr id="11" name="Turinio vietos rezervavimo ženklas 10">
            <a:extLst>
              <a:ext uri="{FF2B5EF4-FFF2-40B4-BE49-F238E27FC236}">
                <a16:creationId xmlns:a16="http://schemas.microsoft.com/office/drawing/2014/main" id="{28DC2237-942F-7054-7743-1AECD9AA428A}"/>
              </a:ext>
            </a:extLst>
          </p:cNvPr>
          <p:cNvPicPr>
            <a:picLocks noGrp="1" noChangeAspect="1"/>
          </p:cNvPicPr>
          <p:nvPr>
            <p:ph sz="quarter" idx="4"/>
          </p:nvPr>
        </p:nvPicPr>
        <p:blipFill>
          <a:blip r:embed="rId2"/>
          <a:stretch>
            <a:fillRect/>
          </a:stretch>
        </p:blipFill>
        <p:spPr>
          <a:xfrm>
            <a:off x="7832016" y="2093837"/>
            <a:ext cx="3525441" cy="40595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Stačiakampis: suapvalinti kampai 8">
            <a:extLst>
              <a:ext uri="{FF2B5EF4-FFF2-40B4-BE49-F238E27FC236}">
                <a16:creationId xmlns:a16="http://schemas.microsoft.com/office/drawing/2014/main" id="{7FA1EDF1-1852-CA03-CE5E-4E58FEC41FC8}"/>
              </a:ext>
            </a:extLst>
          </p:cNvPr>
          <p:cNvSpPr/>
          <p:nvPr/>
        </p:nvSpPr>
        <p:spPr>
          <a:xfrm>
            <a:off x="835263" y="2091872"/>
            <a:ext cx="5586614" cy="4049352"/>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lt-LT" sz="2800" b="1">
                <a:solidFill>
                  <a:schemeClr val="tx1"/>
                </a:solidFill>
                <a:latin typeface="Times New Roman"/>
                <a:cs typeface="Times New Roman"/>
              </a:rPr>
              <a:t>Priemonės:</a:t>
            </a:r>
            <a:endParaRPr lang="lt-LT" sz="2800">
              <a:solidFill>
                <a:schemeClr val="tx1"/>
              </a:solidFill>
              <a:latin typeface="Times New Roman"/>
              <a:cs typeface="Times New Roman"/>
            </a:endParaRPr>
          </a:p>
          <a:p>
            <a:pPr marL="285750" indent="-285750">
              <a:lnSpc>
                <a:spcPct val="90000"/>
              </a:lnSpc>
              <a:spcBef>
                <a:spcPts val="1000"/>
              </a:spcBef>
              <a:buFont typeface="Arial" panose="020B0604020202020204" pitchFamily="34" charset="0"/>
              <a:buChar char="•"/>
            </a:pPr>
            <a:r>
              <a:rPr lang="lt-LT" sz="2800">
                <a:solidFill>
                  <a:schemeClr val="tx1"/>
                </a:solidFill>
                <a:latin typeface="Times New Roman"/>
                <a:cs typeface="Arial"/>
              </a:rPr>
              <a:t>Peiliukas;</a:t>
            </a:r>
          </a:p>
          <a:p>
            <a:pPr marL="285750" indent="-285750" algn="just">
              <a:lnSpc>
                <a:spcPct val="90000"/>
              </a:lnSpc>
              <a:spcBef>
                <a:spcPts val="1000"/>
              </a:spcBef>
              <a:buFont typeface="Arial" panose="020B0604020202020204" pitchFamily="34" charset="0"/>
              <a:buChar char="•"/>
            </a:pPr>
            <a:r>
              <a:rPr lang="lt-LT" sz="2800">
                <a:solidFill>
                  <a:schemeClr val="tx1"/>
                </a:solidFill>
                <a:latin typeface="Times New Roman"/>
                <a:cs typeface="Arial"/>
              </a:rPr>
              <a:t>Kompaktinis diskas;</a:t>
            </a:r>
          </a:p>
          <a:p>
            <a:pPr marL="285750" indent="-285750">
              <a:lnSpc>
                <a:spcPct val="90000"/>
              </a:lnSpc>
              <a:spcBef>
                <a:spcPts val="1000"/>
              </a:spcBef>
              <a:buFont typeface="Arial" panose="020B0604020202020204" pitchFamily="34" charset="0"/>
              <a:buChar char="•"/>
            </a:pPr>
            <a:r>
              <a:rPr lang="lt-LT" sz="2800">
                <a:solidFill>
                  <a:schemeClr val="tx1"/>
                </a:solidFill>
                <a:latin typeface="Times New Roman"/>
                <a:cs typeface="Arial"/>
              </a:rPr>
              <a:t>Žirklės;</a:t>
            </a:r>
          </a:p>
          <a:p>
            <a:pPr marL="285750" indent="-285750">
              <a:lnSpc>
                <a:spcPct val="90000"/>
              </a:lnSpc>
              <a:spcBef>
                <a:spcPts val="1000"/>
              </a:spcBef>
              <a:buFont typeface="Arial" panose="020B0604020202020204" pitchFamily="34" charset="0"/>
              <a:buChar char="•"/>
            </a:pPr>
            <a:r>
              <a:rPr lang="lt-LT" sz="2800">
                <a:solidFill>
                  <a:schemeClr val="tx1"/>
                </a:solidFill>
                <a:latin typeface="Times New Roman"/>
                <a:cs typeface="Arial"/>
              </a:rPr>
              <a:t>Kartono ritinėlis.</a:t>
            </a:r>
          </a:p>
          <a:p>
            <a:pPr marL="285750" indent="-285750" algn="just">
              <a:lnSpc>
                <a:spcPct val="90000"/>
              </a:lnSpc>
              <a:spcBef>
                <a:spcPts val="1000"/>
              </a:spcBef>
              <a:buFont typeface="Arial" panose="020B0604020202020204" pitchFamily="34" charset="0"/>
              <a:buChar char="•"/>
            </a:pPr>
            <a:endParaRPr lang="lt-LT" sz="2800">
              <a:solidFill>
                <a:schemeClr val="tx1"/>
              </a:solidFill>
              <a:latin typeface="Times New Roman"/>
              <a:cs typeface="Times New Roman"/>
            </a:endParaRPr>
          </a:p>
          <a:p>
            <a:pPr marL="457200" indent="-457200" algn="ctr">
              <a:buFont typeface="Arial" panose="020B0604020202020204" pitchFamily="34" charset="0"/>
              <a:buChar char="•"/>
            </a:pPr>
            <a:endParaRPr lang="lt-LT" sz="2800">
              <a:latin typeface="Times New Roman"/>
              <a:cs typeface="Times New Roman"/>
            </a:endParaRPr>
          </a:p>
        </p:txBody>
      </p:sp>
    </p:spTree>
    <p:extLst>
      <p:ext uri="{BB962C8B-B14F-4D97-AF65-F5344CB8AC3E}">
        <p14:creationId xmlns:p14="http://schemas.microsoft.com/office/powerpoint/2010/main" val="2948707588"/>
      </p:ext>
    </p:extLst>
  </p:cSld>
  <p:clrMapOvr>
    <a:masterClrMapping/>
  </p:clrMapOvr>
  <p:transition spd="slow">
    <p:push dir="u"/>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id="{4F2AB91A-886C-CF4C-1DC6-CEC3C7AA411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9" name="Turinio vietos rezervavimo ženklas 8">
            <a:extLst>
              <a:ext uri="{FF2B5EF4-FFF2-40B4-BE49-F238E27FC236}">
                <a16:creationId xmlns:a16="http://schemas.microsoft.com/office/drawing/2014/main" id="{5C90E12D-D3BA-DECD-316A-DF0DD745BEB2}"/>
              </a:ext>
            </a:extLst>
          </p:cNvPr>
          <p:cNvPicPr>
            <a:picLocks noGrp="1" noChangeAspect="1"/>
          </p:cNvPicPr>
          <p:nvPr>
            <p:ph sz="quarter" idx="4"/>
          </p:nvPr>
        </p:nvPicPr>
        <p:blipFill>
          <a:blip r:embed="rId2"/>
          <a:stretch>
            <a:fillRect/>
          </a:stretch>
        </p:blipFill>
        <p:spPr>
          <a:xfrm>
            <a:off x="5847544" y="584605"/>
            <a:ext cx="2174465" cy="32075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aveikslėlis 9" descr="Paveikslėlis, kuriame yra asmuo, apskritimas, vidaus, menas&#10;&#10;Automatiškai sugeneruotas aprašymas">
            <a:extLst>
              <a:ext uri="{FF2B5EF4-FFF2-40B4-BE49-F238E27FC236}">
                <a16:creationId xmlns:a16="http://schemas.microsoft.com/office/drawing/2014/main" id="{9DD6D409-DC0C-3BD4-1314-654ACA1D15E8}"/>
              </a:ext>
            </a:extLst>
          </p:cNvPr>
          <p:cNvPicPr>
            <a:picLocks noChangeAspect="1"/>
          </p:cNvPicPr>
          <p:nvPr/>
        </p:nvPicPr>
        <p:blipFill>
          <a:blip r:embed="rId3"/>
          <a:stretch>
            <a:fillRect/>
          </a:stretch>
        </p:blipFill>
        <p:spPr>
          <a:xfrm rot="16200000">
            <a:off x="7617799" y="3427565"/>
            <a:ext cx="2571317" cy="37681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aveikslėlis 10" descr="Paveikslėlis, kuriame yra apskritimas, Materialinė nuosavybė, vidaus, menas&#10;&#10;Automatiškai sugeneruotas aprašymas">
            <a:extLst>
              <a:ext uri="{FF2B5EF4-FFF2-40B4-BE49-F238E27FC236}">
                <a16:creationId xmlns:a16="http://schemas.microsoft.com/office/drawing/2014/main" id="{69E8F6DB-9D0A-E6D1-A7D4-5A8AAC73E7FE}"/>
              </a:ext>
            </a:extLst>
          </p:cNvPr>
          <p:cNvPicPr>
            <a:picLocks noChangeAspect="1"/>
          </p:cNvPicPr>
          <p:nvPr/>
        </p:nvPicPr>
        <p:blipFill>
          <a:blip r:embed="rId4"/>
          <a:stretch>
            <a:fillRect/>
          </a:stretch>
        </p:blipFill>
        <p:spPr>
          <a:xfrm>
            <a:off x="9602455" y="634940"/>
            <a:ext cx="2355652" cy="3212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Stačiakampis: suapvalinti kampai 6">
            <a:extLst>
              <a:ext uri="{FF2B5EF4-FFF2-40B4-BE49-F238E27FC236}">
                <a16:creationId xmlns:a16="http://schemas.microsoft.com/office/drawing/2014/main" id="{8E153A4E-4832-E9CF-9AFB-DDF50CB16878}"/>
              </a:ext>
            </a:extLst>
          </p:cNvPr>
          <p:cNvSpPr/>
          <p:nvPr/>
        </p:nvSpPr>
        <p:spPr>
          <a:xfrm>
            <a:off x="629477" y="694687"/>
            <a:ext cx="4827369" cy="5742351"/>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lnSpc>
                <a:spcPct val="90000"/>
              </a:lnSpc>
              <a:spcBef>
                <a:spcPts val="1000"/>
              </a:spcBef>
            </a:pPr>
            <a:r>
              <a:rPr lang="en-US" sz="2800" b="1">
                <a:solidFill>
                  <a:schemeClr val="bg1"/>
                </a:solidFill>
                <a:latin typeface="Times New Roman"/>
                <a:cs typeface="Times New Roman"/>
              </a:rPr>
              <a:t>:</a:t>
            </a:r>
            <a:endParaRPr lang="lt-LT" sz="2800">
              <a:solidFill>
                <a:schemeClr val="bg1"/>
              </a:solidFill>
              <a:latin typeface="Times New Roman"/>
              <a:cs typeface="Times New Roman"/>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sz="2800" b="1">
              <a:solidFill>
                <a:schemeClr val="bg1"/>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marL="285750" indent="-285750" algn="just">
              <a:lnSpc>
                <a:spcPct val="90000"/>
              </a:lnSpc>
              <a:spcBef>
                <a:spcPts val="1000"/>
              </a:spcBef>
              <a:buFont typeface="Arial"/>
              <a:buChar char="•"/>
            </a:pPr>
            <a:endParaRPr lang="lt-LT">
              <a:solidFill>
                <a:srgbClr val="000000"/>
              </a:solidFill>
              <a:latin typeface="Arial"/>
              <a:cs typeface="Arial"/>
            </a:endParaRPr>
          </a:p>
          <a:p>
            <a:pPr algn="just">
              <a:lnSpc>
                <a:spcPct val="90000"/>
              </a:lnSpc>
              <a:spcBef>
                <a:spcPts val="1000"/>
              </a:spcBef>
            </a:pPr>
            <a:r>
              <a:rPr lang="lt-LT" sz="2800" b="1">
                <a:solidFill>
                  <a:schemeClr val="tx1"/>
                </a:solidFill>
                <a:latin typeface="Times New Roman"/>
                <a:cs typeface="Arial"/>
              </a:rPr>
              <a:t>Darbo eiga:</a:t>
            </a:r>
          </a:p>
          <a:p>
            <a:pPr marL="285750" indent="-285750" algn="just">
              <a:lnSpc>
                <a:spcPct val="90000"/>
              </a:lnSpc>
              <a:spcBef>
                <a:spcPts val="1000"/>
              </a:spcBef>
              <a:buFont typeface="Arial"/>
              <a:buChar char="•"/>
            </a:pPr>
            <a:r>
              <a:rPr lang="lt-LT" sz="2800">
                <a:solidFill>
                  <a:schemeClr val="tx1"/>
                </a:solidFill>
                <a:latin typeface="Times New Roman"/>
                <a:cs typeface="Times New Roman"/>
              </a:rPr>
              <a:t>Prapjauname tarpą ritinėlyje, kad tilptų diskas.</a:t>
            </a:r>
            <a:endParaRPr lang="en-US" sz="2800">
              <a:solidFill>
                <a:schemeClr val="tx1"/>
              </a:solidFill>
              <a:latin typeface="Times New Roman"/>
              <a:cs typeface="Times New Roman"/>
            </a:endParaRPr>
          </a:p>
          <a:p>
            <a:pPr marL="285750" indent="-285750" algn="just">
              <a:lnSpc>
                <a:spcPct val="90000"/>
              </a:lnSpc>
              <a:spcBef>
                <a:spcPts val="1000"/>
              </a:spcBef>
              <a:buFont typeface="Arial"/>
              <a:buChar char="•"/>
            </a:pPr>
            <a:r>
              <a:rPr lang="lt-LT" sz="2800">
                <a:solidFill>
                  <a:schemeClr val="tx1"/>
                </a:solidFill>
                <a:latin typeface="Times New Roman"/>
                <a:cs typeface="Times New Roman"/>
              </a:rPr>
              <a:t>Kitoje ritinėlio pusėje prakerpame mažą kvadratėlį.</a:t>
            </a:r>
            <a:endParaRPr lang="en-US" sz="2800">
              <a:solidFill>
                <a:schemeClr val="tx1"/>
              </a:solidFill>
              <a:latin typeface="Times New Roman"/>
              <a:cs typeface="Times New Roman"/>
            </a:endParaRPr>
          </a:p>
          <a:p>
            <a:pPr marL="285750" indent="-285750" algn="just">
              <a:lnSpc>
                <a:spcPct val="90000"/>
              </a:lnSpc>
              <a:spcBef>
                <a:spcPts val="1000"/>
              </a:spcBef>
              <a:buFont typeface="Arial"/>
              <a:buChar char="•"/>
            </a:pPr>
            <a:r>
              <a:rPr lang="lt-LT" sz="2800">
                <a:solidFill>
                  <a:schemeClr val="tx1"/>
                </a:solidFill>
                <a:latin typeface="Times New Roman"/>
                <a:cs typeface="Times New Roman"/>
              </a:rPr>
              <a:t>Ritinėlio dangtelyje prapjauname kvadratėlį.</a:t>
            </a:r>
            <a:endParaRPr lang="en-US" sz="2800">
              <a:solidFill>
                <a:schemeClr val="tx1"/>
              </a:solidFill>
              <a:latin typeface="Times New Roman"/>
              <a:cs typeface="Times New Roman"/>
            </a:endParaRPr>
          </a:p>
          <a:p>
            <a:pPr marL="285750" indent="-285750" algn="just">
              <a:lnSpc>
                <a:spcPct val="90000"/>
              </a:lnSpc>
              <a:spcBef>
                <a:spcPts val="1000"/>
              </a:spcBef>
              <a:buFont typeface="Arial"/>
              <a:buChar char="•"/>
            </a:pPr>
            <a:r>
              <a:rPr lang="lt-LT" sz="2800">
                <a:solidFill>
                  <a:schemeClr val="tx1"/>
                </a:solidFill>
                <a:latin typeface="Times New Roman"/>
                <a:cs typeface="Times New Roman"/>
              </a:rPr>
              <a:t>Keisdami spektroskopo padėtį gavome vaivorykštę.</a:t>
            </a:r>
            <a:endParaRPr lang="en-US" sz="2800">
              <a:solidFill>
                <a:schemeClr val="tx1"/>
              </a:solidFill>
              <a:latin typeface="Times New Roman"/>
              <a:cs typeface="Times New Roman"/>
            </a:endParaRPr>
          </a:p>
          <a:p>
            <a:pPr algn="just">
              <a:lnSpc>
                <a:spcPct val="90000"/>
              </a:lnSpc>
              <a:spcBef>
                <a:spcPts val="1000"/>
              </a:spcBef>
            </a:pPr>
            <a:endParaRPr lang="en-US" sz="2800" b="1">
              <a:solidFill>
                <a:schemeClr val="tx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algn="just">
              <a:lnSpc>
                <a:spcPct val="90000"/>
              </a:lnSpc>
              <a:spcBef>
                <a:spcPts val="1000"/>
              </a:spcBef>
            </a:pPr>
            <a:endParaRPr lang="en-US" sz="2800" b="1">
              <a:solidFill>
                <a:schemeClr val="bg1"/>
              </a:solidFill>
              <a:latin typeface="Times New Roman"/>
              <a:cs typeface="Times New Roman"/>
            </a:endParaRPr>
          </a:p>
          <a:p>
            <a:pPr marL="285750" indent="-285750" algn="just">
              <a:lnSpc>
                <a:spcPct val="90000"/>
              </a:lnSpc>
              <a:spcBef>
                <a:spcPts val="1000"/>
              </a:spcBef>
              <a:buFont typeface="Arial"/>
              <a:buChar char="•"/>
            </a:pPr>
            <a:endParaRPr lang="lt-LT" sz="2800">
              <a:solidFill>
                <a:schemeClr val="bg1"/>
              </a:solidFill>
              <a:latin typeface="Times New Roman"/>
              <a:cs typeface="Times New Roman"/>
            </a:endParaRPr>
          </a:p>
        </p:txBody>
      </p:sp>
    </p:spTree>
    <p:extLst>
      <p:ext uri="{BB962C8B-B14F-4D97-AF65-F5344CB8AC3E}">
        <p14:creationId xmlns:p14="http://schemas.microsoft.com/office/powerpoint/2010/main" val="3654681509"/>
      </p:ext>
    </p:extLst>
  </p:cSld>
  <p:clrMapOvr>
    <a:masterClrMapping/>
  </p:clrMapOvr>
  <p:transition spd="slow">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E944A627-D4A0-BE15-4958-45DE8B7EEE20}"/>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73C8EE43-99ED-AEA9-4027-72EF57133696}"/>
              </a:ext>
            </a:extLst>
          </p:cNvPr>
          <p:cNvSpPr>
            <a:spLocks noGrp="1"/>
          </p:cNvSpPr>
          <p:nvPr>
            <p:ph type="title"/>
          </p:nvPr>
        </p:nvSpPr>
        <p:spPr/>
        <p:txBody>
          <a:bodyPr/>
          <a:lstStyle/>
          <a:p>
            <a:r>
              <a:rPr lang="lt-LT" b="1">
                <a:solidFill>
                  <a:schemeClr val="bg1"/>
                </a:solidFill>
              </a:rPr>
              <a:t>Rezultatas</a:t>
            </a:r>
          </a:p>
        </p:txBody>
      </p:sp>
      <p:pic>
        <p:nvPicPr>
          <p:cNvPr id="6" name="Turinio vietos rezervavimo ženklas 5" descr="Paveikslėlis, kuriame yra Spalvingumas, kompaktinis diskas, akys, vaivorykštė&#10;&#10;Automatiškai sugeneruotas aprašymas">
            <a:extLst>
              <a:ext uri="{FF2B5EF4-FFF2-40B4-BE49-F238E27FC236}">
                <a16:creationId xmlns:a16="http://schemas.microsoft.com/office/drawing/2014/main" id="{80A1DE97-4510-6DB7-ED0F-4D8B7C056124}"/>
              </a:ext>
            </a:extLst>
          </p:cNvPr>
          <p:cNvPicPr>
            <a:picLocks noGrp="1" noChangeAspect="1"/>
          </p:cNvPicPr>
          <p:nvPr>
            <p:ph idx="1"/>
          </p:nvPr>
        </p:nvPicPr>
        <p:blipFill>
          <a:blip r:embed="rId2"/>
          <a:stretch>
            <a:fillRect/>
          </a:stretch>
        </p:blipFill>
        <p:spPr>
          <a:xfrm>
            <a:off x="835677" y="1825625"/>
            <a:ext cx="3263504" cy="43513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aveikslėlis 7" descr="Paveikslėlis, kuriame yra vaivorykštė, Spalvingumas, karštis, šviestuvas&#10;&#10;Automatiškai sugeneruotas aprašymas">
            <a:extLst>
              <a:ext uri="{FF2B5EF4-FFF2-40B4-BE49-F238E27FC236}">
                <a16:creationId xmlns:a16="http://schemas.microsoft.com/office/drawing/2014/main" id="{40879185-4608-DD54-350F-15700D7D37F5}"/>
              </a:ext>
            </a:extLst>
          </p:cNvPr>
          <p:cNvPicPr>
            <a:picLocks noChangeAspect="1"/>
          </p:cNvPicPr>
          <p:nvPr/>
        </p:nvPicPr>
        <p:blipFill>
          <a:blip r:embed="rId3"/>
          <a:stretch>
            <a:fillRect/>
          </a:stretch>
        </p:blipFill>
        <p:spPr>
          <a:xfrm>
            <a:off x="4750707" y="1826380"/>
            <a:ext cx="3184072" cy="43542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aveikslėlis 8">
            <a:extLst>
              <a:ext uri="{FF2B5EF4-FFF2-40B4-BE49-F238E27FC236}">
                <a16:creationId xmlns:a16="http://schemas.microsoft.com/office/drawing/2014/main" id="{95B8FA67-E390-AB01-7027-CA61F5B5A572}"/>
              </a:ext>
            </a:extLst>
          </p:cNvPr>
          <p:cNvPicPr>
            <a:picLocks noChangeAspect="1"/>
          </p:cNvPicPr>
          <p:nvPr/>
        </p:nvPicPr>
        <p:blipFill>
          <a:blip r:embed="rId4"/>
          <a:stretch>
            <a:fillRect/>
          </a:stretch>
        </p:blipFill>
        <p:spPr>
          <a:xfrm>
            <a:off x="8619974" y="1826380"/>
            <a:ext cx="3002643" cy="43542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13123511"/>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664F82D5-016B-A22A-0D82-415D7EFEF7A1}"/>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0E2F9088-7522-7640-D03D-D9B73A8EAB97}"/>
              </a:ext>
            </a:extLst>
          </p:cNvPr>
          <p:cNvSpPr>
            <a:spLocks noGrp="1"/>
          </p:cNvSpPr>
          <p:nvPr>
            <p:ph type="title"/>
          </p:nvPr>
        </p:nvSpPr>
        <p:spPr/>
        <p:txBody>
          <a:bodyPr/>
          <a:lstStyle/>
          <a:p>
            <a:r>
              <a:rPr lang="lt-LT">
                <a:ea typeface="+mj-lt"/>
                <a:cs typeface="+mj-lt"/>
              </a:rPr>
              <a:t>Testas:</a:t>
            </a:r>
            <a:endParaRPr lang="en-US">
              <a:ea typeface="+mj-lt"/>
              <a:cs typeface="+mj-lt"/>
            </a:endParaRPr>
          </a:p>
          <a:p>
            <a:endParaRPr lang="lt-LT"/>
          </a:p>
        </p:txBody>
      </p:sp>
      <p:sp>
        <p:nvSpPr>
          <p:cNvPr id="5" name="TextBox 4">
            <a:extLst>
              <a:ext uri="{FF2B5EF4-FFF2-40B4-BE49-F238E27FC236}">
                <a16:creationId xmlns:a16="http://schemas.microsoft.com/office/drawing/2014/main" id="{88EFEE7E-A527-4BB4-B586-261B682DB3B2}"/>
              </a:ext>
            </a:extLst>
          </p:cNvPr>
          <p:cNvSpPr txBox="1"/>
          <p:nvPr/>
        </p:nvSpPr>
        <p:spPr>
          <a:xfrm>
            <a:off x="396815" y="1201947"/>
            <a:ext cx="1098142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3200" b="1">
                <a:solidFill>
                  <a:schemeClr val="bg1"/>
                </a:solidFill>
                <a:latin typeface="Times New Roman"/>
                <a:cs typeface="Times New Roman"/>
              </a:rPr>
              <a:t>1. Kodėl balta šviesa išsiskaido į spalvas?</a:t>
            </a:r>
            <a:endParaRPr lang="lt-LT" sz="3200">
              <a:solidFill>
                <a:schemeClr val="bg1"/>
              </a:solidFill>
            </a:endParaRPr>
          </a:p>
          <a:p>
            <a:pPr marL="514350" indent="-514350" algn="just">
              <a:buAutoNum type="alphaUcPeriod"/>
            </a:pPr>
            <a:endParaRPr lang="lt-LT" sz="3200">
              <a:latin typeface="Times New Roman"/>
              <a:cs typeface="Times New Roman"/>
            </a:endParaRPr>
          </a:p>
          <a:p>
            <a:pPr marL="514350" indent="-514350" algn="just">
              <a:buAutoNum type="alphaUcPeriod"/>
            </a:pPr>
            <a:r>
              <a:rPr lang="lt-LT" sz="3200">
                <a:latin typeface="Times New Roman"/>
                <a:cs typeface="Times New Roman"/>
              </a:rPr>
              <a:t>Kirsdami dviejų skaidriųjų medžiagų ribą, skirtingų spalvų spinduliai atsispindi nevienodai</a:t>
            </a:r>
            <a:endParaRPr lang="lt-LT" sz="3200"/>
          </a:p>
          <a:p>
            <a:pPr marL="514350" indent="-514350" algn="just">
              <a:buAutoNum type="alphaUcPeriod"/>
            </a:pPr>
            <a:r>
              <a:rPr lang="lt-LT" sz="3200">
                <a:latin typeface="Times New Roman"/>
                <a:cs typeface="Times New Roman"/>
              </a:rPr>
              <a:t>Kirsdami dviejų skaidriųjų medžiagų ribą, skirtingų spalvų spinduliai lūžta nevienodai.</a:t>
            </a:r>
          </a:p>
          <a:p>
            <a:pPr marL="514350" indent="-514350" algn="just">
              <a:buAutoNum type="alphaUcPeriod"/>
            </a:pPr>
            <a:r>
              <a:rPr lang="lt-LT" sz="3200">
                <a:latin typeface="Times New Roman"/>
                <a:cs typeface="Times New Roman"/>
              </a:rPr>
              <a:t>Kirsdami dviejų skaidriųjų medžiagų ribą, skirtingų spalvų spinduliai susideda.</a:t>
            </a:r>
            <a:endParaRPr lang="en-US" sz="3200">
              <a:latin typeface="Times New Roman"/>
              <a:cs typeface="Times New Roman"/>
            </a:endParaRPr>
          </a:p>
          <a:p>
            <a:pPr marL="514350" indent="-514350" algn="just">
              <a:buAutoNum type="alphaUcPeriod"/>
            </a:pPr>
            <a:r>
              <a:rPr lang="lt-LT" sz="3200">
                <a:latin typeface="Times New Roman"/>
                <a:cs typeface="Times New Roman"/>
              </a:rPr>
              <a:t>Teisingas atsakymas nepateiktas.</a:t>
            </a:r>
            <a:endParaRPr lang="lt-LT" sz="3200"/>
          </a:p>
        </p:txBody>
      </p:sp>
    </p:spTree>
    <p:extLst>
      <p:ext uri="{BB962C8B-B14F-4D97-AF65-F5344CB8AC3E}">
        <p14:creationId xmlns:p14="http://schemas.microsoft.com/office/powerpoint/2010/main" val="1511795274"/>
      </p:ext>
    </p:extLst>
  </p:cSld>
  <p:clrMapOvr>
    <a:masterClrMapping/>
  </p:clrMapOvr>
  <p:transition spd="slow">
    <p:push dir="u"/>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AAE5B308-B4CB-A67F-FD85-511A0240CEDF}"/>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a:extLst>
              <a:ext uri="{FF2B5EF4-FFF2-40B4-BE49-F238E27FC236}">
                <a16:creationId xmlns:a16="http://schemas.microsoft.com/office/drawing/2014/main" id="{10E67AB4-9EEE-A4CD-D5F3-C0B0163498D9}"/>
              </a:ext>
            </a:extLst>
          </p:cNvPr>
          <p:cNvSpPr txBox="1"/>
          <p:nvPr/>
        </p:nvSpPr>
        <p:spPr>
          <a:xfrm>
            <a:off x="398388" y="326726"/>
            <a:ext cx="11410949"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3600" b="1">
                <a:solidFill>
                  <a:schemeClr val="bg1"/>
                </a:solidFill>
                <a:latin typeface="Times New Roman"/>
                <a:cs typeface="Arial"/>
              </a:rPr>
              <a:t>2</a:t>
            </a:r>
            <a:r>
              <a:rPr lang="lt-LT" sz="3200" b="1">
                <a:solidFill>
                  <a:schemeClr val="bg1"/>
                </a:solidFill>
                <a:latin typeface="Times New Roman"/>
                <a:cs typeface="Arial"/>
              </a:rPr>
              <a:t>. Mokinys tyrinėjo balta šviesa apšviestus kūnus ir pateikė tris išvadas. Kurios išvados teisingos? </a:t>
            </a:r>
          </a:p>
          <a:p>
            <a:pPr algn="just"/>
            <a:r>
              <a:rPr lang="lt-LT" sz="3200">
                <a:latin typeface="Times New Roman"/>
                <a:cs typeface="Arial"/>
              </a:rPr>
              <a:t>I. Kūnas, kuris atspindi visų spalvų spindulius, yra baltas. </a:t>
            </a:r>
          </a:p>
          <a:p>
            <a:pPr algn="just"/>
            <a:r>
              <a:rPr lang="lt-LT" sz="3200">
                <a:latin typeface="Times New Roman"/>
                <a:cs typeface="Arial"/>
              </a:rPr>
              <a:t>II. Kūnas, kuris sugeria visų spalvų spindulius, yra juodas. </a:t>
            </a:r>
          </a:p>
          <a:p>
            <a:pPr algn="just"/>
            <a:r>
              <a:rPr lang="lt-LT" sz="3200">
                <a:latin typeface="Times New Roman"/>
                <a:cs typeface="Arial"/>
              </a:rPr>
              <a:t>III. Kūnas, kuris atspindi tik raudonos spalvos spindulius, yra raudonas.</a:t>
            </a:r>
          </a:p>
          <a:p>
            <a:pPr algn="just"/>
            <a:endParaRPr lang="lt-LT" sz="3200">
              <a:latin typeface="Times New Roman"/>
              <a:cs typeface="Arial"/>
            </a:endParaRPr>
          </a:p>
          <a:p>
            <a:pPr algn="just"/>
            <a:r>
              <a:rPr lang="lt-LT" sz="3200">
                <a:latin typeface="Times New Roman"/>
                <a:cs typeface="Arial"/>
              </a:rPr>
              <a:t>A. Teisinga I išvada, II ir III išvados neteisingos. </a:t>
            </a:r>
          </a:p>
          <a:p>
            <a:pPr algn="just"/>
            <a:r>
              <a:rPr lang="lt-LT" sz="3200">
                <a:latin typeface="Times New Roman"/>
                <a:cs typeface="Arial"/>
              </a:rPr>
              <a:t>B. Teisinga II išvada, I ir III išvados neteisingos. </a:t>
            </a:r>
          </a:p>
          <a:p>
            <a:pPr algn="just"/>
            <a:r>
              <a:rPr lang="lt-LT" sz="3200">
                <a:latin typeface="Times New Roman"/>
                <a:cs typeface="Arial"/>
              </a:rPr>
              <a:t>C. Teisinga III išvada, I ir II išvados neteisingos. </a:t>
            </a:r>
          </a:p>
          <a:p>
            <a:pPr algn="just"/>
            <a:r>
              <a:rPr lang="lt-LT" sz="3200">
                <a:latin typeface="Times New Roman"/>
                <a:cs typeface="Arial"/>
              </a:rPr>
              <a:t>D. Teisingos visos išvados.</a:t>
            </a:r>
            <a:r>
              <a:rPr lang="lt-LT" sz="3600">
                <a:latin typeface="Times New Roman"/>
                <a:cs typeface="Arial"/>
              </a:rPr>
              <a:t> </a:t>
            </a:r>
          </a:p>
        </p:txBody>
      </p:sp>
      <p:pic>
        <p:nvPicPr>
          <p:cNvPr id="6" name="Picture 5">
            <a:extLst>
              <a:ext uri="{FF2B5EF4-FFF2-40B4-BE49-F238E27FC236}">
                <a16:creationId xmlns:a16="http://schemas.microsoft.com/office/drawing/2014/main" id="{41C170BA-8078-8C47-C53F-F7B7161ED38A}"/>
              </a:ext>
            </a:extLst>
          </p:cNvPr>
          <p:cNvPicPr>
            <a:picLocks noChangeAspect="1"/>
          </p:cNvPicPr>
          <p:nvPr/>
        </p:nvPicPr>
        <p:blipFill>
          <a:blip r:embed="rId2"/>
          <a:stretch>
            <a:fillRect/>
          </a:stretch>
        </p:blipFill>
        <p:spPr>
          <a:xfrm flipH="1">
            <a:off x="8665575" y="3358940"/>
            <a:ext cx="3140676" cy="3140676"/>
          </a:xfrm>
          <a:prstGeom prst="rect">
            <a:avLst/>
          </a:prstGeom>
        </p:spPr>
      </p:pic>
      <p:sp>
        <p:nvSpPr>
          <p:cNvPr id="2" name="Minčių burbulas: debesėlis 1">
            <a:extLst>
              <a:ext uri="{FF2B5EF4-FFF2-40B4-BE49-F238E27FC236}">
                <a16:creationId xmlns:a16="http://schemas.microsoft.com/office/drawing/2014/main" id="{B01503DA-F257-8BEB-4AA5-222C8079CE22}"/>
              </a:ext>
            </a:extLst>
          </p:cNvPr>
          <p:cNvSpPr/>
          <p:nvPr/>
        </p:nvSpPr>
        <p:spPr>
          <a:xfrm rot="2040000">
            <a:off x="10900833" y="2973917"/>
            <a:ext cx="1047750" cy="762000"/>
          </a:xfrm>
          <a:prstGeom prst="cloudCallou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a:solidFill>
                  <a:schemeClr val="tx1"/>
                </a:solidFill>
              </a:rPr>
              <a:t>?</a:t>
            </a:r>
          </a:p>
        </p:txBody>
      </p:sp>
    </p:spTree>
    <p:extLst>
      <p:ext uri="{BB962C8B-B14F-4D97-AF65-F5344CB8AC3E}">
        <p14:creationId xmlns:p14="http://schemas.microsoft.com/office/powerpoint/2010/main" val="1813101273"/>
      </p:ext>
    </p:extLst>
  </p:cSld>
  <p:clrMapOvr>
    <a:masterClrMapping/>
  </p:clrMapOvr>
  <p:transition spd="slow">
    <p:push dir="u"/>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C88144E5-1C31-EF67-B958-4E816E0FF191}"/>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a:extLst>
              <a:ext uri="{FF2B5EF4-FFF2-40B4-BE49-F238E27FC236}">
                <a16:creationId xmlns:a16="http://schemas.microsoft.com/office/drawing/2014/main" id="{10E67AB4-9EEE-A4CD-D5F3-C0B0163498D9}"/>
              </a:ext>
            </a:extLst>
          </p:cNvPr>
          <p:cNvSpPr txBox="1"/>
          <p:nvPr/>
        </p:nvSpPr>
        <p:spPr>
          <a:xfrm>
            <a:off x="292805" y="461289"/>
            <a:ext cx="11601448"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lt-LT" sz="3200">
                <a:solidFill>
                  <a:schemeClr val="bg1"/>
                </a:solidFill>
                <a:latin typeface="Times New Roman"/>
                <a:cs typeface="Arial"/>
              </a:rPr>
              <a:t>3. </a:t>
            </a:r>
            <a:r>
              <a:rPr lang="lt-LT" sz="3200" b="1">
                <a:solidFill>
                  <a:schemeClr val="bg1"/>
                </a:solidFill>
                <a:latin typeface="Times New Roman"/>
                <a:cs typeface="Arial"/>
              </a:rPr>
              <a:t>Kuris teiginys, apibūdinantis raudonos ir violetinės šviesos bangos greičius aplinkose, yra teisingas? </a:t>
            </a:r>
          </a:p>
          <a:p>
            <a:pPr algn="just"/>
            <a:endParaRPr lang="lt-LT" sz="3200">
              <a:latin typeface="Times New Roman"/>
              <a:cs typeface="Arial"/>
            </a:endParaRPr>
          </a:p>
          <a:p>
            <a:pPr algn="just"/>
            <a:r>
              <a:rPr lang="lt-LT" sz="3200">
                <a:latin typeface="Times New Roman"/>
                <a:cs typeface="Arial"/>
              </a:rPr>
              <a:t>A. Raudonos ir violetinės šviesos bangos vakuume sklinda vienodu greičiu, o stikle – nevienodu. </a:t>
            </a:r>
            <a:endParaRPr lang="lt-LT" sz="3200"/>
          </a:p>
          <a:p>
            <a:pPr algn="just"/>
            <a:r>
              <a:rPr lang="lt-LT" sz="3200">
                <a:latin typeface="Times New Roman"/>
                <a:cs typeface="Arial"/>
              </a:rPr>
              <a:t>B. Raudonos ir violetinės šviesos bangos vakuume sklinda nevienodu greičiu, o stikle – vienodu. </a:t>
            </a:r>
          </a:p>
          <a:p>
            <a:pPr algn="just"/>
            <a:r>
              <a:rPr lang="lt-LT" sz="3200">
                <a:latin typeface="Times New Roman"/>
                <a:cs typeface="Arial"/>
              </a:rPr>
              <a:t>C. Raudonos ir violetinės šviesos bangos tiek vakuume, tiek stikle sklinda vienodu greičiu. </a:t>
            </a:r>
          </a:p>
          <a:p>
            <a:pPr algn="just"/>
            <a:r>
              <a:rPr lang="lt-LT" sz="3200">
                <a:latin typeface="Times New Roman"/>
                <a:cs typeface="Arial"/>
              </a:rPr>
              <a:t>D. Raudonos ir violetinės šviesos bangos tiek vakuume, tiek stikle sklinda nevienodu greičiu. </a:t>
            </a:r>
            <a:endParaRPr lang="lt-LT" sz="3600">
              <a:latin typeface="Times New Roman"/>
              <a:cs typeface="Times New Roman"/>
            </a:endParaRPr>
          </a:p>
        </p:txBody>
      </p:sp>
    </p:spTree>
    <p:extLst>
      <p:ext uri="{BB962C8B-B14F-4D97-AF65-F5344CB8AC3E}">
        <p14:creationId xmlns:p14="http://schemas.microsoft.com/office/powerpoint/2010/main" val="1881958663"/>
      </p:ext>
    </p:extLst>
  </p:cSld>
  <p:clrMapOvr>
    <a:masterClrMapping/>
  </p:clrMapOvr>
  <p:transition spd="slow">
    <p:push dir="u"/>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F1D4E2B6-56AC-93E8-8BF5-AA4DBE6133C6}"/>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E63F15EC-2EA6-5310-C358-6E5BD3253C08}"/>
              </a:ext>
            </a:extLst>
          </p:cNvPr>
          <p:cNvSpPr>
            <a:spLocks noGrp="1"/>
          </p:cNvSpPr>
          <p:nvPr>
            <p:ph sz="half" idx="1"/>
          </p:nvPr>
        </p:nvSpPr>
        <p:spPr>
          <a:xfrm>
            <a:off x="838200" y="531663"/>
            <a:ext cx="10012392" cy="5645300"/>
          </a:xfrm>
        </p:spPr>
        <p:txBody>
          <a:bodyPr vert="horz" lIns="91440" tIns="45720" rIns="91440" bIns="45720" rtlCol="0" anchor="t">
            <a:normAutofit/>
          </a:bodyPr>
          <a:lstStyle/>
          <a:p>
            <a:pPr marL="0" indent="0" algn="just">
              <a:buNone/>
            </a:pPr>
            <a:r>
              <a:rPr lang="lt-LT" sz="3200">
                <a:solidFill>
                  <a:schemeClr val="bg1"/>
                </a:solidFill>
              </a:rPr>
              <a:t>4. </a:t>
            </a:r>
            <a:r>
              <a:rPr lang="lt-LT" sz="3200" b="1">
                <a:solidFill>
                  <a:schemeClr val="bg1"/>
                </a:solidFill>
                <a:latin typeface="Times New Roman"/>
                <a:cs typeface="Times New Roman"/>
              </a:rPr>
              <a:t>Šviesoforo signalai yra trijų spalvų, tačiau lempos jo viduje yra baltos. Kodėl šviesoforo signalai įvairiaspalviai?</a:t>
            </a:r>
          </a:p>
          <a:p>
            <a:pPr marL="514350" indent="-514350" algn="just">
              <a:buAutoNum type="alphaUcPeriod"/>
            </a:pPr>
            <a:endParaRPr lang="lt-LT" sz="3200">
              <a:latin typeface="Times New Roman"/>
              <a:cs typeface="Times New Roman"/>
            </a:endParaRPr>
          </a:p>
          <a:p>
            <a:pPr marL="514350" indent="-514350" algn="just">
              <a:buAutoNum type="alphaUcPeriod"/>
            </a:pPr>
            <a:r>
              <a:rPr lang="lt-LT" sz="3200">
                <a:latin typeface="Times New Roman"/>
                <a:cs typeface="Times New Roman"/>
              </a:rPr>
              <a:t>Šviesofore yra įrenginys, kuris nuspalvina baltą šviesą.</a:t>
            </a:r>
            <a:endParaRPr lang="lt-LT" sz="3200"/>
          </a:p>
          <a:p>
            <a:pPr marL="514350" indent="-514350" algn="just">
              <a:buAutoNum type="alphaUcPeriod"/>
            </a:pPr>
            <a:r>
              <a:rPr lang="lt-LT" sz="3200">
                <a:latin typeface="Times New Roman"/>
                <a:cs typeface="Times New Roman"/>
              </a:rPr>
              <a:t>Šviesofore yra raudonas, žalias ir geltonas šviesos filtrai.</a:t>
            </a:r>
          </a:p>
          <a:p>
            <a:pPr marL="514350" indent="-514350" algn="just">
              <a:buAutoNum type="alphaUcPeriod"/>
            </a:pPr>
            <a:r>
              <a:rPr lang="lt-LT" sz="3200">
                <a:latin typeface="Times New Roman"/>
                <a:cs typeface="Times New Roman"/>
              </a:rPr>
              <a:t>Teisingas atsakymas nepateiktas.</a:t>
            </a:r>
          </a:p>
        </p:txBody>
      </p:sp>
      <p:pic>
        <p:nvPicPr>
          <p:cNvPr id="6" name="Picture 5">
            <a:extLst>
              <a:ext uri="{FF2B5EF4-FFF2-40B4-BE49-F238E27FC236}">
                <a16:creationId xmlns:a16="http://schemas.microsoft.com/office/drawing/2014/main" id="{73A63E21-0544-ABE7-2296-E5B236304051}"/>
              </a:ext>
            </a:extLst>
          </p:cNvPr>
          <p:cNvPicPr>
            <a:picLocks noChangeAspect="1"/>
          </p:cNvPicPr>
          <p:nvPr/>
        </p:nvPicPr>
        <p:blipFill>
          <a:blip r:embed="rId2"/>
          <a:stretch>
            <a:fillRect/>
          </a:stretch>
        </p:blipFill>
        <p:spPr>
          <a:xfrm>
            <a:off x="8808235" y="1558795"/>
            <a:ext cx="5285286" cy="5295724"/>
          </a:xfrm>
          <a:prstGeom prst="rect">
            <a:avLst/>
          </a:prstGeom>
        </p:spPr>
      </p:pic>
    </p:spTree>
    <p:extLst>
      <p:ext uri="{BB962C8B-B14F-4D97-AF65-F5344CB8AC3E}">
        <p14:creationId xmlns:p14="http://schemas.microsoft.com/office/powerpoint/2010/main" val="509024795"/>
      </p:ext>
    </p:extLst>
  </p:cSld>
  <p:clrMapOvr>
    <a:masterClrMapping/>
  </p:clrMapOvr>
  <p:transition spd="slow">
    <p:push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93504700-2B00-DDB1-8D4D-A3BAAA33EED7}"/>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E63F15EC-2EA6-5310-C358-6E5BD3253C08}"/>
              </a:ext>
            </a:extLst>
          </p:cNvPr>
          <p:cNvSpPr>
            <a:spLocks noGrp="1"/>
          </p:cNvSpPr>
          <p:nvPr>
            <p:ph sz="half" idx="1"/>
          </p:nvPr>
        </p:nvSpPr>
        <p:spPr>
          <a:xfrm>
            <a:off x="804583" y="699751"/>
            <a:ext cx="10920067" cy="5477212"/>
          </a:xfrm>
        </p:spPr>
        <p:txBody>
          <a:bodyPr vert="horz" lIns="91440" tIns="45720" rIns="91440" bIns="45720" rtlCol="0" anchor="t">
            <a:noAutofit/>
          </a:bodyPr>
          <a:lstStyle/>
          <a:p>
            <a:pPr marL="0" indent="0" algn="just">
              <a:buNone/>
            </a:pPr>
            <a:r>
              <a:rPr lang="lt-LT" sz="3200">
                <a:solidFill>
                  <a:schemeClr val="bg1"/>
                </a:solidFill>
              </a:rPr>
              <a:t>5. </a:t>
            </a:r>
            <a:r>
              <a:rPr lang="lt-LT" sz="3200" b="1">
                <a:solidFill>
                  <a:schemeClr val="bg1"/>
                </a:solidFill>
                <a:latin typeface="Times New Roman"/>
                <a:cs typeface="Times New Roman"/>
              </a:rPr>
              <a:t>Kodėl žiūrint iš Žemės dangus atrodo mėlynas, o iš Mėnulio -juodas?</a:t>
            </a:r>
          </a:p>
          <a:p>
            <a:pPr marL="514350" indent="-514350" algn="just">
              <a:buAutoNum type="alphaUcPeriod"/>
            </a:pPr>
            <a:endParaRPr lang="lt-LT" sz="3200">
              <a:latin typeface="Times New Roman"/>
              <a:cs typeface="Times New Roman"/>
            </a:endParaRPr>
          </a:p>
          <a:p>
            <a:pPr marL="514350" indent="-514350" algn="just">
              <a:buAutoNum type="alphaUcPeriod"/>
            </a:pPr>
            <a:r>
              <a:rPr lang="lt-LT" sz="3200">
                <a:latin typeface="Times New Roman"/>
                <a:cs typeface="Times New Roman"/>
              </a:rPr>
              <a:t>Žemėje yra šviesu, o Mėnulyje yra tamsu.</a:t>
            </a:r>
            <a:endParaRPr lang="lt-LT" sz="3200"/>
          </a:p>
          <a:p>
            <a:pPr marL="514350" indent="-514350" algn="just">
              <a:buAutoNum type="alphaUcPeriod"/>
            </a:pPr>
            <a:r>
              <a:rPr lang="lt-LT" sz="3200">
                <a:latin typeface="Times New Roman"/>
                <a:cs typeface="Times New Roman"/>
              </a:rPr>
              <a:t>Žemės atmosfera išsklaido mėlynosios spektro dalies šviesos bangas. Mėnulio atmosfera išsklaido juodosios spektro dalies šviesos bangas.</a:t>
            </a:r>
          </a:p>
          <a:p>
            <a:pPr marL="514350" indent="-514350" algn="just">
              <a:buAutoNum type="alphaUcPeriod"/>
            </a:pPr>
            <a:r>
              <a:rPr lang="lt-LT" sz="3200">
                <a:latin typeface="Times New Roman"/>
                <a:cs typeface="Times New Roman"/>
              </a:rPr>
              <a:t>Žemės atmosfera išsklaido mėlynosios spektro dalies šviesos bangas. Mėnulis neturi atmosferos.</a:t>
            </a:r>
          </a:p>
          <a:p>
            <a:pPr marL="514350" indent="-514350" algn="just">
              <a:buAutoNum type="alphaUcPeriod"/>
            </a:pPr>
            <a:r>
              <a:rPr lang="lt-LT" sz="3200">
                <a:latin typeface="Times New Roman"/>
                <a:cs typeface="Times New Roman"/>
              </a:rPr>
              <a:t>Teisingas atsakymas nepateiktas.</a:t>
            </a:r>
            <a:endParaRPr lang="lt-LT" sz="3200"/>
          </a:p>
        </p:txBody>
      </p:sp>
      <p:pic>
        <p:nvPicPr>
          <p:cNvPr id="5" name="Picture 5" descr="Paveikslėlis, kuriame yra gamta, Astronominis objektas, sfera, planeta&#10;&#10;Automatiškai sugeneruotas aprašymas">
            <a:extLst>
              <a:ext uri="{FF2B5EF4-FFF2-40B4-BE49-F238E27FC236}">
                <a16:creationId xmlns:a16="http://schemas.microsoft.com/office/drawing/2014/main" id="{6285C544-6828-E123-5235-3DE2CC2EB9F0}"/>
              </a:ext>
            </a:extLst>
          </p:cNvPr>
          <p:cNvPicPr>
            <a:picLocks noChangeAspect="1"/>
          </p:cNvPicPr>
          <p:nvPr/>
        </p:nvPicPr>
        <p:blipFill>
          <a:blip r:embed="rId2"/>
          <a:stretch>
            <a:fillRect/>
          </a:stretch>
        </p:blipFill>
        <p:spPr>
          <a:xfrm rot="4320000">
            <a:off x="9722314" y="4690302"/>
            <a:ext cx="2957534" cy="2967972"/>
          </a:xfrm>
          <a:prstGeom prst="rect">
            <a:avLst/>
          </a:prstGeom>
        </p:spPr>
      </p:pic>
    </p:spTree>
    <p:extLst>
      <p:ext uri="{BB962C8B-B14F-4D97-AF65-F5344CB8AC3E}">
        <p14:creationId xmlns:p14="http://schemas.microsoft.com/office/powerpoint/2010/main" val="480213595"/>
      </p:ext>
    </p:extLst>
  </p:cSld>
  <p:clrMapOvr>
    <a:masterClrMapping/>
  </p:clrMapOvr>
  <p:transition spd="slow">
    <p:push dir="u"/>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D65A58EA-0C19-80D5-477D-2DF7D2F6C003}"/>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E63F15EC-2EA6-5310-C358-6E5BD3253C08}"/>
              </a:ext>
            </a:extLst>
          </p:cNvPr>
          <p:cNvSpPr>
            <a:spLocks noGrp="1"/>
          </p:cNvSpPr>
          <p:nvPr>
            <p:ph sz="half" idx="1"/>
          </p:nvPr>
        </p:nvSpPr>
        <p:spPr>
          <a:xfrm>
            <a:off x="838200" y="531663"/>
            <a:ext cx="10012392" cy="5645300"/>
          </a:xfrm>
        </p:spPr>
        <p:txBody>
          <a:bodyPr vert="horz" lIns="91440" tIns="45720" rIns="91440" bIns="45720" rtlCol="0" anchor="t">
            <a:normAutofit/>
          </a:bodyPr>
          <a:lstStyle/>
          <a:p>
            <a:pPr marL="0" indent="0" algn="just">
              <a:buNone/>
            </a:pPr>
            <a:r>
              <a:rPr lang="lt-LT" sz="3200" dirty="0">
                <a:solidFill>
                  <a:schemeClr val="bg1"/>
                </a:solidFill>
              </a:rPr>
              <a:t>6. </a:t>
            </a:r>
            <a:r>
              <a:rPr lang="lt-LT" sz="3200" b="1" dirty="0">
                <a:solidFill>
                  <a:schemeClr val="bg1"/>
                </a:solidFill>
                <a:latin typeface="Times New Roman"/>
                <a:cs typeface="Times New Roman"/>
              </a:rPr>
              <a:t>Ant balto popieriaus priklijuotos raudonos raidės. Kokia šviesa reikia apšviesti popierių, kad raidės pasidarytų nematomos?</a:t>
            </a:r>
          </a:p>
          <a:p>
            <a:pPr marL="514350" indent="-514350" algn="just">
              <a:buAutoNum type="alphaUcPeriod"/>
            </a:pPr>
            <a:endParaRPr lang="lt-LT" sz="3200">
              <a:latin typeface="Times New Roman"/>
              <a:cs typeface="Times New Roman"/>
            </a:endParaRPr>
          </a:p>
          <a:p>
            <a:pPr marL="514350" indent="-514350" algn="just">
              <a:buAutoNum type="alphaUcPeriod"/>
            </a:pPr>
            <a:r>
              <a:rPr lang="lt-LT" sz="3200" dirty="0">
                <a:latin typeface="Times New Roman"/>
                <a:cs typeface="Times New Roman"/>
              </a:rPr>
              <a:t>Balta.</a:t>
            </a:r>
            <a:endParaRPr lang="lt-LT" sz="3200" dirty="0"/>
          </a:p>
          <a:p>
            <a:pPr marL="514350" indent="-514350" algn="just">
              <a:buAutoNum type="alphaUcPeriod"/>
            </a:pPr>
            <a:r>
              <a:rPr lang="lt-LT" sz="3200" dirty="0">
                <a:latin typeface="Times New Roman"/>
                <a:cs typeface="Times New Roman"/>
              </a:rPr>
              <a:t>Žalia.</a:t>
            </a:r>
          </a:p>
          <a:p>
            <a:pPr marL="514350" indent="-514350" algn="just">
              <a:buAutoNum type="alphaUcPeriod"/>
            </a:pPr>
            <a:r>
              <a:rPr lang="lt-LT" sz="3200" dirty="0">
                <a:latin typeface="Times New Roman"/>
                <a:cs typeface="Times New Roman"/>
              </a:rPr>
              <a:t>Mėlyna.</a:t>
            </a:r>
          </a:p>
          <a:p>
            <a:pPr marL="514350" indent="-514350" algn="just">
              <a:buAutoNum type="alphaUcPeriod"/>
            </a:pPr>
            <a:r>
              <a:rPr lang="lt-LT" sz="3200" dirty="0">
                <a:latin typeface="Times New Roman"/>
                <a:cs typeface="Times New Roman"/>
              </a:rPr>
              <a:t>Raudona</a:t>
            </a:r>
            <a:r>
              <a:rPr lang="lt-LT" sz="3600" dirty="0">
                <a:latin typeface="Times New Roman"/>
                <a:cs typeface="Times New Roman"/>
              </a:rPr>
              <a:t>.</a:t>
            </a:r>
            <a:endParaRPr lang="lt-LT" sz="4400" dirty="0"/>
          </a:p>
        </p:txBody>
      </p:sp>
      <p:sp>
        <p:nvSpPr>
          <p:cNvPr id="2" name="Stačiakampis: suapvalinti kampai 1">
            <a:extLst>
              <a:ext uri="{FF2B5EF4-FFF2-40B4-BE49-F238E27FC236}">
                <a16:creationId xmlns:a16="http://schemas.microsoft.com/office/drawing/2014/main" id="{0015B08E-4C46-0B17-51BD-EF7277DB67AA}"/>
              </a:ext>
            </a:extLst>
          </p:cNvPr>
          <p:cNvSpPr/>
          <p:nvPr/>
        </p:nvSpPr>
        <p:spPr>
          <a:xfrm rot="600000">
            <a:off x="8446079" y="3342739"/>
            <a:ext cx="3194136" cy="196241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dirty="0">
                <a:solidFill>
                  <a:srgbClr val="FF0000"/>
                </a:solidFill>
                <a:latin typeface="Times New Roman"/>
                <a:cs typeface="Times New Roman"/>
              </a:rPr>
              <a:t>Raudona &lt;3</a:t>
            </a:r>
            <a:endParaRPr lang="lt-LT" sz="3200" dirty="0">
              <a:latin typeface="Times New Roman"/>
              <a:cs typeface="Times New Roman"/>
            </a:endParaRPr>
          </a:p>
        </p:txBody>
      </p:sp>
      <p:sp>
        <p:nvSpPr>
          <p:cNvPr id="5" name="Trapecija 4">
            <a:extLst>
              <a:ext uri="{FF2B5EF4-FFF2-40B4-BE49-F238E27FC236}">
                <a16:creationId xmlns:a16="http://schemas.microsoft.com/office/drawing/2014/main" id="{C39F64A5-068C-23BF-51BD-76ABD14486F8}"/>
              </a:ext>
            </a:extLst>
          </p:cNvPr>
          <p:cNvSpPr/>
          <p:nvPr/>
        </p:nvSpPr>
        <p:spPr>
          <a:xfrm rot="11280000">
            <a:off x="8763195" y="5725399"/>
            <a:ext cx="876821" cy="2025041"/>
          </a:xfrm>
          <a:prstGeom prst="trapezoid">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1" name="Picture 10">
            <a:extLst>
              <a:ext uri="{FF2B5EF4-FFF2-40B4-BE49-F238E27FC236}">
                <a16:creationId xmlns:a16="http://schemas.microsoft.com/office/drawing/2014/main" id="{AD2F964E-DAD8-A6AD-3A96-B0E87BF47F23}"/>
              </a:ext>
            </a:extLst>
          </p:cNvPr>
          <p:cNvPicPr>
            <a:picLocks noChangeAspect="1"/>
          </p:cNvPicPr>
          <p:nvPr/>
        </p:nvPicPr>
        <p:blipFill rotWithShape="1">
          <a:blip r:embed="rId2"/>
          <a:srcRect t="11176" r="13450" b="-588"/>
          <a:stretch/>
        </p:blipFill>
        <p:spPr>
          <a:xfrm rot="3360000">
            <a:off x="4394780" y="2220644"/>
            <a:ext cx="1538856" cy="1589744"/>
          </a:xfrm>
          <a:prstGeom prst="rect">
            <a:avLst/>
          </a:prstGeom>
        </p:spPr>
      </p:pic>
      <p:sp>
        <p:nvSpPr>
          <p:cNvPr id="10" name="Stačiakampis 9">
            <a:extLst>
              <a:ext uri="{FF2B5EF4-FFF2-40B4-BE49-F238E27FC236}">
                <a16:creationId xmlns:a16="http://schemas.microsoft.com/office/drawing/2014/main" id="{C0315E2E-0E92-8409-94B2-7574CBA945E4}"/>
              </a:ext>
            </a:extLst>
          </p:cNvPr>
          <p:cNvSpPr/>
          <p:nvPr/>
        </p:nvSpPr>
        <p:spPr>
          <a:xfrm rot="360000">
            <a:off x="5902890" y="2687876"/>
            <a:ext cx="391438" cy="229643"/>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2" name="Stačiakampis 11">
            <a:extLst>
              <a:ext uri="{FF2B5EF4-FFF2-40B4-BE49-F238E27FC236}">
                <a16:creationId xmlns:a16="http://schemas.microsoft.com/office/drawing/2014/main" id="{254BEC2F-A585-AC3A-997F-6A95428DC403}"/>
              </a:ext>
            </a:extLst>
          </p:cNvPr>
          <p:cNvSpPr/>
          <p:nvPr/>
        </p:nvSpPr>
        <p:spPr>
          <a:xfrm rot="1080000">
            <a:off x="5772410" y="3408122"/>
            <a:ext cx="391438" cy="229643"/>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5" name="Picture 10" descr="Paveikslėlis, kuriame yra ekrano kopija, dizainas&#10;&#10;Automatiškai sugeneruotas aprašymas">
            <a:extLst>
              <a:ext uri="{FF2B5EF4-FFF2-40B4-BE49-F238E27FC236}">
                <a16:creationId xmlns:a16="http://schemas.microsoft.com/office/drawing/2014/main" id="{D8CCF9E1-1389-EF6A-0488-78E5F4D0554A}"/>
              </a:ext>
            </a:extLst>
          </p:cNvPr>
          <p:cNvPicPr>
            <a:picLocks noChangeAspect="1"/>
          </p:cNvPicPr>
          <p:nvPr/>
        </p:nvPicPr>
        <p:blipFill rotWithShape="1">
          <a:blip r:embed="rId2"/>
          <a:srcRect t="11176" r="13450" b="-588"/>
          <a:stretch/>
        </p:blipFill>
        <p:spPr>
          <a:xfrm rot="21240000">
            <a:off x="5970543" y="6703050"/>
            <a:ext cx="1538856" cy="1589744"/>
          </a:xfrm>
          <a:prstGeom prst="rect">
            <a:avLst/>
          </a:prstGeom>
        </p:spPr>
      </p:pic>
      <p:pic>
        <p:nvPicPr>
          <p:cNvPr id="14" name="Picture 10" descr="Paveikslėlis, kuriame yra ekrano kopija, dizainas&#10;&#10;Automatiškai sugeneruotas aprašymas">
            <a:extLst>
              <a:ext uri="{FF2B5EF4-FFF2-40B4-BE49-F238E27FC236}">
                <a16:creationId xmlns:a16="http://schemas.microsoft.com/office/drawing/2014/main" id="{134C688E-7BAE-1AEF-5C8D-BEF7FE399E3C}"/>
              </a:ext>
            </a:extLst>
          </p:cNvPr>
          <p:cNvPicPr>
            <a:picLocks noChangeAspect="1"/>
          </p:cNvPicPr>
          <p:nvPr/>
        </p:nvPicPr>
        <p:blipFill rotWithShape="1">
          <a:blip r:embed="rId2"/>
          <a:srcRect t="11176" r="13450" b="-588"/>
          <a:stretch/>
        </p:blipFill>
        <p:spPr>
          <a:xfrm rot="1500000">
            <a:off x="4568372" y="4666396"/>
            <a:ext cx="1538856" cy="1589744"/>
          </a:xfrm>
          <a:prstGeom prst="rect">
            <a:avLst/>
          </a:prstGeom>
        </p:spPr>
      </p:pic>
      <p:sp>
        <p:nvSpPr>
          <p:cNvPr id="17" name="Stačiakampis 16">
            <a:extLst>
              <a:ext uri="{FF2B5EF4-FFF2-40B4-BE49-F238E27FC236}">
                <a16:creationId xmlns:a16="http://schemas.microsoft.com/office/drawing/2014/main" id="{6C57ADAC-F4AE-3218-F9A0-F47353174AD2}"/>
              </a:ext>
            </a:extLst>
          </p:cNvPr>
          <p:cNvSpPr/>
          <p:nvPr/>
        </p:nvSpPr>
        <p:spPr>
          <a:xfrm rot="2340000">
            <a:off x="6879272" y="6532597"/>
            <a:ext cx="691660" cy="404446"/>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6" name="Stačiakampis 15">
            <a:extLst>
              <a:ext uri="{FF2B5EF4-FFF2-40B4-BE49-F238E27FC236}">
                <a16:creationId xmlns:a16="http://schemas.microsoft.com/office/drawing/2014/main" id="{97882FB4-BDF4-1AA0-7C25-CF97FE546021}"/>
              </a:ext>
            </a:extLst>
          </p:cNvPr>
          <p:cNvSpPr/>
          <p:nvPr/>
        </p:nvSpPr>
        <p:spPr>
          <a:xfrm rot="360000">
            <a:off x="6043566" y="2828552"/>
            <a:ext cx="391438" cy="229643"/>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Trapecija 7">
            <a:extLst>
              <a:ext uri="{FF2B5EF4-FFF2-40B4-BE49-F238E27FC236}">
                <a16:creationId xmlns:a16="http://schemas.microsoft.com/office/drawing/2014/main" id="{3620E004-FFC4-02EF-0871-553CBF7F8EBF}"/>
              </a:ext>
            </a:extLst>
          </p:cNvPr>
          <p:cNvSpPr/>
          <p:nvPr/>
        </p:nvSpPr>
        <p:spPr>
          <a:xfrm rot="13140000">
            <a:off x="7362709" y="5147286"/>
            <a:ext cx="876821" cy="2025041"/>
          </a:xfrm>
          <a:prstGeom prst="trapezoid">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6" name="Trapecija 5">
            <a:extLst>
              <a:ext uri="{FF2B5EF4-FFF2-40B4-BE49-F238E27FC236}">
                <a16:creationId xmlns:a16="http://schemas.microsoft.com/office/drawing/2014/main" id="{B9E119B6-E52D-1473-0004-94A64BC6AF21}"/>
              </a:ext>
            </a:extLst>
          </p:cNvPr>
          <p:cNvSpPr/>
          <p:nvPr/>
        </p:nvSpPr>
        <p:spPr>
          <a:xfrm rot="16920000">
            <a:off x="6388272" y="2338190"/>
            <a:ext cx="876821" cy="2025041"/>
          </a:xfrm>
          <a:prstGeom prst="trapezoid">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8" name="Stačiakampis 17">
            <a:extLst>
              <a:ext uri="{FF2B5EF4-FFF2-40B4-BE49-F238E27FC236}">
                <a16:creationId xmlns:a16="http://schemas.microsoft.com/office/drawing/2014/main" id="{D168315A-6F8C-10CC-2248-97C3D0874BC4}"/>
              </a:ext>
            </a:extLst>
          </p:cNvPr>
          <p:cNvSpPr/>
          <p:nvPr/>
        </p:nvSpPr>
        <p:spPr>
          <a:xfrm rot="4200000">
            <a:off x="5834586" y="4818434"/>
            <a:ext cx="811695" cy="563217"/>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7" name="Trapecija 6">
            <a:extLst>
              <a:ext uri="{FF2B5EF4-FFF2-40B4-BE49-F238E27FC236}">
                <a16:creationId xmlns:a16="http://schemas.microsoft.com/office/drawing/2014/main" id="{EE8B22B2-5EC6-49FE-9F06-99D36EC7FF45}"/>
              </a:ext>
            </a:extLst>
          </p:cNvPr>
          <p:cNvSpPr/>
          <p:nvPr/>
        </p:nvSpPr>
        <p:spPr>
          <a:xfrm rot="15060000">
            <a:off x="6503093" y="3872629"/>
            <a:ext cx="876821" cy="2025041"/>
          </a:xfrm>
          <a:prstGeom prst="trapezoid">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233239117"/>
      </p:ext>
    </p:extLst>
  </p:cSld>
  <p:clrMapOvr>
    <a:masterClrMapping/>
  </p:clrMapOvr>
  <p:transition spd="slow">
    <p:push dir="u"/>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7C0B401D-0B16-A7AA-EC36-C7642D35B339}"/>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E63F15EC-2EA6-5310-C358-6E5BD3253C08}"/>
              </a:ext>
            </a:extLst>
          </p:cNvPr>
          <p:cNvSpPr>
            <a:spLocks noGrp="1"/>
          </p:cNvSpPr>
          <p:nvPr>
            <p:ph sz="half" idx="1"/>
          </p:nvPr>
        </p:nvSpPr>
        <p:spPr>
          <a:xfrm>
            <a:off x="838200" y="531663"/>
            <a:ext cx="10628715" cy="5645300"/>
          </a:xfrm>
        </p:spPr>
        <p:txBody>
          <a:bodyPr vert="horz" lIns="91440" tIns="45720" rIns="91440" bIns="45720" rtlCol="0" anchor="t">
            <a:normAutofit/>
          </a:bodyPr>
          <a:lstStyle/>
          <a:p>
            <a:pPr marL="0" indent="0" algn="just">
              <a:buNone/>
            </a:pPr>
            <a:r>
              <a:rPr lang="lt-LT" sz="3200">
                <a:solidFill>
                  <a:schemeClr val="bg1"/>
                </a:solidFill>
              </a:rPr>
              <a:t>7. </a:t>
            </a:r>
            <a:r>
              <a:rPr lang="lt-LT" sz="3200" b="1">
                <a:solidFill>
                  <a:schemeClr val="bg1"/>
                </a:solidFill>
                <a:latin typeface="Times New Roman"/>
                <a:cs typeface="Times New Roman"/>
              </a:rPr>
              <a:t>Kaip atrodys raudonos raidės žiūrint į jas pro žalią stiklą?</a:t>
            </a:r>
          </a:p>
          <a:p>
            <a:pPr marL="514350" indent="-514350" algn="just">
              <a:buAutoNum type="alphaUcPeriod"/>
            </a:pPr>
            <a:endParaRPr lang="lt-LT" sz="3200">
              <a:latin typeface="Times New Roman"/>
              <a:cs typeface="Times New Roman"/>
            </a:endParaRPr>
          </a:p>
          <a:p>
            <a:pPr marL="514350" indent="-514350" algn="just">
              <a:buAutoNum type="alphaUcPeriod"/>
            </a:pPr>
            <a:r>
              <a:rPr lang="lt-LT" sz="3200">
                <a:latin typeface="Times New Roman"/>
                <a:cs typeface="Times New Roman"/>
              </a:rPr>
              <a:t>Raudonos.</a:t>
            </a:r>
            <a:endParaRPr lang="lt-LT" sz="3200"/>
          </a:p>
          <a:p>
            <a:pPr marL="514350" indent="-514350" algn="just">
              <a:buAutoNum type="alphaUcPeriod"/>
            </a:pPr>
            <a:r>
              <a:rPr lang="lt-LT" sz="3200">
                <a:latin typeface="Times New Roman"/>
                <a:cs typeface="Times New Roman"/>
              </a:rPr>
              <a:t>Žalios.</a:t>
            </a:r>
          </a:p>
          <a:p>
            <a:pPr marL="514350" indent="-514350" algn="just">
              <a:buAutoNum type="alphaUcPeriod"/>
            </a:pPr>
            <a:r>
              <a:rPr lang="lt-LT" sz="3200">
                <a:latin typeface="Times New Roman"/>
                <a:cs typeface="Times New Roman"/>
              </a:rPr>
              <a:t>Juodos.</a:t>
            </a:r>
          </a:p>
          <a:p>
            <a:pPr marL="514350" indent="-514350" algn="just">
              <a:buAutoNum type="alphaUcPeriod"/>
            </a:pPr>
            <a:r>
              <a:rPr lang="lt-LT" sz="3200">
                <a:latin typeface="Times New Roman"/>
                <a:cs typeface="Times New Roman"/>
              </a:rPr>
              <a:t>Mėlynos.</a:t>
            </a:r>
            <a:endParaRPr lang="lt-LT" sz="3200"/>
          </a:p>
        </p:txBody>
      </p:sp>
      <p:sp>
        <p:nvSpPr>
          <p:cNvPr id="29" name="Stačiakampis: suapvalinti kampai 28">
            <a:extLst>
              <a:ext uri="{FF2B5EF4-FFF2-40B4-BE49-F238E27FC236}">
                <a16:creationId xmlns:a16="http://schemas.microsoft.com/office/drawing/2014/main" id="{ED2BBAE5-6FD9-1371-3964-35F6C7C49758}"/>
              </a:ext>
            </a:extLst>
          </p:cNvPr>
          <p:cNvSpPr/>
          <p:nvPr/>
        </p:nvSpPr>
        <p:spPr>
          <a:xfrm rot="540000">
            <a:off x="6852850" y="2070643"/>
            <a:ext cx="2698749" cy="1809749"/>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a:solidFill>
                  <a:srgbClr val="FF0000"/>
                </a:solidFill>
                <a:latin typeface="Times New Roman"/>
                <a:cs typeface="Times New Roman"/>
              </a:rPr>
              <a:t>Raudona &lt;3</a:t>
            </a:r>
            <a:endParaRPr lang="lt-LT" sz="3200">
              <a:latin typeface="Times New Roman"/>
              <a:cs typeface="Times New Roman"/>
            </a:endParaRPr>
          </a:p>
        </p:txBody>
      </p:sp>
      <mc:AlternateContent xmlns:mc="http://schemas.openxmlformats.org/markup-compatibility/2006" xmlns:p14="http://schemas.microsoft.com/office/powerpoint/2010/main">
        <mc:Choice Requires="p14">
          <p:contentPart p14:bwMode="auto" r:id="rId2">
            <p14:nvContentPartPr>
              <p14:cNvPr id="28" name="Rankraštį 27">
                <a:extLst>
                  <a:ext uri="{FF2B5EF4-FFF2-40B4-BE49-F238E27FC236}">
                    <a16:creationId xmlns:a16="http://schemas.microsoft.com/office/drawing/2014/main" id="{AC431D3A-EC84-73CC-C81A-672DDE00DB52}"/>
                  </a:ext>
                </a:extLst>
              </p14:cNvPr>
              <p14:cNvContentPartPr/>
              <p14:nvPr/>
            </p14:nvContentPartPr>
            <p14:xfrm rot="1980000">
              <a:off x="9068572" y="3164822"/>
              <a:ext cx="1681713" cy="1322641"/>
            </p14:xfrm>
          </p:contentPart>
        </mc:Choice>
        <mc:Fallback xmlns="">
          <p:pic>
            <p:nvPicPr>
              <p:cNvPr id="28" name="Rankraštį 27">
                <a:extLst>
                  <a:ext uri="{FF2B5EF4-FFF2-40B4-BE49-F238E27FC236}">
                    <a16:creationId xmlns:a16="http://schemas.microsoft.com/office/drawing/2014/main" id="{AC431D3A-EC84-73CC-C81A-672DDE00DB52}"/>
                  </a:ext>
                </a:extLst>
              </p:cNvPr>
              <p:cNvPicPr/>
              <p:nvPr/>
            </p:nvPicPr>
            <p:blipFill>
              <a:blip r:embed="rId5"/>
              <a:stretch>
                <a:fillRect/>
              </a:stretch>
            </p:blipFill>
            <p:spPr>
              <a:xfrm rot="1980000">
                <a:off x="9014579" y="3056851"/>
                <a:ext cx="1789340" cy="1538222"/>
              </a:xfrm>
              <a:prstGeom prst="rect">
                <a:avLst/>
              </a:prstGeom>
            </p:spPr>
          </p:pic>
        </mc:Fallback>
      </mc:AlternateContent>
    </p:spTree>
    <p:extLst>
      <p:ext uri="{BB962C8B-B14F-4D97-AF65-F5344CB8AC3E}">
        <p14:creationId xmlns:p14="http://schemas.microsoft.com/office/powerpoint/2010/main" val="389304900"/>
      </p:ext>
    </p:extLst>
  </p:cSld>
  <p:clrMapOvr>
    <a:masterClrMapping/>
  </p:clrMapOvr>
  <p:transition spd="slow">
    <p:push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DA628D80-B75D-0229-C037-9A4264535158}"/>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B7D9307F-AA04-95F6-66AF-E48907BF94C4}"/>
              </a:ext>
            </a:extLst>
          </p:cNvPr>
          <p:cNvSpPr>
            <a:spLocks noGrp="1"/>
          </p:cNvSpPr>
          <p:nvPr>
            <p:ph sz="half" idx="1"/>
          </p:nvPr>
        </p:nvSpPr>
        <p:spPr>
          <a:xfrm>
            <a:off x="838200" y="704192"/>
            <a:ext cx="10644995" cy="5472771"/>
          </a:xfrm>
        </p:spPr>
        <p:txBody>
          <a:bodyPr vert="horz" lIns="91440" tIns="45720" rIns="91440" bIns="45720" rtlCol="0" anchor="t">
            <a:normAutofit/>
          </a:bodyPr>
          <a:lstStyle/>
          <a:p>
            <a:pPr marL="0" indent="0" algn="just">
              <a:buNone/>
            </a:pPr>
            <a:r>
              <a:rPr lang="lt-LT" sz="3200" b="1">
                <a:solidFill>
                  <a:schemeClr val="bg1"/>
                </a:solidFill>
                <a:latin typeface="Times New Roman"/>
                <a:cs typeface="Times New Roman"/>
              </a:rPr>
              <a:t>8. Kokie šviesos šaltiniai- mėlyni, žali ar raudoni- žiūrint iš didelio aukščio (lėktuvo kabinos) sunkiau pastebimi?</a:t>
            </a:r>
            <a:endParaRPr lang="lt-LT" sz="3200">
              <a:solidFill>
                <a:schemeClr val="bg1"/>
              </a:solidFill>
            </a:endParaRPr>
          </a:p>
          <a:p>
            <a:pPr marL="514350" indent="-514350">
              <a:buAutoNum type="alphaUcPeriod"/>
            </a:pPr>
            <a:endParaRPr lang="lt-LT" sz="3200">
              <a:latin typeface="Times New Roman"/>
              <a:cs typeface="Times New Roman"/>
            </a:endParaRPr>
          </a:p>
          <a:p>
            <a:pPr marL="514350" indent="-514350">
              <a:buAutoNum type="alphaUcPeriod"/>
            </a:pPr>
            <a:r>
              <a:rPr lang="lt-LT" sz="3200">
                <a:latin typeface="Times New Roman"/>
                <a:cs typeface="Times New Roman"/>
              </a:rPr>
              <a:t>Mėlyni.</a:t>
            </a:r>
            <a:endParaRPr lang="lt-LT" sz="3200"/>
          </a:p>
          <a:p>
            <a:pPr marL="514350" indent="-514350">
              <a:buAutoNum type="alphaUcPeriod"/>
            </a:pPr>
            <a:r>
              <a:rPr lang="lt-LT" sz="3200">
                <a:latin typeface="Times New Roman"/>
                <a:cs typeface="Times New Roman"/>
              </a:rPr>
              <a:t>Žali.</a:t>
            </a:r>
          </a:p>
          <a:p>
            <a:pPr marL="514350" indent="-514350">
              <a:buAutoNum type="alphaUcPeriod"/>
            </a:pPr>
            <a:r>
              <a:rPr lang="lt-LT" sz="3200">
                <a:latin typeface="Times New Roman"/>
                <a:cs typeface="Times New Roman"/>
              </a:rPr>
              <a:t>Raudoni.</a:t>
            </a:r>
          </a:p>
          <a:p>
            <a:pPr marL="514350" indent="-514350">
              <a:buAutoNum type="alphaUcPeriod"/>
            </a:pPr>
            <a:r>
              <a:rPr lang="lt-LT" sz="3200">
                <a:latin typeface="Times New Roman"/>
                <a:cs typeface="Times New Roman"/>
              </a:rPr>
              <a:t>Visi trys.</a:t>
            </a:r>
          </a:p>
          <a:p>
            <a:pPr marL="514350" indent="-514350">
              <a:buAutoNum type="alphaUcPeriod"/>
            </a:pPr>
            <a:endParaRPr lang="lt-LT" b="1">
              <a:latin typeface="Times New Roman"/>
              <a:cs typeface="Times New Roman"/>
            </a:endParaRPr>
          </a:p>
        </p:txBody>
      </p:sp>
      <p:pic>
        <p:nvPicPr>
          <p:cNvPr id="5" name="Paveikslėlis 4" descr="Plane Window Night Images – Browse 5,035 Stock Photos, Vectors, and Video |  Adobe Stock">
            <a:extLst>
              <a:ext uri="{FF2B5EF4-FFF2-40B4-BE49-F238E27FC236}">
                <a16:creationId xmlns:a16="http://schemas.microsoft.com/office/drawing/2014/main" id="{6C6F1586-1B02-A8ED-D65E-213A1A2D4512}"/>
              </a:ext>
            </a:extLst>
          </p:cNvPr>
          <p:cNvPicPr>
            <a:picLocks noChangeAspect="1"/>
          </p:cNvPicPr>
          <p:nvPr/>
        </p:nvPicPr>
        <p:blipFill rotWithShape="1">
          <a:blip r:embed="rId2"/>
          <a:srcRect l="24394" t="12195" r="21002" b="11711"/>
          <a:stretch/>
        </p:blipFill>
        <p:spPr>
          <a:xfrm>
            <a:off x="7003676" y="2185596"/>
            <a:ext cx="3791542" cy="350268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14840076"/>
      </p:ext>
    </p:extLst>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F639F74A-7A4D-66AC-D129-F4F8F5E8870D}"/>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B7D9307F-AA04-95F6-66AF-E48907BF94C4}"/>
              </a:ext>
            </a:extLst>
          </p:cNvPr>
          <p:cNvSpPr>
            <a:spLocks noGrp="1"/>
          </p:cNvSpPr>
          <p:nvPr>
            <p:ph sz="half" idx="1"/>
          </p:nvPr>
        </p:nvSpPr>
        <p:spPr>
          <a:xfrm>
            <a:off x="838200" y="704192"/>
            <a:ext cx="10644995" cy="5472771"/>
          </a:xfrm>
        </p:spPr>
        <p:txBody>
          <a:bodyPr vert="horz" lIns="91440" tIns="45720" rIns="91440" bIns="45720" rtlCol="0" anchor="t">
            <a:normAutofit/>
          </a:bodyPr>
          <a:lstStyle/>
          <a:p>
            <a:pPr marL="0" indent="0" algn="just">
              <a:buNone/>
            </a:pPr>
            <a:r>
              <a:rPr lang="lt-LT" sz="3200" b="1">
                <a:solidFill>
                  <a:schemeClr val="bg1"/>
                </a:solidFill>
                <a:latin typeface="Times New Roman"/>
                <a:cs typeface="Times New Roman"/>
              </a:rPr>
              <a:t>9. Kokių spalvų daiktai atrodo mažesni?</a:t>
            </a:r>
          </a:p>
          <a:p>
            <a:pPr marL="514350" indent="-514350">
              <a:buAutoNum type="alphaUcPeriod"/>
            </a:pPr>
            <a:endParaRPr lang="lt-LT" sz="3200">
              <a:latin typeface="Times New Roman"/>
              <a:cs typeface="Times New Roman"/>
            </a:endParaRPr>
          </a:p>
          <a:p>
            <a:pPr marL="514350" indent="-514350">
              <a:buAutoNum type="alphaUcPeriod"/>
            </a:pPr>
            <a:r>
              <a:rPr lang="lt-LT" sz="3200">
                <a:latin typeface="Times New Roman"/>
                <a:cs typeface="Times New Roman"/>
              </a:rPr>
              <a:t>Juodi.</a:t>
            </a:r>
            <a:endParaRPr lang="lt-LT" sz="3200"/>
          </a:p>
          <a:p>
            <a:pPr marL="514350" indent="-514350">
              <a:buAutoNum type="alphaUcPeriod"/>
            </a:pPr>
            <a:r>
              <a:rPr lang="lt-LT" sz="3200">
                <a:latin typeface="Times New Roman"/>
                <a:cs typeface="Times New Roman"/>
              </a:rPr>
              <a:t>Balti.</a:t>
            </a:r>
          </a:p>
          <a:p>
            <a:pPr marL="514350" indent="-514350">
              <a:buAutoNum type="alphaUcPeriod"/>
            </a:pPr>
            <a:r>
              <a:rPr lang="lt-LT" sz="3200">
                <a:latin typeface="Times New Roman"/>
                <a:cs typeface="Times New Roman"/>
              </a:rPr>
              <a:t>Spalvoti.</a:t>
            </a:r>
          </a:p>
          <a:p>
            <a:pPr marL="514350" indent="-514350">
              <a:buAutoNum type="alphaUcPeriod"/>
            </a:pPr>
            <a:r>
              <a:rPr lang="lt-LT" sz="3200">
                <a:latin typeface="Times New Roman"/>
                <a:cs typeface="Times New Roman"/>
              </a:rPr>
              <a:t>Bet kokios spalvos atrodo vienodai.</a:t>
            </a:r>
          </a:p>
          <a:p>
            <a:pPr marL="514350" indent="-514350">
              <a:buAutoNum type="alphaUcPeriod"/>
            </a:pPr>
            <a:endParaRPr lang="lt-LT" b="1">
              <a:latin typeface="Times New Roman"/>
              <a:cs typeface="Times New Roman"/>
            </a:endParaRPr>
          </a:p>
        </p:txBody>
      </p:sp>
      <p:pic>
        <p:nvPicPr>
          <p:cNvPr id="2" name="Paveikslėlis 1" descr="Kokia spalva dominuoja jūsų spintoje? Štai, ką tai sako apie jus | tv3.lt">
            <a:extLst>
              <a:ext uri="{FF2B5EF4-FFF2-40B4-BE49-F238E27FC236}">
                <a16:creationId xmlns:a16="http://schemas.microsoft.com/office/drawing/2014/main" id="{94F9FAFE-94FF-DD0E-D8A6-6242629F4829}"/>
              </a:ext>
            </a:extLst>
          </p:cNvPr>
          <p:cNvPicPr>
            <a:picLocks noChangeAspect="1"/>
          </p:cNvPicPr>
          <p:nvPr/>
        </p:nvPicPr>
        <p:blipFill>
          <a:blip r:embed="rId2"/>
          <a:stretch>
            <a:fillRect/>
          </a:stretch>
        </p:blipFill>
        <p:spPr>
          <a:xfrm>
            <a:off x="8041964" y="2552918"/>
            <a:ext cx="3628465" cy="24257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423803318"/>
      </p:ext>
    </p:extLst>
  </p:cSld>
  <p:clrMapOvr>
    <a:masterClrMapping/>
  </p:clrMapOvr>
  <p:transition spd="slow">
    <p:push dir="u"/>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a:extLst>
              <a:ext uri="{FF2B5EF4-FFF2-40B4-BE49-F238E27FC236}">
                <a16:creationId xmlns:a16="http://schemas.microsoft.com/office/drawing/2014/main" id="{790A47D1-9329-B24F-D90A-EC92EB642A8A}"/>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3" name="Turinio vietos rezervavimo ženklas 2">
            <a:extLst>
              <a:ext uri="{FF2B5EF4-FFF2-40B4-BE49-F238E27FC236}">
                <a16:creationId xmlns:a16="http://schemas.microsoft.com/office/drawing/2014/main" id="{B7D9307F-AA04-95F6-66AF-E48907BF94C4}"/>
              </a:ext>
            </a:extLst>
          </p:cNvPr>
          <p:cNvSpPr>
            <a:spLocks noGrp="1"/>
          </p:cNvSpPr>
          <p:nvPr>
            <p:ph sz="half" idx="1"/>
          </p:nvPr>
        </p:nvSpPr>
        <p:spPr>
          <a:xfrm>
            <a:off x="838200" y="726603"/>
            <a:ext cx="10644995" cy="5450360"/>
          </a:xfrm>
        </p:spPr>
        <p:txBody>
          <a:bodyPr vert="horz" lIns="91440" tIns="45720" rIns="91440" bIns="45720" rtlCol="0" anchor="t">
            <a:normAutofit/>
          </a:bodyPr>
          <a:lstStyle/>
          <a:p>
            <a:pPr marL="0" indent="0" algn="just">
              <a:buNone/>
            </a:pPr>
            <a:r>
              <a:rPr lang="lt-LT" sz="3200" b="1">
                <a:solidFill>
                  <a:schemeClr val="bg1"/>
                </a:solidFill>
                <a:latin typeface="Times New Roman"/>
                <a:cs typeface="Times New Roman"/>
              </a:rPr>
              <a:t>10. Kada gali susidaryti vaivorykštė naktį?</a:t>
            </a:r>
          </a:p>
          <a:p>
            <a:pPr marL="514350" indent="-514350">
              <a:buAutoNum type="alphaUcPeriod"/>
            </a:pPr>
            <a:endParaRPr lang="lt-LT" sz="3200">
              <a:latin typeface="Times New Roman"/>
              <a:cs typeface="Times New Roman"/>
            </a:endParaRPr>
          </a:p>
          <a:p>
            <a:pPr marL="514350" indent="-514350">
              <a:buAutoNum type="alphaUcPeriod"/>
            </a:pPr>
            <a:r>
              <a:rPr lang="lt-LT" sz="3200">
                <a:latin typeface="Times New Roman"/>
                <a:cs typeface="Times New Roman"/>
              </a:rPr>
              <a:t>Jeigu lyja lietus.</a:t>
            </a:r>
            <a:endParaRPr lang="lt-LT" sz="3200"/>
          </a:p>
          <a:p>
            <a:pPr marL="514350" indent="-514350">
              <a:buAutoNum type="alphaUcPeriod"/>
            </a:pPr>
            <a:r>
              <a:rPr lang="lt-LT" sz="3200">
                <a:latin typeface="Times New Roman"/>
                <a:cs typeface="Times New Roman"/>
              </a:rPr>
              <a:t>Jeigu yra Mėnulio pilnatis.</a:t>
            </a:r>
          </a:p>
          <a:p>
            <a:pPr marL="514350" indent="-514350">
              <a:buAutoNum type="alphaUcPeriod"/>
            </a:pPr>
            <a:r>
              <a:rPr lang="lt-LT" sz="3200">
                <a:latin typeface="Times New Roman"/>
                <a:cs typeface="Times New Roman"/>
              </a:rPr>
              <a:t>Vaivorykštė susidaro tik dieną.</a:t>
            </a:r>
          </a:p>
          <a:p>
            <a:pPr marL="514350" indent="-514350">
              <a:buAutoNum type="alphaUcPeriod"/>
            </a:pPr>
            <a:r>
              <a:rPr lang="lt-LT" sz="3200">
                <a:latin typeface="Times New Roman"/>
                <a:cs typeface="Times New Roman"/>
              </a:rPr>
              <a:t>Teisingas atsakymas yra nepateiktas</a:t>
            </a:r>
            <a:r>
              <a:rPr lang="lt-LT" sz="3600">
                <a:latin typeface="Times New Roman"/>
                <a:cs typeface="Times New Roman"/>
              </a:rPr>
              <a:t>.</a:t>
            </a:r>
          </a:p>
          <a:p>
            <a:pPr marL="514350" indent="-514350">
              <a:buAutoNum type="alphaUcPeriod"/>
            </a:pPr>
            <a:endParaRPr lang="lt-LT" b="1">
              <a:latin typeface="Times New Roman"/>
              <a:cs typeface="Times New Roman"/>
            </a:endParaRPr>
          </a:p>
        </p:txBody>
      </p:sp>
      <p:pic>
        <p:nvPicPr>
          <p:cNvPr id="5" name="Paveikslėlis 4" descr="Paveikslėlis, kuriame yra dangus, lauko, vaivorykštė, gamta&#10;&#10;Automatiškai sugeneruotas aprašymas">
            <a:extLst>
              <a:ext uri="{FF2B5EF4-FFF2-40B4-BE49-F238E27FC236}">
                <a16:creationId xmlns:a16="http://schemas.microsoft.com/office/drawing/2014/main" id="{8DB04491-67D9-7042-B55F-8F492FAAB7E4}"/>
              </a:ext>
            </a:extLst>
          </p:cNvPr>
          <p:cNvPicPr>
            <a:picLocks noChangeAspect="1"/>
          </p:cNvPicPr>
          <p:nvPr/>
        </p:nvPicPr>
        <p:blipFill>
          <a:blip r:embed="rId2"/>
          <a:stretch>
            <a:fillRect/>
          </a:stretch>
        </p:blipFill>
        <p:spPr>
          <a:xfrm>
            <a:off x="8097371" y="2777568"/>
            <a:ext cx="3594847" cy="21881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2262342"/>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65DE7883-5928-7FBF-444E-AA8E3AC20E9B}"/>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79BD39F6-5E7B-C8AC-540D-84A0C34F30EB}"/>
              </a:ext>
            </a:extLst>
          </p:cNvPr>
          <p:cNvSpPr>
            <a:spLocks noGrp="1"/>
          </p:cNvSpPr>
          <p:nvPr>
            <p:ph type="title"/>
          </p:nvPr>
        </p:nvSpPr>
        <p:spPr/>
        <p:txBody>
          <a:bodyPr/>
          <a:lstStyle/>
          <a:p>
            <a:r>
              <a:rPr lang="lt-LT" b="1" dirty="0">
                <a:solidFill>
                  <a:schemeClr val="bg1"/>
                </a:solidFill>
                <a:latin typeface="Times New Roman"/>
                <a:cs typeface="Times New Roman"/>
              </a:rPr>
              <a:t>Atsakymai:</a:t>
            </a:r>
          </a:p>
        </p:txBody>
      </p:sp>
      <p:sp>
        <p:nvSpPr>
          <p:cNvPr id="15" name="Stačiakampis: suapvalinti kampai 14">
            <a:extLst>
              <a:ext uri="{FF2B5EF4-FFF2-40B4-BE49-F238E27FC236}">
                <a16:creationId xmlns:a16="http://schemas.microsoft.com/office/drawing/2014/main" id="{4FF37D45-753E-AC29-9A2A-55A7A3DC0FFD}"/>
              </a:ext>
            </a:extLst>
          </p:cNvPr>
          <p:cNvSpPr/>
          <p:nvPr/>
        </p:nvSpPr>
        <p:spPr>
          <a:xfrm>
            <a:off x="10877002" y="3114400"/>
            <a:ext cx="947058" cy="903513"/>
          </a:xfrm>
          <a:prstGeom prst="roundRect">
            <a:avLst/>
          </a:prstGeom>
          <a:solidFill>
            <a:srgbClr val="FCF2B8"/>
          </a:solidFill>
          <a:ln>
            <a:solidFill>
              <a:srgbClr val="FCF2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10.B</a:t>
            </a:r>
          </a:p>
        </p:txBody>
      </p:sp>
      <p:sp>
        <p:nvSpPr>
          <p:cNvPr id="16" name="Stačiakampis: suapvalinti kampai 15">
            <a:extLst>
              <a:ext uri="{FF2B5EF4-FFF2-40B4-BE49-F238E27FC236}">
                <a16:creationId xmlns:a16="http://schemas.microsoft.com/office/drawing/2014/main" id="{EC736F73-5F81-0886-5F31-CD74E972DA96}"/>
              </a:ext>
            </a:extLst>
          </p:cNvPr>
          <p:cNvSpPr/>
          <p:nvPr/>
        </p:nvSpPr>
        <p:spPr>
          <a:xfrm>
            <a:off x="9777544" y="3114399"/>
            <a:ext cx="947058" cy="9035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8.A</a:t>
            </a:r>
          </a:p>
        </p:txBody>
      </p:sp>
      <p:sp>
        <p:nvSpPr>
          <p:cNvPr id="17" name="Stačiakampis: suapvalinti kampai 16">
            <a:extLst>
              <a:ext uri="{FF2B5EF4-FFF2-40B4-BE49-F238E27FC236}">
                <a16:creationId xmlns:a16="http://schemas.microsoft.com/office/drawing/2014/main" id="{F63059C4-AC84-4654-A664-29B802D1484C}"/>
              </a:ext>
            </a:extLst>
          </p:cNvPr>
          <p:cNvSpPr/>
          <p:nvPr/>
        </p:nvSpPr>
        <p:spPr>
          <a:xfrm>
            <a:off x="8667201" y="3114399"/>
            <a:ext cx="947058" cy="903513"/>
          </a:xfrm>
          <a:prstGeom prst="roundRect">
            <a:avLst/>
          </a:prstGeom>
          <a:solidFill>
            <a:srgbClr val="FCF2B8"/>
          </a:solidFill>
          <a:ln>
            <a:solidFill>
              <a:srgbClr val="FCF2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8.A</a:t>
            </a:r>
          </a:p>
        </p:txBody>
      </p:sp>
      <p:sp>
        <p:nvSpPr>
          <p:cNvPr id="18" name="Stačiakampis: suapvalinti kampai 17">
            <a:extLst>
              <a:ext uri="{FF2B5EF4-FFF2-40B4-BE49-F238E27FC236}">
                <a16:creationId xmlns:a16="http://schemas.microsoft.com/office/drawing/2014/main" id="{48051A8A-DE0D-8D97-B345-9978F70F9513}"/>
              </a:ext>
            </a:extLst>
          </p:cNvPr>
          <p:cNvSpPr/>
          <p:nvPr/>
        </p:nvSpPr>
        <p:spPr>
          <a:xfrm>
            <a:off x="7545972" y="3114399"/>
            <a:ext cx="947058" cy="9035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7.C</a:t>
            </a:r>
          </a:p>
        </p:txBody>
      </p:sp>
      <p:sp>
        <p:nvSpPr>
          <p:cNvPr id="19" name="Stačiakampis: suapvalinti kampai 18">
            <a:extLst>
              <a:ext uri="{FF2B5EF4-FFF2-40B4-BE49-F238E27FC236}">
                <a16:creationId xmlns:a16="http://schemas.microsoft.com/office/drawing/2014/main" id="{AB80F8DA-8745-5E3F-B7A5-C308B8960CA8}"/>
              </a:ext>
            </a:extLst>
          </p:cNvPr>
          <p:cNvSpPr/>
          <p:nvPr/>
        </p:nvSpPr>
        <p:spPr>
          <a:xfrm>
            <a:off x="6424745" y="3114400"/>
            <a:ext cx="947058" cy="903513"/>
          </a:xfrm>
          <a:prstGeom prst="roundRect">
            <a:avLst/>
          </a:prstGeom>
          <a:solidFill>
            <a:srgbClr val="FCF2B8"/>
          </a:solidFill>
          <a:ln>
            <a:solidFill>
              <a:srgbClr val="FCF2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6.D</a:t>
            </a:r>
          </a:p>
        </p:txBody>
      </p:sp>
      <p:sp>
        <p:nvSpPr>
          <p:cNvPr id="20" name="Stačiakampis: suapvalinti kampai 19">
            <a:extLst>
              <a:ext uri="{FF2B5EF4-FFF2-40B4-BE49-F238E27FC236}">
                <a16:creationId xmlns:a16="http://schemas.microsoft.com/office/drawing/2014/main" id="{B1AA746C-A57C-559F-4DEC-2F4DA4F94516}"/>
              </a:ext>
            </a:extLst>
          </p:cNvPr>
          <p:cNvSpPr/>
          <p:nvPr/>
        </p:nvSpPr>
        <p:spPr>
          <a:xfrm>
            <a:off x="5303516" y="3114399"/>
            <a:ext cx="947058" cy="9035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5.C</a:t>
            </a:r>
          </a:p>
        </p:txBody>
      </p:sp>
      <p:sp>
        <p:nvSpPr>
          <p:cNvPr id="21" name="Stačiakampis: suapvalinti kampai 20">
            <a:extLst>
              <a:ext uri="{FF2B5EF4-FFF2-40B4-BE49-F238E27FC236}">
                <a16:creationId xmlns:a16="http://schemas.microsoft.com/office/drawing/2014/main" id="{8D97126B-416E-593B-6259-AC55B44B0FFE}"/>
              </a:ext>
            </a:extLst>
          </p:cNvPr>
          <p:cNvSpPr/>
          <p:nvPr/>
        </p:nvSpPr>
        <p:spPr>
          <a:xfrm>
            <a:off x="4182287" y="3114399"/>
            <a:ext cx="947058" cy="903513"/>
          </a:xfrm>
          <a:prstGeom prst="roundRect">
            <a:avLst/>
          </a:prstGeom>
          <a:solidFill>
            <a:srgbClr val="FCF2B8"/>
          </a:solidFill>
          <a:ln>
            <a:solidFill>
              <a:srgbClr val="FCF2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4.B</a:t>
            </a:r>
          </a:p>
        </p:txBody>
      </p:sp>
      <p:sp>
        <p:nvSpPr>
          <p:cNvPr id="22" name="Stačiakampis: suapvalinti kampai 21">
            <a:extLst>
              <a:ext uri="{FF2B5EF4-FFF2-40B4-BE49-F238E27FC236}">
                <a16:creationId xmlns:a16="http://schemas.microsoft.com/office/drawing/2014/main" id="{0DB8B107-4B5C-EFD3-B7C4-69984F0FB2FA}"/>
              </a:ext>
            </a:extLst>
          </p:cNvPr>
          <p:cNvSpPr/>
          <p:nvPr/>
        </p:nvSpPr>
        <p:spPr>
          <a:xfrm>
            <a:off x="3050173" y="3114399"/>
            <a:ext cx="947058" cy="9035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3.A</a:t>
            </a:r>
          </a:p>
        </p:txBody>
      </p:sp>
      <p:sp>
        <p:nvSpPr>
          <p:cNvPr id="23" name="Stačiakampis: suapvalinti kampai 22">
            <a:extLst>
              <a:ext uri="{FF2B5EF4-FFF2-40B4-BE49-F238E27FC236}">
                <a16:creationId xmlns:a16="http://schemas.microsoft.com/office/drawing/2014/main" id="{D3C055A1-44AA-C9BE-4A28-63C122A70159}"/>
              </a:ext>
            </a:extLst>
          </p:cNvPr>
          <p:cNvSpPr/>
          <p:nvPr/>
        </p:nvSpPr>
        <p:spPr>
          <a:xfrm>
            <a:off x="1918059" y="3114399"/>
            <a:ext cx="947058" cy="903513"/>
          </a:xfrm>
          <a:prstGeom prst="roundRect">
            <a:avLst/>
          </a:prstGeom>
          <a:solidFill>
            <a:srgbClr val="FCF2B8"/>
          </a:solidFill>
          <a:ln>
            <a:solidFill>
              <a:srgbClr val="FCF2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2.D</a:t>
            </a:r>
          </a:p>
        </p:txBody>
      </p:sp>
      <p:sp>
        <p:nvSpPr>
          <p:cNvPr id="24" name="Stačiakampis: suapvalinti kampai 23">
            <a:extLst>
              <a:ext uri="{FF2B5EF4-FFF2-40B4-BE49-F238E27FC236}">
                <a16:creationId xmlns:a16="http://schemas.microsoft.com/office/drawing/2014/main" id="{46218D0D-FED8-06F0-EABB-D839FC3C9AAD}"/>
              </a:ext>
            </a:extLst>
          </p:cNvPr>
          <p:cNvSpPr/>
          <p:nvPr/>
        </p:nvSpPr>
        <p:spPr>
          <a:xfrm>
            <a:off x="742402" y="3114399"/>
            <a:ext cx="947058" cy="903513"/>
          </a:xfrm>
          <a:prstGeom prst="roundRect">
            <a:avLst/>
          </a:prstGeom>
          <a:solidFill>
            <a:srgbClr val="E5A5CE"/>
          </a:solidFill>
          <a:ln>
            <a:solidFill>
              <a:srgbClr val="E5A5C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t-LT" sz="2700" dirty="0">
                <a:solidFill>
                  <a:schemeClr val="tx1"/>
                </a:solidFill>
                <a:latin typeface="Times New Roman"/>
                <a:cs typeface="Times New Roman"/>
              </a:rPr>
              <a:t>1.B</a:t>
            </a:r>
          </a:p>
        </p:txBody>
      </p:sp>
    </p:spTree>
    <p:extLst>
      <p:ext uri="{BB962C8B-B14F-4D97-AF65-F5344CB8AC3E}">
        <p14:creationId xmlns:p14="http://schemas.microsoft.com/office/powerpoint/2010/main" val="1762147844"/>
      </p:ext>
    </p:extLst>
  </p:cSld>
  <p:clrMapOvr>
    <a:masterClrMapping/>
  </p:clrMapOvr>
  <p:transition spd="slow">
    <p:push dir="u"/>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F2C43FBF-57AE-2090-12CE-0ABE74FDE8CE}"/>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95BE4AFC-1145-E712-A098-CF6EB47881C8}"/>
              </a:ext>
            </a:extLst>
          </p:cNvPr>
          <p:cNvSpPr>
            <a:spLocks noGrp="1"/>
          </p:cNvSpPr>
          <p:nvPr>
            <p:ph type="title"/>
          </p:nvPr>
        </p:nvSpPr>
        <p:spPr>
          <a:xfrm>
            <a:off x="838200" y="161925"/>
            <a:ext cx="10515600" cy="1559243"/>
          </a:xfrm>
        </p:spPr>
        <p:txBody>
          <a:bodyPr vert="horz" lIns="91440" tIns="45720" rIns="91440" bIns="45720" rtlCol="0" anchor="ctr">
            <a:normAutofit/>
          </a:bodyPr>
          <a:lstStyle/>
          <a:p>
            <a:pPr algn="ctr"/>
            <a:endParaRPr lang="lt-LT" sz="4000">
              <a:latin typeface="Calibri"/>
              <a:cs typeface="Calibri"/>
            </a:endParaRPr>
          </a:p>
          <a:p>
            <a:r>
              <a:rPr lang="lt-LT" b="1">
                <a:solidFill>
                  <a:schemeClr val="bg1"/>
                </a:solidFill>
                <a:latin typeface="Times New Roman"/>
                <a:cs typeface="Times New Roman"/>
              </a:rPr>
              <a:t>Uždavinys</a:t>
            </a:r>
          </a:p>
        </p:txBody>
      </p:sp>
      <p:sp>
        <p:nvSpPr>
          <p:cNvPr id="3" name="Turinio vietos rezervavimo ženklas 2">
            <a:extLst>
              <a:ext uri="{FF2B5EF4-FFF2-40B4-BE49-F238E27FC236}">
                <a16:creationId xmlns:a16="http://schemas.microsoft.com/office/drawing/2014/main" id="{DD97697B-38DF-86E5-46A5-BB327D73B9BD}"/>
              </a:ext>
            </a:extLst>
          </p:cNvPr>
          <p:cNvSpPr>
            <a:spLocks noGrp="1"/>
          </p:cNvSpPr>
          <p:nvPr>
            <p:ph idx="1"/>
          </p:nvPr>
        </p:nvSpPr>
        <p:spPr/>
        <p:txBody>
          <a:bodyPr vert="horz" lIns="91440" tIns="45720" rIns="91440" bIns="45720" rtlCol="0" anchor="t">
            <a:normAutofit/>
          </a:bodyPr>
          <a:lstStyle/>
          <a:p>
            <a:pPr marL="0" indent="0">
              <a:buNone/>
            </a:pPr>
            <a:r>
              <a:rPr lang="lt-LT">
                <a:latin typeface="Times New Roman"/>
                <a:cs typeface="Times New Roman"/>
              </a:rPr>
              <a:t>Kai raudoną šviesą spinduliuojančio lazerio spindulys taip krinta į stiklinę prizmę, kaip pavaizduota paveiksle, ekrano taške R matyti raudonai apšviestas taškas. Stiklo lūžio rodiklis  1,5.</a:t>
            </a:r>
          </a:p>
          <a:p>
            <a:endParaRPr lang="lt-LT" sz="3200"/>
          </a:p>
        </p:txBody>
      </p:sp>
      <p:pic>
        <p:nvPicPr>
          <p:cNvPr id="5" name="Paveikslėlis 4" descr="Paveikslėlis, kuriame yra diagrama, linija, Šriftas, tekstas&#10;&#10;Automatiškai sugeneruotas aprašymas">
            <a:extLst>
              <a:ext uri="{FF2B5EF4-FFF2-40B4-BE49-F238E27FC236}">
                <a16:creationId xmlns:a16="http://schemas.microsoft.com/office/drawing/2014/main" id="{B0F96EA6-609F-81E2-C526-F1FFCE5E5596}"/>
              </a:ext>
            </a:extLst>
          </p:cNvPr>
          <p:cNvPicPr>
            <a:picLocks noChangeAspect="1"/>
          </p:cNvPicPr>
          <p:nvPr/>
        </p:nvPicPr>
        <p:blipFill rotWithShape="1">
          <a:blip r:embed="rId2"/>
          <a:srcRect l="13476" r="22661"/>
          <a:stretch/>
        </p:blipFill>
        <p:spPr>
          <a:xfrm>
            <a:off x="2323995" y="3791797"/>
            <a:ext cx="7560543" cy="237744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482973190"/>
      </p:ext>
    </p:extLst>
  </p:cSld>
  <p:clrMapOvr>
    <a:masterClrMapping/>
  </p:clrMapOvr>
  <p:transition spd="slow">
    <p:push dir="u"/>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tačiakampis 8">
            <a:extLst>
              <a:ext uri="{FF2B5EF4-FFF2-40B4-BE49-F238E27FC236}">
                <a16:creationId xmlns:a16="http://schemas.microsoft.com/office/drawing/2014/main" id="{F28B021C-1CFE-EA0A-2583-F099B77D7A60}"/>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062D3F21-D5B0-2B7D-9F42-1108F2119E82}"/>
              </a:ext>
            </a:extLst>
          </p:cNvPr>
          <p:cNvSpPr>
            <a:spLocks noGrp="1"/>
          </p:cNvSpPr>
          <p:nvPr>
            <p:ph type="title"/>
          </p:nvPr>
        </p:nvSpPr>
        <p:spPr/>
        <p:txBody>
          <a:bodyPr/>
          <a:lstStyle/>
          <a:p>
            <a:r>
              <a:rPr lang="lt-LT" b="1">
                <a:solidFill>
                  <a:schemeClr val="bg1"/>
                </a:solidFill>
                <a:latin typeface="Times New Roman"/>
                <a:cs typeface="Times New Roman"/>
              </a:rPr>
              <a:t>Klausimai</a:t>
            </a:r>
          </a:p>
        </p:txBody>
      </p:sp>
      <p:sp>
        <p:nvSpPr>
          <p:cNvPr id="5" name="Teksto vietos rezervavimo ženklas 4">
            <a:extLst>
              <a:ext uri="{FF2B5EF4-FFF2-40B4-BE49-F238E27FC236}">
                <a16:creationId xmlns:a16="http://schemas.microsoft.com/office/drawing/2014/main" id="{F2A4579E-8CBA-E3FA-8293-28C1F8D1F088}"/>
              </a:ext>
            </a:extLst>
          </p:cNvPr>
          <p:cNvSpPr>
            <a:spLocks noGrp="1"/>
          </p:cNvSpPr>
          <p:nvPr>
            <p:ph type="body" idx="4294967295"/>
          </p:nvPr>
        </p:nvSpPr>
        <p:spPr>
          <a:xfrm>
            <a:off x="843280" y="1945323"/>
            <a:ext cx="4640263" cy="3576637"/>
          </a:xfrm>
        </p:spPr>
        <p:txBody>
          <a:bodyPr vert="horz" lIns="91440" tIns="45720" rIns="91440" bIns="45720" rtlCol="0" anchor="t">
            <a:normAutofit/>
          </a:bodyPr>
          <a:lstStyle/>
          <a:p>
            <a:pPr marL="0" indent="0">
              <a:buNone/>
            </a:pPr>
            <a:r>
              <a:rPr lang="lt-LT" sz="2800" b="1">
                <a:latin typeface="Times New Roman"/>
                <a:cs typeface="Calibri"/>
              </a:rPr>
              <a:t>1.</a:t>
            </a:r>
            <a:r>
              <a:rPr lang="lt-LT" sz="2800" b="0">
                <a:latin typeface="Times New Roman"/>
                <a:cs typeface="Calibri"/>
              </a:rPr>
              <a:t> Kokia savybe pasižymi lazerio šviesa, kad praėjusi pro trikampę stiklinę prizmę ji neišsiskleidžia į spektrą?</a:t>
            </a:r>
            <a:endParaRPr lang="lt-LT" sz="2800" b="0">
              <a:latin typeface="Times New Roman"/>
              <a:ea typeface="Calibri"/>
              <a:cs typeface="Calibri"/>
            </a:endParaRPr>
          </a:p>
          <a:p>
            <a:endParaRPr lang="lt-LT" sz="2800"/>
          </a:p>
        </p:txBody>
      </p:sp>
      <p:sp>
        <p:nvSpPr>
          <p:cNvPr id="6" name="Teksto vietos rezervavimo ženklas 5">
            <a:extLst>
              <a:ext uri="{FF2B5EF4-FFF2-40B4-BE49-F238E27FC236}">
                <a16:creationId xmlns:a16="http://schemas.microsoft.com/office/drawing/2014/main" id="{C8476CA3-30F8-42F2-7DB6-E05CE1CC04E9}"/>
              </a:ext>
            </a:extLst>
          </p:cNvPr>
          <p:cNvSpPr>
            <a:spLocks noGrp="1"/>
          </p:cNvSpPr>
          <p:nvPr>
            <p:ph type="body" sz="quarter" idx="4294967295"/>
          </p:nvPr>
        </p:nvSpPr>
        <p:spPr>
          <a:xfrm>
            <a:off x="6550978" y="1945323"/>
            <a:ext cx="4818062" cy="3659187"/>
          </a:xfrm>
        </p:spPr>
        <p:txBody>
          <a:bodyPr vert="horz" lIns="91440" tIns="45720" rIns="91440" bIns="45720" rtlCol="0" anchor="t">
            <a:normAutofit/>
          </a:bodyPr>
          <a:lstStyle/>
          <a:p>
            <a:pPr marL="0" indent="0">
              <a:buNone/>
            </a:pPr>
            <a:r>
              <a:rPr lang="lt-LT" sz="2800" b="1">
                <a:latin typeface="Times New Roman"/>
                <a:cs typeface="Calibri"/>
              </a:rPr>
              <a:t>2.</a:t>
            </a:r>
            <a:r>
              <a:rPr lang="lt-LT" sz="2800" b="0">
                <a:latin typeface="Times New Roman"/>
                <a:cs typeface="Calibri"/>
              </a:rPr>
              <a:t> Koks turi būti aplinkos absoliutinis lūžio rodiklis, kad į toje aplinkoje esančią prizmę, bet kaip nukreiptas lazerio spindulys sklistų tiesiai. Atsakymą pagrįskite.</a:t>
            </a:r>
            <a:endParaRPr lang="lt-LT" sz="2800" b="0">
              <a:latin typeface="Times New Roman"/>
              <a:ea typeface="Calibri"/>
              <a:cs typeface="Calibri"/>
            </a:endParaRPr>
          </a:p>
          <a:p>
            <a:pPr algn="just"/>
            <a:endParaRPr lang="lt-LT" sz="2800" b="0">
              <a:latin typeface="Calibri"/>
              <a:ea typeface="Calibri"/>
              <a:cs typeface="Calibri"/>
            </a:endParaRPr>
          </a:p>
          <a:p>
            <a:endParaRPr lang="lt-LT" sz="2800"/>
          </a:p>
        </p:txBody>
      </p:sp>
    </p:spTree>
    <p:extLst>
      <p:ext uri="{BB962C8B-B14F-4D97-AF65-F5344CB8AC3E}">
        <p14:creationId xmlns:p14="http://schemas.microsoft.com/office/powerpoint/2010/main" val="3940810079"/>
      </p:ext>
    </p:extLst>
  </p:cSld>
  <p:clrMapOvr>
    <a:masterClrMapping/>
  </p:clrMapOvr>
  <p:transition spd="slow">
    <p:push dir="u"/>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tačiakampis 5">
            <a:extLst>
              <a:ext uri="{FF2B5EF4-FFF2-40B4-BE49-F238E27FC236}">
                <a16:creationId xmlns:a16="http://schemas.microsoft.com/office/drawing/2014/main" id="{8FE55F55-6FC4-B78D-FBF7-0CFEA562124A}"/>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4E353786-7DAB-8DF2-4087-0A1AF1CA8E73}"/>
              </a:ext>
            </a:extLst>
          </p:cNvPr>
          <p:cNvSpPr>
            <a:spLocks noGrp="1"/>
          </p:cNvSpPr>
          <p:nvPr>
            <p:ph type="title"/>
          </p:nvPr>
        </p:nvSpPr>
        <p:spPr/>
        <p:txBody>
          <a:bodyPr/>
          <a:lstStyle/>
          <a:p>
            <a:r>
              <a:rPr lang="lt-LT" b="1">
                <a:solidFill>
                  <a:schemeClr val="bg1"/>
                </a:solidFill>
                <a:latin typeface="Times New Roman"/>
                <a:cs typeface="Times New Roman"/>
              </a:rPr>
              <a:t>Sprendimas</a:t>
            </a:r>
          </a:p>
        </p:txBody>
      </p:sp>
      <p:sp>
        <p:nvSpPr>
          <p:cNvPr id="3" name="Turinio vietos rezervavimo ženklas 2">
            <a:extLst>
              <a:ext uri="{FF2B5EF4-FFF2-40B4-BE49-F238E27FC236}">
                <a16:creationId xmlns:a16="http://schemas.microsoft.com/office/drawing/2014/main" id="{8D466197-A197-146B-029B-B7590F084AC9}"/>
              </a:ext>
            </a:extLst>
          </p:cNvPr>
          <p:cNvSpPr>
            <a:spLocks noGrp="1"/>
          </p:cNvSpPr>
          <p:nvPr>
            <p:ph sz="half" idx="1"/>
          </p:nvPr>
        </p:nvSpPr>
        <p:spPr>
          <a:xfrm>
            <a:off x="838200" y="1825625"/>
            <a:ext cx="5795856" cy="4351338"/>
          </a:xfrm>
        </p:spPr>
        <p:txBody>
          <a:bodyPr vert="horz" lIns="91440" tIns="45720" rIns="91440" bIns="45720" rtlCol="0" anchor="t">
            <a:normAutofit/>
          </a:bodyPr>
          <a:lstStyle/>
          <a:p>
            <a:pPr marL="0" indent="0">
              <a:lnSpc>
                <a:spcPct val="100000"/>
              </a:lnSpc>
              <a:spcBef>
                <a:spcPct val="20000"/>
              </a:spcBef>
              <a:buNone/>
            </a:pPr>
            <a:r>
              <a:rPr lang="lt-LT" b="1">
                <a:latin typeface="Times New Roman"/>
                <a:cs typeface="Calibri"/>
              </a:rPr>
              <a:t>1.</a:t>
            </a:r>
            <a:r>
              <a:rPr lang="lt-LT">
                <a:latin typeface="Times New Roman"/>
                <a:cs typeface="Calibri"/>
              </a:rPr>
              <a:t>Lazerio šviesa yra nesudėtinė, </a:t>
            </a:r>
            <a:r>
              <a:rPr lang="lt-LT" err="1">
                <a:latin typeface="Times New Roman"/>
                <a:cs typeface="Calibri"/>
              </a:rPr>
              <a:t>t.y</a:t>
            </a:r>
            <a:r>
              <a:rPr lang="lt-LT">
                <a:latin typeface="Times New Roman"/>
                <a:cs typeface="Calibri"/>
              </a:rPr>
              <a:t>.  </a:t>
            </a:r>
            <a:r>
              <a:rPr lang="lt-LT" err="1">
                <a:latin typeface="Times New Roman"/>
                <a:cs typeface="Calibri"/>
              </a:rPr>
              <a:t>monochromatinė</a:t>
            </a:r>
            <a:r>
              <a:rPr lang="lt-LT">
                <a:latin typeface="Times New Roman"/>
                <a:cs typeface="Calibri"/>
              </a:rPr>
              <a:t>.</a:t>
            </a:r>
            <a:endParaRPr lang="en-US">
              <a:latin typeface="Times New Roman"/>
              <a:ea typeface="Calibri"/>
              <a:cs typeface="Calibri"/>
            </a:endParaRPr>
          </a:p>
          <a:p>
            <a:pPr marL="0" indent="0">
              <a:buNone/>
            </a:pPr>
            <a:endParaRPr lang="lt-LT"/>
          </a:p>
        </p:txBody>
      </p:sp>
      <p:sp>
        <p:nvSpPr>
          <p:cNvPr id="4" name="Turinio vietos rezervavimo ženklas 3">
            <a:extLst>
              <a:ext uri="{FF2B5EF4-FFF2-40B4-BE49-F238E27FC236}">
                <a16:creationId xmlns:a16="http://schemas.microsoft.com/office/drawing/2014/main" id="{752BC70B-985C-720A-B165-DC0D14115690}"/>
              </a:ext>
            </a:extLst>
          </p:cNvPr>
          <p:cNvSpPr>
            <a:spLocks noGrp="1"/>
          </p:cNvSpPr>
          <p:nvPr>
            <p:ph sz="half" idx="2"/>
          </p:nvPr>
        </p:nvSpPr>
        <p:spPr>
          <a:xfrm>
            <a:off x="6828367" y="1825625"/>
            <a:ext cx="5181600" cy="4351338"/>
          </a:xfrm>
        </p:spPr>
        <p:txBody>
          <a:bodyPr vert="horz" lIns="91440" tIns="45720" rIns="91440" bIns="45720" rtlCol="0" anchor="t">
            <a:normAutofit/>
          </a:bodyPr>
          <a:lstStyle/>
          <a:p>
            <a:pPr marL="0" indent="0">
              <a:buNone/>
            </a:pPr>
            <a:r>
              <a:rPr lang="lt-LT" b="1">
                <a:latin typeface="Times New Roman"/>
                <a:cs typeface="Calibri"/>
              </a:rPr>
              <a:t>2. </a:t>
            </a:r>
            <a:r>
              <a:rPr lang="lt-LT">
                <a:latin typeface="Times New Roman"/>
                <a:cs typeface="Calibri"/>
              </a:rPr>
              <a:t>Kai aplinkų lūžio rodikliai yra vienodi, šviesa iš vienos aplinkos į kitą sklinda nelūždama. Turi būti 1,5.</a:t>
            </a:r>
            <a:endParaRPr lang="lt-LT">
              <a:latin typeface="Times New Roman"/>
            </a:endParaRPr>
          </a:p>
        </p:txBody>
      </p:sp>
    </p:spTree>
    <p:extLst>
      <p:ext uri="{BB962C8B-B14F-4D97-AF65-F5344CB8AC3E}">
        <p14:creationId xmlns:p14="http://schemas.microsoft.com/office/powerpoint/2010/main" val="2679685115"/>
      </p:ext>
    </p:extLst>
  </p:cSld>
  <p:clrMapOvr>
    <a:masterClrMapping/>
  </p:clrMapOvr>
  <p:transition spd="slow">
    <p:push dir="u"/>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224B3E37-3D92-D1FD-DCD2-A9DE233AF718}"/>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29F26139-D39F-9097-4D38-25234F7CADDC}"/>
              </a:ext>
            </a:extLst>
          </p:cNvPr>
          <p:cNvSpPr>
            <a:spLocks noGrp="1"/>
          </p:cNvSpPr>
          <p:nvPr>
            <p:ph type="title"/>
          </p:nvPr>
        </p:nvSpPr>
        <p:spPr/>
        <p:txBody>
          <a:bodyPr/>
          <a:lstStyle/>
          <a:p>
            <a:r>
              <a:rPr lang="lt-LT" b="1">
                <a:solidFill>
                  <a:schemeClr val="bg1"/>
                </a:solidFill>
                <a:latin typeface="Times New Roman"/>
                <a:cs typeface="Times New Roman"/>
              </a:rPr>
              <a:t>Kausimai</a:t>
            </a:r>
          </a:p>
        </p:txBody>
      </p:sp>
      <p:sp>
        <p:nvSpPr>
          <p:cNvPr id="3" name="Turinio vietos rezervavimo ženklas 2">
            <a:extLst>
              <a:ext uri="{FF2B5EF4-FFF2-40B4-BE49-F238E27FC236}">
                <a16:creationId xmlns:a16="http://schemas.microsoft.com/office/drawing/2014/main" id="{5247966F-CF05-78FB-33B7-27D6EA22265F}"/>
              </a:ext>
            </a:extLst>
          </p:cNvPr>
          <p:cNvSpPr>
            <a:spLocks noGrp="1"/>
          </p:cNvSpPr>
          <p:nvPr>
            <p:ph sz="half" idx="1"/>
          </p:nvPr>
        </p:nvSpPr>
        <p:spPr>
          <a:xfrm>
            <a:off x="838200" y="1419225"/>
            <a:ext cx="5252720" cy="4757738"/>
          </a:xfrm>
        </p:spPr>
        <p:txBody>
          <a:bodyPr vert="horz" lIns="91440" tIns="45720" rIns="91440" bIns="45720" rtlCol="0" anchor="t">
            <a:normAutofit/>
          </a:bodyPr>
          <a:lstStyle/>
          <a:p>
            <a:pPr marL="0" indent="0">
              <a:buNone/>
            </a:pPr>
            <a:r>
              <a:rPr lang="lt-LT" b="1">
                <a:latin typeface="Times New Roman"/>
                <a:cs typeface="Calibri"/>
              </a:rPr>
              <a:t>3.</a:t>
            </a:r>
            <a:r>
              <a:rPr lang="lt-LT" sz="2000">
                <a:latin typeface="Times New Roman"/>
                <a:cs typeface="Calibri"/>
              </a:rPr>
              <a:t> </a:t>
            </a:r>
            <a:r>
              <a:rPr lang="lt-LT">
                <a:latin typeface="Times New Roman"/>
                <a:cs typeface="Calibri"/>
              </a:rPr>
              <a:t>Kai į prizmę vietoje lazerio spindulio tuo pačiu keliu nukreipiamas siauras baltos šviesos pluoštas, ekrane atsiranda spalvota juosta – spektras. Brėžinyje kartu su pavaizduotu raudonos šviesos spinduliu nubrėžkite violetinės šviesos kelią nuo atsiradimo vietos iki ekrano.</a:t>
            </a:r>
            <a:endParaRPr lang="lt-LT">
              <a:latin typeface="Times New Roman"/>
            </a:endParaRPr>
          </a:p>
          <a:p>
            <a:endParaRPr lang="lt-LT"/>
          </a:p>
        </p:txBody>
      </p:sp>
      <p:sp>
        <p:nvSpPr>
          <p:cNvPr id="4" name="Turinio vietos rezervavimo ženklas 3">
            <a:extLst>
              <a:ext uri="{FF2B5EF4-FFF2-40B4-BE49-F238E27FC236}">
                <a16:creationId xmlns:a16="http://schemas.microsoft.com/office/drawing/2014/main" id="{395D49A8-21B4-7AAF-9175-E8921B58F035}"/>
              </a:ext>
            </a:extLst>
          </p:cNvPr>
          <p:cNvSpPr>
            <a:spLocks noGrp="1"/>
          </p:cNvSpPr>
          <p:nvPr>
            <p:ph sz="half" idx="2"/>
          </p:nvPr>
        </p:nvSpPr>
        <p:spPr>
          <a:xfrm>
            <a:off x="6101080" y="1419225"/>
            <a:ext cx="5262880" cy="4757738"/>
          </a:xfrm>
        </p:spPr>
        <p:txBody>
          <a:bodyPr vert="horz" lIns="91440" tIns="45720" rIns="91440" bIns="45720" rtlCol="0" anchor="t">
            <a:normAutofit/>
          </a:bodyPr>
          <a:lstStyle/>
          <a:p>
            <a:pPr marL="0" indent="0">
              <a:buNone/>
            </a:pPr>
            <a:r>
              <a:rPr lang="lt-LT" b="1">
                <a:latin typeface="Times New Roman"/>
                <a:cs typeface="Calibri"/>
              </a:rPr>
              <a:t>4</a:t>
            </a:r>
            <a:r>
              <a:rPr lang="lt-LT">
                <a:latin typeface="Times New Roman"/>
                <a:cs typeface="Calibri"/>
              </a:rPr>
              <a:t>. Apskaičiuokite šviesos sklidimo greitį prizmės stiklu, jei tuštumoje šviesa sklinda 3,0·10⁸ m/s greičiu.</a:t>
            </a:r>
            <a:endParaRPr lang="lt-LT">
              <a:latin typeface="Times New Roman"/>
            </a:endParaRPr>
          </a:p>
          <a:p>
            <a:endParaRPr lang="lt-LT"/>
          </a:p>
        </p:txBody>
      </p:sp>
      <p:pic>
        <p:nvPicPr>
          <p:cNvPr id="5" name="Paveikslėlis 4">
            <a:extLst>
              <a:ext uri="{FF2B5EF4-FFF2-40B4-BE49-F238E27FC236}">
                <a16:creationId xmlns:a16="http://schemas.microsoft.com/office/drawing/2014/main" id="{4998901C-A0D2-3958-E4F1-4AFAFEB054FE}"/>
              </a:ext>
            </a:extLst>
          </p:cNvPr>
          <p:cNvPicPr>
            <a:picLocks noChangeAspect="1"/>
          </p:cNvPicPr>
          <p:nvPr/>
        </p:nvPicPr>
        <p:blipFill>
          <a:blip r:embed="rId2"/>
          <a:stretch>
            <a:fillRect/>
          </a:stretch>
        </p:blipFill>
        <p:spPr>
          <a:xfrm>
            <a:off x="823065" y="4987820"/>
            <a:ext cx="4943475" cy="16668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96877964"/>
      </p:ext>
    </p:extLst>
  </p:cSld>
  <p:clrMapOvr>
    <a:masterClrMapping/>
  </p:clrMapOvr>
  <p:transition spd="slow">
    <p:push dir="u"/>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a:extLst>
              <a:ext uri="{FF2B5EF4-FFF2-40B4-BE49-F238E27FC236}">
                <a16:creationId xmlns:a16="http://schemas.microsoft.com/office/drawing/2014/main" id="{9857A071-6431-3EF7-B7D0-3BAF51FE1326}"/>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85FBCE22-9784-7D7D-0CE5-CB75B91B7A2C}"/>
              </a:ext>
            </a:extLst>
          </p:cNvPr>
          <p:cNvSpPr>
            <a:spLocks noGrp="1"/>
          </p:cNvSpPr>
          <p:nvPr>
            <p:ph type="title"/>
          </p:nvPr>
        </p:nvSpPr>
        <p:spPr/>
        <p:txBody>
          <a:bodyPr/>
          <a:lstStyle/>
          <a:p>
            <a:r>
              <a:rPr lang="lt-LT" b="1">
                <a:solidFill>
                  <a:schemeClr val="bg1"/>
                </a:solidFill>
                <a:latin typeface="Times New Roman"/>
                <a:cs typeface="Times New Roman"/>
              </a:rPr>
              <a:t>Sprendimai</a:t>
            </a:r>
          </a:p>
        </p:txBody>
      </p:sp>
      <p:sp>
        <p:nvSpPr>
          <p:cNvPr id="3" name="Turinio vietos rezervavimo ženklas 2">
            <a:extLst>
              <a:ext uri="{FF2B5EF4-FFF2-40B4-BE49-F238E27FC236}">
                <a16:creationId xmlns:a16="http://schemas.microsoft.com/office/drawing/2014/main" id="{95852B63-5AF0-3930-5501-EDBC0DD0CEDF}"/>
              </a:ext>
            </a:extLst>
          </p:cNvPr>
          <p:cNvSpPr>
            <a:spLocks noGrp="1"/>
          </p:cNvSpPr>
          <p:nvPr>
            <p:ph sz="half" idx="1"/>
          </p:nvPr>
        </p:nvSpPr>
        <p:spPr/>
        <p:txBody>
          <a:bodyPr vert="horz" lIns="91440" tIns="45720" rIns="91440" bIns="45720" rtlCol="0" anchor="t">
            <a:normAutofit/>
          </a:bodyPr>
          <a:lstStyle/>
          <a:p>
            <a:pPr marL="0" indent="0">
              <a:buNone/>
            </a:pPr>
            <a:r>
              <a:rPr lang="lt-LT" b="1">
                <a:latin typeface="Times New Roman"/>
                <a:cs typeface="Times New Roman"/>
              </a:rPr>
              <a:t>3.</a:t>
            </a:r>
          </a:p>
        </p:txBody>
      </p:sp>
      <p:sp>
        <p:nvSpPr>
          <p:cNvPr id="4" name="Turinio vietos rezervavimo ženklas 3">
            <a:extLst>
              <a:ext uri="{FF2B5EF4-FFF2-40B4-BE49-F238E27FC236}">
                <a16:creationId xmlns:a16="http://schemas.microsoft.com/office/drawing/2014/main" id="{85850BBD-8C11-60EB-C3C2-8EED6B0B33F6}"/>
              </a:ext>
            </a:extLst>
          </p:cNvPr>
          <p:cNvSpPr>
            <a:spLocks noGrp="1"/>
          </p:cNvSpPr>
          <p:nvPr>
            <p:ph sz="half" idx="2"/>
          </p:nvPr>
        </p:nvSpPr>
        <p:spPr>
          <a:xfrm>
            <a:off x="6100763" y="1825625"/>
            <a:ext cx="6089119" cy="1267620"/>
          </a:xfrm>
        </p:spPr>
        <p:txBody>
          <a:bodyPr vert="horz" lIns="91440" tIns="45720" rIns="91440" bIns="45720" rtlCol="0" anchor="t">
            <a:normAutofit/>
          </a:bodyPr>
          <a:lstStyle/>
          <a:p>
            <a:pPr marL="0" indent="0">
              <a:buNone/>
            </a:pPr>
            <a:r>
              <a:rPr lang="lt-LT" b="1">
                <a:latin typeface="Times New Roman"/>
                <a:cs typeface="Times New Roman"/>
              </a:rPr>
              <a:t>4.</a:t>
            </a:r>
            <a:r>
              <a:rPr lang="lt-LT">
                <a:latin typeface="Times New Roman"/>
                <a:cs typeface="Calibri"/>
              </a:rPr>
              <a:t>v=</a:t>
            </a:r>
            <a:r>
              <a:rPr lang="lt-LT" err="1">
                <a:latin typeface="Times New Roman"/>
                <a:cs typeface="Calibri"/>
              </a:rPr>
              <a:t>c:n</a:t>
            </a:r>
            <a:r>
              <a:rPr lang="lt-LT">
                <a:latin typeface="Times New Roman"/>
                <a:cs typeface="Calibri"/>
              </a:rPr>
              <a:t> v= 3,0·10⁸ m/s : 1,5= 2 ·10⁸ m/s </a:t>
            </a:r>
            <a:endParaRPr lang="lt-LT">
              <a:latin typeface="Times New Roman"/>
            </a:endParaRPr>
          </a:p>
        </p:txBody>
      </p:sp>
      <p:pic>
        <p:nvPicPr>
          <p:cNvPr id="5" name="Paveikslėlis 4" descr="Paveikslėlis, kuriame yra linija, diagrama&#10;&#10;Automatiškai sugeneruotas aprašymas">
            <a:extLst>
              <a:ext uri="{FF2B5EF4-FFF2-40B4-BE49-F238E27FC236}">
                <a16:creationId xmlns:a16="http://schemas.microsoft.com/office/drawing/2014/main" id="{7AC93437-9829-63E0-310C-2B1350ADB758}"/>
              </a:ext>
            </a:extLst>
          </p:cNvPr>
          <p:cNvPicPr>
            <a:picLocks noChangeAspect="1"/>
          </p:cNvPicPr>
          <p:nvPr/>
        </p:nvPicPr>
        <p:blipFill>
          <a:blip r:embed="rId2"/>
          <a:stretch>
            <a:fillRect/>
          </a:stretch>
        </p:blipFill>
        <p:spPr>
          <a:xfrm>
            <a:off x="840567" y="2626859"/>
            <a:ext cx="5194300" cy="18002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998034275"/>
      </p:ext>
    </p:extLst>
  </p:cSld>
  <p:clrMapOvr>
    <a:masterClrMapping/>
  </p:clrMapOvr>
  <p:transition spd="slow">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326D4AA0-07D5-554D-E99B-F8341B230A54}"/>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aveikslėlis 4" descr="Paveikslėlis, kuriame yra tekstas, fejerverkai, Naujųjų metų išvakarės, Naujųjų metų diena&#10;&#10;Automatiškai sugeneruotas aprašymas">
            <a:extLst>
              <a:ext uri="{FF2B5EF4-FFF2-40B4-BE49-F238E27FC236}">
                <a16:creationId xmlns:a16="http://schemas.microsoft.com/office/drawing/2014/main" id="{34EA86F3-1EA2-4C4C-497B-D8AE8A67499C}"/>
              </a:ext>
            </a:extLst>
          </p:cNvPr>
          <p:cNvPicPr>
            <a:picLocks noChangeAspect="1"/>
          </p:cNvPicPr>
          <p:nvPr/>
        </p:nvPicPr>
        <p:blipFill>
          <a:blip r:embed="rId2"/>
          <a:stretch>
            <a:fillRect/>
          </a:stretch>
        </p:blipFill>
        <p:spPr>
          <a:xfrm>
            <a:off x="888793" y="75883"/>
            <a:ext cx="10734768" cy="6698455"/>
          </a:xfrm>
          <a:prstGeom prst="rect">
            <a:avLst/>
          </a:prstGeom>
        </p:spPr>
      </p:pic>
    </p:spTree>
    <p:extLst>
      <p:ext uri="{BB962C8B-B14F-4D97-AF65-F5344CB8AC3E}">
        <p14:creationId xmlns:p14="http://schemas.microsoft.com/office/powerpoint/2010/main" val="3393957467"/>
      </p:ext>
    </p:extLst>
  </p:cSld>
  <p:clrMapOvr>
    <a:masterClrMapping/>
  </p:clrMapOvr>
  <p:transition spd="slow">
    <p:push dir="u"/>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65D2FFA2-5405-BFA9-43A5-F5F2950EABBB}"/>
              </a:ext>
            </a:extLst>
          </p:cNvPr>
          <p:cNvSpPr/>
          <p:nvPr/>
        </p:nvSpPr>
        <p:spPr>
          <a:xfrm>
            <a:off x="10886"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6" name="Paveikslėlis 5" descr="Paveikslėlis, kuriame yra tekstas, ekrano kopija, Grafika, grafinis dizainas&#10;&#10;Automatiškai sugeneruotas aprašymas">
            <a:extLst>
              <a:ext uri="{FF2B5EF4-FFF2-40B4-BE49-F238E27FC236}">
                <a16:creationId xmlns:a16="http://schemas.microsoft.com/office/drawing/2014/main" id="{B34EEE8C-3914-AE5A-4CFB-D5B9C73EC0DB}"/>
              </a:ext>
            </a:extLst>
          </p:cNvPr>
          <p:cNvPicPr>
            <a:picLocks noChangeAspect="1"/>
          </p:cNvPicPr>
          <p:nvPr/>
        </p:nvPicPr>
        <p:blipFill rotWithShape="1">
          <a:blip r:embed="rId2"/>
          <a:srcRect l="-33" t="6033" r="33" b="8520"/>
          <a:stretch/>
        </p:blipFill>
        <p:spPr>
          <a:xfrm>
            <a:off x="556895" y="1126900"/>
            <a:ext cx="11406991" cy="4474320"/>
          </a:xfrm>
          <a:prstGeom prst="rect">
            <a:avLst/>
          </a:prstGeom>
        </p:spPr>
      </p:pic>
    </p:spTree>
    <p:extLst>
      <p:ext uri="{BB962C8B-B14F-4D97-AF65-F5344CB8AC3E}">
        <p14:creationId xmlns:p14="http://schemas.microsoft.com/office/powerpoint/2010/main" val="30148711"/>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a16="http://schemas.microsoft.com/office/drawing/2014/main" id="{65D2FFA2-5405-BFA9-43A5-F5F2950EABBB}"/>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4" name="Paveikslėlis 3" descr="Paveikslėlis, kuriame yra tekstas, ekrano kopija, Grafika, grafinis dizainas&#10;&#10;Automatiškai sugeneruotas aprašymas">
            <a:extLst>
              <a:ext uri="{FF2B5EF4-FFF2-40B4-BE49-F238E27FC236}">
                <a16:creationId xmlns:a16="http://schemas.microsoft.com/office/drawing/2014/main" id="{ABBBA49D-F978-3F69-B65D-5F5109D5FC4B}"/>
              </a:ext>
            </a:extLst>
          </p:cNvPr>
          <p:cNvPicPr>
            <a:picLocks noChangeAspect="1"/>
          </p:cNvPicPr>
          <p:nvPr/>
        </p:nvPicPr>
        <p:blipFill rotWithShape="1">
          <a:blip r:embed="rId2"/>
          <a:srcRect l="-33" t="6033" r="33" b="8520"/>
          <a:stretch/>
        </p:blipFill>
        <p:spPr>
          <a:xfrm>
            <a:off x="556895" y="1126900"/>
            <a:ext cx="11406991" cy="4474320"/>
          </a:xfrm>
          <a:prstGeom prst="rect">
            <a:avLst/>
          </a:prstGeom>
        </p:spPr>
      </p:pic>
      <p:sp>
        <p:nvSpPr>
          <p:cNvPr id="22" name="Ovalas 21">
            <a:extLst>
              <a:ext uri="{FF2B5EF4-FFF2-40B4-BE49-F238E27FC236}">
                <a16:creationId xmlns:a16="http://schemas.microsoft.com/office/drawing/2014/main" id="{119848DB-7DB8-E5BC-385F-A9FDB0357E94}"/>
              </a:ext>
            </a:extLst>
          </p:cNvPr>
          <p:cNvSpPr/>
          <p:nvPr/>
        </p:nvSpPr>
        <p:spPr>
          <a:xfrm>
            <a:off x="1848972" y="4905038"/>
            <a:ext cx="448235" cy="448235"/>
          </a:xfrm>
          <a:prstGeom prst="ellipse">
            <a:avLst/>
          </a:prstGeom>
          <a:solidFill>
            <a:schemeClr val="bg1"/>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t-LT" sz="3200">
                <a:solidFill>
                  <a:srgbClr val="000000"/>
                </a:solidFill>
                <a:ea typeface="+mn-lt"/>
                <a:cs typeface="+mn-lt"/>
              </a:rPr>
              <a:t>c</a:t>
            </a:r>
          </a:p>
        </p:txBody>
      </p:sp>
    </p:spTree>
    <p:extLst>
      <p:ext uri="{BB962C8B-B14F-4D97-AF65-F5344CB8AC3E}">
        <p14:creationId xmlns:p14="http://schemas.microsoft.com/office/powerpoint/2010/main" val="1022069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F8AC1295-21CB-95A8-E60B-FEAA12F3A286}"/>
              </a:ext>
            </a:extLst>
          </p:cNvPr>
          <p:cNvSpPr/>
          <p:nvPr/>
        </p:nvSpPr>
        <p:spPr>
          <a:xfrm>
            <a:off x="0" y="-1"/>
            <a:ext cx="12512842" cy="6858000"/>
          </a:xfrm>
          <a:prstGeom prst="rect">
            <a:avLst/>
          </a:prstGeom>
          <a:solidFill>
            <a:srgbClr val="8FCFF2"/>
          </a:solidFill>
          <a:ln>
            <a:solidFill>
              <a:srgbClr val="8FCF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 name="Pavadinimas 1">
            <a:extLst>
              <a:ext uri="{FF2B5EF4-FFF2-40B4-BE49-F238E27FC236}">
                <a16:creationId xmlns:a16="http://schemas.microsoft.com/office/drawing/2014/main" id="{48B05F9C-1491-211D-D617-06B3ADE16963}"/>
              </a:ext>
            </a:extLst>
          </p:cNvPr>
          <p:cNvSpPr>
            <a:spLocks noGrp="1"/>
          </p:cNvSpPr>
          <p:nvPr>
            <p:ph type="title"/>
          </p:nvPr>
        </p:nvSpPr>
        <p:spPr/>
        <p:txBody>
          <a:bodyPr/>
          <a:lstStyle/>
          <a:p>
            <a:r>
              <a:rPr lang="lt-LT">
                <a:solidFill>
                  <a:schemeClr val="bg1"/>
                </a:solidFill>
              </a:rPr>
              <a:t>Naudoti šaltiniai:</a:t>
            </a:r>
          </a:p>
        </p:txBody>
      </p:sp>
      <p:sp>
        <p:nvSpPr>
          <p:cNvPr id="3" name="Turinio vietos rezervavimo ženklas 2">
            <a:extLst>
              <a:ext uri="{FF2B5EF4-FFF2-40B4-BE49-F238E27FC236}">
                <a16:creationId xmlns:a16="http://schemas.microsoft.com/office/drawing/2014/main" id="{E2F34FE1-5010-3CE7-1B53-214C546D0CAD}"/>
              </a:ext>
            </a:extLst>
          </p:cNvPr>
          <p:cNvSpPr>
            <a:spLocks noGrp="1"/>
          </p:cNvSpPr>
          <p:nvPr>
            <p:ph sz="half" idx="1"/>
          </p:nvPr>
        </p:nvSpPr>
        <p:spPr>
          <a:xfrm>
            <a:off x="390031" y="1491352"/>
            <a:ext cx="11406995" cy="4495111"/>
          </a:xfrm>
        </p:spPr>
        <p:txBody>
          <a:bodyPr vert="horz" lIns="91440" tIns="45720" rIns="91440" bIns="45720" rtlCol="0" anchor="t">
            <a:noAutofit/>
          </a:bodyPr>
          <a:lstStyle/>
          <a:p>
            <a:r>
              <a:rPr lang="lt-LT" sz="1800" dirty="0">
                <a:latin typeface="Times New Roman"/>
                <a:cs typeface="Times New Roman"/>
              </a:rPr>
              <a:t>Palmyra Pečiuliauskienė Fizika? Tai labai paprasta! 7 klasei</a:t>
            </a:r>
          </a:p>
          <a:p>
            <a:r>
              <a:rPr lang="lt-LT" sz="1800" dirty="0">
                <a:latin typeface="Times New Roman"/>
                <a:ea typeface="+mn-lt"/>
                <a:cs typeface="+mn-lt"/>
                <a:hlinkClick r:id="rId2">
                  <a:extLst>
                    <a:ext uri="{A12FA001-AC4F-418D-AE19-62706E023703}">
                      <ahyp:hlinkClr xmlns:ahyp="http://schemas.microsoft.com/office/drawing/2018/hyperlinkcolor" val="tx"/>
                    </a:ext>
                  </a:extLst>
                </a:hlinkClick>
              </a:rPr>
              <a:t>https://www.vedlys.smm.lt/5-8_klasiu_pamoku_veiklu_aprasai.html</a:t>
            </a:r>
            <a:endParaRPr lang="lt-LT" sz="1800" dirty="0">
              <a:latin typeface="Times New Roman"/>
              <a:ea typeface="+mn-lt"/>
              <a:cs typeface="+mn-lt"/>
            </a:endParaRPr>
          </a:p>
          <a:p>
            <a:r>
              <a:rPr lang="lt-LT" sz="1800" dirty="0">
                <a:latin typeface="Times New Roman"/>
                <a:ea typeface="+mn-lt"/>
                <a:cs typeface="+mn-lt"/>
                <a:hlinkClick r:id="rId3">
                  <a:extLst>
                    <a:ext uri="{A12FA001-AC4F-418D-AE19-62706E023703}">
                      <ahyp:hlinkClr xmlns:ahyp="http://schemas.microsoft.com/office/drawing/2018/hyperlinkcolor" val="tx"/>
                    </a:ext>
                  </a:extLst>
                </a:hlinkClick>
              </a:rPr>
              <a:t>https://www.vle.lt/straipsnis/vaivorykste-1/</a:t>
            </a:r>
            <a:endParaRPr lang="lt-LT" sz="1800" dirty="0">
              <a:latin typeface="Times New Roman"/>
              <a:ea typeface="+mn-lt"/>
              <a:cs typeface="+mn-lt"/>
            </a:endParaRPr>
          </a:p>
          <a:p>
            <a:r>
              <a:rPr lang="lt-LT" sz="1800" dirty="0">
                <a:latin typeface="Times New Roman"/>
                <a:ea typeface="+mn-lt"/>
                <a:cs typeface="+mn-lt"/>
                <a:hlinkClick r:id="rId4">
                  <a:extLst>
                    <a:ext uri="{A12FA001-AC4F-418D-AE19-62706E023703}">
                      <ahyp:hlinkClr xmlns:ahyp="http://schemas.microsoft.com/office/drawing/2018/hyperlinkcolor" val="tx"/>
                    </a:ext>
                  </a:extLst>
                </a:hlinkClick>
              </a:rPr>
              <a:t>https://www.datacolor.com/business-solutions/blog/fundamentals-working-with-color/</a:t>
            </a:r>
            <a:endParaRPr lang="lt-LT" sz="1800">
              <a:latin typeface="Times New Roman"/>
              <a:cs typeface="Times New Roman"/>
              <a:hlinkClick r:id="" action="ppaction://noaction">
                <a:extLst>
                  <a:ext uri="{A12FA001-AC4F-418D-AE19-62706E023703}">
                    <ahyp:hlinkClr xmlns:ahyp="http://schemas.microsoft.com/office/drawing/2018/hyperlinkcolor" val="tx"/>
                  </a:ext>
                </a:extLst>
              </a:hlinkClick>
            </a:endParaRPr>
          </a:p>
          <a:p>
            <a:r>
              <a:rPr lang="lt-LT" sz="1800" dirty="0">
                <a:latin typeface="Times New Roman"/>
                <a:ea typeface="+mn-lt"/>
                <a:cs typeface="+mn-lt"/>
                <a:hlinkClick r:id="rId5">
                  <a:extLst>
                    <a:ext uri="{A12FA001-AC4F-418D-AE19-62706E023703}">
                      <ahyp:hlinkClr xmlns:ahyp="http://schemas.microsoft.com/office/drawing/2018/hyperlinkcolor" val="tx"/>
                    </a:ext>
                  </a:extLst>
                </a:hlinkClick>
              </a:rPr>
              <a:t>https://www.metoffice.gov.uk/weather/learn-about/weather/optical-effects/why-is-the-sunset-red</a:t>
            </a:r>
            <a:endParaRPr lang="lt-LT" sz="1800" dirty="0">
              <a:latin typeface="Times New Roman"/>
              <a:ea typeface="+mn-lt"/>
              <a:cs typeface="+mn-lt"/>
            </a:endParaRPr>
          </a:p>
          <a:p>
            <a:r>
              <a:rPr lang="lt-LT" sz="1800" dirty="0">
                <a:latin typeface="Times New Roman"/>
                <a:ea typeface="+mn-lt"/>
                <a:cs typeface="+mn-lt"/>
                <a:hlinkClick r:id="rId6">
                  <a:extLst>
                    <a:ext uri="{A12FA001-AC4F-418D-AE19-62706E023703}">
                      <ahyp:hlinkClr xmlns:ahyp="http://schemas.microsoft.com/office/drawing/2018/hyperlinkcolor" val="tx"/>
                    </a:ext>
                  </a:extLst>
                </a:hlinkClick>
              </a:rPr>
              <a:t>https://www.sciencelearn.org.nz/resources/47-colours-of-light</a:t>
            </a:r>
            <a:endParaRPr lang="lt-LT" sz="1800" dirty="0">
              <a:latin typeface="Times New Roman"/>
              <a:ea typeface="+mn-lt"/>
              <a:cs typeface="+mn-lt"/>
            </a:endParaRPr>
          </a:p>
          <a:p>
            <a:r>
              <a:rPr lang="lt-LT" sz="1800" dirty="0">
                <a:latin typeface="Times New Roman"/>
                <a:ea typeface="+mn-lt"/>
                <a:cs typeface="+mn-lt"/>
                <a:hlinkClick r:id="rId7">
                  <a:extLst>
                    <a:ext uri="{A12FA001-AC4F-418D-AE19-62706E023703}">
                      <ahyp:hlinkClr xmlns:ahyp="http://schemas.microsoft.com/office/drawing/2018/hyperlinkcolor" val="tx"/>
                    </a:ext>
                  </a:extLst>
                </a:hlinkClick>
              </a:rPr>
              <a:t>Spalvų ir šviesos terapija (Chromoterapija) (kristalunamai.lt)</a:t>
            </a:r>
            <a:endParaRPr lang="lt-LT" sz="1800" dirty="0">
              <a:latin typeface="Times New Roman"/>
              <a:ea typeface="+mn-lt"/>
              <a:cs typeface="+mn-lt"/>
            </a:endParaRPr>
          </a:p>
          <a:p>
            <a:r>
              <a:rPr lang="lt-LT" sz="1800" dirty="0">
                <a:latin typeface="Times New Roman"/>
                <a:ea typeface="+mn-lt"/>
                <a:cs typeface="+mn-lt"/>
                <a:hlinkClick r:id="rId8">
                  <a:extLst>
                    <a:ext uri="{A12FA001-AC4F-418D-AE19-62706E023703}">
                      <ahyp:hlinkClr xmlns:ahyp="http://schemas.microsoft.com/office/drawing/2018/hyperlinkcolor" val="tx"/>
                    </a:ext>
                  </a:extLst>
                </a:hlinkClick>
              </a:rPr>
              <a:t>https://dharma.lt/sviesos-spalvu-terapija-bioptron/</a:t>
            </a:r>
            <a:endParaRPr lang="lt-LT" sz="1800" dirty="0">
              <a:latin typeface="Times New Roman"/>
              <a:ea typeface="+mn-lt"/>
              <a:cs typeface="+mn-lt"/>
            </a:endParaRPr>
          </a:p>
          <a:p>
            <a:r>
              <a:rPr lang="lt-LT" sz="1800" dirty="0">
                <a:latin typeface="Times New Roman"/>
                <a:ea typeface="+mn-lt"/>
                <a:cs typeface="+mn-lt"/>
              </a:rPr>
              <a:t>https://</a:t>
            </a:r>
            <a:r>
              <a:rPr lang="lt-LT" sz="1800" dirty="0">
                <a:latin typeface="Times New Roman"/>
                <a:ea typeface="+mn-lt"/>
                <a:cs typeface="+mn-lt"/>
                <a:hlinkClick r:id="rId9">
                  <a:extLst>
                    <a:ext uri="{A12FA001-AC4F-418D-AE19-62706E023703}">
                      <ahyp:hlinkClr xmlns:ahyp="http://schemas.microsoft.com/office/drawing/2018/hyperlinkcolor" val="tx"/>
                    </a:ext>
                  </a:extLst>
                </a:hlinkClick>
              </a:rPr>
              <a:t>www.lrytas.lt/sveikata/gyvenu-sveikai/2024/02/23/news/tyrimas-parode-kokios-spalvos-sviesa-kenkia-organizmui-tai-uzdelsto-veikimo-bomba--30703117</a:t>
            </a:r>
            <a:endParaRPr lang="lt-LT" sz="1800" dirty="0">
              <a:latin typeface="Times New Roman"/>
              <a:ea typeface="+mn-lt"/>
              <a:cs typeface="+mn-lt"/>
            </a:endParaRPr>
          </a:p>
          <a:p>
            <a:r>
              <a:rPr lang="lt-LT" sz="1800" dirty="0">
                <a:ea typeface="+mn-lt"/>
                <a:cs typeface="+mn-lt"/>
                <a:hlinkClick r:id="rId10">
                  <a:extLst>
                    <a:ext uri="{A12FA001-AC4F-418D-AE19-62706E023703}">
                      <ahyp:hlinkClr xmlns:ahyp="http://schemas.microsoft.com/office/drawing/2018/hyperlinkcolor" val="tx"/>
                    </a:ext>
                  </a:extLst>
                </a:hlinkClick>
              </a:rPr>
              <a:t>https://www.nsa.smm.lt/svietimo-stebesena/tyrimai/nacionaliniai-tyrimai/nacionaliniai-mastymo-konkursai/</a:t>
            </a:r>
            <a:endParaRPr lang="lt-LT" sz="1800" dirty="0">
              <a:latin typeface="Times New Roman"/>
              <a:ea typeface="+mn-lt"/>
              <a:cs typeface="+mn-lt"/>
              <a:hlinkClick r:id="rId10">
                <a:extLst>
                  <a:ext uri="{A12FA001-AC4F-418D-AE19-62706E023703}">
                    <ahyp:hlinkClr xmlns:ahyp="http://schemas.microsoft.com/office/drawing/2018/hyperlinkcolor" val="tx"/>
                  </a:ext>
                </a:extLst>
              </a:hlinkClick>
            </a:endParaRPr>
          </a:p>
          <a:p>
            <a:endParaRPr lang="lt-LT" sz="1800">
              <a:ea typeface="+mn-lt"/>
              <a:cs typeface="+mn-lt"/>
            </a:endParaRPr>
          </a:p>
          <a:p>
            <a:endParaRPr lang="lt-LT">
              <a:ea typeface="+mn-lt"/>
              <a:cs typeface="+mn-lt"/>
            </a:endParaRPr>
          </a:p>
          <a:p>
            <a:endParaRPr lang="lt-LT">
              <a:ea typeface="+mn-lt"/>
              <a:cs typeface="+mn-lt"/>
            </a:endParaRPr>
          </a:p>
        </p:txBody>
      </p:sp>
    </p:spTree>
    <p:extLst>
      <p:ext uri="{BB962C8B-B14F-4D97-AF65-F5344CB8AC3E}">
        <p14:creationId xmlns:p14="http://schemas.microsoft.com/office/powerpoint/2010/main" val="2280905015"/>
      </p:ext>
    </p:extLst>
  </p:cSld>
  <p:clrMapOvr>
    <a:masterClrMapping/>
  </p:clrMapOvr>
  <p:transition spd="slow">
    <p:push dir="u"/>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descr="More Rainbows Could Be A Climate Change Silver Lining">
            <a:extLst>
              <a:ext uri="{FF2B5EF4-FFF2-40B4-BE49-F238E27FC236}">
                <a16:creationId xmlns:a16="http://schemas.microsoft.com/office/drawing/2014/main" id="{5EA1E9BA-6463-168F-864D-31ED510B9876}"/>
              </a:ext>
            </a:extLst>
          </p:cNvPr>
          <p:cNvPicPr>
            <a:picLocks noChangeAspect="1"/>
          </p:cNvPicPr>
          <p:nvPr/>
        </p:nvPicPr>
        <p:blipFill>
          <a:blip r:embed="rId2"/>
          <a:stretch>
            <a:fillRect/>
          </a:stretch>
        </p:blipFill>
        <p:spPr>
          <a:xfrm>
            <a:off x="-1879600" y="-890253"/>
            <a:ext cx="16071513" cy="7996821"/>
          </a:xfrm>
          <a:prstGeom prst="rect">
            <a:avLst/>
          </a:prstGeom>
        </p:spPr>
      </p:pic>
      <p:sp>
        <p:nvSpPr>
          <p:cNvPr id="2" name="Title 1">
            <a:extLst>
              <a:ext uri="{FF2B5EF4-FFF2-40B4-BE49-F238E27FC236}">
                <a16:creationId xmlns:a16="http://schemas.microsoft.com/office/drawing/2014/main" id="{FCDD1554-5594-BCA1-CFAE-7FE798ED79DA}"/>
              </a:ext>
            </a:extLst>
          </p:cNvPr>
          <p:cNvSpPr>
            <a:spLocks noGrp="1"/>
          </p:cNvSpPr>
          <p:nvPr>
            <p:ph type="title"/>
          </p:nvPr>
        </p:nvSpPr>
        <p:spPr>
          <a:xfrm>
            <a:off x="1696924" y="2595062"/>
            <a:ext cx="8914175" cy="1413571"/>
          </a:xfrm>
        </p:spPr>
        <p:txBody>
          <a:bodyPr vert="horz" lIns="91440" tIns="45720" rIns="91440" bIns="45720" rtlCol="0" anchor="ctr">
            <a:noAutofit/>
          </a:bodyPr>
          <a:lstStyle/>
          <a:p>
            <a:r>
              <a:rPr lang="en-US" sz="9600" b="1" err="1">
                <a:solidFill>
                  <a:schemeClr val="bg1"/>
                </a:solidFill>
                <a:latin typeface="Times New Roman"/>
                <a:cs typeface="Times New Roman"/>
              </a:rPr>
              <a:t>Ačiū</a:t>
            </a:r>
            <a:r>
              <a:rPr lang="en-US" sz="9600" b="1">
                <a:solidFill>
                  <a:schemeClr val="bg1"/>
                </a:solidFill>
                <a:latin typeface="Times New Roman"/>
                <a:cs typeface="Times New Roman"/>
              </a:rPr>
              <a:t> </a:t>
            </a:r>
            <a:r>
              <a:rPr lang="en-US" sz="9600" b="1" err="1">
                <a:solidFill>
                  <a:schemeClr val="bg1"/>
                </a:solidFill>
                <a:latin typeface="Times New Roman"/>
                <a:cs typeface="Times New Roman"/>
              </a:rPr>
              <a:t>už</a:t>
            </a:r>
            <a:r>
              <a:rPr lang="en-US" sz="9600" b="1">
                <a:solidFill>
                  <a:schemeClr val="bg1"/>
                </a:solidFill>
                <a:latin typeface="Times New Roman"/>
                <a:cs typeface="Times New Roman"/>
              </a:rPr>
              <a:t> </a:t>
            </a:r>
            <a:r>
              <a:rPr lang="en-US" sz="9600" b="1" err="1">
                <a:solidFill>
                  <a:schemeClr val="bg1"/>
                </a:solidFill>
                <a:latin typeface="Times New Roman"/>
                <a:cs typeface="Times New Roman"/>
              </a:rPr>
              <a:t>dėmesį</a:t>
            </a:r>
            <a:r>
              <a:rPr lang="en-US" sz="9600" b="1">
                <a:solidFill>
                  <a:schemeClr val="bg1"/>
                </a:solidFill>
                <a:latin typeface="Times New Roman"/>
                <a:cs typeface="Times New Roman"/>
              </a:rPr>
              <a:t>!</a:t>
            </a:r>
          </a:p>
        </p:txBody>
      </p:sp>
      <p:sp>
        <p:nvSpPr>
          <p:cNvPr id="3" name="Content Placeholder 2">
            <a:extLst>
              <a:ext uri="{FF2B5EF4-FFF2-40B4-BE49-F238E27FC236}">
                <a16:creationId xmlns:a16="http://schemas.microsoft.com/office/drawing/2014/main" id="{B3234488-AF0E-A677-263F-80BC86C37410}"/>
              </a:ext>
            </a:extLst>
          </p:cNvPr>
          <p:cNvSpPr>
            <a:spLocks noGrp="1"/>
          </p:cNvSpPr>
          <p:nvPr>
            <p:ph idx="1"/>
          </p:nvPr>
        </p:nvSpPr>
        <p:spPr/>
        <p:txBody>
          <a:bodyPr vert="horz" lIns="91440" tIns="45720" rIns="91440" bIns="45720" rtlCol="0" anchor="t">
            <a:normAutofit/>
          </a:bodyPr>
          <a:lstStyle/>
          <a:p>
            <a:pPr marL="0" indent="0">
              <a:buNone/>
            </a:pPr>
            <a:endParaRPr lang="en-US" sz="4000">
              <a:solidFill>
                <a:srgbClr val="7030A0"/>
              </a:solidFill>
              <a:ea typeface="+mn-lt"/>
              <a:cs typeface="+mn-lt"/>
            </a:endParaRPr>
          </a:p>
          <a:p>
            <a:endParaRPr lang="en-US"/>
          </a:p>
        </p:txBody>
      </p:sp>
      <p:pic>
        <p:nvPicPr>
          <p:cNvPr id="4" name="Grafinis elementas 3" descr="ROYGBIV - Wikipedia">
            <a:extLst>
              <a:ext uri="{FF2B5EF4-FFF2-40B4-BE49-F238E27FC236}">
                <a16:creationId xmlns:a16="http://schemas.microsoft.com/office/drawing/2014/main" id="{87EF6FA3-0FEB-420F-042D-4222601A9A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94603" y="1002279"/>
            <a:ext cx="5763403" cy="3196295"/>
          </a:xfrm>
          <a:prstGeom prst="rect">
            <a:avLst/>
          </a:prstGeom>
        </p:spPr>
      </p:pic>
    </p:spTree>
    <p:extLst>
      <p:ext uri="{BB962C8B-B14F-4D97-AF65-F5344CB8AC3E}">
        <p14:creationId xmlns:p14="http://schemas.microsoft.com/office/powerpoint/2010/main" val="2889829783"/>
      </p:ext>
    </p:extLst>
  </p:cSld>
  <p:clrMapOvr>
    <a:masterClrMapping/>
  </p:clrMapOvr>
  <p:transition spd="slow">
    <p:push dir="u"/>
  </p:transition>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2685</Words>
  <Application>Microsoft Office PowerPoint</Application>
  <PresentationFormat>Plačiaekranė</PresentationFormat>
  <Paragraphs>375</Paragraphs>
  <Slides>71</Slides>
  <Notes>0</Notes>
  <HiddenSlides>0</HiddenSlides>
  <MMClips>2</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71</vt:i4>
      </vt:variant>
    </vt:vector>
  </HeadingPairs>
  <TitlesOfParts>
    <vt:vector size="78" baseType="lpstr">
      <vt:lpstr>Aptos</vt:lpstr>
      <vt:lpstr>Aptos Display</vt:lpstr>
      <vt:lpstr>Arial</vt:lpstr>
      <vt:lpstr>Arial,Sans-Serif</vt:lpstr>
      <vt:lpstr>Calibri</vt:lpstr>
      <vt:lpstr>Times New Roman</vt:lpstr>
      <vt:lpstr>Office tema</vt:lpstr>
      <vt:lpstr>Spalvos </vt:lpstr>
      <vt:lpstr>Turinys:</vt:lpstr>
      <vt:lpstr>Sužinokite ką sako apie jus jūsų mėgstamiausia spalva:</vt:lpstr>
      <vt:lpstr>Kaip spalvos veikia savijautą?</vt:lpstr>
      <vt:lpstr>Kaip spalvas mato šunys?</vt:lpstr>
      <vt:lpstr>Kaip spalvas mato katės?</vt:lpstr>
      <vt:lpstr>Kaip spalvas mato gyvatės?</vt:lpstr>
      <vt:lpstr>Kaip spalvas mato karvės?</vt:lpstr>
      <vt:lpstr>Gydomosios spalvų savybės:</vt:lpstr>
      <vt:lpstr>Blogos spalvų savybės:</vt:lpstr>
      <vt:lpstr>Daltonizmas</vt:lpstr>
      <vt:lpstr>Daltonizmo testai:</vt:lpstr>
      <vt:lpstr>Chromoterapija</vt:lpstr>
      <vt:lpstr>BIOPRON šviesos terapija</vt:lpstr>
      <vt:lpstr>Spalvos ir judesys </vt:lpstr>
      <vt:lpstr>Teorija:</vt:lpstr>
      <vt:lpstr>„PowerPoint“ pateiktis</vt:lpstr>
      <vt:lpstr>Skirtingų spindulių lūžimas stiklinėje prizmėje yra susijęs su šviesos bangos ilgiu ir dažniu. Violetinės šviesos bangos ilgis yra mažiausias, o dažnis - didžiausias.</vt:lpstr>
      <vt:lpstr>Vakuume ir ore, skirtingo ilgio šviesos bangos sklinda vienodu greičiu- 3,0·10⁸ m/s.</vt:lpstr>
      <vt:lpstr>„PowerPoint“ pateiktis</vt:lpstr>
      <vt:lpstr>„PowerPoint“ pateiktis</vt:lpstr>
      <vt:lpstr>Raudona, žalia ir mėlyna šviesos spalvos vadinamos pagrindinėmis spalvomis.</vt:lpstr>
      <vt:lpstr>„PowerPoint“ pateiktis</vt:lpstr>
      <vt:lpstr>„PowerPoint“ pateiktis</vt:lpstr>
      <vt:lpstr>Vaivorykštė</vt:lpstr>
      <vt:lpstr>„PowerPoint“ pateiktis</vt:lpstr>
      <vt:lpstr>„PowerPoint“ pateiktis</vt:lpstr>
      <vt:lpstr>„PowerPoint“ pateiktis</vt:lpstr>
      <vt:lpstr>Mėnulio vaivorykštė</vt:lpstr>
      <vt:lpstr>Praktiniai darbai:</vt:lpstr>
      <vt:lpstr>Niutono spalvų diskas</vt:lpstr>
      <vt:lpstr>Niutono spalvų diskas</vt:lpstr>
      <vt:lpstr>Rezultatas</vt:lpstr>
      <vt:lpstr>Rezultatas</vt:lpstr>
      <vt:lpstr>Spalvų maišymas </vt:lpstr>
      <vt:lpstr>„PowerPoint“ pateiktis</vt:lpstr>
      <vt:lpstr>Rezultatas</vt:lpstr>
      <vt:lpstr>Šviesos spalvų sudėtis</vt:lpstr>
      <vt:lpstr>„PowerPoint“ pateiktis</vt:lpstr>
      <vt:lpstr>Rezultatas</vt:lpstr>
      <vt:lpstr>Spalvų spektras</vt:lpstr>
      <vt:lpstr>„PowerPoint“ pateiktis</vt:lpstr>
      <vt:lpstr>Rezultatas</vt:lpstr>
      <vt:lpstr>Temperatūros priklausomybė nuo spalvos</vt:lpstr>
      <vt:lpstr>„PowerPoint“ pateiktis</vt:lpstr>
      <vt:lpstr>Rezultatas</vt:lpstr>
      <vt:lpstr>Rezultatas</vt:lpstr>
      <vt:lpstr>Gaminame spektroskopą</vt:lpstr>
      <vt:lpstr>„PowerPoint“ pateiktis</vt:lpstr>
      <vt:lpstr>Rezultatas</vt:lpstr>
      <vt:lpstr>Testas: </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Atsakymai:</vt:lpstr>
      <vt:lpstr> Uždavinys</vt:lpstr>
      <vt:lpstr>Klausimai</vt:lpstr>
      <vt:lpstr>Sprendimas</vt:lpstr>
      <vt:lpstr>Kausimai</vt:lpstr>
      <vt:lpstr>Sprendimai</vt:lpstr>
      <vt:lpstr>„PowerPoint“ pateiktis</vt:lpstr>
      <vt:lpstr>„PowerPoint“ pateiktis</vt:lpstr>
      <vt:lpstr>„PowerPoint“ pateiktis</vt:lpstr>
      <vt:lpstr>Naudoti šaltiniai:</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Saulė Paulikienė</dc:creator>
  <cp:lastModifiedBy>SAULĖ PAULIKIENĖ</cp:lastModifiedBy>
  <cp:revision>316</cp:revision>
  <dcterms:created xsi:type="dcterms:W3CDTF">2024-04-11T11:05:03Z</dcterms:created>
  <dcterms:modified xsi:type="dcterms:W3CDTF">2024-05-29T09:43:20Z</dcterms:modified>
</cp:coreProperties>
</file>