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66" r:id="rId5"/>
    <p:sldId id="261" r:id="rId6"/>
    <p:sldId id="259" r:id="rId7"/>
    <p:sldId id="262" r:id="rId8"/>
    <p:sldId id="260" r:id="rId9"/>
    <p:sldId id="265" r:id="rId10"/>
    <p:sldId id="264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8" r:id="rId32"/>
    <p:sldId id="263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A7947-E287-4738-8C82-07CE4F01EF03}" type="datetime2">
              <a:rPr lang="en-US" smtClean="0"/>
              <a:t>Friday, May 31, 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6872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C025-CD7A-4966-867E-81CF82B15267}" type="datetime2">
              <a:rPr lang="en-US" smtClean="0"/>
              <a:t>Friday, May 31,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888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4644CBB8-40B8-42F8-9172-07A476341DDA}"/>
              </a:ext>
            </a:extLst>
          </p:cNvPr>
          <p:cNvGrpSpPr/>
          <p:nvPr/>
        </p:nvGrpSpPr>
        <p:grpSpPr>
          <a:xfrm>
            <a:off x="356481" y="879007"/>
            <a:ext cx="734257" cy="760506"/>
            <a:chOff x="5243759" y="1363788"/>
            <a:chExt cx="734257" cy="760506"/>
          </a:xfrm>
        </p:grpSpPr>
        <p:sp>
          <p:nvSpPr>
            <p:cNvPr id="49" name="Freeform 5">
              <a:extLst>
                <a:ext uri="{FF2B5EF4-FFF2-40B4-BE49-F238E27FC236}">
                  <a16:creationId xmlns:a16="http://schemas.microsoft.com/office/drawing/2014/main" id="{35CE073E-302A-4AA7-98C7-8667DDDCFA18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 6">
              <a:extLst>
                <a:ext uri="{FF2B5EF4-FFF2-40B4-BE49-F238E27FC236}">
                  <a16:creationId xmlns:a16="http://schemas.microsoft.com/office/drawing/2014/main" id="{4FD1AE2F-DD70-4E93-B905-E052A23F0B1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 8">
              <a:extLst>
                <a:ext uri="{FF2B5EF4-FFF2-40B4-BE49-F238E27FC236}">
                  <a16:creationId xmlns:a16="http://schemas.microsoft.com/office/drawing/2014/main" id="{E8D529E5-8838-47F0-98A4-2D46F11E499C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5DA2564-D3DB-48AD-83F0-6CC6B5743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63" y="474345"/>
            <a:ext cx="11077574" cy="2954655"/>
          </a:xfrm>
        </p:spPr>
        <p:txBody>
          <a:bodyPr vert="horz" wrap="square" lIns="0" tIns="0" rIns="0" bIns="0" rtlCol="0" anchor="b" anchorCtr="0">
            <a:normAutofit/>
          </a:bodyPr>
          <a:lstStyle>
            <a:lvl1pPr>
              <a:defRPr lang="en-US" sz="64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9929-0719-4517-94D6-FDF7F99E70F6}" type="datetime2">
              <a:rPr lang="en-US" smtClean="0"/>
              <a:t>Friday, May 31,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EA752-36DA-440B-8747-0EB291408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6271" y="3629772"/>
            <a:ext cx="11074866" cy="2678953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BCC02B0-8581-4752-B7BC-3CE1EF17B9F7}"/>
              </a:ext>
            </a:extLst>
          </p:cNvPr>
          <p:cNvSpPr>
            <a:spLocks noChangeAspect="1"/>
          </p:cNvSpPr>
          <p:nvPr/>
        </p:nvSpPr>
        <p:spPr>
          <a:xfrm rot="18900000">
            <a:off x="11209132" y="4448189"/>
            <a:ext cx="999200" cy="1262947"/>
          </a:xfrm>
          <a:custGeom>
            <a:avLst/>
            <a:gdLst>
              <a:gd name="connsiteX0" fmla="*/ 540000 w 999200"/>
              <a:gd name="connsiteY0" fmla="*/ 0 h 1262947"/>
              <a:gd name="connsiteX1" fmla="*/ 999200 w 999200"/>
              <a:gd name="connsiteY1" fmla="*/ 815317 h 1262947"/>
              <a:gd name="connsiteX2" fmla="*/ 552185 w 999200"/>
              <a:gd name="connsiteY2" fmla="*/ 1262333 h 1262947"/>
              <a:gd name="connsiteX3" fmla="*/ 540000 w 999200"/>
              <a:gd name="connsiteY3" fmla="*/ 1262947 h 1262947"/>
              <a:gd name="connsiteX4" fmla="*/ 0 w 999200"/>
              <a:gd name="connsiteY4" fmla="*/ 992947 h 1262947"/>
              <a:gd name="connsiteX5" fmla="*/ 10971 w 999200"/>
              <a:gd name="connsiteY5" fmla="*/ 938533 h 1262947"/>
              <a:gd name="connsiteX6" fmla="*/ 15626 w 999200"/>
              <a:gd name="connsiteY6" fmla="*/ 931034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99200" h="1262947">
                <a:moveTo>
                  <a:pt x="540000" y="0"/>
                </a:moveTo>
                <a:lnTo>
                  <a:pt x="999200" y="815317"/>
                </a:lnTo>
                <a:lnTo>
                  <a:pt x="552185" y="1262333"/>
                </a:lnTo>
                <a:lnTo>
                  <a:pt x="540000" y="1262947"/>
                </a:ln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10200000" scaled="0"/>
          </a:gradFill>
          <a:ln>
            <a:noFill/>
          </a:ln>
          <a:effectLst>
            <a:innerShdw blurRad="254000" dist="101600" dir="42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EA0FF4DB-8180-4D26-AEAE-7ECDB670F71D}"/>
              </a:ext>
            </a:extLst>
          </p:cNvPr>
          <p:cNvSpPr/>
          <p:nvPr/>
        </p:nvSpPr>
        <p:spPr>
          <a:xfrm rot="2700000">
            <a:off x="11686937" y="4853516"/>
            <a:ext cx="540000" cy="978284"/>
          </a:xfrm>
          <a:custGeom>
            <a:avLst/>
            <a:gdLst>
              <a:gd name="connsiteX0" fmla="*/ 113288 w 540000"/>
              <a:gd name="connsiteY0" fmla="*/ 0 h 978284"/>
              <a:gd name="connsiteX1" fmla="*/ 539386 w 540000"/>
              <a:gd name="connsiteY1" fmla="*/ 426099 h 978284"/>
              <a:gd name="connsiteX2" fmla="*/ 540000 w 540000"/>
              <a:gd name="connsiteY2" fmla="*/ 438284 h 978284"/>
              <a:gd name="connsiteX3" fmla="*/ 270000 w 540000"/>
              <a:gd name="connsiteY3" fmla="*/ 978284 h 978284"/>
              <a:gd name="connsiteX4" fmla="*/ 0 w 540000"/>
              <a:gd name="connsiteY4" fmla="*/ 438284 h 978284"/>
              <a:gd name="connsiteX5" fmla="*/ 79081 w 540000"/>
              <a:gd name="connsiteY5" fmla="*/ 56446 h 97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78284">
                <a:moveTo>
                  <a:pt x="113288" y="0"/>
                </a:moveTo>
                <a:lnTo>
                  <a:pt x="539386" y="426099"/>
                </a:lnTo>
                <a:lnTo>
                  <a:pt x="540000" y="438284"/>
                </a:lnTo>
                <a:cubicBezTo>
                  <a:pt x="540000" y="736518"/>
                  <a:pt x="419117" y="978284"/>
                  <a:pt x="270000" y="978284"/>
                </a:cubicBezTo>
                <a:cubicBezTo>
                  <a:pt x="120883" y="978284"/>
                  <a:pt x="0" y="736518"/>
                  <a:pt x="0" y="438284"/>
                </a:cubicBezTo>
                <a:cubicBezTo>
                  <a:pt x="0" y="289167"/>
                  <a:pt x="30220" y="154167"/>
                  <a:pt x="79081" y="56446"/>
                </a:cubicBezTo>
                <a:close/>
              </a:path>
            </a:pathLst>
          </a:cu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5004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5673-5512-4AAA-9AEB-E00C61EC65D5}" type="datetime2">
              <a:rPr lang="en-US" smtClean="0"/>
              <a:t>Friday, May 31,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284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881275"/>
            <a:ext cx="5437186" cy="535354"/>
          </a:xfrm>
        </p:spPr>
        <p:txBody>
          <a:bodyPr anchor="b">
            <a:norm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577270"/>
            <a:ext cx="5429114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881275"/>
            <a:ext cx="5436392" cy="535354"/>
          </a:xfrm>
        </p:spPr>
        <p:txBody>
          <a:bodyPr vert="horz" wrap="square" lIns="0" tIns="0" rIns="0" bIns="0" rtlCol="0" anchor="b">
            <a:normAutofit/>
          </a:bodyPr>
          <a:lstStyle>
            <a:lvl1pPr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577270"/>
            <a:ext cx="5436391" cy="35155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38FA-2E87-4873-8BBA-13E447C9A99A}" type="datetime2">
              <a:rPr lang="en-US" smtClean="0"/>
              <a:t>Friday, May 31, 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1420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2053C-0E9C-4159-B7C9-6AB743439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149" y="550799"/>
            <a:ext cx="8283313" cy="5542025"/>
          </a:xfrm>
        </p:spPr>
        <p:txBody>
          <a:bodyPr vert="horz" wrap="square" lIns="0" tIns="0" rIns="0" bIns="0" rtlCol="0" anchor="ctr" anchorCtr="0">
            <a:norm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F51F65-E111-4656-83BE-CFCDE2DD6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B40A-97BD-4BFB-B639-0BFF95FDE8B7}" type="datetime2">
              <a:rPr lang="en-US" smtClean="0"/>
              <a:t>Friday, May 31, 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FF82CB-2D17-4918-821E-485475CF2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66589D-A056-4817-AE15-39D87FE13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489F067-39E1-4757-BC11-6169A343F2E1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10727" y="3958416"/>
            <a:ext cx="3536330" cy="1853969"/>
          </a:xfrm>
          <a:custGeom>
            <a:avLst/>
            <a:gdLst>
              <a:gd name="connsiteX0" fmla="*/ 3536330 w 3536330"/>
              <a:gd name="connsiteY0" fmla="*/ 1853969 h 1853969"/>
              <a:gd name="connsiteX1" fmla="*/ 1682362 w 3536330"/>
              <a:gd name="connsiteY1" fmla="*/ 0 h 1853969"/>
              <a:gd name="connsiteX2" fmla="*/ 52157 w 3536330"/>
              <a:gd name="connsiteY2" fmla="*/ 970257 h 1853969"/>
              <a:gd name="connsiteX3" fmla="*/ 0 w 3536330"/>
              <a:gd name="connsiteY3" fmla="*/ 1078528 h 1853969"/>
              <a:gd name="connsiteX4" fmla="*/ 757215 w 3536330"/>
              <a:gd name="connsiteY4" fmla="*/ 1835743 h 1853969"/>
              <a:gd name="connsiteX5" fmla="*/ 774211 w 3536330"/>
              <a:gd name="connsiteY5" fmla="*/ 1667149 h 1853969"/>
              <a:gd name="connsiteX6" fmla="*/ 1682362 w 3536330"/>
              <a:gd name="connsiteY6" fmla="*/ 926985 h 1853969"/>
              <a:gd name="connsiteX7" fmla="*/ 2609345 w 3536330"/>
              <a:gd name="connsiteY7" fmla="*/ 1853969 h 1853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36330" h="1853969">
                <a:moveTo>
                  <a:pt x="3536330" y="1853969"/>
                </a:moveTo>
                <a:cubicBezTo>
                  <a:pt x="3536330" y="830051"/>
                  <a:pt x="2706280" y="0"/>
                  <a:pt x="1682362" y="0"/>
                </a:cubicBezTo>
                <a:cubicBezTo>
                  <a:pt x="978418" y="0"/>
                  <a:pt x="366107" y="392328"/>
                  <a:pt x="52157" y="970257"/>
                </a:cubicBezTo>
                <a:lnTo>
                  <a:pt x="0" y="1078528"/>
                </a:lnTo>
                <a:lnTo>
                  <a:pt x="757215" y="1835743"/>
                </a:lnTo>
                <a:lnTo>
                  <a:pt x="774211" y="1667149"/>
                </a:lnTo>
                <a:cubicBezTo>
                  <a:pt x="860649" y="1244739"/>
                  <a:pt x="1234397" y="926985"/>
                  <a:pt x="1682362" y="926985"/>
                </a:cubicBezTo>
                <a:cubicBezTo>
                  <a:pt x="2194320" y="926985"/>
                  <a:pt x="2609345" y="1342010"/>
                  <a:pt x="2609345" y="1853969"/>
                </a:cubicBezTo>
                <a:close/>
              </a:path>
            </a:pathLst>
          </a:custGeom>
          <a:gradFill flip="none" rotWithShape="1">
            <a:gsLst>
              <a:gs pos="97000">
                <a:schemeClr val="bg2"/>
              </a:gs>
              <a:gs pos="31000">
                <a:schemeClr val="bg2">
                  <a:lumMod val="90000"/>
                  <a:lumOff val="10000"/>
                </a:schemeClr>
              </a:gs>
            </a:gsLst>
            <a:lin ang="15000000" scaled="0"/>
            <a:tileRect/>
          </a:gradFill>
          <a:ln>
            <a:noFill/>
          </a:ln>
          <a:effectLst>
            <a:innerShdw blurRad="355600" dist="101600" dir="16200000">
              <a:schemeClr val="accent1">
                <a:lumMod val="60000"/>
                <a:lumOff val="40000"/>
                <a:alpha val="8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D231011-607F-42F1-B2D9-2BA8E91CC6AF}"/>
              </a:ext>
            </a:extLst>
          </p:cNvPr>
          <p:cNvSpPr>
            <a:spLocks noChangeAspect="1"/>
          </p:cNvSpPr>
          <p:nvPr/>
        </p:nvSpPr>
        <p:spPr>
          <a:xfrm rot="18900000" flipV="1">
            <a:off x="-481151" y="3649708"/>
            <a:ext cx="3478701" cy="2164843"/>
          </a:xfrm>
          <a:custGeom>
            <a:avLst/>
            <a:gdLst>
              <a:gd name="connsiteX0" fmla="*/ 3478701 w 3478701"/>
              <a:gd name="connsiteY0" fmla="*/ 2164843 h 2164843"/>
              <a:gd name="connsiteX1" fmla="*/ 1624733 w 3478701"/>
              <a:gd name="connsiteY1" fmla="*/ 0 h 2164843"/>
              <a:gd name="connsiteX2" fmla="*/ 87393 w 3478701"/>
              <a:gd name="connsiteY2" fmla="*/ 954459 h 2164843"/>
              <a:gd name="connsiteX3" fmla="*/ 0 w 3478701"/>
              <a:gd name="connsiteY3" fmla="*/ 1122434 h 2164843"/>
              <a:gd name="connsiteX4" fmla="*/ 736015 w 3478701"/>
              <a:gd name="connsiteY4" fmla="*/ 1858449 h 2164843"/>
              <a:gd name="connsiteX5" fmla="*/ 739424 w 3478701"/>
              <a:gd name="connsiteY5" fmla="*/ 1842964 h 2164843"/>
              <a:gd name="connsiteX6" fmla="*/ 1624733 w 3478701"/>
              <a:gd name="connsiteY6" fmla="*/ 1082422 h 2164843"/>
              <a:gd name="connsiteX7" fmla="*/ 2551716 w 3478701"/>
              <a:gd name="connsiteY7" fmla="*/ 2164843 h 2164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8701" h="2164843">
                <a:moveTo>
                  <a:pt x="3478701" y="2164843"/>
                </a:moveTo>
                <a:cubicBezTo>
                  <a:pt x="3478701" y="969234"/>
                  <a:pt x="2648651" y="0"/>
                  <a:pt x="1624733" y="0"/>
                </a:cubicBezTo>
                <a:cubicBezTo>
                  <a:pt x="984784" y="0"/>
                  <a:pt x="420564" y="378607"/>
                  <a:pt x="87393" y="954459"/>
                </a:cubicBezTo>
                <a:lnTo>
                  <a:pt x="0" y="1122434"/>
                </a:lnTo>
                <a:lnTo>
                  <a:pt x="736015" y="1858449"/>
                </a:lnTo>
                <a:lnTo>
                  <a:pt x="739424" y="1842964"/>
                </a:lnTo>
                <a:cubicBezTo>
                  <a:pt x="856791" y="1402344"/>
                  <a:pt x="1208766" y="1082422"/>
                  <a:pt x="1624733" y="1082422"/>
                </a:cubicBezTo>
                <a:cubicBezTo>
                  <a:pt x="2136692" y="1082422"/>
                  <a:pt x="2551716" y="1567038"/>
                  <a:pt x="2551716" y="2164843"/>
                </a:cubicBezTo>
                <a:close/>
              </a:path>
            </a:pathLst>
          </a:custGeom>
          <a:solidFill>
            <a:schemeClr val="bg2">
              <a:lumMod val="50000"/>
              <a:lumOff val="50000"/>
              <a:alpha val="40000"/>
            </a:schemeClr>
          </a:solidFill>
          <a:ln>
            <a:noFill/>
          </a:ln>
          <a:effectLst>
            <a:softEdge rad="381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C472EFA-56B5-4A41-8D4B-E9F37727F34D}"/>
              </a:ext>
            </a:extLst>
          </p:cNvPr>
          <p:cNvSpPr/>
          <p:nvPr/>
        </p:nvSpPr>
        <p:spPr>
          <a:xfrm rot="13500000" flipV="1">
            <a:off x="1512277" y="2840042"/>
            <a:ext cx="214196" cy="933178"/>
          </a:xfrm>
          <a:prstGeom prst="ellipse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3781B6C-21AD-489D-A3CB-522BB2AC543F}"/>
              </a:ext>
            </a:extLst>
          </p:cNvPr>
          <p:cNvSpPr>
            <a:spLocks noChangeAspect="1"/>
          </p:cNvSpPr>
          <p:nvPr/>
        </p:nvSpPr>
        <p:spPr>
          <a:xfrm>
            <a:off x="1780661" y="385236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1AD5B80-530E-44CD-8D4A-2796FB214CBF}"/>
              </a:ext>
            </a:extLst>
          </p:cNvPr>
          <p:cNvGrpSpPr/>
          <p:nvPr/>
        </p:nvGrpSpPr>
        <p:grpSpPr>
          <a:xfrm>
            <a:off x="623181" y="1514007"/>
            <a:ext cx="734257" cy="760506"/>
            <a:chOff x="5243759" y="1363788"/>
            <a:chExt cx="734257" cy="760506"/>
          </a:xfrm>
        </p:grpSpPr>
        <p:sp>
          <p:nvSpPr>
            <p:cNvPr id="52" name="Freeform 5">
              <a:extLst>
                <a:ext uri="{FF2B5EF4-FFF2-40B4-BE49-F238E27FC236}">
                  <a16:creationId xmlns:a16="http://schemas.microsoft.com/office/drawing/2014/main" id="{2F746AA8-9050-4515-9B17-BC850368529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23EC1AC3-1698-46D5-80B7-F22F15E1A5E4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 8">
              <a:extLst>
                <a:ext uri="{FF2B5EF4-FFF2-40B4-BE49-F238E27FC236}">
                  <a16:creationId xmlns:a16="http://schemas.microsoft.com/office/drawing/2014/main" id="{73766156-553C-46EB-93FA-4F37CC0FF5CF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92167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E0E3-ECF6-4CFE-8698-AEFEBCECC3C0}" type="datetime2">
              <a:rPr lang="en-US" smtClean="0"/>
              <a:t>Friday, May 31, 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9513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462FC-960E-4740-921F-B36862979F21}" type="datetime2">
              <a:rPr lang="en-US" smtClean="0"/>
              <a:t>Friday, May 31,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477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F98F1FBA-F8BB-42CF-8B3E-D19AAFEE96C1}"/>
              </a:ext>
            </a:extLst>
          </p:cNvPr>
          <p:cNvGrpSpPr/>
          <p:nvPr/>
        </p:nvGrpSpPr>
        <p:grpSpPr>
          <a:xfrm>
            <a:off x="334964" y="5115518"/>
            <a:ext cx="734257" cy="760506"/>
            <a:chOff x="5243759" y="1363788"/>
            <a:chExt cx="734257" cy="760506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60EE09DD-C3DB-4266-BCC3-A765CFFBF37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5F301FE0-96DC-4EFB-BBEE-AED762C337C9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3BEAD276-8850-4C0C-9777-8537000D522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5EE0A0-B07E-479B-9684-4BD09FA43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75409"/>
            <a:ext cx="4500562" cy="984885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32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1893A9-3462-4F51-83AE-5D2F124B98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67324" y="575409"/>
            <a:ext cx="6373813" cy="5733316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9240C-79C0-4A88-A476-725DE1B9C2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76195"/>
            <a:ext cx="4500562" cy="4532530"/>
          </a:xfrm>
        </p:spPr>
        <p:txBody>
          <a:bodyPr anchor="t" anchorCtr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BC9E2-CB44-4C05-9BB5-496C18A241E0}" type="datetime2">
              <a:rPr lang="en-US" smtClean="0"/>
              <a:t>Friday, May 31, 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515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79361-B9A1-48F2-9473-23DE30E2D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03906"/>
            <a:ext cx="11090275" cy="1333057"/>
          </a:xfrm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986779-C2F3-447D-85F7-F6B0E2C97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D84-71F4-4271-8C46-0D47C0A9B12E}" type="datetime2">
              <a:rPr lang="en-US" smtClean="0"/>
              <a:t>Friday, May 31,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711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56583A-514F-4632-820D-E7EE236A46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3CBBB-7DDC-4437-8C7D-22A1C3520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69EBF-DA20-4024-8006-B158D571E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0CE1-F450-4107-B2CB-17B18F8A3F4A}" type="datetime2">
              <a:rPr lang="en-US" smtClean="0"/>
              <a:t>Friday, May 31,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AC8B9-14B5-4DF1-994D-AB47DB3BA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76582-5F9B-4F5E-AAD5-D608CB68E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1873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246CB39B-5F4C-4A7E-9BE3-AAFD45576D16}" type="datetime2">
              <a:rPr lang="en-US" smtClean="0"/>
              <a:t>Friday, May 31, 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90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0096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940082A1-24A5-4276-83A4-39E993BD69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0" name="Oval 1039">
            <a:extLst>
              <a:ext uri="{FF2B5EF4-FFF2-40B4-BE49-F238E27FC236}">
                <a16:creationId xmlns:a16="http://schemas.microsoft.com/office/drawing/2014/main" id="{6D840B21-A957-4CFE-AA5B-9711DF6D33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55000" y="397225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C6DFB6-CD09-B107-4750-F8E51581F3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7487" y="549275"/>
            <a:ext cx="9217026" cy="3864534"/>
          </a:xfrm>
        </p:spPr>
        <p:txBody>
          <a:bodyPr anchor="b">
            <a:normAutofit/>
          </a:bodyPr>
          <a:lstStyle/>
          <a:p>
            <a:r>
              <a:rPr lang="lt-LT" sz="9600" dirty="0"/>
              <a:t>Van de Graf</a:t>
            </a:r>
            <a:r>
              <a:rPr lang="en-US" sz="9600" dirty="0"/>
              <a:t>o</a:t>
            </a:r>
            <a:r>
              <a:rPr lang="lt-LT" sz="9600" dirty="0"/>
              <a:t> generatorius</a:t>
            </a:r>
            <a:endParaRPr lang="en-US" sz="9600" dirty="0"/>
          </a:p>
        </p:txBody>
      </p:sp>
      <p:grpSp>
        <p:nvGrpSpPr>
          <p:cNvPr id="1042" name="Group 1041">
            <a:extLst>
              <a:ext uri="{FF2B5EF4-FFF2-40B4-BE49-F238E27FC236}">
                <a16:creationId xmlns:a16="http://schemas.microsoft.com/office/drawing/2014/main" id="{DBFD4376-13D5-43C1-86D8-8133A9D886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33126" y="5677571"/>
            <a:ext cx="631474" cy="667800"/>
            <a:chOff x="2994153" y="1378666"/>
            <a:chExt cx="631474" cy="667800"/>
          </a:xfrm>
        </p:grpSpPr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id="{176FEFF4-F643-4DA7-93C4-E222FCBA081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 noChangeAspect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5000"/>
                    <a:lumOff val="5000"/>
                  </a:schemeClr>
                </a:gs>
                <a:gs pos="30000">
                  <a:schemeClr val="bg2">
                    <a:lumMod val="95000"/>
                    <a:lumOff val="5000"/>
                  </a:schemeClr>
                </a:gs>
                <a:gs pos="40000">
                  <a:schemeClr val="bg2">
                    <a:lumMod val="85000"/>
                    <a:lumOff val="1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4" name="Oval 1043">
              <a:extLst>
                <a:ext uri="{FF2B5EF4-FFF2-40B4-BE49-F238E27FC236}">
                  <a16:creationId xmlns:a16="http://schemas.microsoft.com/office/drawing/2014/main" id="{A059AD75-BB86-41B7-84D4-4B5AE0E2199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5AE9B791-5AD0-DE4C-6B89-A987623F01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7488" y="4932062"/>
            <a:ext cx="8280400" cy="1376663"/>
          </a:xfrm>
        </p:spPr>
        <p:txBody>
          <a:bodyPr>
            <a:normAutofit fontScale="92500" lnSpcReduction="20000"/>
          </a:bodyPr>
          <a:lstStyle/>
          <a:p>
            <a:r>
              <a:rPr lang="lt-LT" dirty="0">
                <a:solidFill>
                  <a:schemeClr val="tx1">
                    <a:alpha val="60000"/>
                  </a:schemeClr>
                </a:solidFill>
              </a:rPr>
              <a:t>Pristatymą darė Aras Mikučionis ir Andrius Adomavičius</a:t>
            </a:r>
          </a:p>
          <a:p>
            <a:r>
              <a:rPr lang="lt-LT" dirty="0">
                <a:solidFill>
                  <a:schemeClr val="tx1">
                    <a:alpha val="60000"/>
                  </a:schemeClr>
                </a:solidFill>
              </a:rPr>
              <a:t>Vilniaus Pavilnio progimnazija 7a</a:t>
            </a:r>
          </a:p>
          <a:p>
            <a:r>
              <a:rPr lang="lt-LT" dirty="0" smtClean="0">
                <a:solidFill>
                  <a:schemeClr val="tx1">
                    <a:alpha val="60000"/>
                  </a:schemeClr>
                </a:solidFill>
              </a:rPr>
              <a:t>2024</a:t>
            </a:r>
            <a:endParaRPr lang="lt-LT" dirty="0">
              <a:solidFill>
                <a:schemeClr val="tx1">
                  <a:alpha val="60000"/>
                </a:schemeClr>
              </a:solidFill>
            </a:endParaRPr>
          </a:p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452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4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34C28-AC57-A206-9531-24DB953EF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Turinys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B5996-6D80-ABD6-B789-8AC50541D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Kas </a:t>
            </a:r>
            <a:r>
              <a:rPr lang="en-US" dirty="0" err="1"/>
              <a:t>yra</a:t>
            </a:r>
            <a:r>
              <a:rPr lang="en-US" dirty="0"/>
              <a:t> Van de </a:t>
            </a:r>
            <a:r>
              <a:rPr lang="en-US" dirty="0" err="1"/>
              <a:t>Grafo</a:t>
            </a:r>
            <a:r>
              <a:rPr lang="en-US" dirty="0"/>
              <a:t> </a:t>
            </a:r>
            <a:r>
              <a:rPr lang="en-US" dirty="0" err="1"/>
              <a:t>generatorius</a:t>
            </a:r>
            <a:r>
              <a:rPr lang="en-US" dirty="0"/>
              <a:t>?</a:t>
            </a:r>
            <a:endParaRPr lang="lt-LT" dirty="0"/>
          </a:p>
          <a:p>
            <a:r>
              <a:rPr lang="lt-LT" dirty="0"/>
              <a:t>Van de Grafo generatoriaus veikimo principas</a:t>
            </a:r>
            <a:endParaRPr lang="en-US" dirty="0"/>
          </a:p>
          <a:p>
            <a:r>
              <a:rPr lang="lt-LT" dirty="0"/>
              <a:t>Ko reikia ir kaip padaryti Van de Grafo generatorių?</a:t>
            </a:r>
            <a:endParaRPr lang="en-US" dirty="0"/>
          </a:p>
          <a:p>
            <a:r>
              <a:rPr lang="en-US" dirty="0" err="1"/>
              <a:t>Testas</a:t>
            </a:r>
            <a:endParaRPr lang="lt-LT" dirty="0"/>
          </a:p>
          <a:p>
            <a:r>
              <a:rPr lang="lt-LT" dirty="0"/>
              <a:t>Uždavinys</a:t>
            </a:r>
          </a:p>
          <a:p>
            <a:r>
              <a:rPr lang="lt-LT" dirty="0"/>
              <a:t>Išvados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042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F22C3-8A24-AD8A-6D87-1DC48D8E3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Kas </a:t>
            </a:r>
            <a:r>
              <a:rPr lang="en-US" dirty="0" err="1"/>
              <a:t>yra</a:t>
            </a:r>
            <a:r>
              <a:rPr lang="en-US" dirty="0"/>
              <a:t> Van de </a:t>
            </a:r>
            <a:r>
              <a:rPr lang="en-US" dirty="0" err="1"/>
              <a:t>Grafo</a:t>
            </a:r>
            <a:r>
              <a:rPr lang="en-US" dirty="0"/>
              <a:t> </a:t>
            </a:r>
            <a:r>
              <a:rPr lang="en-US" dirty="0" err="1"/>
              <a:t>generatorius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1C424-A059-8FD6-2334-7A09BCB10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5761160" cy="3979625"/>
          </a:xfrm>
        </p:spPr>
        <p:txBody>
          <a:bodyPr/>
          <a:lstStyle/>
          <a:p>
            <a:r>
              <a:rPr lang="en-US" dirty="0"/>
              <a:t>Van de </a:t>
            </a:r>
            <a:r>
              <a:rPr lang="en-US" dirty="0" err="1"/>
              <a:t>Grafo</a:t>
            </a:r>
            <a:r>
              <a:rPr lang="en-US" dirty="0"/>
              <a:t> </a:t>
            </a:r>
            <a:r>
              <a:rPr lang="en-US" dirty="0" err="1"/>
              <a:t>generatorius</a:t>
            </a:r>
            <a:r>
              <a:rPr lang="en-US" dirty="0"/>
              <a:t> </a:t>
            </a:r>
            <a:r>
              <a:rPr lang="en-US" dirty="0" err="1"/>
              <a:t>generuoja</a:t>
            </a:r>
            <a:r>
              <a:rPr lang="en-US" dirty="0"/>
              <a:t> auk</a:t>
            </a:r>
            <a:r>
              <a:rPr lang="lt-LT" dirty="0"/>
              <a:t>štos įtampos statinę elektrą ir kaupia krūvį metalinėje sferoje.</a:t>
            </a:r>
            <a:endParaRPr lang="en-US" dirty="0"/>
          </a:p>
        </p:txBody>
      </p:sp>
      <p:pic>
        <p:nvPicPr>
          <p:cNvPr id="2050" name="Picture 2" descr="Van de Graaff generator - Wikipedia">
            <a:extLst>
              <a:ext uri="{FF2B5EF4-FFF2-40B4-BE49-F238E27FC236}">
                <a16:creationId xmlns:a16="http://schemas.microsoft.com/office/drawing/2014/main" id="{DA8E6485-5433-56B8-9AF4-0042D7DF6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2148" y="1425448"/>
            <a:ext cx="2665597" cy="505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9365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E64AC-4A93-07FE-E6CC-018602958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Van de Grafo generatoriaus veikimo principas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8E075-1FD5-58F4-2894-5CFFE9ACC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7282902" cy="3979625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Apatinis volelis nuo trinties  elektronai iš juostos pereina į volelį, todėl juostoje susikaupia teigiamas krūvis. Ir neigiamą krūvį sukaupęs volelis išstumia šepetėlio elektronus į 2-ają sferą, todėl ji sukaupia neigiamą krūvį. Viršutinio volelio elektronai peršoka į juostą ir dėl to viršutinis volelis įsielektrina teigiamai.Teigiamai įelektrintas volelis pritraukia per šepetėlį iš 1-osios sferos elektronus, dėl to 1-oji sfera yra įelektrinama teigiamai. Susikaupus pakankamam krūviui, jeigu atstumas tarp sferų yra pakankamai mažas tarp sferų šoka kibirkštis, ir sferų krūviai susilygina, ir krūvis kaupiasi iš naujo.</a:t>
            </a:r>
          </a:p>
        </p:txBody>
      </p:sp>
      <p:pic>
        <p:nvPicPr>
          <p:cNvPr id="1026" name="Picture 2" descr="Van de Graaff Generator - Working of Van de Graaff Generator | BYJU'S">
            <a:extLst>
              <a:ext uri="{FF2B5EF4-FFF2-40B4-BE49-F238E27FC236}">
                <a16:creationId xmlns:a16="http://schemas.microsoft.com/office/drawing/2014/main" id="{B4381861-3500-1728-3AAB-310A0EF8C5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8" r="15667"/>
          <a:stretch/>
        </p:blipFill>
        <p:spPr bwMode="auto">
          <a:xfrm>
            <a:off x="8146023" y="2430522"/>
            <a:ext cx="3682711" cy="2738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7CD4783-BD93-0046-AC40-562877F90901}"/>
              </a:ext>
            </a:extLst>
          </p:cNvPr>
          <p:cNvSpPr txBox="1"/>
          <p:nvPr/>
        </p:nvSpPr>
        <p:spPr>
          <a:xfrm>
            <a:off x="8146023" y="5169452"/>
            <a:ext cx="4062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200" dirty="0"/>
              <a:t>Šaltinis: https://byjus.com/physics/van-de-graaff-generator/</a:t>
            </a:r>
            <a:endParaRPr lang="en-US" sz="12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B051F16-65D2-1D66-1939-E846BD6CB5E1}"/>
              </a:ext>
            </a:extLst>
          </p:cNvPr>
          <p:cNvCxnSpPr/>
          <p:nvPr/>
        </p:nvCxnSpPr>
        <p:spPr>
          <a:xfrm flipH="1" flipV="1">
            <a:off x="9472474" y="2935044"/>
            <a:ext cx="355107" cy="4121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E579DB2-6A2F-FEB4-242D-56CA11F685EE}"/>
              </a:ext>
            </a:extLst>
          </p:cNvPr>
          <p:cNvSpPr txBox="1"/>
          <p:nvPr/>
        </p:nvSpPr>
        <p:spPr>
          <a:xfrm>
            <a:off x="8748806" y="2658045"/>
            <a:ext cx="1132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>
                <a:solidFill>
                  <a:schemeClr val="bg1"/>
                </a:solidFill>
              </a:rPr>
              <a:t>2-oji sfera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31D9E8-DEB6-2676-6DB4-EAA8B11E107C}"/>
              </a:ext>
            </a:extLst>
          </p:cNvPr>
          <p:cNvSpPr txBox="1"/>
          <p:nvPr/>
        </p:nvSpPr>
        <p:spPr>
          <a:xfrm>
            <a:off x="10320483" y="2935044"/>
            <a:ext cx="1132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>
                <a:solidFill>
                  <a:schemeClr val="bg1"/>
                </a:solidFill>
              </a:rPr>
              <a:t>1-oji sfera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226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BF664-6C2A-D54C-51FA-31957887C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Ko reikia ir kaip padaryti Van de Grafo generatorių?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7639F-ADA4-30F1-BEDB-2BAA012CF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Sukonstruoti Van de grafo generatoriui reikia:</a:t>
            </a:r>
          </a:p>
          <a:p>
            <a:r>
              <a:rPr lang="lt-LT" dirty="0"/>
              <a:t>Dviejų skirtingų medžiagų volelių</a:t>
            </a:r>
          </a:p>
          <a:p>
            <a:r>
              <a:rPr lang="lt-LT" dirty="0"/>
              <a:t>Elektrai nelaidžios juostos</a:t>
            </a:r>
          </a:p>
          <a:p>
            <a:r>
              <a:rPr lang="lt-LT" dirty="0"/>
              <a:t>Kontaktinių šepetėlių ir laidų</a:t>
            </a:r>
          </a:p>
          <a:p>
            <a:r>
              <a:rPr lang="lt-LT" dirty="0"/>
              <a:t>Metalinės sferos</a:t>
            </a:r>
          </a:p>
          <a:p>
            <a:r>
              <a:rPr lang="lt-LT" dirty="0"/>
              <a:t>Rėmo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385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B922F-0C16-78CD-BFA7-B01089845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Ko reikia ir kaip padaryti Van de Grafo generatorių?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3BB39-EDE5-FD3B-0DEB-53C960E2C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Mes Van de Grafo generatorių konstravome iš:</a:t>
            </a:r>
          </a:p>
          <a:p>
            <a:r>
              <a:rPr lang="lt-LT" dirty="0"/>
              <a:t>Tašo(Rėmas);</a:t>
            </a:r>
          </a:p>
          <a:p>
            <a:r>
              <a:rPr lang="lt-LT" dirty="0"/>
              <a:t>Dviejų riedlentės ratukų(Voleliai);</a:t>
            </a:r>
          </a:p>
          <a:p>
            <a:r>
              <a:rPr lang="lt-LT" dirty="0"/>
              <a:t>Dviračio ratlankio juostos(Juosta);</a:t>
            </a:r>
          </a:p>
          <a:p>
            <a:r>
              <a:rPr lang="lt-LT" dirty="0"/>
              <a:t>Aliuminio folijos(Padengti viršutiniam voleliui);</a:t>
            </a:r>
          </a:p>
          <a:p>
            <a:r>
              <a:rPr lang="lt-LT" dirty="0"/>
              <a:t>Daugiagijų laidų(Šepetėliams);</a:t>
            </a:r>
          </a:p>
          <a:p>
            <a:r>
              <a:rPr lang="lt-LT" dirty="0"/>
              <a:t>Metalinio dubens(Metalinė sfera).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794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73EC2-FC64-B00E-EA4B-2DC3F4BBE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9375" y="331305"/>
            <a:ext cx="5197274" cy="1332000"/>
          </a:xfrm>
        </p:spPr>
        <p:txBody>
          <a:bodyPr>
            <a:normAutofit fontScale="90000"/>
          </a:bodyPr>
          <a:lstStyle/>
          <a:p>
            <a:r>
              <a:rPr lang="lt-LT" dirty="0"/>
              <a:t>Ko reikia ir kaip padaryti Van de Grafo generatorių?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C9B0C-E03D-4761-6441-7CED72FE1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1090" y="2878375"/>
            <a:ext cx="6057083" cy="3979625"/>
          </a:xfrm>
        </p:spPr>
        <p:txBody>
          <a:bodyPr/>
          <a:lstStyle/>
          <a:p>
            <a:r>
              <a:rPr lang="lt-LT" dirty="0"/>
              <a:t>Voliukai yra riedlentės ratukai, viršutinis apvyniotas folija. </a:t>
            </a:r>
          </a:p>
          <a:p>
            <a:r>
              <a:rPr lang="lt-LT" dirty="0"/>
              <a:t>Nelaidi juosta buvo dviračio ratlankio juosta. </a:t>
            </a:r>
          </a:p>
          <a:p>
            <a:r>
              <a:rPr lang="lt-LT" dirty="0"/>
              <a:t>Šepetukai buvo padaryti iš daugiagijų laidų ir kaupė krūvį kuris nueidavo į dubenis arba laidus.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metal bowl with a wooden stick attached to it&#10;&#10;Description automatically generated">
            <a:extLst>
              <a:ext uri="{FF2B5EF4-FFF2-40B4-BE49-F238E27FC236}">
                <a16:creationId xmlns:a16="http://schemas.microsoft.com/office/drawing/2014/main" id="{1A31557C-7FB9-A2AF-F184-18B70D8E794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064039" y="2352896"/>
            <a:ext cx="2721224" cy="3628298"/>
          </a:xfrm>
          <a:prstGeom prst="rect">
            <a:avLst/>
          </a:prstGeom>
        </p:spPr>
      </p:pic>
      <p:pic>
        <p:nvPicPr>
          <p:cNvPr id="5" name="Picture 4" descr="A wood plank with a hole in it&#10;&#10;Description automatically generated">
            <a:extLst>
              <a:ext uri="{FF2B5EF4-FFF2-40B4-BE49-F238E27FC236}">
                <a16:creationId xmlns:a16="http://schemas.microsoft.com/office/drawing/2014/main" id="{CF84457A-2DE5-624D-1739-3F074C16E3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00" r="25293"/>
          <a:stretch/>
        </p:blipFill>
        <p:spPr>
          <a:xfrm>
            <a:off x="559741" y="2121304"/>
            <a:ext cx="1122325" cy="385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0319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60B7752B-728D-4CA3-8923-C4F7F77029E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AE07A7-2ADD-8453-490F-F37FAA6AF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5613" y="549275"/>
            <a:ext cx="3565525" cy="5759450"/>
          </a:xfrm>
        </p:spPr>
        <p:txBody>
          <a:bodyPr wrap="square" anchor="ctr">
            <a:normAutofit/>
          </a:bodyPr>
          <a:lstStyle/>
          <a:p>
            <a:r>
              <a:rPr lang="lt-LT" dirty="0"/>
              <a:t>Ko reikia ir kaip padaryti Van de Grafo generatorių?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29899A3-416E-4DB5-846D-0235260520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641102" cy="6858000"/>
          </a:xfrm>
          <a:prstGeom prst="rect">
            <a:avLst/>
          </a:prstGeom>
          <a:solidFill>
            <a:schemeClr val="bg2">
              <a:lumMod val="10000"/>
              <a:lumOff val="90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metal bowl with a wooden stick attached to it&#10;&#10;Description automatically generated">
            <a:extLst>
              <a:ext uri="{FF2B5EF4-FFF2-40B4-BE49-F238E27FC236}">
                <a16:creationId xmlns:a16="http://schemas.microsoft.com/office/drawing/2014/main" id="{FF04B503-7C16-FF76-F928-CFB7642A8F8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658590" y="1878849"/>
            <a:ext cx="2721224" cy="3628298"/>
          </a:xfrm>
          <a:prstGeom prst="rect">
            <a:avLst/>
          </a:prstGeom>
        </p:spPr>
      </p:pic>
      <p:pic>
        <p:nvPicPr>
          <p:cNvPr id="13" name="Picture 12" descr="A wood plank with a hole in it&#10;&#10;Description automatically generated">
            <a:extLst>
              <a:ext uri="{FF2B5EF4-FFF2-40B4-BE49-F238E27FC236}">
                <a16:creationId xmlns:a16="http://schemas.microsoft.com/office/drawing/2014/main" id="{AD00A6CD-31B7-8E48-9539-527EA25581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00" r="25293"/>
          <a:stretch/>
        </p:blipFill>
        <p:spPr>
          <a:xfrm>
            <a:off x="2041879" y="1663305"/>
            <a:ext cx="1122325" cy="385989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EDCF24C-ED4F-A875-8D8A-7EBACA85EB9D}"/>
              </a:ext>
            </a:extLst>
          </p:cNvPr>
          <p:cNvCxnSpPr/>
          <p:nvPr/>
        </p:nvCxnSpPr>
        <p:spPr>
          <a:xfrm flipH="1" flipV="1">
            <a:off x="1768142" y="1877721"/>
            <a:ext cx="732248" cy="2738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7E4FC6A-F876-2F26-B2C9-7917632366CF}"/>
              </a:ext>
            </a:extLst>
          </p:cNvPr>
          <p:cNvSpPr txBox="1"/>
          <p:nvPr/>
        </p:nvSpPr>
        <p:spPr>
          <a:xfrm>
            <a:off x="676036" y="1521842"/>
            <a:ext cx="1543773" cy="732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04088">
              <a:spcAft>
                <a:spcPts val="600"/>
              </a:spcAft>
            </a:pPr>
            <a:r>
              <a:rPr lang="lt-LT" sz="1386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Aliuminio folija apvyniotas riedlentės ratukas</a:t>
            </a:r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69652A2-AA32-2544-DCDB-4F3A3BBAC945}"/>
              </a:ext>
            </a:extLst>
          </p:cNvPr>
          <p:cNvCxnSpPr/>
          <p:nvPr/>
        </p:nvCxnSpPr>
        <p:spPr>
          <a:xfrm flipH="1" flipV="1">
            <a:off x="1015363" y="3034338"/>
            <a:ext cx="1430279" cy="2275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A7DF2C2-4522-51CD-2C1B-091FAC7B6257}"/>
              </a:ext>
            </a:extLst>
          </p:cNvPr>
          <p:cNvSpPr txBox="1"/>
          <p:nvPr/>
        </p:nvSpPr>
        <p:spPr>
          <a:xfrm>
            <a:off x="560704" y="2844833"/>
            <a:ext cx="684803" cy="305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04088">
              <a:spcAft>
                <a:spcPts val="600"/>
              </a:spcAft>
            </a:pPr>
            <a:r>
              <a:rPr lang="lt-LT" sz="1386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Juosta</a:t>
            </a:r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628FCB1-60BC-984C-6EFC-E7FAF1B2D8AD}"/>
              </a:ext>
            </a:extLst>
          </p:cNvPr>
          <p:cNvCxnSpPr/>
          <p:nvPr/>
        </p:nvCxnSpPr>
        <p:spPr>
          <a:xfrm flipH="1" flipV="1">
            <a:off x="1302789" y="5018937"/>
            <a:ext cx="1197602" cy="1779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A9E6947-02DA-21E7-1DF6-618AEA3D7B5C}"/>
              </a:ext>
            </a:extLst>
          </p:cNvPr>
          <p:cNvSpPr txBox="1"/>
          <p:nvPr/>
        </p:nvSpPr>
        <p:spPr>
          <a:xfrm>
            <a:off x="730285" y="4823198"/>
            <a:ext cx="1380506" cy="305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04088">
              <a:spcAft>
                <a:spcPts val="600"/>
              </a:spcAft>
            </a:pPr>
            <a:r>
              <a:rPr lang="lt-LT" sz="1386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Apatinis ratukas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67C4571-D39D-DD5E-9832-8E9AEA862F0E}"/>
              </a:ext>
            </a:extLst>
          </p:cNvPr>
          <p:cNvCxnSpPr/>
          <p:nvPr/>
        </p:nvCxnSpPr>
        <p:spPr>
          <a:xfrm>
            <a:off x="4635544" y="5306361"/>
            <a:ext cx="821213" cy="1231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5DD56D4-AD10-E620-523C-FF8EC5DDA255}"/>
              </a:ext>
            </a:extLst>
          </p:cNvPr>
          <p:cNvSpPr txBox="1"/>
          <p:nvPr/>
        </p:nvSpPr>
        <p:spPr>
          <a:xfrm>
            <a:off x="5374635" y="5325430"/>
            <a:ext cx="1579278" cy="305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04088">
              <a:spcAft>
                <a:spcPts val="600"/>
              </a:spcAft>
            </a:pPr>
            <a:r>
              <a:rPr lang="lt-LT" sz="1386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Apatinis šepetukas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D80334-64F4-2972-5011-7F220EF9BC6C}"/>
              </a:ext>
            </a:extLst>
          </p:cNvPr>
          <p:cNvCxnSpPr/>
          <p:nvPr/>
        </p:nvCxnSpPr>
        <p:spPr>
          <a:xfrm>
            <a:off x="4560265" y="2657950"/>
            <a:ext cx="814370" cy="8691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BF48100-9163-AD06-E7C1-25CF47B7381E}"/>
              </a:ext>
            </a:extLst>
          </p:cNvPr>
          <p:cNvSpPr txBox="1"/>
          <p:nvPr/>
        </p:nvSpPr>
        <p:spPr>
          <a:xfrm>
            <a:off x="5313044" y="3593250"/>
            <a:ext cx="1659429" cy="305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704088">
              <a:spcAft>
                <a:spcPts val="600"/>
              </a:spcAft>
            </a:pPr>
            <a:r>
              <a:rPr lang="lt-LT" sz="1386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Viršutinis šepetukas</a:t>
            </a:r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4F25662-ACCB-436D-3394-4D2358A1C986}"/>
              </a:ext>
            </a:extLst>
          </p:cNvPr>
          <p:cNvCxnSpPr/>
          <p:nvPr/>
        </p:nvCxnSpPr>
        <p:spPr>
          <a:xfrm flipV="1">
            <a:off x="4505518" y="1350853"/>
            <a:ext cx="869117" cy="10607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E91DF37-17F4-E2DC-D8C8-AA69B3CE07FC}"/>
              </a:ext>
            </a:extLst>
          </p:cNvPr>
          <p:cNvSpPr txBox="1"/>
          <p:nvPr/>
        </p:nvSpPr>
        <p:spPr>
          <a:xfrm>
            <a:off x="5374635" y="1247866"/>
            <a:ext cx="2064852" cy="732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704088">
              <a:spcAft>
                <a:spcPts val="600"/>
              </a:spcAft>
            </a:pPr>
            <a:r>
              <a:rPr lang="lt-LT" sz="1386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Dubuo kaupiantis krūvį, prijungtas prie viršutinio šepetuko</a:t>
            </a:r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0A6BCC2-1CD7-786B-0110-338C223F88D1}"/>
              </a:ext>
            </a:extLst>
          </p:cNvPr>
          <p:cNvCxnSpPr/>
          <p:nvPr/>
        </p:nvCxnSpPr>
        <p:spPr>
          <a:xfrm>
            <a:off x="6096000" y="4646045"/>
            <a:ext cx="8764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9A4FCD3-771D-86A1-F971-481343048A58}"/>
              </a:ext>
            </a:extLst>
          </p:cNvPr>
          <p:cNvSpPr txBox="1"/>
          <p:nvPr/>
        </p:nvSpPr>
        <p:spPr>
          <a:xfrm>
            <a:off x="6852794" y="4492156"/>
            <a:ext cx="670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1400" dirty="0"/>
              <a:t>Laidas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168113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6A49D-087C-E5DE-2CCF-4635C8F4F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/>
              <a:t>Taip atrodė pabaigtas Van de Grafo generatorius</a:t>
            </a:r>
            <a:endParaRPr lang="en-US" dirty="0"/>
          </a:p>
        </p:txBody>
      </p:sp>
      <p:pic>
        <p:nvPicPr>
          <p:cNvPr id="7" name="Picture 6" descr="A lamp on a table&#10;&#10;Description automatically generated">
            <a:extLst>
              <a:ext uri="{FF2B5EF4-FFF2-40B4-BE49-F238E27FC236}">
                <a16:creationId xmlns:a16="http://schemas.microsoft.com/office/drawing/2014/main" id="{6B8CDB4B-B1A4-6314-5475-50C4F95466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723" y="1801091"/>
            <a:ext cx="1917063" cy="4578060"/>
          </a:xfrm>
          <a:prstGeom prst="rect">
            <a:avLst/>
          </a:prstGeom>
        </p:spPr>
      </p:pic>
      <p:pic>
        <p:nvPicPr>
          <p:cNvPr id="11" name="Content Placeholder 10" descr="A lamp on a table&#10;&#10;Description automatically generated">
            <a:extLst>
              <a:ext uri="{FF2B5EF4-FFF2-40B4-BE49-F238E27FC236}">
                <a16:creationId xmlns:a16="http://schemas.microsoft.com/office/drawing/2014/main" id="{4E4D7406-42BC-7E9D-292C-22276963E4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716" y="1375898"/>
            <a:ext cx="2475029" cy="5178745"/>
          </a:xfrm>
        </p:spPr>
      </p:pic>
    </p:spTree>
    <p:extLst>
      <p:ext uri="{BB962C8B-B14F-4D97-AF65-F5344CB8AC3E}">
        <p14:creationId xmlns:p14="http://schemas.microsoft.com/office/powerpoint/2010/main" val="11947346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0AFA4-64CB-D908-A1E1-91905BC0A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4"/>
            <a:ext cx="6071611" cy="5352761"/>
          </a:xfrm>
        </p:spPr>
        <p:txBody>
          <a:bodyPr>
            <a:normAutofit/>
          </a:bodyPr>
          <a:lstStyle/>
          <a:p>
            <a:r>
              <a:rPr lang="lt-LT" dirty="0"/>
              <a:t>Norėjome patikrinti ar tikrai veikia mūsų generatorius, tad sukonstravome elektroskopą</a:t>
            </a:r>
            <a:endParaRPr lang="en-US" dirty="0"/>
          </a:p>
        </p:txBody>
      </p:sp>
      <p:pic>
        <p:nvPicPr>
          <p:cNvPr id="4" name="Elektroskopas">
            <a:hlinkClick r:id="" action="ppaction://media"/>
            <a:extLst>
              <a:ext uri="{FF2B5EF4-FFF2-40B4-BE49-F238E27FC236}">
                <a16:creationId xmlns:a16="http://schemas.microsoft.com/office/drawing/2014/main" id="{D25540D2-361E-B8D6-6578-0B24F683539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23592"/>
          <a:stretch/>
        </p:blipFill>
        <p:spPr>
          <a:xfrm>
            <a:off x="6990339" y="422677"/>
            <a:ext cx="4425805" cy="601264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8BD45B-752D-5E9D-E5C8-043EA97AA9BF}"/>
              </a:ext>
            </a:extLst>
          </p:cNvPr>
          <p:cNvSpPr txBox="1"/>
          <p:nvPr/>
        </p:nvSpPr>
        <p:spPr>
          <a:xfrm>
            <a:off x="1256145" y="5375564"/>
            <a:ext cx="4756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Folijos lapeliai priartėdavo kai krūvis susikaupdavo. Ir išsikraudavo, kai susiliesdavo.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624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80F6B-AFD0-642E-31CF-7EF4E3AAD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Testas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31951-E7DB-9CA5-9A97-8ADD93881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Klausimas 1</a:t>
            </a:r>
          </a:p>
          <a:p>
            <a:pPr marL="0" indent="0">
              <a:buNone/>
            </a:pPr>
            <a:r>
              <a:rPr lang="lt-LT" dirty="0"/>
              <a:t>Kad sukaupti daugiau krūvio reikia:</a:t>
            </a:r>
          </a:p>
          <a:p>
            <a:pPr marL="457200" indent="-457200">
              <a:buAutoNum type="alphaUcParenR"/>
            </a:pPr>
            <a:r>
              <a:rPr lang="lt-LT" dirty="0"/>
              <a:t>Lygesnio sferos paviršiaus ir mažesnės sferos. </a:t>
            </a:r>
          </a:p>
          <a:p>
            <a:pPr marL="457200" indent="-457200">
              <a:buFont typeface="Arial" panose="020B0604020202020204" pitchFamily="34" charset="0"/>
              <a:buAutoNum type="alphaUcParenR"/>
            </a:pPr>
            <a:r>
              <a:rPr lang="lt-LT" dirty="0"/>
              <a:t>Šiurkštensio sferos paviršiaus ir mažesnės sferos.</a:t>
            </a:r>
          </a:p>
          <a:p>
            <a:pPr marL="457200" indent="-457200">
              <a:buFont typeface="Arial" panose="020B0604020202020204" pitchFamily="34" charset="0"/>
              <a:buAutoNum type="alphaUcParenR"/>
            </a:pPr>
            <a:r>
              <a:rPr lang="lt-LT" dirty="0"/>
              <a:t>Lygesnio sferos paviršiaus ir didesnės sferos. </a:t>
            </a:r>
          </a:p>
          <a:p>
            <a:pPr marL="457200" indent="-457200">
              <a:buFont typeface="Arial" panose="020B0604020202020204" pitchFamily="34" charset="0"/>
              <a:buAutoNum type="alphaUcParenR"/>
            </a:pPr>
            <a:r>
              <a:rPr lang="lt-LT" dirty="0"/>
              <a:t>Šiurkštensio sferos paviršiaus ir didesnės sferos.</a:t>
            </a:r>
          </a:p>
          <a:p>
            <a:pPr marL="457200" indent="-457200">
              <a:buFont typeface="Arial" panose="020B0604020202020204" pitchFamily="34" charset="0"/>
              <a:buAutoNum type="alphaUcParenR"/>
            </a:pPr>
            <a:endParaRPr lang="lt-LT" dirty="0"/>
          </a:p>
          <a:p>
            <a:pPr marL="457200" indent="-457200">
              <a:buAutoNum type="alphaUcParenR"/>
            </a:pP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8624309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80F6B-AFD0-642E-31CF-7EF4E3AAD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Testas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31951-E7DB-9CA5-9A97-8ADD93881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Klausimas 1</a:t>
            </a:r>
          </a:p>
          <a:p>
            <a:pPr marL="0" indent="0">
              <a:buNone/>
            </a:pPr>
            <a:r>
              <a:rPr lang="lt-LT" dirty="0"/>
              <a:t>Kad sukaupti daugiau krūvio reikia: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Lygesnio sferos paviršiaus ir mažesnės sferos. </a:t>
            </a:r>
          </a:p>
          <a:p>
            <a:pPr marL="457200" indent="-457200">
              <a:buFont typeface="Arial" panose="020B0604020202020204" pitchFamily="34" charset="0"/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Šiurkštensio sferos paviršiaus ir mažesnės sferos.</a:t>
            </a:r>
          </a:p>
          <a:p>
            <a:pPr marL="457200" indent="-457200">
              <a:buFont typeface="Arial" panose="020B0604020202020204" pitchFamily="34" charset="0"/>
              <a:buAutoNum type="alphaUcParenR"/>
            </a:pPr>
            <a:r>
              <a:rPr lang="lt-LT" dirty="0">
                <a:solidFill>
                  <a:schemeClr val="accent1">
                    <a:alpha val="60000"/>
                  </a:schemeClr>
                </a:solidFill>
              </a:rPr>
              <a:t>Lygesnio sferos paviršiaus ir didesnės sferos. </a:t>
            </a:r>
          </a:p>
          <a:p>
            <a:pPr marL="457200" indent="-457200">
              <a:buFont typeface="Arial" panose="020B0604020202020204" pitchFamily="34" charset="0"/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Šiurkštensio sferos paviršiaus ir didesnės sferos.</a:t>
            </a:r>
          </a:p>
          <a:p>
            <a:pPr marL="457200" indent="-457200">
              <a:buFont typeface="Arial" panose="020B0604020202020204" pitchFamily="34" charset="0"/>
              <a:buAutoNum type="alphaUcParenR"/>
            </a:pPr>
            <a:endParaRPr lang="lt-LT" dirty="0"/>
          </a:p>
          <a:p>
            <a:pPr marL="457200" indent="-457200">
              <a:buAutoNum type="alphaUcParenR"/>
            </a:pP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566924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6A091-B063-7236-FE40-1477045C4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Testas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2D8AE-CE14-0A80-27E7-9B4D532DB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Klausimas 2</a:t>
            </a:r>
          </a:p>
          <a:p>
            <a:pPr marL="0" indent="0">
              <a:buNone/>
            </a:pPr>
            <a:r>
              <a:rPr lang="lt-LT" dirty="0"/>
              <a:t>Ką generuoja Van de Grafo generatorius:</a:t>
            </a:r>
          </a:p>
          <a:p>
            <a:pPr marL="457200" indent="-457200">
              <a:buAutoNum type="alphaUcParenR"/>
            </a:pPr>
            <a:r>
              <a:rPr lang="lt-LT" dirty="0"/>
              <a:t>Aukšto dažnio radijo bangas.</a:t>
            </a:r>
          </a:p>
          <a:p>
            <a:pPr marL="457200" indent="-457200">
              <a:buAutoNum type="alphaUcParenR"/>
            </a:pPr>
            <a:r>
              <a:rPr lang="lt-LT" dirty="0"/>
              <a:t>Aukštos įtampos elektros krūvį.</a:t>
            </a:r>
          </a:p>
          <a:p>
            <a:pPr marL="457200" indent="-457200">
              <a:buAutoNum type="alphaUcParenR"/>
            </a:pPr>
            <a:r>
              <a:rPr lang="lt-LT" dirty="0"/>
              <a:t>Infraraudonuosius spindulius.</a:t>
            </a:r>
          </a:p>
          <a:p>
            <a:pPr marL="457200" indent="-457200">
              <a:buAutoNum type="alphaUcParenR"/>
            </a:pPr>
            <a:r>
              <a:rPr lang="lt-LT" dirty="0"/>
              <a:t>Magnetinį lauką.</a:t>
            </a:r>
          </a:p>
          <a:p>
            <a:pPr marL="457200" indent="-457200">
              <a:buAutoNum type="alphaUcParenR"/>
            </a:pPr>
            <a:endParaRPr lang="lt-LT" dirty="0"/>
          </a:p>
          <a:p>
            <a:pPr marL="457200" indent="-457200">
              <a:buAutoNum type="alphaU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410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6A091-B063-7236-FE40-1477045C4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Testas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A2D8AE-CE14-0A80-27E7-9B4D532DB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Klausimas 2</a:t>
            </a:r>
          </a:p>
          <a:p>
            <a:pPr marL="0" indent="0">
              <a:buNone/>
            </a:pPr>
            <a:r>
              <a:rPr lang="lt-LT" dirty="0"/>
              <a:t>Ką generuoja Van de Grafo generatorius: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Aukšto dažnio radijo bangas.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00B050">
                    <a:alpha val="60000"/>
                  </a:srgbClr>
                </a:solidFill>
              </a:rPr>
              <a:t>Aukštos įtampos elektros krūvį.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Infraraudonuosius spindulius.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Magnetinį lauką.</a:t>
            </a:r>
          </a:p>
          <a:p>
            <a:pPr marL="457200" indent="-457200">
              <a:buAutoNum type="alphaUcParenR"/>
            </a:pPr>
            <a:endParaRPr lang="lt-LT" dirty="0"/>
          </a:p>
          <a:p>
            <a:pPr marL="457200" indent="-457200">
              <a:buAutoNum type="alphaU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073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8560C-1B17-AA54-00A7-F178C1400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Testas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385D4-AFB3-5B53-1987-6B838C411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Klausimas 3</a:t>
            </a:r>
          </a:p>
          <a:p>
            <a:pPr marL="0" indent="0">
              <a:buNone/>
            </a:pPr>
            <a:r>
              <a:rPr lang="lt-LT" dirty="0"/>
              <a:t>Ar Van de Grafo generatoriaus juosta turi būti padaryta iš laidžios ar nelaidžios medžiagos?</a:t>
            </a:r>
          </a:p>
          <a:p>
            <a:pPr marL="457200" indent="-457200">
              <a:buAutoNum type="alphaUcParenR"/>
            </a:pPr>
            <a:r>
              <a:rPr lang="lt-LT" dirty="0"/>
              <a:t>Laidžios.</a:t>
            </a:r>
          </a:p>
          <a:p>
            <a:pPr marL="457200" indent="-457200">
              <a:buAutoNum type="alphaUcParenR"/>
            </a:pPr>
            <a:r>
              <a:rPr lang="lt-LT" dirty="0"/>
              <a:t>Nelaidžios.</a:t>
            </a:r>
          </a:p>
          <a:p>
            <a:pPr marL="457200" indent="-457200">
              <a:buAutoNum type="alphaUcParenR"/>
            </a:pPr>
            <a:r>
              <a:rPr lang="lt-LT" dirty="0"/>
              <a:t>Nėra skirtumo.</a:t>
            </a:r>
          </a:p>
          <a:p>
            <a:pPr marL="457200" indent="-457200">
              <a:buAutoNum type="alphaUcParenR"/>
            </a:pPr>
            <a:r>
              <a:rPr lang="lt-LT" dirty="0"/>
              <a:t>Pusė laidi, kita pusė nelaidi.</a:t>
            </a:r>
          </a:p>
          <a:p>
            <a:pPr marL="457200" indent="-457200">
              <a:buAutoNum type="alphaU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9801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8560C-1B17-AA54-00A7-F178C1400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Testas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385D4-AFB3-5B53-1987-6B838C411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Klausimas 3</a:t>
            </a:r>
          </a:p>
          <a:p>
            <a:pPr marL="0" indent="0">
              <a:buNone/>
            </a:pPr>
            <a:r>
              <a:rPr lang="lt-LT" dirty="0"/>
              <a:t>Ar Van de Grafo generatoriaus juosta turi būti padaryta iš laidžios ar nelaidžios medžiagos?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Laidžios.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00B050">
                    <a:alpha val="60000"/>
                  </a:srgbClr>
                </a:solidFill>
              </a:rPr>
              <a:t>Nelaidžios.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Nėra skirtumo.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Pusė laidi, kita pusė nelaidi.</a:t>
            </a:r>
          </a:p>
          <a:p>
            <a:pPr marL="457200" indent="-457200">
              <a:buAutoNum type="alphaU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719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Van de Graaff Generator - Working of Van de Graaff Generator | BYJU'S">
            <a:extLst>
              <a:ext uri="{FF2B5EF4-FFF2-40B4-BE49-F238E27FC236}">
                <a16:creationId xmlns:a16="http://schemas.microsoft.com/office/drawing/2014/main" id="{6F694900-999F-9C5E-F0BA-762544405F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8" r="15667"/>
          <a:stretch/>
        </p:blipFill>
        <p:spPr bwMode="auto">
          <a:xfrm>
            <a:off x="8357578" y="1629757"/>
            <a:ext cx="3682711" cy="2738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E105B2-1859-EE68-DD7F-F76C92002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Testas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4723C-392F-D65C-7016-3E5A9ABC3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Klausimas 4</a:t>
            </a:r>
          </a:p>
          <a:p>
            <a:pPr marL="0" indent="0">
              <a:buNone/>
            </a:pPr>
            <a:r>
              <a:rPr lang="lt-LT" dirty="0"/>
              <a:t>Pagal šią nuotrauką koks krūvis susikaupia dešinėje sferoje?</a:t>
            </a:r>
          </a:p>
          <a:p>
            <a:pPr marL="457200" indent="-457200">
              <a:buAutoNum type="alphaUcParenR"/>
            </a:pPr>
            <a:r>
              <a:rPr lang="lt-LT" dirty="0"/>
              <a:t>Teigiamas.</a:t>
            </a:r>
          </a:p>
          <a:p>
            <a:pPr marL="457200" indent="-457200">
              <a:buAutoNum type="alphaUcParenR"/>
            </a:pPr>
            <a:r>
              <a:rPr lang="lt-LT" dirty="0"/>
              <a:t>Neigiamas.</a:t>
            </a:r>
          </a:p>
          <a:p>
            <a:pPr marL="457200" indent="-457200">
              <a:buAutoNum type="alphaUcParenR"/>
            </a:pPr>
            <a:r>
              <a:rPr lang="lt-LT" dirty="0"/>
              <a:t>Neįmanoma nustatyti.</a:t>
            </a:r>
          </a:p>
          <a:p>
            <a:pPr marL="457200" indent="-457200">
              <a:buAutoNum type="alphaUcParenR"/>
            </a:pPr>
            <a:r>
              <a:rPr lang="lt-LT" dirty="0"/>
              <a:t>Krūvis nesikaupia.</a:t>
            </a:r>
          </a:p>
          <a:p>
            <a:pPr marL="457200" indent="-457200">
              <a:buAutoNum type="alphaUcParenR"/>
            </a:pPr>
            <a:endParaRPr lang="en-US" dirty="0"/>
          </a:p>
        </p:txBody>
      </p:sp>
      <p:pic>
        <p:nvPicPr>
          <p:cNvPr id="7" name="Picture 6" descr="A yellow and purple electrical device&#10;&#10;Description automatically generated">
            <a:extLst>
              <a:ext uri="{FF2B5EF4-FFF2-40B4-BE49-F238E27FC236}">
                <a16:creationId xmlns:a16="http://schemas.microsoft.com/office/drawing/2014/main" id="{1B3465BA-2361-D7FB-C797-A4B4BEF2B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600" y="1627431"/>
            <a:ext cx="3686689" cy="2743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807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105B2-1859-EE68-DD7F-F76C92002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Testas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4723C-392F-D65C-7016-3E5A9ABC3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Klausimas 4</a:t>
            </a:r>
          </a:p>
          <a:p>
            <a:pPr marL="0" indent="0">
              <a:buNone/>
            </a:pPr>
            <a:r>
              <a:rPr lang="lt-LT" dirty="0"/>
              <a:t>Pagal šią nuotrauką koks krūvis susikaupia dešinėje sferoje?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00B050">
                    <a:alpha val="60000"/>
                  </a:srgbClr>
                </a:solidFill>
              </a:rPr>
              <a:t>Teigiamas.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Neigiamas.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Neįmanoma nustatyti.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Krūvis nesikaupia.</a:t>
            </a:r>
          </a:p>
          <a:p>
            <a:pPr marL="457200" indent="-457200">
              <a:buAutoNum type="alphaUcParenR"/>
            </a:pPr>
            <a:endParaRPr lang="en-US" dirty="0"/>
          </a:p>
        </p:txBody>
      </p:sp>
      <p:pic>
        <p:nvPicPr>
          <p:cNvPr id="4" name="Picture 2" descr="Van de Graaff Generator - Working of Van de Graaff Generator | BYJU'S">
            <a:extLst>
              <a:ext uri="{FF2B5EF4-FFF2-40B4-BE49-F238E27FC236}">
                <a16:creationId xmlns:a16="http://schemas.microsoft.com/office/drawing/2014/main" id="{460BBFD5-6AE0-7A16-DF6D-429E159B21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8" r="15667"/>
          <a:stretch/>
        </p:blipFill>
        <p:spPr bwMode="auto">
          <a:xfrm>
            <a:off x="8357578" y="1629757"/>
            <a:ext cx="3682711" cy="2738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941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DB51C-1423-D94D-FF93-77E906373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Testas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97730-587A-769F-F73A-71BCB42AB6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Klausimas 5</a:t>
            </a:r>
          </a:p>
          <a:p>
            <a:pPr marL="0" indent="0">
              <a:buNone/>
            </a:pPr>
            <a:r>
              <a:rPr lang="lt-LT" dirty="0"/>
              <a:t>Kodėl elektroskopo folijos juostelės traukia viena kitą?</a:t>
            </a:r>
          </a:p>
          <a:p>
            <a:pPr marL="457200" indent="-457200">
              <a:buAutoNum type="alphaUcParenR"/>
            </a:pPr>
            <a:r>
              <a:rPr lang="lt-LT" dirty="0"/>
              <a:t>Folijos juostelės traukia vieną kitą dėl priešingų krūvių.</a:t>
            </a:r>
          </a:p>
          <a:p>
            <a:pPr marL="457200" indent="-457200">
              <a:buAutoNum type="alphaUcParenR"/>
            </a:pPr>
            <a:r>
              <a:rPr lang="lt-LT" dirty="0"/>
              <a:t>Folijos juosteles traukia magnetinis laukas.</a:t>
            </a:r>
          </a:p>
          <a:p>
            <a:pPr marL="457200" indent="-457200">
              <a:buAutoNum type="alphaUcParenR"/>
            </a:pPr>
            <a:r>
              <a:rPr lang="lt-LT" dirty="0"/>
              <a:t>Folijos juosteles traukia dėl žemės sukimosi aplink savo ašį.</a:t>
            </a:r>
          </a:p>
          <a:p>
            <a:pPr marL="457200" indent="-457200">
              <a:buFont typeface="Arial" panose="020B0604020202020204" pitchFamily="34" charset="0"/>
              <a:buAutoNum type="alphaUcParenR"/>
            </a:pPr>
            <a:r>
              <a:rPr lang="lt-LT" dirty="0"/>
              <a:t>Folijos juostelės traukia vieną kitą dėl vienodų krūvių.</a:t>
            </a:r>
          </a:p>
          <a:p>
            <a:pPr marL="457200" indent="-457200">
              <a:buAutoNum type="alphaUcParenR"/>
            </a:pPr>
            <a:endParaRPr lang="lt-LT" dirty="0"/>
          </a:p>
          <a:p>
            <a:pPr marL="457200" indent="-457200">
              <a:buAutoNum type="alphaUcParenR"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359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DB51C-1423-D94D-FF93-77E906373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Testas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97730-587A-769F-F73A-71BCB42AB6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Klausimas 5</a:t>
            </a:r>
          </a:p>
          <a:p>
            <a:pPr marL="0" indent="0">
              <a:buNone/>
            </a:pPr>
            <a:r>
              <a:rPr lang="lt-LT" dirty="0"/>
              <a:t>Kodėl elektroskopo folijos juostelės traukia viena kitą?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00B050">
                    <a:alpha val="60000"/>
                  </a:srgbClr>
                </a:solidFill>
              </a:rPr>
              <a:t>Folijos juostelės traukia vieną kitą dėl priešingų krūvių.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Folijos juosteles traukia magnetinis laukas.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Folijos juosteles traukia dėl žemės sukimosi aplink savo ašį.</a:t>
            </a:r>
          </a:p>
          <a:p>
            <a:pPr marL="457200" indent="-457200">
              <a:buFont typeface="Arial" panose="020B0604020202020204" pitchFamily="34" charset="0"/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Folijos juostelės traukia vieną kitą dėl vienodų krūvių.</a:t>
            </a:r>
          </a:p>
          <a:p>
            <a:pPr marL="457200" indent="-457200">
              <a:buAutoNum type="alphaUcParenR"/>
            </a:pPr>
            <a:endParaRPr lang="lt-LT" dirty="0"/>
          </a:p>
          <a:p>
            <a:pPr marL="457200" indent="-457200">
              <a:buAutoNum type="alphaUcParenR"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500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08671-4854-F819-59F9-A58A5384B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Testas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811A7-DE71-47B8-8458-ADA5E9A4E1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Klausimas 6</a:t>
            </a:r>
          </a:p>
          <a:p>
            <a:pPr marL="0" indent="0">
              <a:buNone/>
            </a:pPr>
            <a:r>
              <a:rPr lang="lt-LT" dirty="0"/>
              <a:t>Kokia dalelė yra mažiausia turinti krūvį?</a:t>
            </a:r>
          </a:p>
          <a:p>
            <a:pPr marL="457200" indent="-457200">
              <a:buAutoNum type="alphaUcParenR"/>
            </a:pPr>
            <a:r>
              <a:rPr lang="lt-LT" dirty="0"/>
              <a:t>Protonas</a:t>
            </a:r>
          </a:p>
          <a:p>
            <a:pPr marL="457200" indent="-457200">
              <a:buAutoNum type="alphaUcParenR"/>
            </a:pPr>
            <a:r>
              <a:rPr lang="lt-LT" dirty="0"/>
              <a:t>Neutronas</a:t>
            </a:r>
          </a:p>
          <a:p>
            <a:pPr marL="457200" indent="-457200">
              <a:buAutoNum type="alphaUcParenR"/>
            </a:pPr>
            <a:r>
              <a:rPr lang="lt-LT" dirty="0"/>
              <a:t>Molekulė</a:t>
            </a:r>
          </a:p>
          <a:p>
            <a:pPr marL="457200" indent="-457200">
              <a:buAutoNum type="alphaUcParenR"/>
            </a:pPr>
            <a:r>
              <a:rPr lang="lt-LT" dirty="0"/>
              <a:t>Elektronas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4793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08671-4854-F819-59F9-A58A5384B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Testas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811A7-DE71-47B8-8458-ADA5E9A4E1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Klausimas 6</a:t>
            </a:r>
          </a:p>
          <a:p>
            <a:pPr marL="0" indent="0">
              <a:buNone/>
            </a:pPr>
            <a:r>
              <a:rPr lang="lt-LT" dirty="0"/>
              <a:t>Kokia dalelė yra mažiausia turinti krūvį?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Protonas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Neutronas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Molekulė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00B050">
                    <a:alpha val="60000"/>
                  </a:srgbClr>
                </a:solidFill>
              </a:rPr>
              <a:t>Elektronas</a:t>
            </a:r>
            <a:endParaRPr lang="en-US" dirty="0">
              <a:solidFill>
                <a:srgbClr val="00B050">
                  <a:alpha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912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D497C-EA6E-3318-D1B8-A487B2463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Testas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F981D-A6B5-3F99-81CB-FC2A2C526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Klausimas 7</a:t>
            </a:r>
          </a:p>
          <a:p>
            <a:pPr marL="0" indent="0">
              <a:buNone/>
            </a:pPr>
            <a:r>
              <a:rPr lang="lt-LT" dirty="0"/>
              <a:t>Kada susikaupia teigiamas krūvis, kada neigiamas?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Teigiamas – perteklius elektronų, neigiamas – elektronų trūkumas.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00B050">
                    <a:alpha val="60000"/>
                  </a:srgbClr>
                </a:solidFill>
              </a:rPr>
              <a:t>Teigiamas – elektronų trūkumas, neigiamas – perteklius elektronų.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Teigiamas – perteklius protonų, neigiamas - perteklius elektronų.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Krūvis nepriklauso nuo protonų ir elektornų.</a:t>
            </a:r>
            <a:endParaRPr lang="en-US" dirty="0">
              <a:solidFill>
                <a:srgbClr val="FF0000">
                  <a:alpha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6545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2916D-8C3B-9B09-58B6-09962EF5B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Testas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9A27A-CCCA-A2FA-3DE4-331DECF4A3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Klausimas 8</a:t>
            </a:r>
          </a:p>
          <a:p>
            <a:pPr marL="0" indent="0">
              <a:buNone/>
            </a:pPr>
            <a:r>
              <a:rPr lang="lt-LT" dirty="0"/>
              <a:t>Ar apkeitus Van de Grafo generatoriaus volelius kas nors pasikeistų?</a:t>
            </a:r>
          </a:p>
          <a:p>
            <a:pPr marL="457200" indent="-457200">
              <a:buAutoNum type="alphaUcParenR"/>
            </a:pPr>
            <a:r>
              <a:rPr lang="lt-LT" dirty="0"/>
              <a:t>Ne.</a:t>
            </a:r>
          </a:p>
          <a:p>
            <a:pPr marL="457200" indent="-457200">
              <a:buAutoNum type="alphaUcParenR"/>
            </a:pPr>
            <a:r>
              <a:rPr lang="lt-LT" dirty="0"/>
              <a:t>Taip, generatorius nebeveiktų.</a:t>
            </a:r>
          </a:p>
          <a:p>
            <a:pPr marL="457200" indent="-457200">
              <a:buAutoNum type="alphaUcParenR"/>
            </a:pPr>
            <a:r>
              <a:rPr lang="lt-LT" dirty="0"/>
              <a:t>Taip, sferos kaups priešingus krūvius. Dešinioji neigiamą, o kairioji, teigiamą.</a:t>
            </a:r>
          </a:p>
          <a:p>
            <a:pPr marL="457200" indent="-457200">
              <a:buAutoNum type="alphaUcParenR"/>
            </a:pPr>
            <a:r>
              <a:rPr lang="lt-LT" dirty="0"/>
              <a:t>Taip, krūvį kauptų voleliai, ne sferos.</a:t>
            </a:r>
            <a:endParaRPr lang="en-US" dirty="0"/>
          </a:p>
        </p:txBody>
      </p:sp>
      <p:pic>
        <p:nvPicPr>
          <p:cNvPr id="4" name="Picture 2" descr="Van de Graaff Generator - Working of Van de Graaff Generator | BYJU'S">
            <a:extLst>
              <a:ext uri="{FF2B5EF4-FFF2-40B4-BE49-F238E27FC236}">
                <a16:creationId xmlns:a16="http://schemas.microsoft.com/office/drawing/2014/main" id="{4CE01E41-F62E-6062-26AC-072DA40275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8" r="15667"/>
          <a:stretch/>
        </p:blipFill>
        <p:spPr bwMode="auto">
          <a:xfrm>
            <a:off x="8357578" y="1629757"/>
            <a:ext cx="3682711" cy="2738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935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2916D-8C3B-9B09-58B6-09962EF5B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Testas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09A27A-CCCA-A2FA-3DE4-331DECF4A3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Klausimas 8</a:t>
            </a:r>
          </a:p>
          <a:p>
            <a:pPr marL="0" indent="0">
              <a:buNone/>
            </a:pPr>
            <a:r>
              <a:rPr lang="lt-LT" dirty="0"/>
              <a:t>Ar apkeitus Van de Grafo generatoriaus volelius kas nors pasikeistų?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Ne.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Taip, generatorius nebeveiktų.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00B050">
                    <a:alpha val="60000"/>
                  </a:srgbClr>
                </a:solidFill>
              </a:rPr>
              <a:t>Taip, sferos kaups priešingus krūvius. Dešinioji neigiamą, o kairioji, teigiamą.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Taip, krūvį kauptų voleliai, ne sferos.</a:t>
            </a:r>
            <a:endParaRPr lang="en-US" dirty="0">
              <a:solidFill>
                <a:srgbClr val="FF0000">
                  <a:alpha val="60000"/>
                </a:srgbClr>
              </a:solidFill>
            </a:endParaRPr>
          </a:p>
        </p:txBody>
      </p:sp>
      <p:pic>
        <p:nvPicPr>
          <p:cNvPr id="4" name="Picture 2" descr="Van de Graaff Generator - Working of Van de Graaff Generator | BYJU'S">
            <a:extLst>
              <a:ext uri="{FF2B5EF4-FFF2-40B4-BE49-F238E27FC236}">
                <a16:creationId xmlns:a16="http://schemas.microsoft.com/office/drawing/2014/main" id="{4CE01E41-F62E-6062-26AC-072DA40275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8" r="15667"/>
          <a:stretch/>
        </p:blipFill>
        <p:spPr bwMode="auto">
          <a:xfrm>
            <a:off x="8357578" y="1629757"/>
            <a:ext cx="3682711" cy="2738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631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8B1FC-D2EF-973B-F026-466F9AE4C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Testas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8FD78-8D98-6471-F0BF-94E51A7514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Klausimas 9</a:t>
            </a:r>
          </a:p>
          <a:p>
            <a:pPr marL="0" indent="0">
              <a:buNone/>
            </a:pPr>
            <a:r>
              <a:rPr lang="lt-LT" dirty="0"/>
              <a:t>Kodėl įsielektrinus Van de Grafo generatorium plaukai pakyla?</a:t>
            </a:r>
          </a:p>
          <a:p>
            <a:pPr marL="457200" indent="-457200">
              <a:buAutoNum type="alphaUcParenR"/>
            </a:pPr>
            <a:r>
              <a:rPr lang="lt-LT" dirty="0"/>
              <a:t>Plaukai sukaupia vienodą krūvį ir atstumia vienas kitą.</a:t>
            </a:r>
          </a:p>
          <a:p>
            <a:pPr marL="457200" indent="-457200">
              <a:buAutoNum type="alphaUcParenR"/>
            </a:pPr>
            <a:r>
              <a:rPr lang="lt-LT" dirty="0"/>
              <a:t>Plaukus stumia oro molekulės.</a:t>
            </a:r>
          </a:p>
          <a:p>
            <a:pPr marL="457200" indent="-457200">
              <a:buAutoNum type="alphaUcParenR"/>
            </a:pPr>
            <a:r>
              <a:rPr lang="lt-LT" dirty="0"/>
              <a:t>Plaukai palengvėja nuo krūvio kaupimo.</a:t>
            </a:r>
          </a:p>
          <a:p>
            <a:pPr marL="457200" indent="-457200">
              <a:buAutoNum type="alphaUcParenR"/>
            </a:pPr>
            <a:r>
              <a:rPr lang="lt-LT" dirty="0"/>
              <a:t>Plaukai įsimagnetina.</a:t>
            </a:r>
          </a:p>
          <a:p>
            <a:pPr marL="457200" indent="-457200">
              <a:buAutoNum type="alphaUcParenR"/>
            </a:pPr>
            <a:endParaRPr lang="lt-LT" dirty="0"/>
          </a:p>
          <a:p>
            <a:pPr marL="457200" indent="-457200">
              <a:buAutoNum type="alphaUcParenR"/>
            </a:pPr>
            <a:endParaRPr lang="lt-LT" dirty="0"/>
          </a:p>
          <a:p>
            <a:pPr marL="457200" indent="-457200">
              <a:buAutoNum type="alphaUcParenR"/>
            </a:pP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7828871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8B1FC-D2EF-973B-F026-466F9AE4C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Testas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8FD78-8D98-6471-F0BF-94E51A7514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Klausimas 9</a:t>
            </a:r>
          </a:p>
          <a:p>
            <a:pPr marL="0" indent="0">
              <a:buNone/>
            </a:pPr>
            <a:r>
              <a:rPr lang="lt-LT" dirty="0"/>
              <a:t>Kodėl įsielektrinus Van de Grafo generatorium plaukai pakyla?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00B050">
                    <a:alpha val="60000"/>
                  </a:srgbClr>
                </a:solidFill>
              </a:rPr>
              <a:t>Plaukai sukaupia vienodą krūvį ir atstumia vienas kitą.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Plaukus stumia oro molekulės.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Plaukai palengvėja nuo krūvio kaupimo.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Plaukai įsimagnetina.</a:t>
            </a:r>
          </a:p>
          <a:p>
            <a:pPr marL="457200" indent="-457200">
              <a:buAutoNum type="alphaUcParenR"/>
            </a:pPr>
            <a:endParaRPr lang="lt-LT" dirty="0"/>
          </a:p>
          <a:p>
            <a:pPr marL="457200" indent="-457200">
              <a:buAutoNum type="alphaUcParenR"/>
            </a:pPr>
            <a:endParaRPr lang="lt-LT" dirty="0"/>
          </a:p>
          <a:p>
            <a:pPr marL="457200" indent="-457200">
              <a:buAutoNum type="alphaUcParenR"/>
            </a:pP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005154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5BAEC-95D0-7CE5-9F8A-37E2386DE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Testas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0DC48-2469-31DE-03EE-C2682BDAF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Klausimas 10</a:t>
            </a:r>
          </a:p>
          <a:p>
            <a:pPr marL="0" indent="0">
              <a:buNone/>
            </a:pPr>
            <a:r>
              <a:rPr lang="lt-LT" dirty="0"/>
              <a:t>Ko reikia ilgesnėm kibirkštim?</a:t>
            </a:r>
          </a:p>
          <a:p>
            <a:pPr marL="457200" indent="-457200">
              <a:buAutoNum type="alphaUcParenR"/>
            </a:pPr>
            <a:r>
              <a:rPr lang="lt-LT" dirty="0"/>
              <a:t>Daugiau srovės.</a:t>
            </a:r>
          </a:p>
          <a:p>
            <a:pPr marL="457200" indent="-457200">
              <a:buAutoNum type="alphaUcParenR"/>
            </a:pPr>
            <a:r>
              <a:rPr lang="lt-LT" dirty="0"/>
              <a:t>Daugiau įtampos.</a:t>
            </a:r>
          </a:p>
          <a:p>
            <a:pPr marL="457200" indent="-457200">
              <a:buAutoNum type="alphaUcParenR"/>
            </a:pPr>
            <a:r>
              <a:rPr lang="lt-LT" dirty="0"/>
              <a:t>Mažiau srovės.</a:t>
            </a:r>
          </a:p>
          <a:p>
            <a:pPr marL="457200" indent="-457200">
              <a:buAutoNum type="alphaUcParenR"/>
            </a:pPr>
            <a:r>
              <a:rPr lang="lt-LT" dirty="0"/>
              <a:t>Mažiau įtampos.</a:t>
            </a:r>
          </a:p>
        </p:txBody>
      </p:sp>
    </p:spTree>
    <p:extLst>
      <p:ext uri="{BB962C8B-B14F-4D97-AF65-F5344CB8AC3E}">
        <p14:creationId xmlns:p14="http://schemas.microsoft.com/office/powerpoint/2010/main" val="40890076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5BAEC-95D0-7CE5-9F8A-37E2386DE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Testas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0DC48-2469-31DE-03EE-C2682BDAF5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Klausimas 10</a:t>
            </a:r>
          </a:p>
          <a:p>
            <a:pPr marL="0" indent="0">
              <a:buNone/>
            </a:pPr>
            <a:r>
              <a:rPr lang="lt-LT" dirty="0"/>
              <a:t>Ko reikia ilgesnėm kibirkštim?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Daugiau srovės.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00B050">
                    <a:alpha val="60000"/>
                  </a:srgbClr>
                </a:solidFill>
              </a:rPr>
              <a:t>Daugiau įtampos.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Mažiau srovės.</a:t>
            </a:r>
          </a:p>
          <a:p>
            <a:pPr marL="457200" indent="-457200">
              <a:buAutoNum type="alphaUcParenR"/>
            </a:pPr>
            <a:r>
              <a:rPr lang="lt-LT" dirty="0">
                <a:solidFill>
                  <a:srgbClr val="FF0000">
                    <a:alpha val="60000"/>
                  </a:srgbClr>
                </a:solidFill>
              </a:rPr>
              <a:t>Mažiau įtampos.</a:t>
            </a:r>
          </a:p>
        </p:txBody>
      </p:sp>
    </p:spTree>
    <p:extLst>
      <p:ext uri="{BB962C8B-B14F-4D97-AF65-F5344CB8AC3E}">
        <p14:creationId xmlns:p14="http://schemas.microsoft.com/office/powerpoint/2010/main" val="1603746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D9501-8AE0-4DFB-2E20-89ACAD461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Uždavinys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8CC31-5E68-350C-8F26-57C2A59E1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Kiek reikia voltų išgauti 2 cm kibirkščiai, jeigu pagal dabartinę oro drėgmę </a:t>
            </a:r>
            <a:r>
              <a:rPr lang="lt-LT" dirty="0" smtClean="0"/>
              <a:t>reikia </a:t>
            </a:r>
            <a:r>
              <a:rPr lang="lt-LT" dirty="0"/>
              <a:t>1kv 1mm kibirkščiai?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4274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D9501-8AE0-4DFB-2E20-89ACAD461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Uždavinys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8CC31-5E68-350C-8F26-57C2A59E1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Kiek reikia voltų išgauti 2 cm kibirkščiai, jeigu pagal dabartinę oro </a:t>
            </a:r>
            <a:r>
              <a:rPr lang="lt-LT"/>
              <a:t>drėgmę </a:t>
            </a:r>
            <a:r>
              <a:rPr lang="lt-LT" smtClean="0"/>
              <a:t>reikia </a:t>
            </a:r>
            <a:r>
              <a:rPr lang="lt-LT" dirty="0"/>
              <a:t>1kv 1mm kibirkščiai?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 err="1"/>
              <a:t>Ats</a:t>
            </a:r>
            <a:r>
              <a:rPr lang="lt-LT" dirty="0"/>
              <a:t>.: 2cm kibirkščiai reikia 20kv.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81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125F4-040E-8041-BE5F-DB406CA4F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Išvados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AF8A5-DD73-B6EA-C4D6-537C50C0C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409" y="2629420"/>
            <a:ext cx="5471246" cy="39796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/>
              <a:t>Generatorių sukome su gražtu priglaudę prie juostos apačios ir išgavome elektros kibirkštį.</a:t>
            </a:r>
          </a:p>
          <a:p>
            <a:pPr marL="0" indent="0">
              <a:buNone/>
            </a:pPr>
            <a:r>
              <a:rPr lang="lt-LT" sz="2400" dirty="0"/>
              <a:t>Supratome kaip veikia Van de Grafo generatorius.</a:t>
            </a:r>
            <a:endParaRPr lang="en-US" sz="2400" dirty="0"/>
          </a:p>
        </p:txBody>
      </p:sp>
      <p:pic>
        <p:nvPicPr>
          <p:cNvPr id="5" name="Picture 4" descr="A close up of a metal object&#10;&#10;Description automatically generated">
            <a:extLst>
              <a:ext uri="{FF2B5EF4-FFF2-40B4-BE49-F238E27FC236}">
                <a16:creationId xmlns:a16="http://schemas.microsoft.com/office/drawing/2014/main" id="{9BF6B948-970C-2507-7100-912EF9AEBC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399" y="905163"/>
            <a:ext cx="7434350" cy="470113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DE1ED89-02DC-326D-4CA3-DFAC5F0E7D8E}"/>
              </a:ext>
            </a:extLst>
          </p:cNvPr>
          <p:cNvCxnSpPr/>
          <p:nvPr/>
        </p:nvCxnSpPr>
        <p:spPr>
          <a:xfrm flipH="1" flipV="1">
            <a:off x="5652655" y="1376218"/>
            <a:ext cx="3482109" cy="17733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D5640EE-3EEE-21BB-B404-579EF641A3D8}"/>
              </a:ext>
            </a:extLst>
          </p:cNvPr>
          <p:cNvSpPr txBox="1"/>
          <p:nvPr/>
        </p:nvSpPr>
        <p:spPr>
          <a:xfrm>
            <a:off x="5122416" y="1215275"/>
            <a:ext cx="1079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/>
              <a:t>Kibirkštis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3364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DFloatVTI">
  <a:themeElements>
    <a:clrScheme name="Float">
      <a:dk1>
        <a:sysClr val="windowText" lastClr="000000"/>
      </a:dk1>
      <a:lt1>
        <a:sysClr val="window" lastClr="FFFFFF"/>
      </a:lt1>
      <a:dk2>
        <a:srgbClr val="1B192E"/>
      </a:dk2>
      <a:lt2>
        <a:srgbClr val="EAE5EB"/>
      </a:lt2>
      <a:accent1>
        <a:srgbClr val="13BE89"/>
      </a:accent1>
      <a:accent2>
        <a:srgbClr val="12B1BF"/>
      </a:accent2>
      <a:accent3>
        <a:srgbClr val="D40AA8"/>
      </a:accent3>
      <a:accent4>
        <a:srgbClr val="B86E62"/>
      </a:accent4>
      <a:accent5>
        <a:srgbClr val="A3A3C1"/>
      </a:accent5>
      <a:accent6>
        <a:srgbClr val="37335B"/>
      </a:accent6>
      <a:hlink>
        <a:srgbClr val="0066FF"/>
      </a:hlink>
      <a:folHlink>
        <a:srgbClr val="666699"/>
      </a:folHlink>
    </a:clrScheme>
    <a:fontScheme name="Float">
      <a:majorFont>
        <a:latin typeface="Sitka Heading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</TotalTime>
  <Words>1019</Words>
  <Application>Microsoft Office PowerPoint</Application>
  <PresentationFormat>Plačiaekranė</PresentationFormat>
  <Paragraphs>201</Paragraphs>
  <Slides>32</Slides>
  <Notes>0</Notes>
  <HiddenSlides>0</HiddenSlides>
  <MMClips>1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32</vt:i4>
      </vt:variant>
    </vt:vector>
  </HeadingPairs>
  <TitlesOfParts>
    <vt:vector size="36" baseType="lpstr">
      <vt:lpstr>Arial</vt:lpstr>
      <vt:lpstr>Sitka Heading</vt:lpstr>
      <vt:lpstr>Source Sans Pro</vt:lpstr>
      <vt:lpstr>3DFloatVTI</vt:lpstr>
      <vt:lpstr>Van de Grafo generatorius</vt:lpstr>
      <vt:lpstr>Turinys</vt:lpstr>
      <vt:lpstr>Kas yra Van de Grafo generatorius?</vt:lpstr>
      <vt:lpstr>Van de Grafo generatoriaus veikimo principas</vt:lpstr>
      <vt:lpstr>Ko reikia ir kaip padaryti Van de Grafo generatorių?</vt:lpstr>
      <vt:lpstr>Ko reikia ir kaip padaryti Van de Grafo generatorių?</vt:lpstr>
      <vt:lpstr>Ko reikia ir kaip padaryti Van de Grafo generatorių?</vt:lpstr>
      <vt:lpstr>Ko reikia ir kaip padaryti Van de Grafo generatorių?</vt:lpstr>
      <vt:lpstr>Taip atrodė pabaigtas Van de Grafo generatorius</vt:lpstr>
      <vt:lpstr>Norėjome patikrinti ar tikrai veikia mūsų generatorius, tad sukonstravome elektroskopą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Uždavinys</vt:lpstr>
      <vt:lpstr>Uždavinys</vt:lpstr>
      <vt:lpstr>Išvados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Van de Grafo generatorius</dc:title>
  <dc:creator>Aras M</dc:creator>
  <cp:lastModifiedBy>VBE</cp:lastModifiedBy>
  <cp:revision>19</cp:revision>
  <dcterms:created xsi:type="dcterms:W3CDTF">2024-05-13T13:34:10Z</dcterms:created>
  <dcterms:modified xsi:type="dcterms:W3CDTF">2024-05-31T07:44:46Z</dcterms:modified>
</cp:coreProperties>
</file>